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22" r:id="rId6"/>
    <p:sldId id="258" r:id="rId7"/>
    <p:sldId id="259" r:id="rId8"/>
    <p:sldId id="323" r:id="rId9"/>
    <p:sldId id="260" r:id="rId10"/>
    <p:sldId id="261" r:id="rId11"/>
    <p:sldId id="263" r:id="rId12"/>
    <p:sldId id="298" r:id="rId13"/>
    <p:sldId id="297" r:id="rId14"/>
    <p:sldId id="273" r:id="rId15"/>
    <p:sldId id="279" r:id="rId16"/>
    <p:sldId id="296" r:id="rId17"/>
    <p:sldId id="275" r:id="rId18"/>
    <p:sldId id="289" r:id="rId19"/>
    <p:sldId id="299" r:id="rId20"/>
    <p:sldId id="290" r:id="rId21"/>
    <p:sldId id="264" r:id="rId22"/>
    <p:sldId id="265" r:id="rId23"/>
    <p:sldId id="300" r:id="rId24"/>
    <p:sldId id="303" r:id="rId25"/>
    <p:sldId id="304" r:id="rId26"/>
    <p:sldId id="305" r:id="rId27"/>
    <p:sldId id="307" r:id="rId28"/>
    <p:sldId id="301" r:id="rId29"/>
    <p:sldId id="309" r:id="rId30"/>
    <p:sldId id="310" r:id="rId31"/>
    <p:sldId id="308" r:id="rId32"/>
    <p:sldId id="302" r:id="rId33"/>
    <p:sldId id="311" r:id="rId34"/>
    <p:sldId id="312" r:id="rId35"/>
    <p:sldId id="313" r:id="rId36"/>
    <p:sldId id="315" r:id="rId37"/>
    <p:sldId id="314" r:id="rId38"/>
    <p:sldId id="293" r:id="rId39"/>
    <p:sldId id="316" r:id="rId40"/>
    <p:sldId id="317" r:id="rId41"/>
    <p:sldId id="318" r:id="rId42"/>
    <p:sldId id="270" r:id="rId43"/>
    <p:sldId id="319" r:id="rId44"/>
    <p:sldId id="262" r:id="rId45"/>
    <p:sldId id="320" r:id="rId46"/>
    <p:sldId id="321" r:id="rId47"/>
    <p:sldId id="294" r:id="rId48"/>
    <p:sldId id="295" r:id="rId49"/>
  </p:sldIdLst>
  <p:sldSz cx="9144000" cy="5143500" type="screen16x9"/>
  <p:notesSz cx="6858000" cy="9144000"/>
  <p:embeddedFontLst>
    <p:embeddedFont>
      <p:font typeface="Jua" charset="-127"/>
      <p:regular r:id="rId53"/>
    </p:embeddedFont>
    <p:embeddedFont>
      <p:font typeface="Quicksand Light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4AB5A40-048F-4E76-8F1A-9C842C0391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font" Target="fonts/font6.fntdata"/><Relationship Id="rId57" Type="http://schemas.openxmlformats.org/officeDocument/2006/relationships/font" Target="fonts/font5.fntdata"/><Relationship Id="rId56" Type="http://schemas.openxmlformats.org/officeDocument/2006/relationships/font" Target="fonts/font4.fntdata"/><Relationship Id="rId55" Type="http://schemas.openxmlformats.org/officeDocument/2006/relationships/font" Target="fonts/font3.fntdata"/><Relationship Id="rId54" Type="http://schemas.openxmlformats.org/officeDocument/2006/relationships/font" Target="fonts/font2.fntdata"/><Relationship Id="rId53" Type="http://schemas.openxmlformats.org/officeDocument/2006/relationships/font" Target="fonts/font1.fntdata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gb0babbdd12_1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4" name="Google Shape;5274;gb0babbdd12_1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39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46.xml"/><Relationship Id="rId2" Type="http://schemas.openxmlformats.org/officeDocument/2006/relationships/slide" Target="slide4.xml"/><Relationship Id="rId1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39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slide" Target="slide5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slide" Target="slide7.xml"/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3.xml"/><Relationship Id="rId4" Type="http://schemas.openxmlformats.org/officeDocument/2006/relationships/slide" Target="slide42.xml"/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42.xml"/><Relationship Id="rId2" Type="http://schemas.openxmlformats.org/officeDocument/2006/relationships/slide" Target="slide15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" Target="slide4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7.png"/><Relationship Id="rId4" Type="http://schemas.openxmlformats.org/officeDocument/2006/relationships/slide" Target="slide39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" Target="slide42.xml"/><Relationship Id="rId1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slide" Target="slide42.xml"/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9.xml"/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slide" Target="slide46.xml"/><Relationship Id="rId2" Type="http://schemas.openxmlformats.org/officeDocument/2006/relationships/slide" Target="slide42.xml"/><Relationship Id="rId1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slide" Target="slide7.xml"/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slide" Target="slide39.xml"/><Relationship Id="rId4" Type="http://schemas.openxmlformats.org/officeDocument/2006/relationships/slide" Target="slide36.xml"/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slide" Target="slide39.xml"/><Relationship Id="rId4" Type="http://schemas.openxmlformats.org/officeDocument/2006/relationships/slide" Target="slide36.xml"/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slide" Target="slide39.xml"/><Relationship Id="rId4" Type="http://schemas.openxmlformats.org/officeDocument/2006/relationships/slide" Target="slide36.xml"/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" Target="slid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39.xml"/><Relationship Id="rId2" Type="http://schemas.openxmlformats.org/officeDocument/2006/relationships/slide" Target="slide21.xml"/><Relationship Id="rId1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Relationship Id="rId3" Type="http://schemas.openxmlformats.org/officeDocument/2006/relationships/slide" Target="slide39.xml"/><Relationship Id="rId2" Type="http://schemas.openxmlformats.org/officeDocument/2006/relationships/slide" Target="slide21.xml"/><Relationship Id="rId1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slide" Target="slide4.xml"/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slide" Target="slide45.xml"/><Relationship Id="rId2" Type="http://schemas.openxmlformats.org/officeDocument/2006/relationships/slide" Target="slide42.xml"/><Relationship Id="rId1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04903" y="721932"/>
            <a:ext cx="8090611" cy="2747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dirty="0">
                <a:latin typeface="+mj-lt"/>
              </a:rPr>
              <a:t>LỚP: KHTN 1</a:t>
            </a:r>
            <a:br>
              <a:rPr lang="en-GB" sz="3400" dirty="0">
                <a:latin typeface="+mj-lt"/>
              </a:rPr>
            </a:b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Học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viên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:</a:t>
            </a:r>
            <a:br>
              <a:rPr lang="en-GB" sz="2800" dirty="0">
                <a:solidFill>
                  <a:schemeClr val="tx1"/>
                </a:solidFill>
                <a:latin typeface="+mj-lt"/>
              </a:rPr>
            </a:br>
            <a:r>
              <a:rPr lang="en-GB" sz="2800" dirty="0" err="1">
                <a:solidFill>
                  <a:schemeClr val="tx1"/>
                </a:solidFill>
                <a:latin typeface="+mj-lt"/>
              </a:rPr>
              <a:t>Trịnh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Thị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Duyên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endParaRPr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oogle Shape;463;p23"/>
          <p:cNvGrpSpPr/>
          <p:nvPr/>
        </p:nvGrpSpPr>
        <p:grpSpPr>
          <a:xfrm rot="511137">
            <a:off x="5849325" y="4017284"/>
            <a:ext cx="1050340" cy="1027582"/>
            <a:chOff x="1664354" y="4088694"/>
            <a:chExt cx="1037582" cy="940754"/>
          </a:xfrm>
        </p:grpSpPr>
        <p:grpSp>
          <p:nvGrpSpPr>
            <p:cNvPr id="10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4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5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8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9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0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1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3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1" name="Google Shape;448;p23"/>
          <p:cNvGrpSpPr/>
          <p:nvPr/>
        </p:nvGrpSpPr>
        <p:grpSpPr>
          <a:xfrm>
            <a:off x="1528260" y="3997950"/>
            <a:ext cx="1339691" cy="949424"/>
            <a:chOff x="4368" y="4500332"/>
            <a:chExt cx="1550979" cy="1347924"/>
          </a:xfrm>
          <a:solidFill>
            <a:schemeClr val="accent5">
              <a:lumMod val="50000"/>
            </a:schemeClr>
          </a:solidFill>
        </p:grpSpPr>
        <p:grpSp>
          <p:nvGrpSpPr>
            <p:cNvPr id="22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  <a:grpFill/>
          </p:grpSpPr>
          <p:sp>
            <p:nvSpPr>
              <p:cNvPr id="25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3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06" y="765982"/>
            <a:ext cx="8068665" cy="572700"/>
          </a:xfrm>
        </p:spPr>
        <p:txBody>
          <a:bodyPr/>
          <a:lstStyle/>
          <a:p>
            <a:r>
              <a:rPr lang="en-US" sz="2600" dirty="0" err="1" smtClean="0">
                <a:latin typeface="+mj-lt"/>
              </a:rPr>
              <a:t>Kết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quả đo được theo mẫu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1464" y="1532964"/>
          <a:ext cx="7328649" cy="2793547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1464793"/>
                <a:gridCol w="1465964"/>
                <a:gridCol w="1465964"/>
                <a:gridCol w="1465964"/>
                <a:gridCol w="1465964"/>
              </a:tblGrid>
              <a:tr h="12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Vật phản xạ âm/ Vật cản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Quyển sách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xốp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kính mờ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thảm nhựa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tốt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kém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7706" y="713578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897651"/>
            <a:ext cx="7323250" cy="3832532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1031421" y="587608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1275" y="1514384"/>
            <a:ext cx="7160559" cy="263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HS B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2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40"/>
          <p:cNvGrpSpPr/>
          <p:nvPr/>
        </p:nvGrpSpPr>
        <p:grpSpPr>
          <a:xfrm>
            <a:off x="1152175" y="422196"/>
            <a:ext cx="5799903" cy="1757734"/>
            <a:chOff x="2865652" y="919256"/>
            <a:chExt cx="1274959" cy="1665276"/>
          </a:xfrm>
        </p:grpSpPr>
        <p:sp>
          <p:nvSpPr>
            <p:cNvPr id="3815" name="Google Shape;3815;p40"/>
            <p:cNvSpPr/>
            <p:nvPr/>
          </p:nvSpPr>
          <p:spPr>
            <a:xfrm>
              <a:off x="2925368" y="1342532"/>
              <a:ext cx="1215243" cy="12420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6" name="Google Shape;3816;p40"/>
            <p:cNvSpPr/>
            <p:nvPr/>
          </p:nvSpPr>
          <p:spPr>
            <a:xfrm>
              <a:off x="2865652" y="1295170"/>
              <a:ext cx="1242000" cy="12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4" name="Google Shape;3824;p40"/>
            <p:cNvSpPr/>
            <p:nvPr/>
          </p:nvSpPr>
          <p:spPr>
            <a:xfrm rot="19403332" flipH="1">
              <a:off x="3277295" y="919256"/>
              <a:ext cx="319296" cy="75473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3842" name="Google Shape;3842;p40"/>
          <p:cNvSpPr txBox="1">
            <a:spLocks noGrp="1"/>
          </p:cNvSpPr>
          <p:nvPr>
            <p:ph type="subTitle" idx="4294967295"/>
          </p:nvPr>
        </p:nvSpPr>
        <p:spPr>
          <a:xfrm>
            <a:off x="1302106" y="1113070"/>
            <a:ext cx="5552236" cy="123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400" dirty="0">
                <a:latin typeface="+mn-lt"/>
              </a:rPr>
              <a:t>HS B </a:t>
            </a:r>
            <a:r>
              <a:rPr lang="en-US" sz="2400" dirty="0" err="1">
                <a:latin typeface="+mn-lt"/>
              </a:rPr>
              <a:t>áp</a:t>
            </a:r>
            <a:r>
              <a:rPr lang="en-US" sz="2400" dirty="0">
                <a:latin typeface="+mn-lt"/>
              </a:rPr>
              <a:t> tai </a:t>
            </a:r>
            <a:r>
              <a:rPr lang="en-US" sz="2400" dirty="0" err="1">
                <a:latin typeface="+mn-lt"/>
              </a:rPr>
              <a:t>vào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miệng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nhựa</a:t>
            </a:r>
            <a:r>
              <a:rPr lang="en-US" sz="2400" dirty="0">
                <a:latin typeface="+mn-lt"/>
              </a:rPr>
              <a:t>  2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nghe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nói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bạn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không</a:t>
            </a:r>
            <a:r>
              <a:rPr lang="en-US" sz="2400" dirty="0">
                <a:latin typeface="+mn-lt"/>
              </a:rPr>
              <a:t>?</a:t>
            </a:r>
            <a:endParaRPr lang="en-GB" sz="2400" dirty="0">
              <a:latin typeface="+mn-lt"/>
            </a:endParaRPr>
          </a:p>
          <a:p>
            <a:pPr marL="0" lvl="0" indent="0" algn="just" rtl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46" name="Google Shape;3846;p4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847" name="Google Shape;3847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52" name="Google Shape;3852;p40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3858" name="Google Shape;3858;p40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9" name="Google Shape;3859;p4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0" name="Google Shape;3860;p40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3164;p34"/>
          <p:cNvSpPr/>
          <p:nvPr/>
        </p:nvSpPr>
        <p:spPr>
          <a:xfrm rot="126755">
            <a:off x="1602915" y="2327856"/>
            <a:ext cx="6345517" cy="247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400"/>
              </a:lnSpc>
            </a:pPr>
            <a:r>
              <a:rPr lang="en-US" sz="2800" dirty="0"/>
              <a:t>HS B </a:t>
            </a:r>
            <a:r>
              <a:rPr lang="en-US" sz="2800" dirty="0" err="1"/>
              <a:t>áp</a:t>
            </a:r>
            <a:r>
              <a:rPr lang="en-US" sz="2800" dirty="0"/>
              <a:t> tai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miệng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nhựa</a:t>
            </a:r>
            <a:r>
              <a:rPr lang="en-US" sz="2800" dirty="0"/>
              <a:t> 2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A.</a:t>
            </a:r>
            <a:endParaRPr lang="en-GB" sz="2800" dirty="0"/>
          </a:p>
          <a:p>
            <a:pPr lvl="0" algn="just">
              <a:lnSpc>
                <a:spcPts val="3400"/>
              </a:lnSpc>
            </a:pP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2" name="Google Shape;3165;p34"/>
          <p:cNvSpPr/>
          <p:nvPr/>
        </p:nvSpPr>
        <p:spPr>
          <a:xfrm rot="-135875" flipV="1">
            <a:off x="6804407" y="2129029"/>
            <a:ext cx="1888571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2" grpId="0" build="p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46"/>
          <p:cNvSpPr/>
          <p:nvPr/>
        </p:nvSpPr>
        <p:spPr>
          <a:xfrm rot="599">
            <a:off x="1338936" y="941921"/>
            <a:ext cx="6539714" cy="1574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2" name="Google Shape;4342;p4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348" name="Google Shape;4348;p46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9" name="Google Shape;4349;p4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0" name="Google Shape;4350;p46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9" name="Google Shape;4419;p46"/>
          <p:cNvSpPr txBox="1"/>
          <p:nvPr/>
        </p:nvSpPr>
        <p:spPr>
          <a:xfrm>
            <a:off x="1485203" y="1253088"/>
            <a:ext cx="6247180" cy="1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4420" name="Google Shape;4420;p46"/>
          <p:cNvSpPr/>
          <p:nvPr/>
        </p:nvSpPr>
        <p:spPr>
          <a:xfrm rot="2153968">
            <a:off x="4027867" y="535162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421" name="Google Shape;4421;p46"/>
          <p:cNvSpPr/>
          <p:nvPr/>
        </p:nvSpPr>
        <p:spPr>
          <a:xfrm>
            <a:off x="1528983" y="2597898"/>
            <a:ext cx="6086029" cy="1718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,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. Khi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95" name="Google Shape;3165;p34"/>
          <p:cNvSpPr/>
          <p:nvPr/>
        </p:nvSpPr>
        <p:spPr>
          <a:xfrm rot="20955646" flipV="1">
            <a:off x="7122605" y="2374477"/>
            <a:ext cx="1088159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4" grpId="0" animBg="1"/>
      <p:bldP spid="4419" grpId="0"/>
      <p:bldP spid="4420" grpId="0" animBg="1"/>
      <p:bldP spid="4421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4" name="Google Shape;3814;p40"/>
          <p:cNvGrpSpPr/>
          <p:nvPr/>
        </p:nvGrpSpPr>
        <p:grpSpPr>
          <a:xfrm>
            <a:off x="1152175" y="422196"/>
            <a:ext cx="5799903" cy="1757734"/>
            <a:chOff x="2865652" y="919256"/>
            <a:chExt cx="1274959" cy="1665276"/>
          </a:xfrm>
        </p:grpSpPr>
        <p:sp>
          <p:nvSpPr>
            <p:cNvPr id="3815" name="Google Shape;3815;p40"/>
            <p:cNvSpPr/>
            <p:nvPr/>
          </p:nvSpPr>
          <p:spPr>
            <a:xfrm>
              <a:off x="2925368" y="1342532"/>
              <a:ext cx="1215243" cy="12420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6" name="Google Shape;3816;p40"/>
            <p:cNvSpPr/>
            <p:nvPr/>
          </p:nvSpPr>
          <p:spPr>
            <a:xfrm>
              <a:off x="2865652" y="1295170"/>
              <a:ext cx="1242000" cy="12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4" name="Google Shape;3824;p40"/>
            <p:cNvSpPr/>
            <p:nvPr/>
          </p:nvSpPr>
          <p:spPr>
            <a:xfrm rot="19403332" flipH="1">
              <a:off x="3277295" y="919256"/>
              <a:ext cx="319296" cy="75473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3842" name="Google Shape;3842;p40"/>
          <p:cNvSpPr txBox="1">
            <a:spLocks noGrp="1"/>
          </p:cNvSpPr>
          <p:nvPr>
            <p:ph type="subTitle" idx="4294967295"/>
          </p:nvPr>
        </p:nvSpPr>
        <p:spPr>
          <a:xfrm>
            <a:off x="1102533" y="837166"/>
            <a:ext cx="5552236" cy="123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2400" dirty="0" err="1">
                <a:latin typeface="+mn-lt"/>
              </a:rPr>
              <a:t>Kết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nghiệm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biệt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thay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quyển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sách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bằng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tấm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mờ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tấm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thảm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nhựa</a:t>
            </a:r>
            <a:r>
              <a:rPr lang="en-US" sz="2400" dirty="0">
                <a:latin typeface="+mn-lt"/>
              </a:rPr>
              <a:t>?</a:t>
            </a:r>
            <a:endParaRPr lang="en-GB" sz="2400" dirty="0">
              <a:latin typeface="+mn-lt"/>
            </a:endParaRPr>
          </a:p>
        </p:txBody>
      </p:sp>
      <p:grpSp>
        <p:nvGrpSpPr>
          <p:cNvPr id="3846" name="Google Shape;3846;p4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847" name="Google Shape;3847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52" name="Google Shape;3852;p40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3858" name="Google Shape;3858;p40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9" name="Google Shape;3859;p4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0" name="Google Shape;3860;p40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3164;p34"/>
          <p:cNvSpPr/>
          <p:nvPr/>
        </p:nvSpPr>
        <p:spPr>
          <a:xfrm rot="126755">
            <a:off x="1602915" y="2327856"/>
            <a:ext cx="6345517" cy="247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3400"/>
              </a:lnSpc>
            </a:pPr>
            <a:r>
              <a:rPr lang="en-US" sz="2400" dirty="0"/>
              <a:t>Khi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xốp</a:t>
            </a:r>
            <a:r>
              <a:rPr lang="en-US" sz="2400" dirty="0"/>
              <a:t>,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thảm</a:t>
            </a:r>
            <a:r>
              <a:rPr lang="en-US" sz="2400" dirty="0"/>
              <a:t> </a:t>
            </a:r>
            <a:r>
              <a:rPr lang="en-US" sz="2400" dirty="0" err="1"/>
              <a:t>nhựa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mờ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82" name="Google Shape;3165;p34"/>
          <p:cNvSpPr/>
          <p:nvPr/>
        </p:nvSpPr>
        <p:spPr>
          <a:xfrm rot="-135875" flipV="1">
            <a:off x="6804407" y="2129029"/>
            <a:ext cx="1888571" cy="736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2" grpId="0" build="p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6256" y="244910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Ghi nhớ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423806"/>
            <a:ext cx="7482142" cy="4474783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2436651" y="211692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0375" y="1426609"/>
            <a:ext cx="567051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893" y="2052416"/>
            <a:ext cx="7721792" cy="1952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VD: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VD: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/>
      <p:bldP spid="8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6788" y="279634"/>
            <a:ext cx="6535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14.2.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206151"/>
            <a:ext cx="5017859" cy="321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22576" y="1493020"/>
            <a:ext cx="2245660" cy="2146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men,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777;p26">
            <a:hlinkClick r:id="rId2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505" y="480207"/>
            <a:ext cx="7079876" cy="135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mica,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00149" y="2445786"/>
          <a:ext cx="6454587" cy="1768603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3226753"/>
                <a:gridCol w="3227834"/>
              </a:tblGrid>
              <a:tr h="32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tốt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kém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4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9264" y="2919395"/>
            <a:ext cx="2386853" cy="125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sàn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gỗ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tường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bê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tông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bảng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mica,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tấm</a:t>
            </a:r>
            <a:r>
              <a:rPr lang="en-US" sz="2400" b="0" i="0" u="none" strike="noStrike" cap="none" dirty="0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0" i="0" u="none" strike="noStrike" cap="none" dirty="0" err="1">
                <a:solidFill>
                  <a:srgbClr val="00B0F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thép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529" y="2919395"/>
            <a:ext cx="2655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thảm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cỏ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rèm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nhung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400" dirty="0">
              <a:latin typeface="+mj-lt"/>
            </a:endParaRPr>
          </a:p>
        </p:txBody>
      </p:sp>
      <p:sp>
        <p:nvSpPr>
          <p:cNvPr id="6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58651" y="1586111"/>
            <a:ext cx="6013094" cy="1234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>
                <a:latin typeface="+mj-lt"/>
              </a:rPr>
              <a:t>2. </a:t>
            </a: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tượng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về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sóng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âm</a:t>
            </a:r>
            <a:endParaRPr lang="en-GB" sz="44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78" name="Google Shape;1778;p26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83" name="Google Shape;1783;p26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2279276" y="2934870"/>
            <a:ext cx="483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a. </a:t>
            </a:r>
            <a:r>
              <a:rPr lang="en-GB" sz="2400" dirty="0" err="1"/>
              <a:t>Sự</a:t>
            </a:r>
            <a:r>
              <a:rPr lang="en-GB" sz="2400" dirty="0"/>
              <a:t> </a:t>
            </a:r>
            <a:r>
              <a:rPr lang="en-GB" sz="2400" dirty="0" err="1"/>
              <a:t>hình</a:t>
            </a:r>
            <a:r>
              <a:rPr lang="en-GB" sz="2400" dirty="0"/>
              <a:t> </a:t>
            </a:r>
            <a:r>
              <a:rPr lang="en-GB" sz="2400" dirty="0" err="1"/>
              <a:t>thành</a:t>
            </a:r>
            <a:r>
              <a:rPr lang="en-GB" sz="2400" dirty="0"/>
              <a:t> </a:t>
            </a:r>
            <a:r>
              <a:rPr lang="en-GB" sz="2400" dirty="0" err="1"/>
              <a:t>tiếng</a:t>
            </a:r>
            <a:r>
              <a:rPr lang="en-GB" sz="2400" dirty="0"/>
              <a:t> vang</a:t>
            </a:r>
            <a:endParaRPr lang="en-GB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84" y="498355"/>
            <a:ext cx="6676465" cy="116095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 Khi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đứng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trước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vách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hang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phòng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kín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)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to ta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sẽ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nghe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chính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mình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vọng</a:t>
            </a:r>
            <a:r>
              <a:rPr lang="en-US" sz="24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lại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Phản xạ tiếng vang là gì? Những điều cần biết vật lý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30846"/>
            <a:ext cx="3439647" cy="28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à ống bị Vang: Nguyên nhân do đâu? Khắc phục triệt để cách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6852"/>
            <a:ext cx="3436510" cy="27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7306" y="1321331"/>
            <a:ext cx="3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B0F0"/>
                </a:solidFill>
              </a:rPr>
              <a:t>Gọi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là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err="1">
                <a:solidFill>
                  <a:srgbClr val="00B0F0"/>
                </a:solidFill>
              </a:rPr>
              <a:t>tiếng</a:t>
            </a:r>
            <a:r>
              <a:rPr lang="en-GB" sz="2400" dirty="0">
                <a:solidFill>
                  <a:srgbClr val="00B0F0"/>
                </a:solidFill>
              </a:rPr>
              <a:t> vang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4" name="Arrow: Right 3"/>
          <p:cNvSpPr/>
          <p:nvPr/>
        </p:nvSpPr>
        <p:spPr>
          <a:xfrm>
            <a:off x="4029186" y="1411669"/>
            <a:ext cx="517712" cy="28098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8" name="Google Shape;4343;p4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454350" y="544809"/>
            <a:ext cx="80174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latin typeface="+mj-lt"/>
              </a:rPr>
              <a:t>KHỞI ĐỘNG</a:t>
            </a:r>
            <a:endParaRPr sz="3000" dirty="0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405218" y="2169081"/>
            <a:ext cx="5049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GB"/>
          </a:p>
        </p:txBody>
      </p:sp>
      <p:pic>
        <p:nvPicPr>
          <p:cNvPr id="1025" name="Picture 1" descr="Hình ảnh Dấu Chấm Hỏi PNG , Câu Hỏi Clipart, Dấu Hỏi Sáng Tạo, Nghi Ngờ  miễn phí tải tập tin PNG PSDComment và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4706" r="18039" b="7059"/>
          <a:stretch>
            <a:fillRect/>
          </a:stretch>
        </p:blipFill>
        <p:spPr bwMode="auto">
          <a:xfrm flipV="1">
            <a:off x="1405218" y="2626281"/>
            <a:ext cx="1332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1604" y="1117728"/>
            <a:ext cx="32890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Vì sao sàn nhà hát thường được trải thảm, trong khi trần và các bức tường bên trong được thiết kế những cấu trúc đặc biệt?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31" name="Picture 7" descr="Khám phá kiến trúc cổ kính của nhà hát lớn thành phố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69" y="1295237"/>
            <a:ext cx="3915615" cy="29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905" y="2825563"/>
            <a:ext cx="2162175" cy="2114550"/>
          </a:xfrm>
          <a:prstGeom prst="rect">
            <a:avLst/>
          </a:prstGeom>
        </p:spPr>
      </p:pic>
      <p:sp>
        <p:nvSpPr>
          <p:cNvPr id="2" name="Thought Bubble: Cloud 1"/>
          <p:cNvSpPr/>
          <p:nvPr/>
        </p:nvSpPr>
        <p:spPr>
          <a:xfrm>
            <a:off x="3139888" y="1176618"/>
            <a:ext cx="3913094" cy="2850776"/>
          </a:xfrm>
          <a:prstGeom prst="cloudCallout">
            <a:avLst>
              <a:gd name="adj1" fmla="val -59149"/>
              <a:gd name="adj2" fmla="val 42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4" name="Google Shape;4064;p42">
            <a:hlinkClick r:id="rId2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5" name="Google Shape;4343;p46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8703" y="1505677"/>
            <a:ext cx="3234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Một người nói “A lô” vào một bể nước lớn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kín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, nghe thấy tiếng vang “A lô”, sau âm trực tiếp.</a:t>
            </a:r>
            <a:endParaRPr lang="en-GB" sz="2000" dirty="0">
              <a:latin typeface="+mn-lt"/>
            </a:endParaRPr>
          </a:p>
        </p:txBody>
      </p:sp>
      <p:pic>
        <p:nvPicPr>
          <p:cNvPr id="6150" name="Picture 6" descr="Tiếng vang là gì? Lấy ví dụ về tiếng v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6" y="996203"/>
            <a:ext cx="3476625" cy="29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343;p46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7706" y="713578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910375" y="897651"/>
            <a:ext cx="7323250" cy="3832532"/>
            <a:chOff x="1238372" y="2712310"/>
            <a:chExt cx="3641504" cy="2541558"/>
          </a:xfrm>
        </p:grpSpPr>
        <p:sp>
          <p:nvSpPr>
            <p:cNvPr id="4007" name="Google Shape;4007;p42"/>
            <p:cNvSpPr/>
            <p:nvPr/>
          </p:nvSpPr>
          <p:spPr>
            <a:xfrm>
              <a:off x="1238372" y="2970029"/>
              <a:ext cx="3641504" cy="2283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42"/>
            <p:cNvSpPr/>
            <p:nvPr/>
          </p:nvSpPr>
          <p:spPr>
            <a:xfrm rot="19403288" flipH="1">
              <a:off x="2512725" y="2712310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9672" flipH="1">
            <a:off x="1031421" y="587608"/>
            <a:ext cx="1207261" cy="1061843"/>
          </a:xfrm>
          <a:prstGeom prst="rect">
            <a:avLst/>
          </a:prstGeom>
        </p:spPr>
      </p:pic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5485" y="1846972"/>
            <a:ext cx="6466340" cy="1952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Khi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4343;p46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179" y="777931"/>
            <a:ext cx="6466340" cy="413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vang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Khi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vang?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tai ta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1/15 </a:t>
            </a:r>
            <a:r>
              <a:rPr lang="en-US" sz="2400" dirty="0" err="1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B0F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5" name="Google Shape;4343;p46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9091" y="415083"/>
            <a:ext cx="6205818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335" y="996007"/>
            <a:ext cx="7012641" cy="214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Thế giới trông như thế nào dưới con mắt của cá heo? - DKN 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9" y="3207122"/>
            <a:ext cx="3052483" cy="15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gười ta thường sử dụng sự phản xạ của siêu âm để xác định độ sâu của biển 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0" y="2842931"/>
            <a:ext cx="27149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9" name="Google Shape;4343;p4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42"/>
          <p:cNvSpPr/>
          <p:nvPr/>
        </p:nvSpPr>
        <p:spPr>
          <a:xfrm rot="19403288" flipH="1">
            <a:off x="756926" y="319378"/>
            <a:ext cx="1925171" cy="105841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TextBox 33"/>
          <p:cNvSpPr txBox="1"/>
          <p:nvPr/>
        </p:nvSpPr>
        <p:spPr>
          <a:xfrm>
            <a:off x="1065595" y="671007"/>
            <a:ext cx="1138912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700" y="1318614"/>
            <a:ext cx="5794881" cy="85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 rot="20834735">
            <a:off x="692127" y="703109"/>
            <a:ext cx="20557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Ghi nhớ</a:t>
            </a:r>
            <a:endParaRPr sz="26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6700" y="2461100"/>
            <a:ext cx="5794881" cy="120032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tai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1/15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Google Shape;4343;p4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6" grpId="0" animBg="1"/>
      <p:bldP spid="3992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46"/>
          <p:cNvSpPr/>
          <p:nvPr/>
        </p:nvSpPr>
        <p:spPr>
          <a:xfrm rot="599">
            <a:off x="801472" y="382337"/>
            <a:ext cx="7206272" cy="1574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2" name="Google Shape;4342;p4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343" name="Google Shape;4343;p46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349" name="Google Shape;4349;p4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0" name="Google Shape;4350;p46">
            <a:hlinkClick r:id="" action="ppaction://noaction"/>
          </p:cNvPr>
          <p:cNvSpPr/>
          <p:nvPr/>
        </p:nvSpPr>
        <p:spPr>
          <a:xfrm rot="8100000">
            <a:off x="7172301" y="729785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9" name="Google Shape;4419;p46"/>
          <p:cNvSpPr txBox="1"/>
          <p:nvPr/>
        </p:nvSpPr>
        <p:spPr>
          <a:xfrm>
            <a:off x="947738" y="510918"/>
            <a:ext cx="6791043" cy="11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tường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chuyên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xốp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gai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sần</a:t>
            </a:r>
            <a:r>
              <a:rPr lang="en-US" sz="2400" dirty="0"/>
              <a:t> </a:t>
            </a:r>
            <a:r>
              <a:rPr lang="en-US" sz="2400" dirty="0" err="1"/>
              <a:t>sùi</a:t>
            </a:r>
            <a:r>
              <a:rPr lang="en-US" sz="2400" dirty="0"/>
              <a:t>?</a:t>
            </a:r>
            <a:endParaRPr lang="en-GB" sz="2400" dirty="0"/>
          </a:p>
        </p:txBody>
      </p:sp>
      <p:sp>
        <p:nvSpPr>
          <p:cNvPr id="4421" name="Google Shape;4421;p46"/>
          <p:cNvSpPr/>
          <p:nvPr/>
        </p:nvSpPr>
        <p:spPr>
          <a:xfrm>
            <a:off x="3886200" y="2129043"/>
            <a:ext cx="4791757" cy="2698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 err="1"/>
              <a:t>Bề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tường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chuyên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miếng</a:t>
            </a:r>
            <a:r>
              <a:rPr lang="en-US" sz="2000" dirty="0"/>
              <a:t> </a:t>
            </a:r>
            <a:r>
              <a:rPr lang="en-US" sz="2000" dirty="0" err="1"/>
              <a:t>xốp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gai </a:t>
            </a:r>
            <a:r>
              <a:rPr lang="en-US" sz="2000" dirty="0" err="1"/>
              <a:t>sần</a:t>
            </a:r>
            <a:r>
              <a:rPr lang="en-US" sz="2000" dirty="0"/>
              <a:t> </a:t>
            </a:r>
            <a:r>
              <a:rPr lang="en-US" sz="2000" dirty="0" err="1"/>
              <a:t>sùi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phản</a:t>
            </a:r>
            <a:r>
              <a:rPr lang="en-US" sz="2000" dirty="0"/>
              <a:t> </a:t>
            </a:r>
            <a:r>
              <a:rPr lang="en-US" sz="2000" dirty="0" err="1"/>
              <a:t>xạ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kém</a:t>
            </a:r>
            <a:r>
              <a:rPr lang="en-US" sz="2000" dirty="0"/>
              <a:t>,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vọng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tai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,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7" y="2283758"/>
            <a:ext cx="3504899" cy="218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58651" y="1586111"/>
            <a:ext cx="6013094" cy="1234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>
                <a:latin typeface="+mj-lt"/>
              </a:rPr>
              <a:t>2. </a:t>
            </a: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tượng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về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sóng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âm</a:t>
            </a:r>
            <a:endParaRPr lang="en-GB" sz="44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78" name="Google Shape;1778;p26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83" name="Google Shape;1783;p26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2621971" y="2941144"/>
            <a:ext cx="483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b. Ô </a:t>
            </a:r>
            <a:r>
              <a:rPr lang="en-GB" sz="2400" dirty="0" err="1"/>
              <a:t>nhiễm</a:t>
            </a:r>
            <a:r>
              <a:rPr lang="en-GB" sz="2400" dirty="0"/>
              <a:t> </a:t>
            </a:r>
            <a:r>
              <a:rPr lang="en-GB" sz="2400" dirty="0" err="1"/>
              <a:t>tiếng</a:t>
            </a:r>
            <a:r>
              <a:rPr lang="en-GB" sz="2400" dirty="0"/>
              <a:t> </a:t>
            </a:r>
            <a:r>
              <a:rPr lang="en-GB" sz="2400" dirty="0" err="1"/>
              <a:t>ồn</a:t>
            </a:r>
            <a:endParaRPr lang="en-GB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759" y="430650"/>
            <a:ext cx="4141694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Ô nhiễm tiếng ồn là gì? Tiếng ồn làm hại sức khỏe ra sa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7" y="2470119"/>
            <a:ext cx="3212964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9748" y="2569664"/>
            <a:ext cx="2952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Khi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âm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thanh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to,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kéo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gây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sức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khoẻ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hoạt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gọi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en-GB" sz="2400" dirty="0">
              <a:latin typeface="+mj-lt"/>
            </a:endParaRPr>
          </a:p>
        </p:txBody>
      </p:sp>
      <p:pic>
        <p:nvPicPr>
          <p:cNvPr id="8198" name="Picture 6" descr="Xử phạt nghiêm trường hợp gây ô nhiễm tiếng ồn trong khu dân c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96" y="55503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65" name="Google Shape;4065;p42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TextBox 25"/>
          <p:cNvSpPr txBox="1"/>
          <p:nvPr/>
        </p:nvSpPr>
        <p:spPr>
          <a:xfrm>
            <a:off x="1685209" y="421466"/>
            <a:ext cx="630661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5" y="1233444"/>
            <a:ext cx="4966594" cy="31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654969" y="1557515"/>
            <a:ext cx="28959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khoan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đường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dong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còi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tô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latin typeface="+mj-lt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cửa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408" y="554708"/>
            <a:ext cx="4570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>
                <a:solidFill>
                  <a:srgbClr val="FF0000"/>
                </a:solidFill>
                <a:effectLst/>
              </a:rPr>
              <a:t> 14:</a:t>
            </a:r>
            <a:endParaRPr lang="en-US" sz="5400" b="1" cap="none" spc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PHẢN XẠ ÂM</a:t>
            </a:r>
            <a:endParaRPr lang="en-US" sz="5400" b="1" cap="none" spc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Liệu định vị bằng tiếng vang có phải giác quan thứ 6 của con người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61" y="264924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ài 14. Phản xạ âm - Tiếng vang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2" y="2649247"/>
            <a:ext cx="2888235" cy="19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65" name="Google Shape;4065;p42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TextBox 28"/>
          <p:cNvSpPr txBox="1"/>
          <p:nvPr/>
        </p:nvSpPr>
        <p:spPr>
          <a:xfrm>
            <a:off x="1119290" y="514376"/>
            <a:ext cx="6689910" cy="853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688" y="1505677"/>
            <a:ext cx="691851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ù tai,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lọan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Ô nhiễm tiếng ồn: Khi nỗi sợ đến từ âm thanh - Báo Công an Nhân dân điện t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8" y="3720794"/>
            <a:ext cx="2226299" cy="13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ác động của tiếng ồn tới sức khỏ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23" y="295836"/>
            <a:ext cx="5003800" cy="4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1052" y="487885"/>
            <a:ext cx="6152029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654" y="1877807"/>
            <a:ext cx="733873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654" y="1283407"/>
            <a:ext cx="73387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654" y="2834037"/>
            <a:ext cx="733873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2" y="1248616"/>
            <a:ext cx="433768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3718" y="3544985"/>
            <a:ext cx="7745506" cy="159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476" y="588606"/>
            <a:ext cx="617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Q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uan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14.5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trả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hỏi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GB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0" y="2519925"/>
            <a:ext cx="316342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20" y="1405714"/>
            <a:ext cx="321721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716" y="3634136"/>
            <a:ext cx="31634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940" y="2704590"/>
            <a:ext cx="295163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940" y="1432670"/>
            <a:ext cx="2951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940" y="3634137"/>
            <a:ext cx="302559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9993" y="504276"/>
            <a:ext cx="4572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cxnSp>
        <p:nvCxnSpPr>
          <p:cNvPr id="15" name="Straight Arrow Connector 14"/>
          <p:cNvCxnSpPr>
            <a:stCxn id="8" idx="3"/>
            <a:endCxn id="7" idx="1"/>
          </p:cNvCxnSpPr>
          <p:nvPr/>
        </p:nvCxnSpPr>
        <p:spPr>
          <a:xfrm>
            <a:off x="4024031" y="1821213"/>
            <a:ext cx="816909" cy="1114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 flipV="1">
            <a:off x="3970243" y="1848169"/>
            <a:ext cx="870697" cy="1087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3997138" y="4049635"/>
            <a:ext cx="8438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230" y="207990"/>
            <a:ext cx="4572000" cy="853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045" y="1207667"/>
            <a:ext cx="6246162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6" y="1689255"/>
            <a:ext cx="79404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532" y="2145335"/>
            <a:ext cx="624616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7230" y="2714680"/>
            <a:ext cx="532167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613" y="3935833"/>
            <a:ext cx="4572000" cy="32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4532" y="3178213"/>
            <a:ext cx="6172202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157965" y="1774848"/>
            <a:ext cx="4674413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VẬN DỤNG</a:t>
            </a:r>
            <a:endParaRPr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37" name="Google Shape;2337;p29">
            <a:hlinkClick r:id="rId1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51" name="Google Shape;2351;p29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612" y="2597898"/>
            <a:ext cx="2420644" cy="247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0" animBg="1"/>
      <p:bldP spid="2331" grpId="0" animBg="1"/>
      <p:bldP spid="2332" grpId="0" animBg="1"/>
      <p:bldP spid="23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386256" y="355369"/>
            <a:ext cx="80299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  Thảo luận và trả lời câu hỏi</a:t>
            </a:r>
            <a:endParaRPr sz="2600" dirty="0">
              <a:latin typeface="+mj-lt"/>
            </a:endParaRPr>
          </a:p>
        </p:txBody>
      </p:sp>
      <p:sp>
        <p:nvSpPr>
          <p:cNvPr id="4007" name="Google Shape;4007;p42"/>
          <p:cNvSpPr/>
          <p:nvPr/>
        </p:nvSpPr>
        <p:spPr>
          <a:xfrm>
            <a:off x="577262" y="845468"/>
            <a:ext cx="7323250" cy="3857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65" name="Google Shape;4065;p42">
            <a:hlinkClick r:id="rId2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02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070" name="Google Shape;4070;p42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1" name="Google Shape;4071;p42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2" name="Google Shape;4072;p42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TextBox 21"/>
          <p:cNvSpPr txBox="1"/>
          <p:nvPr/>
        </p:nvSpPr>
        <p:spPr>
          <a:xfrm>
            <a:off x="773059" y="978763"/>
            <a:ext cx="4245993" cy="3620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Thiết kế phòng ngủ nhỏ 12m2 độc đáo, dể làm - Nội Thất Hòa Ph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25" y="2731361"/>
            <a:ext cx="2838450" cy="18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ơ thấy căn phòng đánh số mấy? Giải mã giấc mơ thấy căn phòng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25" y="881114"/>
            <a:ext cx="2812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677" y="1179133"/>
            <a:ext cx="36172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iết kế phòng ngủ nhỏ 12m2 độc đáo, dể làm - Nội Thất Hòa Phá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9" y="1418203"/>
            <a:ext cx="3301252" cy="24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464" y="532281"/>
            <a:ext cx="7234518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trấn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222" y="2017252"/>
            <a:ext cx="2857501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ghịch lý: Nhà trong hẻm tăng mạnh hơn mặt ti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19" y="1953185"/>
            <a:ext cx="3479427" cy="25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373073" y="956355"/>
            <a:ext cx="80028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NỘI DUNG BÀI HỌC</a:t>
            </a:r>
            <a:endParaRPr sz="3000" dirty="0">
              <a:latin typeface="+mj-lt"/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1632036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743" y="1529055"/>
            <a:ext cx="3689556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 err="1">
                <a:latin typeface="+mj-lt"/>
              </a:rPr>
              <a:t>Sự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phản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xạ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âm</a:t>
            </a:r>
            <a:endParaRPr lang="en-US" sz="2600" b="0" dirty="0">
              <a:latin typeface="+mj-lt"/>
            </a:endParaRPr>
          </a:p>
        </p:txBody>
      </p:sp>
      <p:sp>
        <p:nvSpPr>
          <p:cNvPr id="3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2391332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2</a:t>
            </a:r>
            <a:endParaRPr dirty="0">
              <a:latin typeface="+mj-lt"/>
            </a:endParaRP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374743" y="2288351"/>
            <a:ext cx="501360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 err="1">
                <a:latin typeface="+mj-lt"/>
              </a:rPr>
              <a:t>Một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số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hiện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tượng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về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sóng</a:t>
            </a:r>
            <a:r>
              <a:rPr lang="en-US" sz="2600" b="0" dirty="0">
                <a:latin typeface="+mj-lt"/>
              </a:rPr>
              <a:t> </a:t>
            </a:r>
            <a:r>
              <a:rPr lang="en-US" sz="2600" b="0" dirty="0" err="1">
                <a:latin typeface="+mj-lt"/>
              </a:rPr>
              <a:t>âm</a:t>
            </a:r>
            <a:endParaRPr lang="en-US" sz="2600" b="0" dirty="0"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8088" y="2935246"/>
            <a:ext cx="2266591" cy="20770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/>
      <p:bldP spid="3" grpId="0" build="p"/>
      <p:bldP spid="38" grpId="0"/>
      <p:bldP spid="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7"/>
          <p:cNvSpPr/>
          <p:nvPr/>
        </p:nvSpPr>
        <p:spPr>
          <a:xfrm>
            <a:off x="4608913" y="3325284"/>
            <a:ext cx="3892848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2" name="Google Shape;3482;p37"/>
          <p:cNvSpPr/>
          <p:nvPr/>
        </p:nvSpPr>
        <p:spPr>
          <a:xfrm>
            <a:off x="4572000" y="2009223"/>
            <a:ext cx="3875157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3" name="Google Shape;3483;p37"/>
          <p:cNvSpPr/>
          <p:nvPr/>
        </p:nvSpPr>
        <p:spPr>
          <a:xfrm>
            <a:off x="819010" y="3359825"/>
            <a:ext cx="3584447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4" name="Google Shape;3484;p37"/>
          <p:cNvSpPr/>
          <p:nvPr/>
        </p:nvSpPr>
        <p:spPr>
          <a:xfrm>
            <a:off x="786069" y="2001874"/>
            <a:ext cx="3584448" cy="101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5" name="Google Shape;3485;p37"/>
          <p:cNvSpPr txBox="1">
            <a:spLocks noGrp="1"/>
          </p:cNvSpPr>
          <p:nvPr>
            <p:ph type="title"/>
          </p:nvPr>
        </p:nvSpPr>
        <p:spPr>
          <a:xfrm>
            <a:off x="735544" y="818536"/>
            <a:ext cx="7498081" cy="77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3500"/>
              </a:lnSpc>
            </a:pPr>
            <a:r>
              <a:rPr lang="vi-VN" b="0" dirty="0">
                <a:latin typeface="+mn-lt"/>
              </a:rPr>
              <a:t>Tai ta nghe được tiếng vang khi nào?</a:t>
            </a:r>
            <a:endParaRPr sz="2600" b="0" dirty="0">
              <a:latin typeface="+mn-lt"/>
            </a:endParaRPr>
          </a:p>
        </p:txBody>
      </p:sp>
      <p:grpSp>
        <p:nvGrpSpPr>
          <p:cNvPr id="3557" name="Google Shape;3557;p3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558" name="Google Shape;3558;p3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69" name="Google Shape;3569;p37">
            <a:hlinkClick r:id="rId1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0" name="Google Shape;3570;p37">
            <a:hlinkClick r:id="rId2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1" name="Google Shape;3571;p37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Rectangle 1"/>
          <p:cNvSpPr/>
          <p:nvPr/>
        </p:nvSpPr>
        <p:spPr>
          <a:xfrm>
            <a:off x="743405" y="2013141"/>
            <a:ext cx="358444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000" dirty="0"/>
              <a:t>A. </a:t>
            </a:r>
            <a:r>
              <a:rPr lang="en-GB" sz="2000" dirty="0"/>
              <a:t>Khi </a:t>
            </a:r>
            <a:r>
              <a:rPr lang="en-GB" sz="2000" dirty="0" err="1"/>
              <a:t>âm</a:t>
            </a:r>
            <a:r>
              <a:rPr lang="en-GB" sz="2000" dirty="0"/>
              <a:t> </a:t>
            </a:r>
            <a:r>
              <a:rPr lang="en-GB" sz="2000" dirty="0" err="1"/>
              <a:t>phát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đến</a:t>
            </a:r>
            <a:r>
              <a:rPr lang="en-GB" sz="2000" dirty="0"/>
              <a:t> tai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âm</a:t>
            </a:r>
            <a:r>
              <a:rPr lang="en-GB" sz="2000" dirty="0"/>
              <a:t> </a:t>
            </a:r>
            <a:r>
              <a:rPr lang="en-GB" sz="2000" dirty="0" err="1"/>
              <a:t>phản</a:t>
            </a:r>
            <a:r>
              <a:rPr lang="en-GB" sz="2000" dirty="0"/>
              <a:t> </a:t>
            </a:r>
            <a:r>
              <a:rPr lang="en-GB" sz="2000" dirty="0" err="1"/>
              <a:t>xạ</a:t>
            </a:r>
            <a:endParaRPr lang="en-GB" sz="2000" dirty="0"/>
          </a:p>
        </p:txBody>
      </p:sp>
      <p:sp>
        <p:nvSpPr>
          <p:cNvPr id="94" name="Rectangle 93"/>
          <p:cNvSpPr/>
          <p:nvPr/>
        </p:nvSpPr>
        <p:spPr>
          <a:xfrm>
            <a:off x="642239" y="3382163"/>
            <a:ext cx="3557920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000" dirty="0"/>
              <a:t>C. </a:t>
            </a:r>
            <a:r>
              <a:rPr lang="vi-VN" sz="2000" dirty="0"/>
              <a:t>Khi âm phát ra đến tai trước âm phản xạ</a:t>
            </a:r>
            <a:endParaRPr lang="vi-VN" sz="2000" dirty="0"/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4529336" y="2070409"/>
            <a:ext cx="4014655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000" dirty="0"/>
              <a:t>B. </a:t>
            </a:r>
            <a:r>
              <a:rPr lang="vi-VN" sz="2000" dirty="0"/>
              <a:t>Khi âm phát ra đến tai gần như cùng một lúc với âm phản xạ</a:t>
            </a:r>
            <a:endParaRPr lang="vi-VN" sz="2000" dirty="0"/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4538364" y="3440529"/>
            <a:ext cx="3854153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GB" sz="2000" dirty="0"/>
              <a:t>D.</a:t>
            </a:r>
            <a:r>
              <a:rPr lang="vi-VN" sz="2000" dirty="0"/>
              <a:t>Cả ba trường hợp trên đều có nghe thấy tiếng vang</a:t>
            </a:r>
            <a:endParaRPr lang="vi-VN" sz="2000" dirty="0"/>
          </a:p>
          <a:p>
            <a:pPr algn="ctr">
              <a:lnSpc>
                <a:spcPts val="3000"/>
              </a:lnSpc>
            </a:pP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832274" y="3359825"/>
            <a:ext cx="516089" cy="525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82" grpId="0" animBg="1"/>
      <p:bldP spid="3483" grpId="0" animBg="1"/>
      <p:bldP spid="3484" grpId="0" animBg="1"/>
      <p:bldP spid="3485" grpId="0"/>
      <p:bldP spid="2" grpId="0"/>
      <p:bldP spid="94" grpId="0"/>
      <p:bldP spid="95" grpId="0"/>
      <p:bldP spid="96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7" name="Google Shape;3557;p3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558" name="Google Shape;3558;p3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69" name="Google Shape;3569;p37">
            <a:hlinkClick r:id="rId1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0" name="Google Shape;3570;p37">
            <a:hlinkClick r:id="rId2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1" name="Google Shape;3571;p37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Oval 2"/>
          <p:cNvSpPr/>
          <p:nvPr/>
        </p:nvSpPr>
        <p:spPr>
          <a:xfrm>
            <a:off x="1093977" y="3353102"/>
            <a:ext cx="516089" cy="525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2083" y="470188"/>
            <a:ext cx="6801636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  <a:latin typeface="+mn-lt"/>
              </a:rPr>
              <a:t>Chọn câu trả lời sai</a:t>
            </a:r>
            <a:endParaRPr lang="en-GB" sz="2400" b="0" i="0" dirty="0">
              <a:effectLst/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  <a:latin typeface="+mn-lt"/>
              </a:rPr>
              <a:t> </a:t>
            </a:r>
            <a:r>
              <a:rPr lang="vi-VN" sz="2400" b="0" i="0" dirty="0">
                <a:solidFill>
                  <a:srgbClr val="00B0F0"/>
                </a:solidFill>
                <a:effectLst/>
                <a:latin typeface="+mn-lt"/>
              </a:rPr>
              <a:t>Hiện tượng được phản xạ âm được ứng dụng trong những trường hợp nào dưới đây?</a:t>
            </a:r>
            <a:endParaRPr lang="vi-VN" sz="2400" b="0" i="0" dirty="0">
              <a:solidFill>
                <a:srgbClr val="00B0F0"/>
              </a:solidFill>
              <a:effectLst/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Trồng cây xung quanh bệnh viện</a:t>
            </a:r>
            <a:endParaRPr lang="en-GB" sz="2400" b="0" i="0" dirty="0">
              <a:effectLst/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Xác định độ sâu của biển</a:t>
            </a:r>
            <a:endParaRPr lang="en-GB" sz="2400" b="0" i="0" dirty="0">
              <a:effectLst/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i="0" dirty="0">
                <a:effectLst/>
                <a:latin typeface="+mn-lt"/>
              </a:rPr>
              <a:t>Soi gương</a:t>
            </a:r>
            <a:endParaRPr lang="en-GB" sz="24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400" b="0" i="0" dirty="0">
                <a:effectLst/>
                <a:latin typeface="+mn-lt"/>
              </a:rPr>
              <a:t>Làm tường phủ dạ, nhung</a:t>
            </a:r>
            <a:endParaRPr lang="vi-VN" sz="2400" b="0" i="0" dirty="0"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157965" y="1333113"/>
            <a:ext cx="4674413" cy="10978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KIẾN THỨC </a:t>
            </a:r>
            <a:br>
              <a:rPr lang="en-GB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en-GB" sz="4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CẦN NHỚ</a:t>
            </a:r>
            <a:endParaRPr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37" name="Google Shape;2337;p29">
            <a:hlinkClick r:id="rId1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51" name="Google Shape;2351;p29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612" y="2597898"/>
            <a:ext cx="2420644" cy="2475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0" animBg="1"/>
      <p:bldP spid="2331" grpId="0" animBg="1"/>
      <p:bldP spid="2332" grpId="0" animBg="1"/>
      <p:bldP spid="23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6031" y="525861"/>
            <a:ext cx="1075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811" y="187036"/>
          <a:ext cx="8323158" cy="488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1" imgW="8048625" imgH="3771900" progId="Paint.Picture">
                  <p:embed/>
                </p:oleObj>
              </mc:Choice>
              <mc:Fallback>
                <p:oleObj name="Bitmap Image" r:id="rId1" imgW="8048625" imgH="3771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11" y="187036"/>
                        <a:ext cx="8323158" cy="4883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382" y="3313314"/>
            <a:ext cx="1447800" cy="446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ý thuyết chống ô nhiễm tiếng ồn | SGK Vật lí lớp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97" y="900953"/>
            <a:ext cx="6483587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373073" y="956355"/>
            <a:ext cx="80028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HƯỚNG DẪN VỀ NHÀ</a:t>
            </a:r>
            <a:endParaRPr sz="3000" dirty="0">
              <a:latin typeface="+mj-lt"/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1632036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742" y="1529055"/>
            <a:ext cx="5174543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Trả lời câu hỏi SGK trang </a:t>
            </a:r>
            <a:endParaRPr lang="en-US" sz="2600" b="0" dirty="0">
              <a:latin typeface="+mj-lt"/>
            </a:endParaRPr>
          </a:p>
        </p:txBody>
      </p:sp>
      <p:sp>
        <p:nvSpPr>
          <p:cNvPr id="3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2391332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2</a:t>
            </a:r>
            <a:endParaRPr dirty="0">
              <a:latin typeface="+mj-lt"/>
            </a:endParaRP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374743" y="2288351"/>
            <a:ext cx="571586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Làm bài tập </a:t>
            </a:r>
            <a:r>
              <a:rPr lang="en-US" sz="2600" b="0" dirty="0" err="1">
                <a:latin typeface="+mj-lt"/>
              </a:rPr>
              <a:t>Bài</a:t>
            </a:r>
            <a:r>
              <a:rPr lang="en-US" sz="2600" b="0" dirty="0">
                <a:latin typeface="+mj-lt"/>
              </a:rPr>
              <a:t> 14, Sách bài tập</a:t>
            </a:r>
            <a:endParaRPr lang="en-US" sz="2600" b="0" dirty="0"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244" y="2916712"/>
            <a:ext cx="2266591" cy="2077022"/>
          </a:xfrm>
          <a:prstGeom prst="rect">
            <a:avLst/>
          </a:prstGeom>
        </p:spPr>
      </p:pic>
      <p:sp>
        <p:nvSpPr>
          <p:cNvPr id="8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844456" y="3253609"/>
            <a:ext cx="632700" cy="52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3</a:t>
            </a:r>
            <a:endParaRPr dirty="0">
              <a:latin typeface="+mj-lt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74743" y="3150628"/>
            <a:ext cx="5715868" cy="62836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600" b="0" dirty="0">
                <a:latin typeface="+mj-lt"/>
              </a:rPr>
              <a:t>Đọc trước </a:t>
            </a:r>
            <a:r>
              <a:rPr lang="en-US" sz="2600" b="0" dirty="0" err="1">
                <a:latin typeface="+mj-lt"/>
              </a:rPr>
              <a:t>Bài</a:t>
            </a:r>
            <a:r>
              <a:rPr lang="en-US" sz="2600" b="0" dirty="0">
                <a:latin typeface="+mj-lt"/>
              </a:rPr>
              <a:t> 15</a:t>
            </a:r>
            <a:endParaRPr lang="en-US" sz="2600" b="0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/>
      <p:bldP spid="3" grpId="0" build="p"/>
      <p:bldP spid="38" grpId="0"/>
      <p:bldP spid="39" grpId="0" build="p"/>
      <p:bldP spid="8" grpId="0"/>
      <p:bldP spid="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7120" y="2382069"/>
            <a:ext cx="2770600" cy="2596896"/>
          </a:xfrm>
          <a:prstGeom prst="rect">
            <a:avLst/>
          </a:prstGeom>
        </p:spPr>
      </p:pic>
      <p:grpSp>
        <p:nvGrpSpPr>
          <p:cNvPr id="9" name="Google Shape;463;p23"/>
          <p:cNvGrpSpPr/>
          <p:nvPr/>
        </p:nvGrpSpPr>
        <p:grpSpPr>
          <a:xfrm rot="511137">
            <a:off x="5849325" y="4017284"/>
            <a:ext cx="1050340" cy="1027582"/>
            <a:chOff x="1664354" y="4088694"/>
            <a:chExt cx="1037582" cy="940754"/>
          </a:xfrm>
        </p:grpSpPr>
        <p:grpSp>
          <p:nvGrpSpPr>
            <p:cNvPr id="10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4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5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8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9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0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1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3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1" name="Google Shape;448;p23"/>
          <p:cNvGrpSpPr/>
          <p:nvPr/>
        </p:nvGrpSpPr>
        <p:grpSpPr>
          <a:xfrm>
            <a:off x="1528260" y="3997950"/>
            <a:ext cx="1339691" cy="949424"/>
            <a:chOff x="4368" y="4500332"/>
            <a:chExt cx="1550979" cy="1347924"/>
          </a:xfrm>
          <a:solidFill>
            <a:schemeClr val="accent5">
              <a:lumMod val="50000"/>
            </a:schemeClr>
          </a:solidFill>
        </p:grpSpPr>
        <p:grpSp>
          <p:nvGrpSpPr>
            <p:cNvPr id="22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  <a:grpFill/>
          </p:grpSpPr>
          <p:sp>
            <p:nvSpPr>
              <p:cNvPr id="25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3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375170" y="2288234"/>
            <a:ext cx="6013094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1. SỰ PHẢN XẠ ÂM</a:t>
            </a:r>
            <a:endParaRPr sz="35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83" name="Google Shape;1783;p26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2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333925" y="1007987"/>
            <a:ext cx="606254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559538" y="1606247"/>
            <a:ext cx="5721286" cy="1817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 smtClean="0">
                <a:latin typeface="+mj-lt"/>
              </a:rPr>
              <a:t>Hoạt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động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nhóm</a:t>
            </a:r>
            <a:r>
              <a:rPr lang="en-US" sz="3500" dirty="0" smtClean="0">
                <a:latin typeface="+mj-lt"/>
              </a:rPr>
              <a:t>: </a:t>
            </a:r>
            <a:br>
              <a:rPr lang="en-US" sz="3500" dirty="0" smtClean="0">
                <a:latin typeface="+mj-lt"/>
              </a:rPr>
            </a:br>
            <a:r>
              <a:rPr lang="en-US" sz="3500" dirty="0" err="1" smtClean="0">
                <a:latin typeface="+mj-lt"/>
              </a:rPr>
              <a:t>Tiến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hành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thí</a:t>
            </a:r>
            <a:r>
              <a:rPr lang="en-US" sz="3500" dirty="0" smtClean="0">
                <a:latin typeface="+mj-lt"/>
              </a:rPr>
              <a:t> </a:t>
            </a:r>
            <a:r>
              <a:rPr lang="en-US" sz="3500" dirty="0" err="1" smtClean="0">
                <a:latin typeface="+mj-lt"/>
              </a:rPr>
              <a:t>nghiệm</a:t>
            </a:r>
            <a:endParaRPr sz="3500" dirty="0">
              <a:latin typeface="+mj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83" name="Google Shape;1783;p26">
            <a:hlinkClick r:id="rId2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2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5" name="Google Shape;1785;p26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27"/>
          <p:cNvSpPr/>
          <p:nvPr/>
        </p:nvSpPr>
        <p:spPr>
          <a:xfrm rot="-422">
            <a:off x="1953129" y="1710143"/>
            <a:ext cx="5186520" cy="298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92" name="Google Shape;1792;p27"/>
          <p:cNvSpPr txBox="1">
            <a:spLocks noGrp="1"/>
          </p:cNvSpPr>
          <p:nvPr>
            <p:ph type="title"/>
          </p:nvPr>
        </p:nvSpPr>
        <p:spPr>
          <a:xfrm>
            <a:off x="402336" y="680599"/>
            <a:ext cx="8070739" cy="1069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GB" dirty="0" err="1">
                <a:latin typeface="+mn-lt"/>
              </a:rPr>
              <a:t>Thí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nghiệm</a:t>
            </a:r>
            <a:r>
              <a:rPr lang="en-GB" dirty="0">
                <a:latin typeface="+mn-lt"/>
              </a:rPr>
              <a:t> s</a:t>
            </a:r>
            <a:r>
              <a:rPr lang="vi-VN" dirty="0">
                <a:latin typeface="+mn-lt"/>
              </a:rPr>
              <a:t>óng âm phản xạ </a:t>
            </a:r>
            <a:br>
              <a:rPr lang="en-GB" dirty="0">
                <a:latin typeface="+mn-lt"/>
              </a:rPr>
            </a:br>
            <a:r>
              <a:rPr lang="vi-VN" dirty="0">
                <a:latin typeface="+mn-lt"/>
              </a:rPr>
              <a:t>khi gặp vật cản</a:t>
            </a:r>
            <a:endParaRPr sz="2600" dirty="0">
              <a:latin typeface="+mn-lt"/>
            </a:endParaRPr>
          </a:p>
        </p:txBody>
      </p:sp>
      <p:sp>
        <p:nvSpPr>
          <p:cNvPr id="2010" name="Google Shape;2010;p27"/>
          <p:cNvSpPr/>
          <p:nvPr/>
        </p:nvSpPr>
        <p:spPr>
          <a:xfrm rot="4965428">
            <a:off x="6675999" y="1391531"/>
            <a:ext cx="761148" cy="86253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1" name="Google Shape;2011;p27"/>
          <p:cNvSpPr/>
          <p:nvPr/>
        </p:nvSpPr>
        <p:spPr>
          <a:xfrm rot="-4965428" flipH="1">
            <a:off x="1454368" y="1461470"/>
            <a:ext cx="966752" cy="81649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1952944" y="1932604"/>
            <a:ext cx="5186888" cy="359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+mj-lt"/>
              </a:rPr>
              <a:t>Dụng cụ</a:t>
            </a:r>
            <a:endParaRPr sz="2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016" name="Google Shape;2016;p27">
            <a:hlinkClick r:id="rId1" action="ppaction://hlinksldjump"/>
          </p:cNvPr>
          <p:cNvSpPr/>
          <p:nvPr/>
        </p:nvSpPr>
        <p:spPr>
          <a:xfrm rot="-2700000">
            <a:off x="1507223" y="101734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7" name="Google Shape;2017;p27">
            <a:hlinkClick r:id="rId2" action="ppaction://hlinksldjump"/>
          </p:cNvPr>
          <p:cNvSpPr/>
          <p:nvPr/>
        </p:nvSpPr>
        <p:spPr>
          <a:xfrm rot="8100000">
            <a:off x="7054342" y="1003018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19" name="Google Shape;2019;p2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24" name="Google Shape;2024;p2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2030" name="Google Shape;2030;p27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2" name="Google Shape;2015;p27"/>
          <p:cNvSpPr txBox="1"/>
          <p:nvPr/>
        </p:nvSpPr>
        <p:spPr>
          <a:xfrm>
            <a:off x="2165299" y="2302266"/>
            <a:ext cx="4857293" cy="211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ống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60 cm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kính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60mm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sách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xốp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kính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mờ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+ 1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Tấm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thảm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nhựa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1" grpId="0" animBg="1"/>
      <p:bldP spid="1792" grpId="0"/>
      <p:bldP spid="2010" grpId="0" animBg="1"/>
      <p:bldP spid="2011" grpId="0" animBg="1"/>
      <p:bldP spid="2015" grpId="0" build="p"/>
      <p:bldP spid="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>
            <a:spLocks noGrp="1"/>
          </p:cNvSpPr>
          <p:nvPr>
            <p:ph type="title"/>
          </p:nvPr>
        </p:nvSpPr>
        <p:spPr>
          <a:xfrm>
            <a:off x="500290" y="332611"/>
            <a:ext cx="80924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600" dirty="0">
                <a:latin typeface="+mj-lt"/>
              </a:rPr>
              <a:t>Tiến hành thí nghiệm</a:t>
            </a:r>
            <a:endParaRPr sz="2600" dirty="0">
              <a:latin typeface="+mj-lt"/>
            </a:endParaRPr>
          </a:p>
        </p:txBody>
      </p:sp>
      <p:sp>
        <p:nvSpPr>
          <p:cNvPr id="2165" name="Google Shape;2165;p28">
            <a:hlinkClick r:id="rId1" action="ppaction://hlinksldjump"/>
          </p:cNvPr>
          <p:cNvSpPr/>
          <p:nvPr/>
        </p:nvSpPr>
        <p:spPr>
          <a:xfrm rot="-2700000">
            <a:off x="2648723" y="456825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6" name="Google Shape;2166;p28">
            <a:hlinkClick r:id="rId2" action="ppaction://hlinksldjump"/>
          </p:cNvPr>
          <p:cNvSpPr/>
          <p:nvPr/>
        </p:nvSpPr>
        <p:spPr>
          <a:xfrm rot="8100000">
            <a:off x="6358186" y="4462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3" name="Google Shape;2323;p28">
            <a:hlinkClick r:id="rId3" action="ppaction://hlinksldjump"/>
          </p:cNvPr>
          <p:cNvSpPr txBox="1"/>
          <p:nvPr/>
        </p:nvSpPr>
        <p:spPr>
          <a:xfrm>
            <a:off x="8427907" y="652599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 dirty="0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2324" name="Google Shape;2324;p2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06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8016" y="810181"/>
            <a:ext cx="4282889" cy="172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14.1.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63" y="2571750"/>
            <a:ext cx="4282889" cy="23431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23593" y="1401775"/>
            <a:ext cx="3439716" cy="132343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HS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B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51223" y="2946713"/>
            <a:ext cx="3439715" cy="139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6" grpId="0" animBg="1"/>
      <p:bldP spid="23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06" y="765982"/>
            <a:ext cx="8068665" cy="572700"/>
          </a:xfrm>
        </p:spPr>
        <p:txBody>
          <a:bodyPr/>
          <a:lstStyle/>
          <a:p>
            <a:r>
              <a:rPr lang="en-US" sz="2600" dirty="0">
                <a:latin typeface="+mj-lt"/>
              </a:rPr>
              <a:t>Hoàn thành các kết quả đo được theo mẫu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1464" y="1532964"/>
          <a:ext cx="7328649" cy="2793547"/>
        </p:xfrm>
        <a:graphic>
          <a:graphicData uri="http://schemas.openxmlformats.org/drawingml/2006/table">
            <a:tbl>
              <a:tblPr firstRow="1" firstCol="1" bandRow="1">
                <a:tableStyleId>{B4AB5A40-048F-4E76-8F1A-9C842C039150}</a:tableStyleId>
              </a:tblPr>
              <a:tblGrid>
                <a:gridCol w="1464793"/>
                <a:gridCol w="1465964"/>
                <a:gridCol w="1465964"/>
                <a:gridCol w="1465964"/>
                <a:gridCol w="1465964"/>
              </a:tblGrid>
              <a:tr h="12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Vật phản xạ âm/ Vật cản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Quyển sách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xốp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kính mờ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Tấm thảm nhựa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tốt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Phản xạ âm kém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Google Shape;1777;p26">
            <a:hlinkClick r:id="rId1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01</a:t>
            </a:r>
            <a:endParaRPr sz="1500" b="1">
              <a:solidFill>
                <a:schemeClr val="dk1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6974</Words>
  <PresentationFormat>On-screen Show (16:9)</PresentationFormat>
  <Paragraphs>399</Paragraphs>
  <Slides>46</Slides>
  <Notes>32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SimSun</vt:lpstr>
      <vt:lpstr>Wingdings</vt:lpstr>
      <vt:lpstr>Arial</vt:lpstr>
      <vt:lpstr>Jua</vt:lpstr>
      <vt:lpstr>Quicksand Light</vt:lpstr>
      <vt:lpstr>Calibri</vt:lpstr>
      <vt:lpstr>Times New Roman</vt:lpstr>
      <vt:lpstr>Microsoft YaHei</vt:lpstr>
      <vt:lpstr>Arial Unicode MS</vt:lpstr>
      <vt:lpstr>Nature Activities Binder by Slidesgo</vt:lpstr>
      <vt:lpstr>Paint.Picture</vt:lpstr>
      <vt:lpstr>LỚP: KHTN 1 Học viên: Trịnh Thị Duyên </vt:lpstr>
      <vt:lpstr>KHỞI ĐỘNG</vt:lpstr>
      <vt:lpstr>PowerPoint 演示文稿</vt:lpstr>
      <vt:lpstr>2</vt:lpstr>
      <vt:lpstr>1. SỰ PHẢN XẠ ÂM</vt:lpstr>
      <vt:lpstr>Hoạt động nhóm:  Tiến hành thí nghiệm</vt:lpstr>
      <vt:lpstr>Thí nghiệm sóng âm phản xạ  khi gặp vật cản</vt:lpstr>
      <vt:lpstr>Tiến hành thí nghiệm</vt:lpstr>
      <vt:lpstr>Hoàn thành các kết quả đo được theo mẫu</vt:lpstr>
      <vt:lpstr>Kết quả đo được theo mẫu</vt:lpstr>
      <vt:lpstr>  Thảo luận và trả lời câu hỏi</vt:lpstr>
      <vt:lpstr>PowerPoint 演示文稿</vt:lpstr>
      <vt:lpstr>PowerPoint 演示文稿</vt:lpstr>
      <vt:lpstr>PowerPoint 演示文稿</vt:lpstr>
      <vt:lpstr>Ghi nhớ</vt:lpstr>
      <vt:lpstr>PowerPoint 演示文稿</vt:lpstr>
      <vt:lpstr>PowerPoint 演示文稿</vt:lpstr>
      <vt:lpstr>2. Một số hiện tượng  về sóng âm</vt:lpstr>
      <vt:lpstr>  Khi đứng trước vách hang động (trong phòng kín) nếu nói to ta sẽ nghe được tiếng nói của  chính mình vọng lại</vt:lpstr>
      <vt:lpstr>PowerPoint 演示文稿</vt:lpstr>
      <vt:lpstr>PowerPoint 演示文稿</vt:lpstr>
      <vt:lpstr>  Thảo luận và trả lời câu hỏi</vt:lpstr>
      <vt:lpstr>PowerPoint 演示文稿</vt:lpstr>
      <vt:lpstr>PowerPoint 演示文稿</vt:lpstr>
      <vt:lpstr>Ghi nhớ</vt:lpstr>
      <vt:lpstr>PowerPoint 演示文稿</vt:lpstr>
      <vt:lpstr>2. Một số hiện tượng  về sóng âm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DỤNG</vt:lpstr>
      <vt:lpstr>  Thảo luận và trả lời câu hỏi</vt:lpstr>
      <vt:lpstr>PowerPoint 演示文稿</vt:lpstr>
      <vt:lpstr>PowerPoint 演示文稿</vt:lpstr>
      <vt:lpstr>Tai ta nghe được tiếng vang khi nào?</vt:lpstr>
      <vt:lpstr>PowerPoint 演示文稿</vt:lpstr>
      <vt:lpstr>KIẾN THỨC  CẦN NHỚ</vt:lpstr>
      <vt:lpstr>PowerPoint 演示文稿</vt:lpstr>
      <vt:lpstr>PowerPoint 演示文稿</vt:lpstr>
      <vt:lpstr>3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2023-08-15T07:36:16Z</dcterms:created>
  <dcterms:modified xsi:type="dcterms:W3CDTF">2023-08-15T07:36:30Z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2D4CD532CD7947B1B82E5F9323675C89</vt:lpwstr>
  </property>
  <property fmtid="{D5CDD505-2E9C-101B-9397-08002B2CF9AE}" pid="3" name="KSOProductBuildVer">
    <vt:lpwstr>1033-11.2.0.11537</vt:lpwstr>
  </property>
</Properties>
</file>