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</p:sldIdLst>
  <p:sldSz cx="9144000" cy="6858000" type="screen4x3"/>
  <p:notesSz cx="6858000" cy="9144000"/>
  <p:embeddedFontLst>
    <p:embeddedFont>
      <p:font typeface="Mali" panose="020B0604020202020204" charset="-34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8AC"/>
    <a:srgbClr val="EE73AA"/>
    <a:srgbClr val="E6007E"/>
    <a:srgbClr val="A873B0"/>
    <a:srgbClr val="0076B0"/>
    <a:srgbClr val="00A8E7"/>
    <a:srgbClr val="F39CA2"/>
    <a:srgbClr val="00BFF3"/>
    <a:srgbClr val="009640"/>
    <a:srgbClr val="CFE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04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vn/resources/english-speaking-schools-truong-quoc-te-vietnam/vietnamese-resources-tai-lieu-tieng-viet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="" xmlns:a16="http://schemas.microsoft.com/office/drawing/2014/main" id="{54D8B5F3-E6A1-84FD-38EA-E3852C4352C5}"/>
              </a:ext>
            </a:extLst>
          </p:cNvPr>
          <p:cNvSpPr/>
          <p:nvPr userDrawn="1"/>
        </p:nvSpPr>
        <p:spPr>
          <a:xfrm>
            <a:off x="0" y="5932098"/>
            <a:ext cx="966158" cy="925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3F68E320-9B1A-2A19-C2D6-AFA96327C486}"/>
              </a:ext>
            </a:extLst>
          </p:cNvPr>
          <p:cNvSpPr/>
          <p:nvPr userDrawn="1"/>
        </p:nvSpPr>
        <p:spPr>
          <a:xfrm>
            <a:off x="7611373" y="5831457"/>
            <a:ext cx="1417607" cy="1026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EFEBFD3-9FE5-4003-D8A5-233901704CBC}"/>
              </a:ext>
            </a:extLst>
          </p:cNvPr>
          <p:cNvSpPr/>
          <p:nvPr userDrawn="1"/>
        </p:nvSpPr>
        <p:spPr bwMode="auto">
          <a:xfrm>
            <a:off x="461963" y="450057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="" xmlns:a16="http://schemas.microsoft.com/office/drawing/2014/main" id="{E521FF15-12A6-FBAE-EFFB-A37DC8FF7D33}"/>
              </a:ext>
            </a:extLst>
          </p:cNvPr>
          <p:cNvSpPr/>
          <p:nvPr userDrawn="1"/>
        </p:nvSpPr>
        <p:spPr bwMode="auto">
          <a:xfrm>
            <a:off x="461963" y="438151"/>
            <a:ext cx="8220075" cy="1148134"/>
          </a:xfrm>
          <a:prstGeom prst="roundRect">
            <a:avLst>
              <a:gd name="adj" fmla="val 0"/>
            </a:avLst>
          </a:prstGeom>
          <a:solidFill>
            <a:srgbClr val="EE73AA"/>
          </a:solidFill>
          <a:ln w="25400" cap="rnd">
            <a:solidFill>
              <a:srgbClr val="EE7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7" name="Title 5">
            <a:extLst>
              <a:ext uri="{FF2B5EF4-FFF2-40B4-BE49-F238E27FC236}">
                <a16:creationId xmlns="" xmlns:a16="http://schemas.microsoft.com/office/drawing/2014/main" id="{93A6A18C-60BF-5B77-77E2-173F0882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21639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Mali" panose="00000500000000000000" pitchFamily="2" charset="-34"/>
                <a:cs typeface="Mali" panose="000005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="" xmlns:a16="http://schemas.microsoft.com/office/drawing/2014/main" id="{48022C66-876E-5342-55AF-F46700BAFEFB}"/>
              </a:ext>
            </a:extLst>
          </p:cNvPr>
          <p:cNvSpPr/>
          <p:nvPr userDrawn="1"/>
        </p:nvSpPr>
        <p:spPr>
          <a:xfrm>
            <a:off x="8494143" y="6613585"/>
            <a:ext cx="649857" cy="24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EFEBFD3-9FE5-4003-D8A5-233901704CBC}"/>
              </a:ext>
            </a:extLst>
          </p:cNvPr>
          <p:cNvSpPr/>
          <p:nvPr userDrawn="1"/>
        </p:nvSpPr>
        <p:spPr bwMode="auto">
          <a:xfrm>
            <a:off x="461963" y="450057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ectangle 7">
            <a:hlinkClick r:id="rId2"/>
            <a:extLst>
              <a:ext uri="{FF2B5EF4-FFF2-40B4-BE49-F238E27FC236}">
                <a16:creationId xmlns="" xmlns:a16="http://schemas.microsoft.com/office/drawing/2014/main" id="{48022C66-876E-5342-55AF-F46700BAFEFB}"/>
              </a:ext>
            </a:extLst>
          </p:cNvPr>
          <p:cNvSpPr/>
          <p:nvPr userDrawn="1"/>
        </p:nvSpPr>
        <p:spPr>
          <a:xfrm>
            <a:off x="8494143" y="6613585"/>
            <a:ext cx="649857" cy="24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  <a:extLst>
              <a:ext uri="{FF2B5EF4-FFF2-40B4-BE49-F238E27FC236}">
                <a16:creationId xmlns="" xmlns:a16="http://schemas.microsoft.com/office/drawing/2014/main" id="{48022C66-876E-5342-55AF-F46700BAFEFB}"/>
              </a:ext>
            </a:extLst>
          </p:cNvPr>
          <p:cNvSpPr/>
          <p:nvPr userDrawn="1"/>
        </p:nvSpPr>
        <p:spPr>
          <a:xfrm>
            <a:off x="8494143" y="6613585"/>
            <a:ext cx="649857" cy="24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6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="" xmlns:a16="http://schemas.microsoft.com/office/drawing/2014/main" id="{384C6C26-1529-B1A4-C380-55DA3E390F87}"/>
              </a:ext>
            </a:extLst>
          </p:cNvPr>
          <p:cNvSpPr/>
          <p:nvPr userDrawn="1"/>
        </p:nvSpPr>
        <p:spPr>
          <a:xfrm>
            <a:off x="0" y="5932098"/>
            <a:ext cx="966158" cy="925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8614F813-37FB-3F5B-125E-E23A7FD2C010}"/>
              </a:ext>
            </a:extLst>
          </p:cNvPr>
          <p:cNvSpPr/>
          <p:nvPr userDrawn="1"/>
        </p:nvSpPr>
        <p:spPr>
          <a:xfrm>
            <a:off x="7611373" y="5831457"/>
            <a:ext cx="1417607" cy="1026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m.vn/resources/english-speaking-schools-truong-quoc-te-vietnam/vietnamese-resources-tai-lieu-tieng-vie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hlinkClick r:id="rId8"/>
            <a:extLst>
              <a:ext uri="{FF2B5EF4-FFF2-40B4-BE49-F238E27FC236}">
                <a16:creationId xmlns="" xmlns:a16="http://schemas.microsoft.com/office/drawing/2014/main" id="{ECCB318C-1472-755C-B692-D7742A04C70D}"/>
              </a:ext>
            </a:extLst>
          </p:cNvPr>
          <p:cNvSpPr/>
          <p:nvPr userDrawn="1"/>
        </p:nvSpPr>
        <p:spPr>
          <a:xfrm>
            <a:off x="8494143" y="6613585"/>
            <a:ext cx="649857" cy="24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Mali" panose="00000500000000000000" pitchFamily="2" charset="-34"/>
          <a:ea typeface="+mj-ea"/>
          <a:cs typeface="Mali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Mali" panose="00000500000000000000" pitchFamily="2" charset="-34"/>
          <a:ea typeface="Mali" panose="00000500000000000000" pitchFamily="2" charset="-34"/>
          <a:cs typeface="Mali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C5BFE-E1D8-B0F9-9E77-1E504B3FDA35}"/>
              </a:ext>
            </a:extLst>
          </p:cNvPr>
          <p:cNvSpPr txBox="1">
            <a:spLocks/>
          </p:cNvSpPr>
          <p:nvPr/>
        </p:nvSpPr>
        <p:spPr>
          <a:xfrm>
            <a:off x="374071" y="2256921"/>
            <a:ext cx="8220075" cy="99430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Mali" panose="00000500000000000000" pitchFamily="2" charset="-34"/>
                <a:ea typeface="+mj-ea"/>
                <a:cs typeface="Mali" panose="00000500000000000000" pitchFamily="2" charset="-34"/>
              </a:defRPr>
            </a:lvl1pPr>
          </a:lstStyle>
          <a:p>
            <a:r>
              <a:rPr lang="en-GB" sz="2900" smtClean="0"/>
              <a:t>Thì quá khứ tiếp diễn – Past Continuous</a:t>
            </a:r>
            <a:endParaRPr lang="en-GB" sz="2900" dirty="0"/>
          </a:p>
        </p:txBody>
      </p:sp>
    </p:spTree>
    <p:extLst>
      <p:ext uri="{BB962C8B-B14F-4D97-AF65-F5344CB8AC3E}">
        <p14:creationId xmlns:p14="http://schemas.microsoft.com/office/powerpoint/2010/main" val="96300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8D178-DBAA-A374-6E97-B65BB25C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A1D1F1-1236-E5DC-934D-DE1547FAB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99" y="2319941"/>
            <a:ext cx="2281350" cy="47054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17E8F3D-7ACD-B37E-64B4-CA88DFDD3443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7868AC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0C678EC-BB8F-87DF-2DB9-BE38EA9EDB33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E879839-2EE7-A3C6-84E0-9501D5FFCA69}"/>
                </a:ext>
              </a:extLst>
            </p:cNvPr>
            <p:cNvSpPr txBox="1"/>
            <p:nvPr/>
          </p:nvSpPr>
          <p:spPr>
            <a:xfrm>
              <a:off x="2830203" y="2767368"/>
              <a:ext cx="5242149" cy="2773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 athletes run on the track.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E58A5E-BE84-80AD-46E3-A5C4C0D3625C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="" xmlns:a16="http://schemas.microsoft.com/office/drawing/2014/main" id="{E5F1810E-08E2-6BB8-67DA-08F542846060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="" xmlns:a16="http://schemas.microsoft.com/office/drawing/2014/main" id="{5E1C7223-B60C-BBC6-DC78-8F64B442E7F9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EE73AA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="" xmlns:a16="http://schemas.microsoft.com/office/drawing/2014/main" id="{054639D2-D23B-CC9E-23EB-DD30A570C32C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="" xmlns:a16="http://schemas.microsoft.com/office/drawing/2014/main" id="{C40036CB-8217-E509-36C8-EDD622CBF76C}"/>
                </a:ext>
              </a:extLst>
            </p:cNvPr>
            <p:cNvSpPr/>
            <p:nvPr/>
          </p:nvSpPr>
          <p:spPr>
            <a:xfrm>
              <a:off x="4647097" y="4120732"/>
              <a:ext cx="3537533" cy="55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run =&gt; ran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The athletes </a:t>
              </a:r>
              <a:r>
                <a:rPr lang="en-GB" sz="1600" b="1" dirty="0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was running</a:t>
              </a:r>
              <a:r>
                <a:rPr lang="en-GB" sz="1600" dirty="0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on the track.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8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8D178-DBAA-A374-6E97-B65BB25C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A1D1F1-1236-E5DC-934D-DE1547FAB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552" y="2218544"/>
            <a:ext cx="2409017" cy="47674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17E8F3D-7ACD-B37E-64B4-CA88DFDD3443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7868AC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0C678EC-BB8F-87DF-2DB9-BE38EA9EDB33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E879839-2EE7-A3C6-84E0-9501D5FFCA69}"/>
                </a:ext>
              </a:extLst>
            </p:cNvPr>
            <p:cNvSpPr txBox="1"/>
            <p:nvPr/>
          </p:nvSpPr>
          <p:spPr>
            <a:xfrm>
              <a:off x="2830203" y="2767368"/>
              <a:ext cx="5242149" cy="2773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Ali is swimming in the pool.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E58A5E-BE84-80AD-46E3-A5C4C0D3625C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="" xmlns:a16="http://schemas.microsoft.com/office/drawing/2014/main" id="{E5F1810E-08E2-6BB8-67DA-08F542846060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="" xmlns:a16="http://schemas.microsoft.com/office/drawing/2014/main" id="{5E1C7223-B60C-BBC6-DC78-8F64B442E7F9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EE73AA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="" xmlns:a16="http://schemas.microsoft.com/office/drawing/2014/main" id="{054639D2-D23B-CC9E-23EB-DD30A570C32C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="" xmlns:a16="http://schemas.microsoft.com/office/drawing/2014/main" id="{C40036CB-8217-E509-36C8-EDD622CBF76C}"/>
                </a:ext>
              </a:extLst>
            </p:cNvPr>
            <p:cNvSpPr/>
            <p:nvPr/>
          </p:nvSpPr>
          <p:spPr>
            <a:xfrm>
              <a:off x="4647097" y="4120732"/>
              <a:ext cx="3537533" cy="55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is =&gt; was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Ali </a:t>
              </a:r>
              <a:r>
                <a:rPr lang="en-GB" sz="1600" b="1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was swimming </a:t>
              </a: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in the pool.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0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8D178-DBAA-A374-6E97-B65BB25C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A1D1F1-1236-E5DC-934D-DE1547FAB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1" y="2120028"/>
            <a:ext cx="2271130" cy="81756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17E8F3D-7ACD-B37E-64B4-CA88DFDD3443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7868AC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0C678EC-BB8F-87DF-2DB9-BE38EA9EDB33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E879839-2EE7-A3C6-84E0-9501D5FFCA69}"/>
                </a:ext>
              </a:extLst>
            </p:cNvPr>
            <p:cNvSpPr txBox="1"/>
            <p:nvPr/>
          </p:nvSpPr>
          <p:spPr>
            <a:xfrm>
              <a:off x="2830203" y="2659543"/>
              <a:ext cx="5242149" cy="4883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We were make friendship</a:t>
              </a:r>
              <a:b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</a:b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bracelets all afternoon.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E58A5E-BE84-80AD-46E3-A5C4C0D3625C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="" xmlns:a16="http://schemas.microsoft.com/office/drawing/2014/main" id="{E5F1810E-08E2-6BB8-67DA-08F542846060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="" xmlns:a16="http://schemas.microsoft.com/office/drawing/2014/main" id="{5E1C7223-B60C-BBC6-DC78-8F64B442E7F9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EE73AA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="" xmlns:a16="http://schemas.microsoft.com/office/drawing/2014/main" id="{054639D2-D23B-CC9E-23EB-DD30A570C32C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="" xmlns:a16="http://schemas.microsoft.com/office/drawing/2014/main" id="{C40036CB-8217-E509-36C8-EDD622CBF76C}"/>
                </a:ext>
              </a:extLst>
            </p:cNvPr>
            <p:cNvSpPr/>
            <p:nvPr/>
          </p:nvSpPr>
          <p:spPr>
            <a:xfrm>
              <a:off x="4647097" y="4045782"/>
              <a:ext cx="3537533" cy="698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were make =&gt; were making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GB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We </a:t>
              </a:r>
              <a:r>
                <a:rPr lang="en-GB" sz="1400" b="1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were making </a:t>
              </a:r>
              <a:r>
                <a:rPr lang="en-GB" sz="14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friendship bracelets all afternoon.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34647" y="5199824"/>
            <a:ext cx="7033260" cy="429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i="1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sz="1000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 rất nhiều tài liệu tiếng anh file word hay, chất lượng, mời bạn đăng ký tài khoản ( chỉ 100k/ năm) để chủ động tự tải tài liệu khi cần!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1BAD33-0478-5A2E-9535-DFAFA06EE324}"/>
              </a:ext>
            </a:extLst>
          </p:cNvPr>
          <p:cNvGrpSpPr/>
          <p:nvPr/>
        </p:nvGrpSpPr>
        <p:grpSpPr>
          <a:xfrm>
            <a:off x="800803" y="696661"/>
            <a:ext cx="7542394" cy="1191512"/>
            <a:chOff x="2542676" y="3545626"/>
            <a:chExt cx="5807240" cy="778874"/>
          </a:xfrm>
        </p:grpSpPr>
        <p:sp>
          <p:nvSpPr>
            <p:cNvPr id="4" name="Rectangle: Single Corner Snipped 3">
              <a:extLst>
                <a:ext uri="{FF2B5EF4-FFF2-40B4-BE49-F238E27FC236}">
                  <a16:creationId xmlns="" xmlns:a16="http://schemas.microsoft.com/office/drawing/2014/main" id="{023980C9-D1E8-9EDE-E9F6-E786BD7C2E5C}"/>
                </a:ext>
              </a:extLst>
            </p:cNvPr>
            <p:cNvSpPr/>
            <p:nvPr/>
          </p:nvSpPr>
          <p:spPr>
            <a:xfrm>
              <a:off x="2542676" y="3545626"/>
              <a:ext cx="5807240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979BF4F-09C2-6A8C-E180-53D155CB061E}"/>
                </a:ext>
              </a:extLst>
            </p:cNvPr>
            <p:cNvSpPr txBox="1"/>
            <p:nvPr/>
          </p:nvSpPr>
          <p:spPr>
            <a:xfrm>
              <a:off x="2625522" y="3640852"/>
              <a:ext cx="5638131" cy="5943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vi-VN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Em hãy tìm tấm thiệp có chứa mẫu câu ở thì quá khứ tiếp diễn và bỏ vào thùng thư có nhãn </a:t>
              </a:r>
              <a:r>
                <a:rPr lang="vi-VN" sz="1400" b="1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“Past Continuous”</a:t>
              </a:r>
              <a:endParaRPr lang="en-GB" sz="1400" b="1" i="0" u="none" strike="noStrike" cap="none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vi-VN" sz="1400" b="0" i="0" u="none" strike="noStrike" cap="none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vi-VN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Với những mẫu câu không đúng, em hãy bỏ và thùng thư có nhãn </a:t>
              </a:r>
              <a:r>
                <a:rPr lang="vi-VN" sz="1400" b="1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“Dustbin” </a:t>
              </a:r>
              <a:r>
                <a:rPr lang="vi-VN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nhé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A62F14-C871-1662-B297-37D4B83A520D}"/>
              </a:ext>
            </a:extLst>
          </p:cNvPr>
          <p:cNvGrpSpPr/>
          <p:nvPr/>
        </p:nvGrpSpPr>
        <p:grpSpPr>
          <a:xfrm>
            <a:off x="722776" y="3915828"/>
            <a:ext cx="1387475" cy="2260600"/>
            <a:chOff x="722776" y="3915828"/>
            <a:chExt cx="1387475" cy="2260600"/>
          </a:xfrm>
        </p:grpSpPr>
        <p:pic>
          <p:nvPicPr>
            <p:cNvPr id="7" name="Google Shape;154;p33">
              <a:extLst>
                <a:ext uri="{FF2B5EF4-FFF2-40B4-BE49-F238E27FC236}">
                  <a16:creationId xmlns="" xmlns:a16="http://schemas.microsoft.com/office/drawing/2014/main" id="{60507C8A-0CBB-A66F-A61A-6A813EE91D6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49393" y="3915828"/>
              <a:ext cx="934241" cy="226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57;p33">
              <a:extLst>
                <a:ext uri="{FF2B5EF4-FFF2-40B4-BE49-F238E27FC236}">
                  <a16:creationId xmlns="" xmlns:a16="http://schemas.microsoft.com/office/drawing/2014/main" id="{95B9B892-0061-49ED-3BEA-B8E1D38FC53E}"/>
                </a:ext>
              </a:extLst>
            </p:cNvPr>
            <p:cNvSpPr/>
            <p:nvPr/>
          </p:nvSpPr>
          <p:spPr>
            <a:xfrm>
              <a:off x="722776" y="5266791"/>
              <a:ext cx="1387475" cy="909637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EE73A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rPr>
                <a:t>Past Continuous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EA25826-9FC1-462E-D85C-1F9844C3C4BC}"/>
              </a:ext>
            </a:extLst>
          </p:cNvPr>
          <p:cNvGrpSpPr/>
          <p:nvPr/>
        </p:nvGrpSpPr>
        <p:grpSpPr>
          <a:xfrm>
            <a:off x="7033749" y="3915828"/>
            <a:ext cx="1387475" cy="2260600"/>
            <a:chOff x="7033749" y="3915828"/>
            <a:chExt cx="1387475" cy="2260600"/>
          </a:xfrm>
        </p:grpSpPr>
        <p:pic>
          <p:nvPicPr>
            <p:cNvPr id="10" name="Google Shape;155;p33">
              <a:extLst>
                <a:ext uri="{FF2B5EF4-FFF2-40B4-BE49-F238E27FC236}">
                  <a16:creationId xmlns="" xmlns:a16="http://schemas.microsoft.com/office/drawing/2014/main" id="{BE2B878B-2D20-E346-2472-6E4967D8571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55603" y="3915828"/>
              <a:ext cx="934242" cy="226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58;p33">
              <a:extLst>
                <a:ext uri="{FF2B5EF4-FFF2-40B4-BE49-F238E27FC236}">
                  <a16:creationId xmlns="" xmlns:a16="http://schemas.microsoft.com/office/drawing/2014/main" id="{1C5E6C46-22E7-1E5D-3382-BA64D8A6ABDE}"/>
                </a:ext>
              </a:extLst>
            </p:cNvPr>
            <p:cNvSpPr/>
            <p:nvPr/>
          </p:nvSpPr>
          <p:spPr>
            <a:xfrm>
              <a:off x="7033749" y="5266791"/>
              <a:ext cx="1387475" cy="909637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rgbClr val="D81C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 dirty="0">
                  <a:solidFill>
                    <a:srgbClr val="1C1C1C"/>
                  </a:solidFill>
                  <a:latin typeface="Arial"/>
                  <a:ea typeface="Arial"/>
                  <a:cs typeface="Arial"/>
                  <a:sym typeface="Arial"/>
                </a:rPr>
                <a:t>Dustbin</a:t>
              </a:r>
              <a:endParaRPr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31A19-0794-33B9-C826-8E353E93FD0D}"/>
              </a:ext>
            </a:extLst>
          </p:cNvPr>
          <p:cNvGrpSpPr/>
          <p:nvPr/>
        </p:nvGrpSpPr>
        <p:grpSpPr>
          <a:xfrm>
            <a:off x="1065958" y="2171854"/>
            <a:ext cx="1951303" cy="1191512"/>
            <a:chOff x="755650" y="2218519"/>
            <a:chExt cx="1951303" cy="1191512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87127C27-086E-EA39-F484-689571891E0D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AAD601FF-4119-1331-711F-5FDB76C83ADD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solidFill>
                <a:srgbClr val="7868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812C030D-19D8-A4F1-BE03-96F54C51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" name="Google Shape;173;p33">
              <a:extLst>
                <a:ext uri="{FF2B5EF4-FFF2-40B4-BE49-F238E27FC236}">
                  <a16:creationId xmlns="" xmlns:a16="http://schemas.microsoft.com/office/drawing/2014/main" id="{0C8EE1C9-8029-0C13-3ACC-99CF4F59A474}"/>
                </a:ext>
              </a:extLst>
            </p:cNvPr>
            <p:cNvSpPr txBox="1"/>
            <p:nvPr/>
          </p:nvSpPr>
          <p:spPr>
            <a:xfrm>
              <a:off x="848836" y="2361157"/>
              <a:ext cx="1561571" cy="90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The bird was building a nest.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F4F39D7-5FF9-76E7-0D69-C5F15BB2BF0F}"/>
              </a:ext>
            </a:extLst>
          </p:cNvPr>
          <p:cNvGrpSpPr/>
          <p:nvPr/>
        </p:nvGrpSpPr>
        <p:grpSpPr>
          <a:xfrm>
            <a:off x="3596349" y="2171854"/>
            <a:ext cx="1951303" cy="1191512"/>
            <a:chOff x="755650" y="2218519"/>
            <a:chExt cx="1951303" cy="1191512"/>
          </a:xfrm>
          <a:solidFill>
            <a:srgbClr val="7868AC"/>
          </a:solidFill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CF35AC2-45C2-5272-FFB2-110BE5FBD380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2283996D-3668-9214-F1BD-3C4026C8BB16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4A8FC6F2-7398-1695-C224-ABFBF2E0F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9" name="Google Shape;173;p33">
              <a:extLst>
                <a:ext uri="{FF2B5EF4-FFF2-40B4-BE49-F238E27FC236}">
                  <a16:creationId xmlns="" xmlns:a16="http://schemas.microsoft.com/office/drawing/2014/main" id="{88F343A6-0B89-DA48-1227-22C8AEB96475}"/>
                </a:ext>
              </a:extLst>
            </p:cNvPr>
            <p:cNvSpPr txBox="1"/>
            <p:nvPr/>
          </p:nvSpPr>
          <p:spPr>
            <a:xfrm>
              <a:off x="848836" y="2361157"/>
              <a:ext cx="1414375" cy="90623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The baby is crying.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6CA0AE0-4B43-C508-FD80-594464A21FE8}"/>
              </a:ext>
            </a:extLst>
          </p:cNvPr>
          <p:cNvGrpSpPr/>
          <p:nvPr/>
        </p:nvGrpSpPr>
        <p:grpSpPr>
          <a:xfrm>
            <a:off x="6126740" y="2171854"/>
            <a:ext cx="1951303" cy="1191512"/>
            <a:chOff x="755650" y="2218519"/>
            <a:chExt cx="1951303" cy="1191512"/>
          </a:xfrm>
          <a:solidFill>
            <a:srgbClr val="7868AC"/>
          </a:solidFill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53D1CDE0-D51C-4757-0EA8-CC44EF79B226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B4E4B54C-8880-365F-8CAF-E05E170BDFD0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F7DF28D-8F48-3B03-5CF3-8535C588A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grpFill/>
            </p:spPr>
          </p:pic>
        </p:grpSp>
        <p:sp>
          <p:nvSpPr>
            <p:cNvPr id="24" name="Google Shape;173;p33">
              <a:extLst>
                <a:ext uri="{FF2B5EF4-FFF2-40B4-BE49-F238E27FC236}">
                  <a16:creationId xmlns="" xmlns:a16="http://schemas.microsoft.com/office/drawing/2014/main" id="{24E45108-6816-5A29-637C-71D6BCE78A99}"/>
                </a:ext>
              </a:extLst>
            </p:cNvPr>
            <p:cNvSpPr txBox="1"/>
            <p:nvPr/>
          </p:nvSpPr>
          <p:spPr>
            <a:xfrm>
              <a:off x="848836" y="2361157"/>
              <a:ext cx="1414375" cy="90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My dog is doing tricks.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7C2EBAB-CBC5-F3C7-3CF6-7F0F83CB9FCC}"/>
              </a:ext>
            </a:extLst>
          </p:cNvPr>
          <p:cNvGrpSpPr/>
          <p:nvPr/>
        </p:nvGrpSpPr>
        <p:grpSpPr>
          <a:xfrm>
            <a:off x="2475090" y="3568699"/>
            <a:ext cx="1951303" cy="1191512"/>
            <a:chOff x="755650" y="2218519"/>
            <a:chExt cx="1951303" cy="1191512"/>
          </a:xfrm>
          <a:solidFill>
            <a:srgbClr val="7868AC"/>
          </a:solidFill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4E67BB3E-E58F-76B6-316A-FA19C1EEDAE4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0EA935F4-B439-D417-7B0E-75276014415E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51968E9D-64ED-6FB4-48BE-3EEAB8A11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grpFill/>
            </p:spPr>
          </p:pic>
        </p:grpSp>
        <p:sp>
          <p:nvSpPr>
            <p:cNvPr id="29" name="Google Shape;173;p33">
              <a:extLst>
                <a:ext uri="{FF2B5EF4-FFF2-40B4-BE49-F238E27FC236}">
                  <a16:creationId xmlns="" xmlns:a16="http://schemas.microsoft.com/office/drawing/2014/main" id="{38FBCE39-5484-45D5-BC6E-D36ED94F5AE1}"/>
                </a:ext>
              </a:extLst>
            </p:cNvPr>
            <p:cNvSpPr txBox="1"/>
            <p:nvPr/>
          </p:nvSpPr>
          <p:spPr>
            <a:xfrm>
              <a:off x="848836" y="2361157"/>
              <a:ext cx="1507561" cy="90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The girl scouts were camping in a field.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C5DA7FB-54F4-6979-8421-5C1928952A93}"/>
              </a:ext>
            </a:extLst>
          </p:cNvPr>
          <p:cNvGrpSpPr/>
          <p:nvPr/>
        </p:nvGrpSpPr>
        <p:grpSpPr>
          <a:xfrm>
            <a:off x="4717607" y="3568699"/>
            <a:ext cx="1951303" cy="1191512"/>
            <a:chOff x="755650" y="2218519"/>
            <a:chExt cx="1951303" cy="1191512"/>
          </a:xfrm>
          <a:solidFill>
            <a:srgbClr val="7868AC"/>
          </a:solidFill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1C5D012C-6397-1B65-6BDE-23A2968399DB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  <a:grpFill/>
          </p:grpSpPr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41B30038-B244-4C86-2E09-EF7DB72E1148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="" xmlns:a16="http://schemas.microsoft.com/office/drawing/2014/main" id="{62AD6EC2-C229-3AE5-1238-BE8D3C4A0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grpFill/>
            </p:spPr>
          </p:pic>
        </p:grpSp>
        <p:sp>
          <p:nvSpPr>
            <p:cNvPr id="34" name="Google Shape;173;p33">
              <a:extLst>
                <a:ext uri="{FF2B5EF4-FFF2-40B4-BE49-F238E27FC236}">
                  <a16:creationId xmlns="" xmlns:a16="http://schemas.microsoft.com/office/drawing/2014/main" id="{BE5A48ED-749F-665C-2B23-A11112449D1C}"/>
                </a:ext>
              </a:extLst>
            </p:cNvPr>
            <p:cNvSpPr txBox="1"/>
            <p:nvPr/>
          </p:nvSpPr>
          <p:spPr>
            <a:xfrm>
              <a:off x="848836" y="2367095"/>
              <a:ext cx="1584069" cy="90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The children are voting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for their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favourite book.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143EC441-D7DA-F3CF-E267-9C604E0BF423}"/>
              </a:ext>
            </a:extLst>
          </p:cNvPr>
          <p:cNvGrpSpPr/>
          <p:nvPr/>
        </p:nvGrpSpPr>
        <p:grpSpPr>
          <a:xfrm>
            <a:off x="3596443" y="4965544"/>
            <a:ext cx="1951303" cy="1191512"/>
            <a:chOff x="755650" y="2218519"/>
            <a:chExt cx="1951303" cy="1191512"/>
          </a:xfrm>
          <a:solidFill>
            <a:srgbClr val="7868AC"/>
          </a:solidFill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1272E984-7028-2DD5-5477-6D8091F4CE3E}"/>
                </a:ext>
              </a:extLst>
            </p:cNvPr>
            <p:cNvGrpSpPr/>
            <p:nvPr/>
          </p:nvGrpSpPr>
          <p:grpSpPr>
            <a:xfrm>
              <a:off x="755650" y="2218519"/>
              <a:ext cx="1951303" cy="1191512"/>
              <a:chOff x="833461" y="2311710"/>
              <a:chExt cx="1597231" cy="976745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48FFC845-8CAB-406E-B068-813AB5B0BD16}"/>
                  </a:ext>
                </a:extLst>
              </p:cNvPr>
              <p:cNvSpPr/>
              <p:nvPr/>
            </p:nvSpPr>
            <p:spPr>
              <a:xfrm>
                <a:off x="833461" y="2311710"/>
                <a:ext cx="1597231" cy="9767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9B497E44-D71B-10EF-03D9-3545F096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3746" y="2390818"/>
                <a:ext cx="203620" cy="239037"/>
              </a:xfrm>
              <a:prstGeom prst="rect">
                <a:avLst/>
              </a:prstGeom>
              <a:grpFill/>
            </p:spPr>
          </p:pic>
        </p:grpSp>
        <p:sp>
          <p:nvSpPr>
            <p:cNvPr id="39" name="Google Shape;173;p33">
              <a:extLst>
                <a:ext uri="{FF2B5EF4-FFF2-40B4-BE49-F238E27FC236}">
                  <a16:creationId xmlns="" xmlns:a16="http://schemas.microsoft.com/office/drawing/2014/main" id="{3DC2318A-186A-80D0-0BE6-CE8EBB221A22}"/>
                </a:ext>
              </a:extLst>
            </p:cNvPr>
            <p:cNvSpPr txBox="1"/>
            <p:nvPr/>
          </p:nvSpPr>
          <p:spPr>
            <a:xfrm>
              <a:off x="873752" y="2361157"/>
              <a:ext cx="1726884" cy="90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We were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Arial"/>
                  <a:cs typeface="Mali" panose="00000500000000000000" pitchFamily="2" charset="-34"/>
                  <a:sym typeface="Arial"/>
                </a:rPr>
                <a:t>cooking grandma a special meal.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9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5816 0.4291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3349 0.428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05816 0.428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21337 0.2254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1233 0.2261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3507 0.020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370" y="3214370"/>
            <a:ext cx="7033260" cy="429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i="1" dirty="0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sz="3200" dirty="0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file word hay,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100k/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7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C5BFE-E1D8-B0F9-9E77-1E504B3F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/>
              <a:t>Thì </a:t>
            </a:r>
            <a:r>
              <a:rPr lang="en-GB" sz="2900" dirty="0" err="1"/>
              <a:t>quá</a:t>
            </a:r>
            <a:r>
              <a:rPr lang="en-GB" sz="2900" dirty="0"/>
              <a:t> </a:t>
            </a:r>
            <a:r>
              <a:rPr lang="en-GB" sz="2900" dirty="0" err="1"/>
              <a:t>khứ</a:t>
            </a:r>
            <a:r>
              <a:rPr lang="en-GB" sz="2900" dirty="0"/>
              <a:t> </a:t>
            </a:r>
            <a:r>
              <a:rPr lang="en-GB" sz="2900" dirty="0" err="1"/>
              <a:t>tiếp</a:t>
            </a:r>
            <a:r>
              <a:rPr lang="en-GB" sz="2900" dirty="0"/>
              <a:t> </a:t>
            </a:r>
            <a:r>
              <a:rPr lang="en-GB" sz="2900" dirty="0" err="1"/>
              <a:t>diễn</a:t>
            </a:r>
            <a:r>
              <a:rPr lang="en-GB" sz="2900" dirty="0"/>
              <a:t> – Past Continuous</a:t>
            </a:r>
          </a:p>
        </p:txBody>
      </p:sp>
      <p:sp>
        <p:nvSpPr>
          <p:cNvPr id="3" name="INTRO">
            <a:extLst>
              <a:ext uri="{FF2B5EF4-FFF2-40B4-BE49-F238E27FC236}">
                <a16:creationId xmlns="" xmlns:a16="http://schemas.microsoft.com/office/drawing/2014/main" id="{82A70BB8-E215-0AE6-44E4-1EFD0B07A34B}"/>
              </a:ext>
            </a:extLst>
          </p:cNvPr>
          <p:cNvSpPr txBox="1"/>
          <p:nvPr/>
        </p:nvSpPr>
        <p:spPr>
          <a:xfrm>
            <a:off x="755651" y="1694288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1600" dirty="0">
                <a:solidFill>
                  <a:schemeClr val="dk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Dùng để diễn tả một hành động, sự việc đang diễn ra xung quanh một thời điểm trong quá khứ.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CB57CB-1B40-7087-C48D-3D27DE199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9066" y="2362708"/>
            <a:ext cx="3786539" cy="87141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381952-5593-0C3F-105E-F754D41AB1AE}"/>
              </a:ext>
            </a:extLst>
          </p:cNvPr>
          <p:cNvGrpSpPr/>
          <p:nvPr/>
        </p:nvGrpSpPr>
        <p:grpSpPr>
          <a:xfrm>
            <a:off x="2542676" y="3500411"/>
            <a:ext cx="5807240" cy="929722"/>
            <a:chOff x="2542676" y="3504804"/>
            <a:chExt cx="5807240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="" xmlns:a16="http://schemas.microsoft.com/office/drawing/2014/main" id="{60FB4590-4D54-C512-49ED-6BE0DC4F9E49}"/>
                </a:ext>
              </a:extLst>
            </p:cNvPr>
            <p:cNvSpPr/>
            <p:nvPr/>
          </p:nvSpPr>
          <p:spPr>
            <a:xfrm>
              <a:off x="2542676" y="3504804"/>
              <a:ext cx="5807240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D397786-2AAB-BC8D-31CC-A358E925970A}"/>
                </a:ext>
              </a:extLst>
            </p:cNvPr>
            <p:cNvSpPr txBox="1"/>
            <p:nvPr/>
          </p:nvSpPr>
          <p:spPr>
            <a:xfrm>
              <a:off x="2750219" y="3651598"/>
              <a:ext cx="5392154" cy="4972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I was having dinner at 7 o’clock last night.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Tôi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đang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ăn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tối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lúc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7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giờ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tối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hôm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qua.)</a:t>
              </a:r>
              <a:endParaRPr lang="en-GB" sz="1600" b="0" i="0" u="none" strike="noStrike" cap="none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02FF90A-42AE-6274-1C13-95DBC53F3614}"/>
              </a:ext>
            </a:extLst>
          </p:cNvPr>
          <p:cNvGrpSpPr/>
          <p:nvPr/>
        </p:nvGrpSpPr>
        <p:grpSpPr>
          <a:xfrm>
            <a:off x="2231260" y="2349061"/>
            <a:ext cx="6118656" cy="951214"/>
            <a:chOff x="2231260" y="2458208"/>
            <a:chExt cx="6118656" cy="830997"/>
          </a:xfrm>
          <a:solidFill>
            <a:srgbClr val="7868AC"/>
          </a:solidFill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F3C7C601-BC21-01B7-2F37-BF99BC8B6607}"/>
                </a:ext>
              </a:extLst>
            </p:cNvPr>
            <p:cNvSpPr/>
            <p:nvPr/>
          </p:nvSpPr>
          <p:spPr>
            <a:xfrm>
              <a:off x="2231260" y="2458208"/>
              <a:ext cx="6118656" cy="830997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D9DE1B6-6B36-2525-2509-B45C4845401F}"/>
                </a:ext>
              </a:extLst>
            </p:cNvPr>
            <p:cNvSpPr txBox="1"/>
            <p:nvPr/>
          </p:nvSpPr>
          <p:spPr>
            <a:xfrm>
              <a:off x="2750219" y="2622939"/>
              <a:ext cx="5392154" cy="5063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hành động đang xảy ra tại một thời điểm xác định trong quá khứ.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FAAF24F-07E4-83C8-5B16-5B03143D15D1}"/>
              </a:ext>
            </a:extLst>
          </p:cNvPr>
          <p:cNvGrpSpPr/>
          <p:nvPr/>
        </p:nvGrpSpPr>
        <p:grpSpPr>
          <a:xfrm>
            <a:off x="3311731" y="4630275"/>
            <a:ext cx="4269131" cy="1574231"/>
            <a:chOff x="3311731" y="4630275"/>
            <a:chExt cx="4269131" cy="157423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03921B1-D6F5-5746-1004-A0BEA1F1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55" r="-11218"/>
            <a:stretch/>
          </p:blipFill>
          <p:spPr>
            <a:xfrm>
              <a:off x="3311731" y="4630275"/>
              <a:ext cx="2826328" cy="1574231"/>
            </a:xfrm>
            <a:prstGeom prst="rect">
              <a:avLst/>
            </a:prstGeom>
          </p:spPr>
        </p:pic>
        <p:pic>
          <p:nvPicPr>
            <p:cNvPr id="18" name="Picture 17" descr="A picture containing time, hand&#10;&#10;Description automatically generated">
              <a:extLst>
                <a:ext uri="{FF2B5EF4-FFF2-40B4-BE49-F238E27FC236}">
                  <a16:creationId xmlns="" xmlns:a16="http://schemas.microsoft.com/office/drawing/2014/main" id="{522DAA69-8E7E-C188-E688-691F2353A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060" y="4695354"/>
              <a:ext cx="1442802" cy="144407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316656" y="6297904"/>
            <a:ext cx="7033260" cy="429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i="1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Giaoandethitienganh.info </a:t>
            </a:r>
            <a:r>
              <a:rPr lang="en-US" sz="1000">
                <a:solidFill>
                  <a:srgbClr val="00B050"/>
                </a:solidFill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>
                <a:effectLst/>
                <a:latin typeface="UTM Swiss Condensed"/>
                <a:ea typeface="Calibri" panose="020F0502020204030204" pitchFamily="34" charset="0"/>
                <a:cs typeface="Times New Roman" panose="02020603050405020304" pitchFamily="18" charset="0"/>
              </a:rPr>
              <a:t>có rất nhiều tài liệu tiếng anh file word hay, chất lượng, mời bạn đăng ký tài khoản ( chỉ 100k/ năm) để chủ động tự tải tài liệu khi cần!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C5BFE-E1D8-B0F9-9E77-1E504B3F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/>
              <a:t>Thì </a:t>
            </a:r>
            <a:r>
              <a:rPr lang="en-GB" sz="2900" dirty="0" err="1"/>
              <a:t>quá</a:t>
            </a:r>
            <a:r>
              <a:rPr lang="en-GB" sz="2900" dirty="0"/>
              <a:t> </a:t>
            </a:r>
            <a:r>
              <a:rPr lang="en-GB" sz="2900" dirty="0" err="1"/>
              <a:t>khứ</a:t>
            </a:r>
            <a:r>
              <a:rPr lang="en-GB" sz="2900" dirty="0"/>
              <a:t> </a:t>
            </a:r>
            <a:r>
              <a:rPr lang="en-GB" sz="2900" dirty="0" err="1"/>
              <a:t>tiếp</a:t>
            </a:r>
            <a:r>
              <a:rPr lang="en-GB" sz="2900" dirty="0"/>
              <a:t> </a:t>
            </a:r>
            <a:r>
              <a:rPr lang="en-GB" sz="2900" dirty="0" err="1"/>
              <a:t>diễn</a:t>
            </a:r>
            <a:r>
              <a:rPr lang="en-GB" sz="2900" dirty="0"/>
              <a:t> – Past Continuous</a:t>
            </a:r>
          </a:p>
        </p:txBody>
      </p:sp>
      <p:sp>
        <p:nvSpPr>
          <p:cNvPr id="3" name="INTRO">
            <a:extLst>
              <a:ext uri="{FF2B5EF4-FFF2-40B4-BE49-F238E27FC236}">
                <a16:creationId xmlns="" xmlns:a16="http://schemas.microsoft.com/office/drawing/2014/main" id="{82A70BB8-E215-0AE6-44E4-1EFD0B07A34B}"/>
              </a:ext>
            </a:extLst>
          </p:cNvPr>
          <p:cNvSpPr txBox="1"/>
          <p:nvPr/>
        </p:nvSpPr>
        <p:spPr>
          <a:xfrm>
            <a:off x="755651" y="1694288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1600" dirty="0">
                <a:solidFill>
                  <a:schemeClr val="dk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Dùng để diễn tả một hành động, sự việc đang diễn ra xung quanh một thời điểm trong quá khứ.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CB57CB-1B40-7087-C48D-3D27DE199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77" y="2349061"/>
            <a:ext cx="2782013" cy="87141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381952-5593-0C3F-105E-F754D41AB1AE}"/>
              </a:ext>
            </a:extLst>
          </p:cNvPr>
          <p:cNvGrpSpPr/>
          <p:nvPr/>
        </p:nvGrpSpPr>
        <p:grpSpPr>
          <a:xfrm>
            <a:off x="2542676" y="3500411"/>
            <a:ext cx="5807240" cy="929722"/>
            <a:chOff x="2542676" y="3504804"/>
            <a:chExt cx="5807240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="" xmlns:a16="http://schemas.microsoft.com/office/drawing/2014/main" id="{60FB4590-4D54-C512-49ED-6BE0DC4F9E49}"/>
                </a:ext>
              </a:extLst>
            </p:cNvPr>
            <p:cNvSpPr/>
            <p:nvPr/>
          </p:nvSpPr>
          <p:spPr>
            <a:xfrm>
              <a:off x="2542676" y="3504804"/>
              <a:ext cx="5807240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D397786-2AAB-BC8D-31CC-A358E925970A}"/>
                </a:ext>
              </a:extLst>
            </p:cNvPr>
            <p:cNvSpPr txBox="1"/>
            <p:nvPr/>
          </p:nvSpPr>
          <p:spPr>
            <a:xfrm>
              <a:off x="2750219" y="3651598"/>
              <a:ext cx="5392154" cy="4972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I was watching TV when she called.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Trong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khi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đang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TV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thì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cô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ấy</a:t>
              </a:r>
              <a:r>
                <a:rPr lang="en-GB" sz="16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600" b="0" i="0" u="none" strike="noStrike" cap="none" dirty="0" err="1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gọi</a:t>
              </a:r>
              <a:r>
                <a:rPr lang="en-GB" sz="1600" b="0" i="0" u="none" strike="noStrike" cap="none" dirty="0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.)</a:t>
              </a:r>
              <a:endParaRPr lang="en-GB" sz="1600" b="0" i="0" u="none" strike="noStrike" cap="none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02FF90A-42AE-6274-1C13-95DBC53F3614}"/>
              </a:ext>
            </a:extLst>
          </p:cNvPr>
          <p:cNvGrpSpPr/>
          <p:nvPr/>
        </p:nvGrpSpPr>
        <p:grpSpPr>
          <a:xfrm>
            <a:off x="2231260" y="2349061"/>
            <a:ext cx="6118656" cy="951214"/>
            <a:chOff x="2231260" y="2458208"/>
            <a:chExt cx="6118656" cy="830997"/>
          </a:xfrm>
          <a:solidFill>
            <a:srgbClr val="7868AC"/>
          </a:solidFill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F3C7C601-BC21-01B7-2F37-BF99BC8B6607}"/>
                </a:ext>
              </a:extLst>
            </p:cNvPr>
            <p:cNvSpPr/>
            <p:nvPr/>
          </p:nvSpPr>
          <p:spPr>
            <a:xfrm>
              <a:off x="2231260" y="2458208"/>
              <a:ext cx="6118656" cy="830997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D9DE1B6-6B36-2525-2509-B45C4845401F}"/>
                </a:ext>
              </a:extLst>
            </p:cNvPr>
            <p:cNvSpPr txBox="1"/>
            <p:nvPr/>
          </p:nvSpPr>
          <p:spPr>
            <a:xfrm>
              <a:off x="2750219" y="2571067"/>
              <a:ext cx="5392154" cy="6145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sz="1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một hành động đang xảy ra trong quá khứ thì một hành động khác xen vào (hành động xen vào thường được chia ở quá khứ đơn)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0B20E15-B3BE-53D5-B909-40D8222FAE80}"/>
              </a:ext>
            </a:extLst>
          </p:cNvPr>
          <p:cNvGrpSpPr/>
          <p:nvPr/>
        </p:nvGrpSpPr>
        <p:grpSpPr>
          <a:xfrm>
            <a:off x="3651868" y="4695354"/>
            <a:ext cx="3588856" cy="1419619"/>
            <a:chOff x="3292864" y="4695354"/>
            <a:chExt cx="3588856" cy="1419619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03921B1-D6F5-5746-1004-A0BEA1F1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692" b="-8692"/>
            <a:stretch/>
          </p:blipFill>
          <p:spPr>
            <a:xfrm>
              <a:off x="3292864" y="4695354"/>
              <a:ext cx="2548742" cy="1419619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06FF86D-651F-96F1-2626-AACA11222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164" y="4861276"/>
              <a:ext cx="565556" cy="1087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65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C5BFE-E1D8-B0F9-9E77-1E504B3F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/>
              <a:t>Thì </a:t>
            </a:r>
            <a:r>
              <a:rPr lang="en-GB" sz="2900" dirty="0" err="1"/>
              <a:t>quá</a:t>
            </a:r>
            <a:r>
              <a:rPr lang="en-GB" sz="2900" dirty="0"/>
              <a:t> </a:t>
            </a:r>
            <a:r>
              <a:rPr lang="en-GB" sz="2900" dirty="0" err="1"/>
              <a:t>khứ</a:t>
            </a:r>
            <a:r>
              <a:rPr lang="en-GB" sz="2900" dirty="0"/>
              <a:t> </a:t>
            </a:r>
            <a:r>
              <a:rPr lang="en-GB" sz="2900" dirty="0" err="1"/>
              <a:t>tiếp</a:t>
            </a:r>
            <a:r>
              <a:rPr lang="en-GB" sz="2900" dirty="0"/>
              <a:t> </a:t>
            </a:r>
            <a:r>
              <a:rPr lang="en-GB" sz="2900" dirty="0" err="1"/>
              <a:t>diễn</a:t>
            </a:r>
            <a:r>
              <a:rPr lang="en-GB" sz="2900" dirty="0"/>
              <a:t> – Past Continuous</a:t>
            </a:r>
          </a:p>
        </p:txBody>
      </p:sp>
      <p:sp>
        <p:nvSpPr>
          <p:cNvPr id="3" name="INTRO">
            <a:extLst>
              <a:ext uri="{FF2B5EF4-FFF2-40B4-BE49-F238E27FC236}">
                <a16:creationId xmlns="" xmlns:a16="http://schemas.microsoft.com/office/drawing/2014/main" id="{82A70BB8-E215-0AE6-44E4-1EFD0B07A34B}"/>
              </a:ext>
            </a:extLst>
          </p:cNvPr>
          <p:cNvSpPr txBox="1"/>
          <p:nvPr/>
        </p:nvSpPr>
        <p:spPr>
          <a:xfrm>
            <a:off x="755651" y="1694288"/>
            <a:ext cx="763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1600" dirty="0">
                <a:solidFill>
                  <a:schemeClr val="dk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Dùng để diễn tả một hành động, sự việc đang diễn ra xung quanh một thời điểm trong quá khứ.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CB57CB-1B40-7087-C48D-3D27DE199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9269" y="2594906"/>
            <a:ext cx="2782013" cy="71237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381952-5593-0C3F-105E-F754D41AB1AE}"/>
              </a:ext>
            </a:extLst>
          </p:cNvPr>
          <p:cNvGrpSpPr/>
          <p:nvPr/>
        </p:nvGrpSpPr>
        <p:grpSpPr>
          <a:xfrm>
            <a:off x="2542676" y="3500411"/>
            <a:ext cx="5807240" cy="929722"/>
            <a:chOff x="2542676" y="3504804"/>
            <a:chExt cx="5807240" cy="778874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="" xmlns:a16="http://schemas.microsoft.com/office/drawing/2014/main" id="{60FB4590-4D54-C512-49ED-6BE0DC4F9E49}"/>
                </a:ext>
              </a:extLst>
            </p:cNvPr>
            <p:cNvSpPr/>
            <p:nvPr/>
          </p:nvSpPr>
          <p:spPr>
            <a:xfrm>
              <a:off x="2542676" y="3504804"/>
              <a:ext cx="5807240" cy="778874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D397786-2AAB-BC8D-31CC-A358E925970A}"/>
                </a:ext>
              </a:extLst>
            </p:cNvPr>
            <p:cNvSpPr txBox="1"/>
            <p:nvPr/>
          </p:nvSpPr>
          <p:spPr>
            <a:xfrm>
              <a:off x="2750219" y="3670435"/>
              <a:ext cx="5392154" cy="4558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While Tom was reading book, Elly was watching television.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(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Trong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khi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Tom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đang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đọc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sách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thì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Elly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đang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err="1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</a:t>
              </a:r>
              <a:r>
                <a:rPr lang="en-GB" sz="1400" b="0" i="0" u="none" strike="noStrike" cap="none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1400" b="0" i="0" u="none" strike="noStrike" cap="none" dirty="0" smtClean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TV.)</a:t>
              </a:r>
              <a:endParaRPr lang="en-GB" sz="1400" b="0" i="0" u="none" strike="noStrike" cap="none" dirty="0"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02FF90A-42AE-6274-1C13-95DBC53F3614}"/>
              </a:ext>
            </a:extLst>
          </p:cNvPr>
          <p:cNvGrpSpPr/>
          <p:nvPr/>
        </p:nvGrpSpPr>
        <p:grpSpPr>
          <a:xfrm>
            <a:off x="2231260" y="2349061"/>
            <a:ext cx="6118656" cy="951214"/>
            <a:chOff x="2231260" y="2458208"/>
            <a:chExt cx="6118656" cy="830997"/>
          </a:xfrm>
          <a:solidFill>
            <a:srgbClr val="7868AC"/>
          </a:solidFill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F3C7C601-BC21-01B7-2F37-BF99BC8B6607}"/>
                </a:ext>
              </a:extLst>
            </p:cNvPr>
            <p:cNvSpPr/>
            <p:nvPr/>
          </p:nvSpPr>
          <p:spPr>
            <a:xfrm>
              <a:off x="2231260" y="2458208"/>
              <a:ext cx="6118656" cy="830997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grpFill/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D9DE1B6-6B36-2525-2509-B45C4845401F}"/>
                </a:ext>
              </a:extLst>
            </p:cNvPr>
            <p:cNvSpPr txBox="1"/>
            <p:nvPr/>
          </p:nvSpPr>
          <p:spPr>
            <a:xfrm>
              <a:off x="2682764" y="2590714"/>
              <a:ext cx="5459609" cy="560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vi-VN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Diễn tả những hành động xảy ra song song với nhau.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85EC34E8-14A8-3316-46A1-85AAC1401D17}"/>
              </a:ext>
            </a:extLst>
          </p:cNvPr>
          <p:cNvGrpSpPr/>
          <p:nvPr/>
        </p:nvGrpSpPr>
        <p:grpSpPr>
          <a:xfrm>
            <a:off x="3336497" y="4627842"/>
            <a:ext cx="4219599" cy="1528960"/>
            <a:chOff x="3544780" y="4627842"/>
            <a:chExt cx="4219599" cy="1528960"/>
          </a:xfrm>
        </p:grpSpPr>
        <p:pic>
          <p:nvPicPr>
            <p:cNvPr id="13" name="Picture 12" descr="A person reading a book&#10;&#10;Description automatically generated with low confidence">
              <a:extLst>
                <a:ext uri="{FF2B5EF4-FFF2-40B4-BE49-F238E27FC236}">
                  <a16:creationId xmlns="" xmlns:a16="http://schemas.microsoft.com/office/drawing/2014/main" id="{AC040203-2272-E7E9-F7FF-20459BE5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780" y="4627842"/>
              <a:ext cx="1319529" cy="15289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1B0596F-4F59-BE05-B1F3-6C74B3711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692" b="-8692"/>
            <a:stretch/>
          </p:blipFill>
          <p:spPr>
            <a:xfrm>
              <a:off x="5215637" y="4682513"/>
              <a:ext cx="2548742" cy="1419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1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64031C-E41B-B376-03F7-4431D3C1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Công </a:t>
            </a:r>
            <a:r>
              <a:rPr lang="en-GB" sz="3200" dirty="0" err="1"/>
              <a:t>thức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thì</a:t>
            </a:r>
            <a:r>
              <a:rPr lang="en-GB" sz="3200" dirty="0"/>
              <a:t> </a:t>
            </a:r>
            <a:r>
              <a:rPr lang="en-GB" sz="3200" dirty="0" err="1"/>
              <a:t>quá</a:t>
            </a:r>
            <a:r>
              <a:rPr lang="en-GB" sz="3200" dirty="0"/>
              <a:t> </a:t>
            </a:r>
            <a:r>
              <a:rPr lang="en-GB" sz="3200" dirty="0" err="1"/>
              <a:t>khứ</a:t>
            </a:r>
            <a:r>
              <a:rPr lang="en-GB" sz="3200" dirty="0"/>
              <a:t> </a:t>
            </a:r>
            <a:r>
              <a:rPr lang="en-GB" sz="3200" dirty="0" err="1"/>
              <a:t>tiếp</a:t>
            </a:r>
            <a:r>
              <a:rPr lang="en-GB" sz="3200" dirty="0"/>
              <a:t> </a:t>
            </a:r>
            <a:r>
              <a:rPr lang="en-GB" sz="3200" dirty="0" err="1"/>
              <a:t>diễn</a:t>
            </a:r>
            <a:endParaRPr lang="en-GB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A76151C-D7E7-22C4-E4A6-6125E10C8763}"/>
              </a:ext>
            </a:extLst>
          </p:cNvPr>
          <p:cNvGrpSpPr/>
          <p:nvPr/>
        </p:nvGrpSpPr>
        <p:grpSpPr>
          <a:xfrm>
            <a:off x="1709504" y="2000756"/>
            <a:ext cx="6401317" cy="1038662"/>
            <a:chOff x="1778227" y="1965128"/>
            <a:chExt cx="6285742" cy="1038662"/>
          </a:xfrm>
        </p:grpSpPr>
        <p:sp>
          <p:nvSpPr>
            <p:cNvPr id="4" name="Google Shape;89;p6">
              <a:extLst>
                <a:ext uri="{FF2B5EF4-FFF2-40B4-BE49-F238E27FC236}">
                  <a16:creationId xmlns="" xmlns:a16="http://schemas.microsoft.com/office/drawing/2014/main" id="{6CEF5097-95F7-1002-074E-C73ADBD1A92C}"/>
                </a:ext>
              </a:extLst>
            </p:cNvPr>
            <p:cNvSpPr/>
            <p:nvPr/>
          </p:nvSpPr>
          <p:spPr>
            <a:xfrm>
              <a:off x="1778227" y="1965128"/>
              <a:ext cx="6212047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0096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0;p6">
              <a:extLst>
                <a:ext uri="{FF2B5EF4-FFF2-40B4-BE49-F238E27FC236}">
                  <a16:creationId xmlns="" xmlns:a16="http://schemas.microsoft.com/office/drawing/2014/main" id="{DD75F9E3-A1E4-8DBA-0C38-656104B355DF}"/>
                </a:ext>
              </a:extLst>
            </p:cNvPr>
            <p:cNvSpPr txBox="1"/>
            <p:nvPr/>
          </p:nvSpPr>
          <p:spPr>
            <a:xfrm>
              <a:off x="2494756" y="2001325"/>
              <a:ext cx="556921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 + was/were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V_ing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lvl="0"/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She </a:t>
              </a:r>
              <a:r>
                <a:rPr lang="en-GB" sz="1400" b="1" dirty="0">
                  <a:solidFill>
                    <a:srgbClr val="E6007E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was watching 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TV at 8 o’clock last night. (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Tối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hôm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qua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lúc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8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giờ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cô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ấy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đang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xem</a:t>
              </a:r>
              <a:r>
                <a:rPr lang="en-GB" sz="1400" b="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 smtClean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tivi</a:t>
              </a:r>
              <a:r>
                <a:rPr lang="en-GB" sz="1400" b="0" dirty="0" smtClean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.)</a:t>
              </a:r>
              <a:endParaRPr lang="en-GB" sz="1400" b="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417B1F1-EC0D-A07B-454C-8987FC3E1EEC}"/>
              </a:ext>
            </a:extLst>
          </p:cNvPr>
          <p:cNvGrpSpPr/>
          <p:nvPr/>
        </p:nvGrpSpPr>
        <p:grpSpPr>
          <a:xfrm>
            <a:off x="1089372" y="1864432"/>
            <a:ext cx="1285719" cy="1285719"/>
            <a:chOff x="1098714" y="1828804"/>
            <a:chExt cx="1285719" cy="1285719"/>
          </a:xfrm>
          <a:solidFill>
            <a:srgbClr val="7868AC"/>
          </a:solidFill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1106BE9-E877-DEA0-0A8F-BE34911E2065}"/>
                </a:ext>
              </a:extLst>
            </p:cNvPr>
            <p:cNvSpPr/>
            <p:nvPr/>
          </p:nvSpPr>
          <p:spPr>
            <a:xfrm>
              <a:off x="1098714" y="1828804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Google Shape;109;p6">
              <a:extLst>
                <a:ext uri="{FF2B5EF4-FFF2-40B4-BE49-F238E27FC236}">
                  <a16:creationId xmlns="" xmlns:a16="http://schemas.microsoft.com/office/drawing/2014/main" id="{01A0E1A9-3589-2058-821F-92487C91D7AA}"/>
                </a:ext>
              </a:extLst>
            </p:cNvPr>
            <p:cNvSpPr/>
            <p:nvPr/>
          </p:nvSpPr>
          <p:spPr>
            <a:xfrm>
              <a:off x="1162831" y="2207262"/>
              <a:ext cx="11574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Khẳng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2185DD8-5B4D-7489-008A-3AB0DE9066B8}"/>
              </a:ext>
            </a:extLst>
          </p:cNvPr>
          <p:cNvGrpSpPr/>
          <p:nvPr/>
        </p:nvGrpSpPr>
        <p:grpSpPr>
          <a:xfrm>
            <a:off x="1708363" y="3477111"/>
            <a:ext cx="6402480" cy="1038662"/>
            <a:chOff x="1777085" y="3441483"/>
            <a:chExt cx="6286884" cy="1038662"/>
          </a:xfrm>
        </p:grpSpPr>
        <p:sp>
          <p:nvSpPr>
            <p:cNvPr id="10" name="Google Shape;89;p6">
              <a:extLst>
                <a:ext uri="{FF2B5EF4-FFF2-40B4-BE49-F238E27FC236}">
                  <a16:creationId xmlns="" xmlns:a16="http://schemas.microsoft.com/office/drawing/2014/main" id="{A3CAD6C1-59D4-4E25-0922-6124C39BE8A1}"/>
                </a:ext>
              </a:extLst>
            </p:cNvPr>
            <p:cNvSpPr/>
            <p:nvPr/>
          </p:nvSpPr>
          <p:spPr>
            <a:xfrm>
              <a:off x="1777085" y="3441483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85BD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0;p6">
              <a:extLst>
                <a:ext uri="{FF2B5EF4-FFF2-40B4-BE49-F238E27FC236}">
                  <a16:creationId xmlns="" xmlns:a16="http://schemas.microsoft.com/office/drawing/2014/main" id="{EB6FFE9A-A4E0-4865-5C38-8F1DA6981180}"/>
                </a:ext>
              </a:extLst>
            </p:cNvPr>
            <p:cNvSpPr txBox="1"/>
            <p:nvPr/>
          </p:nvSpPr>
          <p:spPr>
            <a:xfrm>
              <a:off x="2495856" y="3477680"/>
              <a:ext cx="5568113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 + was/were + not + </a:t>
              </a:r>
              <a:r>
                <a:rPr lang="en-GB" sz="1400" b="0" i="0" u="none" strike="noStrike" cap="none" dirty="0" err="1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V_ing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+ O</a:t>
              </a:r>
            </a:p>
            <a:p>
              <a:pPr lvl="0"/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She </a:t>
              </a:r>
              <a:r>
                <a:rPr lang="en-GB" sz="1400" b="1" dirty="0">
                  <a:solidFill>
                    <a:srgbClr val="E6007E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wasn’t watching 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TV at 8 o’clock last night. (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Tối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hôm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qua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lúc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8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giờ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cô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ấy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không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xem</a:t>
              </a:r>
              <a:r>
                <a:rPr lang="en-GB" sz="1400" b="0" dirty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b="0" dirty="0" err="1" smtClean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tivi</a:t>
              </a:r>
              <a:r>
                <a:rPr lang="en-GB" sz="1400" b="0" dirty="0" smtClean="0">
                  <a:solidFill>
                    <a:schemeClr val="tx1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.)</a:t>
              </a:r>
              <a:endParaRPr lang="en-GB" sz="1400" b="0" dirty="0">
                <a:solidFill>
                  <a:schemeClr val="tx1"/>
                </a:solidFill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1E573EA-3EDD-DE99-45C8-983D3FAC2A9F}"/>
              </a:ext>
            </a:extLst>
          </p:cNvPr>
          <p:cNvGrpSpPr/>
          <p:nvPr/>
        </p:nvGrpSpPr>
        <p:grpSpPr>
          <a:xfrm>
            <a:off x="1090514" y="3353582"/>
            <a:ext cx="1285719" cy="1285719"/>
            <a:chOff x="1099856" y="3317954"/>
            <a:chExt cx="1285719" cy="1285719"/>
          </a:xfrm>
          <a:solidFill>
            <a:srgbClr val="7868AC"/>
          </a:solidFill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4BAE39D-539E-0704-29EC-38FC4FCE5893}"/>
                </a:ext>
              </a:extLst>
            </p:cNvPr>
            <p:cNvSpPr/>
            <p:nvPr/>
          </p:nvSpPr>
          <p:spPr>
            <a:xfrm>
              <a:off x="1099856" y="3317954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Google Shape;109;p6">
              <a:extLst>
                <a:ext uri="{FF2B5EF4-FFF2-40B4-BE49-F238E27FC236}">
                  <a16:creationId xmlns="" xmlns:a16="http://schemas.microsoft.com/office/drawing/2014/main" id="{182686AE-1551-69C9-C365-364FA532DE21}"/>
                </a:ext>
              </a:extLst>
            </p:cNvPr>
            <p:cNvSpPr/>
            <p:nvPr/>
          </p:nvSpPr>
          <p:spPr>
            <a:xfrm>
              <a:off x="1163973" y="3791557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Phủ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định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B3898B4-190B-6B8E-8A02-4B3AAC65659D}"/>
              </a:ext>
            </a:extLst>
          </p:cNvPr>
          <p:cNvGrpSpPr/>
          <p:nvPr/>
        </p:nvGrpSpPr>
        <p:grpSpPr>
          <a:xfrm>
            <a:off x="1708363" y="4966262"/>
            <a:ext cx="6402481" cy="1038662"/>
            <a:chOff x="1777085" y="4930634"/>
            <a:chExt cx="6286885" cy="1038662"/>
          </a:xfrm>
        </p:grpSpPr>
        <p:sp>
          <p:nvSpPr>
            <p:cNvPr id="16" name="Google Shape;89;p6">
              <a:extLst>
                <a:ext uri="{FF2B5EF4-FFF2-40B4-BE49-F238E27FC236}">
                  <a16:creationId xmlns="" xmlns:a16="http://schemas.microsoft.com/office/drawing/2014/main" id="{24DEC5A7-1302-B44D-52C8-B45022F67D0B}"/>
                </a:ext>
              </a:extLst>
            </p:cNvPr>
            <p:cNvSpPr/>
            <p:nvPr/>
          </p:nvSpPr>
          <p:spPr>
            <a:xfrm>
              <a:off x="1777085" y="4930634"/>
              <a:ext cx="6215008" cy="1038662"/>
            </a:xfrm>
            <a:prstGeom prst="roundRect">
              <a:avLst>
                <a:gd name="adj" fmla="val 0"/>
              </a:avLst>
            </a:prstGeom>
            <a:noFill/>
            <a:ln w="57150" cap="flat" cmpd="sng">
              <a:solidFill>
                <a:srgbClr val="00938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0;p6">
              <a:extLst>
                <a:ext uri="{FF2B5EF4-FFF2-40B4-BE49-F238E27FC236}">
                  <a16:creationId xmlns="" xmlns:a16="http://schemas.microsoft.com/office/drawing/2014/main" id="{9FB4F502-AD3B-E0C2-F0BA-1608A9233852}"/>
                </a:ext>
              </a:extLst>
            </p:cNvPr>
            <p:cNvSpPr txBox="1"/>
            <p:nvPr/>
          </p:nvSpPr>
          <p:spPr>
            <a:xfrm>
              <a:off x="2494735" y="4966831"/>
              <a:ext cx="5569235" cy="96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00" tIns="0" rIns="920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GB" sz="1400" b="0" i="0" dirty="0">
                  <a:latin typeface="Roboto"/>
                  <a:ea typeface="Roboto"/>
                  <a:cs typeface="Roboto"/>
                  <a:sym typeface="Roboto"/>
                </a:rPr>
                <a:t>Was/were + S + </a:t>
              </a:r>
              <a:r>
                <a:rPr lang="en-GB" sz="1400" b="0" i="0" dirty="0" err="1">
                  <a:latin typeface="Roboto"/>
                  <a:ea typeface="Roboto"/>
                  <a:cs typeface="Roboto"/>
                  <a:sym typeface="Roboto"/>
                </a:rPr>
                <a:t>V_ing</a:t>
              </a:r>
              <a:r>
                <a:rPr lang="en-GB" sz="1400" b="0" i="0" dirty="0">
                  <a:latin typeface="Roboto"/>
                  <a:ea typeface="Roboto"/>
                  <a:cs typeface="Roboto"/>
                  <a:sym typeface="Roboto"/>
                </a:rPr>
                <a:t> + O?</a:t>
              </a:r>
            </a:p>
            <a:p>
              <a:pPr lvl="0"/>
              <a:r>
                <a:rPr lang="en-GB" sz="1400" b="1" dirty="0">
                  <a:solidFill>
                    <a:srgbClr val="E6007E"/>
                  </a:solidFill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Was she watching 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TV at 8 o’clock last night? (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Có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phải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tối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hôm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qua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lúc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8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giờ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cô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ấy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đang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xem</a:t>
              </a:r>
              <a:r>
                <a:rPr lang="en-GB" sz="1400" dirty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 </a:t>
              </a:r>
              <a:r>
                <a:rPr lang="en-GB" sz="1400" dirty="0" err="1" smtClean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tivi</a:t>
              </a:r>
              <a:r>
                <a:rPr lang="en-GB" sz="1400" dirty="0" smtClean="0">
                  <a:latin typeface="Mali" panose="00000500000000000000" pitchFamily="2" charset="-34"/>
                  <a:ea typeface="Roboto" panose="02000000000000000000" pitchFamily="2" charset="0"/>
                  <a:cs typeface="Mali" panose="00000500000000000000" pitchFamily="2" charset="-34"/>
                </a:rPr>
                <a:t>?)</a:t>
              </a:r>
              <a:endParaRPr lang="en-GB" sz="1400" dirty="0">
                <a:latin typeface="Mali" panose="00000500000000000000" pitchFamily="2" charset="-34"/>
                <a:ea typeface="Roboto" panose="020000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8BA0044-B12C-290D-6A82-D7F081F5C83D}"/>
              </a:ext>
            </a:extLst>
          </p:cNvPr>
          <p:cNvGrpSpPr/>
          <p:nvPr/>
        </p:nvGrpSpPr>
        <p:grpSpPr>
          <a:xfrm>
            <a:off x="1090514" y="4842734"/>
            <a:ext cx="1285719" cy="1285719"/>
            <a:chOff x="1099856" y="4807106"/>
            <a:chExt cx="1285719" cy="1285719"/>
          </a:xfrm>
          <a:solidFill>
            <a:srgbClr val="7868AC"/>
          </a:solidFill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1CEE834A-DAB1-C775-434F-3B94FDC65E3E}"/>
                </a:ext>
              </a:extLst>
            </p:cNvPr>
            <p:cNvSpPr/>
            <p:nvPr/>
          </p:nvSpPr>
          <p:spPr>
            <a:xfrm>
              <a:off x="1099856" y="4807106"/>
              <a:ext cx="1285719" cy="128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Google Shape;109;p6">
              <a:extLst>
                <a:ext uri="{FF2B5EF4-FFF2-40B4-BE49-F238E27FC236}">
                  <a16:creationId xmlns="" xmlns:a16="http://schemas.microsoft.com/office/drawing/2014/main" id="{07FDC037-A8F7-BAC9-9AF8-F57947629849}"/>
                </a:ext>
              </a:extLst>
            </p:cNvPr>
            <p:cNvSpPr/>
            <p:nvPr/>
          </p:nvSpPr>
          <p:spPr>
            <a:xfrm>
              <a:off x="1163973" y="5251020"/>
              <a:ext cx="115748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6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Nghi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vấn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0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C99BF-9F8C-8CA2-FC08-A29A6358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Dấu </a:t>
            </a:r>
            <a:r>
              <a:rPr lang="en-GB" sz="4400" dirty="0" err="1"/>
              <a:t>hiệu</a:t>
            </a:r>
            <a:r>
              <a:rPr lang="en-GB" sz="4400" dirty="0"/>
              <a:t> </a:t>
            </a:r>
            <a:r>
              <a:rPr lang="en-GB" sz="4400" dirty="0" err="1"/>
              <a:t>nhận</a:t>
            </a:r>
            <a:r>
              <a:rPr lang="en-GB" sz="4400" dirty="0"/>
              <a:t> </a:t>
            </a:r>
            <a:r>
              <a:rPr lang="en-GB" sz="4400" dirty="0" err="1"/>
              <a:t>biết</a:t>
            </a:r>
            <a:endParaRPr lang="en-GB" sz="44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BDBDE4C-9EA4-69BF-D43F-785A906AA9D3}"/>
              </a:ext>
            </a:extLst>
          </p:cNvPr>
          <p:cNvGrpSpPr/>
          <p:nvPr/>
        </p:nvGrpSpPr>
        <p:grpSpPr>
          <a:xfrm>
            <a:off x="888086" y="2244163"/>
            <a:ext cx="7367828" cy="775855"/>
            <a:chOff x="888086" y="2671676"/>
            <a:chExt cx="7367828" cy="775855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016B3DD-A7CE-FFC3-9763-34D18DD7BD6F}"/>
                </a:ext>
              </a:extLst>
            </p:cNvPr>
            <p:cNvSpPr/>
            <p:nvPr/>
          </p:nvSpPr>
          <p:spPr>
            <a:xfrm>
              <a:off x="888086" y="2671676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EC24F98-9C38-2CE3-289A-66DFB6EAEC3E}"/>
                </a:ext>
              </a:extLst>
            </p:cNvPr>
            <p:cNvSpPr txBox="1"/>
            <p:nvPr/>
          </p:nvSpPr>
          <p:spPr>
            <a:xfrm>
              <a:off x="1163782" y="2883784"/>
              <a:ext cx="6816437" cy="35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Thời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gian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cụ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thể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trong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quá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khứ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.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Ví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dụ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: At 5pm last Sunday</a:t>
              </a: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BBE928-DEA5-A779-A420-08A80ADE5D32}"/>
              </a:ext>
            </a:extLst>
          </p:cNvPr>
          <p:cNvGrpSpPr/>
          <p:nvPr/>
        </p:nvGrpSpPr>
        <p:grpSpPr>
          <a:xfrm>
            <a:off x="888086" y="3498989"/>
            <a:ext cx="7367828" cy="775855"/>
            <a:chOff x="888086" y="2671676"/>
            <a:chExt cx="7367828" cy="775855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452FFD2-EF55-ACC3-EDCD-F2DA31733A3C}"/>
                </a:ext>
              </a:extLst>
            </p:cNvPr>
            <p:cNvSpPr/>
            <p:nvPr/>
          </p:nvSpPr>
          <p:spPr>
            <a:xfrm>
              <a:off x="888086" y="2671676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49E1308-FC66-3969-FA6C-CF3879B754A9}"/>
                </a:ext>
              </a:extLst>
            </p:cNvPr>
            <p:cNvSpPr txBox="1"/>
            <p:nvPr/>
          </p:nvSpPr>
          <p:spPr>
            <a:xfrm>
              <a:off x="1163782" y="2883785"/>
              <a:ext cx="6816437" cy="2987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Dùng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trong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câu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có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When/ while/ as</a:t>
              </a: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837B0BA-C70D-25D2-7191-3DAEFB22C44F}"/>
              </a:ext>
            </a:extLst>
          </p:cNvPr>
          <p:cNvGrpSpPr/>
          <p:nvPr/>
        </p:nvGrpSpPr>
        <p:grpSpPr>
          <a:xfrm>
            <a:off x="888086" y="4753815"/>
            <a:ext cx="7367828" cy="775855"/>
            <a:chOff x="888086" y="2671676"/>
            <a:chExt cx="7367828" cy="775855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9057EF4-2F88-A310-3184-630119D3A9ED}"/>
                </a:ext>
              </a:extLst>
            </p:cNvPr>
            <p:cNvSpPr/>
            <p:nvPr/>
          </p:nvSpPr>
          <p:spPr>
            <a:xfrm>
              <a:off x="888086" y="2671676"/>
              <a:ext cx="7367828" cy="7758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F37EA3A-CE52-CDA7-309C-A0D6CECD3AC8}"/>
                </a:ext>
              </a:extLst>
            </p:cNvPr>
            <p:cNvSpPr txBox="1"/>
            <p:nvPr/>
          </p:nvSpPr>
          <p:spPr>
            <a:xfrm>
              <a:off x="1163782" y="2883784"/>
              <a:ext cx="6816437" cy="35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Trong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khoảng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gian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cụ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thể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.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Ví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en-GB" dirty="0" err="1">
                  <a:latin typeface="Mali" panose="00000500000000000000" pitchFamily="2" charset="-34"/>
                  <a:cs typeface="Mali" panose="00000500000000000000" pitchFamily="2" charset="-34"/>
                </a:rPr>
                <a:t>dụ</a:t>
              </a:r>
              <a:r>
                <a:rPr lang="en-GB" dirty="0">
                  <a:latin typeface="Mali" panose="00000500000000000000" pitchFamily="2" charset="-34"/>
                  <a:cs typeface="Mali" panose="00000500000000000000" pitchFamily="2" charset="-34"/>
                </a:rPr>
                <a:t>: From 4pm to 9pm…</a:t>
              </a:r>
            </a:p>
            <a:p>
              <a:pPr algn="ctr"/>
              <a:endParaRPr lang="vi-VN" sz="20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0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Snipped 2">
            <a:extLst>
              <a:ext uri="{FF2B5EF4-FFF2-40B4-BE49-F238E27FC236}">
                <a16:creationId xmlns="" xmlns:a16="http://schemas.microsoft.com/office/drawing/2014/main" id="{171867AB-4B09-C77E-0A98-E848E14579FD}"/>
              </a:ext>
            </a:extLst>
          </p:cNvPr>
          <p:cNvSpPr/>
          <p:nvPr/>
        </p:nvSpPr>
        <p:spPr>
          <a:xfrm>
            <a:off x="-313981" y="2480073"/>
            <a:ext cx="10174077" cy="1897854"/>
          </a:xfrm>
          <a:prstGeom prst="snip1Rect">
            <a:avLst>
              <a:gd name="adj" fmla="val 0"/>
            </a:avLst>
          </a:prstGeom>
          <a:solidFill>
            <a:srgbClr val="EE73AA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158BC3-9563-53CB-88C3-AD2715DE62DF}"/>
              </a:ext>
            </a:extLst>
          </p:cNvPr>
          <p:cNvSpPr txBox="1"/>
          <p:nvPr/>
        </p:nvSpPr>
        <p:spPr>
          <a:xfrm>
            <a:off x="900827" y="2828836"/>
            <a:ext cx="7342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en-GB" sz="7200" b="1" dirty="0" err="1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Luyện</a:t>
            </a:r>
            <a:r>
              <a:rPr lang="en-GB" sz="72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 </a:t>
            </a:r>
            <a:r>
              <a:rPr lang="en-GB" sz="7200" b="1" dirty="0" err="1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rPr>
              <a:t>Tập</a:t>
            </a:r>
            <a:endParaRPr lang="en-GB" sz="7200" b="1" dirty="0">
              <a:solidFill>
                <a:schemeClr val="bg1"/>
              </a:solidFill>
              <a:latin typeface="Mali" panose="00000500000000000000" pitchFamily="2" charset="-34"/>
              <a:ea typeface="Roboto"/>
              <a:cs typeface="Mali" panose="00000500000000000000" pitchFamily="2" charset="-34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336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8D178-DBAA-A374-6E97-B65BB25C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A1D1F1-1236-E5DC-934D-DE1547FAB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88303" y="2154297"/>
            <a:ext cx="3633303" cy="81318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17E8F3D-7ACD-B37E-64B4-CA88DFDD3443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F9B000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0C678EC-BB8F-87DF-2DB9-BE38EA9EDB33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solidFill>
              <a:srgbClr val="7868AC"/>
            </a:solidFill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E879839-2EE7-A3C6-84E0-9501D5FFCA69}"/>
                </a:ext>
              </a:extLst>
            </p:cNvPr>
            <p:cNvSpPr txBox="1"/>
            <p:nvPr/>
          </p:nvSpPr>
          <p:spPr>
            <a:xfrm>
              <a:off x="2830203" y="2767368"/>
              <a:ext cx="5242149" cy="2773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 were playing football.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E58A5E-BE84-80AD-46E3-A5C4C0D3625C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="" xmlns:a16="http://schemas.microsoft.com/office/drawing/2014/main" id="{E5F1810E-08E2-6BB8-67DA-08F542846060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="" xmlns:a16="http://schemas.microsoft.com/office/drawing/2014/main" id="{5E1C7223-B60C-BBC6-DC78-8F64B442E7F9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EE73AA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="" xmlns:a16="http://schemas.microsoft.com/office/drawing/2014/main" id="{054639D2-D23B-CC9E-23EB-DD30A570C32C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="" xmlns:a16="http://schemas.microsoft.com/office/drawing/2014/main" id="{C40036CB-8217-E509-36C8-EDD622CBF76C}"/>
                </a:ext>
              </a:extLst>
            </p:cNvPr>
            <p:cNvSpPr/>
            <p:nvPr/>
          </p:nvSpPr>
          <p:spPr>
            <a:xfrm>
              <a:off x="4647097" y="4120732"/>
              <a:ext cx="3537533" cy="55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Were =&gt; was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She </a:t>
              </a:r>
              <a:r>
                <a:rPr lang="en-GB" sz="1600" b="1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was playing </a:t>
              </a: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football.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2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8D178-DBAA-A374-6E97-B65BB25C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Em </a:t>
            </a:r>
            <a:r>
              <a:rPr lang="en-GB" sz="3000" dirty="0" err="1"/>
              <a:t>hãy</a:t>
            </a:r>
            <a:r>
              <a:rPr lang="en-GB" sz="3000" dirty="0"/>
              <a:t> </a:t>
            </a:r>
            <a:r>
              <a:rPr lang="en-GB" sz="3000" dirty="0" err="1"/>
              <a:t>tìm</a:t>
            </a:r>
            <a:r>
              <a:rPr lang="en-GB" sz="3000" dirty="0"/>
              <a:t> </a:t>
            </a:r>
            <a:r>
              <a:rPr lang="en-GB" sz="3000" dirty="0" err="1"/>
              <a:t>lỗi</a:t>
            </a:r>
            <a:r>
              <a:rPr lang="en-GB" sz="3000" dirty="0"/>
              <a:t> </a:t>
            </a:r>
            <a:r>
              <a:rPr lang="en-GB" sz="3000" dirty="0" err="1"/>
              <a:t>sai</a:t>
            </a:r>
            <a:r>
              <a:rPr lang="en-GB" sz="3000" dirty="0"/>
              <a:t> </a:t>
            </a:r>
            <a:r>
              <a:rPr lang="en-GB" sz="3000" dirty="0" err="1"/>
              <a:t>trong</a:t>
            </a:r>
            <a:r>
              <a:rPr lang="en-GB" sz="3000" dirty="0"/>
              <a:t> </a:t>
            </a:r>
            <a:r>
              <a:rPr lang="en-GB" sz="3000" dirty="0" err="1"/>
              <a:t>câu</a:t>
            </a:r>
            <a:r>
              <a:rPr lang="en-GB" sz="3000" dirty="0"/>
              <a:t/>
            </a:r>
            <a:br>
              <a:rPr lang="en-GB" sz="3000" dirty="0"/>
            </a:br>
            <a:r>
              <a:rPr lang="en-GB" sz="3000" dirty="0" err="1"/>
              <a:t>sau</a:t>
            </a:r>
            <a:r>
              <a:rPr lang="en-GB" sz="3000" dirty="0"/>
              <a:t> </a:t>
            </a:r>
            <a:r>
              <a:rPr lang="en-GB" sz="3000" dirty="0" err="1"/>
              <a:t>và</a:t>
            </a:r>
            <a:r>
              <a:rPr lang="en-GB" sz="3000" dirty="0"/>
              <a:t> </a:t>
            </a:r>
            <a:r>
              <a:rPr lang="en-GB" sz="3000" dirty="0" err="1"/>
              <a:t>sửa</a:t>
            </a:r>
            <a:r>
              <a:rPr lang="en-GB" sz="3000" dirty="0"/>
              <a:t> </a:t>
            </a:r>
            <a:r>
              <a:rPr lang="en-GB" sz="3000" dirty="0" err="1"/>
              <a:t>lại</a:t>
            </a:r>
            <a:r>
              <a:rPr lang="en-GB" sz="3000" dirty="0"/>
              <a:t> </a:t>
            </a:r>
            <a:r>
              <a:rPr lang="en-GB" sz="3000" dirty="0" err="1"/>
              <a:t>cho</a:t>
            </a:r>
            <a:r>
              <a:rPr lang="en-GB" sz="3000" dirty="0"/>
              <a:t> </a:t>
            </a:r>
            <a:r>
              <a:rPr lang="en-GB" sz="3000" dirty="0" err="1"/>
              <a:t>đúng</a:t>
            </a:r>
            <a:r>
              <a:rPr lang="en-GB" sz="3000" dirty="0"/>
              <a:t> </a:t>
            </a:r>
            <a:r>
              <a:rPr lang="en-GB" sz="3000" dirty="0" err="1"/>
              <a:t>nhé</a:t>
            </a:r>
            <a:r>
              <a:rPr lang="en-GB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A1D1F1-1236-E5DC-934D-DE1547FAB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449" y="1959426"/>
            <a:ext cx="2281350" cy="81318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17E8F3D-7ACD-B37E-64B4-CA88DFDD3443}"/>
              </a:ext>
            </a:extLst>
          </p:cNvPr>
          <p:cNvGrpSpPr/>
          <p:nvPr/>
        </p:nvGrpSpPr>
        <p:grpSpPr>
          <a:xfrm>
            <a:off x="2231260" y="2083634"/>
            <a:ext cx="6118656" cy="1245244"/>
            <a:chOff x="2231260" y="2510331"/>
            <a:chExt cx="6118656" cy="778874"/>
          </a:xfrm>
          <a:solidFill>
            <a:srgbClr val="F9B000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0C678EC-BB8F-87DF-2DB9-BE38EA9EDB33}"/>
                </a:ext>
              </a:extLst>
            </p:cNvPr>
            <p:cNvSpPr/>
            <p:nvPr/>
          </p:nvSpPr>
          <p:spPr>
            <a:xfrm>
              <a:off x="2231260" y="2510331"/>
              <a:ext cx="6118656" cy="778874"/>
            </a:xfrm>
            <a:custGeom>
              <a:avLst/>
              <a:gdLst>
                <a:gd name="connsiteX0" fmla="*/ 311416 w 6118656"/>
                <a:gd name="connsiteY0" fmla="*/ 0 h 778874"/>
                <a:gd name="connsiteX1" fmla="*/ 6118656 w 6118656"/>
                <a:gd name="connsiteY1" fmla="*/ 0 h 778874"/>
                <a:gd name="connsiteX2" fmla="*/ 6118656 w 6118656"/>
                <a:gd name="connsiteY2" fmla="*/ 778874 h 778874"/>
                <a:gd name="connsiteX3" fmla="*/ 311416 w 6118656"/>
                <a:gd name="connsiteY3" fmla="*/ 778874 h 778874"/>
                <a:gd name="connsiteX4" fmla="*/ 311416 w 6118656"/>
                <a:gd name="connsiteY4" fmla="*/ 592456 h 778874"/>
                <a:gd name="connsiteX5" fmla="*/ 0 w 6118656"/>
                <a:gd name="connsiteY5" fmla="*/ 636926 h 778874"/>
                <a:gd name="connsiteX6" fmla="*/ 311416 w 6118656"/>
                <a:gd name="connsiteY6" fmla="*/ 306086 h 7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656" h="778874">
                  <a:moveTo>
                    <a:pt x="311416" y="0"/>
                  </a:moveTo>
                  <a:lnTo>
                    <a:pt x="6118656" y="0"/>
                  </a:lnTo>
                  <a:lnTo>
                    <a:pt x="6118656" y="778874"/>
                  </a:lnTo>
                  <a:lnTo>
                    <a:pt x="311416" y="778874"/>
                  </a:lnTo>
                  <a:lnTo>
                    <a:pt x="311416" y="592456"/>
                  </a:lnTo>
                  <a:lnTo>
                    <a:pt x="0" y="636926"/>
                  </a:lnTo>
                  <a:lnTo>
                    <a:pt x="311416" y="306086"/>
                  </a:lnTo>
                  <a:close/>
                </a:path>
              </a:pathLst>
            </a:custGeom>
            <a:solidFill>
              <a:srgbClr val="7868AC"/>
            </a:solidFill>
            <a:ln w="57150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E879839-2EE7-A3C6-84E0-9501D5FFCA69}"/>
                </a:ext>
              </a:extLst>
            </p:cNvPr>
            <p:cNvSpPr txBox="1"/>
            <p:nvPr/>
          </p:nvSpPr>
          <p:spPr>
            <a:xfrm>
              <a:off x="2830203" y="2767368"/>
              <a:ext cx="5242149" cy="2773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He baking a delicious cake.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E58A5E-BE84-80AD-46E3-A5C4C0D3625C}"/>
              </a:ext>
            </a:extLst>
          </p:cNvPr>
          <p:cNvGrpSpPr/>
          <p:nvPr/>
        </p:nvGrpSpPr>
        <p:grpSpPr>
          <a:xfrm>
            <a:off x="2548937" y="3816151"/>
            <a:ext cx="5811994" cy="1148776"/>
            <a:chOff x="2548937" y="3816151"/>
            <a:chExt cx="5811994" cy="1148776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="" xmlns:a16="http://schemas.microsoft.com/office/drawing/2014/main" id="{E5F1810E-08E2-6BB8-67DA-08F542846060}"/>
                </a:ext>
              </a:extLst>
            </p:cNvPr>
            <p:cNvSpPr/>
            <p:nvPr/>
          </p:nvSpPr>
          <p:spPr>
            <a:xfrm>
              <a:off x="4444440" y="3816151"/>
              <a:ext cx="3916491" cy="1148776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Single Corner Snipped 8">
              <a:extLst>
                <a:ext uri="{FF2B5EF4-FFF2-40B4-BE49-F238E27FC236}">
                  <a16:creationId xmlns="" xmlns:a16="http://schemas.microsoft.com/office/drawing/2014/main" id="{5E1C7223-B60C-BBC6-DC78-8F64B442E7F9}"/>
                </a:ext>
              </a:extLst>
            </p:cNvPr>
            <p:cNvSpPr/>
            <p:nvPr/>
          </p:nvSpPr>
          <p:spPr>
            <a:xfrm>
              <a:off x="2548937" y="3816151"/>
              <a:ext cx="1895503" cy="1148776"/>
            </a:xfrm>
            <a:prstGeom prst="snip1Rect">
              <a:avLst>
                <a:gd name="adj" fmla="val 0"/>
              </a:avLst>
            </a:prstGeom>
            <a:solidFill>
              <a:srgbClr val="EE73AA"/>
            </a:solidFill>
            <a:ln w="57150">
              <a:solidFill>
                <a:srgbClr val="EE7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Google Shape;109;p6">
              <a:extLst>
                <a:ext uri="{FF2B5EF4-FFF2-40B4-BE49-F238E27FC236}">
                  <a16:creationId xmlns="" xmlns:a16="http://schemas.microsoft.com/office/drawing/2014/main" id="{054639D2-D23B-CC9E-23EB-DD30A570C32C}"/>
                </a:ext>
              </a:extLst>
            </p:cNvPr>
            <p:cNvSpPr/>
            <p:nvPr/>
          </p:nvSpPr>
          <p:spPr>
            <a:xfrm>
              <a:off x="2644472" y="4225862"/>
              <a:ext cx="1695180" cy="316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Xem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đáp</a:t>
              </a:r>
              <a:r>
                <a:rPr lang="en-GB" sz="2000" b="1" dirty="0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án</a:t>
              </a:r>
              <a:endParaRPr lang="en-GB" sz="2000" b="1" dirty="0">
                <a:solidFill>
                  <a:schemeClr val="bg1"/>
                </a:solidFill>
                <a:latin typeface="Mali" panose="00000500000000000000" pitchFamily="2" charset="-34"/>
                <a:ea typeface="Roboto"/>
                <a:cs typeface="Mali" panose="00000500000000000000" pitchFamily="2" charset="-34"/>
                <a:sym typeface="Roboto"/>
              </a:endParaRPr>
            </a:p>
          </p:txBody>
        </p:sp>
        <p:sp>
          <p:nvSpPr>
            <p:cNvPr id="11" name="Google Shape;109;p6">
              <a:extLst>
                <a:ext uri="{FF2B5EF4-FFF2-40B4-BE49-F238E27FC236}">
                  <a16:creationId xmlns="" xmlns:a16="http://schemas.microsoft.com/office/drawing/2014/main" id="{C40036CB-8217-E509-36C8-EDD622CBF76C}"/>
                </a:ext>
              </a:extLst>
            </p:cNvPr>
            <p:cNvSpPr/>
            <p:nvPr/>
          </p:nvSpPr>
          <p:spPr>
            <a:xfrm>
              <a:off x="4647097" y="4120732"/>
              <a:ext cx="3537533" cy="55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baking =&gt; was baking</a:t>
              </a:r>
            </a:p>
            <a:p>
              <a:pPr lvl="0">
                <a:buClr>
                  <a:srgbClr val="000000"/>
                </a:buClr>
                <a:buSzPts val="1400"/>
              </a:pP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He </a:t>
              </a:r>
              <a:r>
                <a:rPr lang="en-GB" sz="1600" b="1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was baking </a:t>
              </a:r>
              <a:r>
                <a:rPr lang="en-GB" sz="1600" dirty="0">
                  <a:latin typeface="Mali" panose="00000500000000000000" pitchFamily="2" charset="-34"/>
                  <a:ea typeface="Roboto"/>
                  <a:cs typeface="Mali" panose="00000500000000000000" pitchFamily="2" charset="-34"/>
                  <a:sym typeface="Roboto"/>
                </a:rPr>
                <a:t>a delicious cake.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6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81</TotalTime>
  <Words>713</Words>
  <Application>Microsoft Office PowerPoint</Application>
  <PresentationFormat>On-screen Show (4:3)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Mali</vt:lpstr>
      <vt:lpstr>Roboto</vt:lpstr>
      <vt:lpstr>Calibri</vt:lpstr>
      <vt:lpstr>Twinkl</vt:lpstr>
      <vt:lpstr>Times New Roman</vt:lpstr>
      <vt:lpstr>UTM Swiss Condensed</vt:lpstr>
      <vt:lpstr>Arial</vt:lpstr>
      <vt:lpstr>Slide Layouts</vt:lpstr>
      <vt:lpstr>PowerPoint Presentation</vt:lpstr>
      <vt:lpstr>Thì quá khứ tiếp diễn – Past Continuous</vt:lpstr>
      <vt:lpstr>Thì quá khứ tiếp diễn – Past Continuous</vt:lpstr>
      <vt:lpstr>Thì quá khứ tiếp diễn – Past Continuous</vt:lpstr>
      <vt:lpstr>Công thức của thì quá khứ tiếp diễn</vt:lpstr>
      <vt:lpstr>Dấu hiệu nhận biết</vt:lpstr>
      <vt:lpstr>PowerPoint Presentation</vt:lpstr>
      <vt:lpstr>Em hãy tìm lỗi sai trong câu sau và sửa lại cho đúng nhé.</vt:lpstr>
      <vt:lpstr>Em hãy tìm lỗi sai trong câu sau và sửa lại cho đúng nhé.</vt:lpstr>
      <vt:lpstr>Em hãy tìm lỗi sai trong câu sau và sửa lại cho đúng nhé.</vt:lpstr>
      <vt:lpstr>Em hãy tìm lỗi sai trong câu sau và sửa lại cho đúng nhé.</vt:lpstr>
      <vt:lpstr>Em hãy tìm lỗi sai trong câu sau và sửa lại cho đúng nhé.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SAMWATEK 22</cp:lastModifiedBy>
  <cp:revision>34</cp:revision>
  <dcterms:created xsi:type="dcterms:W3CDTF">2022-05-20T09:09:51Z</dcterms:created>
  <dcterms:modified xsi:type="dcterms:W3CDTF">2025-07-29T02:04:08Z</dcterms:modified>
</cp:coreProperties>
</file>