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4"/>
  </p:notesMasterIdLst>
  <p:sldIdLst>
    <p:sldId id="275" r:id="rId3"/>
    <p:sldId id="268" r:id="rId4"/>
    <p:sldId id="276" r:id="rId5"/>
    <p:sldId id="277" r:id="rId6"/>
    <p:sldId id="413" r:id="rId7"/>
    <p:sldId id="429" r:id="rId8"/>
    <p:sldId id="278" r:id="rId9"/>
    <p:sldId id="425" r:id="rId10"/>
    <p:sldId id="426" r:id="rId11"/>
    <p:sldId id="427" r:id="rId12"/>
    <p:sldId id="428" r:id="rId13"/>
    <p:sldId id="430" r:id="rId14"/>
    <p:sldId id="434" r:id="rId15"/>
    <p:sldId id="531" r:id="rId16"/>
    <p:sldId id="281" r:id="rId17"/>
    <p:sldId id="431" r:id="rId18"/>
    <p:sldId id="432" r:id="rId19"/>
    <p:sldId id="283" r:id="rId20"/>
    <p:sldId id="433" r:id="rId21"/>
    <p:sldId id="528" r:id="rId22"/>
    <p:sldId id="530" r:id="rId23"/>
    <p:sldId id="527" r:id="rId24"/>
    <p:sldId id="529" r:id="rId25"/>
    <p:sldId id="436" r:id="rId26"/>
    <p:sldId id="285" r:id="rId27"/>
    <p:sldId id="411" r:id="rId28"/>
    <p:sldId id="435" r:id="rId29"/>
    <p:sldId id="286" r:id="rId30"/>
    <p:sldId id="287" r:id="rId31"/>
    <p:sldId id="288"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7971" autoAdjust="0"/>
  </p:normalViewPr>
  <p:slideViewPr>
    <p:cSldViewPr snapToGrid="0">
      <p:cViewPr>
        <p:scale>
          <a:sx n="11" d="100"/>
          <a:sy n="11" d="100"/>
        </p:scale>
        <p:origin x="600" y="1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sp>
        <p:nvSpPr>
          <p:cNvPr id="12" name="TextBox 9"/>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pic>
        <p:nvPicPr>
          <p:cNvPr id="18" name="Picture 17"/>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p:cNvSpPr txBox="1"/>
          <p:nvPr userDrawn="1"/>
        </p:nvSpPr>
        <p:spPr>
          <a:xfrm>
            <a:off x="11054103" y="2"/>
            <a:ext cx="101021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4a</a:t>
            </a:r>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3" name="TextBox 9"/>
          <p:cNvSpPr txBox="1"/>
          <p:nvPr userDrawn="1"/>
        </p:nvSpPr>
        <p:spPr>
          <a:xfrm>
            <a:off x="11054103" y="2"/>
            <a:ext cx="101021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4a</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3" name="TextBox 9"/>
          <p:cNvSpPr txBox="1"/>
          <p:nvPr userDrawn="1"/>
        </p:nvSpPr>
        <p:spPr>
          <a:xfrm>
            <a:off x="11054103" y="2"/>
            <a:ext cx="101021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4a</a:t>
            </a:r>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pic>
        <p:nvPicPr>
          <p:cNvPr id="7" name="Picture 6"/>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9" name="Picture 8">
            <a:hlinkClick r:id="" action="ppaction://hlinkshowjump?jump=firstslide"/>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userDrawn="1"/>
        </p:nvPicPr>
        <p:blipFill>
          <a:blip r:embed="rId5"/>
          <a:stretch>
            <a:fillRect/>
          </a:stretch>
        </p:blipFill>
        <p:spPr>
          <a:xfrm>
            <a:off x="153423" y="6421416"/>
            <a:ext cx="2941661" cy="522532"/>
          </a:xfrm>
          <a:prstGeom prst="rect">
            <a:avLst/>
          </a:prstGeom>
        </p:spPr>
      </p:pic>
      <p:sp>
        <p:nvSpPr>
          <p:cNvPr id="11" name="TextBox 9"/>
          <p:cNvSpPr txBox="1"/>
          <p:nvPr userDrawn="1"/>
        </p:nvSpPr>
        <p:spPr>
          <a:xfrm>
            <a:off x="153423" y="2"/>
            <a:ext cx="636713" cy="307777"/>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prstClr val="white"/>
                </a:solidFill>
              </a:rPr>
              <a:t>Unit 4</a:t>
            </a:r>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t>8/2/2023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6" Type="http://schemas.openxmlformats.org/officeDocument/2006/relationships/image" Target="../media/image13.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slideLayout" Target="../slideLayouts/slideLayout2.xml"/><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96" y="-236538"/>
            <a:ext cx="13054191" cy="7331075"/>
          </a:xfrm>
          <a:prstGeom prst="rect">
            <a:avLst/>
          </a:prstGeom>
        </p:spPr>
      </p:pic>
      <p:sp>
        <p:nvSpPr>
          <p:cNvPr id="6" name="TextBox 5"/>
          <p:cNvSpPr txBox="1"/>
          <p:nvPr/>
        </p:nvSpPr>
        <p:spPr>
          <a:xfrm>
            <a:off x="5347360" y="1995159"/>
            <a:ext cx="6528120" cy="258532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Arial" panose="020B0604020202020204" pitchFamily="34" charset="0"/>
              </a:rPr>
              <a:t>Unit 4: Holidays!</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Arial" panose="020B0604020202020204" pitchFamily="34" charset="0"/>
              </a:rPr>
              <a:t>Lesson 4a: Reading</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sz="5400"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rPr>
              <a:t>Page </a:t>
            </a:r>
            <a:r>
              <a:rPr lang="en-US" sz="5400" dirty="0">
                <a:solidFill>
                  <a:srgbClr val="0070C0"/>
                </a:solidFill>
                <a:latin typeface="Calibri" panose="020F0502020204030204" pitchFamily="34" charset="0"/>
                <a:cs typeface="Arial" panose="020B0604020202020204" pitchFamily="34" charset="0"/>
              </a:rPr>
              <a:t>73</a:t>
            </a:r>
            <a:endParaRPr kumimoji="0" lang="en-US" sz="5400" i="0" u="none" strike="noStrike" kern="1200" cap="none" spc="0" normalizeH="0" baseline="0" noProof="0" dirty="0">
              <a:ln>
                <a:noFill/>
              </a:ln>
              <a:solidFill>
                <a:srgbClr val="0070C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4856" y="651569"/>
            <a:ext cx="7222602" cy="5478767"/>
          </a:xfrm>
          <a:prstGeom prst="rect">
            <a:avLst/>
          </a:prstGeom>
        </p:spPr>
      </p:pic>
      <p:sp>
        <p:nvSpPr>
          <p:cNvPr id="4" name="TextBox 3"/>
          <p:cNvSpPr txBox="1"/>
          <p:nvPr/>
        </p:nvSpPr>
        <p:spPr>
          <a:xfrm>
            <a:off x="92198" y="651569"/>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anose="020F0502020204030204" pitchFamily="34" charset="0"/>
              </a:rPr>
              <a:t>Extra Practice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WB page 38</a:t>
            </a:r>
            <a:endParaRPr lang="en-US" dirty="0">
              <a:solidFill>
                <a:schemeClr val="bg1"/>
              </a:solidFill>
              <a:latin typeface="Calibri" panose="020F0502020204030204" pitchFamily="34" charset="0"/>
            </a:endParaRPr>
          </a:p>
        </p:txBody>
      </p:sp>
      <p:cxnSp>
        <p:nvCxnSpPr>
          <p:cNvPr id="5" name="Straight Connector 4"/>
          <p:cNvCxnSpPr/>
          <p:nvPr/>
        </p:nvCxnSpPr>
        <p:spPr>
          <a:xfrm>
            <a:off x="4303716" y="3476677"/>
            <a:ext cx="9280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264414" y="4587847"/>
            <a:ext cx="11592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03716" y="5780039"/>
            <a:ext cx="9280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1924" y="595890"/>
            <a:ext cx="11208152" cy="1934888"/>
          </a:xfrm>
          <a:prstGeom prst="rect">
            <a:avLst/>
          </a:prstGeom>
        </p:spPr>
      </p:pic>
      <p:sp>
        <p:nvSpPr>
          <p:cNvPr id="6" name="Rounded Rectangular Callout 4"/>
          <p:cNvSpPr/>
          <p:nvPr/>
        </p:nvSpPr>
        <p:spPr>
          <a:xfrm>
            <a:off x="391884" y="2654944"/>
            <a:ext cx="4724125" cy="1934888"/>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In the summer, it’s hot. In the autumn, it’s cloudy.</a:t>
            </a:r>
          </a:p>
        </p:txBody>
      </p:sp>
      <p:sp>
        <p:nvSpPr>
          <p:cNvPr id="7" name="Rounded Rectangular Callout 5"/>
          <p:cNvSpPr/>
          <p:nvPr/>
        </p:nvSpPr>
        <p:spPr>
          <a:xfrm>
            <a:off x="5695433" y="2654944"/>
            <a:ext cx="5847694" cy="1816365"/>
          </a:xfrm>
          <a:prstGeom prst="wedgeRoundRectCallout">
            <a:avLst>
              <a:gd name="adj1" fmla="val -44518"/>
              <a:gd name="adj2" fmla="val 84715"/>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B050"/>
                </a:solidFill>
              </a:rPr>
              <a:t>In the winter, it’s cold. Today, it’s raining here.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539" y="613851"/>
            <a:ext cx="11404922" cy="2165021"/>
          </a:xfrm>
          <a:prstGeom prst="rect">
            <a:avLst/>
          </a:prstGeom>
        </p:spPr>
      </p:pic>
      <p:sp>
        <p:nvSpPr>
          <p:cNvPr id="5" name="TextBox 4"/>
          <p:cNvSpPr txBox="1"/>
          <p:nvPr/>
        </p:nvSpPr>
        <p:spPr>
          <a:xfrm>
            <a:off x="812157" y="2914869"/>
            <a:ext cx="10567686" cy="2246769"/>
          </a:xfrm>
          <a:prstGeom prst="rect">
            <a:avLst/>
          </a:prstGeom>
          <a:noFill/>
        </p:spPr>
        <p:txBody>
          <a:bodyPr wrap="square">
            <a:spAutoFit/>
          </a:bodyPr>
          <a:lstStyle/>
          <a:p>
            <a:r>
              <a:rPr lang="en-US" sz="2800" b="0" i="1" dirty="0">
                <a:solidFill>
                  <a:srgbClr val="FF0000"/>
                </a:solidFill>
                <a:effectLst/>
              </a:rPr>
              <a:t>e.g. </a:t>
            </a:r>
          </a:p>
          <a:p>
            <a:r>
              <a:rPr lang="en-US" sz="2800" b="0" i="1" dirty="0">
                <a:solidFill>
                  <a:srgbClr val="FF0000"/>
                </a:solidFill>
                <a:effectLst/>
              </a:rPr>
              <a:t>In Brasilia, it’s cloudy. In Cairo, it’s hot. In London, it’s raining. In Los Angeles, it’s hot. In Madrid, it’s hot. In Moscow, it’s cold. In New York, it’s raining. In Rome, it’s warm and sunny. In Paris, it’s cloudy and in Tokyo, it’s warm and sunny.</a:t>
            </a:r>
            <a:r>
              <a:rPr lang="en-US" sz="2800" dirty="0">
                <a:solidFill>
                  <a:srgbClr val="FF0000"/>
                </a:solidFill>
              </a:rPr>
              <a:t> </a:t>
            </a:r>
          </a:p>
        </p:txBody>
      </p:sp>
    </p:spTree>
  </p:cSld>
  <p:clrMapOvr>
    <a:masterClrMapping/>
  </p:clrMapOvr>
  <p:transition spd="med">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18787" y="662067"/>
            <a:ext cx="7428348" cy="660951"/>
          </a:xfrm>
          <a:prstGeom prst="rect">
            <a:avLst/>
          </a:prstGeom>
        </p:spPr>
      </p:pic>
      <p:sp>
        <p:nvSpPr>
          <p:cNvPr id="4" name="TextBox 3"/>
          <p:cNvSpPr txBox="1"/>
          <p:nvPr/>
        </p:nvSpPr>
        <p:spPr>
          <a:xfrm>
            <a:off x="154543" y="684552"/>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rPr>
              <a:t>Extra Practice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rPr>
              <a:t>WB page 38</a:t>
            </a:r>
            <a:endParaRPr lang="en-US" dirty="0">
              <a:solidFill>
                <a:schemeClr val="bg1"/>
              </a:solidFill>
            </a:endParaRPr>
          </a:p>
        </p:txBody>
      </p:sp>
      <p:pic>
        <p:nvPicPr>
          <p:cNvPr id="6" name="Picture 5"/>
          <p:cNvPicPr>
            <a:picLocks noChangeAspect="1"/>
          </p:cNvPicPr>
          <p:nvPr/>
        </p:nvPicPr>
        <p:blipFill rotWithShape="1">
          <a:blip r:embed="rId3" cstate="email"/>
          <a:srcRect/>
          <a:stretch>
            <a:fillRect/>
          </a:stretch>
        </p:blipFill>
        <p:spPr>
          <a:xfrm>
            <a:off x="314119" y="1712721"/>
            <a:ext cx="11387886" cy="4358512"/>
          </a:xfrm>
          <a:prstGeom prst="rect">
            <a:avLst/>
          </a:prstGeom>
        </p:spPr>
      </p:pic>
      <p:sp>
        <p:nvSpPr>
          <p:cNvPr id="8" name="TextBox 7"/>
          <p:cNvSpPr txBox="1"/>
          <p:nvPr/>
        </p:nvSpPr>
        <p:spPr>
          <a:xfrm>
            <a:off x="9547135" y="2395624"/>
            <a:ext cx="1239051" cy="713272"/>
          </a:xfrm>
          <a:prstGeom prst="rect">
            <a:avLst/>
          </a:prstGeom>
          <a:noFill/>
        </p:spPr>
        <p:txBody>
          <a:bodyPr wrap="square">
            <a:spAutoFit/>
          </a:bodyPr>
          <a:lstStyle/>
          <a:p>
            <a:pPr lvl="0" fontAlgn="auto">
              <a:lnSpc>
                <a:spcPct val="150000"/>
              </a:lnSpc>
              <a:spcBef>
                <a:spcPts val="0"/>
              </a:spcBef>
              <a:spcAft>
                <a:spcPts val="0"/>
              </a:spcAft>
            </a:pPr>
            <a:r>
              <a:rPr lang="en-US" sz="3000" dirty="0" err="1">
                <a:solidFill>
                  <a:srgbClr val="FF0000"/>
                </a:solidFill>
                <a:cs typeface="+mn-cs"/>
              </a:rPr>
              <a:t>unny</a:t>
            </a:r>
            <a:endParaRPr kumimoji="0" lang="en-US" sz="3000" b="0" i="0" u="none" strike="noStrike" kern="1200" cap="none" spc="0" normalizeH="0" baseline="0" noProof="0" dirty="0">
              <a:ln>
                <a:noFill/>
              </a:ln>
              <a:solidFill>
                <a:srgbClr val="FF0000"/>
              </a:solidFill>
              <a:effectLst/>
              <a:uLnTx/>
              <a:uFillTx/>
              <a:cs typeface="+mn-cs"/>
            </a:endParaRPr>
          </a:p>
        </p:txBody>
      </p:sp>
      <p:sp>
        <p:nvSpPr>
          <p:cNvPr id="9" name="TextBox 8"/>
          <p:cNvSpPr txBox="1"/>
          <p:nvPr/>
        </p:nvSpPr>
        <p:spPr>
          <a:xfrm>
            <a:off x="4871759" y="3010014"/>
            <a:ext cx="1239051" cy="713272"/>
          </a:xfrm>
          <a:prstGeom prst="rect">
            <a:avLst/>
          </a:prstGeom>
          <a:noFill/>
        </p:spPr>
        <p:txBody>
          <a:bodyPr wrap="square">
            <a:spAutoFit/>
          </a:bodyPr>
          <a:lstStyle/>
          <a:p>
            <a:pPr lvl="0" fontAlgn="auto">
              <a:lnSpc>
                <a:spcPct val="150000"/>
              </a:lnSpc>
              <a:spcBef>
                <a:spcPts val="0"/>
              </a:spcBef>
              <a:spcAft>
                <a:spcPts val="0"/>
              </a:spcAft>
            </a:pPr>
            <a:r>
              <a:rPr lang="en-US" sz="3000" dirty="0">
                <a:solidFill>
                  <a:srgbClr val="FF0000"/>
                </a:solidFill>
              </a:rPr>
              <a:t>each</a:t>
            </a:r>
            <a:endParaRPr kumimoji="0" lang="en-US" sz="3000" b="0" i="0" u="none" strike="noStrike" kern="1200" cap="none" spc="0" normalizeH="0" baseline="0" noProof="0" dirty="0">
              <a:ln>
                <a:noFill/>
              </a:ln>
              <a:solidFill>
                <a:srgbClr val="FF0000"/>
              </a:solidFill>
              <a:effectLst/>
              <a:uLnTx/>
              <a:uFillTx/>
            </a:endParaRPr>
          </a:p>
        </p:txBody>
      </p:sp>
      <p:sp>
        <p:nvSpPr>
          <p:cNvPr id="12" name="TextBox 11"/>
          <p:cNvSpPr txBox="1"/>
          <p:nvPr/>
        </p:nvSpPr>
        <p:spPr>
          <a:xfrm>
            <a:off x="1032145" y="3695258"/>
            <a:ext cx="1732442" cy="713272"/>
          </a:xfrm>
          <a:prstGeom prst="rect">
            <a:avLst/>
          </a:prstGeom>
          <a:noFill/>
        </p:spPr>
        <p:txBody>
          <a:bodyPr wrap="square">
            <a:spAutoFit/>
          </a:bodyPr>
          <a:lstStyle/>
          <a:p>
            <a:pPr lvl="0" fontAlgn="auto">
              <a:lnSpc>
                <a:spcPct val="150000"/>
              </a:lnSpc>
              <a:spcBef>
                <a:spcPts val="0"/>
              </a:spcBef>
              <a:spcAft>
                <a:spcPts val="0"/>
              </a:spcAft>
            </a:pPr>
            <a:r>
              <a:rPr lang="en-US" sz="3000" dirty="0">
                <a:solidFill>
                  <a:srgbClr val="FF0000"/>
                </a:solidFill>
              </a:rPr>
              <a:t>amping</a:t>
            </a:r>
            <a:endParaRPr kumimoji="0" lang="en-US" sz="3000" b="0" i="0" u="none" strike="noStrike" kern="1200" cap="none" spc="0" normalizeH="0" baseline="0" noProof="0" dirty="0">
              <a:ln>
                <a:noFill/>
              </a:ln>
              <a:solidFill>
                <a:srgbClr val="FF0000"/>
              </a:solidFill>
              <a:effectLst/>
              <a:uLnTx/>
              <a:uFillTx/>
            </a:endParaRPr>
          </a:p>
        </p:txBody>
      </p:sp>
      <p:sp>
        <p:nvSpPr>
          <p:cNvPr id="13" name="TextBox 12"/>
          <p:cNvSpPr txBox="1"/>
          <p:nvPr/>
        </p:nvSpPr>
        <p:spPr>
          <a:xfrm>
            <a:off x="6443419" y="3678833"/>
            <a:ext cx="2214091" cy="713272"/>
          </a:xfrm>
          <a:prstGeom prst="rect">
            <a:avLst/>
          </a:prstGeom>
          <a:noFill/>
        </p:spPr>
        <p:txBody>
          <a:bodyPr wrap="square">
            <a:spAutoFit/>
          </a:bodyPr>
          <a:lstStyle/>
          <a:p>
            <a:pPr lvl="0" fontAlgn="auto">
              <a:lnSpc>
                <a:spcPct val="150000"/>
              </a:lnSpc>
              <a:spcBef>
                <a:spcPts val="0"/>
              </a:spcBef>
              <a:spcAft>
                <a:spcPts val="0"/>
              </a:spcAft>
            </a:pPr>
            <a:r>
              <a:rPr lang="en-US" sz="3000" dirty="0" err="1">
                <a:solidFill>
                  <a:srgbClr val="FF0000"/>
                </a:solidFill>
              </a:rPr>
              <a:t>icycle</a:t>
            </a:r>
            <a:r>
              <a:rPr lang="en-US" sz="3000" dirty="0">
                <a:solidFill>
                  <a:srgbClr val="FF0000"/>
                </a:solidFill>
              </a:rPr>
              <a:t>/bike</a:t>
            </a:r>
            <a:endParaRPr kumimoji="0" lang="en-US" sz="3000" b="0" i="0" u="none" strike="noStrike" kern="1200" cap="none" spc="0" normalizeH="0" baseline="0" noProof="0" dirty="0">
              <a:ln>
                <a:noFill/>
              </a:ln>
              <a:solidFill>
                <a:srgbClr val="FF0000"/>
              </a:solidFill>
              <a:effectLst/>
              <a:uLnTx/>
              <a:uFillTx/>
            </a:endParaRPr>
          </a:p>
        </p:txBody>
      </p:sp>
      <p:sp>
        <p:nvSpPr>
          <p:cNvPr id="14" name="TextBox 13"/>
          <p:cNvSpPr txBox="1"/>
          <p:nvPr/>
        </p:nvSpPr>
        <p:spPr>
          <a:xfrm>
            <a:off x="1416355" y="4981023"/>
            <a:ext cx="3132495" cy="713272"/>
          </a:xfrm>
          <a:prstGeom prst="rect">
            <a:avLst/>
          </a:prstGeom>
          <a:noFill/>
        </p:spPr>
        <p:txBody>
          <a:bodyPr wrap="square">
            <a:spAutoFit/>
          </a:bodyPr>
          <a:lstStyle/>
          <a:p>
            <a:pPr lvl="0" fontAlgn="auto">
              <a:lnSpc>
                <a:spcPct val="150000"/>
              </a:lnSpc>
              <a:spcBef>
                <a:spcPts val="0"/>
              </a:spcBef>
              <a:spcAft>
                <a:spcPts val="0"/>
              </a:spcAft>
            </a:pPr>
            <a:r>
              <a:rPr lang="en-US" sz="3000" dirty="0" err="1">
                <a:solidFill>
                  <a:srgbClr val="FF0000"/>
                </a:solidFill>
              </a:rPr>
              <a:t>ightseeing</a:t>
            </a:r>
            <a:endParaRPr kumimoji="0" lang="en-US" sz="3000" b="0" i="0" u="none" strike="noStrike" kern="1200" cap="none" spc="0" normalizeH="0" baseline="0" noProof="0" dirty="0">
              <a:ln>
                <a:noFill/>
              </a:ln>
              <a:solidFill>
                <a:srgbClr val="FF0000"/>
              </a:solidFill>
              <a:effectLst/>
              <a:uLnTx/>
              <a:uFillTx/>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9098" y="589562"/>
            <a:ext cx="7428348" cy="660951"/>
          </a:xfrm>
          <a:prstGeom prst="rect">
            <a:avLst/>
          </a:prstGeom>
        </p:spPr>
      </p:pic>
      <p:sp>
        <p:nvSpPr>
          <p:cNvPr id="4" name="TextBox 3"/>
          <p:cNvSpPr txBox="1"/>
          <p:nvPr/>
        </p:nvSpPr>
        <p:spPr>
          <a:xfrm>
            <a:off x="185717" y="609104"/>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white"/>
                </a:solidFill>
                <a:effectLst/>
                <a:uLnTx/>
                <a:uFillTx/>
                <a:ea typeface="+mn-ea"/>
                <a:cs typeface="+mn-cs"/>
              </a:rPr>
              <a:t>Extra Practice</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ea typeface="+mn-ea"/>
                <a:cs typeface="+mn-cs"/>
              </a:rPr>
              <a:t>WB page 38</a:t>
            </a:r>
            <a:endParaRPr kumimoji="0" lang="en-US" sz="1800" b="0" i="0" u="none" strike="noStrike" kern="1200" cap="none" spc="0" normalizeH="0" baseline="0" noProof="0" dirty="0">
              <a:ln>
                <a:noFill/>
              </a:ln>
              <a:solidFill>
                <a:prstClr val="white"/>
              </a:solidFill>
              <a:effectLst/>
              <a:uLnTx/>
              <a:uFillTx/>
              <a:ea typeface="+mn-ea"/>
              <a:cs typeface="+mn-cs"/>
            </a:endParaRPr>
          </a:p>
        </p:txBody>
      </p:sp>
      <p:pic>
        <p:nvPicPr>
          <p:cNvPr id="6" name="Picture 5"/>
          <p:cNvPicPr>
            <a:picLocks noChangeAspect="1"/>
          </p:cNvPicPr>
          <p:nvPr/>
        </p:nvPicPr>
        <p:blipFill rotWithShape="1">
          <a:blip r:embed="rId3" cstate="email"/>
          <a:srcRect/>
          <a:stretch>
            <a:fillRect/>
          </a:stretch>
        </p:blipFill>
        <p:spPr>
          <a:xfrm>
            <a:off x="-240087" y="1856485"/>
            <a:ext cx="12432087" cy="4081477"/>
          </a:xfrm>
          <a:prstGeom prst="rect">
            <a:avLst/>
          </a:prstGeom>
        </p:spPr>
      </p:pic>
      <p:sp>
        <p:nvSpPr>
          <p:cNvPr id="15" name="TextBox 14"/>
          <p:cNvSpPr txBox="1"/>
          <p:nvPr/>
        </p:nvSpPr>
        <p:spPr>
          <a:xfrm>
            <a:off x="9905110" y="1873465"/>
            <a:ext cx="148332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FF0000"/>
                </a:solidFill>
                <a:effectLst/>
                <a:uLnTx/>
                <a:uFillTx/>
                <a:ea typeface="+mn-ea"/>
                <a:cs typeface="+mn-cs"/>
              </a:rPr>
              <a:t>nowing</a:t>
            </a:r>
            <a:endParaRPr kumimoji="0" lang="en-US" sz="3000" b="0" i="0" u="none" strike="noStrike" kern="1200" cap="none" spc="0" normalizeH="0" baseline="0" noProof="0" dirty="0">
              <a:ln>
                <a:noFill/>
              </a:ln>
              <a:solidFill>
                <a:srgbClr val="FF00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a:ln>
                  <a:noFill/>
                </a:ln>
                <a:solidFill>
                  <a:srgbClr val="FF0000"/>
                </a:solidFill>
                <a:effectLst/>
                <a:uLnTx/>
                <a:uFillTx/>
                <a:ea typeface="+mn-ea"/>
                <a:cs typeface="+mn-cs"/>
              </a:rPr>
              <a:t>/snowy</a:t>
            </a:r>
          </a:p>
        </p:txBody>
      </p:sp>
      <p:sp>
        <p:nvSpPr>
          <p:cNvPr id="16" name="TextBox 15"/>
          <p:cNvSpPr txBox="1"/>
          <p:nvPr/>
        </p:nvSpPr>
        <p:spPr>
          <a:xfrm>
            <a:off x="4571136" y="2889128"/>
            <a:ext cx="1239051" cy="7132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FF0000"/>
                </a:solidFill>
                <a:effectLst/>
                <a:uLnTx/>
                <a:uFillTx/>
                <a:ea typeface="+mn-ea"/>
                <a:cs typeface="+mn-cs"/>
              </a:rPr>
              <a:t>kiing</a:t>
            </a:r>
            <a:endParaRPr kumimoji="0" lang="en-US" sz="3000" b="0" i="0" u="none" strike="noStrike" kern="1200" cap="none" spc="0" normalizeH="0" baseline="0" noProof="0" dirty="0">
              <a:ln>
                <a:noFill/>
              </a:ln>
              <a:solidFill>
                <a:srgbClr val="FF0000"/>
              </a:solidFill>
              <a:effectLst/>
              <a:uLnTx/>
              <a:uFillTx/>
              <a:ea typeface="+mn-ea"/>
              <a:cs typeface="+mn-cs"/>
            </a:endParaRPr>
          </a:p>
        </p:txBody>
      </p:sp>
      <p:sp>
        <p:nvSpPr>
          <p:cNvPr id="19" name="TextBox 18"/>
          <p:cNvSpPr txBox="1"/>
          <p:nvPr/>
        </p:nvSpPr>
        <p:spPr>
          <a:xfrm>
            <a:off x="7981274" y="2854201"/>
            <a:ext cx="2039639" cy="7132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000" b="0" i="0" u="none" strike="noStrike" kern="1200" cap="none" spc="0" normalizeH="0" baseline="0" noProof="0" dirty="0">
                <a:ln>
                  <a:noFill/>
                </a:ln>
                <a:solidFill>
                  <a:srgbClr val="FF0000"/>
                </a:solidFill>
                <a:effectLst/>
                <a:uLnTx/>
                <a:uFillTx/>
                <a:ea typeface="+mn-ea"/>
                <a:cs typeface="+mn-cs"/>
              </a:rPr>
              <a:t>ledging</a:t>
            </a:r>
          </a:p>
        </p:txBody>
      </p:sp>
      <p:sp>
        <p:nvSpPr>
          <p:cNvPr id="22" name="TextBox 21"/>
          <p:cNvSpPr txBox="1"/>
          <p:nvPr/>
        </p:nvSpPr>
        <p:spPr>
          <a:xfrm>
            <a:off x="8638346" y="3602400"/>
            <a:ext cx="1808613" cy="7132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FF0000"/>
                </a:solidFill>
                <a:effectLst/>
                <a:uLnTx/>
                <a:uFillTx/>
                <a:ea typeface="+mn-ea"/>
                <a:cs typeface="+mn-cs"/>
              </a:rPr>
              <a:t>nowman</a:t>
            </a:r>
            <a:endParaRPr kumimoji="0" lang="en-US" sz="3000" b="0" i="0" u="none" strike="noStrike" kern="1200" cap="none" spc="0" normalizeH="0" baseline="0" noProof="0" dirty="0">
              <a:ln>
                <a:noFill/>
              </a:ln>
              <a:solidFill>
                <a:srgbClr val="FF0000"/>
              </a:solidFill>
              <a:effectLst/>
              <a:uLnTx/>
              <a:uFillTx/>
              <a:ea typeface="+mn-ea"/>
              <a:cs typeface="+mn-cs"/>
            </a:endParaRPr>
          </a:p>
        </p:txBody>
      </p:sp>
      <p:sp>
        <p:nvSpPr>
          <p:cNvPr id="23" name="TextBox 22"/>
          <p:cNvSpPr txBox="1"/>
          <p:nvPr/>
        </p:nvSpPr>
        <p:spPr>
          <a:xfrm>
            <a:off x="7218058" y="4315672"/>
            <a:ext cx="1239051" cy="7132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FF0000"/>
                </a:solidFill>
                <a:effectLst/>
                <a:uLnTx/>
                <a:uFillTx/>
                <a:ea typeface="+mn-ea"/>
                <a:cs typeface="+mn-cs"/>
              </a:rPr>
              <a:t>icnic</a:t>
            </a:r>
            <a:endParaRPr kumimoji="0" lang="en-US" sz="3000" b="0" i="0" u="none" strike="noStrike" kern="1200" cap="none" spc="0" normalizeH="0" baseline="0" noProof="0" dirty="0">
              <a:ln>
                <a:noFill/>
              </a:ln>
              <a:solidFill>
                <a:srgbClr val="FF0000"/>
              </a:solidFill>
              <a:effectLst/>
              <a:uLnTx/>
              <a:uFillTx/>
              <a:ea typeface="+mn-ea"/>
              <a:cs typeface="+mn-cs"/>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972" y="685800"/>
            <a:ext cx="8914654" cy="5695809"/>
          </a:xfrm>
          <a:prstGeom prst="rect">
            <a:avLst/>
          </a:prstGeom>
        </p:spPr>
      </p:pic>
      <p:sp>
        <p:nvSpPr>
          <p:cNvPr id="3" name="TextBox 2"/>
          <p:cNvSpPr txBox="1"/>
          <p:nvPr/>
        </p:nvSpPr>
        <p:spPr>
          <a:xfrm>
            <a:off x="5353438" y="3102416"/>
            <a:ext cx="3293707" cy="830997"/>
          </a:xfrm>
          <a:prstGeom prst="rect">
            <a:avLst/>
          </a:prstGeom>
          <a:noFill/>
        </p:spPr>
        <p:txBody>
          <a:bodyPr wrap="square" rtlCol="0">
            <a:spAutoFit/>
          </a:bodyPr>
          <a:lstStyle/>
          <a:p>
            <a:r>
              <a:rPr lang="en-US" sz="4800" dirty="0">
                <a:solidFill>
                  <a:schemeClr val="bg1"/>
                </a:solidFill>
              </a:rPr>
              <a:t>Speaking</a:t>
            </a:r>
            <a:endParaRPr lang="en-US" sz="2000" dirty="0">
              <a:solidFill>
                <a:schemeClr val="bg1"/>
              </a:solidFill>
            </a:endParaRPr>
          </a:p>
        </p:txBody>
      </p:sp>
    </p:spTree>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1288" y="1863983"/>
            <a:ext cx="7261667" cy="1964512"/>
          </a:xfrm>
          <a:prstGeom prst="rect">
            <a:avLst/>
          </a:prstGeom>
          <a:noFill/>
        </p:spPr>
        <p:txBody>
          <a:bodyPr wrap="square">
            <a:spAutoFit/>
          </a:bodyPr>
          <a:lstStyle/>
          <a:p>
            <a:pPr>
              <a:lnSpc>
                <a:spcPct val="150000"/>
              </a:lnSpc>
            </a:pPr>
            <a:r>
              <a:rPr lang="en-US" sz="2800" b="0" i="1" dirty="0">
                <a:solidFill>
                  <a:srgbClr val="0070C0"/>
                </a:solidFill>
                <a:effectLst/>
              </a:rPr>
              <a:t>e.g. </a:t>
            </a:r>
          </a:p>
          <a:p>
            <a:pPr>
              <a:lnSpc>
                <a:spcPct val="150000"/>
              </a:lnSpc>
            </a:pPr>
            <a:r>
              <a:rPr lang="en-US" sz="2800" b="0" i="1" dirty="0">
                <a:solidFill>
                  <a:srgbClr val="0070C0"/>
                </a:solidFill>
                <a:effectLst/>
              </a:rPr>
              <a:t>On Bastille Day, the French have parties ….</a:t>
            </a:r>
          </a:p>
          <a:p>
            <a:pPr>
              <a:lnSpc>
                <a:spcPct val="150000"/>
              </a:lnSpc>
            </a:pPr>
            <a:r>
              <a:rPr lang="en-US" sz="2800" b="0" i="1" dirty="0">
                <a:solidFill>
                  <a:srgbClr val="0070C0"/>
                </a:solidFill>
                <a:effectLst/>
              </a:rPr>
              <a:t>In Hanoi, people eat </a:t>
            </a:r>
            <a:r>
              <a:rPr lang="en-US" sz="2800" b="0" i="0" dirty="0">
                <a:solidFill>
                  <a:srgbClr val="0070C0"/>
                </a:solidFill>
                <a:effectLst/>
              </a:rPr>
              <a:t>bánh </a:t>
            </a:r>
            <a:r>
              <a:rPr lang="en-US" sz="2800" b="0" i="0" dirty="0" err="1">
                <a:solidFill>
                  <a:srgbClr val="0070C0"/>
                </a:solidFill>
                <a:effectLst/>
              </a:rPr>
              <a:t>chưng</a:t>
            </a:r>
            <a:r>
              <a:rPr lang="en-US" sz="2800" b="0" i="0" dirty="0">
                <a:solidFill>
                  <a:srgbClr val="0070C0"/>
                </a:solidFill>
                <a:effectLst/>
              </a:rPr>
              <a:t>….</a:t>
            </a:r>
            <a:endParaRPr lang="en-US" sz="2800" dirty="0">
              <a:solidFill>
                <a:srgbClr val="0070C0"/>
              </a:solidFill>
            </a:endParaRPr>
          </a:p>
        </p:txBody>
      </p:sp>
      <p:pic>
        <p:nvPicPr>
          <p:cNvPr id="3" name="Picture 2"/>
          <p:cNvPicPr>
            <a:picLocks noChangeAspect="1"/>
          </p:cNvPicPr>
          <p:nvPr/>
        </p:nvPicPr>
        <p:blipFill rotWithShape="1">
          <a:blip r:embed="rId4" cstate="email"/>
          <a:srcRect/>
          <a:stretch>
            <a:fillRect/>
          </a:stretch>
        </p:blipFill>
        <p:spPr>
          <a:xfrm>
            <a:off x="324091" y="679529"/>
            <a:ext cx="11350762" cy="1057166"/>
          </a:xfrm>
          <a:prstGeom prst="rect">
            <a:avLst/>
          </a:prstGeom>
        </p:spPr>
      </p:pic>
      <p:pic>
        <p:nvPicPr>
          <p:cNvPr id="4" name="CD2-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8973" y="1284249"/>
            <a:ext cx="658471" cy="658471"/>
          </a:xfrm>
          <a:prstGeom prst="rect">
            <a:avLst/>
          </a:prstGeom>
        </p:spPr>
      </p:pic>
      <p:pic>
        <p:nvPicPr>
          <p:cNvPr id="5" name="Picture 4"/>
          <p:cNvPicPr>
            <a:picLocks noChangeAspect="1"/>
          </p:cNvPicPr>
          <p:nvPr/>
        </p:nvPicPr>
        <p:blipFill>
          <a:blip r:embed="rId6"/>
          <a:stretch>
            <a:fillRect/>
          </a:stretch>
        </p:blipFill>
        <p:spPr>
          <a:xfrm>
            <a:off x="8264324" y="1354342"/>
            <a:ext cx="3155583" cy="2366687"/>
          </a:xfrm>
          <a:prstGeom prst="rect">
            <a:avLst/>
          </a:prstGeom>
        </p:spPr>
      </p:pic>
      <p:pic>
        <p:nvPicPr>
          <p:cNvPr id="6" name="Picture 5"/>
          <p:cNvPicPr>
            <a:picLocks noChangeAspect="1"/>
          </p:cNvPicPr>
          <p:nvPr/>
        </p:nvPicPr>
        <p:blipFill>
          <a:blip r:embed="rId7"/>
          <a:stretch>
            <a:fillRect/>
          </a:stretch>
        </p:blipFill>
        <p:spPr>
          <a:xfrm>
            <a:off x="7859210" y="3828495"/>
            <a:ext cx="4344365" cy="2693838"/>
          </a:xfrm>
          <a:prstGeom prst="rect">
            <a:avLst/>
          </a:prstGeom>
        </p:spPr>
      </p:pic>
      <p:sp>
        <p:nvSpPr>
          <p:cNvPr id="8" name="TextBox 7"/>
          <p:cNvSpPr txBox="1"/>
          <p:nvPr/>
        </p:nvSpPr>
        <p:spPr>
          <a:xfrm>
            <a:off x="364217" y="3721029"/>
            <a:ext cx="7261667" cy="3046988"/>
          </a:xfrm>
          <a:prstGeom prst="rect">
            <a:avLst/>
          </a:prstGeom>
          <a:noFill/>
        </p:spPr>
        <p:txBody>
          <a:bodyPr wrap="square">
            <a:spAutoFit/>
          </a:bodyPr>
          <a:lstStyle/>
          <a:p>
            <a:r>
              <a:rPr lang="en-US" sz="2800" b="0" i="1" dirty="0">
                <a:solidFill>
                  <a:srgbClr val="FF0000"/>
                </a:solidFill>
                <a:effectLst/>
                <a:latin typeface="FrutigerLTStd-Italic"/>
              </a:rPr>
              <a:t>- On Bastille Day, the French have parties and parades. They hang flags and dress up. There are fireworks, too. </a:t>
            </a:r>
          </a:p>
          <a:p>
            <a:r>
              <a:rPr lang="en-US" sz="2800" b="0" i="1" dirty="0">
                <a:solidFill>
                  <a:srgbClr val="FF0000"/>
                </a:solidFill>
                <a:effectLst/>
                <a:latin typeface="FrutigerLTStd-Italic"/>
              </a:rPr>
              <a:t>- In Hanoi, people eat </a:t>
            </a:r>
            <a:r>
              <a:rPr lang="en-US" sz="2800" b="0" i="0" dirty="0">
                <a:solidFill>
                  <a:srgbClr val="FF0000"/>
                </a:solidFill>
                <a:effectLst/>
                <a:latin typeface="MyriadPro-It"/>
              </a:rPr>
              <a:t>bánh </a:t>
            </a:r>
            <a:r>
              <a:rPr lang="en-US" sz="2800" b="0" i="0" dirty="0" err="1">
                <a:solidFill>
                  <a:srgbClr val="FF0000"/>
                </a:solidFill>
                <a:effectLst/>
                <a:latin typeface="MyriadPro-It"/>
              </a:rPr>
              <a:t>chưng</a:t>
            </a:r>
            <a:r>
              <a:rPr lang="en-US" sz="2800" b="0" i="0" dirty="0">
                <a:solidFill>
                  <a:srgbClr val="FF0000"/>
                </a:solidFill>
                <a:effectLst/>
                <a:latin typeface="MyriadPro-It"/>
              </a:rPr>
              <a:t> </a:t>
            </a:r>
            <a:r>
              <a:rPr lang="en-US" sz="2800" b="0" i="1" dirty="0">
                <a:solidFill>
                  <a:srgbClr val="FF0000"/>
                </a:solidFill>
                <a:effectLst/>
                <a:latin typeface="FrutigerLTStd-Italic"/>
              </a:rPr>
              <a:t>during </a:t>
            </a:r>
            <a:r>
              <a:rPr lang="en-US" sz="2800" b="0" i="0" dirty="0" err="1">
                <a:solidFill>
                  <a:srgbClr val="FF0000"/>
                </a:solidFill>
                <a:effectLst/>
                <a:latin typeface="MyriadPro-It"/>
              </a:rPr>
              <a:t>Tết</a:t>
            </a:r>
            <a:r>
              <a:rPr lang="en-US" sz="2800" b="0" i="1" dirty="0">
                <a:solidFill>
                  <a:srgbClr val="FF0000"/>
                </a:solidFill>
                <a:effectLst/>
                <a:latin typeface="FrutigerLTStd-Italic"/>
              </a:rPr>
              <a:t>. There are lion dance performances. People decorate their houses with </a:t>
            </a:r>
            <a:r>
              <a:rPr lang="en-US" sz="2800" b="0" i="1" dirty="0" err="1">
                <a:solidFill>
                  <a:srgbClr val="FF0000"/>
                </a:solidFill>
                <a:effectLst/>
                <a:latin typeface="FrutigerLTStd-Italic"/>
              </a:rPr>
              <a:t>colourful</a:t>
            </a:r>
            <a:r>
              <a:rPr lang="en-US" sz="2800" b="0" i="1" dirty="0">
                <a:solidFill>
                  <a:srgbClr val="FF0000"/>
                </a:solidFill>
                <a:effectLst/>
                <a:latin typeface="FrutigerLTStd-Italic"/>
              </a:rPr>
              <a:t> flowers.</a:t>
            </a:r>
            <a:r>
              <a:rPr lang="en-US" sz="2800" dirty="0">
                <a:solidFill>
                  <a:srgbClr val="FF0000"/>
                </a:solidFill>
              </a:rPr>
              <a:t> </a:t>
            </a:r>
            <a:br>
              <a:rPr lang="en-US" sz="2400" dirty="0">
                <a:solidFill>
                  <a:srgbClr val="FF0000"/>
                </a:solidFill>
              </a:rPr>
            </a:br>
            <a:endParaRPr lang="en-US" sz="2400" dirty="0">
              <a:solidFill>
                <a:srgbClr val="FF0000"/>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69484" y="588515"/>
            <a:ext cx="6901263" cy="822094"/>
          </a:xfrm>
          <a:prstGeom prst="rect">
            <a:avLst/>
          </a:prstGeom>
        </p:spPr>
      </p:pic>
      <p:pic>
        <p:nvPicPr>
          <p:cNvPr id="4" name="Picture 3"/>
          <p:cNvPicPr>
            <a:picLocks noChangeAspect="1"/>
          </p:cNvPicPr>
          <p:nvPr/>
        </p:nvPicPr>
        <p:blipFill>
          <a:blip r:embed="rId3"/>
          <a:stretch>
            <a:fillRect/>
          </a:stretch>
        </p:blipFill>
        <p:spPr>
          <a:xfrm>
            <a:off x="8166933" y="601988"/>
            <a:ext cx="3155583" cy="2366687"/>
          </a:xfrm>
          <a:prstGeom prst="rect">
            <a:avLst/>
          </a:prstGeom>
        </p:spPr>
      </p:pic>
      <p:pic>
        <p:nvPicPr>
          <p:cNvPr id="5" name="Picture 4"/>
          <p:cNvPicPr>
            <a:picLocks noChangeAspect="1"/>
          </p:cNvPicPr>
          <p:nvPr/>
        </p:nvPicPr>
        <p:blipFill>
          <a:blip r:embed="rId4"/>
          <a:stretch>
            <a:fillRect/>
          </a:stretch>
        </p:blipFill>
        <p:spPr>
          <a:xfrm>
            <a:off x="7761819" y="3076141"/>
            <a:ext cx="4344365" cy="2693838"/>
          </a:xfrm>
          <a:prstGeom prst="rect">
            <a:avLst/>
          </a:prstGeom>
        </p:spPr>
      </p:pic>
      <p:pic>
        <p:nvPicPr>
          <p:cNvPr id="7" name="Picture 6"/>
          <p:cNvPicPr>
            <a:picLocks noChangeAspect="1"/>
          </p:cNvPicPr>
          <p:nvPr/>
        </p:nvPicPr>
        <p:blipFill>
          <a:blip r:embed="rId5"/>
          <a:stretch>
            <a:fillRect/>
          </a:stretch>
        </p:blipFill>
        <p:spPr>
          <a:xfrm>
            <a:off x="72698" y="1471622"/>
            <a:ext cx="1637215" cy="2218775"/>
          </a:xfrm>
          <a:prstGeom prst="rect">
            <a:avLst/>
          </a:prstGeom>
        </p:spPr>
      </p:pic>
      <p:sp>
        <p:nvSpPr>
          <p:cNvPr id="9" name="TextBox 8"/>
          <p:cNvSpPr txBox="1"/>
          <p:nvPr/>
        </p:nvSpPr>
        <p:spPr>
          <a:xfrm>
            <a:off x="1816896" y="1574513"/>
            <a:ext cx="6151944" cy="1200329"/>
          </a:xfrm>
          <a:prstGeom prst="rect">
            <a:avLst/>
          </a:prstGeom>
          <a:noFill/>
        </p:spPr>
        <p:txBody>
          <a:bodyPr wrap="square">
            <a:spAutoFit/>
          </a:bodyPr>
          <a:lstStyle/>
          <a:p>
            <a:r>
              <a:rPr lang="en-US" sz="2400" b="0" i="1" dirty="0">
                <a:solidFill>
                  <a:srgbClr val="0070C0"/>
                </a:solidFill>
                <a:effectLst/>
              </a:rPr>
              <a:t>e.g. </a:t>
            </a:r>
          </a:p>
          <a:p>
            <a:r>
              <a:rPr lang="en-US" sz="2400" b="0" i="1" dirty="0">
                <a:solidFill>
                  <a:srgbClr val="0070C0"/>
                </a:solidFill>
                <a:effectLst/>
              </a:rPr>
              <a:t>Bastille Day sounds exciting to me because …….</a:t>
            </a:r>
            <a:br>
              <a:rPr lang="en-US" sz="2400" b="0" i="1" dirty="0">
                <a:solidFill>
                  <a:srgbClr val="0070C0"/>
                </a:solidFill>
                <a:effectLst/>
              </a:rPr>
            </a:br>
            <a:r>
              <a:rPr lang="en-US" sz="2400" b="0" i="0" dirty="0" err="1">
                <a:solidFill>
                  <a:srgbClr val="0070C0"/>
                </a:solidFill>
                <a:effectLst/>
              </a:rPr>
              <a:t>Tết</a:t>
            </a:r>
            <a:r>
              <a:rPr lang="en-US" sz="2400" b="0" i="0" dirty="0">
                <a:solidFill>
                  <a:srgbClr val="0070C0"/>
                </a:solidFill>
                <a:effectLst/>
              </a:rPr>
              <a:t> </a:t>
            </a:r>
            <a:r>
              <a:rPr lang="en-US" sz="2400" b="0" i="1" dirty="0">
                <a:solidFill>
                  <a:srgbClr val="0070C0"/>
                </a:solidFill>
                <a:effectLst/>
              </a:rPr>
              <a:t>sounds exciting to me because ………..</a:t>
            </a:r>
            <a:endParaRPr lang="en-US" sz="2400" dirty="0">
              <a:solidFill>
                <a:srgbClr val="0070C0"/>
              </a:solidFill>
            </a:endParaRPr>
          </a:p>
        </p:txBody>
      </p:sp>
      <p:sp>
        <p:nvSpPr>
          <p:cNvPr id="11" name="TextBox 10"/>
          <p:cNvSpPr txBox="1"/>
          <p:nvPr/>
        </p:nvSpPr>
        <p:spPr>
          <a:xfrm>
            <a:off x="223778" y="3907660"/>
            <a:ext cx="7732055" cy="1815882"/>
          </a:xfrm>
          <a:prstGeom prst="rect">
            <a:avLst/>
          </a:prstGeom>
          <a:noFill/>
        </p:spPr>
        <p:txBody>
          <a:bodyPr wrap="square">
            <a:spAutoFit/>
          </a:bodyPr>
          <a:lstStyle/>
          <a:p>
            <a:r>
              <a:rPr lang="en-US" sz="2800" b="0" i="1" dirty="0">
                <a:solidFill>
                  <a:srgbClr val="FF0000"/>
                </a:solidFill>
                <a:effectLst/>
              </a:rPr>
              <a:t>- Bastille Day sounds exciting to me because I love</a:t>
            </a:r>
            <a:br>
              <a:rPr lang="en-US" sz="2800" b="0" i="1" dirty="0">
                <a:solidFill>
                  <a:srgbClr val="FF0000"/>
                </a:solidFill>
                <a:effectLst/>
              </a:rPr>
            </a:br>
            <a:r>
              <a:rPr lang="en-US" sz="2800" b="0" i="1" dirty="0">
                <a:solidFill>
                  <a:srgbClr val="FF0000"/>
                </a:solidFill>
                <a:effectLst/>
              </a:rPr>
              <a:t>parades.</a:t>
            </a:r>
            <a:br>
              <a:rPr lang="en-US" sz="2800" b="0" i="1" dirty="0">
                <a:solidFill>
                  <a:srgbClr val="FF0000"/>
                </a:solidFill>
                <a:effectLst/>
              </a:rPr>
            </a:br>
            <a:r>
              <a:rPr lang="en-US" sz="2800" b="0" i="1" dirty="0">
                <a:solidFill>
                  <a:srgbClr val="FF0000"/>
                </a:solidFill>
                <a:effectLst/>
              </a:rPr>
              <a:t> - </a:t>
            </a:r>
            <a:r>
              <a:rPr lang="en-US" sz="2800" b="0" i="0" dirty="0" err="1">
                <a:solidFill>
                  <a:srgbClr val="FF0000"/>
                </a:solidFill>
                <a:effectLst/>
              </a:rPr>
              <a:t>Tết</a:t>
            </a:r>
            <a:r>
              <a:rPr lang="en-US" sz="2800" b="0" i="0" dirty="0">
                <a:solidFill>
                  <a:srgbClr val="FF0000"/>
                </a:solidFill>
                <a:effectLst/>
              </a:rPr>
              <a:t> </a:t>
            </a:r>
            <a:r>
              <a:rPr lang="en-US" sz="2800" b="0" i="1" dirty="0">
                <a:solidFill>
                  <a:srgbClr val="FF0000"/>
                </a:solidFill>
                <a:effectLst/>
              </a:rPr>
              <a:t>sounds exciting to me because there are lion</a:t>
            </a:r>
            <a:br>
              <a:rPr lang="en-US" sz="2800" b="0" i="1" dirty="0">
                <a:solidFill>
                  <a:srgbClr val="FF0000"/>
                </a:solidFill>
                <a:effectLst/>
              </a:rPr>
            </a:br>
            <a:r>
              <a:rPr lang="en-US" sz="2800" b="0" i="1" dirty="0">
                <a:solidFill>
                  <a:srgbClr val="FF0000"/>
                </a:solidFill>
                <a:effectLst/>
              </a:rPr>
              <a:t>dance performances.</a:t>
            </a:r>
            <a:r>
              <a:rPr lang="en-US" sz="2800" dirty="0">
                <a:solidFill>
                  <a:srgbClr val="FF0000"/>
                </a:solidFill>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123"/>
          <a:stretch>
            <a:fillRect/>
          </a:stretch>
        </p:blipFill>
        <p:spPr>
          <a:xfrm>
            <a:off x="1330664" y="768927"/>
            <a:ext cx="10265591" cy="5578797"/>
          </a:xfrm>
          <a:prstGeom prst="rect">
            <a:avLst/>
          </a:prstGeom>
        </p:spPr>
      </p:pic>
      <p:sp>
        <p:nvSpPr>
          <p:cNvPr id="3" name="TextBox 2"/>
          <p:cNvSpPr txBox="1"/>
          <p:nvPr/>
        </p:nvSpPr>
        <p:spPr>
          <a:xfrm>
            <a:off x="4541044" y="4097396"/>
            <a:ext cx="2687217" cy="923330"/>
          </a:xfrm>
          <a:prstGeom prst="rect">
            <a:avLst/>
          </a:prstGeom>
          <a:noFill/>
        </p:spPr>
        <p:txBody>
          <a:bodyPr wrap="square" rtlCol="0">
            <a:spAutoFit/>
          </a:bodyPr>
          <a:lstStyle/>
          <a:p>
            <a:r>
              <a:rPr lang="en-US" sz="5400" dirty="0">
                <a:solidFill>
                  <a:schemeClr val="bg1"/>
                </a:solidFill>
              </a:rPr>
              <a:t>Writing</a:t>
            </a:r>
            <a:endParaRPr lang="en-US" sz="2400" dirty="0">
              <a:solidFill>
                <a:schemeClr val="bg1"/>
              </a:solidFill>
            </a:endParaRPr>
          </a:p>
        </p:txBody>
      </p:sp>
    </p:spTree>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577" y="1266789"/>
            <a:ext cx="11569050" cy="1898248"/>
          </a:xfrm>
          <a:prstGeom prst="rect">
            <a:avLst/>
          </a:prstGeom>
        </p:spPr>
      </p:pic>
      <p:pic>
        <p:nvPicPr>
          <p:cNvPr id="5" name="Picture 4"/>
          <p:cNvPicPr>
            <a:picLocks noChangeAspect="1"/>
          </p:cNvPicPr>
          <p:nvPr/>
        </p:nvPicPr>
        <p:blipFill>
          <a:blip r:embed="rId3"/>
          <a:stretch>
            <a:fillRect/>
          </a:stretch>
        </p:blipFill>
        <p:spPr>
          <a:xfrm>
            <a:off x="822624" y="637957"/>
            <a:ext cx="10268955" cy="860964"/>
          </a:xfrm>
          <a:prstGeom prst="rect">
            <a:avLst/>
          </a:prstGeom>
        </p:spPr>
      </p:pic>
    </p:spTree>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33561" y="147998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745700" y="229415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8" name="Rounded Rectangle 7"/>
          <p:cNvSpPr/>
          <p:nvPr/>
        </p:nvSpPr>
        <p:spPr>
          <a:xfrm>
            <a:off x="745700" y="469283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9" name="Rounded Rectangle 8"/>
          <p:cNvSpPr/>
          <p:nvPr/>
        </p:nvSpPr>
        <p:spPr>
          <a:xfrm>
            <a:off x="745700" y="549293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0" name="Rounded Rectangle 9"/>
          <p:cNvSpPr/>
          <p:nvPr/>
        </p:nvSpPr>
        <p:spPr>
          <a:xfrm>
            <a:off x="745700" y="309263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 </a:t>
            </a:r>
            <a:endParaRPr lang="en-US" b="1" dirty="0"/>
          </a:p>
        </p:txBody>
      </p:sp>
      <p:sp>
        <p:nvSpPr>
          <p:cNvPr id="11" name="Rounded Rectangle 10"/>
          <p:cNvSpPr/>
          <p:nvPr/>
        </p:nvSpPr>
        <p:spPr>
          <a:xfrm>
            <a:off x="745700" y="699488"/>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9"/>
          <p:cNvSpPr/>
          <p:nvPr/>
        </p:nvSpPr>
        <p:spPr>
          <a:xfrm>
            <a:off x="745700" y="3892733"/>
            <a:ext cx="3256378" cy="662474"/>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 </a:t>
            </a:r>
            <a:endParaRPr lang="en-US" b="1" dirty="0"/>
          </a:p>
        </p:txBody>
      </p:sp>
      <p:pic>
        <p:nvPicPr>
          <p:cNvPr id="3" name="Picture 2"/>
          <p:cNvPicPr>
            <a:picLocks noChangeAspect="1"/>
          </p:cNvPicPr>
          <p:nvPr/>
        </p:nvPicPr>
        <p:blipFill>
          <a:blip r:embed="rId3"/>
          <a:stretch>
            <a:fillRect/>
          </a:stretch>
        </p:blipFill>
        <p:spPr>
          <a:xfrm>
            <a:off x="6621282" y="494145"/>
            <a:ext cx="4174591" cy="5869710"/>
          </a:xfrm>
          <a:prstGeom prst="rect">
            <a:avLst/>
          </a:prstGeom>
          <a:effectLst>
            <a:outerShdw blurRad="63500" sx="102000" sy="102000" algn="ctr" rotWithShape="0">
              <a:prstClr val="black">
                <a:alpha val="40000"/>
              </a:prstClr>
            </a:outerShdw>
          </a:effectLst>
        </p:spPr>
      </p:pic>
    </p:spTree>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srcRect/>
          <a:stretch>
            <a:fillRect/>
          </a:stretch>
        </p:blipFill>
        <p:spPr>
          <a:xfrm>
            <a:off x="72576" y="3448278"/>
            <a:ext cx="5889171" cy="2402772"/>
          </a:xfrm>
          <a:prstGeom prst="rect">
            <a:avLst/>
          </a:prstGeom>
        </p:spPr>
      </p:pic>
      <p:sp>
        <p:nvSpPr>
          <p:cNvPr id="3" name="Content Placeholder 2"/>
          <p:cNvSpPr txBox="1"/>
          <p:nvPr/>
        </p:nvSpPr>
        <p:spPr>
          <a:xfrm>
            <a:off x="6096000" y="2863376"/>
            <a:ext cx="6096000" cy="3531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solidFill>
                  <a:srgbClr val="FF0000"/>
                </a:solidFill>
              </a:rPr>
              <a:t>Write a letter.</a:t>
            </a:r>
          </a:p>
          <a:p>
            <a:pPr marL="514350" indent="-514350">
              <a:buFont typeface="+mj-lt"/>
              <a:buAutoNum type="arabicPeriod"/>
            </a:pPr>
            <a:r>
              <a:rPr lang="en-US" dirty="0">
                <a:solidFill>
                  <a:srgbClr val="FF0000"/>
                </a:solidFill>
              </a:rPr>
              <a:t>Your English friend.</a:t>
            </a:r>
          </a:p>
          <a:p>
            <a:pPr marL="514350" indent="-514350">
              <a:buFont typeface="+mj-lt"/>
              <a:buAutoNum type="arabicPeriod"/>
            </a:pPr>
            <a:r>
              <a:rPr lang="en-US" dirty="0">
                <a:solidFill>
                  <a:srgbClr val="FF0000"/>
                </a:solidFill>
              </a:rPr>
              <a:t>The information about a festival: the place, the weather, the name of the festival, what the people do, and what you are doing.</a:t>
            </a:r>
          </a:p>
          <a:p>
            <a:pPr marL="514350" indent="-514350">
              <a:buFont typeface="+mj-lt"/>
              <a:buAutoNum type="arabicPeriod"/>
            </a:pPr>
            <a:r>
              <a:rPr lang="en-US" dirty="0">
                <a:solidFill>
                  <a:srgbClr val="FF0000"/>
                </a:solidFill>
              </a:rPr>
              <a:t>About 50 words.</a:t>
            </a:r>
          </a:p>
        </p:txBody>
      </p:sp>
      <p:pic>
        <p:nvPicPr>
          <p:cNvPr id="5" name="Picture 4"/>
          <p:cNvPicPr>
            <a:picLocks noChangeAspect="1"/>
          </p:cNvPicPr>
          <p:nvPr/>
        </p:nvPicPr>
        <p:blipFill>
          <a:blip r:embed="rId3"/>
          <a:stretch>
            <a:fillRect/>
          </a:stretch>
        </p:blipFill>
        <p:spPr>
          <a:xfrm>
            <a:off x="172578" y="778416"/>
            <a:ext cx="11569050" cy="1898248"/>
          </a:xfrm>
          <a:prstGeom prst="rect">
            <a:avLst/>
          </a:prstGeom>
        </p:spPr>
      </p:pic>
      <p:sp>
        <p:nvSpPr>
          <p:cNvPr id="8" name="TextBox 7"/>
          <p:cNvSpPr txBox="1"/>
          <p:nvPr/>
        </p:nvSpPr>
        <p:spPr>
          <a:xfrm>
            <a:off x="671229" y="420469"/>
            <a:ext cx="10571747" cy="646331"/>
          </a:xfrm>
          <a:prstGeom prst="rect">
            <a:avLst/>
          </a:prstGeom>
          <a:noFill/>
        </p:spPr>
        <p:txBody>
          <a:bodyPr wrap="square" rtlCol="0">
            <a:spAutoFit/>
          </a:bodyPr>
          <a:lstStyle/>
          <a:p>
            <a:r>
              <a:rPr lang="en-US" sz="3600" i="1" dirty="0">
                <a:solidFill>
                  <a:srgbClr val="00B0F0"/>
                </a:solidFill>
              </a:rPr>
              <a:t> Underline the key words and answer the questions. </a:t>
            </a:r>
          </a:p>
        </p:txBody>
      </p:sp>
      <p:cxnSp>
        <p:nvCxnSpPr>
          <p:cNvPr id="9" name="Straight Connector 8"/>
          <p:cNvCxnSpPr/>
          <p:nvPr/>
        </p:nvCxnSpPr>
        <p:spPr>
          <a:xfrm>
            <a:off x="987643" y="1373104"/>
            <a:ext cx="1158791"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444410" y="1373104"/>
            <a:ext cx="1589603"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05330" y="1357245"/>
            <a:ext cx="1097815"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055427" y="1373104"/>
            <a:ext cx="1770939"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95309" y="1357245"/>
            <a:ext cx="843172"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399804" y="1357245"/>
            <a:ext cx="1006133"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87643" y="1770105"/>
            <a:ext cx="1244431"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44410" y="1782915"/>
            <a:ext cx="2070282" cy="10119"/>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02100" y="2191661"/>
            <a:ext cx="807963" cy="5652"/>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055981" y="2202844"/>
            <a:ext cx="1183230" cy="10119"/>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00312" y="2207903"/>
            <a:ext cx="794096" cy="506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876329" y="2202844"/>
            <a:ext cx="1059006" cy="5059"/>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185241" y="2210433"/>
            <a:ext cx="641125"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538599" y="2215493"/>
            <a:ext cx="1501578"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87643" y="2648025"/>
            <a:ext cx="1244431" cy="0"/>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926080" y="2634640"/>
            <a:ext cx="798897" cy="2682"/>
          </a:xfrm>
          <a:prstGeom prst="line">
            <a:avLst/>
          </a:prstGeom>
          <a:ln w="57150">
            <a:solidFill>
              <a:srgbClr val="BE433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0" end="0"/>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
                                            <p:txEl>
                                              <p:pRg st="1" end="1"/>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
                                            <p:txEl>
                                              <p:pRg st="2" end="2"/>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48745" y="467590"/>
            <a:ext cx="6643255" cy="5801979"/>
          </a:xfrm>
          <a:prstGeom prst="rect">
            <a:avLst/>
          </a:prstGeom>
        </p:spPr>
      </p:pic>
      <p:sp>
        <p:nvSpPr>
          <p:cNvPr id="5" name="Rectangle 4"/>
          <p:cNvSpPr/>
          <p:nvPr/>
        </p:nvSpPr>
        <p:spPr>
          <a:xfrm>
            <a:off x="287182" y="637159"/>
            <a:ext cx="4544591" cy="1815882"/>
          </a:xfrm>
          <a:prstGeom prst="rect">
            <a:avLst/>
          </a:prstGeom>
          <a:noFill/>
        </p:spPr>
        <p:txBody>
          <a:bodyPr wrap="square" lIns="91440" tIns="45720" rIns="91440" bIns="45720">
            <a:spAutoFit/>
          </a:bodyPr>
          <a:lstStyle/>
          <a:p>
            <a:pPr algn="ctr"/>
            <a:r>
              <a:rPr lang="en-US" sz="2800" b="1" i="1" cap="none" spc="0" dirty="0">
                <a:ln w="0"/>
                <a:solidFill>
                  <a:srgbClr val="002060"/>
                </a:solidFill>
              </a:rPr>
              <a:t>You can use the phrases from </a:t>
            </a:r>
            <a:br>
              <a:rPr lang="en-US" sz="2800" b="1" i="1" cap="none" spc="0" dirty="0">
                <a:ln w="0"/>
                <a:solidFill>
                  <a:srgbClr val="002060"/>
                </a:solidFill>
              </a:rPr>
            </a:br>
            <a:r>
              <a:rPr lang="en-US" sz="2800" b="1" i="1" cap="none" spc="0" dirty="0">
                <a:ln w="0"/>
                <a:solidFill>
                  <a:srgbClr val="002060"/>
                </a:solidFill>
              </a:rPr>
              <a:t>the Useful Language box</a:t>
            </a:r>
            <a:r>
              <a:rPr lang="en-US" sz="2800" b="1" i="1" dirty="0">
                <a:ln w="0"/>
                <a:solidFill>
                  <a:srgbClr val="002060"/>
                </a:solidFill>
              </a:rPr>
              <a:t> for writing your </a:t>
            </a:r>
            <a:br>
              <a:rPr lang="en-US" sz="2800" b="1" i="1" dirty="0">
                <a:ln w="0"/>
                <a:solidFill>
                  <a:srgbClr val="002060"/>
                </a:solidFill>
              </a:rPr>
            </a:br>
            <a:r>
              <a:rPr lang="en-US" sz="2800" b="1" i="1" dirty="0">
                <a:ln w="0"/>
                <a:solidFill>
                  <a:srgbClr val="002060"/>
                </a:solidFill>
              </a:rPr>
              <a:t>instant message.</a:t>
            </a:r>
            <a:endParaRPr lang="en-US" sz="2800" b="1" i="1" cap="none" spc="0" dirty="0">
              <a:ln w="0"/>
              <a:solidFill>
                <a:srgbClr val="002060"/>
              </a:solidFill>
            </a:endParaRPr>
          </a:p>
        </p:txBody>
      </p:sp>
    </p:spTree>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778452" y="0"/>
            <a:ext cx="5413548" cy="6269570"/>
          </a:xfrm>
          <a:prstGeom prst="rect">
            <a:avLst/>
          </a:prstGeom>
        </p:spPr>
      </p:pic>
      <p:sp>
        <p:nvSpPr>
          <p:cNvPr id="3" name="Content Placeholder 2"/>
          <p:cNvSpPr>
            <a:spLocks noGrp="1"/>
          </p:cNvSpPr>
          <p:nvPr>
            <p:ph idx="1"/>
          </p:nvPr>
        </p:nvSpPr>
        <p:spPr>
          <a:xfrm>
            <a:off x="155748" y="3776876"/>
            <a:ext cx="6622704" cy="2076414"/>
          </a:xfrm>
        </p:spPr>
        <p:txBody>
          <a:bodyPr>
            <a:noAutofit/>
          </a:bodyPr>
          <a:lstStyle/>
          <a:p>
            <a:pPr marL="0" indent="0">
              <a:buNone/>
            </a:pPr>
            <a:r>
              <a:rPr lang="en-US" b="0" i="0" dirty="0">
                <a:solidFill>
                  <a:srgbClr val="FF0000"/>
                </a:solidFill>
                <a:effectLst/>
              </a:rPr>
              <a:t>John,</a:t>
            </a:r>
            <a:br>
              <a:rPr lang="en-US" b="0" i="0" dirty="0">
                <a:solidFill>
                  <a:srgbClr val="FF0000"/>
                </a:solidFill>
                <a:effectLst/>
              </a:rPr>
            </a:br>
            <a:r>
              <a:rPr lang="en-US" b="0" i="0" dirty="0">
                <a:solidFill>
                  <a:srgbClr val="FF0000"/>
                </a:solidFill>
                <a:effectLst/>
              </a:rPr>
              <a:t>How are things? </a:t>
            </a:r>
            <a:r>
              <a:rPr lang="en-US" b="1" i="0" dirty="0">
                <a:solidFill>
                  <a:srgbClr val="FF0000"/>
                </a:solidFill>
                <a:effectLst/>
              </a:rPr>
              <a:t>1) </a:t>
            </a:r>
            <a:r>
              <a:rPr lang="en-US" b="0" i="0" u="sng" dirty="0">
                <a:solidFill>
                  <a:srgbClr val="FF0000"/>
                </a:solidFill>
                <a:effectLst/>
              </a:rPr>
              <a:t>Any plans for</a:t>
            </a:r>
            <a:r>
              <a:rPr lang="en-US" b="0" i="0" dirty="0">
                <a:solidFill>
                  <a:srgbClr val="FF0000"/>
                </a:solidFill>
                <a:effectLst/>
              </a:rPr>
              <a:t> tomorrow? I’m going to the beach. </a:t>
            </a:r>
            <a:r>
              <a:rPr lang="en-US" b="1" i="0" dirty="0">
                <a:solidFill>
                  <a:srgbClr val="FF0000"/>
                </a:solidFill>
                <a:effectLst/>
              </a:rPr>
              <a:t>2) </a:t>
            </a:r>
            <a:r>
              <a:rPr lang="en-US" b="0" i="0" u="sng" dirty="0">
                <a:solidFill>
                  <a:srgbClr val="FF0000"/>
                </a:solidFill>
                <a:effectLst/>
              </a:rPr>
              <a:t>Would you like to</a:t>
            </a:r>
            <a:r>
              <a:rPr lang="en-US" b="0" i="0" dirty="0">
                <a:solidFill>
                  <a:srgbClr val="FF0000"/>
                </a:solidFill>
                <a:effectLst/>
              </a:rPr>
              <a:t> come with me? We can meet up at about 11:00. </a:t>
            </a:r>
            <a:r>
              <a:rPr lang="en-US" b="1" i="0" dirty="0">
                <a:solidFill>
                  <a:srgbClr val="FF0000"/>
                </a:solidFill>
                <a:effectLst/>
              </a:rPr>
              <a:t>3) </a:t>
            </a:r>
            <a:r>
              <a:rPr lang="en-US" b="0" i="0" u="sng" dirty="0">
                <a:solidFill>
                  <a:srgbClr val="FF0000"/>
                </a:solidFill>
                <a:effectLst/>
              </a:rPr>
              <a:t>Call me</a:t>
            </a:r>
            <a:r>
              <a:rPr lang="en-US" b="0" i="0" dirty="0">
                <a:solidFill>
                  <a:srgbClr val="FF0000"/>
                </a:solidFill>
                <a:effectLst/>
              </a:rPr>
              <a:t>.</a:t>
            </a:r>
            <a:br>
              <a:rPr lang="en-US" b="0" i="0" dirty="0">
                <a:solidFill>
                  <a:srgbClr val="FF0000"/>
                </a:solidFill>
                <a:effectLst/>
              </a:rPr>
            </a:br>
            <a:r>
              <a:rPr lang="en-US" b="1" i="0" dirty="0">
                <a:solidFill>
                  <a:srgbClr val="FF0000"/>
                </a:solidFill>
                <a:effectLst/>
              </a:rPr>
              <a:t>4) </a:t>
            </a:r>
            <a:r>
              <a:rPr lang="en-US" u="sng" dirty="0">
                <a:solidFill>
                  <a:srgbClr val="FF0000"/>
                </a:solidFill>
              </a:rPr>
              <a:t>Cheers</a:t>
            </a:r>
            <a:r>
              <a:rPr lang="en-US" b="0" i="0" dirty="0">
                <a:solidFill>
                  <a:srgbClr val="FF0000"/>
                </a:solidFill>
                <a:effectLst/>
              </a:rPr>
              <a:t>.</a:t>
            </a:r>
            <a:br>
              <a:rPr lang="en-US" b="0" i="0" dirty="0">
                <a:solidFill>
                  <a:srgbClr val="FF0000"/>
                </a:solidFill>
                <a:effectLst/>
              </a:rPr>
            </a:br>
            <a:r>
              <a:rPr lang="en-US" b="0" i="0" dirty="0">
                <a:solidFill>
                  <a:srgbClr val="FF0000"/>
                </a:solidFill>
                <a:effectLst/>
              </a:rPr>
              <a:t>Andy</a:t>
            </a:r>
            <a:r>
              <a:rPr lang="en-US" dirty="0">
                <a:solidFill>
                  <a:srgbClr val="FF0000"/>
                </a:solidFill>
              </a:rPr>
              <a:t> </a:t>
            </a:r>
          </a:p>
        </p:txBody>
      </p:sp>
      <p:pic>
        <p:nvPicPr>
          <p:cNvPr id="5" name="Picture 4"/>
          <p:cNvPicPr>
            <a:picLocks noChangeAspect="1"/>
          </p:cNvPicPr>
          <p:nvPr/>
        </p:nvPicPr>
        <p:blipFill rotWithShape="1">
          <a:blip r:embed="rId3" cstate="email"/>
          <a:srcRect l="10456"/>
          <a:stretch>
            <a:fillRect/>
          </a:stretch>
        </p:blipFill>
        <p:spPr>
          <a:xfrm>
            <a:off x="155748" y="549685"/>
            <a:ext cx="4847491" cy="1179350"/>
          </a:xfrm>
          <a:prstGeom prst="rect">
            <a:avLst/>
          </a:prstGeom>
        </p:spPr>
      </p:pic>
      <p:pic>
        <p:nvPicPr>
          <p:cNvPr id="7" name="Picture 6"/>
          <p:cNvPicPr>
            <a:picLocks noChangeAspect="1"/>
          </p:cNvPicPr>
          <p:nvPr/>
        </p:nvPicPr>
        <p:blipFill>
          <a:blip r:embed="rId4"/>
          <a:stretch>
            <a:fillRect/>
          </a:stretch>
        </p:blipFill>
        <p:spPr>
          <a:xfrm>
            <a:off x="2252084" y="1452396"/>
            <a:ext cx="4552709" cy="260006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576" y="1228264"/>
            <a:ext cx="11569050" cy="1898248"/>
          </a:xfrm>
          <a:prstGeom prst="rect">
            <a:avLst/>
          </a:prstGeom>
        </p:spPr>
      </p:pic>
      <p:pic>
        <p:nvPicPr>
          <p:cNvPr id="5" name="Picture 4"/>
          <p:cNvPicPr>
            <a:picLocks noChangeAspect="1"/>
          </p:cNvPicPr>
          <p:nvPr/>
        </p:nvPicPr>
        <p:blipFill>
          <a:blip r:embed="rId3"/>
          <a:stretch>
            <a:fillRect/>
          </a:stretch>
        </p:blipFill>
        <p:spPr>
          <a:xfrm>
            <a:off x="822624" y="649271"/>
            <a:ext cx="10268955" cy="860964"/>
          </a:xfrm>
          <a:prstGeom prst="rect">
            <a:avLst/>
          </a:prstGeom>
        </p:spPr>
      </p:pic>
      <p:sp>
        <p:nvSpPr>
          <p:cNvPr id="7" name="TextBox 6"/>
          <p:cNvSpPr txBox="1"/>
          <p:nvPr/>
        </p:nvSpPr>
        <p:spPr>
          <a:xfrm>
            <a:off x="1225689" y="3426863"/>
            <a:ext cx="9958086" cy="2807137"/>
          </a:xfrm>
          <a:prstGeom prst="snip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0" i="1" dirty="0">
                <a:solidFill>
                  <a:srgbClr val="FF0000"/>
                </a:solidFill>
                <a:effectLst/>
              </a:rPr>
              <a:t>Hi (</a:t>
            </a:r>
            <a:r>
              <a:rPr lang="en-US" sz="2800" i="1" u="sng" dirty="0">
                <a:solidFill>
                  <a:srgbClr val="FF0000"/>
                </a:solidFill>
              </a:rPr>
              <a:t>your friend’s name)</a:t>
            </a:r>
            <a:r>
              <a:rPr lang="en-US" sz="2800" i="1" dirty="0">
                <a:solidFill>
                  <a:srgbClr val="FF0000"/>
                </a:solidFill>
              </a:rPr>
              <a:t>,</a:t>
            </a:r>
            <a:br>
              <a:rPr lang="en-US" sz="2800" b="0" i="1" dirty="0">
                <a:solidFill>
                  <a:srgbClr val="FF0000"/>
                </a:solidFill>
                <a:effectLst/>
              </a:rPr>
            </a:br>
            <a:r>
              <a:rPr lang="en-US" sz="2800" b="0" i="1" dirty="0">
                <a:solidFill>
                  <a:srgbClr val="FF0000"/>
                </a:solidFill>
                <a:effectLst/>
              </a:rPr>
              <a:t>I’m having a great time in ……………................…………………….</a:t>
            </a:r>
            <a:br>
              <a:rPr lang="en-US" sz="2800" b="0" i="1" dirty="0">
                <a:solidFill>
                  <a:srgbClr val="FF0000"/>
                </a:solidFill>
                <a:effectLst/>
              </a:rPr>
            </a:br>
            <a:r>
              <a:rPr lang="en-US" sz="2800" b="0" i="1" dirty="0">
                <a:solidFill>
                  <a:srgbClr val="FF0000"/>
                </a:solidFill>
                <a:effectLst/>
              </a:rPr>
              <a:t>………………………………………………………………………………………….</a:t>
            </a:r>
            <a:br>
              <a:rPr lang="en-US" sz="2800" b="0" i="1" dirty="0">
                <a:solidFill>
                  <a:srgbClr val="FF0000"/>
                </a:solidFill>
                <a:effectLst/>
              </a:rPr>
            </a:br>
            <a:r>
              <a:rPr lang="en-US" sz="2800" b="0" i="1" dirty="0">
                <a:solidFill>
                  <a:srgbClr val="FF0000"/>
                </a:solidFill>
                <a:effectLst/>
              </a:rPr>
              <a:t>………………………………………………. </a:t>
            </a:r>
          </a:p>
          <a:p>
            <a:r>
              <a:rPr lang="en-US" sz="2800" b="0" i="1" dirty="0">
                <a:solidFill>
                  <a:srgbClr val="FF0000"/>
                </a:solidFill>
                <a:effectLst/>
              </a:rPr>
              <a:t>See you soon.</a:t>
            </a:r>
            <a:br>
              <a:rPr lang="en-US" sz="2800" b="0" i="1" dirty="0">
                <a:solidFill>
                  <a:srgbClr val="FF0000"/>
                </a:solidFill>
                <a:effectLst/>
              </a:rPr>
            </a:br>
            <a:r>
              <a:rPr lang="en-US" sz="2800" b="0" i="1" dirty="0">
                <a:solidFill>
                  <a:srgbClr val="FF0000"/>
                </a:solidFill>
                <a:effectLst/>
              </a:rPr>
              <a:t>(Your name)</a:t>
            </a:r>
            <a:r>
              <a:rPr lang="en-US" sz="2800" dirty="0">
                <a:solidFill>
                  <a:srgbClr val="FF0000"/>
                </a:solidFill>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1475" y="937549"/>
            <a:ext cx="11569050" cy="1898248"/>
          </a:xfrm>
          <a:prstGeom prst="rect">
            <a:avLst/>
          </a:prstGeom>
        </p:spPr>
      </p:pic>
      <p:pic>
        <p:nvPicPr>
          <p:cNvPr id="5" name="Picture 4"/>
          <p:cNvPicPr>
            <a:picLocks noChangeAspect="1"/>
          </p:cNvPicPr>
          <p:nvPr/>
        </p:nvPicPr>
        <p:blipFill>
          <a:blip r:embed="rId3"/>
          <a:stretch>
            <a:fillRect/>
          </a:stretch>
        </p:blipFill>
        <p:spPr>
          <a:xfrm>
            <a:off x="660580" y="308079"/>
            <a:ext cx="10268955" cy="860964"/>
          </a:xfrm>
          <a:prstGeom prst="rect">
            <a:avLst/>
          </a:prstGeom>
        </p:spPr>
      </p:pic>
      <p:sp>
        <p:nvSpPr>
          <p:cNvPr id="7" name="TextBox 6"/>
          <p:cNvSpPr txBox="1"/>
          <p:nvPr/>
        </p:nvSpPr>
        <p:spPr>
          <a:xfrm>
            <a:off x="1500851" y="2931025"/>
            <a:ext cx="9958086" cy="3258860"/>
          </a:xfrm>
          <a:prstGeom prst="snip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0" i="1" dirty="0">
                <a:solidFill>
                  <a:srgbClr val="FF0000"/>
                </a:solidFill>
                <a:effectLst/>
              </a:rPr>
              <a:t>Hi Jordan!</a:t>
            </a:r>
            <a:br>
              <a:rPr lang="en-US" sz="2800" b="0" i="1" dirty="0">
                <a:solidFill>
                  <a:srgbClr val="FF0000"/>
                </a:solidFill>
                <a:effectLst/>
              </a:rPr>
            </a:br>
            <a:r>
              <a:rPr lang="en-US" sz="2800" b="0" i="1" dirty="0">
                <a:solidFill>
                  <a:srgbClr val="FF0000"/>
                </a:solidFill>
                <a:effectLst/>
              </a:rPr>
              <a:t>I’m having a great time in Hanoi. It’s warm and sunny today. I’m here for the </a:t>
            </a:r>
            <a:r>
              <a:rPr lang="en-US" sz="2800" b="0" i="0" dirty="0" err="1">
                <a:solidFill>
                  <a:srgbClr val="FF0000"/>
                </a:solidFill>
                <a:effectLst/>
              </a:rPr>
              <a:t>Hương</a:t>
            </a:r>
            <a:r>
              <a:rPr lang="en-US" sz="2800" b="0" i="0" dirty="0">
                <a:solidFill>
                  <a:srgbClr val="FF0000"/>
                </a:solidFill>
                <a:effectLst/>
              </a:rPr>
              <a:t> </a:t>
            </a:r>
            <a:r>
              <a:rPr lang="en-US" sz="2800" b="0" i="1" dirty="0">
                <a:solidFill>
                  <a:srgbClr val="FF0000"/>
                </a:solidFill>
                <a:effectLst/>
              </a:rPr>
              <a:t>Pagoda Festival. People visit the pagoda to pray for themselves and their families. Today we are going to </a:t>
            </a:r>
            <a:r>
              <a:rPr lang="en-US" sz="2800" b="0" i="0" dirty="0" err="1">
                <a:solidFill>
                  <a:srgbClr val="FF0000"/>
                </a:solidFill>
                <a:effectLst/>
              </a:rPr>
              <a:t>Hương</a:t>
            </a:r>
            <a:r>
              <a:rPr lang="en-US" sz="2800" b="0" i="0" dirty="0">
                <a:solidFill>
                  <a:srgbClr val="FF0000"/>
                </a:solidFill>
                <a:effectLst/>
              </a:rPr>
              <a:t> </a:t>
            </a:r>
            <a:r>
              <a:rPr lang="en-US" sz="2800" b="0" i="1" dirty="0">
                <a:solidFill>
                  <a:srgbClr val="FF0000"/>
                </a:solidFill>
                <a:effectLst/>
              </a:rPr>
              <a:t>Pagoda on a boat. I can't wait to see it.</a:t>
            </a:r>
            <a:br>
              <a:rPr lang="en-US" sz="2800" b="0" i="1" dirty="0">
                <a:solidFill>
                  <a:srgbClr val="FF0000"/>
                </a:solidFill>
                <a:effectLst/>
              </a:rPr>
            </a:br>
            <a:r>
              <a:rPr lang="en-US" sz="2800" b="0" i="1" dirty="0">
                <a:solidFill>
                  <a:srgbClr val="FF0000"/>
                </a:solidFill>
                <a:effectLst/>
              </a:rPr>
              <a:t>See you soon.</a:t>
            </a:r>
            <a:br>
              <a:rPr lang="en-US" sz="2800" b="0" i="1" dirty="0">
                <a:solidFill>
                  <a:srgbClr val="FF0000"/>
                </a:solidFill>
                <a:effectLst/>
              </a:rPr>
            </a:br>
            <a:r>
              <a:rPr lang="en-US" sz="2800" b="0" i="1" dirty="0">
                <a:solidFill>
                  <a:srgbClr val="FF0000"/>
                </a:solidFill>
                <a:effectLst/>
              </a:rPr>
              <a:t>An</a:t>
            </a:r>
            <a:r>
              <a:rPr lang="en-US" sz="2800" dirty="0">
                <a:solidFill>
                  <a:srgbClr val="FF0000"/>
                </a:solidFill>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9273" cy="6858000"/>
          </a:xfrm>
          <a:prstGeom prst="rect">
            <a:avLst/>
          </a:prstGeom>
        </p:spPr>
      </p:pic>
      <p:sp>
        <p:nvSpPr>
          <p:cNvPr id="3" name="Rectangle 2"/>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629071"/>
            <a:ext cx="10810754" cy="5539978"/>
          </a:xfrm>
          <a:prstGeom prst="rect">
            <a:avLst/>
          </a:prstGeom>
          <a:noFill/>
          <a:ln w="9525">
            <a:noFill/>
            <a:miter lim="800000"/>
          </a:ln>
        </p:spPr>
        <p:txBody>
          <a:bodyPr wrap="square">
            <a:spAutoFit/>
          </a:bodyPr>
          <a:lstStyle/>
          <a:p>
            <a:pPr>
              <a:spcBef>
                <a:spcPts val="600"/>
              </a:spcBef>
              <a:spcAft>
                <a:spcPts val="600"/>
              </a:spcAft>
            </a:pPr>
            <a:r>
              <a:rPr lang="en-US" sz="3600" b="1" dirty="0">
                <a:solidFill>
                  <a:srgbClr val="0070C0"/>
                </a:solidFill>
                <a:latin typeface="Calibri" panose="020F0502020204030204" pitchFamily="34" charset="0"/>
              </a:rPr>
              <a:t>Write a paragraph (50-70 words) about different kinds of weather in a year in your area. You can include the following information:</a:t>
            </a:r>
          </a:p>
          <a:p>
            <a:pPr marL="571500" indent="-571500">
              <a:spcBef>
                <a:spcPts val="600"/>
              </a:spcBef>
              <a:spcAft>
                <a:spcPts val="600"/>
              </a:spcAft>
              <a:buFont typeface="Arial" panose="020B0604020202020204" pitchFamily="34" charset="0"/>
              <a:buChar char="•"/>
            </a:pPr>
            <a:r>
              <a:rPr lang="en-US" sz="3200" dirty="0">
                <a:solidFill>
                  <a:srgbClr val="0070C0"/>
                </a:solidFill>
                <a:latin typeface="Calibri" panose="020F0502020204030204" pitchFamily="34" charset="0"/>
              </a:rPr>
              <a:t>Where do you live?</a:t>
            </a:r>
          </a:p>
          <a:p>
            <a:pPr marL="571500" indent="-571500">
              <a:spcBef>
                <a:spcPts val="600"/>
              </a:spcBef>
              <a:spcAft>
                <a:spcPts val="600"/>
              </a:spcAft>
              <a:buFont typeface="Arial" panose="020B0604020202020204" pitchFamily="34" charset="0"/>
              <a:buChar char="•"/>
            </a:pPr>
            <a:r>
              <a:rPr lang="en-US" sz="3200" dirty="0">
                <a:solidFill>
                  <a:srgbClr val="0070C0"/>
                </a:solidFill>
                <a:latin typeface="Calibri" panose="020F0502020204030204" pitchFamily="34" charset="0"/>
              </a:rPr>
              <a:t>How many kinds of weather are there in different seasons in your area?</a:t>
            </a:r>
          </a:p>
          <a:p>
            <a:pPr marL="571500" indent="-571500">
              <a:spcBef>
                <a:spcPts val="600"/>
              </a:spcBef>
              <a:spcAft>
                <a:spcPts val="600"/>
              </a:spcAft>
              <a:buFont typeface="Arial" panose="020B0604020202020204" pitchFamily="34" charset="0"/>
              <a:buChar char="•"/>
            </a:pPr>
            <a:r>
              <a:rPr lang="en-US" sz="3200" dirty="0">
                <a:solidFill>
                  <a:srgbClr val="0070C0"/>
                </a:solidFill>
                <a:latin typeface="Calibri" panose="020F0502020204030204" pitchFamily="34" charset="0"/>
              </a:rPr>
              <a:t>What activities do you do in those kinds of weather?</a:t>
            </a:r>
          </a:p>
          <a:p>
            <a:pPr marL="571500" indent="-571500">
              <a:spcBef>
                <a:spcPts val="600"/>
              </a:spcBef>
              <a:spcAft>
                <a:spcPts val="600"/>
              </a:spcAft>
              <a:buFont typeface="Arial" panose="020B0604020202020204" pitchFamily="34" charset="0"/>
              <a:buChar char="•"/>
            </a:pPr>
            <a:r>
              <a:rPr lang="en-US" sz="3200" dirty="0">
                <a:solidFill>
                  <a:srgbClr val="0070C0"/>
                </a:solidFill>
                <a:latin typeface="Calibri" panose="020F0502020204030204" pitchFamily="34" charset="0"/>
              </a:rPr>
              <a:t>What is your </a:t>
            </a:r>
            <a:r>
              <a:rPr lang="en-US" sz="3200" dirty="0" err="1">
                <a:solidFill>
                  <a:srgbClr val="0070C0"/>
                </a:solidFill>
                <a:latin typeface="Calibri" panose="020F0502020204030204" pitchFamily="34" charset="0"/>
              </a:rPr>
              <a:t>favourite</a:t>
            </a:r>
            <a:r>
              <a:rPr lang="en-US" sz="3200" dirty="0">
                <a:solidFill>
                  <a:srgbClr val="0070C0"/>
                </a:solidFill>
                <a:latin typeface="Calibri" panose="020F0502020204030204" pitchFamily="34" charset="0"/>
              </a:rPr>
              <a:t> kind of weather? Why?</a:t>
            </a:r>
          </a:p>
          <a:p>
            <a:pPr marL="571500" indent="-571500">
              <a:spcBef>
                <a:spcPts val="600"/>
              </a:spcBef>
              <a:spcAft>
                <a:spcPts val="600"/>
              </a:spcAft>
              <a:buFont typeface="Arial" panose="020B0604020202020204" pitchFamily="34" charset="0"/>
              <a:buChar char="•"/>
            </a:pPr>
            <a:endParaRPr lang="en-US" sz="3600" dirty="0">
              <a:solidFill>
                <a:srgbClr val="0070C0"/>
              </a:solidFill>
              <a:latin typeface="Calibri" panose="020F0502020204030204" pitchFamily="34" charset="0"/>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14400" y="566726"/>
            <a:ext cx="10810754" cy="5940088"/>
          </a:xfrm>
          <a:prstGeom prst="rect">
            <a:avLst/>
          </a:prstGeom>
          <a:noFill/>
          <a:ln w="9525">
            <a:noFill/>
            <a:miter lim="800000"/>
          </a:ln>
        </p:spPr>
        <p:txBody>
          <a:bodyPr wrap="square">
            <a:spAutoFit/>
          </a:bodyPr>
          <a:lstStyle/>
          <a:p>
            <a:pPr>
              <a:spcBef>
                <a:spcPts val="600"/>
              </a:spcBef>
              <a:spcAft>
                <a:spcPts val="600"/>
              </a:spcAft>
            </a:pPr>
            <a:r>
              <a:rPr lang="en-US" sz="3600" b="1" dirty="0">
                <a:solidFill>
                  <a:srgbClr val="0070C0"/>
                </a:solidFill>
                <a:latin typeface="Calibri" panose="020F0502020204030204" pitchFamily="34" charset="0"/>
              </a:rPr>
              <a:t>Write a paragraph (50-70 words) about different kinds of weather in a year in your area. You can include the following information:</a:t>
            </a:r>
          </a:p>
          <a:p>
            <a:pPr>
              <a:spcBef>
                <a:spcPts val="600"/>
              </a:spcBef>
              <a:spcAft>
                <a:spcPts val="600"/>
              </a:spcAft>
            </a:pPr>
            <a:r>
              <a:rPr lang="en-US" sz="3600" dirty="0">
                <a:solidFill>
                  <a:srgbClr val="FF0000"/>
                </a:solidFill>
                <a:latin typeface="Calibri" panose="020F0502020204030204" pitchFamily="34" charset="0"/>
              </a:rPr>
              <a:t>E.g.</a:t>
            </a:r>
          </a:p>
          <a:p>
            <a:pPr>
              <a:spcBef>
                <a:spcPts val="600"/>
              </a:spcBef>
              <a:spcAft>
                <a:spcPts val="600"/>
              </a:spcAft>
            </a:pPr>
            <a:r>
              <a:rPr lang="en-US" sz="3600" i="1" dirty="0">
                <a:solidFill>
                  <a:srgbClr val="FF0000"/>
                </a:solidFill>
                <a:latin typeface="Calibri" panose="020F0502020204030204" pitchFamily="34" charset="0"/>
              </a:rPr>
              <a:t>I live in Ho Chi Minh City. It’s hot and sunny in the dry season. It rains a lot in the rainy season. When it’s sunny, I often go to the movies, go shopping, and go to the park with my family and friends. When it’s raining, I stay at home and watch TV or play with toys. I like the sunny weather because I can go to many interesting places.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143" y="267922"/>
            <a:ext cx="4276107" cy="923330"/>
          </a:xfrm>
          <a:prstGeom prst="rect">
            <a:avLst/>
          </a:prstGeom>
        </p:spPr>
        <p:txBody>
          <a:bodyPr wrap="none">
            <a:spAutoFit/>
          </a:bodyPr>
          <a:lstStyle/>
          <a:p>
            <a:r>
              <a:rPr lang="en-US" sz="5400" b="1" dirty="0">
                <a:solidFill>
                  <a:srgbClr val="FF0000"/>
                </a:solidFill>
              </a:rPr>
              <a:t>Today’s lesson</a:t>
            </a:r>
          </a:p>
        </p:txBody>
      </p:sp>
      <p:sp>
        <p:nvSpPr>
          <p:cNvPr id="3" name="Rectangle 2"/>
          <p:cNvSpPr/>
          <p:nvPr/>
        </p:nvSpPr>
        <p:spPr>
          <a:xfrm>
            <a:off x="1855083" y="1571956"/>
            <a:ext cx="3388249"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Vocabulary</a:t>
            </a:r>
          </a:p>
          <a:p>
            <a:pPr marL="571500" indent="-571500">
              <a:buFontTx/>
              <a:buChar char="-"/>
            </a:pPr>
            <a:r>
              <a:rPr lang="en-US" sz="3600" i="1" dirty="0">
                <a:solidFill>
                  <a:srgbClr val="0000CC"/>
                </a:solidFill>
                <a:latin typeface="Calibri" panose="020F0502020204030204" pitchFamily="34" charset="0"/>
              </a:rPr>
              <a:t>cloudy</a:t>
            </a:r>
          </a:p>
          <a:p>
            <a:pPr marL="571500" indent="-571500">
              <a:buFontTx/>
              <a:buChar char="-"/>
            </a:pPr>
            <a:r>
              <a:rPr lang="en-US" sz="3600" i="1" dirty="0">
                <a:solidFill>
                  <a:srgbClr val="0000CC"/>
                </a:solidFill>
                <a:latin typeface="Calibri" panose="020F0502020204030204" pitchFamily="34" charset="0"/>
              </a:rPr>
              <a:t>cold</a:t>
            </a:r>
          </a:p>
          <a:p>
            <a:pPr marL="571500" indent="-571500">
              <a:buFontTx/>
              <a:buChar char="-"/>
            </a:pPr>
            <a:r>
              <a:rPr lang="en-US" sz="3600" i="1" dirty="0">
                <a:solidFill>
                  <a:srgbClr val="0000CC"/>
                </a:solidFill>
                <a:latin typeface="Calibri" panose="020F0502020204030204" pitchFamily="34" charset="0"/>
              </a:rPr>
              <a:t>hot</a:t>
            </a:r>
          </a:p>
          <a:p>
            <a:pPr marL="571500" indent="-571500">
              <a:buFontTx/>
              <a:buChar char="-"/>
            </a:pPr>
            <a:r>
              <a:rPr lang="en-US" sz="3600" i="1" dirty="0">
                <a:solidFill>
                  <a:srgbClr val="0000CC"/>
                </a:solidFill>
                <a:latin typeface="Calibri" panose="020F0502020204030204" pitchFamily="34" charset="0"/>
              </a:rPr>
              <a:t>raining</a:t>
            </a:r>
          </a:p>
          <a:p>
            <a:pPr marL="571500" indent="-571500">
              <a:buFontTx/>
              <a:buChar char="-"/>
            </a:pPr>
            <a:r>
              <a:rPr lang="en-US" sz="3600" i="1" dirty="0">
                <a:solidFill>
                  <a:srgbClr val="0000CC"/>
                </a:solidFill>
                <a:latin typeface="Calibri" panose="020F0502020204030204" pitchFamily="34" charset="0"/>
              </a:rPr>
              <a:t>snowing</a:t>
            </a:r>
          </a:p>
          <a:p>
            <a:pPr marL="571500" indent="-571500">
              <a:buFontTx/>
              <a:buChar char="-"/>
            </a:pPr>
            <a:r>
              <a:rPr lang="en-US" sz="3600" i="1" dirty="0">
                <a:solidFill>
                  <a:srgbClr val="0000CC"/>
                </a:solidFill>
                <a:latin typeface="Calibri" panose="020F0502020204030204" pitchFamily="34" charset="0"/>
              </a:rPr>
              <a:t>sunny</a:t>
            </a:r>
          </a:p>
          <a:p>
            <a:pPr marL="571500" indent="-571500">
              <a:buFontTx/>
              <a:buChar char="-"/>
            </a:pPr>
            <a:r>
              <a:rPr lang="en-US" sz="3600" i="1" dirty="0">
                <a:solidFill>
                  <a:srgbClr val="0000CC"/>
                </a:solidFill>
                <a:latin typeface="Calibri" panose="020F0502020204030204" pitchFamily="34" charset="0"/>
              </a:rPr>
              <a:t>warm</a:t>
            </a:r>
          </a:p>
        </p:txBody>
      </p:sp>
      <p:sp>
        <p:nvSpPr>
          <p:cNvPr id="4" name="Rectangle 3"/>
          <p:cNvSpPr/>
          <p:nvPr/>
        </p:nvSpPr>
        <p:spPr>
          <a:xfrm>
            <a:off x="6719144" y="1571956"/>
            <a:ext cx="3836967"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p>
          <a:p>
            <a:r>
              <a:rPr lang="en-US" sz="3600" i="1" dirty="0">
                <a:solidFill>
                  <a:srgbClr val="0000CC"/>
                </a:solidFill>
                <a:latin typeface="Calibri" panose="020F0502020204030204" pitchFamily="34" charset="0"/>
              </a:rPr>
              <a:t>talk about how people celebrate a festival</a:t>
            </a:r>
          </a:p>
          <a:p>
            <a:r>
              <a:rPr lang="en-US" sz="3600" i="1" dirty="0">
                <a:solidFill>
                  <a:srgbClr val="FF0000"/>
                </a:solidFill>
                <a:latin typeface="Calibri" panose="020F0502020204030204" pitchFamily="34" charset="0"/>
              </a:rPr>
              <a:t>Writing</a:t>
            </a:r>
          </a:p>
          <a:p>
            <a:r>
              <a:rPr lang="en-US" sz="3600" i="1" dirty="0">
                <a:solidFill>
                  <a:srgbClr val="0000CC"/>
                </a:solidFill>
                <a:latin typeface="Calibri" panose="020F0502020204030204" pitchFamily="34" charset="0"/>
              </a:rPr>
              <a:t>write an instant message about a festival</a:t>
            </a:r>
          </a:p>
        </p:txBody>
      </p:sp>
    </p:spTree>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450922"/>
            <a:ext cx="10832836" cy="3416320"/>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pPr marL="571500" indent="-571500">
              <a:buFontTx/>
              <a:buChar char="-"/>
            </a:pPr>
            <a:endParaRPr lang="en-US" sz="3600" dirty="0">
              <a:solidFill>
                <a:srgbClr val="0000CC"/>
              </a:solidFill>
              <a:latin typeface="Calibri" panose="020F0502020204030204" pitchFamily="34" charset="0"/>
            </a:endParaRPr>
          </a:p>
          <a:p>
            <a:pPr marL="571500" indent="-571500">
              <a:buFontTx/>
              <a:buChar char="-"/>
            </a:pPr>
            <a:r>
              <a:rPr lang="en-US" sz="3600" i="1" dirty="0">
                <a:solidFill>
                  <a:srgbClr val="0000CC"/>
                </a:solidFill>
                <a:latin typeface="Calibri" panose="020F0502020204030204" pitchFamily="34" charset="0"/>
              </a:rPr>
              <a:t>use some vocabulary related to weather: </a:t>
            </a:r>
            <a:r>
              <a:rPr lang="en-US" sz="3600" b="1" i="1" dirty="0">
                <a:solidFill>
                  <a:srgbClr val="0000CC"/>
                </a:solidFill>
                <a:latin typeface="Calibri" panose="020F0502020204030204" pitchFamily="34" charset="0"/>
              </a:rPr>
              <a:t>cloudy, cold, hot, raining, snowing, sunny, warm</a:t>
            </a:r>
            <a:r>
              <a:rPr lang="en-US" sz="3600" i="1" dirty="0">
                <a:solidFill>
                  <a:srgbClr val="0000CC"/>
                </a:solidFill>
                <a:latin typeface="Calibri" panose="020F0502020204030204" pitchFamily="34" charset="0"/>
              </a:rPr>
              <a:t>.</a:t>
            </a:r>
          </a:p>
          <a:p>
            <a:pPr marL="571500" indent="-571500">
              <a:buFontTx/>
              <a:buChar char="-"/>
            </a:pPr>
            <a:r>
              <a:rPr lang="en-US" sz="3600" i="1" dirty="0">
                <a:solidFill>
                  <a:srgbClr val="0000CC"/>
                </a:solidFill>
                <a:latin typeface="Calibri" panose="020F0502020204030204" pitchFamily="34" charset="0"/>
              </a:rPr>
              <a:t>talk about how people celebrate a festival.</a:t>
            </a:r>
          </a:p>
          <a:p>
            <a:pPr marL="571500" indent="-571500">
              <a:buFontTx/>
              <a:buChar char="-"/>
            </a:pPr>
            <a:r>
              <a:rPr lang="en-US" sz="3600" i="1" dirty="0">
                <a:solidFill>
                  <a:srgbClr val="0000CC"/>
                </a:solidFill>
                <a:latin typeface="Calibri" panose="020F0502020204030204" pitchFamily="34" charset="0"/>
              </a:rPr>
              <a:t>write an instant message about a festival.</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159985" y="1496977"/>
            <a:ext cx="1187202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vocabulary and grammar and make sentences using them. </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38).</a:t>
            </a:r>
          </a:p>
          <a:p>
            <a:pPr marL="571500" indent="-571500">
              <a:buFontTx/>
              <a:buChar char="-"/>
            </a:pPr>
            <a:r>
              <a:rPr lang="en-US" sz="3600" i="1" dirty="0">
                <a:solidFill>
                  <a:srgbClr val="0070C0"/>
                </a:solidFill>
              </a:rPr>
              <a:t>Do the exercises in </a:t>
            </a:r>
            <a:r>
              <a:rPr lang="en-US" sz="3600" b="1" i="1" dirty="0">
                <a:solidFill>
                  <a:srgbClr val="0070C0"/>
                </a:solidFill>
              </a:rPr>
              <a:t>TA 6 Right on Notebook</a:t>
            </a:r>
            <a:r>
              <a:rPr lang="en-US" sz="3600" i="1" dirty="0">
                <a:solidFill>
                  <a:srgbClr val="0070C0"/>
                </a:solidFill>
              </a:rPr>
              <a:t> (pp. 38 &amp; 39).</a:t>
            </a:r>
            <a:endParaRPr lang="en-US" sz="3600" i="1" dirty="0">
              <a:solidFill>
                <a:srgbClr val="FF0000"/>
              </a:solidFill>
            </a:endParaRPr>
          </a:p>
          <a:p>
            <a:pPr marL="571500" indent="-571500">
              <a:buFontTx/>
              <a:buChar char="-"/>
            </a:pPr>
            <a:r>
              <a:rPr lang="en-US" sz="3600" i="1" dirty="0">
                <a:solidFill>
                  <a:srgbClr val="0070C0"/>
                </a:solidFill>
              </a:rPr>
              <a:t>Prepare for the next lesson (p. 74 SB).</a:t>
            </a:r>
            <a:endParaRPr lang="en-US" sz="3600" i="1" dirty="0">
              <a:solidFill>
                <a:srgbClr val="FF0000"/>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358"/>
          <a:stretch>
            <a:fillRect/>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1322197"/>
            <a:ext cx="12055117" cy="5631180"/>
          </a:xfrm>
          <a:prstGeom prst="rect">
            <a:avLst/>
          </a:prstGeom>
        </p:spPr>
        <p:txBody>
          <a:bodyPr wrap="square">
            <a:spAutoFit/>
          </a:bodyPr>
          <a:lstStyle/>
          <a:p>
            <a:pPr marL="514350" indent="-514350">
              <a:lnSpc>
                <a:spcPct val="200000"/>
              </a:lnSpc>
              <a:buAutoNum type="arabicPeriod"/>
            </a:pPr>
            <a:r>
              <a:rPr lang="en-US" sz="3200" dirty="0"/>
              <a:t>A. armchair  		B. island  		C. parade  		D. parent </a:t>
            </a:r>
          </a:p>
          <a:p>
            <a:pPr>
              <a:lnSpc>
                <a:spcPct val="200000"/>
              </a:lnSpc>
            </a:pPr>
            <a:endParaRPr lang="en-US" sz="3200" dirty="0"/>
          </a:p>
          <a:p>
            <a:pPr>
              <a:lnSpc>
                <a:spcPct val="200000"/>
              </a:lnSpc>
            </a:pPr>
            <a:r>
              <a:rPr lang="en-US" sz="3200" dirty="0"/>
              <a:t>2.  A. delicious   		B. unhealthy 	C. exciting 		D. difficult</a:t>
            </a:r>
          </a:p>
          <a:p>
            <a:pPr>
              <a:lnSpc>
                <a:spcPct val="200000"/>
              </a:lnSpc>
            </a:pPr>
            <a:endParaRPr lang="en-US" sz="2000" dirty="0"/>
          </a:p>
          <a:p>
            <a:pPr>
              <a:lnSpc>
                <a:spcPct val="200000"/>
              </a:lnSpc>
            </a:pPr>
            <a:r>
              <a:rPr lang="en-US" sz="3200" dirty="0"/>
              <a:t>3. A. awareness  	B. envelope 	C. festival 		D. relative		</a:t>
            </a:r>
          </a:p>
        </p:txBody>
      </p:sp>
      <p:sp>
        <p:nvSpPr>
          <p:cNvPr id="4" name="Rectangle 3"/>
          <p:cNvSpPr/>
          <p:nvPr/>
        </p:nvSpPr>
        <p:spPr>
          <a:xfrm>
            <a:off x="0" y="537162"/>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sp>
        <p:nvSpPr>
          <p:cNvPr id="5" name="TextBox 4"/>
          <p:cNvSpPr txBox="1"/>
          <p:nvPr/>
        </p:nvSpPr>
        <p:spPr>
          <a:xfrm>
            <a:off x="3141501" y="442092"/>
            <a:ext cx="10832836" cy="1354217"/>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br>
              <a:rPr lang="en-US" sz="3200" dirty="0">
                <a:solidFill>
                  <a:srgbClr val="0070C0"/>
                </a:solidFill>
              </a:rPr>
            </a:b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4210" y="828923"/>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20751" y="1642345"/>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264395" y="362191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2478" y="5258189"/>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12478" y="1925910"/>
            <a:ext cx="2466798" cy="754694"/>
          </a:xfrm>
          <a:prstGeom prst="rect">
            <a:avLst/>
          </a:prstGeom>
        </p:spPr>
        <p:txBody>
          <a:bodyPr wrap="square">
            <a:spAutoFit/>
          </a:bodyPr>
          <a:lstStyle/>
          <a:p>
            <a:pPr>
              <a:lnSpc>
                <a:spcPct val="150000"/>
              </a:lnSpc>
            </a:pPr>
            <a:r>
              <a:rPr lang="en-US" sz="3200" dirty="0">
                <a:solidFill>
                  <a:srgbClr val="FF0000"/>
                </a:solidFill>
              </a:rPr>
              <a:t> /ˈ</a:t>
            </a:r>
            <a:r>
              <a:rPr lang="en-US" sz="3200" dirty="0" err="1">
                <a:solidFill>
                  <a:srgbClr val="FF0000"/>
                </a:solidFill>
              </a:rPr>
              <a:t>ɑːmtʃeə</a:t>
            </a:r>
            <a:r>
              <a:rPr lang="en-US" sz="3200" dirty="0">
                <a:solidFill>
                  <a:srgbClr val="FF0000"/>
                </a:solidFill>
              </a:rPr>
              <a:t>(r)/</a:t>
            </a:r>
          </a:p>
        </p:txBody>
      </p:sp>
      <p:sp>
        <p:nvSpPr>
          <p:cNvPr id="13" name="Rectangle 12"/>
          <p:cNvSpPr/>
          <p:nvPr/>
        </p:nvSpPr>
        <p:spPr>
          <a:xfrm>
            <a:off x="3847172" y="1942458"/>
            <a:ext cx="256083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aɪlənd</a:t>
            </a:r>
            <a:r>
              <a:rPr lang="en-US" sz="3200" dirty="0">
                <a:solidFill>
                  <a:srgbClr val="FF0000"/>
                </a:solidFill>
              </a:rPr>
              <a:t>/</a:t>
            </a:r>
          </a:p>
        </p:txBody>
      </p:sp>
      <p:sp>
        <p:nvSpPr>
          <p:cNvPr id="14" name="Rectangle 13"/>
          <p:cNvSpPr/>
          <p:nvPr/>
        </p:nvSpPr>
        <p:spPr>
          <a:xfrm>
            <a:off x="6563432" y="1978917"/>
            <a:ext cx="2651273"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pəˈreɪd</a:t>
            </a:r>
            <a:r>
              <a:rPr lang="en-US" sz="3200" dirty="0">
                <a:solidFill>
                  <a:srgbClr val="FF0000"/>
                </a:solidFill>
              </a:rPr>
              <a:t>/</a:t>
            </a:r>
          </a:p>
        </p:txBody>
      </p:sp>
      <p:sp>
        <p:nvSpPr>
          <p:cNvPr id="15" name="Rectangle 14"/>
          <p:cNvSpPr/>
          <p:nvPr/>
        </p:nvSpPr>
        <p:spPr>
          <a:xfrm>
            <a:off x="9378310" y="1926125"/>
            <a:ext cx="241267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peərənt</a:t>
            </a:r>
            <a:r>
              <a:rPr lang="en-US" sz="3200" dirty="0">
                <a:solidFill>
                  <a:srgbClr val="FF0000"/>
                </a:solidFill>
              </a:rPr>
              <a:t>/</a:t>
            </a:r>
          </a:p>
        </p:txBody>
      </p:sp>
      <p:sp>
        <p:nvSpPr>
          <p:cNvPr id="16" name="Rectangle 15"/>
          <p:cNvSpPr/>
          <p:nvPr/>
        </p:nvSpPr>
        <p:spPr>
          <a:xfrm>
            <a:off x="467321" y="3941151"/>
            <a:ext cx="2466798"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dɪˈlɪʃəs</a:t>
            </a:r>
            <a:r>
              <a:rPr lang="en-US" sz="3200" dirty="0">
                <a:solidFill>
                  <a:srgbClr val="FF0000"/>
                </a:solidFill>
              </a:rPr>
              <a:t>/</a:t>
            </a:r>
          </a:p>
        </p:txBody>
      </p:sp>
      <p:sp>
        <p:nvSpPr>
          <p:cNvPr id="17" name="Rectangle 16"/>
          <p:cNvSpPr/>
          <p:nvPr/>
        </p:nvSpPr>
        <p:spPr>
          <a:xfrm>
            <a:off x="4052289" y="3913201"/>
            <a:ext cx="2560833"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ʌnˈhel</a:t>
            </a:r>
            <a:r>
              <a:rPr lang="el-GR" sz="3200" dirty="0">
                <a:solidFill>
                  <a:srgbClr val="FF0000"/>
                </a:solidFill>
              </a:rPr>
              <a:t>θ</a:t>
            </a:r>
            <a:r>
              <a:rPr lang="en-US" sz="3200" dirty="0" err="1">
                <a:solidFill>
                  <a:srgbClr val="FF0000"/>
                </a:solidFill>
              </a:rPr>
              <a:t>i</a:t>
            </a:r>
            <a:r>
              <a:rPr lang="en-US" sz="3200" dirty="0">
                <a:solidFill>
                  <a:srgbClr val="FF0000"/>
                </a:solidFill>
              </a:rPr>
              <a:t>/</a:t>
            </a:r>
          </a:p>
        </p:txBody>
      </p:sp>
      <p:sp>
        <p:nvSpPr>
          <p:cNvPr id="18" name="Rectangle 17"/>
          <p:cNvSpPr/>
          <p:nvPr/>
        </p:nvSpPr>
        <p:spPr>
          <a:xfrm>
            <a:off x="6887667" y="3865658"/>
            <a:ext cx="2651273"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ɪkˈsaɪtɪŋ</a:t>
            </a:r>
            <a:r>
              <a:rPr lang="en-US" sz="3200" dirty="0">
                <a:solidFill>
                  <a:srgbClr val="FF0000"/>
                </a:solidFill>
              </a:rPr>
              <a:t>/</a:t>
            </a:r>
          </a:p>
        </p:txBody>
      </p:sp>
      <p:sp>
        <p:nvSpPr>
          <p:cNvPr id="19" name="Rectangle 18"/>
          <p:cNvSpPr/>
          <p:nvPr/>
        </p:nvSpPr>
        <p:spPr>
          <a:xfrm>
            <a:off x="9538940" y="3876742"/>
            <a:ext cx="2619967"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dɪfɪkəlt</a:t>
            </a:r>
            <a:r>
              <a:rPr lang="en-US" sz="3200" dirty="0">
                <a:solidFill>
                  <a:srgbClr val="FF0000"/>
                </a:solidFill>
              </a:rPr>
              <a:t>/</a:t>
            </a:r>
          </a:p>
        </p:txBody>
      </p:sp>
      <p:sp>
        <p:nvSpPr>
          <p:cNvPr id="20" name="Rectangle 19"/>
          <p:cNvSpPr/>
          <p:nvPr/>
        </p:nvSpPr>
        <p:spPr>
          <a:xfrm>
            <a:off x="9378264" y="5445869"/>
            <a:ext cx="2661410"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relətɪv</a:t>
            </a:r>
            <a:r>
              <a:rPr lang="en-US" sz="3200" dirty="0">
                <a:solidFill>
                  <a:srgbClr val="FF0000"/>
                </a:solidFill>
              </a:rPr>
              <a:t>/</a:t>
            </a:r>
          </a:p>
        </p:txBody>
      </p:sp>
      <p:sp>
        <p:nvSpPr>
          <p:cNvPr id="21" name="Rectangle 20"/>
          <p:cNvSpPr/>
          <p:nvPr/>
        </p:nvSpPr>
        <p:spPr>
          <a:xfrm>
            <a:off x="3866672" y="5517219"/>
            <a:ext cx="256083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envələʊp</a:t>
            </a:r>
            <a:r>
              <a:rPr lang="en-US" sz="3200" dirty="0">
                <a:solidFill>
                  <a:srgbClr val="FF0000"/>
                </a:solidFill>
              </a:rPr>
              <a:t>/</a:t>
            </a:r>
          </a:p>
        </p:txBody>
      </p:sp>
      <p:sp>
        <p:nvSpPr>
          <p:cNvPr id="22" name="Rectangle 21"/>
          <p:cNvSpPr/>
          <p:nvPr/>
        </p:nvSpPr>
        <p:spPr>
          <a:xfrm>
            <a:off x="6726898" y="5445482"/>
            <a:ext cx="265127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festɪvl</a:t>
            </a:r>
            <a:r>
              <a:rPr lang="en-US" sz="3200" dirty="0">
                <a:solidFill>
                  <a:srgbClr val="FF0000"/>
                </a:solidFill>
              </a:rPr>
              <a:t>/</a:t>
            </a:r>
          </a:p>
        </p:txBody>
      </p:sp>
      <p:sp>
        <p:nvSpPr>
          <p:cNvPr id="23" name="Rectangle 22"/>
          <p:cNvSpPr/>
          <p:nvPr/>
        </p:nvSpPr>
        <p:spPr>
          <a:xfrm>
            <a:off x="788762" y="5517821"/>
            <a:ext cx="2493976"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əˈweənəs</a:t>
            </a:r>
            <a:r>
              <a:rPr lang="en-US" sz="3200" dirty="0">
                <a:solidFill>
                  <a:srgbClr val="FF0000"/>
                </a:solidFill>
              </a:rPr>
              <a:t>/</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bldLvl="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srcRect/>
          <a:stretch>
            <a:fillRect/>
          </a:stretch>
        </p:blipFill>
        <p:spPr>
          <a:xfrm>
            <a:off x="3928428" y="1267471"/>
            <a:ext cx="7730387" cy="5184658"/>
          </a:xfrm>
          <a:prstGeom prst="rect">
            <a:avLst/>
          </a:prstGeom>
        </p:spPr>
      </p:pic>
      <p:sp>
        <p:nvSpPr>
          <p:cNvPr id="3" name="Rectangle 2"/>
          <p:cNvSpPr/>
          <p:nvPr/>
        </p:nvSpPr>
        <p:spPr>
          <a:xfrm>
            <a:off x="474562" y="423309"/>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panose="020F0502020204030204"/>
                <a:ea typeface="Times New Roman" panose="02020603050405020304" pitchFamily="18" charset="0"/>
                <a:cs typeface="+mn-cs"/>
              </a:rPr>
              <a:t>Work in pairs.</a:t>
            </a:r>
            <a:endParaRPr lang="en-US" sz="4000" b="1" dirty="0">
              <a:solidFill>
                <a:srgbClr val="FF0000"/>
              </a:solidFill>
              <a:latin typeface="Calibri" panose="020F0502020204030204"/>
              <a:cs typeface="+mn-cs"/>
            </a:endParaRPr>
          </a:p>
        </p:txBody>
      </p:sp>
      <p:pic>
        <p:nvPicPr>
          <p:cNvPr id="4" name="Picture 3"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203" y="999483"/>
            <a:ext cx="1109866" cy="70788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1481560" y="835127"/>
            <a:ext cx="11239018" cy="646331"/>
          </a:xfrm>
          <a:prstGeom prst="rect">
            <a:avLst/>
          </a:prstGeom>
          <a:noFill/>
          <a:ln w="9525">
            <a:noFill/>
            <a:miter lim="800000"/>
          </a:ln>
        </p:spPr>
        <p:txBody>
          <a:bodyPr wrap="square">
            <a:spAutoFit/>
          </a:bodyPr>
          <a:lstStyle/>
          <a:p>
            <a:pPr algn="ctr">
              <a:spcBef>
                <a:spcPct val="50000"/>
              </a:spcBef>
            </a:pPr>
            <a:r>
              <a:rPr lang="en-US" sz="3600" b="1" dirty="0">
                <a:latin typeface="Calibri" panose="020F0502020204030204" pitchFamily="34" charset="0"/>
              </a:rPr>
              <a:t>Match the pictures with the kinds of weather.</a:t>
            </a:r>
            <a:endParaRPr lang="en-US" sz="3600" i="1" dirty="0">
              <a:solidFill>
                <a:schemeClr val="hlink"/>
              </a:solidFill>
              <a:latin typeface="Calibri" panose="020F0502020204030204" pitchFamily="34" charset="0"/>
            </a:endParaRPr>
          </a:p>
        </p:txBody>
      </p:sp>
      <p:sp>
        <p:nvSpPr>
          <p:cNvPr id="6" name="Text Box 3"/>
          <p:cNvSpPr txBox="1">
            <a:spLocks noChangeArrowheads="1"/>
          </p:cNvSpPr>
          <p:nvPr/>
        </p:nvSpPr>
        <p:spPr bwMode="auto">
          <a:xfrm>
            <a:off x="604941" y="1762388"/>
            <a:ext cx="2481977"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latin typeface="Calibri" panose="020F0502020204030204" pitchFamily="34" charset="0"/>
              </a:rPr>
              <a:t>It’s cloudy.</a:t>
            </a:r>
            <a:endParaRPr lang="en-US" sz="3200" i="1" dirty="0">
              <a:solidFill>
                <a:schemeClr val="hlink"/>
              </a:solidFill>
              <a:latin typeface="Calibri" panose="020F0502020204030204" pitchFamily="34" charset="0"/>
            </a:endParaRPr>
          </a:p>
        </p:txBody>
      </p:sp>
      <p:sp>
        <p:nvSpPr>
          <p:cNvPr id="7" name="Text Box 3"/>
          <p:cNvSpPr txBox="1">
            <a:spLocks noChangeArrowheads="1"/>
          </p:cNvSpPr>
          <p:nvPr/>
        </p:nvSpPr>
        <p:spPr bwMode="auto">
          <a:xfrm>
            <a:off x="604940" y="2454241"/>
            <a:ext cx="2481977" cy="584775"/>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latin typeface="Calibri" panose="020F0502020204030204" pitchFamily="34" charset="0"/>
              </a:rPr>
              <a:t>It’s hot.</a:t>
            </a:r>
            <a:endParaRPr lang="en-US" sz="3200" i="1" dirty="0">
              <a:solidFill>
                <a:schemeClr val="hlink"/>
              </a:solidFill>
              <a:latin typeface="Calibri" panose="020F0502020204030204" pitchFamily="34" charset="0"/>
            </a:endParaRPr>
          </a:p>
        </p:txBody>
      </p:sp>
      <p:sp>
        <p:nvSpPr>
          <p:cNvPr id="8" name="Text Box 3"/>
          <p:cNvSpPr txBox="1">
            <a:spLocks noChangeArrowheads="1"/>
          </p:cNvSpPr>
          <p:nvPr/>
        </p:nvSpPr>
        <p:spPr bwMode="auto">
          <a:xfrm>
            <a:off x="604940" y="3176801"/>
            <a:ext cx="2481977" cy="584775"/>
          </a:xfrm>
          <a:prstGeom prst="rect">
            <a:avLst/>
          </a:prstGeom>
          <a:solidFill>
            <a:srgbClr val="0070C0"/>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latin typeface="Calibri" panose="020F0502020204030204" pitchFamily="34" charset="0"/>
              </a:rPr>
              <a:t>It’s raining.</a:t>
            </a:r>
            <a:endParaRPr lang="en-US" sz="3200" i="1" dirty="0">
              <a:solidFill>
                <a:schemeClr val="hlink"/>
              </a:solidFill>
              <a:latin typeface="Calibri" panose="020F0502020204030204" pitchFamily="34" charset="0"/>
            </a:endParaRPr>
          </a:p>
        </p:txBody>
      </p:sp>
      <p:sp>
        <p:nvSpPr>
          <p:cNvPr id="9" name="Text Box 3"/>
          <p:cNvSpPr txBox="1">
            <a:spLocks noChangeArrowheads="1"/>
          </p:cNvSpPr>
          <p:nvPr/>
        </p:nvSpPr>
        <p:spPr bwMode="auto">
          <a:xfrm>
            <a:off x="604940" y="3859800"/>
            <a:ext cx="2481976" cy="584775"/>
          </a:xfrm>
          <a:prstGeom prst="rect">
            <a:avLst/>
          </a:prstGeom>
          <a:solidFill>
            <a:schemeClr val="accent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solidFill>
                  <a:schemeClr val="bg1"/>
                </a:solidFill>
                <a:latin typeface="Calibri" panose="020F0502020204030204" pitchFamily="34" charset="0"/>
              </a:rPr>
              <a:t>It’s cold.</a:t>
            </a:r>
          </a:p>
        </p:txBody>
      </p:sp>
      <p:sp>
        <p:nvSpPr>
          <p:cNvPr id="10" name="Text Box 3"/>
          <p:cNvSpPr txBox="1">
            <a:spLocks noChangeArrowheads="1"/>
          </p:cNvSpPr>
          <p:nvPr/>
        </p:nvSpPr>
        <p:spPr bwMode="auto">
          <a:xfrm>
            <a:off x="604938" y="4521923"/>
            <a:ext cx="2481977" cy="584775"/>
          </a:xfrm>
          <a:prstGeom prst="rect">
            <a:avLst/>
          </a:prstGeom>
          <a:solidFill>
            <a:srgbClr val="002060"/>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latin typeface="Calibri" panose="020F0502020204030204" pitchFamily="34" charset="0"/>
              </a:rPr>
              <a:t>It’s snowing.</a:t>
            </a:r>
            <a:endParaRPr lang="en-US" sz="3200" i="1" dirty="0">
              <a:solidFill>
                <a:schemeClr val="hlink"/>
              </a:solidFill>
              <a:latin typeface="Calibri" panose="020F0502020204030204" pitchFamily="34" charset="0"/>
            </a:endParaRPr>
          </a:p>
        </p:txBody>
      </p:sp>
      <p:sp>
        <p:nvSpPr>
          <p:cNvPr id="11" name="Text Box 3"/>
          <p:cNvSpPr txBox="1">
            <a:spLocks noChangeArrowheads="1"/>
          </p:cNvSpPr>
          <p:nvPr/>
        </p:nvSpPr>
        <p:spPr bwMode="auto">
          <a:xfrm>
            <a:off x="604938" y="5194232"/>
            <a:ext cx="3793443" cy="584775"/>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spcBef>
                <a:spcPct val="50000"/>
              </a:spcBef>
            </a:pPr>
            <a:r>
              <a:rPr lang="en-US" sz="3200" b="1" dirty="0">
                <a:latin typeface="Calibri" panose="020F0502020204030204" pitchFamily="34" charset="0"/>
              </a:rPr>
              <a:t>It’s warm and sunny. </a:t>
            </a:r>
            <a:endParaRPr lang="en-US" sz="3200" i="1" dirty="0">
              <a:solidFill>
                <a:schemeClr val="hlink"/>
              </a:solidFill>
              <a:latin typeface="Calibri" panose="020F0502020204030204" pitchFamily="34" charset="0"/>
            </a:endParaRPr>
          </a:p>
        </p:txBody>
      </p:sp>
      <p:sp>
        <p:nvSpPr>
          <p:cNvPr id="12" name="Rectangle 11"/>
          <p:cNvSpPr/>
          <p:nvPr/>
        </p:nvSpPr>
        <p:spPr>
          <a:xfrm>
            <a:off x="4799639" y="3364711"/>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75680" y="3212070"/>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69246" y="3400974"/>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58810" y="6146848"/>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009527" y="6022872"/>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769246" y="6175512"/>
            <a:ext cx="1817226" cy="305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901"/>
          <a:stretch>
            <a:fillRect/>
          </a:stretch>
        </p:blipFill>
        <p:spPr>
          <a:xfrm>
            <a:off x="1560806" y="1265574"/>
            <a:ext cx="8706315" cy="4989580"/>
          </a:xfrm>
          <a:prstGeom prst="rect">
            <a:avLst/>
          </a:prstGeom>
        </p:spPr>
      </p:pic>
      <p:sp>
        <p:nvSpPr>
          <p:cNvPr id="3" name="Speech Bubble: Rectangle with Corners Rounded 8"/>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email"/>
          <a:srcRect/>
          <a:stretch>
            <a:fillRect/>
          </a:stretch>
        </p:blipFill>
        <p:spPr>
          <a:xfrm>
            <a:off x="3627724" y="1148918"/>
            <a:ext cx="8301094" cy="5069450"/>
          </a:xfrm>
          <a:prstGeom prst="rect">
            <a:avLst/>
          </a:prstGeom>
        </p:spPr>
      </p:pic>
      <p:pic>
        <p:nvPicPr>
          <p:cNvPr id="4" name="Picture 3"/>
          <p:cNvPicPr>
            <a:picLocks noChangeAspect="1"/>
          </p:cNvPicPr>
          <p:nvPr/>
        </p:nvPicPr>
        <p:blipFill rotWithShape="1">
          <a:blip r:embed="rId5" cstate="email"/>
          <a:srcRect/>
          <a:stretch>
            <a:fillRect/>
          </a:stretch>
        </p:blipFill>
        <p:spPr>
          <a:xfrm>
            <a:off x="263182" y="639632"/>
            <a:ext cx="9117612" cy="509286"/>
          </a:xfrm>
          <a:prstGeom prst="rect">
            <a:avLst/>
          </a:prstGeom>
        </p:spPr>
      </p:pic>
      <p:pic>
        <p:nvPicPr>
          <p:cNvPr id="5" name="CD2-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0959" y="1744239"/>
            <a:ext cx="720665" cy="720665"/>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ou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68709" y="887855"/>
            <a:ext cx="406400" cy="406400"/>
          </a:xfrm>
          <a:prstGeom prst="rect">
            <a:avLst/>
          </a:prstGeom>
        </p:spPr>
      </p:pic>
      <p:pic>
        <p:nvPicPr>
          <p:cNvPr id="3" name="col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568709" y="968215"/>
            <a:ext cx="406400" cy="406400"/>
          </a:xfrm>
          <a:prstGeom prst="rect">
            <a:avLst/>
          </a:prstGeom>
        </p:spPr>
      </p:pic>
      <p:pic>
        <p:nvPicPr>
          <p:cNvPr id="4" name="ho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585750" y="887855"/>
            <a:ext cx="406400" cy="406400"/>
          </a:xfrm>
          <a:prstGeom prst="rect">
            <a:avLst/>
          </a:prstGeom>
        </p:spPr>
      </p:pic>
      <p:pic>
        <p:nvPicPr>
          <p:cNvPr id="5" name="rainin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660342" y="911295"/>
            <a:ext cx="406400" cy="406400"/>
          </a:xfrm>
          <a:prstGeom prst="rect">
            <a:avLst/>
          </a:prstGeom>
        </p:spPr>
      </p:pic>
      <p:pic>
        <p:nvPicPr>
          <p:cNvPr id="6" name="snowin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544453" y="887855"/>
            <a:ext cx="406400" cy="406400"/>
          </a:xfrm>
          <a:prstGeom prst="rect">
            <a:avLst/>
          </a:prstGeom>
        </p:spPr>
      </p:pic>
      <p:pic>
        <p:nvPicPr>
          <p:cNvPr id="7" name="sunn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602791" y="911295"/>
            <a:ext cx="406400" cy="406400"/>
          </a:xfrm>
          <a:prstGeom prst="rect">
            <a:avLst/>
          </a:prstGeom>
        </p:spPr>
      </p:pic>
      <p:pic>
        <p:nvPicPr>
          <p:cNvPr id="8" name="warm">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5603292" y="829643"/>
            <a:ext cx="406400" cy="406400"/>
          </a:xfrm>
          <a:prstGeom prst="rect">
            <a:avLst/>
          </a:prstGeom>
        </p:spPr>
      </p:pic>
      <p:sp>
        <p:nvSpPr>
          <p:cNvPr id="10" name="Rounded Rectangle 7"/>
          <p:cNvSpPr/>
          <p:nvPr/>
        </p:nvSpPr>
        <p:spPr>
          <a:xfrm>
            <a:off x="255588" y="768480"/>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11" name="Rectangle 10"/>
          <p:cNvSpPr/>
          <p:nvPr/>
        </p:nvSpPr>
        <p:spPr>
          <a:xfrm>
            <a:off x="3146425" y="727205"/>
            <a:ext cx="4048125" cy="64135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b="1" i="1" dirty="0">
                <a:solidFill>
                  <a:srgbClr val="0070C0"/>
                </a:solidFill>
                <a:latin typeface="Calibri" panose="020F0502020204030204" pitchFamily="34" charset="0"/>
              </a:rPr>
              <a:t>Listen and repeat. </a:t>
            </a:r>
          </a:p>
        </p:txBody>
      </p:sp>
      <p:sp>
        <p:nvSpPr>
          <p:cNvPr id="12" name="TextBox 11"/>
          <p:cNvSpPr txBox="1"/>
          <p:nvPr/>
        </p:nvSpPr>
        <p:spPr>
          <a:xfrm>
            <a:off x="403225" y="3951995"/>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body)"/>
              </a:rPr>
              <a:t>snowing </a:t>
            </a:r>
            <a:r>
              <a:rPr lang="en-US" sz="3200" dirty="0">
                <a:solidFill>
                  <a:srgbClr val="FF0000"/>
                </a:solidFill>
                <a:latin typeface="Calibri" panose="020F0502020204030204" pitchFamily="34" charset="0"/>
              </a:rPr>
              <a:t>/</a:t>
            </a:r>
            <a:r>
              <a:rPr lang="en-US" sz="3200" dirty="0" err="1">
                <a:solidFill>
                  <a:srgbClr val="FF0000"/>
                </a:solidFill>
              </a:rPr>
              <a:t>snəʊɪŋ</a:t>
            </a:r>
            <a:r>
              <a:rPr lang="en-US" sz="3200" dirty="0">
                <a:solidFill>
                  <a:srgbClr val="FF0000"/>
                </a:solidFill>
                <a:latin typeface="Calibri" panose="020F0502020204030204" pitchFamily="34" charset="0"/>
              </a:rPr>
              <a:t>/</a:t>
            </a:r>
            <a:r>
              <a:rPr lang="en-US" sz="3200" dirty="0"/>
              <a:t> </a:t>
            </a:r>
            <a:r>
              <a:rPr lang="en-US" sz="3200" dirty="0">
                <a:solidFill>
                  <a:srgbClr val="0070C0"/>
                </a:solidFill>
                <a:latin typeface="Calibri (body)"/>
              </a:rPr>
              <a:t>(adj):</a:t>
            </a:r>
            <a:r>
              <a:rPr lang="en-US" sz="3200" dirty="0"/>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tuyết</a:t>
            </a:r>
            <a:endParaRPr lang="en-US" sz="3200" dirty="0">
              <a:latin typeface="Calibri" panose="020F0502020204030204" pitchFamily="34" charset="0"/>
            </a:endParaRPr>
          </a:p>
        </p:txBody>
      </p:sp>
      <p:sp>
        <p:nvSpPr>
          <p:cNvPr id="13" name="TextBox 13"/>
          <p:cNvSpPr txBox="1"/>
          <p:nvPr/>
        </p:nvSpPr>
        <p:spPr>
          <a:xfrm>
            <a:off x="404813" y="1452244"/>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body)"/>
              </a:rPr>
              <a:t>cloudy </a:t>
            </a:r>
            <a:r>
              <a:rPr lang="en-US" sz="3200" dirty="0">
                <a:solidFill>
                  <a:srgbClr val="FF0000"/>
                </a:solidFill>
                <a:latin typeface="+mj-lt"/>
                <a:cs typeface="Arial" panose="020B0604020202020204" pitchFamily="34" charset="0"/>
              </a:rPr>
              <a:t>/</a:t>
            </a:r>
            <a:r>
              <a:rPr lang="en-US" sz="3200" dirty="0">
                <a:solidFill>
                  <a:srgbClr val="FF0000"/>
                </a:solidFill>
                <a:cs typeface="Arial" panose="020B0604020202020204" pitchFamily="34" charset="0"/>
              </a:rPr>
              <a:t>ˈ</a:t>
            </a:r>
            <a:r>
              <a:rPr lang="en-US" sz="3200" dirty="0" err="1">
                <a:solidFill>
                  <a:srgbClr val="FF0000"/>
                </a:solidFill>
                <a:cs typeface="Arial" panose="020B0604020202020204" pitchFamily="34" charset="0"/>
              </a:rPr>
              <a:t>klaʊdi</a:t>
            </a:r>
            <a:r>
              <a:rPr lang="en-US" sz="3200" dirty="0">
                <a:solidFill>
                  <a:srgbClr val="FF0000"/>
                </a:solidFill>
                <a:latin typeface="+mj-lt"/>
                <a:cs typeface="Arial" panose="020B0604020202020204" pitchFamily="34" charset="0"/>
              </a:rPr>
              <a:t>/ </a:t>
            </a:r>
            <a:r>
              <a:rPr lang="en-US" sz="3200" dirty="0">
                <a:solidFill>
                  <a:srgbClr val="0070C0"/>
                </a:solidFill>
                <a:latin typeface="Calibri (body)"/>
              </a:rPr>
              <a:t>(adj):</a:t>
            </a:r>
            <a:r>
              <a:rPr lang="en-US" sz="3200" dirty="0"/>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mây</a:t>
            </a:r>
            <a:r>
              <a:rPr lang="en-US" sz="3200" dirty="0">
                <a:latin typeface="Calibri" panose="020F0502020204030204" pitchFamily="34" charset="0"/>
              </a:rPr>
              <a:t>, </a:t>
            </a:r>
            <a:r>
              <a:rPr lang="en-US" sz="3200" dirty="0" err="1">
                <a:latin typeface="Calibri" panose="020F0502020204030204" pitchFamily="34" charset="0"/>
              </a:rPr>
              <a:t>nhiều</a:t>
            </a:r>
            <a:r>
              <a:rPr lang="en-US" sz="3200" dirty="0">
                <a:latin typeface="Calibri" panose="020F0502020204030204" pitchFamily="34" charset="0"/>
              </a:rPr>
              <a:t> </a:t>
            </a:r>
            <a:r>
              <a:rPr lang="en-US" sz="3200" dirty="0" err="1">
                <a:latin typeface="Calibri" panose="020F0502020204030204" pitchFamily="34" charset="0"/>
              </a:rPr>
              <a:t>mây</a:t>
            </a:r>
            <a:endParaRPr lang="en-US" sz="3200" dirty="0"/>
          </a:p>
        </p:txBody>
      </p:sp>
      <p:sp>
        <p:nvSpPr>
          <p:cNvPr id="14" name="TextBox 13"/>
          <p:cNvSpPr txBox="1"/>
          <p:nvPr/>
        </p:nvSpPr>
        <p:spPr>
          <a:xfrm>
            <a:off x="388938" y="2070234"/>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body)"/>
              </a:rPr>
              <a:t>cold</a:t>
            </a:r>
            <a:r>
              <a:rPr lang="en-US" sz="3200" b="1" dirty="0"/>
              <a:t> </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kəʊld</a:t>
            </a:r>
            <a:r>
              <a:rPr lang="en-US" sz="3200" dirty="0">
                <a:solidFill>
                  <a:srgbClr val="FF0000"/>
                </a:solidFill>
                <a:latin typeface="Calibri" panose="020F0502020204030204" pitchFamily="34" charset="0"/>
              </a:rPr>
              <a:t>/ </a:t>
            </a:r>
            <a:r>
              <a:rPr lang="en-US" sz="3200" dirty="0">
                <a:solidFill>
                  <a:srgbClr val="0070C0"/>
                </a:solidFill>
                <a:latin typeface="Calibri (body)"/>
              </a:rPr>
              <a:t>(adj):</a:t>
            </a:r>
            <a:r>
              <a:rPr lang="en-US" sz="3200" dirty="0"/>
              <a:t> </a:t>
            </a:r>
            <a:r>
              <a:rPr lang="en-US" sz="3200" dirty="0" err="1">
                <a:latin typeface="Calibri" panose="020F0502020204030204" pitchFamily="34" charset="0"/>
              </a:rPr>
              <a:t>lạnh</a:t>
            </a:r>
            <a:endParaRPr lang="en-US" sz="3200" dirty="0"/>
          </a:p>
        </p:txBody>
      </p:sp>
      <p:sp>
        <p:nvSpPr>
          <p:cNvPr id="15" name="TextBox 13"/>
          <p:cNvSpPr txBox="1"/>
          <p:nvPr/>
        </p:nvSpPr>
        <p:spPr>
          <a:xfrm>
            <a:off x="388938" y="3361443"/>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body)"/>
              </a:rPr>
              <a:t>raining </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reɪnɪŋ</a:t>
            </a:r>
            <a:r>
              <a:rPr lang="en-US" sz="3200" dirty="0">
                <a:solidFill>
                  <a:srgbClr val="FF0000"/>
                </a:solidFill>
                <a:latin typeface="Calibri" panose="020F0502020204030204" pitchFamily="34" charset="0"/>
              </a:rPr>
              <a:t>/</a:t>
            </a:r>
            <a:r>
              <a:rPr lang="en-US" sz="3200" dirty="0"/>
              <a:t> </a:t>
            </a:r>
            <a:r>
              <a:rPr lang="en-US" sz="3200" dirty="0">
                <a:solidFill>
                  <a:srgbClr val="0070C0"/>
                </a:solidFill>
                <a:latin typeface="Calibri (body)"/>
              </a:rPr>
              <a:t>(adj):</a:t>
            </a:r>
            <a:r>
              <a:rPr lang="en-US" sz="3200" dirty="0"/>
              <a:t> </a:t>
            </a:r>
            <a:r>
              <a:rPr lang="en-US" sz="3200" dirty="0" err="1"/>
              <a:t>có</a:t>
            </a:r>
            <a:r>
              <a:rPr lang="en-US" sz="3200" dirty="0"/>
              <a:t> </a:t>
            </a:r>
            <a:r>
              <a:rPr lang="vi-VN" sz="3200" dirty="0">
                <a:latin typeface="Calibri" panose="020F0502020204030204" pitchFamily="34" charset="0"/>
              </a:rPr>
              <a:t>mưa</a:t>
            </a:r>
            <a:endParaRPr lang="en-US" sz="3200" dirty="0"/>
          </a:p>
        </p:txBody>
      </p:sp>
      <p:sp>
        <p:nvSpPr>
          <p:cNvPr id="16" name="TextBox 13"/>
          <p:cNvSpPr txBox="1"/>
          <p:nvPr/>
        </p:nvSpPr>
        <p:spPr>
          <a:xfrm>
            <a:off x="403225" y="2693667"/>
            <a:ext cx="11363325" cy="583565"/>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200" dirty="0">
                <a:solidFill>
                  <a:srgbClr val="0070C0"/>
                </a:solidFill>
                <a:latin typeface="Calibri" panose="020F0502020204030204" pitchFamily="34" charset="0"/>
              </a:rPr>
              <a:t>hot</a:t>
            </a:r>
            <a:r>
              <a:rPr lang="en-US" sz="3200" b="1" dirty="0">
                <a:latin typeface="Calibri" panose="020F0502020204030204" pitchFamily="34" charset="0"/>
              </a:rPr>
              <a:t> </a:t>
            </a:r>
            <a:r>
              <a:rPr lang="en-US" sz="3200" dirty="0">
                <a:solidFill>
                  <a:srgbClr val="FF0000"/>
                </a:solidFill>
                <a:latin typeface="Calibri" panose="020F0502020204030204" pitchFamily="34" charset="0"/>
              </a:rPr>
              <a:t>/</a:t>
            </a:r>
            <a:r>
              <a:rPr lang="en-US" sz="3200" dirty="0" err="1">
                <a:solidFill>
                  <a:srgbClr val="FF0000"/>
                </a:solidFill>
                <a:latin typeface="Calibri" panose="020F0502020204030204" pitchFamily="34" charset="0"/>
              </a:rPr>
              <a:t>hɒt</a:t>
            </a:r>
            <a:r>
              <a:rPr lang="en-US" sz="3200" dirty="0">
                <a:solidFill>
                  <a:srgbClr val="FF0000"/>
                </a:solidFill>
                <a:latin typeface="Calibri" panose="020F0502020204030204" pitchFamily="34" charset="0"/>
              </a:rPr>
              <a:t>/</a:t>
            </a:r>
            <a:r>
              <a:rPr lang="en-US" sz="3200" dirty="0">
                <a:latin typeface="Calibri" panose="020F0502020204030204" pitchFamily="34" charset="0"/>
              </a:rPr>
              <a:t> </a:t>
            </a:r>
            <a:r>
              <a:rPr lang="en-US" sz="3200" dirty="0">
                <a:solidFill>
                  <a:srgbClr val="0070C0"/>
                </a:solidFill>
                <a:latin typeface="Calibri" panose="020F0502020204030204" pitchFamily="34" charset="0"/>
              </a:rPr>
              <a:t>(adj):</a:t>
            </a:r>
            <a:r>
              <a:rPr lang="en-US" sz="3200" dirty="0">
                <a:latin typeface="Calibri" panose="020F0502020204030204" pitchFamily="34" charset="0"/>
              </a:rPr>
              <a:t> </a:t>
            </a:r>
            <a:r>
              <a:rPr lang="vi-VN" sz="3200" dirty="0">
                <a:latin typeface="Calibri" panose="020F0502020204030204" pitchFamily="34" charset="0"/>
              </a:rPr>
              <a:t>nóng</a:t>
            </a:r>
            <a:endParaRPr lang="en-US" sz="3200" dirty="0"/>
          </a:p>
        </p:txBody>
      </p:sp>
      <p:sp>
        <p:nvSpPr>
          <p:cNvPr id="17" name="TextBox 13"/>
          <p:cNvSpPr txBox="1"/>
          <p:nvPr/>
        </p:nvSpPr>
        <p:spPr>
          <a:xfrm>
            <a:off x="400050" y="4588352"/>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panose="020F0502020204030204" pitchFamily="34" charset="0"/>
              </a:rPr>
              <a:t>sunny</a:t>
            </a:r>
            <a:r>
              <a:rPr lang="en-US" sz="3200" b="1" dirty="0">
                <a:latin typeface="Calibri" panose="020F0502020204030204" pitchFamily="34" charset="0"/>
              </a:rPr>
              <a:t> </a:t>
            </a:r>
            <a:r>
              <a:rPr lang="en-US" sz="3200" dirty="0">
                <a:solidFill>
                  <a:srgbClr val="FF0000"/>
                </a:solidFill>
                <a:latin typeface="Calibri" panose="020F0502020204030204" pitchFamily="34" charset="0"/>
              </a:rPr>
              <a:t>/</a:t>
            </a:r>
            <a:r>
              <a:rPr lang="en-US" sz="3200" dirty="0">
                <a:solidFill>
                  <a:srgbClr val="FF0000"/>
                </a:solidFill>
              </a:rPr>
              <a:t>ˈ</a:t>
            </a:r>
            <a:r>
              <a:rPr lang="en-US" sz="3200" dirty="0" err="1">
                <a:solidFill>
                  <a:srgbClr val="FF0000"/>
                </a:solidFill>
              </a:rPr>
              <a:t>sʌni</a:t>
            </a:r>
            <a:r>
              <a:rPr lang="en-US" sz="3200" dirty="0">
                <a:solidFill>
                  <a:srgbClr val="FF0000"/>
                </a:solidFill>
                <a:latin typeface="Calibri" panose="020F0502020204030204" pitchFamily="34" charset="0"/>
              </a:rPr>
              <a:t>/</a:t>
            </a:r>
            <a:r>
              <a:rPr lang="en-US" sz="3200" dirty="0"/>
              <a:t> </a:t>
            </a:r>
            <a:r>
              <a:rPr lang="en-US" sz="3200" dirty="0">
                <a:solidFill>
                  <a:srgbClr val="0070C0"/>
                </a:solidFill>
                <a:latin typeface="Calibri (body)"/>
              </a:rPr>
              <a:t>(adj):</a:t>
            </a:r>
            <a:r>
              <a:rPr lang="en-US" sz="3200" dirty="0"/>
              <a:t> </a:t>
            </a:r>
            <a:r>
              <a:rPr lang="en-US" sz="3200" dirty="0" err="1">
                <a:latin typeface="Calibri" panose="020F0502020204030204" pitchFamily="34" charset="0"/>
              </a:rPr>
              <a:t>có</a:t>
            </a:r>
            <a:r>
              <a:rPr lang="en-US" sz="3200" dirty="0">
                <a:latin typeface="Calibri" panose="020F0502020204030204" pitchFamily="34" charset="0"/>
              </a:rPr>
              <a:t> </a:t>
            </a:r>
            <a:r>
              <a:rPr lang="en-US" sz="3200" dirty="0" err="1">
                <a:latin typeface="Calibri" panose="020F0502020204030204" pitchFamily="34" charset="0"/>
              </a:rPr>
              <a:t>nắng</a:t>
            </a:r>
            <a:r>
              <a:rPr lang="en-US" sz="3200" dirty="0">
                <a:latin typeface="Calibri" panose="020F0502020204030204" pitchFamily="34" charset="0"/>
              </a:rPr>
              <a:t>, </a:t>
            </a:r>
            <a:r>
              <a:rPr lang="en-US" sz="3200" dirty="0" err="1">
                <a:latin typeface="Calibri" panose="020F0502020204030204" pitchFamily="34" charset="0"/>
              </a:rPr>
              <a:t>nhiều</a:t>
            </a:r>
            <a:r>
              <a:rPr lang="en-US" sz="3200" dirty="0">
                <a:latin typeface="Calibri" panose="020F0502020204030204" pitchFamily="34" charset="0"/>
              </a:rPr>
              <a:t> </a:t>
            </a:r>
            <a:r>
              <a:rPr lang="en-US" sz="3200" dirty="0" err="1">
                <a:latin typeface="Calibri" panose="020F0502020204030204" pitchFamily="34" charset="0"/>
              </a:rPr>
              <a:t>nắng</a:t>
            </a:r>
            <a:r>
              <a:rPr lang="en-US" sz="3200" dirty="0">
                <a:latin typeface="Calibri" panose="020F0502020204030204" pitchFamily="34" charset="0"/>
              </a:rPr>
              <a:t> </a:t>
            </a:r>
          </a:p>
        </p:txBody>
      </p:sp>
      <p:sp>
        <p:nvSpPr>
          <p:cNvPr id="18" name="TextBox 13"/>
          <p:cNvSpPr txBox="1"/>
          <p:nvPr/>
        </p:nvSpPr>
        <p:spPr>
          <a:xfrm>
            <a:off x="421273" y="5235824"/>
            <a:ext cx="11363325" cy="583565"/>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200" dirty="0">
                <a:solidFill>
                  <a:srgbClr val="0070C0"/>
                </a:solidFill>
                <a:latin typeface="Calibri" panose="020F0502020204030204" pitchFamily="34" charset="0"/>
              </a:rPr>
              <a:t>warm </a:t>
            </a:r>
            <a:r>
              <a:rPr lang="en-US" sz="3200" dirty="0">
                <a:solidFill>
                  <a:srgbClr val="FF0000"/>
                </a:solidFill>
                <a:latin typeface="Calibri" panose="020F0502020204030204" pitchFamily="34" charset="0"/>
              </a:rPr>
              <a:t>/</a:t>
            </a:r>
            <a:r>
              <a:rPr lang="en-US" sz="3200" dirty="0" err="1">
                <a:solidFill>
                  <a:srgbClr val="FF0000"/>
                </a:solidFill>
              </a:rPr>
              <a:t>wɔːm</a:t>
            </a:r>
            <a:r>
              <a:rPr lang="en-US" sz="3200" dirty="0">
                <a:solidFill>
                  <a:srgbClr val="FF0000"/>
                </a:solidFill>
                <a:latin typeface="Calibri" panose="020F0502020204030204" pitchFamily="34" charset="0"/>
              </a:rPr>
              <a:t>/</a:t>
            </a:r>
            <a:r>
              <a:rPr lang="en-US" sz="3200" dirty="0"/>
              <a:t> </a:t>
            </a:r>
            <a:r>
              <a:rPr lang="en-US" sz="3200" dirty="0">
                <a:solidFill>
                  <a:srgbClr val="0070C0"/>
                </a:solidFill>
                <a:latin typeface="Calibri (body)"/>
              </a:rPr>
              <a:t>(adj):</a:t>
            </a:r>
            <a:r>
              <a:rPr lang="en-US" sz="3200" dirty="0"/>
              <a:t> </a:t>
            </a:r>
            <a:r>
              <a:rPr lang="en-US" sz="3200" dirty="0" err="1">
                <a:latin typeface="Calibri" panose="020F0502020204030204" pitchFamily="34" charset="0"/>
              </a:rPr>
              <a:t>ấm</a:t>
            </a:r>
            <a:r>
              <a:rPr lang="en-US" sz="3200" dirty="0">
                <a:latin typeface="Calibri" panose="020F0502020204030204" pitchFamily="34" charset="0"/>
              </a:rPr>
              <a:t> </a:t>
            </a:r>
            <a:r>
              <a:rPr lang="en-US" sz="3200" dirty="0" err="1">
                <a:latin typeface="Calibri" panose="020F0502020204030204" pitchFamily="34" charset="0"/>
              </a:rPr>
              <a:t>áp</a:t>
            </a:r>
            <a:endParaRPr lang="en-US" sz="3200" dirty="0">
              <a:latin typeface="Calibri" panose="020F050202020403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heel(1)">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heel(1)">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095" fill="hold"/>
                                        <p:tgtEl>
                                          <p:spTgt spid="2"/>
                                        </p:tgtEl>
                                      </p:cBhvr>
                                    </p:cmd>
                                  </p:childTnLst>
                                </p:cTn>
                              </p:par>
                            </p:childTnLst>
                          </p:cTn>
                        </p:par>
                      </p:childTnLst>
                    </p:cTn>
                  </p:par>
                </p:childTnLst>
              </p:cTn>
              <p:nextCondLst>
                <p:cond evt="onClick" delay="0">
                  <p:tgtEl>
                    <p:spTgt spid="13"/>
                  </p:tgtEl>
                </p:cond>
              </p:nextCondLst>
            </p:seq>
            <p:audio>
              <p:cMediaNode vol="80000">
                <p:cTn id="44" fill="hold" display="0">
                  <p:stCondLst>
                    <p:cond delay="indefinite"/>
                  </p:stCondLst>
                  <p:endCondLst>
                    <p:cond evt="onStopAudio" delay="0">
                      <p:tgtEl>
                        <p:sldTgt/>
                      </p:tgtEl>
                    </p:cond>
                  </p:endCondLst>
                </p:cTn>
                <p:tgtEl>
                  <p:spTgt spid="3"/>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912" fill="hold"/>
                                        <p:tgtEl>
                                          <p:spTgt spid="3"/>
                                        </p:tgtEl>
                                      </p:cBhvr>
                                    </p:cmd>
                                  </p:childTnLst>
                                </p:cTn>
                              </p:par>
                            </p:childTnLst>
                          </p:cTn>
                        </p:par>
                      </p:childTnLst>
                    </p:cTn>
                  </p:par>
                </p:childTnLst>
              </p:cTn>
              <p:nextCondLst>
                <p:cond evt="onClick" delay="0">
                  <p:tgtEl>
                    <p:spTgt spid="14"/>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60" fill="hold"/>
                                        <p:tgtEl>
                                          <p:spTgt spid="4"/>
                                        </p:tgtEl>
                                      </p:cBhvr>
                                    </p:cmd>
                                  </p:childTnLst>
                                </p:cTn>
                              </p:par>
                            </p:childTnLst>
                          </p:cTn>
                        </p:par>
                      </p:childTnLst>
                    </p:cTn>
                  </p:par>
                </p:childTnLst>
              </p:cTn>
              <p:nextCondLst>
                <p:cond evt="onClick" delay="0">
                  <p:tgtEl>
                    <p:spTgt spid="16"/>
                  </p:tgtEl>
                </p:cond>
              </p:nextCondLst>
            </p:seq>
            <p:audio>
              <p:cMediaNode vol="80000">
                <p:cTn id="56" fill="hold" display="0">
                  <p:stCondLst>
                    <p:cond delay="indefinite"/>
                  </p:stCondLst>
                  <p:endCondLst>
                    <p:cond evt="onStopAudio" delay="0">
                      <p:tgtEl>
                        <p:sldTgt/>
                      </p:tgtEl>
                    </p:cond>
                  </p:endCondLst>
                </p:cTn>
                <p:tgtEl>
                  <p:spTgt spid="5"/>
                </p:tgtEl>
              </p:cMediaNode>
            </p:audio>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1382" fill="hold"/>
                                        <p:tgtEl>
                                          <p:spTgt spid="5"/>
                                        </p:tgtEl>
                                      </p:cBhvr>
                                    </p:cmd>
                                  </p:childTnLst>
                                </p:cTn>
                              </p:par>
                            </p:childTnLst>
                          </p:cTn>
                        </p:par>
                      </p:childTnLst>
                    </p:cTn>
                  </p:par>
                </p:childTnLst>
              </p:cTn>
              <p:nextCondLst>
                <p:cond evt="onClick" delay="0">
                  <p:tgtEl>
                    <p:spTgt spid="15"/>
                  </p:tgtEl>
                </p:cond>
              </p:nextCondLst>
            </p:seq>
            <p:audio>
              <p:cMediaNode vol="80000">
                <p:cTn id="62" fill="hold" display="0">
                  <p:stCondLst>
                    <p:cond delay="indefinite"/>
                  </p:stCondLst>
                  <p:endCondLst>
                    <p:cond evt="onStopAudio" delay="0">
                      <p:tgtEl>
                        <p:sldTgt/>
                      </p:tgtEl>
                    </p:cond>
                  </p:endCondLst>
                </p:cTn>
                <p:tgtEl>
                  <p:spTgt spid="6"/>
                </p:tgtEl>
              </p:cMediaNode>
            </p:audio>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460" fill="hold"/>
                                        <p:tgtEl>
                                          <p:spTgt spid="6"/>
                                        </p:tgtEl>
                                      </p:cBhvr>
                                    </p:cmd>
                                  </p:childTnLst>
                                </p:cTn>
                              </p:par>
                            </p:childTnLst>
                          </p:cTn>
                        </p:par>
                      </p:childTnLst>
                    </p:cTn>
                  </p:par>
                </p:childTnLst>
              </p:cTn>
              <p:nextCondLst>
                <p:cond evt="onClick" delay="0">
                  <p:tgtEl>
                    <p:spTgt spid="12"/>
                  </p:tgtEl>
                </p:cond>
              </p:nextCondLst>
            </p:seq>
            <p:audio>
              <p:cMediaNode vol="80000">
                <p:cTn id="68" fill="hold" display="0">
                  <p:stCondLst>
                    <p:cond delay="indefinite"/>
                  </p:stCondLst>
                  <p:endCondLst>
                    <p:cond evt="onStopAudio" delay="0">
                      <p:tgtEl>
                        <p:sldTgt/>
                      </p:tgtEl>
                    </p:cond>
                  </p:endCondLst>
                </p:cTn>
                <p:tgtEl>
                  <p:spTgt spid="7"/>
                </p:tgtEl>
              </p:cMediaNode>
            </p:audio>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991" fill="hold"/>
                                        <p:tgtEl>
                                          <p:spTgt spid="7"/>
                                        </p:tgtEl>
                                      </p:cBhvr>
                                    </p:cmd>
                                  </p:childTnLst>
                                </p:cTn>
                              </p:par>
                            </p:childTnLst>
                          </p:cTn>
                        </p:par>
                      </p:childTnLst>
                    </p:cTn>
                  </p:par>
                </p:childTnLst>
              </p:cTn>
              <p:nextCondLst>
                <p:cond evt="onClick" delay="0">
                  <p:tgtEl>
                    <p:spTgt spid="17"/>
                  </p:tgtEl>
                </p:cond>
              </p:nextCondLst>
            </p:seq>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017" fill="hold"/>
                                        <p:tgtEl>
                                          <p:spTgt spid="8"/>
                                        </p:tgtEl>
                                      </p:cBhvr>
                                    </p:cmd>
                                  </p:childTnLst>
                                </p:cTn>
                              </p:par>
                            </p:childTnLst>
                          </p:cTn>
                        </p:par>
                      </p:childTnLst>
                    </p:cTn>
                  </p:par>
                </p:childTnLst>
              </p:cTn>
              <p:nextCondLst>
                <p:cond evt="onClick" delay="0">
                  <p:tgtEl>
                    <p:spTgt spid="18"/>
                  </p:tgtEl>
                </p:cond>
              </p:nextCondLst>
            </p:seq>
          </p:childTnLst>
        </p:cTn>
      </p:par>
    </p:tnLst>
    <p:bldLst>
      <p:bldP spid="12" grpId="0" bldLvl="0" animBg="1"/>
      <p:bldP spid="13" grpId="0" bldLvl="0" animBg="1"/>
      <p:bldP spid="14" grpId="0" bldLvl="0" animBg="1"/>
      <p:bldP spid="15" grpId="0" bldLvl="0" animBg="1"/>
      <p:bldP spid="16" grpId="0" bldLvl="0" animBg="1"/>
      <p:bldP spid="17" grpId="0" bldLvl="0" animBg="1"/>
      <p:bldP spid="18" grpId="0" bldLvl="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1036</Words>
  <Application>Microsoft Office PowerPoint</Application>
  <PresentationFormat>Widescreen</PresentationFormat>
  <Paragraphs>126</Paragraphs>
  <Slides>31</Slides>
  <Notes>1</Notes>
  <HiddenSlides>0</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Calibri (body)</vt:lpstr>
      <vt:lpstr>Calibri Light</vt:lpstr>
      <vt:lpstr>FrutigerLTStd-Italic</vt:lpstr>
      <vt:lpstr>MyriadPro-It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Hien Kim</cp:lastModifiedBy>
  <cp:revision>100</cp:revision>
  <dcterms:created xsi:type="dcterms:W3CDTF">2021-09-24T06:18:00Z</dcterms:created>
  <dcterms:modified xsi:type="dcterms:W3CDTF">2023-08-02T16:58:35Z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400E59F9527745A29BC10DF7C338581D</vt:lpwstr>
  </property>
  <property fmtid="{D5CDD505-2E9C-101B-9397-08002B2CF9AE}" pid="3" name="KSOProductBuildVer">
    <vt:lpwstr>1033-11.2.0.11537</vt:lpwstr>
  </property>
</Properties>
</file>