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301" r:id="rId2"/>
    <p:sldId id="257" r:id="rId3"/>
    <p:sldId id="284" r:id="rId4"/>
    <p:sldId id="384" r:id="rId5"/>
    <p:sldId id="388" r:id="rId6"/>
    <p:sldId id="387" r:id="rId7"/>
    <p:sldId id="385" r:id="rId8"/>
    <p:sldId id="359" r:id="rId9"/>
    <p:sldId id="360" r:id="rId10"/>
    <p:sldId id="361" r:id="rId11"/>
    <p:sldId id="373" r:id="rId12"/>
    <p:sldId id="374" r:id="rId13"/>
    <p:sldId id="375" r:id="rId14"/>
    <p:sldId id="383" r:id="rId15"/>
    <p:sldId id="368" r:id="rId16"/>
    <p:sldId id="294" r:id="rId17"/>
    <p:sldId id="386" r:id="rId18"/>
    <p:sldId id="269" r:id="rId19"/>
    <p:sldId id="295" r:id="rId20"/>
    <p:sldId id="303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5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088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09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9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/>
              <a:t>7/26/2022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/>
              <a:t>‹#›</a:t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82240" y="-48141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5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49647" y="-17814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Lesson 2.3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5: GENDER EQUALITY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 – Pronunciation and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43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3540"/>
            <a:ext cx="3700145" cy="9728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84175" y="1071880"/>
            <a:ext cx="10454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a. Practice the conversation. Swap roles and repeat.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" y="1905000"/>
            <a:ext cx="12195810" cy="397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" y="2096135"/>
            <a:ext cx="10901045" cy="419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4805"/>
            <a:ext cx="3700145" cy="9728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84175" y="1071880"/>
            <a:ext cx="10454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b. Take turns reporting the conversation using reported speech.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454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95151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842" y="1119391"/>
            <a:ext cx="6087431" cy="10795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33045" y="741045"/>
            <a:ext cx="117259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</a:rPr>
              <a:t>a. Student A, you’re a journalist. Add two more questions and then interview Lisa Hackett. Student B, you’re Lisa Hackett, an astronaut. You’ve just returned from a five-day mission to the Moon.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035"/>
            <a:ext cx="10433685" cy="5012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9865995" y="3306445"/>
            <a:ext cx="2193290" cy="26473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10" y="547885"/>
            <a:ext cx="11337523" cy="1198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Find a new partner and report your interview with Lisa Hackett. Swap roles and repeat.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4025" y="4113530"/>
            <a:ext cx="2490470" cy="15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2415" y="541020"/>
            <a:ext cx="3732530" cy="774700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Consolidation</a:t>
            </a:r>
            <a:endParaRPr lang="en-US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33045" y="741045"/>
            <a:ext cx="117259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</a:rPr>
              <a:t>Now, write a report using the notes that you have taken from your interview and what you have reported to a new partner.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295" y="1915795"/>
            <a:ext cx="3531235" cy="436499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707120" y="2767965"/>
            <a:ext cx="25215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/>
              <a:t>I feel excited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29590" y="2767965"/>
            <a:ext cx="738314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had an interview with Lisa Hackett, an astronaut who has returned from a five-day the Moon.</a:t>
            </a:r>
          </a:p>
          <a:p>
            <a:r>
              <a:rPr lang="en-US" sz="3200"/>
              <a:t>She said she felt excited.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8905" y="1590338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5680" y="2298065"/>
            <a:ext cx="965581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Pronunciation: </a:t>
            </a:r>
            <a:r>
              <a:rPr lang="en-US" sz="3600" b="1" dirty="0">
                <a:solidFill>
                  <a:schemeClr val="tx1"/>
                </a:solidFill>
              </a:rPr>
              <a:t>Rising and falling intonation in the reported sentences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  <a:r>
              <a:rPr lang="en-US" sz="3600" b="1" dirty="0">
                <a:solidFill>
                  <a:schemeClr val="tx1"/>
                </a:solidFill>
              </a:rPr>
              <a:t>R</a:t>
            </a:r>
            <a:r>
              <a:rPr lang="en-US" sz="3600" b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  <a:sym typeface="+mn-ea"/>
              </a:rPr>
              <a:t>eport the conversation using reported speech</a:t>
            </a:r>
            <a:endParaRPr lang="en-US" sz="3600" b="1" dirty="0">
              <a:solidFill>
                <a:schemeClr val="tx1"/>
              </a:solidFill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2415" y="541020"/>
            <a:ext cx="2937510" cy="7747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Consolidation</a:t>
            </a:r>
            <a:endParaRPr lang="en-US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3976" y="1485328"/>
            <a:ext cx="12167119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Practice r</a:t>
            </a:r>
            <a:r>
              <a:rPr lang="en-US" sz="3600" dirty="0">
                <a:solidFill>
                  <a:srgbClr val="0070C0"/>
                </a:solidFill>
                <a:sym typeface="+mn-ea"/>
              </a:rPr>
              <a:t>ising and falling intonation in the reported sentences.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Listening &amp; Reading on page 44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Review all vocabularies and grammar point in the unit.</a:t>
            </a:r>
          </a:p>
          <a:p>
            <a:pPr marL="1028700" marR="0" indent="-5715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502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685925" y="4514850"/>
            <a:ext cx="3030220" cy="704850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Consolidation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95" y="2601346"/>
            <a:ext cx="4466582" cy="79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050" y="1826895"/>
            <a:ext cx="4127500" cy="710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945" y="3394075"/>
            <a:ext cx="3487420" cy="824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473" y="490818"/>
            <a:ext cx="4148001" cy="587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420" y="347980"/>
            <a:ext cx="9109710" cy="6073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48553" y="5405909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Have a nice day!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087" y="2900114"/>
            <a:ext cx="11874137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know and apply how to use rising and falling intonation in a reported statment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report the conversation using reported speech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3190" y="974725"/>
            <a:ext cx="4057015" cy="1388745"/>
            <a:chOff x="-194" y="1535"/>
            <a:chExt cx="6389" cy="21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6"/>
              <a:ext cx="5224" cy="1489"/>
            </a:xfrm>
            <a:prstGeom prst="rect">
              <a:avLst/>
            </a:prstGeom>
          </p:spPr>
        </p:pic>
        <p:sp>
          <p:nvSpPr>
            <p:cNvPr id="2" name="Flowchart: Data 1"/>
            <p:cNvSpPr/>
            <p:nvPr/>
          </p:nvSpPr>
          <p:spPr>
            <a:xfrm rot="1140000">
              <a:off x="4577" y="2126"/>
              <a:ext cx="1618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Data 2"/>
            <p:cNvSpPr/>
            <p:nvPr/>
          </p:nvSpPr>
          <p:spPr>
            <a:xfrm rot="1560000">
              <a:off x="-194" y="1535"/>
              <a:ext cx="791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015" y="548640"/>
            <a:ext cx="8641715" cy="5760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election		B. committee	C.property		D. supporter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 A. passionate		B. determined	C. delighted	D. exciting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thankful		B. equal		C. amazed		D. little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99" y="257644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210" y="787846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443089" y="138977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3689" y="329375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24774" y="526145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4703" y="1763620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/iˈlekʃən/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09541" y="1758189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/kəˈmɪti/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6339" y="1771476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/ˈprɑ:pɑti/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40600" y="1771476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/səˈpɔ:rtə/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3689" y="3639331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/ˈpæʃənət/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3122" y="3703933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/dɪˈtɜ:mɪnd/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74161" y="3655419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/dɪˈlaɪtɪd/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40600" y="3655419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/ɪkˈsaɪtɪŋ/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</a:t>
            </a:r>
            <a:r>
              <a:rPr lang="el-GR" sz="3200">
                <a:solidFill>
                  <a:srgbClr val="FF0000"/>
                </a:solidFill>
                <a:latin typeface="+mj-lt"/>
              </a:rPr>
              <a:t>ˈθ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æŋkfəl/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21214" y="558051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/ˈi:kwəl/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12940" y="5517299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/əˈmeɪzd/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62870" y="5539362"/>
            <a:ext cx="2493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/ˈlɪtəl/</a:t>
            </a:r>
          </a:p>
        </p:txBody>
      </p:sp>
    </p:spTree>
    <p:extLst>
      <p:ext uri="{BB962C8B-B14F-4D97-AF65-F5344CB8AC3E}">
        <p14:creationId xmlns:p14="http://schemas.microsoft.com/office/powerpoint/2010/main" val="42071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supp</a:t>
            </a:r>
            <a:r>
              <a:rPr lang="en-US" sz="3200" u="sng"/>
              <a:t>o</a:t>
            </a:r>
            <a:r>
              <a:rPr lang="en-US" sz="3200"/>
              <a:t>rt 		B. dev</a:t>
            </a:r>
            <a:r>
              <a:rPr lang="en-US" sz="3200" u="sng"/>
              <a:t>o</a:t>
            </a:r>
            <a:r>
              <a:rPr lang="en-US" sz="3200"/>
              <a:t>te		C. prom</a:t>
            </a:r>
            <a:r>
              <a:rPr lang="en-US" sz="3200" u="sng"/>
              <a:t>o</a:t>
            </a:r>
            <a:r>
              <a:rPr lang="en-US" sz="3200"/>
              <a:t>te	 D. encl</a:t>
            </a:r>
            <a:r>
              <a:rPr lang="en-US" sz="3200" u="sng"/>
              <a:t>o</a:t>
            </a:r>
            <a:r>
              <a:rPr lang="en-US" sz="3200"/>
              <a:t>se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A. n</a:t>
            </a:r>
            <a:r>
              <a:rPr lang="en-US" sz="3200" u="sng"/>
              <a:t>i</a:t>
            </a:r>
            <a:r>
              <a:rPr lang="en-US" sz="3200"/>
              <a:t>ght			B. fl</a:t>
            </a:r>
            <a:r>
              <a:rPr lang="en-US" sz="3200" u="sng"/>
              <a:t>i</a:t>
            </a:r>
            <a:r>
              <a:rPr lang="en-US" sz="3200"/>
              <a:t>ght		C. r</a:t>
            </a:r>
            <a:r>
              <a:rPr lang="en-US" sz="3200" u="sng"/>
              <a:t>i</a:t>
            </a:r>
            <a:r>
              <a:rPr lang="en-US" sz="3200"/>
              <a:t>ght		D. t</a:t>
            </a:r>
            <a:r>
              <a:rPr lang="en-US" sz="3200" u="sng"/>
              <a:t>i</a:t>
            </a:r>
            <a:r>
              <a:rPr lang="en-US" sz="3200"/>
              <a:t>ck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</a:t>
            </a:r>
            <a:r>
              <a:rPr lang="en-US" sz="3200" u="sng"/>
              <a:t>i</a:t>
            </a:r>
            <a:r>
              <a:rPr lang="en-US" sz="3200"/>
              <a:t>njury			B. m</a:t>
            </a:r>
            <a:r>
              <a:rPr lang="en-US" sz="3200" u="sng"/>
              <a:t>i</a:t>
            </a:r>
            <a:r>
              <a:rPr lang="en-US" sz="3200"/>
              <a:t>nister		C. </a:t>
            </a:r>
            <a:r>
              <a:rPr lang="en-US" sz="3200" u="sng"/>
              <a:t>i</a:t>
            </a:r>
            <a:r>
              <a:rPr lang="en-US" sz="3200"/>
              <a:t>mportance	D. l</a:t>
            </a:r>
            <a:r>
              <a:rPr lang="en-US" sz="3200" u="sng"/>
              <a:t>i</a:t>
            </a:r>
            <a:r>
              <a:rPr lang="en-US" sz="3200"/>
              <a:t>fesaver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52374" y="151318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321584" y="3415683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9221841" y="536144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61" y="181990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/səˈpɔ:rt/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74442" y="1765832"/>
            <a:ext cx="234596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/dɪˈvoʊt/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28250" y="1754853"/>
            <a:ext cx="341142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/prəˈmoʊt/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507640" y="1747957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/ɪnˈkloʊz/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/naɪt/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96512" y="3802339"/>
            <a:ext cx="31117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/flaɪt/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0663"/>
            <a:ext cx="314750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/raɪt/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07640" y="3740663"/>
            <a:ext cx="299805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/tɪk/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122" y="5690698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/ˈɪndʒəri/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91785" y="5690697"/>
            <a:ext cx="307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/ˈmɪnəstə/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28250" y="5666844"/>
            <a:ext cx="2925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/ɪmˈpɔ:rtəns/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402424" y="5667883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/ˈlaɪfˌseɪvə/</a:t>
            </a:r>
          </a:p>
        </p:txBody>
      </p:sp>
    </p:spTree>
    <p:extLst>
      <p:ext uri="{BB962C8B-B14F-4D97-AF65-F5344CB8AC3E}">
        <p14:creationId xmlns:p14="http://schemas.microsoft.com/office/powerpoint/2010/main" val="42810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744855" y="735965"/>
            <a:ext cx="99136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Put the arrows for the highlighted words to show how your voice goes UP         and DOWN          in the following reported speeches.</a:t>
            </a:r>
          </a:p>
        </p:txBody>
      </p:sp>
      <p:cxnSp>
        <p:nvCxnSpPr>
          <p:cNvPr id="2" name="Straight Arrow Connector 1"/>
          <p:cNvCxnSpPr/>
          <p:nvPr/>
        </p:nvCxnSpPr>
        <p:spPr>
          <a:xfrm flipV="1">
            <a:off x="5300345" y="1384300"/>
            <a:ext cx="803275" cy="610235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8414385" y="1444625"/>
            <a:ext cx="998220" cy="49022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5"/>
          <p:cNvSpPr/>
          <p:nvPr/>
        </p:nvSpPr>
        <p:spPr>
          <a:xfrm>
            <a:off x="1586230" y="2719070"/>
            <a:ext cx="82315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I 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Arial" panose="020B0604020202020204" pitchFamily="34" charset="0"/>
                <a:cs typeface="JDCLK L+ Frutiger LT Std"/>
              </a:rPr>
              <a:t>told</a:t>
            </a: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 him I wouldn’t 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Arial" panose="020B0604020202020204" pitchFamily="34" charset="0"/>
                <a:cs typeface="JDCLK L+ Frutiger LT Std"/>
              </a:rPr>
              <a:t>come</a:t>
            </a: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.</a:t>
            </a:r>
          </a:p>
        </p:txBody>
      </p:sp>
      <p:sp>
        <p:nvSpPr>
          <p:cNvPr id="7" name="Rectangle 5"/>
          <p:cNvSpPr/>
          <p:nvPr/>
        </p:nvSpPr>
        <p:spPr>
          <a:xfrm>
            <a:off x="1730375" y="3641090"/>
            <a:ext cx="82315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She 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Arial" panose="020B0604020202020204" pitchFamily="34" charset="0"/>
                <a:cs typeface="JDCLK L+ Frutiger LT Std"/>
              </a:rPr>
              <a:t>said</a:t>
            </a: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 she missed her 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Arial" panose="020B0604020202020204" pitchFamily="34" charset="0"/>
                <a:cs typeface="JDCLK L+ Frutiger LT Std"/>
              </a:rPr>
              <a:t>mother</a:t>
            </a: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.</a:t>
            </a:r>
          </a:p>
        </p:txBody>
      </p:sp>
      <p:sp>
        <p:nvSpPr>
          <p:cNvPr id="8" name="Rectangle 5"/>
          <p:cNvSpPr/>
          <p:nvPr/>
        </p:nvSpPr>
        <p:spPr>
          <a:xfrm>
            <a:off x="745490" y="4563110"/>
            <a:ext cx="1115949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They 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Arial" panose="020B0604020202020204" pitchFamily="34" charset="0"/>
                <a:cs typeface="JDCLK L+ Frutiger LT Std"/>
              </a:rPr>
              <a:t>asked</a:t>
            </a: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 her why she had chosen that movie to 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Arial" panose="020B0604020202020204" pitchFamily="34" charset="0"/>
                <a:cs typeface="JDCLK L+ Frutiger LT Std"/>
              </a:rPr>
              <a:t>watch</a:t>
            </a: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8405" y="4341495"/>
            <a:ext cx="100869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Listen to sentence and notice how the intonation rises and falls.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2945" y="5208905"/>
            <a:ext cx="82315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She said she was feeling exhausted.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" y="575310"/>
            <a:ext cx="9872980" cy="3766185"/>
          </a:xfrm>
          <a:prstGeom prst="rect">
            <a:avLst/>
          </a:prstGeom>
        </p:spPr>
      </p:pic>
      <p:pic>
        <p:nvPicPr>
          <p:cNvPr id="3" name="CD1-TRACK 5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8480" y="554037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37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744855" y="735965"/>
            <a:ext cx="9913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c. Listen and cross out the sentence with the wrong intonation</a:t>
            </a:r>
          </a:p>
        </p:txBody>
      </p:sp>
      <p:sp>
        <p:nvSpPr>
          <p:cNvPr id="7" name="Rectangle 5"/>
          <p:cNvSpPr/>
          <p:nvPr/>
        </p:nvSpPr>
        <p:spPr>
          <a:xfrm>
            <a:off x="866775" y="2033905"/>
            <a:ext cx="82315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He said he was really grateful.</a:t>
            </a:r>
          </a:p>
        </p:txBody>
      </p:sp>
      <p:sp>
        <p:nvSpPr>
          <p:cNvPr id="8" name="Rectangle 5"/>
          <p:cNvSpPr/>
          <p:nvPr/>
        </p:nvSpPr>
        <p:spPr>
          <a:xfrm>
            <a:off x="866775" y="2955925"/>
            <a:ext cx="968438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She said she was determined to win the race.</a:t>
            </a:r>
          </a:p>
        </p:txBody>
      </p:sp>
      <p:sp>
        <p:nvSpPr>
          <p:cNvPr id="10" name="Multiply 9"/>
          <p:cNvSpPr/>
          <p:nvPr/>
        </p:nvSpPr>
        <p:spPr>
          <a:xfrm>
            <a:off x="3721735" y="2878455"/>
            <a:ext cx="1887220" cy="125984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66775" y="4330065"/>
            <a:ext cx="9913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d. Read the sentences with the correct intonation to a partner.</a:t>
            </a:r>
          </a:p>
        </p:txBody>
      </p:sp>
      <p:pic>
        <p:nvPicPr>
          <p:cNvPr id="2" name="CD1-TRACK 5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1980" y="136334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30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0" grpId="0" bldLvl="0" animBg="1"/>
      <p:bldP spid="10" grpId="1" bldLvl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661</Words>
  <Application>Microsoft Office PowerPoint</Application>
  <PresentationFormat>Màn hình rộng</PresentationFormat>
  <Paragraphs>78</Paragraphs>
  <Slides>20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242</cp:revision>
  <dcterms:created xsi:type="dcterms:W3CDTF">2022-02-12T14:14:00Z</dcterms:created>
  <dcterms:modified xsi:type="dcterms:W3CDTF">2022-07-26T03:56:33Z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54983C93D3AC4BC79672983DFA19F220</vt:lpwstr>
  </property>
  <property fmtid="{D5CDD505-2E9C-101B-9397-08002B2CF9AE}" pid="3" name="KSOProductBuildVer">
    <vt:lpwstr>1033-11.2.0.11156</vt:lpwstr>
  </property>
</Properties>
</file>