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327" r:id="rId2"/>
    <p:sldId id="439" r:id="rId3"/>
    <p:sldId id="427" r:id="rId4"/>
    <p:sldId id="441" r:id="rId5"/>
    <p:sldId id="444" r:id="rId6"/>
    <p:sldId id="447" r:id="rId7"/>
    <p:sldId id="448" r:id="rId8"/>
    <p:sldId id="449" r:id="rId9"/>
    <p:sldId id="340" r:id="rId10"/>
  </p:sldIdLst>
  <p:sldSz cx="16276638" cy="9144000"/>
  <p:notesSz cx="6858000" cy="9144000"/>
  <p:custDataLst>
    <p:tags r:id="rId12"/>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0066"/>
    <a:srgbClr val="C5F3F3"/>
    <a:srgbClr val="FF7C80"/>
    <a:srgbClr val="FF6600"/>
    <a:srgbClr val="6600CC"/>
    <a:srgbClr val="3333FF"/>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76" autoAdjust="0"/>
    <p:restoredTop sz="94660"/>
  </p:normalViewPr>
  <p:slideViewPr>
    <p:cSldViewPr>
      <p:cViewPr varScale="1">
        <p:scale>
          <a:sx n="56" d="100"/>
          <a:sy n="56" d="100"/>
        </p:scale>
        <p:origin x="456" y="60"/>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9</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smtClean="0">
              <a:cs typeface="Arial" charset="0"/>
            </a:endParaRPr>
          </a:p>
        </p:txBody>
      </p:sp>
    </p:spTree>
    <p:extLst>
      <p:ext uri="{BB962C8B-B14F-4D97-AF65-F5344CB8AC3E}">
        <p14:creationId xmlns:p14="http://schemas.microsoft.com/office/powerpoint/2010/main" val="15463312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smtClean="0"/>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smtClean="0"/>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smtClean="0"/>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smtClean="0"/>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smtClean="0"/>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smtClean="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wmf"/><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a:solidFill>
                  <a:srgbClr val="FF0066"/>
                </a:solidFill>
                <a:latin typeface="Times New Roman" pitchFamily="18" charset="0"/>
              </a:rPr>
              <a:t>TRƯỜNG TIỂU HỌC </a:t>
            </a:r>
            <a:r>
              <a:rPr lang="en-US" altLang="en-US" sz="3500" b="1" smtClean="0">
                <a:solidFill>
                  <a:srgbClr val="FF0066"/>
                </a:solidFill>
                <a:latin typeface="Times New Roman" pitchFamily="18" charset="0"/>
              </a:rPr>
              <a:t>……</a:t>
            </a:r>
            <a:endParaRPr lang="en-US" altLang="en-US" sz="3500" b="1">
              <a:solidFill>
                <a:srgbClr val="FF0066"/>
              </a:solidFill>
              <a:latin typeface="Times New Roman" pitchFamily="18" charset="0"/>
            </a:endParaRPr>
          </a:p>
        </p:txBody>
      </p:sp>
      <p:pic>
        <p:nvPicPr>
          <p:cNvPr id="205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677" y="5827200"/>
            <a:ext cx="1739080" cy="2257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1204119" y="4114800"/>
            <a:ext cx="13868400" cy="169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Tiếng</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Việt</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eaLnBrk="1" hangingPunct="1">
              <a:spcBef>
                <a:spcPts val="1800"/>
              </a:spcBef>
              <a:defRPr/>
            </a:pPr>
            <a:r>
              <a:rPr lang="en-US" sz="4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VIẾT 2: </a:t>
            </a:r>
            <a:r>
              <a:rPr lang="en-US" sz="4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TẢ ĐỒ VẬT</a:t>
            </a:r>
            <a:endParaRPr lang="en-US" sz="4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059" name="Text Box 17"/>
          <p:cNvSpPr txBox="1">
            <a:spLocks noChangeArrowheads="1"/>
          </p:cNvSpPr>
          <p:nvPr/>
        </p:nvSpPr>
        <p:spPr bwMode="auto">
          <a:xfrm>
            <a:off x="2480250" y="2057400"/>
            <a:ext cx="11471154" cy="1807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5400" b="1">
                <a:solidFill>
                  <a:srgbClr val="0000CC"/>
                </a:solidFill>
                <a:effectLst>
                  <a:outerShdw blurRad="38100" dist="38100" dir="2700000" algn="tl">
                    <a:srgbClr val="000000">
                      <a:alpha val="43137"/>
                    </a:srgbClr>
                  </a:outerShdw>
                </a:effectLst>
                <a:latin typeface="Times New Roman" pitchFamily="18" charset="0"/>
              </a:rPr>
              <a:t>CHÀO MỪNG QUÝ THẦY </a:t>
            </a:r>
            <a:r>
              <a:rPr lang="en-US" sz="5400" b="1" smtClean="0">
                <a:solidFill>
                  <a:srgbClr val="0000CC"/>
                </a:solidFill>
                <a:effectLst>
                  <a:outerShdw blurRad="38100" dist="38100" dir="2700000" algn="tl">
                    <a:srgbClr val="000000">
                      <a:alpha val="43137"/>
                    </a:srgbClr>
                  </a:outerShdw>
                </a:effectLst>
                <a:latin typeface="Times New Roman" pitchFamily="18" charset="0"/>
              </a:rPr>
              <a:t>CÔ</a:t>
            </a:r>
          </a:p>
          <a:p>
            <a:pPr algn="ctr" eaLnBrk="1" hangingPunct="1">
              <a:spcBef>
                <a:spcPts val="0"/>
              </a:spcBef>
              <a:defRPr/>
            </a:pPr>
            <a:r>
              <a:rPr lang="en-US" sz="5400" b="1" smtClean="0">
                <a:solidFill>
                  <a:srgbClr val="0000CC"/>
                </a:solidFill>
                <a:effectLst>
                  <a:outerShdw blurRad="38100" dist="38100" dir="2700000" algn="tl">
                    <a:srgbClr val="000000">
                      <a:alpha val="43137"/>
                    </a:srgbClr>
                  </a:outerShdw>
                </a:effectLst>
                <a:latin typeface="Times New Roman" pitchFamily="18" charset="0"/>
              </a:rPr>
              <a:t>VỀ </a:t>
            </a:r>
            <a:r>
              <a:rPr lang="en-US" sz="5400" b="1">
                <a:solidFill>
                  <a:srgbClr val="0000CC"/>
                </a:solidFill>
                <a:effectLst>
                  <a:outerShdw blurRad="38100" dist="38100" dir="2700000" algn="tl">
                    <a:srgbClr val="000000">
                      <a:alpha val="43137"/>
                    </a:srgbClr>
                  </a:outerShdw>
                </a:effectLst>
                <a:latin typeface="Times New Roman" pitchFamily="18" charset="0"/>
              </a:rPr>
              <a:t>DỰ GIỜ THĂM LỚP</a:t>
            </a:r>
          </a:p>
        </p:txBody>
      </p:sp>
      <p:sp>
        <p:nvSpPr>
          <p:cNvPr id="2054" name="Text Box 18"/>
          <p:cNvSpPr txBox="1">
            <a:spLocks noChangeArrowheads="1"/>
          </p:cNvSpPr>
          <p:nvPr/>
        </p:nvSpPr>
        <p:spPr bwMode="auto">
          <a:xfrm>
            <a:off x="3382959" y="7200900"/>
            <a:ext cx="597456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i="1">
                <a:solidFill>
                  <a:srgbClr val="FF0066"/>
                </a:solidFill>
                <a:latin typeface="Times New Roman" pitchFamily="18" charset="0"/>
              </a:rPr>
              <a:t>Giáo viên</a:t>
            </a:r>
            <a:r>
              <a:rPr lang="en-US" altLang="en-US" sz="2400" b="1" i="1" smtClean="0">
                <a:solidFill>
                  <a:srgbClr val="FF0066"/>
                </a:solidFill>
                <a:latin typeface="Times New Roman" pitchFamily="18" charset="0"/>
              </a:rPr>
              <a:t>:</a:t>
            </a:r>
            <a:endParaRPr lang="en-US" altLang="en-US" sz="2400" b="1" i="1">
              <a:solidFill>
                <a:srgbClr val="FF0066"/>
              </a:solidFill>
              <a:latin typeface="Times New Roman" pitchFamily="18" charset="0"/>
            </a:endParaRPr>
          </a:p>
          <a:p>
            <a:pPr eaLnBrk="1" hangingPunct="1"/>
            <a:r>
              <a:rPr lang="en-US" altLang="en-US" sz="2400" b="1" i="1">
                <a:solidFill>
                  <a:srgbClr val="FF0066"/>
                </a:solidFill>
                <a:latin typeface="Times New Roman" pitchFamily="18" charset="0"/>
              </a:rPr>
              <a:t>Lớp:  3</a:t>
            </a:r>
          </a:p>
        </p:txBody>
      </p:sp>
      <p:pic>
        <p:nvPicPr>
          <p:cNvPr id="2055"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0079" y="5867400"/>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417220" flipH="1">
            <a:off x="2541409" y="6100454"/>
            <a:ext cx="1211090" cy="8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176919" y="5781235"/>
            <a:ext cx="3396458" cy="2422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2843973"/>
      </p:ext>
    </p:extLst>
  </p:cSld>
  <p:clrMapOvr>
    <a:masterClrMapping/>
  </p:clrMapOvr>
  <p:transition spd="slow">
    <p:split orient="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042320" y="42893"/>
            <a:ext cx="10820400" cy="1599885"/>
            <a:chOff x="2042320" y="42893"/>
            <a:chExt cx="10820400" cy="1599885"/>
          </a:xfrm>
        </p:grpSpPr>
        <p:grpSp>
          <p:nvGrpSpPr>
            <p:cNvPr id="14" name="Group 13"/>
            <p:cNvGrpSpPr/>
            <p:nvPr/>
          </p:nvGrpSpPr>
          <p:grpSpPr>
            <a:xfrm>
              <a:off x="4617134" y="42893"/>
              <a:ext cx="6255239" cy="1013727"/>
              <a:chOff x="4539228" y="103852"/>
              <a:chExt cx="6149694" cy="1013727"/>
            </a:xfrm>
          </p:grpSpPr>
          <p:grpSp>
            <p:nvGrpSpPr>
              <p:cNvPr id="15" name="Group 14"/>
              <p:cNvGrpSpPr/>
              <p:nvPr/>
            </p:nvGrpSpPr>
            <p:grpSpPr>
              <a:xfrm>
                <a:off x="4539228" y="103852"/>
                <a:ext cx="6149694" cy="1013727"/>
                <a:chOff x="4539228" y="103852"/>
                <a:chExt cx="6149694" cy="1013727"/>
              </a:xfrm>
            </p:grpSpPr>
            <p:sp>
              <p:nvSpPr>
                <p:cNvPr id="17" name="TextBox 16"/>
                <p:cNvSpPr txBox="1"/>
                <p:nvPr/>
              </p:nvSpPr>
              <p:spPr>
                <a:xfrm>
                  <a:off x="4539228" y="103852"/>
                  <a:ext cx="6149694" cy="584775"/>
                </a:xfrm>
                <a:prstGeom prst="rect">
                  <a:avLst/>
                </a:prstGeom>
                <a:noFill/>
              </p:spPr>
              <p:txBody>
                <a:bodyPr wrap="none" rtlCol="0">
                  <a:spAutoFit/>
                </a:bodyPr>
                <a:lstStyle/>
                <a:p>
                  <a:r>
                    <a:rPr lang="en-US" sz="3200" smtClean="0">
                      <a:solidFill>
                        <a:srgbClr val="0000CC"/>
                      </a:solidFill>
                      <a:latin typeface="Times New Roman" pitchFamily="18" charset="0"/>
                      <a:cs typeface="Times New Roman" pitchFamily="18" charset="0"/>
                    </a:rPr>
                    <a:t>Thứ……ngày…..tháng…..năm…….</a:t>
                  </a:r>
                  <a:endParaRPr lang="en-US" sz="3200">
                    <a:solidFill>
                      <a:srgbClr val="0000CC"/>
                    </a:solidFill>
                    <a:latin typeface="Times New Roman" pitchFamily="18" charset="0"/>
                    <a:cs typeface="Times New Roman" pitchFamily="18" charset="0"/>
                  </a:endParaRPr>
                </a:p>
              </p:txBody>
            </p:sp>
            <p:sp>
              <p:nvSpPr>
                <p:cNvPr id="18" name="TextBox 17"/>
                <p:cNvSpPr txBox="1"/>
                <p:nvPr/>
              </p:nvSpPr>
              <p:spPr>
                <a:xfrm>
                  <a:off x="6486305" y="594359"/>
                  <a:ext cx="2261748" cy="523220"/>
                </a:xfrm>
                <a:prstGeom prst="rect">
                  <a:avLst/>
                </a:prstGeom>
                <a:noFill/>
              </p:spPr>
              <p:txBody>
                <a:bodyPr wrap="none" rtlCol="0">
                  <a:spAutoFit/>
                </a:bodyPr>
                <a:lstStyle/>
                <a:p>
                  <a:r>
                    <a:rPr lang="en-US" sz="2800" b="1" smtClean="0">
                      <a:solidFill>
                        <a:srgbClr val="FF0066"/>
                      </a:solidFill>
                      <a:latin typeface="Times New Roman" pitchFamily="18" charset="0"/>
                      <a:cs typeface="Times New Roman" pitchFamily="18" charset="0"/>
                    </a:rPr>
                    <a:t>TIẾNG VIỆT</a:t>
                  </a:r>
                  <a:endParaRPr lang="en-US" sz="28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676405" y="1082039"/>
                <a:ext cx="188784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2042320" y="1066800"/>
              <a:ext cx="108204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err="1" smtClean="0">
                  <a:solidFill>
                    <a:srgbClr val="0000CC"/>
                  </a:solidFill>
                  <a:effectLst>
                    <a:outerShdw blurRad="38100" dist="38100" dir="2700000" algn="tl">
                      <a:srgbClr val="000000">
                        <a:alpha val="43137"/>
                      </a:srgbClr>
                    </a:outerShdw>
                  </a:effectLst>
                  <a:latin typeface="Times New Roman" pitchFamily="18" charset="0"/>
                </a:rPr>
                <a:t>Bài</a:t>
              </a:r>
              <a:r>
                <a:rPr lang="en-US" sz="2800" b="1" dirty="0" smtClean="0">
                  <a:solidFill>
                    <a:srgbClr val="0000CC"/>
                  </a:solidFill>
                  <a:effectLst>
                    <a:outerShdw blurRad="38100" dist="38100" dir="2700000" algn="tl">
                      <a:srgbClr val="000000">
                        <a:alpha val="43137"/>
                      </a:srgbClr>
                    </a:outerShdw>
                  </a:effectLst>
                  <a:latin typeface="Times New Roman" pitchFamily="18" charset="0"/>
                </a:rPr>
                <a:t> </a:t>
              </a:r>
              <a:r>
                <a:rPr lang="en-US" sz="2800" b="1" dirty="0" err="1" smtClean="0">
                  <a:solidFill>
                    <a:srgbClr val="0000CC"/>
                  </a:solidFill>
                  <a:effectLst>
                    <a:outerShdw blurRad="38100" dist="38100" dir="2700000" algn="tl">
                      <a:srgbClr val="000000">
                        <a:alpha val="43137"/>
                      </a:srgbClr>
                    </a:outerShdw>
                  </a:effectLst>
                  <a:latin typeface="Times New Roman" pitchFamily="18" charset="0"/>
                </a:rPr>
                <a:t>viết</a:t>
              </a:r>
              <a:r>
                <a:rPr lang="en-US" sz="2800" b="1" dirty="0" smtClean="0">
                  <a:solidFill>
                    <a:srgbClr val="0000CC"/>
                  </a:solidFill>
                  <a:effectLst>
                    <a:outerShdw blurRad="38100" dist="38100" dir="2700000" algn="tl">
                      <a:srgbClr val="000000">
                        <a:alpha val="43137"/>
                      </a:srgbClr>
                    </a:outerShdw>
                  </a:effectLst>
                  <a:latin typeface="Times New Roman" pitchFamily="18" charset="0"/>
                </a:rPr>
                <a:t> 2: </a:t>
              </a:r>
              <a:r>
                <a:rPr lang="en-US" sz="2800" b="1" dirty="0" smtClean="0">
                  <a:solidFill>
                    <a:srgbClr val="0000CC"/>
                  </a:solidFill>
                  <a:effectLst>
                    <a:outerShdw blurRad="38100" dist="38100" dir="2700000" algn="tl">
                      <a:srgbClr val="000000">
                        <a:alpha val="43137"/>
                      </a:srgbClr>
                    </a:outerShdw>
                  </a:effectLst>
                  <a:latin typeface="Times New Roman" pitchFamily="18" charset="0"/>
                </a:rPr>
                <a:t>TẢ ĐỒ VẬT</a:t>
              </a:r>
              <a:endParaRPr lang="en-US" sz="2800" b="1" dirty="0" smtClean="0">
                <a:solidFill>
                  <a:srgbClr val="0000CC"/>
                </a:solidFill>
                <a:effectLst>
                  <a:outerShdw blurRad="38100" dist="38100" dir="2700000" algn="tl">
                    <a:srgbClr val="000000">
                      <a:alpha val="43137"/>
                    </a:srgbClr>
                  </a:outerShdw>
                </a:effectLst>
                <a:latin typeface="Times New Roman" pitchFamily="18" charset="0"/>
              </a:endParaRPr>
            </a:p>
          </p:txBody>
        </p:sp>
      </p:grpSp>
      <p:grpSp>
        <p:nvGrpSpPr>
          <p:cNvPr id="13" name="Group 12"/>
          <p:cNvGrpSpPr/>
          <p:nvPr/>
        </p:nvGrpSpPr>
        <p:grpSpPr>
          <a:xfrm>
            <a:off x="1508919" y="1905000"/>
            <a:ext cx="13868400" cy="677108"/>
            <a:chOff x="1508919" y="1888664"/>
            <a:chExt cx="7869823" cy="677108"/>
          </a:xfrm>
        </p:grpSpPr>
        <p:sp>
          <p:nvSpPr>
            <p:cNvPr id="20" name="Rectangle 19"/>
            <p:cNvSpPr/>
            <p:nvPr/>
          </p:nvSpPr>
          <p:spPr>
            <a:xfrm>
              <a:off x="1508919" y="1888664"/>
              <a:ext cx="7869823" cy="677108"/>
            </a:xfrm>
            <a:prstGeom prst="rect">
              <a:avLst/>
            </a:prstGeom>
          </p:spPr>
          <p:txBody>
            <a:bodyPr wrap="square">
              <a:spAutoFit/>
            </a:bodyPr>
            <a:lstStyle/>
            <a:p>
              <a:r>
                <a:rPr lang="en-US" sz="3800" b="1" dirty="0" smtClean="0">
                  <a:solidFill>
                    <a:srgbClr val="FF0066"/>
                  </a:solidFill>
                  <a:latin typeface="Times New Roman" pitchFamily="18" charset="0"/>
                  <a:cs typeface="Times New Roman" pitchFamily="18" charset="0"/>
                </a:rPr>
                <a:t>1. </a:t>
              </a:r>
              <a:r>
                <a:rPr lang="en-US" sz="3800" b="1" dirty="0" err="1">
                  <a:solidFill>
                    <a:srgbClr val="FF0066"/>
                  </a:solidFill>
                  <a:latin typeface="Times New Roman" pitchFamily="18" charset="0"/>
                  <a:cs typeface="Times New Roman" pitchFamily="18" charset="0"/>
                </a:rPr>
                <a:t>N</a:t>
              </a:r>
              <a:r>
                <a:rPr lang="en-US" sz="3800" b="1" dirty="0" err="1" smtClean="0">
                  <a:solidFill>
                    <a:srgbClr val="FF0066"/>
                  </a:solidFill>
                  <a:latin typeface="Times New Roman" pitchFamily="18" charset="0"/>
                  <a:cs typeface="Times New Roman" pitchFamily="18" charset="0"/>
                </a:rPr>
                <a:t>ói</a:t>
              </a:r>
              <a:r>
                <a:rPr lang="en-US" sz="3800" b="1" dirty="0"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với</a:t>
              </a:r>
              <a:r>
                <a:rPr lang="en-US" sz="3800" b="1" dirty="0"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bạn</a:t>
              </a:r>
              <a:r>
                <a:rPr lang="en-US" sz="3800" b="1" dirty="0"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về</a:t>
              </a:r>
              <a:r>
                <a:rPr lang="en-US" sz="3800" b="1" dirty="0"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một</a:t>
              </a:r>
              <a:r>
                <a:rPr lang="en-US" sz="3800" b="1" dirty="0"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đồ</a:t>
              </a:r>
              <a:r>
                <a:rPr lang="en-US" sz="3800" b="1" dirty="0"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dùng</a:t>
              </a:r>
              <a:r>
                <a:rPr lang="en-US" sz="3800" b="1" dirty="0"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trong</a:t>
              </a:r>
              <a:r>
                <a:rPr lang="en-US" sz="3800" b="1" dirty="0"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nhà</a:t>
              </a:r>
              <a:r>
                <a:rPr lang="en-US" sz="3800" b="1" dirty="0" smtClean="0">
                  <a:solidFill>
                    <a:srgbClr val="FF0066"/>
                  </a:solidFill>
                  <a:latin typeface="Times New Roman" pitchFamily="18" charset="0"/>
                  <a:cs typeface="Times New Roman" pitchFamily="18" charset="0"/>
                </a:rPr>
                <a:t> ( </a:t>
              </a:r>
              <a:r>
                <a:rPr lang="en-US" sz="3800" b="1" dirty="0" err="1" smtClean="0">
                  <a:solidFill>
                    <a:srgbClr val="FF0066"/>
                  </a:solidFill>
                  <a:latin typeface="Times New Roman" pitchFamily="18" charset="0"/>
                  <a:cs typeface="Times New Roman" pitchFamily="18" charset="0"/>
                </a:rPr>
                <a:t>hoặc</a:t>
              </a:r>
              <a:r>
                <a:rPr lang="en-US" sz="3800" b="1" dirty="0"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đồ</a:t>
              </a:r>
              <a:r>
                <a:rPr lang="en-US" sz="3800" b="1" dirty="0"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dùng</a:t>
              </a:r>
              <a:r>
                <a:rPr lang="en-US" sz="3800" b="1" dirty="0"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học</a:t>
              </a:r>
              <a:r>
                <a:rPr lang="en-US" sz="3800" b="1" dirty="0"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tập</a:t>
              </a:r>
              <a:r>
                <a:rPr lang="en-US" sz="3800" b="1" dirty="0" smtClean="0">
                  <a:solidFill>
                    <a:srgbClr val="FF0066"/>
                  </a:solidFill>
                  <a:latin typeface="Times New Roman" pitchFamily="18" charset="0"/>
                  <a:cs typeface="Times New Roman" pitchFamily="18" charset="0"/>
                </a:rPr>
                <a:t>)</a:t>
              </a:r>
              <a:endParaRPr lang="en-US" sz="3800" b="1" dirty="0">
                <a:solidFill>
                  <a:srgbClr val="FF0066"/>
                </a:solidFill>
                <a:latin typeface="Times New Roman" pitchFamily="18" charset="0"/>
                <a:cs typeface="Times New Roman" pitchFamily="18" charset="0"/>
              </a:endParaRPr>
            </a:p>
          </p:txBody>
        </p:sp>
        <p:cxnSp>
          <p:nvCxnSpPr>
            <p:cNvPr id="21" name="Straight Connector 20"/>
            <p:cNvCxnSpPr/>
            <p:nvPr/>
          </p:nvCxnSpPr>
          <p:spPr>
            <a:xfrm>
              <a:off x="1673234" y="2519755"/>
              <a:ext cx="7359582" cy="46017"/>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pic>
        <p:nvPicPr>
          <p:cNvPr id="3" name="Picture 2"/>
          <p:cNvPicPr>
            <a:picLocks noChangeAspect="1"/>
          </p:cNvPicPr>
          <p:nvPr/>
        </p:nvPicPr>
        <p:blipFill rotWithShape="1">
          <a:blip r:embed="rId2"/>
          <a:srcRect l="20498" t="42708" r="18009" b="8855"/>
          <a:stretch/>
        </p:blipFill>
        <p:spPr>
          <a:xfrm>
            <a:off x="1508919" y="2844331"/>
            <a:ext cx="13411200" cy="6299670"/>
          </a:xfrm>
          <a:prstGeom prst="rect">
            <a:avLst/>
          </a:prstGeom>
        </p:spPr>
      </p:pic>
    </p:spTree>
    <p:extLst>
      <p:ext uri="{BB962C8B-B14F-4D97-AF65-F5344CB8AC3E}">
        <p14:creationId xmlns:p14="http://schemas.microsoft.com/office/powerpoint/2010/main" val="41849349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781234" y="42893"/>
            <a:ext cx="7091139" cy="1599885"/>
            <a:chOff x="3781234" y="42893"/>
            <a:chExt cx="7091139" cy="1599885"/>
          </a:xfrm>
        </p:grpSpPr>
        <p:grpSp>
          <p:nvGrpSpPr>
            <p:cNvPr id="14" name="Group 13"/>
            <p:cNvGrpSpPr/>
            <p:nvPr/>
          </p:nvGrpSpPr>
          <p:grpSpPr>
            <a:xfrm>
              <a:off x="4617134" y="42893"/>
              <a:ext cx="6255239" cy="1013727"/>
              <a:chOff x="4539228" y="103852"/>
              <a:chExt cx="6149694" cy="1013727"/>
            </a:xfrm>
          </p:grpSpPr>
          <p:grpSp>
            <p:nvGrpSpPr>
              <p:cNvPr id="15" name="Group 14"/>
              <p:cNvGrpSpPr/>
              <p:nvPr/>
            </p:nvGrpSpPr>
            <p:grpSpPr>
              <a:xfrm>
                <a:off x="4539228" y="103852"/>
                <a:ext cx="6149694" cy="1013727"/>
                <a:chOff x="4539228" y="103852"/>
                <a:chExt cx="6149694" cy="1013727"/>
              </a:xfrm>
            </p:grpSpPr>
            <p:sp>
              <p:nvSpPr>
                <p:cNvPr id="17" name="TextBox 16"/>
                <p:cNvSpPr txBox="1"/>
                <p:nvPr/>
              </p:nvSpPr>
              <p:spPr>
                <a:xfrm>
                  <a:off x="4539228" y="103852"/>
                  <a:ext cx="6149694" cy="584775"/>
                </a:xfrm>
                <a:prstGeom prst="rect">
                  <a:avLst/>
                </a:prstGeom>
                <a:noFill/>
              </p:spPr>
              <p:txBody>
                <a:bodyPr wrap="none" rtlCol="0">
                  <a:spAutoFit/>
                </a:bodyPr>
                <a:lstStyle/>
                <a:p>
                  <a:r>
                    <a:rPr lang="en-US" sz="3200" smtClean="0">
                      <a:solidFill>
                        <a:srgbClr val="0000CC"/>
                      </a:solidFill>
                      <a:latin typeface="Times New Roman" pitchFamily="18" charset="0"/>
                      <a:cs typeface="Times New Roman" pitchFamily="18" charset="0"/>
                    </a:rPr>
                    <a:t>Thứ……ngày…..tháng…..năm…….</a:t>
                  </a:r>
                  <a:endParaRPr lang="en-US" sz="3200">
                    <a:solidFill>
                      <a:srgbClr val="0000CC"/>
                    </a:solidFill>
                    <a:latin typeface="Times New Roman" pitchFamily="18" charset="0"/>
                    <a:cs typeface="Times New Roman" pitchFamily="18" charset="0"/>
                  </a:endParaRPr>
                </a:p>
              </p:txBody>
            </p:sp>
            <p:sp>
              <p:nvSpPr>
                <p:cNvPr id="18" name="TextBox 17"/>
                <p:cNvSpPr txBox="1"/>
                <p:nvPr/>
              </p:nvSpPr>
              <p:spPr>
                <a:xfrm>
                  <a:off x="6486305" y="594359"/>
                  <a:ext cx="2261748" cy="523220"/>
                </a:xfrm>
                <a:prstGeom prst="rect">
                  <a:avLst/>
                </a:prstGeom>
                <a:noFill/>
              </p:spPr>
              <p:txBody>
                <a:bodyPr wrap="none" rtlCol="0">
                  <a:spAutoFit/>
                </a:bodyPr>
                <a:lstStyle/>
                <a:p>
                  <a:r>
                    <a:rPr lang="en-US" sz="2800" b="1" smtClean="0">
                      <a:solidFill>
                        <a:srgbClr val="FF0066"/>
                      </a:solidFill>
                      <a:latin typeface="Times New Roman" pitchFamily="18" charset="0"/>
                      <a:cs typeface="Times New Roman" pitchFamily="18" charset="0"/>
                    </a:rPr>
                    <a:t>TIẾNG VIỆT</a:t>
                  </a:r>
                  <a:endParaRPr lang="en-US" sz="28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676405" y="1082039"/>
                <a:ext cx="188784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3781234" y="1066800"/>
              <a:ext cx="6262085"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err="1">
                  <a:solidFill>
                    <a:srgbClr val="0000CC"/>
                  </a:solidFill>
                  <a:effectLst>
                    <a:outerShdw blurRad="38100" dist="38100" dir="2700000" algn="tl">
                      <a:srgbClr val="000000">
                        <a:alpha val="43137"/>
                      </a:srgbClr>
                    </a:outerShdw>
                  </a:effectLst>
                  <a:latin typeface="Times New Roman" pitchFamily="18" charset="0"/>
                </a:rPr>
                <a:t>Bài</a:t>
              </a:r>
              <a:r>
                <a:rPr lang="en-US" sz="2800" b="1" dirty="0">
                  <a:solidFill>
                    <a:srgbClr val="0000CC"/>
                  </a:solidFill>
                  <a:effectLst>
                    <a:outerShdw blurRad="38100" dist="38100" dir="2700000" algn="tl">
                      <a:srgbClr val="000000">
                        <a:alpha val="43137"/>
                      </a:srgbClr>
                    </a:outerShdw>
                  </a:effectLst>
                  <a:latin typeface="Times New Roman" pitchFamily="18" charset="0"/>
                </a:rPr>
                <a:t> </a:t>
              </a:r>
              <a:r>
                <a:rPr lang="en-US" sz="2800" b="1" dirty="0" err="1">
                  <a:solidFill>
                    <a:srgbClr val="0000CC"/>
                  </a:solidFill>
                  <a:effectLst>
                    <a:outerShdw blurRad="38100" dist="38100" dir="2700000" algn="tl">
                      <a:srgbClr val="000000">
                        <a:alpha val="43137"/>
                      </a:srgbClr>
                    </a:outerShdw>
                  </a:effectLst>
                  <a:latin typeface="Times New Roman" pitchFamily="18" charset="0"/>
                </a:rPr>
                <a:t>viết</a:t>
              </a:r>
              <a:r>
                <a:rPr lang="en-US" sz="2800" b="1" dirty="0">
                  <a:solidFill>
                    <a:srgbClr val="0000CC"/>
                  </a:solidFill>
                  <a:effectLst>
                    <a:outerShdw blurRad="38100" dist="38100" dir="2700000" algn="tl">
                      <a:srgbClr val="000000">
                        <a:alpha val="43137"/>
                      </a:srgbClr>
                    </a:outerShdw>
                  </a:effectLst>
                  <a:latin typeface="Times New Roman" pitchFamily="18" charset="0"/>
                </a:rPr>
                <a:t> 2: </a:t>
              </a:r>
              <a:r>
                <a:rPr lang="en-US" sz="2800" b="1" dirty="0" smtClean="0">
                  <a:solidFill>
                    <a:srgbClr val="0000CC"/>
                  </a:solidFill>
                  <a:effectLst>
                    <a:outerShdw blurRad="38100" dist="38100" dir="2700000" algn="tl">
                      <a:srgbClr val="000000">
                        <a:alpha val="43137"/>
                      </a:srgbClr>
                    </a:outerShdw>
                  </a:effectLst>
                  <a:latin typeface="Times New Roman" pitchFamily="18" charset="0"/>
                </a:rPr>
                <a:t>TẢ ĐỒ VẬT</a:t>
              </a:r>
              <a:endParaRPr lang="en-US" sz="2800" b="1" dirty="0">
                <a:solidFill>
                  <a:srgbClr val="0000CC"/>
                </a:solidFill>
                <a:effectLst>
                  <a:outerShdw blurRad="38100" dist="38100" dir="2700000" algn="tl">
                    <a:srgbClr val="000000">
                      <a:alpha val="43137"/>
                    </a:srgbClr>
                  </a:outerShdw>
                </a:effectLst>
                <a:latin typeface="Times New Roman" pitchFamily="18" charset="0"/>
              </a:endParaRPr>
            </a:p>
          </p:txBody>
        </p:sp>
      </p:grpSp>
      <p:grpSp>
        <p:nvGrpSpPr>
          <p:cNvPr id="13" name="Group 12"/>
          <p:cNvGrpSpPr/>
          <p:nvPr/>
        </p:nvGrpSpPr>
        <p:grpSpPr>
          <a:xfrm>
            <a:off x="1508919" y="1905000"/>
            <a:ext cx="7037658" cy="677108"/>
            <a:chOff x="1508919" y="1888664"/>
            <a:chExt cx="6269914" cy="677108"/>
          </a:xfrm>
        </p:grpSpPr>
        <p:sp>
          <p:nvSpPr>
            <p:cNvPr id="20" name="Rectangle 19"/>
            <p:cNvSpPr/>
            <p:nvPr/>
          </p:nvSpPr>
          <p:spPr>
            <a:xfrm>
              <a:off x="1508919" y="1888664"/>
              <a:ext cx="6269914" cy="677108"/>
            </a:xfrm>
            <a:prstGeom prst="rect">
              <a:avLst/>
            </a:prstGeom>
          </p:spPr>
          <p:txBody>
            <a:bodyPr wrap="square">
              <a:spAutoFit/>
            </a:bodyPr>
            <a:lstStyle/>
            <a:p>
              <a:r>
                <a:rPr lang="en-US" sz="3800" b="1" dirty="0" smtClean="0">
                  <a:solidFill>
                    <a:srgbClr val="FF0066"/>
                  </a:solidFill>
                  <a:latin typeface="Times New Roman" pitchFamily="18" charset="0"/>
                  <a:cs typeface="Times New Roman" pitchFamily="18" charset="0"/>
                </a:rPr>
                <a:t> Chia </a:t>
              </a:r>
              <a:r>
                <a:rPr lang="en-US" sz="3800" b="1" dirty="0" err="1" smtClean="0">
                  <a:solidFill>
                    <a:srgbClr val="FF0066"/>
                  </a:solidFill>
                  <a:latin typeface="Times New Roman" pitchFamily="18" charset="0"/>
                  <a:cs typeface="Times New Roman" pitchFamily="18" charset="0"/>
                </a:rPr>
                <a:t>sẻ</a:t>
              </a:r>
              <a:r>
                <a:rPr lang="en-US" sz="3800" b="1" dirty="0"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trước</a:t>
              </a:r>
              <a:r>
                <a:rPr lang="en-US" sz="3800" b="1" dirty="0"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lớp</a:t>
              </a:r>
              <a:r>
                <a:rPr lang="en-US" sz="3800" b="1" dirty="0" smtClean="0">
                  <a:solidFill>
                    <a:srgbClr val="FF0066"/>
                  </a:solidFill>
                  <a:latin typeface="Times New Roman" pitchFamily="18" charset="0"/>
                  <a:cs typeface="Times New Roman" pitchFamily="18" charset="0"/>
                </a:rPr>
                <a:t>.</a:t>
              </a:r>
              <a:endParaRPr lang="en-US" sz="3800" b="1" dirty="0">
                <a:solidFill>
                  <a:srgbClr val="FF0066"/>
                </a:solidFill>
                <a:latin typeface="Times New Roman" pitchFamily="18" charset="0"/>
                <a:cs typeface="Times New Roman" pitchFamily="18" charset="0"/>
              </a:endParaRPr>
            </a:p>
          </p:txBody>
        </p:sp>
        <p:cxnSp>
          <p:nvCxnSpPr>
            <p:cNvPr id="21" name="Straight Connector 20"/>
            <p:cNvCxnSpPr/>
            <p:nvPr/>
          </p:nvCxnSpPr>
          <p:spPr>
            <a:xfrm>
              <a:off x="1673234" y="2519755"/>
              <a:ext cx="3365824" cy="46017"/>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5" name="Cloud 4"/>
          <p:cNvSpPr/>
          <p:nvPr/>
        </p:nvSpPr>
        <p:spPr>
          <a:xfrm>
            <a:off x="2945877" y="2971800"/>
            <a:ext cx="11201400" cy="44196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smtClean="0">
                <a:solidFill>
                  <a:srgbClr val="FF0000"/>
                </a:solidFill>
              </a:rPr>
              <a:t>Chúng</a:t>
            </a:r>
            <a:r>
              <a:rPr lang="en-US" sz="4000" b="1" dirty="0" smtClean="0">
                <a:solidFill>
                  <a:srgbClr val="FF0000"/>
                </a:solidFill>
              </a:rPr>
              <a:t> ta </a:t>
            </a:r>
            <a:r>
              <a:rPr lang="en-US" sz="4000" b="1" dirty="0" err="1" smtClean="0">
                <a:solidFill>
                  <a:srgbClr val="FF0000"/>
                </a:solidFill>
              </a:rPr>
              <a:t>cùng</a:t>
            </a:r>
            <a:r>
              <a:rPr lang="en-US" sz="4000" b="1" dirty="0" smtClean="0">
                <a:solidFill>
                  <a:srgbClr val="FF0000"/>
                </a:solidFill>
              </a:rPr>
              <a:t> </a:t>
            </a:r>
            <a:r>
              <a:rPr lang="en-US" sz="4000" b="1" dirty="0" err="1" smtClean="0">
                <a:solidFill>
                  <a:srgbClr val="FF0000"/>
                </a:solidFill>
              </a:rPr>
              <a:t>nhau</a:t>
            </a:r>
            <a:r>
              <a:rPr lang="en-US" sz="4000" b="1" dirty="0" smtClean="0">
                <a:solidFill>
                  <a:srgbClr val="FF0000"/>
                </a:solidFill>
              </a:rPr>
              <a:t> chia </a:t>
            </a:r>
            <a:r>
              <a:rPr lang="en-US" sz="4000" b="1" dirty="0" err="1" smtClean="0">
                <a:solidFill>
                  <a:srgbClr val="FF0000"/>
                </a:solidFill>
              </a:rPr>
              <a:t>sẻ</a:t>
            </a:r>
            <a:r>
              <a:rPr lang="en-US" sz="4000" b="1" dirty="0" smtClean="0">
                <a:solidFill>
                  <a:srgbClr val="FF0000"/>
                </a:solidFill>
              </a:rPr>
              <a:t>  </a:t>
            </a:r>
            <a:r>
              <a:rPr lang="en-US" sz="4000" b="1" dirty="0" err="1" smtClean="0">
                <a:solidFill>
                  <a:srgbClr val="FF0000"/>
                </a:solidFill>
              </a:rPr>
              <a:t>bài</a:t>
            </a:r>
            <a:r>
              <a:rPr lang="en-US" sz="4000" b="1" dirty="0" smtClean="0">
                <a:solidFill>
                  <a:srgbClr val="FF0000"/>
                </a:solidFill>
              </a:rPr>
              <a:t> </a:t>
            </a:r>
            <a:r>
              <a:rPr lang="en-US" sz="4000" b="1" dirty="0" err="1" smtClean="0">
                <a:solidFill>
                  <a:srgbClr val="FF0000"/>
                </a:solidFill>
              </a:rPr>
              <a:t>viết</a:t>
            </a:r>
            <a:r>
              <a:rPr lang="en-US" sz="4000" b="1" dirty="0" smtClean="0">
                <a:solidFill>
                  <a:srgbClr val="FF0000"/>
                </a:solidFill>
              </a:rPr>
              <a:t> </a:t>
            </a:r>
            <a:r>
              <a:rPr lang="en-US" sz="4000" b="1" dirty="0" err="1" smtClean="0">
                <a:solidFill>
                  <a:srgbClr val="FF0000"/>
                </a:solidFill>
              </a:rPr>
              <a:t>của</a:t>
            </a:r>
            <a:r>
              <a:rPr lang="en-US" sz="4000" b="1" dirty="0" smtClean="0">
                <a:solidFill>
                  <a:srgbClr val="FF0000"/>
                </a:solidFill>
              </a:rPr>
              <a:t> </a:t>
            </a:r>
            <a:r>
              <a:rPr lang="en-US" sz="4000" b="1" dirty="0" err="1" smtClean="0">
                <a:solidFill>
                  <a:srgbClr val="FF0000"/>
                </a:solidFill>
              </a:rPr>
              <a:t>mình</a:t>
            </a:r>
            <a:r>
              <a:rPr lang="en-US" sz="4000" b="1" dirty="0" smtClean="0">
                <a:solidFill>
                  <a:srgbClr val="FF0000"/>
                </a:solidFill>
              </a:rPr>
              <a:t> </a:t>
            </a:r>
            <a:r>
              <a:rPr lang="en-US" sz="4000" b="1" dirty="0" err="1" smtClean="0">
                <a:solidFill>
                  <a:srgbClr val="FF0000"/>
                </a:solidFill>
              </a:rPr>
              <a:t>trước</a:t>
            </a:r>
            <a:r>
              <a:rPr lang="en-US" sz="4000" b="1" dirty="0" smtClean="0">
                <a:solidFill>
                  <a:srgbClr val="FF0000"/>
                </a:solidFill>
              </a:rPr>
              <a:t> </a:t>
            </a:r>
            <a:r>
              <a:rPr lang="en-US" sz="4000" b="1" dirty="0" err="1" smtClean="0">
                <a:solidFill>
                  <a:srgbClr val="FF0000"/>
                </a:solidFill>
              </a:rPr>
              <a:t>lớp</a:t>
            </a:r>
            <a:endParaRPr lang="en-US" sz="4000" b="1" dirty="0">
              <a:solidFill>
                <a:srgbClr val="FF0000"/>
              </a:solidFill>
            </a:endParaRPr>
          </a:p>
        </p:txBody>
      </p:sp>
    </p:spTree>
    <p:extLst>
      <p:ext uri="{BB962C8B-B14F-4D97-AF65-F5344CB8AC3E}">
        <p14:creationId xmlns:p14="http://schemas.microsoft.com/office/powerpoint/2010/main" val="2907921243"/>
      </p:ext>
    </p:extLst>
  </p:cSld>
  <p:clrMapOvr>
    <a:masterClrMapping/>
  </p:clrMapOvr>
  <p:transition spd="slow">
    <p:split orient="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127920" y="42893"/>
            <a:ext cx="11658599" cy="1599885"/>
            <a:chOff x="1127920" y="42893"/>
            <a:chExt cx="11658599" cy="1599885"/>
          </a:xfrm>
        </p:grpSpPr>
        <p:grpSp>
          <p:nvGrpSpPr>
            <p:cNvPr id="14" name="Group 13"/>
            <p:cNvGrpSpPr/>
            <p:nvPr/>
          </p:nvGrpSpPr>
          <p:grpSpPr>
            <a:xfrm>
              <a:off x="4617134" y="42893"/>
              <a:ext cx="6255239" cy="1013727"/>
              <a:chOff x="4539228" y="103852"/>
              <a:chExt cx="6149694" cy="1013727"/>
            </a:xfrm>
          </p:grpSpPr>
          <p:grpSp>
            <p:nvGrpSpPr>
              <p:cNvPr id="15" name="Group 14"/>
              <p:cNvGrpSpPr/>
              <p:nvPr/>
            </p:nvGrpSpPr>
            <p:grpSpPr>
              <a:xfrm>
                <a:off x="4539228" y="103852"/>
                <a:ext cx="6149694" cy="1013727"/>
                <a:chOff x="4539228" y="103852"/>
                <a:chExt cx="6149694" cy="1013727"/>
              </a:xfrm>
            </p:grpSpPr>
            <p:sp>
              <p:nvSpPr>
                <p:cNvPr id="17" name="TextBox 16"/>
                <p:cNvSpPr txBox="1"/>
                <p:nvPr/>
              </p:nvSpPr>
              <p:spPr>
                <a:xfrm>
                  <a:off x="4539228" y="103852"/>
                  <a:ext cx="6149694" cy="584775"/>
                </a:xfrm>
                <a:prstGeom prst="rect">
                  <a:avLst/>
                </a:prstGeom>
                <a:noFill/>
              </p:spPr>
              <p:txBody>
                <a:bodyPr wrap="none" rtlCol="0">
                  <a:spAutoFit/>
                </a:bodyPr>
                <a:lstStyle/>
                <a:p>
                  <a:r>
                    <a:rPr lang="en-US" sz="3200" smtClean="0">
                      <a:solidFill>
                        <a:srgbClr val="0000CC"/>
                      </a:solidFill>
                      <a:latin typeface="Times New Roman" pitchFamily="18" charset="0"/>
                      <a:cs typeface="Times New Roman" pitchFamily="18" charset="0"/>
                    </a:rPr>
                    <a:t>Thứ……ngày…..tháng…..năm…….</a:t>
                  </a:r>
                  <a:endParaRPr lang="en-US" sz="3200">
                    <a:solidFill>
                      <a:srgbClr val="0000CC"/>
                    </a:solidFill>
                    <a:latin typeface="Times New Roman" pitchFamily="18" charset="0"/>
                    <a:cs typeface="Times New Roman" pitchFamily="18" charset="0"/>
                  </a:endParaRPr>
                </a:p>
              </p:txBody>
            </p:sp>
            <p:sp>
              <p:nvSpPr>
                <p:cNvPr id="18" name="TextBox 17"/>
                <p:cNvSpPr txBox="1"/>
                <p:nvPr/>
              </p:nvSpPr>
              <p:spPr>
                <a:xfrm>
                  <a:off x="6486305" y="594359"/>
                  <a:ext cx="2261748" cy="523220"/>
                </a:xfrm>
                <a:prstGeom prst="rect">
                  <a:avLst/>
                </a:prstGeom>
                <a:noFill/>
              </p:spPr>
              <p:txBody>
                <a:bodyPr wrap="none" rtlCol="0">
                  <a:spAutoFit/>
                </a:bodyPr>
                <a:lstStyle/>
                <a:p>
                  <a:r>
                    <a:rPr lang="en-US" sz="2800" b="1" smtClean="0">
                      <a:solidFill>
                        <a:srgbClr val="FF0066"/>
                      </a:solidFill>
                      <a:latin typeface="Times New Roman" pitchFamily="18" charset="0"/>
                      <a:cs typeface="Times New Roman" pitchFamily="18" charset="0"/>
                    </a:rPr>
                    <a:t>TIẾNG VIỆT</a:t>
                  </a:r>
                  <a:endParaRPr lang="en-US" sz="28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676405" y="1082039"/>
                <a:ext cx="188784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1127920" y="1066800"/>
              <a:ext cx="11658599"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err="1">
                  <a:solidFill>
                    <a:srgbClr val="0000CC"/>
                  </a:solidFill>
                  <a:effectLst>
                    <a:outerShdw blurRad="38100" dist="38100" dir="2700000" algn="tl">
                      <a:srgbClr val="000000">
                        <a:alpha val="43137"/>
                      </a:srgbClr>
                    </a:outerShdw>
                  </a:effectLst>
                  <a:latin typeface="Times New Roman" pitchFamily="18" charset="0"/>
                </a:rPr>
                <a:t>Bài</a:t>
              </a:r>
              <a:r>
                <a:rPr lang="en-US" sz="2800" b="1" dirty="0">
                  <a:solidFill>
                    <a:srgbClr val="0000CC"/>
                  </a:solidFill>
                  <a:effectLst>
                    <a:outerShdw blurRad="38100" dist="38100" dir="2700000" algn="tl">
                      <a:srgbClr val="000000">
                        <a:alpha val="43137"/>
                      </a:srgbClr>
                    </a:outerShdw>
                  </a:effectLst>
                  <a:latin typeface="Times New Roman" pitchFamily="18" charset="0"/>
                </a:rPr>
                <a:t> </a:t>
              </a:r>
              <a:r>
                <a:rPr lang="en-US" sz="2800" b="1" dirty="0" err="1">
                  <a:solidFill>
                    <a:srgbClr val="0000CC"/>
                  </a:solidFill>
                  <a:effectLst>
                    <a:outerShdw blurRad="38100" dist="38100" dir="2700000" algn="tl">
                      <a:srgbClr val="000000">
                        <a:alpha val="43137"/>
                      </a:srgbClr>
                    </a:outerShdw>
                  </a:effectLst>
                  <a:latin typeface="Times New Roman" pitchFamily="18" charset="0"/>
                </a:rPr>
                <a:t>viết</a:t>
              </a:r>
              <a:r>
                <a:rPr lang="en-US" sz="2800" b="1" dirty="0">
                  <a:solidFill>
                    <a:srgbClr val="0000CC"/>
                  </a:solidFill>
                  <a:effectLst>
                    <a:outerShdw blurRad="38100" dist="38100" dir="2700000" algn="tl">
                      <a:srgbClr val="000000">
                        <a:alpha val="43137"/>
                      </a:srgbClr>
                    </a:outerShdw>
                  </a:effectLst>
                  <a:latin typeface="Times New Roman" pitchFamily="18" charset="0"/>
                </a:rPr>
                <a:t> 2: </a:t>
              </a:r>
              <a:r>
                <a:rPr lang="en-US" sz="2800" b="1" dirty="0" smtClean="0">
                  <a:solidFill>
                    <a:srgbClr val="0000CC"/>
                  </a:solidFill>
                  <a:effectLst>
                    <a:outerShdw blurRad="38100" dist="38100" dir="2700000" algn="tl">
                      <a:srgbClr val="000000">
                        <a:alpha val="43137"/>
                      </a:srgbClr>
                    </a:outerShdw>
                  </a:effectLst>
                  <a:latin typeface="Times New Roman" pitchFamily="18" charset="0"/>
                </a:rPr>
                <a:t>TẢ ĐỒ VẬT</a:t>
              </a:r>
              <a:endParaRPr lang="en-US" sz="2800" b="1" dirty="0">
                <a:solidFill>
                  <a:srgbClr val="0000CC"/>
                </a:solidFill>
                <a:effectLst>
                  <a:outerShdw blurRad="38100" dist="38100" dir="2700000" algn="tl">
                    <a:srgbClr val="000000">
                      <a:alpha val="43137"/>
                    </a:srgbClr>
                  </a:outerShdw>
                </a:effectLst>
                <a:latin typeface="Times New Roman" pitchFamily="18" charset="0"/>
              </a:endParaRPr>
            </a:p>
          </p:txBody>
        </p:sp>
      </p:grpSp>
      <p:sp>
        <p:nvSpPr>
          <p:cNvPr id="23" name="Rectangle 22"/>
          <p:cNvSpPr/>
          <p:nvPr/>
        </p:nvSpPr>
        <p:spPr>
          <a:xfrm>
            <a:off x="1585119" y="1905000"/>
            <a:ext cx="13487400" cy="1261884"/>
          </a:xfrm>
          <a:prstGeom prst="rect">
            <a:avLst/>
          </a:prstGeom>
        </p:spPr>
        <p:txBody>
          <a:bodyPr wrap="square">
            <a:spAutoFit/>
          </a:bodyPr>
          <a:lstStyle/>
          <a:p>
            <a:r>
              <a:rPr lang="en-US" sz="3800" b="1" dirty="0">
                <a:solidFill>
                  <a:srgbClr val="FF0066"/>
                </a:solidFill>
                <a:latin typeface="Times New Roman" pitchFamily="18" charset="0"/>
                <a:cs typeface="Times New Roman" pitchFamily="18" charset="0"/>
              </a:rPr>
              <a:t>2</a:t>
            </a:r>
            <a:r>
              <a:rPr lang="en-US" sz="3800" b="1" dirty="0"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Dựa</a:t>
            </a:r>
            <a:r>
              <a:rPr lang="en-US" sz="3800" b="1" dirty="0"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vào</a:t>
            </a:r>
            <a:r>
              <a:rPr lang="en-US" sz="3800" b="1" dirty="0"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những</a:t>
            </a:r>
            <a:r>
              <a:rPr lang="en-US" sz="3800" b="1" dirty="0"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điều</a:t>
            </a:r>
            <a:r>
              <a:rPr lang="en-US" sz="3800" b="1" dirty="0"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vừa</a:t>
            </a:r>
            <a:r>
              <a:rPr lang="en-US" sz="3800" b="1" dirty="0"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nói</a:t>
            </a:r>
            <a:r>
              <a:rPr lang="en-US" sz="3800" b="1" dirty="0"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hãy</a:t>
            </a:r>
            <a:r>
              <a:rPr lang="en-US" sz="3800" b="1" dirty="0"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viết</a:t>
            </a:r>
            <a:r>
              <a:rPr lang="en-US" sz="3800" b="1" dirty="0"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đoạn</a:t>
            </a:r>
            <a:r>
              <a:rPr lang="en-US" sz="3800" b="1" dirty="0"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văn</a:t>
            </a:r>
            <a:r>
              <a:rPr lang="en-US" sz="3800" b="1" dirty="0"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về</a:t>
            </a:r>
            <a:r>
              <a:rPr lang="en-US" sz="3800" b="1" dirty="0"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một</a:t>
            </a:r>
            <a:r>
              <a:rPr lang="en-US" sz="3800" b="1" dirty="0" smtClean="0">
                <a:solidFill>
                  <a:srgbClr val="FF0066"/>
                </a:solidFill>
                <a:latin typeface="Times New Roman" pitchFamily="18" charset="0"/>
                <a:cs typeface="Times New Roman" pitchFamily="18" charset="0"/>
              </a:rPr>
              <a:t> </a:t>
            </a:r>
          </a:p>
          <a:p>
            <a:r>
              <a:rPr lang="en-US" sz="3800" b="1" dirty="0" err="1" smtClean="0">
                <a:solidFill>
                  <a:srgbClr val="FF0066"/>
                </a:solidFill>
                <a:latin typeface="Times New Roman" pitchFamily="18" charset="0"/>
                <a:cs typeface="Times New Roman" pitchFamily="18" charset="0"/>
              </a:rPr>
              <a:t>đồ</a:t>
            </a:r>
            <a:r>
              <a:rPr lang="en-US" sz="3800" b="1" dirty="0"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dùng</a:t>
            </a:r>
            <a:r>
              <a:rPr lang="en-US" sz="3800" b="1" dirty="0"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trong</a:t>
            </a:r>
            <a:r>
              <a:rPr lang="en-US" sz="3800" b="1" dirty="0"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nhà</a:t>
            </a:r>
            <a:r>
              <a:rPr lang="en-US" sz="3800" b="1" dirty="0" smtClean="0">
                <a:solidFill>
                  <a:srgbClr val="FF0066"/>
                </a:solidFill>
                <a:latin typeface="Times New Roman" pitchFamily="18" charset="0"/>
                <a:cs typeface="Times New Roman" pitchFamily="18" charset="0"/>
              </a:rPr>
              <a:t> </a:t>
            </a:r>
            <a:r>
              <a:rPr lang="en-US" sz="3800" b="1" dirty="0"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hoặc</a:t>
            </a:r>
            <a:r>
              <a:rPr lang="en-US" sz="3800" b="1" dirty="0"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đồ</a:t>
            </a:r>
            <a:r>
              <a:rPr lang="en-US" sz="3800" b="1" dirty="0"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dùng</a:t>
            </a:r>
            <a:r>
              <a:rPr lang="en-US" sz="3800" b="1" dirty="0"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học</a:t>
            </a:r>
            <a:r>
              <a:rPr lang="en-US" sz="3800" b="1" dirty="0"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tập</a:t>
            </a:r>
            <a:r>
              <a:rPr lang="en-US" sz="3800" b="1" dirty="0" smtClean="0">
                <a:solidFill>
                  <a:srgbClr val="FF0066"/>
                </a:solidFill>
                <a:latin typeface="Times New Roman" pitchFamily="18" charset="0"/>
                <a:cs typeface="Times New Roman" pitchFamily="18" charset="0"/>
              </a:rPr>
              <a:t>)</a:t>
            </a:r>
            <a:endParaRPr lang="en-US" sz="3800" b="1" dirty="0">
              <a:solidFill>
                <a:srgbClr val="FF0066"/>
              </a:solidFill>
              <a:latin typeface="Times New Roman" pitchFamily="18" charset="0"/>
              <a:cs typeface="Times New Roman" pitchFamily="18" charset="0"/>
            </a:endParaRPr>
          </a:p>
        </p:txBody>
      </p:sp>
    </p:spTree>
    <p:extLst>
      <p:ext uri="{BB962C8B-B14F-4D97-AF65-F5344CB8AC3E}">
        <p14:creationId xmlns:p14="http://schemas.microsoft.com/office/powerpoint/2010/main" val="2099901386"/>
      </p:ext>
    </p:extLst>
  </p:cSld>
  <p:clrMapOvr>
    <a:masterClrMapping/>
  </p:clrMapOvr>
  <p:transition spd="slow">
    <p:split orient="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661319" y="42893"/>
            <a:ext cx="10366043" cy="1599885"/>
            <a:chOff x="1661319" y="42893"/>
            <a:chExt cx="10366043" cy="1599885"/>
          </a:xfrm>
        </p:grpSpPr>
        <p:grpSp>
          <p:nvGrpSpPr>
            <p:cNvPr id="14" name="Group 13"/>
            <p:cNvGrpSpPr/>
            <p:nvPr/>
          </p:nvGrpSpPr>
          <p:grpSpPr>
            <a:xfrm>
              <a:off x="4617134" y="42893"/>
              <a:ext cx="6255239" cy="1013727"/>
              <a:chOff x="4539228" y="103852"/>
              <a:chExt cx="6149694" cy="1013727"/>
            </a:xfrm>
          </p:grpSpPr>
          <p:grpSp>
            <p:nvGrpSpPr>
              <p:cNvPr id="15" name="Group 14"/>
              <p:cNvGrpSpPr/>
              <p:nvPr/>
            </p:nvGrpSpPr>
            <p:grpSpPr>
              <a:xfrm>
                <a:off x="4539228" y="103852"/>
                <a:ext cx="6149694" cy="1013727"/>
                <a:chOff x="4539228" y="103852"/>
                <a:chExt cx="6149694" cy="1013727"/>
              </a:xfrm>
            </p:grpSpPr>
            <p:sp>
              <p:nvSpPr>
                <p:cNvPr id="17" name="TextBox 16"/>
                <p:cNvSpPr txBox="1"/>
                <p:nvPr/>
              </p:nvSpPr>
              <p:spPr>
                <a:xfrm>
                  <a:off x="4539228" y="103852"/>
                  <a:ext cx="6149694" cy="584775"/>
                </a:xfrm>
                <a:prstGeom prst="rect">
                  <a:avLst/>
                </a:prstGeom>
                <a:noFill/>
              </p:spPr>
              <p:txBody>
                <a:bodyPr wrap="none" rtlCol="0">
                  <a:spAutoFit/>
                </a:bodyPr>
                <a:lstStyle/>
                <a:p>
                  <a:r>
                    <a:rPr lang="en-US" sz="3200" smtClean="0">
                      <a:solidFill>
                        <a:srgbClr val="0000CC"/>
                      </a:solidFill>
                      <a:latin typeface="Times New Roman" pitchFamily="18" charset="0"/>
                      <a:cs typeface="Times New Roman" pitchFamily="18" charset="0"/>
                    </a:rPr>
                    <a:t>Thứ……ngày…..tháng…..năm…….</a:t>
                  </a:r>
                  <a:endParaRPr lang="en-US" sz="3200">
                    <a:solidFill>
                      <a:srgbClr val="0000CC"/>
                    </a:solidFill>
                    <a:latin typeface="Times New Roman" pitchFamily="18" charset="0"/>
                    <a:cs typeface="Times New Roman" pitchFamily="18" charset="0"/>
                  </a:endParaRPr>
                </a:p>
              </p:txBody>
            </p:sp>
            <p:sp>
              <p:nvSpPr>
                <p:cNvPr id="18" name="TextBox 17"/>
                <p:cNvSpPr txBox="1"/>
                <p:nvPr/>
              </p:nvSpPr>
              <p:spPr>
                <a:xfrm>
                  <a:off x="6486305" y="594359"/>
                  <a:ext cx="2261748" cy="523220"/>
                </a:xfrm>
                <a:prstGeom prst="rect">
                  <a:avLst/>
                </a:prstGeom>
                <a:noFill/>
              </p:spPr>
              <p:txBody>
                <a:bodyPr wrap="none" rtlCol="0">
                  <a:spAutoFit/>
                </a:bodyPr>
                <a:lstStyle/>
                <a:p>
                  <a:r>
                    <a:rPr lang="en-US" sz="2800" b="1" smtClean="0">
                      <a:solidFill>
                        <a:srgbClr val="FF0066"/>
                      </a:solidFill>
                      <a:latin typeface="Times New Roman" pitchFamily="18" charset="0"/>
                      <a:cs typeface="Times New Roman" pitchFamily="18" charset="0"/>
                    </a:rPr>
                    <a:t>TIẾNG VIỆT</a:t>
                  </a:r>
                  <a:endParaRPr lang="en-US" sz="28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676405" y="1082039"/>
                <a:ext cx="188784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1661319" y="1066800"/>
              <a:ext cx="10366043"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err="1">
                  <a:solidFill>
                    <a:srgbClr val="0000CC"/>
                  </a:solidFill>
                  <a:effectLst>
                    <a:outerShdw blurRad="38100" dist="38100" dir="2700000" algn="tl">
                      <a:srgbClr val="000000">
                        <a:alpha val="43137"/>
                      </a:srgbClr>
                    </a:outerShdw>
                  </a:effectLst>
                  <a:latin typeface="Times New Roman" pitchFamily="18" charset="0"/>
                </a:rPr>
                <a:t>Bài</a:t>
              </a:r>
              <a:r>
                <a:rPr lang="en-US" sz="2800" b="1" dirty="0">
                  <a:solidFill>
                    <a:srgbClr val="0000CC"/>
                  </a:solidFill>
                  <a:effectLst>
                    <a:outerShdw blurRad="38100" dist="38100" dir="2700000" algn="tl">
                      <a:srgbClr val="000000">
                        <a:alpha val="43137"/>
                      </a:srgbClr>
                    </a:outerShdw>
                  </a:effectLst>
                  <a:latin typeface="Times New Roman" pitchFamily="18" charset="0"/>
                </a:rPr>
                <a:t> </a:t>
              </a:r>
              <a:r>
                <a:rPr lang="en-US" sz="2800" b="1" dirty="0" err="1">
                  <a:solidFill>
                    <a:srgbClr val="0000CC"/>
                  </a:solidFill>
                  <a:effectLst>
                    <a:outerShdw blurRad="38100" dist="38100" dir="2700000" algn="tl">
                      <a:srgbClr val="000000">
                        <a:alpha val="43137"/>
                      </a:srgbClr>
                    </a:outerShdw>
                  </a:effectLst>
                  <a:latin typeface="Times New Roman" pitchFamily="18" charset="0"/>
                </a:rPr>
                <a:t>viết</a:t>
              </a:r>
              <a:r>
                <a:rPr lang="en-US" sz="2800" b="1" dirty="0">
                  <a:solidFill>
                    <a:srgbClr val="0000CC"/>
                  </a:solidFill>
                  <a:effectLst>
                    <a:outerShdw blurRad="38100" dist="38100" dir="2700000" algn="tl">
                      <a:srgbClr val="000000">
                        <a:alpha val="43137"/>
                      </a:srgbClr>
                    </a:outerShdw>
                  </a:effectLst>
                  <a:latin typeface="Times New Roman" pitchFamily="18" charset="0"/>
                </a:rPr>
                <a:t> 2: </a:t>
              </a:r>
              <a:r>
                <a:rPr lang="en-US" sz="2800" b="1" dirty="0" smtClean="0">
                  <a:solidFill>
                    <a:srgbClr val="0000CC"/>
                  </a:solidFill>
                  <a:effectLst>
                    <a:outerShdw blurRad="38100" dist="38100" dir="2700000" algn="tl">
                      <a:srgbClr val="000000">
                        <a:alpha val="43137"/>
                      </a:srgbClr>
                    </a:outerShdw>
                  </a:effectLst>
                  <a:latin typeface="Times New Roman" pitchFamily="18" charset="0"/>
                </a:rPr>
                <a:t>TẢ ĐỒ VẬT</a:t>
              </a:r>
              <a:endParaRPr lang="en-US" sz="2800" b="1" dirty="0">
                <a:solidFill>
                  <a:srgbClr val="0000CC"/>
                </a:solidFill>
                <a:effectLst>
                  <a:outerShdw blurRad="38100" dist="38100" dir="2700000" algn="tl">
                    <a:srgbClr val="000000">
                      <a:alpha val="43137"/>
                    </a:srgbClr>
                  </a:outerShdw>
                </a:effectLst>
                <a:latin typeface="Times New Roman" pitchFamily="18" charset="0"/>
              </a:endParaRPr>
            </a:p>
          </p:txBody>
        </p:sp>
      </p:grpSp>
      <p:grpSp>
        <p:nvGrpSpPr>
          <p:cNvPr id="13" name="Group 12"/>
          <p:cNvGrpSpPr/>
          <p:nvPr/>
        </p:nvGrpSpPr>
        <p:grpSpPr>
          <a:xfrm>
            <a:off x="1508919" y="1905000"/>
            <a:ext cx="7037658" cy="677108"/>
            <a:chOff x="1508919" y="1888664"/>
            <a:chExt cx="6269914" cy="677108"/>
          </a:xfrm>
        </p:grpSpPr>
        <p:sp>
          <p:nvSpPr>
            <p:cNvPr id="20" name="Rectangle 19"/>
            <p:cNvSpPr/>
            <p:nvPr/>
          </p:nvSpPr>
          <p:spPr>
            <a:xfrm>
              <a:off x="1508919" y="1888664"/>
              <a:ext cx="6269914" cy="677108"/>
            </a:xfrm>
            <a:prstGeom prst="rect">
              <a:avLst/>
            </a:prstGeom>
          </p:spPr>
          <p:txBody>
            <a:bodyPr wrap="square">
              <a:spAutoFit/>
            </a:bodyPr>
            <a:lstStyle/>
            <a:p>
              <a:r>
                <a:rPr lang="en-US" sz="3800" b="1" dirty="0" smtClean="0">
                  <a:solidFill>
                    <a:srgbClr val="FF0066"/>
                  </a:solidFill>
                  <a:latin typeface="Times New Roman" pitchFamily="18" charset="0"/>
                  <a:cs typeface="Times New Roman" pitchFamily="18" charset="0"/>
                </a:rPr>
                <a:t> Chia </a:t>
              </a:r>
              <a:r>
                <a:rPr lang="en-US" sz="3800" b="1" dirty="0" err="1" smtClean="0">
                  <a:solidFill>
                    <a:srgbClr val="FF0066"/>
                  </a:solidFill>
                  <a:latin typeface="Times New Roman" pitchFamily="18" charset="0"/>
                  <a:cs typeface="Times New Roman" pitchFamily="18" charset="0"/>
                </a:rPr>
                <a:t>sẻ</a:t>
              </a:r>
              <a:r>
                <a:rPr lang="en-US" sz="3800" b="1" dirty="0"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bài</a:t>
              </a:r>
              <a:r>
                <a:rPr lang="en-US" sz="3800" b="1" dirty="0"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viết</a:t>
              </a:r>
              <a:r>
                <a:rPr lang="en-US" sz="3800" b="1" dirty="0"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trước</a:t>
              </a:r>
              <a:r>
                <a:rPr lang="en-US" sz="3800" b="1" dirty="0"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lớp</a:t>
              </a:r>
              <a:r>
                <a:rPr lang="en-US" sz="3800" b="1" dirty="0" smtClean="0">
                  <a:solidFill>
                    <a:srgbClr val="FF0066"/>
                  </a:solidFill>
                  <a:latin typeface="Times New Roman" pitchFamily="18" charset="0"/>
                  <a:cs typeface="Times New Roman" pitchFamily="18" charset="0"/>
                </a:rPr>
                <a:t>.</a:t>
              </a:r>
              <a:endParaRPr lang="en-US" sz="3800" b="1" dirty="0">
                <a:solidFill>
                  <a:srgbClr val="FF0066"/>
                </a:solidFill>
                <a:latin typeface="Times New Roman" pitchFamily="18" charset="0"/>
                <a:cs typeface="Times New Roman" pitchFamily="18" charset="0"/>
              </a:endParaRPr>
            </a:p>
          </p:txBody>
        </p:sp>
        <p:cxnSp>
          <p:nvCxnSpPr>
            <p:cNvPr id="21" name="Straight Connector 20"/>
            <p:cNvCxnSpPr/>
            <p:nvPr/>
          </p:nvCxnSpPr>
          <p:spPr>
            <a:xfrm>
              <a:off x="1673234" y="2519755"/>
              <a:ext cx="4927231"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5" name="Cloud 4"/>
          <p:cNvSpPr/>
          <p:nvPr/>
        </p:nvSpPr>
        <p:spPr>
          <a:xfrm>
            <a:off x="2945877" y="2971800"/>
            <a:ext cx="11201400" cy="44196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smtClean="0">
                <a:solidFill>
                  <a:srgbClr val="FF0000"/>
                </a:solidFill>
              </a:rPr>
              <a:t>Chúng</a:t>
            </a:r>
            <a:r>
              <a:rPr lang="en-US" sz="4000" b="1" dirty="0" smtClean="0">
                <a:solidFill>
                  <a:srgbClr val="FF0000"/>
                </a:solidFill>
              </a:rPr>
              <a:t> ta </a:t>
            </a:r>
            <a:r>
              <a:rPr lang="en-US" sz="4000" b="1" dirty="0" err="1" smtClean="0">
                <a:solidFill>
                  <a:srgbClr val="FF0000"/>
                </a:solidFill>
              </a:rPr>
              <a:t>cùng</a:t>
            </a:r>
            <a:r>
              <a:rPr lang="en-US" sz="4000" b="1" dirty="0" smtClean="0">
                <a:solidFill>
                  <a:srgbClr val="FF0000"/>
                </a:solidFill>
              </a:rPr>
              <a:t> </a:t>
            </a:r>
            <a:r>
              <a:rPr lang="en-US" sz="4000" b="1" dirty="0" err="1" smtClean="0">
                <a:solidFill>
                  <a:srgbClr val="FF0000"/>
                </a:solidFill>
              </a:rPr>
              <a:t>nhau</a:t>
            </a:r>
            <a:r>
              <a:rPr lang="en-US" sz="4000" b="1" dirty="0" smtClean="0">
                <a:solidFill>
                  <a:srgbClr val="FF0000"/>
                </a:solidFill>
              </a:rPr>
              <a:t> chia </a:t>
            </a:r>
            <a:r>
              <a:rPr lang="en-US" sz="4000" b="1" dirty="0" err="1" smtClean="0">
                <a:solidFill>
                  <a:srgbClr val="FF0000"/>
                </a:solidFill>
              </a:rPr>
              <a:t>sẻ</a:t>
            </a:r>
            <a:r>
              <a:rPr lang="en-US" sz="4000" b="1" dirty="0" smtClean="0">
                <a:solidFill>
                  <a:srgbClr val="FF0000"/>
                </a:solidFill>
              </a:rPr>
              <a:t>  </a:t>
            </a:r>
            <a:r>
              <a:rPr lang="en-US" sz="4000" b="1" dirty="0" err="1" smtClean="0">
                <a:solidFill>
                  <a:srgbClr val="FF0000"/>
                </a:solidFill>
              </a:rPr>
              <a:t>bài</a:t>
            </a:r>
            <a:r>
              <a:rPr lang="en-US" sz="4000" b="1" dirty="0" smtClean="0">
                <a:solidFill>
                  <a:srgbClr val="FF0000"/>
                </a:solidFill>
              </a:rPr>
              <a:t> </a:t>
            </a:r>
            <a:r>
              <a:rPr lang="en-US" sz="4000" b="1" dirty="0" err="1" smtClean="0">
                <a:solidFill>
                  <a:srgbClr val="FF0000"/>
                </a:solidFill>
              </a:rPr>
              <a:t>viết</a:t>
            </a:r>
            <a:r>
              <a:rPr lang="en-US" sz="4000" b="1" dirty="0" smtClean="0">
                <a:solidFill>
                  <a:srgbClr val="FF0000"/>
                </a:solidFill>
              </a:rPr>
              <a:t> </a:t>
            </a:r>
            <a:r>
              <a:rPr lang="en-US" sz="4000" b="1" dirty="0" err="1" smtClean="0">
                <a:solidFill>
                  <a:srgbClr val="FF0000"/>
                </a:solidFill>
              </a:rPr>
              <a:t>của</a:t>
            </a:r>
            <a:r>
              <a:rPr lang="en-US" sz="4000" b="1" dirty="0" smtClean="0">
                <a:solidFill>
                  <a:srgbClr val="FF0000"/>
                </a:solidFill>
              </a:rPr>
              <a:t> </a:t>
            </a:r>
            <a:r>
              <a:rPr lang="en-US" sz="4000" b="1" dirty="0" err="1" smtClean="0">
                <a:solidFill>
                  <a:srgbClr val="FF0000"/>
                </a:solidFill>
              </a:rPr>
              <a:t>mình</a:t>
            </a:r>
            <a:r>
              <a:rPr lang="en-US" sz="4000" b="1" dirty="0" smtClean="0">
                <a:solidFill>
                  <a:srgbClr val="FF0000"/>
                </a:solidFill>
              </a:rPr>
              <a:t> </a:t>
            </a:r>
            <a:r>
              <a:rPr lang="en-US" sz="4000" b="1" dirty="0" err="1" smtClean="0">
                <a:solidFill>
                  <a:srgbClr val="FF0000"/>
                </a:solidFill>
              </a:rPr>
              <a:t>trước</a:t>
            </a:r>
            <a:r>
              <a:rPr lang="en-US" sz="4000" b="1" dirty="0" smtClean="0">
                <a:solidFill>
                  <a:srgbClr val="FF0000"/>
                </a:solidFill>
              </a:rPr>
              <a:t> </a:t>
            </a:r>
            <a:r>
              <a:rPr lang="en-US" sz="4000" b="1" dirty="0" err="1" smtClean="0">
                <a:solidFill>
                  <a:srgbClr val="FF0000"/>
                </a:solidFill>
              </a:rPr>
              <a:t>lớp</a:t>
            </a:r>
            <a:endParaRPr lang="en-US" sz="4000" b="1" dirty="0">
              <a:solidFill>
                <a:srgbClr val="FF0000"/>
              </a:solidFill>
            </a:endParaRPr>
          </a:p>
        </p:txBody>
      </p:sp>
    </p:spTree>
    <p:extLst>
      <p:ext uri="{BB962C8B-B14F-4D97-AF65-F5344CB8AC3E}">
        <p14:creationId xmlns:p14="http://schemas.microsoft.com/office/powerpoint/2010/main" val="4216625807"/>
      </p:ext>
    </p:extLst>
  </p:cSld>
  <p:clrMapOvr>
    <a:masterClrMapping/>
  </p:clrMapOvr>
  <p:transition spd="slow">
    <p:split orient="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661319" y="42893"/>
            <a:ext cx="10366043" cy="1599885"/>
            <a:chOff x="1661319" y="42893"/>
            <a:chExt cx="10366043" cy="1599885"/>
          </a:xfrm>
        </p:grpSpPr>
        <p:grpSp>
          <p:nvGrpSpPr>
            <p:cNvPr id="14" name="Group 13"/>
            <p:cNvGrpSpPr/>
            <p:nvPr/>
          </p:nvGrpSpPr>
          <p:grpSpPr>
            <a:xfrm>
              <a:off x="4617134" y="42893"/>
              <a:ext cx="6255239" cy="1013727"/>
              <a:chOff x="4539228" y="103852"/>
              <a:chExt cx="6149694" cy="1013727"/>
            </a:xfrm>
          </p:grpSpPr>
          <p:grpSp>
            <p:nvGrpSpPr>
              <p:cNvPr id="15" name="Group 14"/>
              <p:cNvGrpSpPr/>
              <p:nvPr/>
            </p:nvGrpSpPr>
            <p:grpSpPr>
              <a:xfrm>
                <a:off x="4539228" y="103852"/>
                <a:ext cx="6149694" cy="1013727"/>
                <a:chOff x="4539228" y="103852"/>
                <a:chExt cx="6149694" cy="1013727"/>
              </a:xfrm>
            </p:grpSpPr>
            <p:sp>
              <p:nvSpPr>
                <p:cNvPr id="17" name="TextBox 16"/>
                <p:cNvSpPr txBox="1"/>
                <p:nvPr/>
              </p:nvSpPr>
              <p:spPr>
                <a:xfrm>
                  <a:off x="4539228" y="103852"/>
                  <a:ext cx="6149694" cy="584775"/>
                </a:xfrm>
                <a:prstGeom prst="rect">
                  <a:avLst/>
                </a:prstGeom>
                <a:noFill/>
              </p:spPr>
              <p:txBody>
                <a:bodyPr wrap="none" rtlCol="0">
                  <a:spAutoFit/>
                </a:bodyPr>
                <a:lstStyle/>
                <a:p>
                  <a:r>
                    <a:rPr lang="en-US" sz="3200" smtClean="0">
                      <a:solidFill>
                        <a:srgbClr val="0000CC"/>
                      </a:solidFill>
                      <a:latin typeface="Times New Roman" pitchFamily="18" charset="0"/>
                      <a:cs typeface="Times New Roman" pitchFamily="18" charset="0"/>
                    </a:rPr>
                    <a:t>Thứ……ngày…..tháng…..năm…….</a:t>
                  </a:r>
                  <a:endParaRPr lang="en-US" sz="3200">
                    <a:solidFill>
                      <a:srgbClr val="0000CC"/>
                    </a:solidFill>
                    <a:latin typeface="Times New Roman" pitchFamily="18" charset="0"/>
                    <a:cs typeface="Times New Roman" pitchFamily="18" charset="0"/>
                  </a:endParaRPr>
                </a:p>
              </p:txBody>
            </p:sp>
            <p:sp>
              <p:nvSpPr>
                <p:cNvPr id="18" name="TextBox 17"/>
                <p:cNvSpPr txBox="1"/>
                <p:nvPr/>
              </p:nvSpPr>
              <p:spPr>
                <a:xfrm>
                  <a:off x="6486305" y="594359"/>
                  <a:ext cx="2261748" cy="523220"/>
                </a:xfrm>
                <a:prstGeom prst="rect">
                  <a:avLst/>
                </a:prstGeom>
                <a:noFill/>
              </p:spPr>
              <p:txBody>
                <a:bodyPr wrap="none" rtlCol="0">
                  <a:spAutoFit/>
                </a:bodyPr>
                <a:lstStyle/>
                <a:p>
                  <a:r>
                    <a:rPr lang="en-US" sz="2800" b="1" smtClean="0">
                      <a:solidFill>
                        <a:srgbClr val="FF0066"/>
                      </a:solidFill>
                      <a:latin typeface="Times New Roman" pitchFamily="18" charset="0"/>
                      <a:cs typeface="Times New Roman" pitchFamily="18" charset="0"/>
                    </a:rPr>
                    <a:t>TIẾNG VIỆT</a:t>
                  </a:r>
                  <a:endParaRPr lang="en-US" sz="28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676405" y="1082039"/>
                <a:ext cx="188784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1661319" y="1066800"/>
              <a:ext cx="10366043"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err="1">
                  <a:solidFill>
                    <a:srgbClr val="0000CC"/>
                  </a:solidFill>
                  <a:effectLst>
                    <a:outerShdw blurRad="38100" dist="38100" dir="2700000" algn="tl">
                      <a:srgbClr val="000000">
                        <a:alpha val="43137"/>
                      </a:srgbClr>
                    </a:outerShdw>
                  </a:effectLst>
                  <a:latin typeface="Times New Roman" pitchFamily="18" charset="0"/>
                </a:rPr>
                <a:t>Bài</a:t>
              </a:r>
              <a:r>
                <a:rPr lang="en-US" sz="2800" b="1" dirty="0">
                  <a:solidFill>
                    <a:srgbClr val="0000CC"/>
                  </a:solidFill>
                  <a:effectLst>
                    <a:outerShdw blurRad="38100" dist="38100" dir="2700000" algn="tl">
                      <a:srgbClr val="000000">
                        <a:alpha val="43137"/>
                      </a:srgbClr>
                    </a:outerShdw>
                  </a:effectLst>
                  <a:latin typeface="Times New Roman" pitchFamily="18" charset="0"/>
                </a:rPr>
                <a:t> </a:t>
              </a:r>
              <a:r>
                <a:rPr lang="en-US" sz="2800" b="1" dirty="0" err="1">
                  <a:solidFill>
                    <a:srgbClr val="0000CC"/>
                  </a:solidFill>
                  <a:effectLst>
                    <a:outerShdw blurRad="38100" dist="38100" dir="2700000" algn="tl">
                      <a:srgbClr val="000000">
                        <a:alpha val="43137"/>
                      </a:srgbClr>
                    </a:outerShdw>
                  </a:effectLst>
                  <a:latin typeface="Times New Roman" pitchFamily="18" charset="0"/>
                </a:rPr>
                <a:t>viết</a:t>
              </a:r>
              <a:r>
                <a:rPr lang="en-US" sz="2800" b="1" dirty="0">
                  <a:solidFill>
                    <a:srgbClr val="0000CC"/>
                  </a:solidFill>
                  <a:effectLst>
                    <a:outerShdw blurRad="38100" dist="38100" dir="2700000" algn="tl">
                      <a:srgbClr val="000000">
                        <a:alpha val="43137"/>
                      </a:srgbClr>
                    </a:outerShdw>
                  </a:effectLst>
                  <a:latin typeface="Times New Roman" pitchFamily="18" charset="0"/>
                </a:rPr>
                <a:t> 2: </a:t>
              </a:r>
              <a:r>
                <a:rPr lang="en-US" sz="2800" b="1" dirty="0" smtClean="0">
                  <a:solidFill>
                    <a:srgbClr val="0000CC"/>
                  </a:solidFill>
                  <a:effectLst>
                    <a:outerShdw blurRad="38100" dist="38100" dir="2700000" algn="tl">
                      <a:srgbClr val="000000">
                        <a:alpha val="43137"/>
                      </a:srgbClr>
                    </a:outerShdw>
                  </a:effectLst>
                  <a:latin typeface="Times New Roman" pitchFamily="18" charset="0"/>
                </a:rPr>
                <a:t>TẢ ĐỒ VẬT</a:t>
              </a:r>
              <a:endParaRPr lang="en-US" sz="2800" b="1" dirty="0">
                <a:solidFill>
                  <a:srgbClr val="0000CC"/>
                </a:solidFill>
                <a:effectLst>
                  <a:outerShdw blurRad="38100" dist="38100" dir="2700000" algn="tl">
                    <a:srgbClr val="000000">
                      <a:alpha val="43137"/>
                    </a:srgbClr>
                  </a:outerShdw>
                </a:effectLst>
                <a:latin typeface="Times New Roman" pitchFamily="18" charset="0"/>
              </a:endParaRPr>
            </a:p>
          </p:txBody>
        </p:sp>
      </p:grpSp>
      <p:sp>
        <p:nvSpPr>
          <p:cNvPr id="2" name="Rectangle 1"/>
          <p:cNvSpPr/>
          <p:nvPr/>
        </p:nvSpPr>
        <p:spPr>
          <a:xfrm>
            <a:off x="184150" y="2286000"/>
            <a:ext cx="10773569" cy="4241867"/>
          </a:xfrm>
          <a:prstGeom prst="rect">
            <a:avLst/>
          </a:prstGeom>
        </p:spPr>
        <p:txBody>
          <a:bodyPr wrap="square">
            <a:spAutoFit/>
          </a:bodyPr>
          <a:lstStyle/>
          <a:p>
            <a:pPr algn="just">
              <a:lnSpc>
                <a:spcPct val="107000"/>
              </a:lnSpc>
              <a:spcAft>
                <a:spcPts val="0"/>
              </a:spcAft>
            </a:pPr>
            <a:r>
              <a:rPr lang="en-US" sz="3600" b="1" dirty="0" smtClean="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solidFill>
                  <a:srgbClr val="0000CC"/>
                </a:solidFill>
                <a:latin typeface="Times New Roman" panose="02020603050405020304" pitchFamily="18" charset="0"/>
                <a:ea typeface="Calibri" panose="020F0502020204030204" pitchFamily="34" charset="0"/>
                <a:cs typeface="Times New Roman" panose="02020603050405020304" pitchFamily="18" charset="0"/>
              </a:rPr>
              <a:t>Nhà</a:t>
            </a:r>
            <a:r>
              <a:rPr lang="en-US" sz="3600" b="1" dirty="0" smtClean="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em</a:t>
            </a:r>
            <a:r>
              <a:rPr lang="en-US" sz="36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có</a:t>
            </a:r>
            <a:r>
              <a:rPr lang="en-US" sz="36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một</a:t>
            </a:r>
            <a:r>
              <a:rPr lang="en-US" sz="36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chiếc</a:t>
            </a:r>
            <a:r>
              <a:rPr lang="en-US" sz="36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ti</a:t>
            </a:r>
            <a:r>
              <a:rPr lang="en-US" sz="36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vi. </a:t>
            </a:r>
            <a:r>
              <a:rPr lang="en-US" sz="3600" b="1" dirty="0" err="1" smtClean="0">
                <a:solidFill>
                  <a:srgbClr val="0000CC"/>
                </a:solidFill>
                <a:latin typeface="Times New Roman" panose="02020603050405020304" pitchFamily="18" charset="0"/>
                <a:ea typeface="Calibri" panose="020F0502020204030204" pitchFamily="34" charset="0"/>
                <a:cs typeface="Times New Roman" panose="02020603050405020304" pitchFamily="18" charset="0"/>
              </a:rPr>
              <a:t>Nó</a:t>
            </a:r>
            <a:r>
              <a:rPr lang="en-US" sz="3600" b="1" dirty="0" smtClean="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solidFill>
                  <a:srgbClr val="0000CC"/>
                </a:solidFill>
                <a:latin typeface="Times New Roman" panose="02020603050405020304" pitchFamily="18" charset="0"/>
                <a:ea typeface="Calibri" panose="020F0502020204030204" pitchFamily="34" charset="0"/>
                <a:cs typeface="Times New Roman" panose="02020603050405020304" pitchFamily="18" charset="0"/>
              </a:rPr>
              <a:t>có</a:t>
            </a:r>
            <a:r>
              <a:rPr lang="en-US" sz="3600" b="1" dirty="0" smtClean="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solidFill>
                  <a:srgbClr val="0000CC"/>
                </a:solidFill>
                <a:latin typeface="Times New Roman" panose="02020603050405020304" pitchFamily="18" charset="0"/>
                <a:ea typeface="Calibri" panose="020F0502020204030204" pitchFamily="34" charset="0"/>
                <a:cs typeface="Times New Roman" panose="02020603050405020304" pitchFamily="18" charset="0"/>
              </a:rPr>
              <a:t>dạng</a:t>
            </a:r>
            <a:r>
              <a:rPr lang="en-US" sz="3600" b="1" dirty="0" smtClean="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solidFill>
                  <a:srgbClr val="0000CC"/>
                </a:solidFill>
                <a:latin typeface="Times New Roman" panose="02020603050405020304" pitchFamily="18" charset="0"/>
                <a:ea typeface="Calibri" panose="020F0502020204030204" pitchFamily="34" charset="0"/>
                <a:cs typeface="Times New Roman" panose="02020603050405020304" pitchFamily="18" charset="0"/>
              </a:rPr>
              <a:t>hình</a:t>
            </a:r>
            <a:r>
              <a:rPr lang="en-US" sz="3600" b="1" dirty="0" smtClean="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solidFill>
                  <a:srgbClr val="0000CC"/>
                </a:solidFill>
                <a:latin typeface="Times New Roman" panose="02020603050405020304" pitchFamily="18" charset="0"/>
                <a:ea typeface="Calibri" panose="020F0502020204030204" pitchFamily="34" charset="0"/>
                <a:cs typeface="Times New Roman" panose="02020603050405020304" pitchFamily="18" charset="0"/>
              </a:rPr>
              <a:t>chữ</a:t>
            </a:r>
            <a:r>
              <a:rPr lang="en-US" sz="3600" b="1" dirty="0" smtClean="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solidFill>
                  <a:srgbClr val="0000CC"/>
                </a:solidFill>
                <a:latin typeface="Times New Roman" panose="02020603050405020304" pitchFamily="18" charset="0"/>
                <a:ea typeface="Calibri" panose="020F0502020204030204" pitchFamily="34" charset="0"/>
                <a:cs typeface="Times New Roman" panose="02020603050405020304" pitchFamily="18" charset="0"/>
              </a:rPr>
              <a:t>nhật</a:t>
            </a:r>
            <a:r>
              <a:rPr lang="en-US" sz="3600" b="1" dirty="0" smtClean="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solidFill>
                  <a:srgbClr val="0000CC"/>
                </a:solidFill>
                <a:latin typeface="Times New Roman" panose="02020603050405020304" pitchFamily="18" charset="0"/>
                <a:ea typeface="Calibri" panose="020F0502020204030204" pitchFamily="34" charset="0"/>
                <a:cs typeface="Times New Roman" panose="02020603050405020304" pitchFamily="18" charset="0"/>
              </a:rPr>
              <a:t>đi</a:t>
            </a:r>
            <a:r>
              <a:rPr lang="en-US" sz="3600" b="1" dirty="0" smtClean="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solidFill>
                  <a:srgbClr val="0000CC"/>
                </a:solidFill>
                <a:latin typeface="Times New Roman" panose="02020603050405020304" pitchFamily="18" charset="0"/>
                <a:ea typeface="Calibri" panose="020F0502020204030204" pitchFamily="34" charset="0"/>
                <a:cs typeface="Times New Roman" panose="02020603050405020304" pitchFamily="18" charset="0"/>
              </a:rPr>
              <a:t>kèm</a:t>
            </a:r>
            <a:r>
              <a:rPr lang="en-US" sz="3600" b="1" dirty="0" smtClean="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solidFill>
                  <a:srgbClr val="0000CC"/>
                </a:solidFill>
                <a:latin typeface="Times New Roman" panose="02020603050405020304" pitchFamily="18" charset="0"/>
                <a:ea typeface="Calibri" panose="020F0502020204030204" pitchFamily="34" charset="0"/>
                <a:cs typeface="Times New Roman" panose="02020603050405020304" pitchFamily="18" charset="0"/>
              </a:rPr>
              <a:t>với</a:t>
            </a:r>
            <a:r>
              <a:rPr lang="en-US" sz="3600" b="1" dirty="0" smtClean="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solidFill>
                  <a:srgbClr val="0000CC"/>
                </a:solidFill>
                <a:latin typeface="Times New Roman" panose="02020603050405020304" pitchFamily="18" charset="0"/>
                <a:ea typeface="Calibri" panose="020F0502020204030204" pitchFamily="34" charset="0"/>
                <a:cs typeface="Times New Roman" panose="02020603050405020304" pitchFamily="18" charset="0"/>
              </a:rPr>
              <a:t>ti</a:t>
            </a:r>
            <a:r>
              <a:rPr lang="en-US" sz="3600" b="1" dirty="0" smtClean="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vi </a:t>
            </a:r>
            <a:r>
              <a:rPr lang="en-US" sz="3600" b="1" dirty="0" err="1" smtClean="0">
                <a:solidFill>
                  <a:srgbClr val="0000CC"/>
                </a:solidFill>
                <a:latin typeface="Times New Roman" panose="02020603050405020304" pitchFamily="18" charset="0"/>
                <a:ea typeface="Calibri" panose="020F0502020204030204" pitchFamily="34" charset="0"/>
                <a:cs typeface="Times New Roman" panose="02020603050405020304" pitchFamily="18" charset="0"/>
              </a:rPr>
              <a:t>có</a:t>
            </a:r>
            <a:r>
              <a:rPr lang="en-US" sz="3600" b="1" dirty="0" smtClean="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solidFill>
                  <a:srgbClr val="0000CC"/>
                </a:solidFill>
                <a:latin typeface="Times New Roman" panose="02020603050405020304" pitchFamily="18" charset="0"/>
                <a:ea typeface="Calibri" panose="020F0502020204030204" pitchFamily="34" charset="0"/>
                <a:cs typeface="Times New Roman" panose="02020603050405020304" pitchFamily="18" charset="0"/>
              </a:rPr>
              <a:t>một</a:t>
            </a:r>
            <a:r>
              <a:rPr lang="en-US" sz="3600" b="1" dirty="0" smtClean="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solidFill>
                  <a:srgbClr val="0000CC"/>
                </a:solidFill>
                <a:latin typeface="Times New Roman" panose="02020603050405020304" pitchFamily="18" charset="0"/>
                <a:ea typeface="Calibri" panose="020F0502020204030204" pitchFamily="34" charset="0"/>
                <a:cs typeface="Times New Roman" panose="02020603050405020304" pitchFamily="18" charset="0"/>
              </a:rPr>
              <a:t>cái</a:t>
            </a:r>
            <a:r>
              <a:rPr lang="en-US" sz="3600" b="1" dirty="0" smtClean="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solidFill>
                  <a:srgbClr val="0000CC"/>
                </a:solidFill>
                <a:latin typeface="Times New Roman" panose="02020603050405020304" pitchFamily="18" charset="0"/>
                <a:ea typeface="Calibri" panose="020F0502020204030204" pitchFamily="34" charset="0"/>
                <a:cs typeface="Times New Roman" panose="02020603050405020304" pitchFamily="18" charset="0"/>
              </a:rPr>
              <a:t>điều</a:t>
            </a:r>
            <a:r>
              <a:rPr lang="en-US" sz="3600" b="1" dirty="0" smtClean="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solidFill>
                  <a:srgbClr val="0000CC"/>
                </a:solidFill>
                <a:latin typeface="Times New Roman" panose="02020603050405020304" pitchFamily="18" charset="0"/>
                <a:ea typeface="Calibri" panose="020F0502020204030204" pitchFamily="34" charset="0"/>
                <a:cs typeface="Times New Roman" panose="02020603050405020304" pitchFamily="18" charset="0"/>
              </a:rPr>
              <a:t>khiển</a:t>
            </a:r>
            <a:r>
              <a:rPr lang="en-US" sz="3600" b="1" dirty="0" smtClean="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solidFill>
                  <a:srgbClr val="0000CC"/>
                </a:solidFill>
                <a:latin typeface="Times New Roman" panose="02020603050405020304" pitchFamily="18" charset="0"/>
                <a:ea typeface="Calibri" panose="020F0502020204030204" pitchFamily="34" charset="0"/>
                <a:cs typeface="Times New Roman" panose="02020603050405020304" pitchFamily="18" charset="0"/>
              </a:rPr>
              <a:t>có</a:t>
            </a:r>
            <a:r>
              <a:rPr lang="en-US" sz="3600" b="1" dirty="0" smtClean="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solidFill>
                  <a:srgbClr val="0000CC"/>
                </a:solidFill>
                <a:latin typeface="Times New Roman" panose="02020603050405020304" pitchFamily="18" charset="0"/>
                <a:ea typeface="Calibri" panose="020F0502020204030204" pitchFamily="34" charset="0"/>
                <a:cs typeface="Times New Roman" panose="02020603050405020304" pitchFamily="18" charset="0"/>
              </a:rPr>
              <a:t>nhiều</a:t>
            </a:r>
            <a:r>
              <a:rPr lang="en-US" sz="3600" b="1" dirty="0" smtClean="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nút</a:t>
            </a:r>
            <a:r>
              <a:rPr lang="en-US" sz="36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bấm</a:t>
            </a:r>
            <a:r>
              <a:rPr lang="en-US" sz="36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solidFill>
                  <a:srgbClr val="0000CC"/>
                </a:solidFill>
                <a:latin typeface="Times New Roman" panose="02020603050405020304" pitchFamily="18" charset="0"/>
                <a:ea typeface="Calibri" panose="020F0502020204030204" pitchFamily="34" charset="0"/>
                <a:cs typeface="Times New Roman" panose="02020603050405020304" pitchFamily="18" charset="0"/>
              </a:rPr>
              <a:t>Mỗi</a:t>
            </a:r>
            <a:r>
              <a:rPr lang="en-US" sz="3600" b="1" dirty="0" smtClean="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solidFill>
                  <a:srgbClr val="0000CC"/>
                </a:solidFill>
                <a:latin typeface="Times New Roman" panose="02020603050405020304" pitchFamily="18" charset="0"/>
                <a:ea typeface="Calibri" panose="020F0502020204030204" pitchFamily="34" charset="0"/>
                <a:cs typeface="Times New Roman" panose="02020603050405020304" pitchFamily="18" charset="0"/>
              </a:rPr>
              <a:t>tối</a:t>
            </a:r>
            <a:r>
              <a:rPr lang="en-US" sz="36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sau</a:t>
            </a:r>
            <a:r>
              <a:rPr lang="en-US" sz="36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khi</a:t>
            </a:r>
            <a:r>
              <a:rPr lang="en-US" sz="36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cơm</a:t>
            </a:r>
            <a:r>
              <a:rPr lang="en-US" sz="36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nước</a:t>
            </a:r>
            <a:r>
              <a:rPr lang="en-US" sz="36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xong</a:t>
            </a:r>
            <a:r>
              <a:rPr lang="en-US" sz="36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cả</a:t>
            </a:r>
            <a:r>
              <a:rPr lang="en-US" sz="36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nhà</a:t>
            </a:r>
            <a:r>
              <a:rPr lang="en-US" sz="36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em</a:t>
            </a:r>
            <a:r>
              <a:rPr lang="en-US" sz="36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lại</a:t>
            </a:r>
            <a:r>
              <a:rPr lang="en-US" sz="36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ngồi</a:t>
            </a:r>
            <a:r>
              <a:rPr lang="en-US" sz="36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quanh</a:t>
            </a:r>
            <a:r>
              <a:rPr lang="en-US" sz="36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bàn</a:t>
            </a:r>
            <a:r>
              <a:rPr lang="en-US" sz="36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xem</a:t>
            </a:r>
            <a:r>
              <a:rPr lang="en-US" sz="36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tin </a:t>
            </a:r>
            <a:r>
              <a:rPr lang="en-US" sz="3600" b="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tức</a:t>
            </a:r>
            <a:r>
              <a:rPr lang="en-US" sz="36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xem</a:t>
            </a:r>
            <a:r>
              <a:rPr lang="en-US" sz="36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phim</a:t>
            </a:r>
            <a:r>
              <a:rPr lang="en-US" sz="36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Có</a:t>
            </a:r>
            <a:r>
              <a:rPr lang="en-US" sz="36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hôm</a:t>
            </a:r>
            <a:r>
              <a:rPr lang="en-US" sz="36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cả</a:t>
            </a:r>
            <a:r>
              <a:rPr lang="en-US" sz="36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nhà</a:t>
            </a:r>
            <a:r>
              <a:rPr lang="en-US" sz="36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cùng</a:t>
            </a:r>
            <a:r>
              <a:rPr lang="en-US" sz="36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xem</a:t>
            </a:r>
            <a:r>
              <a:rPr lang="en-US" sz="36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bóng</a:t>
            </a:r>
            <a:r>
              <a:rPr lang="en-US" sz="36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đá</a:t>
            </a:r>
            <a:r>
              <a:rPr lang="en-US" sz="36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hò</a:t>
            </a:r>
            <a:r>
              <a:rPr lang="en-US" sz="36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reo </a:t>
            </a:r>
            <a:r>
              <a:rPr lang="en-US" sz="3600" b="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rất</a:t>
            </a:r>
            <a:r>
              <a:rPr lang="en-US" sz="36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vui</a:t>
            </a:r>
            <a:r>
              <a:rPr lang="en-US" sz="36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solidFill>
                  <a:srgbClr val="0000CC"/>
                </a:solidFill>
                <a:latin typeface="Times New Roman" panose="02020603050405020304" pitchFamily="18" charset="0"/>
                <a:ea typeface="Calibri" panose="020F0502020204030204" pitchFamily="34" charset="0"/>
                <a:cs typeface="Times New Roman" panose="02020603050405020304" pitchFamily="18" charset="0"/>
              </a:rPr>
              <a:t>Em</a:t>
            </a:r>
            <a:r>
              <a:rPr lang="en-US" sz="3600" b="1" dirty="0" smtClean="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rất</a:t>
            </a:r>
            <a:r>
              <a:rPr lang="en-US" sz="36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biết</a:t>
            </a:r>
            <a:r>
              <a:rPr lang="en-US" sz="36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ơn</a:t>
            </a:r>
            <a:r>
              <a:rPr lang="en-US" sz="36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những</a:t>
            </a:r>
            <a:r>
              <a:rPr lang="en-US" sz="36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người</a:t>
            </a:r>
            <a:r>
              <a:rPr lang="en-US" sz="36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đã</a:t>
            </a:r>
            <a:r>
              <a:rPr lang="en-US" sz="36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chế</a:t>
            </a:r>
            <a:r>
              <a:rPr lang="en-US" sz="36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tạo</a:t>
            </a:r>
            <a:r>
              <a:rPr lang="en-US" sz="36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ra</a:t>
            </a:r>
            <a:r>
              <a:rPr lang="en-US" sz="36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chiếc</a:t>
            </a:r>
            <a:r>
              <a:rPr lang="en-US" sz="36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ti</a:t>
            </a:r>
            <a:r>
              <a:rPr lang="en-US" sz="36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vi, </a:t>
            </a:r>
            <a:r>
              <a:rPr lang="en-US" sz="3600" b="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giúp</a:t>
            </a:r>
            <a:r>
              <a:rPr lang="en-US" sz="36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em</a:t>
            </a:r>
            <a:r>
              <a:rPr lang="en-US" sz="36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biết</a:t>
            </a:r>
            <a:r>
              <a:rPr lang="en-US" sz="36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thêm</a:t>
            </a:r>
            <a:r>
              <a:rPr lang="en-US" sz="36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nhiều</a:t>
            </a:r>
            <a:r>
              <a:rPr lang="en-US" sz="36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điều</a:t>
            </a:r>
            <a:r>
              <a:rPr lang="en-US" sz="36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bổ</a:t>
            </a:r>
            <a:r>
              <a:rPr lang="en-US" sz="36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ích</a:t>
            </a:r>
            <a:r>
              <a:rPr lang="en-US" sz="36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a:t>
            </a:r>
            <a:endParaRPr lang="en-US" sz="3600" b="1"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rotWithShape="1">
          <a:blip r:embed="rId2"/>
          <a:srcRect l="60542" t="27083" r="9004" b="39584"/>
          <a:stretch/>
        </p:blipFill>
        <p:spPr>
          <a:xfrm>
            <a:off x="11262520" y="2438400"/>
            <a:ext cx="4906170" cy="3733800"/>
          </a:xfrm>
          <a:prstGeom prst="rect">
            <a:avLst/>
          </a:prstGeom>
        </p:spPr>
      </p:pic>
    </p:spTree>
    <p:extLst>
      <p:ext uri="{BB962C8B-B14F-4D97-AF65-F5344CB8AC3E}">
        <p14:creationId xmlns:p14="http://schemas.microsoft.com/office/powerpoint/2010/main" val="239281668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661319" y="42893"/>
            <a:ext cx="10366043" cy="1599885"/>
            <a:chOff x="1661319" y="42893"/>
            <a:chExt cx="10366043" cy="1599885"/>
          </a:xfrm>
        </p:grpSpPr>
        <p:grpSp>
          <p:nvGrpSpPr>
            <p:cNvPr id="14" name="Group 13"/>
            <p:cNvGrpSpPr/>
            <p:nvPr/>
          </p:nvGrpSpPr>
          <p:grpSpPr>
            <a:xfrm>
              <a:off x="4617134" y="42893"/>
              <a:ext cx="6255239" cy="1013727"/>
              <a:chOff x="4539228" y="103852"/>
              <a:chExt cx="6149694" cy="1013727"/>
            </a:xfrm>
          </p:grpSpPr>
          <p:grpSp>
            <p:nvGrpSpPr>
              <p:cNvPr id="15" name="Group 14"/>
              <p:cNvGrpSpPr/>
              <p:nvPr/>
            </p:nvGrpSpPr>
            <p:grpSpPr>
              <a:xfrm>
                <a:off x="4539228" y="103852"/>
                <a:ext cx="6149694" cy="1013727"/>
                <a:chOff x="4539228" y="103852"/>
                <a:chExt cx="6149694" cy="1013727"/>
              </a:xfrm>
            </p:grpSpPr>
            <p:sp>
              <p:nvSpPr>
                <p:cNvPr id="17" name="TextBox 16"/>
                <p:cNvSpPr txBox="1"/>
                <p:nvPr/>
              </p:nvSpPr>
              <p:spPr>
                <a:xfrm>
                  <a:off x="4539228" y="103852"/>
                  <a:ext cx="6149694" cy="584775"/>
                </a:xfrm>
                <a:prstGeom prst="rect">
                  <a:avLst/>
                </a:prstGeom>
                <a:noFill/>
              </p:spPr>
              <p:txBody>
                <a:bodyPr wrap="none" rtlCol="0">
                  <a:spAutoFit/>
                </a:bodyPr>
                <a:lstStyle/>
                <a:p>
                  <a:r>
                    <a:rPr lang="en-US" sz="3200" smtClean="0">
                      <a:solidFill>
                        <a:srgbClr val="0000CC"/>
                      </a:solidFill>
                      <a:latin typeface="Times New Roman" pitchFamily="18" charset="0"/>
                      <a:cs typeface="Times New Roman" pitchFamily="18" charset="0"/>
                    </a:rPr>
                    <a:t>Thứ……ngày…..tháng…..năm…….</a:t>
                  </a:r>
                  <a:endParaRPr lang="en-US" sz="3200">
                    <a:solidFill>
                      <a:srgbClr val="0000CC"/>
                    </a:solidFill>
                    <a:latin typeface="Times New Roman" pitchFamily="18" charset="0"/>
                    <a:cs typeface="Times New Roman" pitchFamily="18" charset="0"/>
                  </a:endParaRPr>
                </a:p>
              </p:txBody>
            </p:sp>
            <p:sp>
              <p:nvSpPr>
                <p:cNvPr id="18" name="TextBox 17"/>
                <p:cNvSpPr txBox="1"/>
                <p:nvPr/>
              </p:nvSpPr>
              <p:spPr>
                <a:xfrm>
                  <a:off x="6486305" y="594359"/>
                  <a:ext cx="2261748" cy="523220"/>
                </a:xfrm>
                <a:prstGeom prst="rect">
                  <a:avLst/>
                </a:prstGeom>
                <a:noFill/>
              </p:spPr>
              <p:txBody>
                <a:bodyPr wrap="none" rtlCol="0">
                  <a:spAutoFit/>
                </a:bodyPr>
                <a:lstStyle/>
                <a:p>
                  <a:r>
                    <a:rPr lang="en-US" sz="2800" b="1" smtClean="0">
                      <a:solidFill>
                        <a:srgbClr val="FF0066"/>
                      </a:solidFill>
                      <a:latin typeface="Times New Roman" pitchFamily="18" charset="0"/>
                      <a:cs typeface="Times New Roman" pitchFamily="18" charset="0"/>
                    </a:rPr>
                    <a:t>TIẾNG VIỆT</a:t>
                  </a:r>
                  <a:endParaRPr lang="en-US" sz="28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676405" y="1082039"/>
                <a:ext cx="188784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1661319" y="1066800"/>
              <a:ext cx="10366043"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err="1">
                  <a:solidFill>
                    <a:srgbClr val="0000CC"/>
                  </a:solidFill>
                  <a:effectLst>
                    <a:outerShdw blurRad="38100" dist="38100" dir="2700000" algn="tl">
                      <a:srgbClr val="000000">
                        <a:alpha val="43137"/>
                      </a:srgbClr>
                    </a:outerShdw>
                  </a:effectLst>
                  <a:latin typeface="Times New Roman" pitchFamily="18" charset="0"/>
                </a:rPr>
                <a:t>Bài</a:t>
              </a:r>
              <a:r>
                <a:rPr lang="en-US" sz="2800" b="1" dirty="0">
                  <a:solidFill>
                    <a:srgbClr val="0000CC"/>
                  </a:solidFill>
                  <a:effectLst>
                    <a:outerShdw blurRad="38100" dist="38100" dir="2700000" algn="tl">
                      <a:srgbClr val="000000">
                        <a:alpha val="43137"/>
                      </a:srgbClr>
                    </a:outerShdw>
                  </a:effectLst>
                  <a:latin typeface="Times New Roman" pitchFamily="18" charset="0"/>
                </a:rPr>
                <a:t> </a:t>
              </a:r>
              <a:r>
                <a:rPr lang="en-US" sz="2800" b="1" dirty="0" err="1">
                  <a:solidFill>
                    <a:srgbClr val="0000CC"/>
                  </a:solidFill>
                  <a:effectLst>
                    <a:outerShdw blurRad="38100" dist="38100" dir="2700000" algn="tl">
                      <a:srgbClr val="000000">
                        <a:alpha val="43137"/>
                      </a:srgbClr>
                    </a:outerShdw>
                  </a:effectLst>
                  <a:latin typeface="Times New Roman" pitchFamily="18" charset="0"/>
                </a:rPr>
                <a:t>viết</a:t>
              </a:r>
              <a:r>
                <a:rPr lang="en-US" sz="2800" b="1" dirty="0">
                  <a:solidFill>
                    <a:srgbClr val="0000CC"/>
                  </a:solidFill>
                  <a:effectLst>
                    <a:outerShdw blurRad="38100" dist="38100" dir="2700000" algn="tl">
                      <a:srgbClr val="000000">
                        <a:alpha val="43137"/>
                      </a:srgbClr>
                    </a:outerShdw>
                  </a:effectLst>
                  <a:latin typeface="Times New Roman" pitchFamily="18" charset="0"/>
                </a:rPr>
                <a:t> 2: </a:t>
              </a:r>
              <a:r>
                <a:rPr lang="en-US" sz="2800" b="1" dirty="0" smtClean="0">
                  <a:solidFill>
                    <a:srgbClr val="0000CC"/>
                  </a:solidFill>
                  <a:effectLst>
                    <a:outerShdw blurRad="38100" dist="38100" dir="2700000" algn="tl">
                      <a:srgbClr val="000000">
                        <a:alpha val="43137"/>
                      </a:srgbClr>
                    </a:outerShdw>
                  </a:effectLst>
                  <a:latin typeface="Times New Roman" pitchFamily="18" charset="0"/>
                </a:rPr>
                <a:t>TẢ ĐỒ VẬT</a:t>
              </a:r>
              <a:endParaRPr lang="en-US" sz="2800" b="1" dirty="0">
                <a:solidFill>
                  <a:srgbClr val="0000CC"/>
                </a:solidFill>
                <a:effectLst>
                  <a:outerShdw blurRad="38100" dist="38100" dir="2700000" algn="tl">
                    <a:srgbClr val="000000">
                      <a:alpha val="43137"/>
                    </a:srgbClr>
                  </a:outerShdw>
                </a:effectLst>
                <a:latin typeface="Times New Roman" pitchFamily="18" charset="0"/>
              </a:endParaRPr>
            </a:p>
          </p:txBody>
        </p:sp>
      </p:grpSp>
      <p:sp>
        <p:nvSpPr>
          <p:cNvPr id="5" name="Rectangle 4"/>
          <p:cNvSpPr/>
          <p:nvPr/>
        </p:nvSpPr>
        <p:spPr>
          <a:xfrm>
            <a:off x="1966119" y="4495800"/>
            <a:ext cx="12268200" cy="2862322"/>
          </a:xfrm>
          <a:prstGeom prst="rect">
            <a:avLst/>
          </a:prstGeom>
        </p:spPr>
        <p:txBody>
          <a:bodyPr wrap="square">
            <a:spAutoFit/>
          </a:bodyPr>
          <a:lstStyle/>
          <a:p>
            <a:r>
              <a:rPr lang="en-US" sz="3600" b="1" dirty="0" smtClean="0">
                <a:solidFill>
                  <a:srgbClr val="0000CC"/>
                </a:solidFill>
                <a:latin typeface="Times New Roman" panose="02020603050405020304" pitchFamily="18" charset="0"/>
                <a:cs typeface="Times New Roman" panose="02020603050405020304" pitchFamily="18" charset="0"/>
              </a:rPr>
              <a:t>    </a:t>
            </a:r>
            <a:r>
              <a:rPr lang="vi-VN" sz="3600" b="1" dirty="0" smtClean="0">
                <a:solidFill>
                  <a:srgbClr val="0000CC"/>
                </a:solidFill>
                <a:latin typeface="Times New Roman" panose="02020603050405020304" pitchFamily="18" charset="0"/>
                <a:cs typeface="Times New Roman" panose="02020603050405020304" pitchFamily="18" charset="0"/>
              </a:rPr>
              <a:t>Chiếc </a:t>
            </a:r>
            <a:r>
              <a:rPr lang="vi-VN" sz="3600" b="1" dirty="0">
                <a:solidFill>
                  <a:srgbClr val="0000CC"/>
                </a:solidFill>
                <a:latin typeface="Times New Roman" panose="02020603050405020304" pitchFamily="18" charset="0"/>
                <a:cs typeface="Times New Roman" panose="02020603050405020304" pitchFamily="18" charset="0"/>
              </a:rPr>
              <a:t>thước kẻ này là quà sinh nhật của em. Nó được làm bằng nhựa. Chiều dài của thước là 30cm. Còn chiều ngang là 5cm. Trên mặt thước có in những vạch kẻ màu đen chia theo đơn vị xăng-ti-mét. Em rất </a:t>
            </a:r>
            <a:r>
              <a:rPr lang="en-US" sz="3600" b="1" dirty="0" err="1" smtClean="0">
                <a:solidFill>
                  <a:srgbClr val="0000CC"/>
                </a:solidFill>
                <a:latin typeface="Times New Roman" panose="02020603050405020304" pitchFamily="18" charset="0"/>
                <a:cs typeface="Times New Roman" panose="02020603050405020304" pitchFamily="18" charset="0"/>
              </a:rPr>
              <a:t>biết</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ơn</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các</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cô</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chú</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công</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nhân</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đã</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làm</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ra</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chiếc</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thước</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kẻ</a:t>
            </a:r>
            <a:r>
              <a:rPr lang="en-US" sz="3600" b="1" dirty="0" smtClean="0">
                <a:solidFill>
                  <a:srgbClr val="0000CC"/>
                </a:solidFill>
                <a:latin typeface="Times New Roman" panose="02020603050405020304" pitchFamily="18" charset="0"/>
                <a:cs typeface="Times New Roman" panose="02020603050405020304" pitchFamily="18" charset="0"/>
              </a:rPr>
              <a:t>.</a:t>
            </a:r>
            <a:endParaRPr lang="en-US" sz="3600" b="1" dirty="0">
              <a:solidFill>
                <a:srgbClr val="0000CC"/>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Lst>
          </a:blip>
          <a:srcRect l="59956" t="41668" r="6076" b="46874"/>
          <a:stretch/>
        </p:blipFill>
        <p:spPr>
          <a:xfrm>
            <a:off x="1236011" y="2057400"/>
            <a:ext cx="14217508" cy="2057400"/>
          </a:xfrm>
          <a:prstGeom prst="rect">
            <a:avLst/>
          </a:prstGeom>
        </p:spPr>
      </p:pic>
    </p:spTree>
    <p:extLst>
      <p:ext uri="{BB962C8B-B14F-4D97-AF65-F5344CB8AC3E}">
        <p14:creationId xmlns:p14="http://schemas.microsoft.com/office/powerpoint/2010/main" val="192670755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3337719" y="4114800"/>
            <a:ext cx="9601200" cy="11255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10006</TotalTime>
  <Words>383</Words>
  <Application>Microsoft Office PowerPoint</Application>
  <PresentationFormat>Custom</PresentationFormat>
  <Paragraphs>37</Paragraphs>
  <Slides>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AutoBVT</cp:lastModifiedBy>
  <cp:revision>1161</cp:revision>
  <dcterms:created xsi:type="dcterms:W3CDTF">2008-09-09T22:52:10Z</dcterms:created>
  <dcterms:modified xsi:type="dcterms:W3CDTF">2022-08-20T12:49:33Z</dcterms:modified>
</cp:coreProperties>
</file>