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0" r:id="rId2"/>
    <p:sldId id="348" r:id="rId3"/>
    <p:sldId id="302" r:id="rId4"/>
    <p:sldId id="292" r:id="rId5"/>
    <p:sldId id="360" r:id="rId6"/>
    <p:sldId id="333" r:id="rId7"/>
    <p:sldId id="384" r:id="rId8"/>
    <p:sldId id="385" r:id="rId9"/>
    <p:sldId id="386" r:id="rId10"/>
    <p:sldId id="387" r:id="rId11"/>
    <p:sldId id="389" r:id="rId12"/>
    <p:sldId id="390" r:id="rId13"/>
    <p:sldId id="392" r:id="rId14"/>
    <p:sldId id="399" r:id="rId15"/>
    <p:sldId id="393" r:id="rId16"/>
    <p:sldId id="395" r:id="rId17"/>
    <p:sldId id="396" r:id="rId18"/>
    <p:sldId id="345" r:id="rId19"/>
    <p:sldId id="381" r:id="rId20"/>
    <p:sldId id="388" r:id="rId21"/>
    <p:sldId id="394" r:id="rId22"/>
    <p:sldId id="315" r:id="rId23"/>
    <p:sldId id="401" r:id="rId24"/>
    <p:sldId id="397" r:id="rId25"/>
    <p:sldId id="398" r:id="rId26"/>
    <p:sldId id="331" r:id="rId27"/>
    <p:sldId id="295" r:id="rId28"/>
    <p:sldId id="329" r:id="rId29"/>
    <p:sldId id="34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9" d="100"/>
          <a:sy n="69" d="100"/>
        </p:scale>
        <p:origin x="10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3EEEDA-0EB9-4C28-93E9-E693E012B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C4BDC-F0EE-47AB-A615-C1D717808A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E117D-6B2F-4E55-AC20-5E8A7DFD6223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2F21-A7C2-4089-BFC4-781BD839A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6E4DB-1D42-4255-9620-6EA611306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D90D5-97E7-4AF8-B570-5AE5695B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99889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8: The World around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duhome.com.vn/DHALesson?idGrade=9&amp;idSubject=1&amp;idSeries=32&amp;idTheme=399&amp;IdLevel=1&amp;idThemeServer=5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65923"/>
            <a:ext cx="62888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8: The World around Us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62AE0-1E3C-4704-BD37-3C8D1EE42A88}"/>
              </a:ext>
            </a:extLst>
          </p:cNvPr>
          <p:cNvSpPr txBox="1"/>
          <p:nvPr/>
        </p:nvSpPr>
        <p:spPr>
          <a:xfrm>
            <a:off x="509666" y="794479"/>
            <a:ext cx="561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Should</a:t>
            </a:r>
            <a:r>
              <a:rPr lang="en-US" sz="3600" dirty="0">
                <a:solidFill>
                  <a:srgbClr val="0070C0"/>
                </a:solidFill>
              </a:rPr>
              <a:t> or </a:t>
            </a:r>
            <a:r>
              <a:rPr lang="en-US" sz="3600" i="1" dirty="0">
                <a:solidFill>
                  <a:srgbClr val="0070C0"/>
                </a:solidFill>
              </a:rPr>
              <a:t>Shouldn’t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317446-DD9F-4EB0-9294-2F74CD984C34}"/>
              </a:ext>
            </a:extLst>
          </p:cNvPr>
          <p:cNvSpPr txBox="1"/>
          <p:nvPr/>
        </p:nvSpPr>
        <p:spPr>
          <a:xfrm>
            <a:off x="509666" y="2158584"/>
            <a:ext cx="1095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My friend loves cooking. She just cut her finger. I think she </a:t>
            </a:r>
            <a:r>
              <a:rPr lang="en-US" sz="3600" b="1" dirty="0"/>
              <a:t>should/ shouldn’t </a:t>
            </a:r>
            <a:r>
              <a:rPr lang="en-US" sz="3600" dirty="0"/>
              <a:t>go to the hospital. She </a:t>
            </a:r>
            <a:r>
              <a:rPr lang="en-US" sz="3600" b="1" dirty="0"/>
              <a:t>should/</a:t>
            </a:r>
            <a:r>
              <a:rPr lang="en-US" sz="3600" dirty="0"/>
              <a:t> </a:t>
            </a:r>
            <a:r>
              <a:rPr lang="en-US" sz="3600" b="1" dirty="0"/>
              <a:t>shouldn’t</a:t>
            </a:r>
            <a:r>
              <a:rPr lang="en-US" sz="3600" dirty="0"/>
              <a:t> ride her bike. She </a:t>
            </a:r>
            <a:r>
              <a:rPr lang="en-US" sz="3600" b="1" dirty="0"/>
              <a:t>should/ shouldn’t </a:t>
            </a:r>
            <a:r>
              <a:rPr lang="en-US" sz="3600" dirty="0"/>
              <a:t>call a taxi.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FBF67E-50D6-4140-97B8-396560A2D323}"/>
              </a:ext>
            </a:extLst>
          </p:cNvPr>
          <p:cNvSpPr/>
          <p:nvPr/>
        </p:nvSpPr>
        <p:spPr>
          <a:xfrm>
            <a:off x="523521" y="2769776"/>
            <a:ext cx="1409075" cy="4971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C0172F-AC68-4F90-9531-95C086E9F9D5}"/>
              </a:ext>
            </a:extLst>
          </p:cNvPr>
          <p:cNvSpPr/>
          <p:nvPr/>
        </p:nvSpPr>
        <p:spPr>
          <a:xfrm>
            <a:off x="509665" y="3346832"/>
            <a:ext cx="1933732" cy="49717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96281F-4088-420C-9B8E-191F1F50286C}"/>
              </a:ext>
            </a:extLst>
          </p:cNvPr>
          <p:cNvSpPr/>
          <p:nvPr/>
        </p:nvSpPr>
        <p:spPr>
          <a:xfrm>
            <a:off x="5762128" y="3346831"/>
            <a:ext cx="1409075" cy="4971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4AEB1C5C-8C6E-4AFD-8520-B330F0748673}"/>
              </a:ext>
            </a:extLst>
          </p:cNvPr>
          <p:cNvSpPr/>
          <p:nvPr/>
        </p:nvSpPr>
        <p:spPr>
          <a:xfrm>
            <a:off x="288429" y="670626"/>
            <a:ext cx="4793666" cy="1832731"/>
          </a:xfrm>
          <a:prstGeom prst="wedgeRoundRectCallout">
            <a:avLst>
              <a:gd name="adj1" fmla="val 44748"/>
              <a:gd name="adj2" fmla="val 61828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</a:rPr>
              <a:t>Is your sister good at singing?</a:t>
            </a:r>
          </a:p>
        </p:txBody>
      </p:sp>
      <p:sp>
        <p:nvSpPr>
          <p:cNvPr id="3" name="Rounded Rectangular Callout 9">
            <a:extLst>
              <a:ext uri="{FF2B5EF4-FFF2-40B4-BE49-F238E27FC236}">
                <a16:creationId xmlns:a16="http://schemas.microsoft.com/office/drawing/2014/main" id="{19061E69-BFBB-4ADD-A69F-B2BECB05D614}"/>
              </a:ext>
            </a:extLst>
          </p:cNvPr>
          <p:cNvSpPr/>
          <p:nvPr/>
        </p:nvSpPr>
        <p:spPr>
          <a:xfrm>
            <a:off x="6247303" y="536627"/>
            <a:ext cx="5656268" cy="1966730"/>
          </a:xfrm>
          <a:prstGeom prst="wedgeRoundRectCallout">
            <a:avLst>
              <a:gd name="adj1" fmla="val -50678"/>
              <a:gd name="adj2" fmla="val 69724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</a:rPr>
              <a:t>Oh, yes, she is. She can sing very well.</a:t>
            </a:r>
          </a:p>
        </p:txBody>
      </p:sp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03D5EAA5-0129-4BF3-AD6E-23072A73040B}"/>
              </a:ext>
            </a:extLst>
          </p:cNvPr>
          <p:cNvSpPr/>
          <p:nvPr/>
        </p:nvSpPr>
        <p:spPr>
          <a:xfrm>
            <a:off x="405182" y="3429000"/>
            <a:ext cx="4793666" cy="1832731"/>
          </a:xfrm>
          <a:prstGeom prst="wedgeRoundRectCallout">
            <a:avLst>
              <a:gd name="adj1" fmla="val 44748"/>
              <a:gd name="adj2" fmla="val 61828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</a:rPr>
              <a:t>Is that the place for us to play football?</a:t>
            </a:r>
          </a:p>
        </p:txBody>
      </p:sp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35267BF0-1FA1-4146-860B-D7C5400045B8}"/>
              </a:ext>
            </a:extLst>
          </p:cNvPr>
          <p:cNvSpPr/>
          <p:nvPr/>
        </p:nvSpPr>
        <p:spPr>
          <a:xfrm>
            <a:off x="6130550" y="3474050"/>
            <a:ext cx="5656268" cy="1787681"/>
          </a:xfrm>
          <a:prstGeom prst="wedgeRoundRectCallout">
            <a:avLst>
              <a:gd name="adj1" fmla="val -50678"/>
              <a:gd name="adj2" fmla="val 69724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B050"/>
                </a:solidFill>
              </a:rPr>
              <a:t>No, it isn’t. We can’t play there. </a:t>
            </a:r>
          </a:p>
        </p:txBody>
      </p:sp>
    </p:spTree>
    <p:extLst>
      <p:ext uri="{BB962C8B-B14F-4D97-AF65-F5344CB8AC3E}">
        <p14:creationId xmlns:p14="http://schemas.microsoft.com/office/powerpoint/2010/main" val="7378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83C2F-DFC5-48CC-9E1D-C29774B8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98" y="479991"/>
            <a:ext cx="5701102" cy="5373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EA88A9-16CC-4641-8820-BA9F5D226839}"/>
              </a:ext>
            </a:extLst>
          </p:cNvPr>
          <p:cNvSpPr/>
          <p:nvPr/>
        </p:nvSpPr>
        <p:spPr>
          <a:xfrm>
            <a:off x="6305862" y="1817958"/>
            <a:ext cx="5281535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We use “can” to talk about possibility.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We often use “can’t” for things that are very unsafe to do.</a:t>
            </a:r>
          </a:p>
        </p:txBody>
      </p:sp>
    </p:spTree>
    <p:extLst>
      <p:ext uri="{BB962C8B-B14F-4D97-AF65-F5344CB8AC3E}">
        <p14:creationId xmlns:p14="http://schemas.microsoft.com/office/powerpoint/2010/main" val="790492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CDF9E7-BE53-49FD-810E-AD5EC8763203}"/>
              </a:ext>
            </a:extLst>
          </p:cNvPr>
          <p:cNvSpPr/>
          <p:nvPr/>
        </p:nvSpPr>
        <p:spPr>
          <a:xfrm>
            <a:off x="299805" y="794480"/>
            <a:ext cx="11302582" cy="24883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solidFill>
                  <a:srgbClr val="0070C0"/>
                </a:solidFill>
              </a:rPr>
              <a:t>I/You/We/They/He/She/It can go kayaking..</a:t>
            </a:r>
          </a:p>
          <a:p>
            <a:r>
              <a:rPr lang="en-US" sz="3500" dirty="0">
                <a:solidFill>
                  <a:srgbClr val="0070C0"/>
                </a:solidFill>
              </a:rPr>
              <a:t>I/You/We/They/He/She/It can't swim in that water.</a:t>
            </a:r>
          </a:p>
          <a:p>
            <a:r>
              <a:rPr lang="en-US" sz="3500" dirty="0">
                <a:solidFill>
                  <a:srgbClr val="0070C0"/>
                </a:solidFill>
              </a:rPr>
              <a:t>Can we swim there?</a:t>
            </a:r>
          </a:p>
          <a:p>
            <a:r>
              <a:rPr lang="en-US" sz="3500" dirty="0">
                <a:solidFill>
                  <a:srgbClr val="0070C0"/>
                </a:solidFill>
              </a:rPr>
              <a:t>Yes, we can./ No, we can't.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13E64-D0FB-4220-99C1-AFB7C8A61A7C}"/>
              </a:ext>
            </a:extLst>
          </p:cNvPr>
          <p:cNvSpPr txBox="1"/>
          <p:nvPr/>
        </p:nvSpPr>
        <p:spPr>
          <a:xfrm>
            <a:off x="3854970" y="3575155"/>
            <a:ext cx="448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Fill in the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9DABE-ECCA-4830-AF49-81009DAACCBC}"/>
              </a:ext>
            </a:extLst>
          </p:cNvPr>
          <p:cNvSpPr txBox="1"/>
          <p:nvPr/>
        </p:nvSpPr>
        <p:spPr>
          <a:xfrm>
            <a:off x="2623278" y="4708905"/>
            <a:ext cx="762999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Can / can’t </a:t>
            </a:r>
            <a:r>
              <a:rPr lang="en-US" sz="3600" dirty="0" smtClean="0"/>
              <a:t>+……….……………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E0FB6-3D84-4D6F-A2DD-0CDE865675FB}"/>
              </a:ext>
            </a:extLst>
          </p:cNvPr>
          <p:cNvSpPr txBox="1"/>
          <p:nvPr/>
        </p:nvSpPr>
        <p:spPr>
          <a:xfrm>
            <a:off x="4960609" y="4658110"/>
            <a:ext cx="298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Bare-infinitive</a:t>
            </a:r>
          </a:p>
        </p:txBody>
      </p:sp>
    </p:spTree>
    <p:extLst>
      <p:ext uri="{BB962C8B-B14F-4D97-AF65-F5344CB8AC3E}">
        <p14:creationId xmlns:p14="http://schemas.microsoft.com/office/powerpoint/2010/main" val="26626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16" y="353961"/>
            <a:ext cx="9069881" cy="6046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3964" y="394765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4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8612B-0F50-4D80-BE11-595C7176BE8A}"/>
              </a:ext>
            </a:extLst>
          </p:cNvPr>
          <p:cNvSpPr txBox="1"/>
          <p:nvPr/>
        </p:nvSpPr>
        <p:spPr>
          <a:xfrm>
            <a:off x="629587" y="869430"/>
            <a:ext cx="353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Can</a:t>
            </a:r>
            <a:r>
              <a:rPr lang="en-US" sz="3600" dirty="0">
                <a:solidFill>
                  <a:srgbClr val="0070C0"/>
                </a:solidFill>
              </a:rPr>
              <a:t> or </a:t>
            </a:r>
            <a:r>
              <a:rPr lang="en-US" sz="3600" i="1" dirty="0">
                <a:solidFill>
                  <a:srgbClr val="0070C0"/>
                </a:solidFill>
              </a:rPr>
              <a:t>Can’t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7298A-DE2C-443D-9FB5-94E32D570B34}"/>
              </a:ext>
            </a:extLst>
          </p:cNvPr>
          <p:cNvSpPr txBox="1"/>
          <p:nvPr/>
        </p:nvSpPr>
        <p:spPr>
          <a:xfrm>
            <a:off x="629586" y="1873770"/>
            <a:ext cx="11183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It’s 9.p.m in the evening. You ……………….. go out.</a:t>
            </a:r>
          </a:p>
          <a:p>
            <a:r>
              <a:rPr lang="en-US" sz="3600" dirty="0"/>
              <a:t>2. When I go to Da Nang, I …………………… see Dragon bridge.</a:t>
            </a:r>
          </a:p>
          <a:p>
            <a:r>
              <a:rPr lang="en-US" sz="3600" dirty="0"/>
              <a:t>3. I forgot the keys. We …………………….. go inside the house.</a:t>
            </a:r>
          </a:p>
          <a:p>
            <a:r>
              <a:rPr lang="en-US" sz="3600" dirty="0"/>
              <a:t>4. …………………….. we go camping there?</a:t>
            </a:r>
          </a:p>
          <a:p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FF420-1ED1-4B09-9FEF-5C1ECEF842B8}"/>
              </a:ext>
            </a:extLst>
          </p:cNvPr>
          <p:cNvSpPr txBox="1"/>
          <p:nvPr/>
        </p:nvSpPr>
        <p:spPr>
          <a:xfrm>
            <a:off x="6985415" y="1799696"/>
            <a:ext cx="191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AF24C-3E66-41F4-9EB5-593F84B462EF}"/>
              </a:ext>
            </a:extLst>
          </p:cNvPr>
          <p:cNvSpPr txBox="1"/>
          <p:nvPr/>
        </p:nvSpPr>
        <p:spPr>
          <a:xfrm>
            <a:off x="6159821" y="2344243"/>
            <a:ext cx="191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48844-7129-474E-8D02-98963B5D1551}"/>
              </a:ext>
            </a:extLst>
          </p:cNvPr>
          <p:cNvSpPr txBox="1"/>
          <p:nvPr/>
        </p:nvSpPr>
        <p:spPr>
          <a:xfrm>
            <a:off x="5753319" y="3442855"/>
            <a:ext cx="191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0D551-BC36-4294-8AC0-1D991A33F4EA}"/>
              </a:ext>
            </a:extLst>
          </p:cNvPr>
          <p:cNvSpPr txBox="1"/>
          <p:nvPr/>
        </p:nvSpPr>
        <p:spPr>
          <a:xfrm>
            <a:off x="2043894" y="3967476"/>
            <a:ext cx="191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168023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98D73-899C-4565-A0F8-F5912B74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09" y="1101854"/>
            <a:ext cx="10819777" cy="39437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6655CD3-8F2D-447F-9FB3-1153939B6632}"/>
              </a:ext>
            </a:extLst>
          </p:cNvPr>
          <p:cNvSpPr/>
          <p:nvPr/>
        </p:nvSpPr>
        <p:spPr>
          <a:xfrm>
            <a:off x="5291528" y="2258974"/>
            <a:ext cx="1004341" cy="509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42EA36-F7C0-4873-A88E-0ABBD6B464F9}"/>
              </a:ext>
            </a:extLst>
          </p:cNvPr>
          <p:cNvSpPr/>
          <p:nvPr/>
        </p:nvSpPr>
        <p:spPr>
          <a:xfrm>
            <a:off x="6165273" y="2818903"/>
            <a:ext cx="625272" cy="509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54E444-E14F-40EA-83FC-66D1E069BBF7}"/>
              </a:ext>
            </a:extLst>
          </p:cNvPr>
          <p:cNvSpPr/>
          <p:nvPr/>
        </p:nvSpPr>
        <p:spPr>
          <a:xfrm>
            <a:off x="2995692" y="3370134"/>
            <a:ext cx="1306485" cy="509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5AF0FF-3D48-4698-A2EE-E625D8F926CC}"/>
              </a:ext>
            </a:extLst>
          </p:cNvPr>
          <p:cNvSpPr/>
          <p:nvPr/>
        </p:nvSpPr>
        <p:spPr>
          <a:xfrm>
            <a:off x="2573624" y="3932260"/>
            <a:ext cx="844134" cy="4734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9D5270-3B73-4A07-AB0B-6550D7379375}"/>
              </a:ext>
            </a:extLst>
          </p:cNvPr>
          <p:cNvSpPr/>
          <p:nvPr/>
        </p:nvSpPr>
        <p:spPr>
          <a:xfrm>
            <a:off x="2995691" y="4461457"/>
            <a:ext cx="1306486" cy="509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476570-D411-49AA-AB5D-2E84F41D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38" y="457356"/>
            <a:ext cx="8128651" cy="5923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15CDC-AFE8-4029-A080-FCD9E44B7DA7}"/>
              </a:ext>
            </a:extLst>
          </p:cNvPr>
          <p:cNvSpPr txBox="1"/>
          <p:nvPr/>
        </p:nvSpPr>
        <p:spPr>
          <a:xfrm>
            <a:off x="4527030" y="1995963"/>
            <a:ext cx="283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can we do there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F7DD3-17A1-437C-A35C-4729B404AA80}"/>
              </a:ext>
            </a:extLst>
          </p:cNvPr>
          <p:cNvSpPr txBox="1"/>
          <p:nvPr/>
        </p:nvSpPr>
        <p:spPr>
          <a:xfrm>
            <a:off x="3585148" y="3531891"/>
            <a:ext cx="283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No, we can’t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FD6A1-A876-4FCC-8D79-C7B85F23F91E}"/>
              </a:ext>
            </a:extLst>
          </p:cNvPr>
          <p:cNvSpPr txBox="1"/>
          <p:nvPr/>
        </p:nvSpPr>
        <p:spPr>
          <a:xfrm>
            <a:off x="3585148" y="4546555"/>
            <a:ext cx="283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Yes, you should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B9F2F-4D62-485E-A177-7FA140D474B6}"/>
              </a:ext>
            </a:extLst>
          </p:cNvPr>
          <p:cNvSpPr txBox="1"/>
          <p:nvPr/>
        </p:nvSpPr>
        <p:spPr>
          <a:xfrm>
            <a:off x="3585148" y="5561219"/>
            <a:ext cx="283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No, we shouldn’t</a:t>
            </a:r>
          </a:p>
        </p:txBody>
      </p:sp>
    </p:spTree>
    <p:extLst>
      <p:ext uri="{BB962C8B-B14F-4D97-AF65-F5344CB8AC3E}">
        <p14:creationId xmlns:p14="http://schemas.microsoft.com/office/powerpoint/2010/main" val="1076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38" y="349170"/>
            <a:ext cx="9298765" cy="6159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5104" y="3075057"/>
            <a:ext cx="329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activity</a:t>
            </a:r>
          </a:p>
          <a:p>
            <a:pPr algn="ctr"/>
            <a:r>
              <a:rPr lang="en-US" sz="2000" b="1" dirty="0"/>
              <a:t>WB page 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C2943-4598-4D75-ACFC-1F202009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1" y="1188887"/>
            <a:ext cx="10737253" cy="5073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DA65D1-3F11-4034-BECB-E1EF0F9D6A8D}"/>
              </a:ext>
            </a:extLst>
          </p:cNvPr>
          <p:cNvSpPr txBox="1"/>
          <p:nvPr/>
        </p:nvSpPr>
        <p:spPr>
          <a:xfrm>
            <a:off x="1259172" y="2532202"/>
            <a:ext cx="4407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 can we do there?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53546-74B2-4D66-A823-A93892BF8B24}"/>
              </a:ext>
            </a:extLst>
          </p:cNvPr>
          <p:cNvSpPr txBox="1"/>
          <p:nvPr/>
        </p:nvSpPr>
        <p:spPr>
          <a:xfrm>
            <a:off x="1259172" y="3785656"/>
            <a:ext cx="4407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Where can we stay?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8E9F1-585E-4214-9220-181D37A40B4C}"/>
              </a:ext>
            </a:extLst>
          </p:cNvPr>
          <p:cNvSpPr txBox="1"/>
          <p:nvPr/>
        </p:nvSpPr>
        <p:spPr>
          <a:xfrm>
            <a:off x="1111768" y="4952966"/>
            <a:ext cx="4407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How long does it take to get there?</a:t>
            </a:r>
          </a:p>
        </p:txBody>
      </p:sp>
    </p:spTree>
    <p:extLst>
      <p:ext uri="{BB962C8B-B14F-4D97-AF65-F5344CB8AC3E}">
        <p14:creationId xmlns:p14="http://schemas.microsoft.com/office/powerpoint/2010/main" val="31114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4529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78297" y="5259362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829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84" y="456821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7E258-211E-4F9E-9729-4FCC59892490}"/>
              </a:ext>
            </a:extLst>
          </p:cNvPr>
          <p:cNvSpPr txBox="1"/>
          <p:nvPr/>
        </p:nvSpPr>
        <p:spPr>
          <a:xfrm>
            <a:off x="672117" y="724234"/>
            <a:ext cx="1058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Your friend plans to go on vacation. Write 3 sentences to give him/her some advice, using “should/shouldn’t”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EC866-0621-4681-AD57-C615D6147D17}"/>
              </a:ext>
            </a:extLst>
          </p:cNvPr>
          <p:cNvSpPr txBox="1"/>
          <p:nvPr/>
        </p:nvSpPr>
        <p:spPr>
          <a:xfrm>
            <a:off x="1454046" y="2898929"/>
            <a:ext cx="82745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You should go to……….</a:t>
            </a:r>
          </a:p>
          <a:p>
            <a:r>
              <a:rPr lang="en-US" sz="3600" dirty="0"/>
              <a:t>You should bring……….</a:t>
            </a:r>
          </a:p>
          <a:p>
            <a:r>
              <a:rPr lang="en-US" sz="3600" dirty="0"/>
              <a:t>You shouldn’t go by……….because……….</a:t>
            </a:r>
          </a:p>
        </p:txBody>
      </p:sp>
    </p:spTree>
    <p:extLst>
      <p:ext uri="{BB962C8B-B14F-4D97-AF65-F5344CB8AC3E}">
        <p14:creationId xmlns:p14="http://schemas.microsoft.com/office/powerpoint/2010/main" val="304010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8FE1F-1B08-446C-A279-DEC474BD951D}"/>
              </a:ext>
            </a:extLst>
          </p:cNvPr>
          <p:cNvSpPr txBox="1"/>
          <p:nvPr/>
        </p:nvSpPr>
        <p:spPr>
          <a:xfrm>
            <a:off x="477942" y="1081210"/>
            <a:ext cx="1106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Write 3 sentences about what you can/ can’t do at school.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67E6D-E9AF-4A79-AB92-041B2E5DE9F6}"/>
              </a:ext>
            </a:extLst>
          </p:cNvPr>
          <p:cNvSpPr txBox="1"/>
          <p:nvPr/>
        </p:nvSpPr>
        <p:spPr>
          <a:xfrm>
            <a:off x="2918085" y="2854034"/>
            <a:ext cx="6355829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At school we can………..</a:t>
            </a:r>
          </a:p>
          <a:p>
            <a:r>
              <a:rPr lang="en-US" sz="3600" dirty="0"/>
              <a:t>At school we can……….</a:t>
            </a:r>
          </a:p>
          <a:p>
            <a:r>
              <a:rPr lang="en-US" sz="3600" dirty="0"/>
              <a:t>At school we can’t………..</a:t>
            </a:r>
          </a:p>
        </p:txBody>
      </p:sp>
    </p:spTree>
    <p:extLst>
      <p:ext uri="{BB962C8B-B14F-4D97-AF65-F5344CB8AC3E}">
        <p14:creationId xmlns:p14="http://schemas.microsoft.com/office/powerpoint/2010/main" val="117279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1279" b="12516"/>
          <a:stretch/>
        </p:blipFill>
        <p:spPr>
          <a:xfrm>
            <a:off x="1252330" y="1749286"/>
            <a:ext cx="10132644" cy="4343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H="1" flipV="1">
            <a:off x="2838479" y="659178"/>
            <a:ext cx="764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Click the picture below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139491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3301D1-B42A-44E2-87F6-D7FF6A65B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4" y="1147663"/>
            <a:ext cx="11610343" cy="49792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13A68D-855D-483C-A5B6-60DD9657798C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activity</a:t>
            </a:r>
          </a:p>
          <a:p>
            <a:pPr algn="ctr"/>
            <a:r>
              <a:rPr lang="en-US" sz="2000" b="1" dirty="0"/>
              <a:t>WB page 45</a:t>
            </a:r>
          </a:p>
        </p:txBody>
      </p:sp>
    </p:spTree>
    <p:extLst>
      <p:ext uri="{BB962C8B-B14F-4D97-AF65-F5344CB8AC3E}">
        <p14:creationId xmlns:p14="http://schemas.microsoft.com/office/powerpoint/2010/main" val="270587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628DC-0F32-484C-89C7-8700114E795B}"/>
              </a:ext>
            </a:extLst>
          </p:cNvPr>
          <p:cNvSpPr txBox="1"/>
          <p:nvPr/>
        </p:nvSpPr>
        <p:spPr>
          <a:xfrm>
            <a:off x="749508" y="1536174"/>
            <a:ext cx="10238282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I think we should go to ……….. It’s a beautiful place. It takes about ……….. hours to go there by ……….. We can ……….. We can ……….. We can’t ……….. It’s too dangerous.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9563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95"/>
            <a:ext cx="9006348" cy="61406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9193" y="1815293"/>
            <a:ext cx="10443403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Use “should” to ask for and give advice.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Use “can” to talk about possibility.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Use “can’t” for things that are very unsafe to do.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45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47.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64 -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2" y="1306521"/>
            <a:ext cx="11277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                 </a:t>
            </a:r>
            <a:r>
              <a:rPr lang="en-US" sz="3600" dirty="0">
                <a:solidFill>
                  <a:srgbClr val="0070C0"/>
                </a:solidFill>
              </a:rPr>
              <a:t>-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Use</a:t>
            </a:r>
            <a:r>
              <a:rPr lang="en-US" sz="3600" dirty="0">
                <a:solidFill>
                  <a:srgbClr val="0070C0"/>
                </a:solidFill>
              </a:rPr>
              <a:t> “</a:t>
            </a:r>
            <a:r>
              <a:rPr lang="en-US" sz="3600" i="1" dirty="0">
                <a:solidFill>
                  <a:srgbClr val="0070C0"/>
                </a:solidFill>
              </a:rPr>
              <a:t>should” to ask for and give advice.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- Use “can” to talk about possibility.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- Use “can’t” for things that are very unsafe to do.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86"/>
            <a:ext cx="9045677" cy="61675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A5C8F2-72B6-4BEA-8AA3-7B1F1486CDEB}"/>
              </a:ext>
            </a:extLst>
          </p:cNvPr>
          <p:cNvSpPr txBox="1"/>
          <p:nvPr/>
        </p:nvSpPr>
        <p:spPr>
          <a:xfrm>
            <a:off x="584615" y="374753"/>
            <a:ext cx="10433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Brainstorming</a:t>
            </a:r>
          </a:p>
          <a:p>
            <a:r>
              <a:rPr lang="en-US" sz="3600" dirty="0">
                <a:solidFill>
                  <a:srgbClr val="0070C0"/>
                </a:solidFill>
              </a:rPr>
              <a:t>List down words related to vacation you learn from the last lesson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C8F5BE-4718-43B2-84B9-57E9AD2B1C50}"/>
              </a:ext>
            </a:extLst>
          </p:cNvPr>
          <p:cNvSpPr/>
          <p:nvPr/>
        </p:nvSpPr>
        <p:spPr>
          <a:xfrm>
            <a:off x="4609473" y="3237876"/>
            <a:ext cx="2600795" cy="17838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vacation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84172C-7298-4A26-81EF-A824AC141051}"/>
              </a:ext>
            </a:extLst>
          </p:cNvPr>
          <p:cNvCxnSpPr>
            <a:cxnSpLocks/>
          </p:cNvCxnSpPr>
          <p:nvPr/>
        </p:nvCxnSpPr>
        <p:spPr>
          <a:xfrm flipV="1">
            <a:off x="6880486" y="2852816"/>
            <a:ext cx="884418" cy="77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07E0A8-1DC7-4C42-B6EC-E5E0DA62EAEE}"/>
              </a:ext>
            </a:extLst>
          </p:cNvPr>
          <p:cNvCxnSpPr>
            <a:cxnSpLocks/>
          </p:cNvCxnSpPr>
          <p:nvPr/>
        </p:nvCxnSpPr>
        <p:spPr>
          <a:xfrm flipV="1">
            <a:off x="6325850" y="2122826"/>
            <a:ext cx="12491" cy="11150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9D99D2-A535-42C5-9806-A4F0ED589078}"/>
              </a:ext>
            </a:extLst>
          </p:cNvPr>
          <p:cNvCxnSpPr>
            <a:cxnSpLocks/>
          </p:cNvCxnSpPr>
          <p:nvPr/>
        </p:nvCxnSpPr>
        <p:spPr>
          <a:xfrm flipH="1" flipV="1">
            <a:off x="5025453" y="2298417"/>
            <a:ext cx="303552" cy="10120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CDE7DE-18EB-4E68-A674-3F2CF9E20D0B}"/>
              </a:ext>
            </a:extLst>
          </p:cNvPr>
          <p:cNvCxnSpPr>
            <a:cxnSpLocks/>
          </p:cNvCxnSpPr>
          <p:nvPr/>
        </p:nvCxnSpPr>
        <p:spPr>
          <a:xfrm flipH="1" flipV="1">
            <a:off x="3494891" y="3068538"/>
            <a:ext cx="1149878" cy="716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899AFD-3C21-4CD5-8913-5FA05DD571A1}"/>
              </a:ext>
            </a:extLst>
          </p:cNvPr>
          <p:cNvCxnSpPr>
            <a:cxnSpLocks/>
          </p:cNvCxnSpPr>
          <p:nvPr/>
        </p:nvCxnSpPr>
        <p:spPr>
          <a:xfrm flipH="1">
            <a:off x="3330628" y="4394933"/>
            <a:ext cx="1278845" cy="2698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E9C92C-18B8-4A11-BBA7-4AEF1527112B}"/>
              </a:ext>
            </a:extLst>
          </p:cNvPr>
          <p:cNvCxnSpPr>
            <a:cxnSpLocks/>
          </p:cNvCxnSpPr>
          <p:nvPr/>
        </p:nvCxnSpPr>
        <p:spPr>
          <a:xfrm flipH="1">
            <a:off x="4212236" y="4894678"/>
            <a:ext cx="1034323" cy="846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19C00E-15BC-46F6-8194-9495FB27D957}"/>
              </a:ext>
            </a:extLst>
          </p:cNvPr>
          <p:cNvCxnSpPr>
            <a:cxnSpLocks/>
          </p:cNvCxnSpPr>
          <p:nvPr/>
        </p:nvCxnSpPr>
        <p:spPr>
          <a:xfrm flipV="1">
            <a:off x="7210268" y="4089389"/>
            <a:ext cx="1278845" cy="128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1BE669-01F9-497F-B44D-44E8F9BFB379}"/>
              </a:ext>
            </a:extLst>
          </p:cNvPr>
          <p:cNvCxnSpPr>
            <a:cxnSpLocks/>
          </p:cNvCxnSpPr>
          <p:nvPr/>
        </p:nvCxnSpPr>
        <p:spPr>
          <a:xfrm>
            <a:off x="6880486" y="4750758"/>
            <a:ext cx="1281813" cy="6729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92717F-8FE2-4683-8409-D7460A1A4A19}"/>
              </a:ext>
            </a:extLst>
          </p:cNvPr>
          <p:cNvCxnSpPr>
            <a:cxnSpLocks/>
          </p:cNvCxnSpPr>
          <p:nvPr/>
        </p:nvCxnSpPr>
        <p:spPr>
          <a:xfrm flipH="1">
            <a:off x="5909870" y="5087232"/>
            <a:ext cx="186130" cy="10907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1589DB7-08DB-4121-A491-ADF355CF6A84}"/>
              </a:ext>
            </a:extLst>
          </p:cNvPr>
          <p:cNvSpPr/>
          <p:nvPr/>
        </p:nvSpPr>
        <p:spPr>
          <a:xfrm>
            <a:off x="7806469" y="2450816"/>
            <a:ext cx="2173262" cy="617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Hotel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6A2F39-EC8C-467F-A5A1-9A1200D9AA75}"/>
              </a:ext>
            </a:extLst>
          </p:cNvPr>
          <p:cNvSpPr/>
          <p:nvPr/>
        </p:nvSpPr>
        <p:spPr>
          <a:xfrm>
            <a:off x="8506599" y="3699110"/>
            <a:ext cx="3065808" cy="6177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Bird-watching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32" y="373626"/>
            <a:ext cx="8996516" cy="5997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0506" y="3977153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4">
            <a:extLst>
              <a:ext uri="{FF2B5EF4-FFF2-40B4-BE49-F238E27FC236}">
                <a16:creationId xmlns:a16="http://schemas.microsoft.com/office/drawing/2014/main" id="{6ECD787E-9D8C-4D9F-94D0-9DE3836B2474}"/>
              </a:ext>
            </a:extLst>
          </p:cNvPr>
          <p:cNvSpPr/>
          <p:nvPr/>
        </p:nvSpPr>
        <p:spPr>
          <a:xfrm>
            <a:off x="288429" y="670626"/>
            <a:ext cx="4793666" cy="2211259"/>
          </a:xfrm>
          <a:prstGeom prst="wedgeRoundRectCallout">
            <a:avLst>
              <a:gd name="adj1" fmla="val 44748"/>
              <a:gd name="adj2" fmla="val 61828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70C0"/>
                </a:solidFill>
              </a:rPr>
              <a:t>Lan, I have a terrible toothache. What </a:t>
            </a:r>
            <a:r>
              <a:rPr lang="en-US" sz="3600" b="1" i="1" dirty="0">
                <a:solidFill>
                  <a:srgbClr val="0070C0"/>
                </a:solidFill>
              </a:rPr>
              <a:t>should I do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Rounded Rectangular Callout 9">
            <a:extLst>
              <a:ext uri="{FF2B5EF4-FFF2-40B4-BE49-F238E27FC236}">
                <a16:creationId xmlns:a16="http://schemas.microsoft.com/office/drawing/2014/main" id="{3A8B5BFE-0D6F-4F01-BCA3-19907B7380F0}"/>
              </a:ext>
            </a:extLst>
          </p:cNvPr>
          <p:cNvSpPr/>
          <p:nvPr/>
        </p:nvSpPr>
        <p:spPr>
          <a:xfrm>
            <a:off x="6247303" y="536627"/>
            <a:ext cx="5656268" cy="2211260"/>
          </a:xfrm>
          <a:prstGeom prst="wedgeRoundRectCallout">
            <a:avLst>
              <a:gd name="adj1" fmla="val -50678"/>
              <a:gd name="adj2" fmla="val 69724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</a:rPr>
              <a:t>Oh, you </a:t>
            </a:r>
            <a:r>
              <a:rPr lang="en-US" sz="3600" b="1" u="sng" dirty="0">
                <a:solidFill>
                  <a:srgbClr val="C00000"/>
                </a:solidFill>
              </a:rPr>
              <a:t>should go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to the dentist</a:t>
            </a: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BC4658BD-62BB-460B-A9DD-643AFAA325FF}"/>
              </a:ext>
            </a:extLst>
          </p:cNvPr>
          <p:cNvSpPr/>
          <p:nvPr/>
        </p:nvSpPr>
        <p:spPr>
          <a:xfrm>
            <a:off x="288429" y="3429000"/>
            <a:ext cx="4793666" cy="2211259"/>
          </a:xfrm>
          <a:prstGeom prst="wedgeRoundRectCallout">
            <a:avLst>
              <a:gd name="adj1" fmla="val 44748"/>
              <a:gd name="adj2" fmla="val 61828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70C0"/>
                </a:solidFill>
              </a:rPr>
              <a:t>I don’t want to go. I hate dentists. I am afraid.</a:t>
            </a:r>
          </a:p>
        </p:txBody>
      </p:sp>
      <p:sp>
        <p:nvSpPr>
          <p:cNvPr id="7" name="Rounded Rectangular Callout 9">
            <a:extLst>
              <a:ext uri="{FF2B5EF4-FFF2-40B4-BE49-F238E27FC236}">
                <a16:creationId xmlns:a16="http://schemas.microsoft.com/office/drawing/2014/main" id="{E198D5F2-4686-4F03-8659-A2F3B7B57847}"/>
              </a:ext>
            </a:extLst>
          </p:cNvPr>
          <p:cNvSpPr/>
          <p:nvPr/>
        </p:nvSpPr>
        <p:spPr>
          <a:xfrm>
            <a:off x="5935008" y="3428999"/>
            <a:ext cx="5656268" cy="2211260"/>
          </a:xfrm>
          <a:prstGeom prst="wedgeRoundRectCallout">
            <a:avLst>
              <a:gd name="adj1" fmla="val -50678"/>
              <a:gd name="adj2" fmla="val 69724"/>
              <a:gd name="adj3" fmla="val 16667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</a:rPr>
              <a:t>I think you </a:t>
            </a:r>
            <a:r>
              <a:rPr lang="en-US" sz="3600" b="1" u="sng" dirty="0">
                <a:solidFill>
                  <a:srgbClr val="C00000"/>
                </a:solidFill>
              </a:rPr>
              <a:t>shouldn’t be </a:t>
            </a:r>
            <a:r>
              <a:rPr lang="en-US" sz="3600" dirty="0">
                <a:solidFill>
                  <a:srgbClr val="C00000"/>
                </a:solidFill>
              </a:rPr>
              <a:t>afraid. Everything will be fine.</a:t>
            </a:r>
          </a:p>
        </p:txBody>
      </p:sp>
    </p:spTree>
    <p:extLst>
      <p:ext uri="{BB962C8B-B14F-4D97-AF65-F5344CB8AC3E}">
        <p14:creationId xmlns:p14="http://schemas.microsoft.com/office/powerpoint/2010/main" val="24875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5F2717-1536-4675-9991-0AD450BD7E62}"/>
              </a:ext>
            </a:extLst>
          </p:cNvPr>
          <p:cNvSpPr/>
          <p:nvPr/>
        </p:nvSpPr>
        <p:spPr>
          <a:xfrm>
            <a:off x="6580683" y="2337606"/>
            <a:ext cx="5831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We use “should” to ask for and give advice.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C1450-31DB-40C1-8E4E-05BC52A8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3" y="1126848"/>
            <a:ext cx="5502396" cy="359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CDF9E7-BE53-49FD-810E-AD5EC8763203}"/>
              </a:ext>
            </a:extLst>
          </p:cNvPr>
          <p:cNvSpPr/>
          <p:nvPr/>
        </p:nvSpPr>
        <p:spPr>
          <a:xfrm>
            <a:off x="299805" y="794480"/>
            <a:ext cx="11302582" cy="24883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solidFill>
                  <a:srgbClr val="0070C0"/>
                </a:solidFill>
              </a:rPr>
              <a:t>I/You/We/They/He/She/It should go to </a:t>
            </a:r>
            <a:r>
              <a:rPr lang="en-US" sz="3500" dirty="0" err="1">
                <a:solidFill>
                  <a:srgbClr val="0070C0"/>
                </a:solidFill>
              </a:rPr>
              <a:t>Greenwater</a:t>
            </a:r>
            <a:r>
              <a:rPr lang="en-US" sz="3500" dirty="0">
                <a:solidFill>
                  <a:srgbClr val="0070C0"/>
                </a:solidFill>
              </a:rPr>
              <a:t> Cave.</a:t>
            </a:r>
          </a:p>
          <a:p>
            <a:r>
              <a:rPr lang="en-US" sz="3500" dirty="0">
                <a:solidFill>
                  <a:srgbClr val="0070C0"/>
                </a:solidFill>
              </a:rPr>
              <a:t>I/You/We/They/He/She/It shouldn't go hiking there.</a:t>
            </a:r>
          </a:p>
          <a:p>
            <a:r>
              <a:rPr lang="en-US" sz="3500" dirty="0">
                <a:solidFill>
                  <a:srgbClr val="0070C0"/>
                </a:solidFill>
              </a:rPr>
              <a:t>Should I travel there?</a:t>
            </a:r>
          </a:p>
          <a:p>
            <a:r>
              <a:rPr lang="en-US" sz="3500" dirty="0">
                <a:solidFill>
                  <a:srgbClr val="0070C0"/>
                </a:solidFill>
              </a:rPr>
              <a:t>Yes, you should./ No, you shouldn't.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13E64-D0FB-4220-99C1-AFB7C8A61A7C}"/>
              </a:ext>
            </a:extLst>
          </p:cNvPr>
          <p:cNvSpPr txBox="1"/>
          <p:nvPr/>
        </p:nvSpPr>
        <p:spPr>
          <a:xfrm>
            <a:off x="3854970" y="3575155"/>
            <a:ext cx="448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Fill in the 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9DABE-ECCA-4830-AF49-81009DAACCBC}"/>
              </a:ext>
            </a:extLst>
          </p:cNvPr>
          <p:cNvSpPr txBox="1"/>
          <p:nvPr/>
        </p:nvSpPr>
        <p:spPr>
          <a:xfrm>
            <a:off x="2623278" y="4708905"/>
            <a:ext cx="762999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Should/ shouldn’t +…………………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E6661-29D6-4580-B813-2E7EB2BA2418}"/>
              </a:ext>
            </a:extLst>
          </p:cNvPr>
          <p:cNvSpPr txBox="1"/>
          <p:nvPr/>
        </p:nvSpPr>
        <p:spPr>
          <a:xfrm>
            <a:off x="6277218" y="4708905"/>
            <a:ext cx="2578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Bare-infinitive</a:t>
            </a:r>
          </a:p>
        </p:txBody>
      </p:sp>
    </p:spTree>
    <p:extLst>
      <p:ext uri="{BB962C8B-B14F-4D97-AF65-F5344CB8AC3E}">
        <p14:creationId xmlns:p14="http://schemas.microsoft.com/office/powerpoint/2010/main" val="22545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639</Words>
  <Application>Microsoft Office PowerPoint</Application>
  <PresentationFormat>Widescreen</PresentationFormat>
  <Paragraphs>94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143</cp:revision>
  <dcterms:created xsi:type="dcterms:W3CDTF">2020-12-08T03:17:05Z</dcterms:created>
  <dcterms:modified xsi:type="dcterms:W3CDTF">2023-07-29T09:47:35Z</dcterms:modified>
</cp:coreProperties>
</file>