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8" r:id="rId4"/>
    <p:sldId id="257" r:id="rId5"/>
    <p:sldId id="258" r:id="rId6"/>
    <p:sldId id="271" r:id="rId7"/>
    <p:sldId id="259" r:id="rId8"/>
    <p:sldId id="260" r:id="rId9"/>
    <p:sldId id="272" r:id="rId10"/>
    <p:sldId id="273" r:id="rId11"/>
    <p:sldId id="274" r:id="rId12"/>
    <p:sldId id="276" r:id="rId13"/>
    <p:sldId id="275" r:id="rId14"/>
    <p:sldId id="262" r:id="rId15"/>
    <p:sldId id="263" r:id="rId16"/>
    <p:sldId id="264" r:id="rId17"/>
    <p:sldId id="277" r:id="rId18"/>
    <p:sldId id="266" r:id="rId19"/>
    <p:sldId id="267" r:id="rId20"/>
    <p:sldId id="268" r:id="rId21"/>
  </p:sldIdLst>
  <p:sldSz cx="9144000" cy="5143500" type="screen16x9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60.00528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0-10-21T04:01:53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3582 10172 0,'0'0'16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05ED45F-3412-4F14-9912-FA88AC7FC0F3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3C77717-9623-4FBA-9A40-983191F3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4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6BB3-4357-43C0-9524-55E7D5F69CA2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685A-5DD7-435A-A819-697F1571CD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76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349A-6D0D-4343-AA74-5DD3A8D49D6B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4940-DDA3-45F4-9989-3F5D69CC361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279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54B9-23D6-4EBB-8DC7-EE5AA1D7BA8F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95E1-9105-4B0D-B1EB-A5E31B67A1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E97E-5C2E-4C69-96EF-50815B96B79C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96BC-7097-44E0-8EF0-3015682DFF6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89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37D0-BBB6-4940-BB7B-87381579CCE6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EC43-11CA-4892-8608-1B08B2F509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2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E2CF-5E0B-4B47-A7A1-68D26205AA0D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B631-DF12-496A-94E8-2742F1A79A7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12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4A3A-C0B7-47AD-AF85-E2AAF64948F8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0A42-8FF9-4FB4-ADA1-5E625FE9DF2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3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B43D-9A5D-47BF-8C0C-D60611D29F9C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288F-94B0-471F-8475-4D742629DC5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49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FA33-B832-45DC-B671-AC2AAB1FEDE6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017A-E56C-420E-A530-2CC3A229CE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96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BC5B-C9C2-4DA0-8BAB-5D7A07A946E7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5761-E7D4-4A60-A79A-A5C474B5B3F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67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CCA2-956E-4242-98B5-7FE5FDA63718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6FCD-731E-4580-9658-683EFAA31E6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82A27-4817-41B0-AAA7-D790F751D767}" type="datetimeFigureOut">
              <a:rPr lang="vi-VN"/>
              <a:pPr>
                <a:defRPr/>
              </a:pPr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D1AFB4-9FBC-4E76-927F-D72E3E39E45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an Walker - Fade [NCS Release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900000">
            <a:off x="8240902" y="45737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4" y="38100"/>
            <a:ext cx="43449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y 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895600" y="2628901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Dịch vụ công cộng</a:t>
            </a:r>
          </a:p>
        </p:txBody>
      </p:sp>
      <p:pic>
        <p:nvPicPr>
          <p:cNvPr id="7176" name="Picture 8" descr="ava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SP24111010_SP22111017_45_traogi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14650"/>
            <a:ext cx="4419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7925"/>
            <a:ext cx="4191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BC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4754"/>
          <a:stretch>
            <a:fillRect/>
          </a:stretch>
        </p:blipFill>
        <p:spPr bwMode="auto">
          <a:xfrm>
            <a:off x="228600" y="0"/>
            <a:ext cx="4495800" cy="23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gtvtPV18g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0300"/>
            <a:ext cx="4343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19400" y="474345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Dịch vụ sản xuất</a:t>
            </a:r>
          </a:p>
        </p:txBody>
      </p:sp>
      <p:pic>
        <p:nvPicPr>
          <p:cNvPr id="22532" name="Picture 4" descr="Saigon"/>
          <p:cNvPicPr>
            <a:picLocks noChangeAspect="1" noChangeArrowheads="1"/>
          </p:cNvPicPr>
          <p:nvPr/>
        </p:nvPicPr>
        <p:blipFill>
          <a:blip r:embed="rId5">
            <a:lum bright="1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95536" y="1995686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dirty="0">
                <a:latin typeface="Times New Roman" pitchFamily="18" charset="0"/>
              </a:rPr>
              <a:t>1. </a:t>
            </a:r>
            <a:r>
              <a:rPr lang="nl-NL" sz="2400" b="1" u="sng" dirty="0">
                <a:latin typeface="Times New Roman" pitchFamily="18" charset="0"/>
              </a:rPr>
              <a:t>Cơ cấu ngành dịch vụ</a:t>
            </a:r>
            <a:r>
              <a:rPr lang="nl-NL" sz="2400" b="1" dirty="0">
                <a:latin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43136" y="2715766"/>
            <a:ext cx="541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dirty="0">
                <a:latin typeface="Times New Roman" pitchFamily="18" charset="0"/>
              </a:rPr>
              <a:t>2. </a:t>
            </a:r>
            <a:r>
              <a:rPr lang="nl-NL" sz="2400" b="1" u="sng" dirty="0">
                <a:latin typeface="Times New Roman" pitchFamily="18" charset="0"/>
              </a:rPr>
              <a:t>Vai trò của dịch vụ trong sản xuất và đời sống: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685800" y="57150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 b="1">
                <a:latin typeface="Times New Roman" pitchFamily="18" charset="0"/>
              </a:rPr>
              <a:t>Bài 13: VAI TRÒ, ĐẶC ĐIỂM PHÁT TRIỂN VÀ PHÂN BỐ CỦA DỊCH VỤ</a:t>
            </a:r>
            <a:r>
              <a:rPr lang="nl-NL" sz="2800">
                <a:latin typeface="Times New Roman" pitchFamily="18" charset="0"/>
              </a:rPr>
              <a:t> 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395536" y="952559"/>
            <a:ext cx="510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dirty="0">
                <a:latin typeface="Times New Roman" pitchFamily="18" charset="0"/>
              </a:rPr>
              <a:t>I. </a:t>
            </a:r>
            <a:r>
              <a:rPr lang="nl-NL" sz="2400" b="1" u="sng" dirty="0">
                <a:latin typeface="Times New Roman" pitchFamily="18" charset="0"/>
              </a:rPr>
              <a:t>Cơ cấu và vai trò của dịch vụ trong nền kinh tế</a:t>
            </a:r>
            <a:r>
              <a:rPr lang="nl-NL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9" descr="Floating-Market-f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"/>
            <a:ext cx="3048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coj1306805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8575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mia1651291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3048000" cy="23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0" y="-92546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Qua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bức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dưới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đây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kết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hợp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</a:rPr>
              <a:t> SGK </a:t>
            </a:r>
            <a:r>
              <a:rPr lang="en-US" sz="2000" b="1" dirty="0" err="1">
                <a:latin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trò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dịch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vụ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36874" name="Picture 10" descr="images404707_LD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28575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 descr="avat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5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ieu_t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4650"/>
            <a:ext cx="3048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"/>
            <a:ext cx="69928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hỏi</a:t>
            </a:r>
            <a:r>
              <a:rPr lang="en-US" sz="2000" b="1" dirty="0"/>
              <a:t> :</a:t>
            </a:r>
            <a:r>
              <a:rPr lang="en-US" sz="2000" b="1" dirty="0" err="1"/>
              <a:t>Vai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ngành</a:t>
            </a:r>
            <a:r>
              <a:rPr lang="en-US" sz="2000" b="1" dirty="0"/>
              <a:t> </a:t>
            </a:r>
            <a:r>
              <a:rPr lang="en-US" sz="2000" b="1" dirty="0" err="1"/>
              <a:t>dịch</a:t>
            </a:r>
            <a:r>
              <a:rPr lang="en-US" sz="2000" b="1" dirty="0"/>
              <a:t> </a:t>
            </a:r>
            <a:r>
              <a:rPr lang="en-US" sz="2000" b="1" dirty="0" err="1"/>
              <a:t>vụ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sản</a:t>
            </a:r>
            <a:r>
              <a:rPr lang="en-US" sz="2000" b="1" dirty="0"/>
              <a:t>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đời</a:t>
            </a:r>
            <a:r>
              <a:rPr lang="en-US" sz="2000" b="1" dirty="0"/>
              <a:t> </a:t>
            </a:r>
            <a:r>
              <a:rPr lang="en-US" sz="2000" b="1" dirty="0" err="1" smtClean="0"/>
              <a:t>sống</a:t>
            </a:r>
            <a:r>
              <a:rPr lang="en-US" sz="2000" b="1" dirty="0" smtClean="0"/>
              <a:t> </a:t>
            </a:r>
            <a:r>
              <a:rPr lang="en-US" sz="2000" b="1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79388" y="1955800"/>
            <a:ext cx="2447925" cy="14398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DV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908175" y="1419225"/>
            <a:ext cx="2159000" cy="576263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67175" y="1033462"/>
            <a:ext cx="4287838" cy="922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Cung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cấp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thụ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ngành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endParaRPr lang="vi-VN" b="1" dirty="0"/>
          </a:p>
        </p:txBody>
      </p:sp>
      <p:cxnSp>
        <p:nvCxnSpPr>
          <p:cNvPr id="19" name="Curved Connector 18"/>
          <p:cNvCxnSpPr>
            <a:stCxn id="6" idx="6"/>
          </p:cNvCxnSpPr>
          <p:nvPr/>
        </p:nvCxnSpPr>
        <p:spPr>
          <a:xfrm>
            <a:off x="2627313" y="2674938"/>
            <a:ext cx="1952625" cy="10795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0" y="2427288"/>
            <a:ext cx="38735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mối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ngành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vùng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ngoài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7" name="Curved Connector 26"/>
          <p:cNvCxnSpPr/>
          <p:nvPr/>
        </p:nvCxnSpPr>
        <p:spPr>
          <a:xfrm>
            <a:off x="1420813" y="3395663"/>
            <a:ext cx="2214562" cy="976312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21620" y="3867894"/>
            <a:ext cx="45227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nâng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đời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nhập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nền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tế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5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51470"/>
            <a:ext cx="842486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vi-VN" b="1" dirty="0">
                <a:latin typeface="+mj-lt"/>
              </a:rPr>
              <a:t>II.ĐẶC ĐIỂM  PHÁT TRIỂN VÀ PHÂN BỐ CÁC NGÀNH DỊCH VỤ Ở NƯỚC TA </a:t>
            </a:r>
            <a:endParaRPr lang="en-US" b="1" dirty="0">
              <a:latin typeface="+mj-lt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38213" y="339502"/>
            <a:ext cx="226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u="sng" dirty="0"/>
              <a:t>1.Đặc </a:t>
            </a:r>
            <a:r>
              <a:rPr lang="en-US" b="1" u="sng" dirty="0" err="1"/>
              <a:t>điểm</a:t>
            </a:r>
            <a:r>
              <a:rPr lang="en-US" b="1" u="sng" dirty="0"/>
              <a:t> </a:t>
            </a:r>
            <a:r>
              <a:rPr lang="en-US" b="1" u="sng" dirty="0" err="1"/>
              <a:t>phát</a:t>
            </a:r>
            <a:r>
              <a:rPr lang="en-US" b="1" u="sng" dirty="0"/>
              <a:t> </a:t>
            </a:r>
            <a:r>
              <a:rPr lang="en-US" b="1" u="sng" dirty="0" err="1"/>
              <a:t>triển</a:t>
            </a:r>
            <a:endParaRPr lang="en-US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1" y="627534"/>
            <a:ext cx="568642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3596" y="4515966"/>
            <a:ext cx="7200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: </a:t>
            </a:r>
            <a:r>
              <a:rPr lang="vi-VN" b="1" dirty="0"/>
              <a:t>Nhận xét ngành dịch vụ nước ta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 2001 </a:t>
            </a:r>
            <a:r>
              <a:rPr lang="vi-VN" b="1" dirty="0"/>
              <a:t> và tương lai như thế nào?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550" y="279400"/>
            <a:ext cx="72009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hỏi</a:t>
            </a:r>
            <a:r>
              <a:rPr lang="en-US" sz="2000" b="1" dirty="0"/>
              <a:t> : </a:t>
            </a:r>
            <a:r>
              <a:rPr lang="vi-VN" sz="2000" b="1" dirty="0"/>
              <a:t>Nhận xét ngành dịch vụ nước ta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 2001 </a:t>
            </a:r>
            <a:r>
              <a:rPr lang="vi-VN" sz="2000" b="1" dirty="0"/>
              <a:t> và tương lai như thế nào?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44575"/>
            <a:ext cx="67691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4300538"/>
            <a:ext cx="835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2000" b="1"/>
              <a:t>So với nhiều nước trên thế giới dịch vụ nước ta còn kém phát </a:t>
            </a:r>
            <a:r>
              <a:rPr lang="en-US" sz="2000" b="1"/>
              <a:t>, </a:t>
            </a:r>
            <a:r>
              <a:rPr lang="vi-VN" sz="2000" b="1"/>
              <a:t>Nhưng </a:t>
            </a:r>
            <a:r>
              <a:rPr lang="en-US" sz="2000" b="1"/>
              <a:t>VN</a:t>
            </a:r>
            <a:r>
              <a:rPr lang="vi-VN" sz="2000" b="1"/>
              <a:t> là khu vực đem lại lợi nhuận cao thu hút vốn đầu tư nước ngoài</a:t>
            </a:r>
            <a:r>
              <a:rPr lang="en-US" sz="2000" b="1"/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7950" y="4516438"/>
            <a:ext cx="576263" cy="358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3000" y="3066514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</a:rPr>
              <a:t> 13.1.Biểu </a:t>
            </a:r>
            <a:r>
              <a:rPr lang="en-US" b="1" dirty="0" err="1">
                <a:latin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cấu</a:t>
            </a:r>
            <a:r>
              <a:rPr lang="en-US" b="1" dirty="0">
                <a:latin typeface="Times New Roman" pitchFamily="18" charset="0"/>
              </a:rPr>
              <a:t> GDP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ngành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vụ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</a:rPr>
              <a:t> 2002 (%)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314700"/>
            <a:ext cx="8915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?Tính tỉ trọng của các nhóm dịch vụ: dịch vụ tiêu dùng, dịch vụ sản xuất, dịch vụ công cộng? Em có nhận xét gì?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1520" y="360045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4345" name="Picture 9" descr="tranh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1470"/>
            <a:ext cx="8443664" cy="3043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017640" y="1203598"/>
            <a:ext cx="9144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.VnTime" pitchFamily="34" charset="0"/>
              </a:rPr>
              <a:t>26,8%</a:t>
            </a:r>
            <a:endParaRPr lang="en-US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73624" y="1995686"/>
            <a:ext cx="9144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.VnTime" pitchFamily="34" charset="0"/>
              </a:rPr>
              <a:t>22,2%</a:t>
            </a:r>
            <a:endParaRPr lang="en-US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911352" y="339502"/>
            <a:ext cx="8382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51,0%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04800" y="400050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>
                <a:solidFill>
                  <a:srgbClr val="FF0000"/>
                </a:solidFill>
                <a:latin typeface="Times New Roman" pitchFamily="18" charset="0"/>
              </a:rPr>
              <a:t>Vấn đề trong phát triển dịch vụ của nước ta hiện nay là gì?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30324" y="2499742"/>
            <a:ext cx="891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Tỉ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trọng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dịch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vụ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sản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xuất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dịch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vụ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công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cộng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còn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</a:rPr>
              <a:t>thấp</a:t>
            </a:r>
            <a:endParaRPr lang="en-US" sz="2000" b="1" dirty="0">
              <a:solidFill>
                <a:srgbClr val="8000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04800" y="411480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>
                <a:latin typeface="Times New Roman" pitchFamily="18" charset="0"/>
              </a:rPr>
              <a:t>=&gt; Nâng cao chất lượng và đa dạng hoá loại hình dịch vụ.</a:t>
            </a: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build="allAtOnce"/>
      <p:bldP spid="14343" grpId="0" build="allAtOnce"/>
      <p:bldP spid="14346" grpId="0" animBg="1"/>
      <p:bldP spid="14347" grpId="0" animBg="1"/>
      <p:bldP spid="14348" grpId="0" animBg="1"/>
      <p:bldP spid="14351" grpId="0"/>
      <p:bldP spid="14351" grpId="1"/>
      <p:bldP spid="2" grpId="0" build="allAtOnce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195263"/>
            <a:ext cx="2519363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5313"/>
            <a:ext cx="45370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063"/>
            <a:ext cx="38163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95738" y="2500313"/>
            <a:ext cx="504825" cy="2873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0" y="266700"/>
            <a:ext cx="748823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60438"/>
            <a:ext cx="417671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5988"/>
            <a:ext cx="44640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07950" y="4402138"/>
            <a:ext cx="863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2988" y="4156075"/>
            <a:ext cx="7921625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r>
              <a:rPr lang="en-US" b="1" dirty="0"/>
              <a:t> </a:t>
            </a:r>
            <a:r>
              <a:rPr lang="en-US" b="1" dirty="0" err="1"/>
              <a:t>vì</a:t>
            </a:r>
            <a:r>
              <a:rPr lang="en-US" b="1" dirty="0"/>
              <a:t> ở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 các thành phố lớn, thị xã, các vùng đồng bằng là nơi tập trung đông dân cư, nơi đó tập trung nhiều hoạt động dịch vụ. Ở vùng núi, dân cư thưa thớt, hoạt động dịch vụ nghèo nàn.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37864"/>
            <a:ext cx="7776864" cy="16298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XIN  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 BẠN ĐẾN VỚI LỚP 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lan Walker - Fade [NCS Release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900000">
            <a:off x="8240902" y="4573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0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0825" y="1492250"/>
            <a:ext cx="2160588" cy="16557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endParaRPr lang="en-US" dirty="0"/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1908175" y="987425"/>
            <a:ext cx="1655763" cy="65246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63938" y="338138"/>
            <a:ext cx="45720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vi-VN" b="1" dirty="0">
                <a:latin typeface="+mj-lt"/>
              </a:rPr>
              <a:t>Sự phân bố dịch vụ phụ thuộc chặt chẽ vào phân bố dân cư</a:t>
            </a:r>
            <a:r>
              <a:rPr lang="en-US" b="1" dirty="0">
                <a:latin typeface="+mj-lt"/>
              </a:rPr>
              <a:t>.</a:t>
            </a:r>
            <a:r>
              <a:rPr lang="vi-VN" b="1" dirty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>
            <a:off x="2339975" y="2319338"/>
            <a:ext cx="1368425" cy="1809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40150" y="2319338"/>
            <a:ext cx="44323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,…</a:t>
            </a:r>
          </a:p>
        </p:txBody>
      </p:sp>
      <p:cxnSp>
        <p:nvCxnSpPr>
          <p:cNvPr id="30" name="Curved Connector 29"/>
          <p:cNvCxnSpPr/>
          <p:nvPr/>
        </p:nvCxnSpPr>
        <p:spPr>
          <a:xfrm>
            <a:off x="2089150" y="2886075"/>
            <a:ext cx="1258888" cy="11604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19475" y="3724275"/>
            <a:ext cx="4465638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TP.HCM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411163"/>
            <a:ext cx="7056437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BÀI 13 : VAI TRÒ , ĐẶC ĐIỂM PHÁT TRIỂN VÀ PHÂN BỐ DỊCH VỤ</a:t>
            </a:r>
            <a:endParaRPr lang="vi-VN" sz="2400" b="1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50825" y="1203598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u="sng" dirty="0" err="1"/>
              <a:t>I.Cơ</a:t>
            </a:r>
            <a:r>
              <a:rPr lang="en-US" sz="2000" b="1" u="sng" dirty="0"/>
              <a:t> </a:t>
            </a:r>
            <a:r>
              <a:rPr lang="en-US" sz="2000" b="1" u="sng" dirty="0" err="1"/>
              <a:t>cấu</a:t>
            </a:r>
            <a:r>
              <a:rPr lang="en-US" sz="2000" b="1" u="sng" dirty="0"/>
              <a:t> </a:t>
            </a:r>
            <a:r>
              <a:rPr lang="en-US" sz="2000" b="1" u="sng" dirty="0" err="1"/>
              <a:t>và</a:t>
            </a:r>
            <a:r>
              <a:rPr lang="en-US" sz="2000" b="1" u="sng" dirty="0"/>
              <a:t> </a:t>
            </a:r>
            <a:r>
              <a:rPr lang="en-US" sz="2000" b="1" u="sng" dirty="0" err="1"/>
              <a:t>vai</a:t>
            </a:r>
            <a:r>
              <a:rPr lang="en-US" sz="2000" b="1" u="sng" dirty="0"/>
              <a:t> </a:t>
            </a:r>
            <a:r>
              <a:rPr lang="en-US" sz="2000" b="1" u="sng" dirty="0" err="1"/>
              <a:t>trò</a:t>
            </a:r>
            <a:r>
              <a:rPr lang="en-US" sz="2000" b="1" u="sng" dirty="0"/>
              <a:t> </a:t>
            </a:r>
            <a:r>
              <a:rPr lang="en-US" sz="2000" b="1" u="sng" dirty="0" err="1"/>
              <a:t>của</a:t>
            </a:r>
            <a:r>
              <a:rPr lang="en-US" sz="2000" b="1" u="sng" dirty="0"/>
              <a:t> </a:t>
            </a:r>
            <a:r>
              <a:rPr lang="en-US" sz="2000" b="1" u="sng" dirty="0" err="1"/>
              <a:t>dịch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</a:t>
            </a:r>
            <a:r>
              <a:rPr lang="en-US" sz="2000" b="1" u="sng" dirty="0" err="1"/>
              <a:t>nền</a:t>
            </a:r>
            <a:r>
              <a:rPr lang="en-US" sz="2000" b="1" u="sng" dirty="0"/>
              <a:t> </a:t>
            </a:r>
            <a:r>
              <a:rPr lang="en-US" sz="2000" b="1" u="sng" dirty="0" err="1"/>
              <a:t>kinh</a:t>
            </a:r>
            <a:r>
              <a:rPr lang="en-US" sz="2000" b="1" u="sng" dirty="0"/>
              <a:t> </a:t>
            </a:r>
            <a:r>
              <a:rPr lang="en-US" sz="2000" b="1" u="sng" dirty="0" err="1"/>
              <a:t>tế</a:t>
            </a:r>
            <a:endParaRPr lang="vi-VN" sz="2000" b="1" u="sng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1707654"/>
            <a:ext cx="6932612" cy="335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650" y="230188"/>
            <a:ext cx="8859838" cy="49244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ịch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43558"/>
            <a:ext cx="8571234" cy="325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0400" y="4071938"/>
            <a:ext cx="8376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0000"/>
                </a:solidFill>
                <a:latin typeface="+mj-lt"/>
                <a:cs typeface="+mn-cs"/>
              </a:rPr>
              <a:t>=)</a:t>
            </a:r>
            <a:r>
              <a:rPr lang="vi-VN" sz="2000" b="1" dirty="0">
                <a:latin typeface="+mj-lt"/>
                <a:cs typeface="+mn-cs"/>
              </a:rPr>
              <a:t> </a:t>
            </a:r>
            <a:r>
              <a:rPr lang="vi-VN" sz="2400" b="1" dirty="0">
                <a:latin typeface="+mj-lt"/>
                <a:cs typeface="+mn-cs"/>
              </a:rPr>
              <a:t>Dịch vụ bao gồm một tập hợp các hoạt động kinh tế rất rộng lớn và phức tạp. Đáp ứng nhu cầu của con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411163"/>
            <a:ext cx="7056437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BÀI 13 : VAI TRÒ , ĐẶC ĐIỂM PHÁT TRIỂN VÀ PHÂN BỐ DỊCH VỤ</a:t>
            </a:r>
            <a:endParaRPr lang="vi-VN" sz="2400" b="1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50825" y="1203598"/>
            <a:ext cx="5620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u="sng" dirty="0" smtClean="0">
                <a:latin typeface="Times New Roman" pitchFamily="18" charset="0"/>
              </a:rPr>
              <a:t>I. Cơ </a:t>
            </a:r>
            <a:r>
              <a:rPr lang="nl-NL" sz="2000" b="1" u="sng" dirty="0">
                <a:latin typeface="Times New Roman" pitchFamily="18" charset="0"/>
              </a:rPr>
              <a:t>cấu và vai trò của dịch vụ trong nền kinh tế</a:t>
            </a:r>
            <a:r>
              <a:rPr lang="nl-NL" sz="2000" b="1" dirty="0" smtClean="0">
                <a:latin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2643758"/>
            <a:ext cx="69326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177966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3025"/>
            <a:ext cx="7704137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692275" y="3363913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Biểu đồ GDP cơ cấu các ngành dịch vụ</a:t>
            </a:r>
            <a:endParaRPr lang="vi-VN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89063" y="3786188"/>
            <a:ext cx="671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Qua biểu đồ hình 13,1 sgk bạn hãy nêu cơ cấu cac ngành dịch vụ ?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9813"/>
            <a:ext cx="555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00538"/>
            <a:ext cx="431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03350" y="4300538"/>
            <a:ext cx="69421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b="1">
                <a:latin typeface="+mj-lt"/>
              </a:rPr>
              <a:t>Quan sát biểu đồ cho biết ngành dịch vụ nào chiếm tỉ lệ cao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39750" y="268288"/>
            <a:ext cx="79930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 </a:t>
            </a:r>
            <a:r>
              <a:rPr lang="en-US" sz="2000" b="1"/>
              <a:t>Câu hỏi : </a:t>
            </a:r>
            <a:r>
              <a:rPr lang="vi-VN" sz="2000" b="1"/>
              <a:t>Ví dụ chứng minh rằng nền kinh tế càng phát triển thì hoạt động dịch vụ càng trở lên đa dạng?</a:t>
            </a:r>
            <a:endParaRPr lang="en-US" sz="2000" b="1"/>
          </a:p>
        </p:txBody>
      </p:sp>
      <p:sp>
        <p:nvSpPr>
          <p:cNvPr id="6" name="Right Arrow 5"/>
          <p:cNvSpPr/>
          <p:nvPr/>
        </p:nvSpPr>
        <p:spPr>
          <a:xfrm>
            <a:off x="0" y="1275606"/>
            <a:ext cx="899592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7113" y="1058863"/>
            <a:ext cx="72009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DV 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du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…..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95488"/>
            <a:ext cx="4554537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08188"/>
            <a:ext cx="40338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89520" y="366192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0160" y="3652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HO DONG X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27673"/>
            <a:ext cx="4267200" cy="23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khach 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50"/>
            <a:ext cx="4876800" cy="23431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76600" y="2343150"/>
            <a:ext cx="16002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Khách sạn</a:t>
            </a:r>
          </a:p>
        </p:txBody>
      </p:sp>
      <p:pic>
        <p:nvPicPr>
          <p:cNvPr id="5132" name="Picture 12" descr="sieu t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0"/>
            <a:ext cx="4224338" cy="2274094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467600" y="0"/>
            <a:ext cx="16764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Siêu thị</a:t>
            </a:r>
          </a:p>
        </p:txBody>
      </p:sp>
      <p:pic>
        <p:nvPicPr>
          <p:cNvPr id="14343" name="Picture 14" descr="Dich-vu-sua-ch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2971800" y="0"/>
            <a:ext cx="1905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 sửa chữa ô tô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2400" y="4686301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? Quan sát các bức ảnh trên em cho biết chúng thuộc loại hình dịch vụ gì?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124200" y="4686300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Dịch vụ tiêu dùng</a:t>
            </a:r>
          </a:p>
        </p:txBody>
      </p:sp>
    </p:spTree>
    <p:extLst>
      <p:ext uri="{BB962C8B-B14F-4D97-AF65-F5344CB8AC3E}">
        <p14:creationId xmlns:p14="http://schemas.microsoft.com/office/powerpoint/2010/main" val="245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3" grpId="0" animBg="1"/>
      <p:bldP spid="5136" grpId="0"/>
      <p:bldP spid="5136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779</Words>
  <PresentationFormat>On-screen Show (16:9)</PresentationFormat>
  <Paragraphs>52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2001-12-31T17:11:46Z</dcterms:created>
  <dcterms:modified xsi:type="dcterms:W3CDTF">2021-10-13T02:40:27Z</dcterms:modified>
</cp:coreProperties>
</file>