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5FB80-437B-41D3-92AF-A076E3C452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19350642-968F-4956-B9A9-05E79500A0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C013FF78-C8DB-46E1-95A7-A14C927CC6DE}"/>
              </a:ext>
            </a:extLst>
          </p:cNvPr>
          <p:cNvSpPr>
            <a:spLocks noGrp="1"/>
          </p:cNvSpPr>
          <p:nvPr>
            <p:ph type="dt" sz="half" idx="10"/>
          </p:nvPr>
        </p:nvSpPr>
        <p:spPr/>
        <p:txBody>
          <a:bodyPr/>
          <a:lstStyle/>
          <a:p>
            <a:fld id="{574835EF-CD2E-4681-BC5F-824C2FB1D4F2}" type="datetimeFigureOut">
              <a:rPr lang="vi-VN" smtClean="0"/>
              <a:t>05/09/2020</a:t>
            </a:fld>
            <a:endParaRPr lang="vi-VN"/>
          </a:p>
        </p:txBody>
      </p:sp>
      <p:sp>
        <p:nvSpPr>
          <p:cNvPr id="5" name="Footer Placeholder 4">
            <a:extLst>
              <a:ext uri="{FF2B5EF4-FFF2-40B4-BE49-F238E27FC236}">
                <a16:creationId xmlns:a16="http://schemas.microsoft.com/office/drawing/2014/main" id="{C77D2435-C709-4A95-9495-A06608A1F2A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A4A8E1B-0243-4749-A341-3C5E3674FA19}"/>
              </a:ext>
            </a:extLst>
          </p:cNvPr>
          <p:cNvSpPr>
            <a:spLocks noGrp="1"/>
          </p:cNvSpPr>
          <p:nvPr>
            <p:ph type="sldNum" sz="quarter" idx="12"/>
          </p:nvPr>
        </p:nvSpPr>
        <p:spPr/>
        <p:txBody>
          <a:bodyPr/>
          <a:lstStyle/>
          <a:p>
            <a:fld id="{A0822A1F-1C40-4D24-BC2E-108B8A9958AC}" type="slidenum">
              <a:rPr lang="vi-VN" smtClean="0"/>
              <a:t>‹#›</a:t>
            </a:fld>
            <a:endParaRPr lang="vi-VN"/>
          </a:p>
        </p:txBody>
      </p:sp>
    </p:spTree>
    <p:extLst>
      <p:ext uri="{BB962C8B-B14F-4D97-AF65-F5344CB8AC3E}">
        <p14:creationId xmlns:p14="http://schemas.microsoft.com/office/powerpoint/2010/main" val="2725069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9534C-96ED-4809-BCC3-E1C9EC925CF7}"/>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D91C838B-4B90-4E00-A1A3-915A81A103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0F4A1D6-AE06-4359-920C-F9117B0DF567}"/>
              </a:ext>
            </a:extLst>
          </p:cNvPr>
          <p:cNvSpPr>
            <a:spLocks noGrp="1"/>
          </p:cNvSpPr>
          <p:nvPr>
            <p:ph type="dt" sz="half" idx="10"/>
          </p:nvPr>
        </p:nvSpPr>
        <p:spPr/>
        <p:txBody>
          <a:bodyPr/>
          <a:lstStyle/>
          <a:p>
            <a:fld id="{574835EF-CD2E-4681-BC5F-824C2FB1D4F2}" type="datetimeFigureOut">
              <a:rPr lang="vi-VN" smtClean="0"/>
              <a:t>05/09/2020</a:t>
            </a:fld>
            <a:endParaRPr lang="vi-VN"/>
          </a:p>
        </p:txBody>
      </p:sp>
      <p:sp>
        <p:nvSpPr>
          <p:cNvPr id="5" name="Footer Placeholder 4">
            <a:extLst>
              <a:ext uri="{FF2B5EF4-FFF2-40B4-BE49-F238E27FC236}">
                <a16:creationId xmlns:a16="http://schemas.microsoft.com/office/drawing/2014/main" id="{72397374-D845-4F2F-8241-586FC369F49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0E469BE-CD69-4BAB-8AC1-F88AC248AB83}"/>
              </a:ext>
            </a:extLst>
          </p:cNvPr>
          <p:cNvSpPr>
            <a:spLocks noGrp="1"/>
          </p:cNvSpPr>
          <p:nvPr>
            <p:ph type="sldNum" sz="quarter" idx="12"/>
          </p:nvPr>
        </p:nvSpPr>
        <p:spPr/>
        <p:txBody>
          <a:bodyPr/>
          <a:lstStyle/>
          <a:p>
            <a:fld id="{A0822A1F-1C40-4D24-BC2E-108B8A9958AC}" type="slidenum">
              <a:rPr lang="vi-VN" smtClean="0"/>
              <a:t>‹#›</a:t>
            </a:fld>
            <a:endParaRPr lang="vi-VN"/>
          </a:p>
        </p:txBody>
      </p:sp>
    </p:spTree>
    <p:extLst>
      <p:ext uri="{BB962C8B-B14F-4D97-AF65-F5344CB8AC3E}">
        <p14:creationId xmlns:p14="http://schemas.microsoft.com/office/powerpoint/2010/main" val="785659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8DA387-8BF5-4807-8588-4EE7E13E420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CCA49FB9-0962-4817-A69B-F72BDA728D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82D8D23-2E41-470D-9BAA-6FEF9DA37608}"/>
              </a:ext>
            </a:extLst>
          </p:cNvPr>
          <p:cNvSpPr>
            <a:spLocks noGrp="1"/>
          </p:cNvSpPr>
          <p:nvPr>
            <p:ph type="dt" sz="half" idx="10"/>
          </p:nvPr>
        </p:nvSpPr>
        <p:spPr/>
        <p:txBody>
          <a:bodyPr/>
          <a:lstStyle/>
          <a:p>
            <a:fld id="{574835EF-CD2E-4681-BC5F-824C2FB1D4F2}" type="datetimeFigureOut">
              <a:rPr lang="vi-VN" smtClean="0"/>
              <a:t>05/09/2020</a:t>
            </a:fld>
            <a:endParaRPr lang="vi-VN"/>
          </a:p>
        </p:txBody>
      </p:sp>
      <p:sp>
        <p:nvSpPr>
          <p:cNvPr id="5" name="Footer Placeholder 4">
            <a:extLst>
              <a:ext uri="{FF2B5EF4-FFF2-40B4-BE49-F238E27FC236}">
                <a16:creationId xmlns:a16="http://schemas.microsoft.com/office/drawing/2014/main" id="{6047EB0E-7381-4BBC-8292-12FA8151187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3DC52A0-96C3-47F4-98C5-DD3E1DD95BF4}"/>
              </a:ext>
            </a:extLst>
          </p:cNvPr>
          <p:cNvSpPr>
            <a:spLocks noGrp="1"/>
          </p:cNvSpPr>
          <p:nvPr>
            <p:ph type="sldNum" sz="quarter" idx="12"/>
          </p:nvPr>
        </p:nvSpPr>
        <p:spPr/>
        <p:txBody>
          <a:bodyPr/>
          <a:lstStyle/>
          <a:p>
            <a:fld id="{A0822A1F-1C40-4D24-BC2E-108B8A9958AC}" type="slidenum">
              <a:rPr lang="vi-VN" smtClean="0"/>
              <a:t>‹#›</a:t>
            </a:fld>
            <a:endParaRPr lang="vi-VN"/>
          </a:p>
        </p:txBody>
      </p:sp>
    </p:spTree>
    <p:extLst>
      <p:ext uri="{BB962C8B-B14F-4D97-AF65-F5344CB8AC3E}">
        <p14:creationId xmlns:p14="http://schemas.microsoft.com/office/powerpoint/2010/main" val="1533305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EACC0-0D23-418A-8743-92555E87BF9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E624477-47E3-4BED-A4DA-4B59FD7720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54061CF-5D01-441A-80D0-12509A2830E4}"/>
              </a:ext>
            </a:extLst>
          </p:cNvPr>
          <p:cNvSpPr>
            <a:spLocks noGrp="1"/>
          </p:cNvSpPr>
          <p:nvPr>
            <p:ph type="dt" sz="half" idx="10"/>
          </p:nvPr>
        </p:nvSpPr>
        <p:spPr/>
        <p:txBody>
          <a:bodyPr/>
          <a:lstStyle/>
          <a:p>
            <a:fld id="{574835EF-CD2E-4681-BC5F-824C2FB1D4F2}" type="datetimeFigureOut">
              <a:rPr lang="vi-VN" smtClean="0"/>
              <a:t>05/09/2020</a:t>
            </a:fld>
            <a:endParaRPr lang="vi-VN"/>
          </a:p>
        </p:txBody>
      </p:sp>
      <p:sp>
        <p:nvSpPr>
          <p:cNvPr id="5" name="Footer Placeholder 4">
            <a:extLst>
              <a:ext uri="{FF2B5EF4-FFF2-40B4-BE49-F238E27FC236}">
                <a16:creationId xmlns:a16="http://schemas.microsoft.com/office/drawing/2014/main" id="{3E0FF76F-BDE9-49E9-8E6F-EA2198B2250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3734CD4-2B90-45F8-B108-DEC24CC9E47C}"/>
              </a:ext>
            </a:extLst>
          </p:cNvPr>
          <p:cNvSpPr>
            <a:spLocks noGrp="1"/>
          </p:cNvSpPr>
          <p:nvPr>
            <p:ph type="sldNum" sz="quarter" idx="12"/>
          </p:nvPr>
        </p:nvSpPr>
        <p:spPr/>
        <p:txBody>
          <a:bodyPr/>
          <a:lstStyle/>
          <a:p>
            <a:fld id="{A0822A1F-1C40-4D24-BC2E-108B8A9958AC}" type="slidenum">
              <a:rPr lang="vi-VN" smtClean="0"/>
              <a:t>‹#›</a:t>
            </a:fld>
            <a:endParaRPr lang="vi-VN"/>
          </a:p>
        </p:txBody>
      </p:sp>
    </p:spTree>
    <p:extLst>
      <p:ext uri="{BB962C8B-B14F-4D97-AF65-F5344CB8AC3E}">
        <p14:creationId xmlns:p14="http://schemas.microsoft.com/office/powerpoint/2010/main" val="1895666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114E3-CD5C-4029-A04F-3CC8FA6016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8C6039D5-7452-41C1-96D7-D4203F53EF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08AB4E-B0FF-4711-AF0F-63C97B26BAB7}"/>
              </a:ext>
            </a:extLst>
          </p:cNvPr>
          <p:cNvSpPr>
            <a:spLocks noGrp="1"/>
          </p:cNvSpPr>
          <p:nvPr>
            <p:ph type="dt" sz="half" idx="10"/>
          </p:nvPr>
        </p:nvSpPr>
        <p:spPr/>
        <p:txBody>
          <a:bodyPr/>
          <a:lstStyle/>
          <a:p>
            <a:fld id="{574835EF-CD2E-4681-BC5F-824C2FB1D4F2}" type="datetimeFigureOut">
              <a:rPr lang="vi-VN" smtClean="0"/>
              <a:t>05/09/2020</a:t>
            </a:fld>
            <a:endParaRPr lang="vi-VN"/>
          </a:p>
        </p:txBody>
      </p:sp>
      <p:sp>
        <p:nvSpPr>
          <p:cNvPr id="5" name="Footer Placeholder 4">
            <a:extLst>
              <a:ext uri="{FF2B5EF4-FFF2-40B4-BE49-F238E27FC236}">
                <a16:creationId xmlns:a16="http://schemas.microsoft.com/office/drawing/2014/main" id="{B2212754-525B-4EB2-9256-D4CA2548626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BA91351-7291-488B-B3F9-0F8CB13FE52F}"/>
              </a:ext>
            </a:extLst>
          </p:cNvPr>
          <p:cNvSpPr>
            <a:spLocks noGrp="1"/>
          </p:cNvSpPr>
          <p:nvPr>
            <p:ph type="sldNum" sz="quarter" idx="12"/>
          </p:nvPr>
        </p:nvSpPr>
        <p:spPr/>
        <p:txBody>
          <a:bodyPr/>
          <a:lstStyle/>
          <a:p>
            <a:fld id="{A0822A1F-1C40-4D24-BC2E-108B8A9958AC}" type="slidenum">
              <a:rPr lang="vi-VN" smtClean="0"/>
              <a:t>‹#›</a:t>
            </a:fld>
            <a:endParaRPr lang="vi-VN"/>
          </a:p>
        </p:txBody>
      </p:sp>
    </p:spTree>
    <p:extLst>
      <p:ext uri="{BB962C8B-B14F-4D97-AF65-F5344CB8AC3E}">
        <p14:creationId xmlns:p14="http://schemas.microsoft.com/office/powerpoint/2010/main" val="1677861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87E00-1872-406F-AFCF-DC6CDEA8607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3AF5CDD3-434B-4842-8E23-42024D8016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7C842A39-C797-400B-AD5F-C774A075BA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B2F24CDD-DB35-45D0-A2E6-DAA11F547E6E}"/>
              </a:ext>
            </a:extLst>
          </p:cNvPr>
          <p:cNvSpPr>
            <a:spLocks noGrp="1"/>
          </p:cNvSpPr>
          <p:nvPr>
            <p:ph type="dt" sz="half" idx="10"/>
          </p:nvPr>
        </p:nvSpPr>
        <p:spPr/>
        <p:txBody>
          <a:bodyPr/>
          <a:lstStyle/>
          <a:p>
            <a:fld id="{574835EF-CD2E-4681-BC5F-824C2FB1D4F2}" type="datetimeFigureOut">
              <a:rPr lang="vi-VN" smtClean="0"/>
              <a:t>05/09/2020</a:t>
            </a:fld>
            <a:endParaRPr lang="vi-VN"/>
          </a:p>
        </p:txBody>
      </p:sp>
      <p:sp>
        <p:nvSpPr>
          <p:cNvPr id="6" name="Footer Placeholder 5">
            <a:extLst>
              <a:ext uri="{FF2B5EF4-FFF2-40B4-BE49-F238E27FC236}">
                <a16:creationId xmlns:a16="http://schemas.microsoft.com/office/drawing/2014/main" id="{F1A2CC44-7A35-40A1-B3A7-12875B28471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B2BC1CA-CF0F-4238-B543-B2218E186B17}"/>
              </a:ext>
            </a:extLst>
          </p:cNvPr>
          <p:cNvSpPr>
            <a:spLocks noGrp="1"/>
          </p:cNvSpPr>
          <p:nvPr>
            <p:ph type="sldNum" sz="quarter" idx="12"/>
          </p:nvPr>
        </p:nvSpPr>
        <p:spPr/>
        <p:txBody>
          <a:bodyPr/>
          <a:lstStyle/>
          <a:p>
            <a:fld id="{A0822A1F-1C40-4D24-BC2E-108B8A9958AC}" type="slidenum">
              <a:rPr lang="vi-VN" smtClean="0"/>
              <a:t>‹#›</a:t>
            </a:fld>
            <a:endParaRPr lang="vi-VN"/>
          </a:p>
        </p:txBody>
      </p:sp>
    </p:spTree>
    <p:extLst>
      <p:ext uri="{BB962C8B-B14F-4D97-AF65-F5344CB8AC3E}">
        <p14:creationId xmlns:p14="http://schemas.microsoft.com/office/powerpoint/2010/main" val="1434437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2A7A4-C0D1-4426-9DE9-A9456A0F164E}"/>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1948241-8C24-467D-8CAC-7E7D9F337A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7B3B69-C4D8-47F5-9816-9544D5E443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95A8DF1C-CD64-4E37-98EB-B2B1715075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4A92BE-FFDC-4D42-8EDE-C2081DD67D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F199BF6D-F3F0-4AB6-A717-A90A78AD64DF}"/>
              </a:ext>
            </a:extLst>
          </p:cNvPr>
          <p:cNvSpPr>
            <a:spLocks noGrp="1"/>
          </p:cNvSpPr>
          <p:nvPr>
            <p:ph type="dt" sz="half" idx="10"/>
          </p:nvPr>
        </p:nvSpPr>
        <p:spPr/>
        <p:txBody>
          <a:bodyPr/>
          <a:lstStyle/>
          <a:p>
            <a:fld id="{574835EF-CD2E-4681-BC5F-824C2FB1D4F2}" type="datetimeFigureOut">
              <a:rPr lang="vi-VN" smtClean="0"/>
              <a:t>05/09/2020</a:t>
            </a:fld>
            <a:endParaRPr lang="vi-VN"/>
          </a:p>
        </p:txBody>
      </p:sp>
      <p:sp>
        <p:nvSpPr>
          <p:cNvPr id="8" name="Footer Placeholder 7">
            <a:extLst>
              <a:ext uri="{FF2B5EF4-FFF2-40B4-BE49-F238E27FC236}">
                <a16:creationId xmlns:a16="http://schemas.microsoft.com/office/drawing/2014/main" id="{E3585613-D8CB-4655-92DD-0C36AF63B786}"/>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8C8BCF0E-60E7-47CB-AF03-37E826F79663}"/>
              </a:ext>
            </a:extLst>
          </p:cNvPr>
          <p:cNvSpPr>
            <a:spLocks noGrp="1"/>
          </p:cNvSpPr>
          <p:nvPr>
            <p:ph type="sldNum" sz="quarter" idx="12"/>
          </p:nvPr>
        </p:nvSpPr>
        <p:spPr/>
        <p:txBody>
          <a:bodyPr/>
          <a:lstStyle/>
          <a:p>
            <a:fld id="{A0822A1F-1C40-4D24-BC2E-108B8A9958AC}" type="slidenum">
              <a:rPr lang="vi-VN" smtClean="0"/>
              <a:t>‹#›</a:t>
            </a:fld>
            <a:endParaRPr lang="vi-VN"/>
          </a:p>
        </p:txBody>
      </p:sp>
    </p:spTree>
    <p:extLst>
      <p:ext uri="{BB962C8B-B14F-4D97-AF65-F5344CB8AC3E}">
        <p14:creationId xmlns:p14="http://schemas.microsoft.com/office/powerpoint/2010/main" val="3988252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EBF1D-CD93-441D-809D-3CB0E08C529E}"/>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5D196396-4096-41D4-B26C-545988A5E5F1}"/>
              </a:ext>
            </a:extLst>
          </p:cNvPr>
          <p:cNvSpPr>
            <a:spLocks noGrp="1"/>
          </p:cNvSpPr>
          <p:nvPr>
            <p:ph type="dt" sz="half" idx="10"/>
          </p:nvPr>
        </p:nvSpPr>
        <p:spPr/>
        <p:txBody>
          <a:bodyPr/>
          <a:lstStyle/>
          <a:p>
            <a:fld id="{574835EF-CD2E-4681-BC5F-824C2FB1D4F2}" type="datetimeFigureOut">
              <a:rPr lang="vi-VN" smtClean="0"/>
              <a:t>05/09/2020</a:t>
            </a:fld>
            <a:endParaRPr lang="vi-VN"/>
          </a:p>
        </p:txBody>
      </p:sp>
      <p:sp>
        <p:nvSpPr>
          <p:cNvPr id="4" name="Footer Placeholder 3">
            <a:extLst>
              <a:ext uri="{FF2B5EF4-FFF2-40B4-BE49-F238E27FC236}">
                <a16:creationId xmlns:a16="http://schemas.microsoft.com/office/drawing/2014/main" id="{53267F95-C9FA-420A-B198-2862D6D49CC8}"/>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502EA7D3-4907-4470-9549-03BBE9B1BE11}"/>
              </a:ext>
            </a:extLst>
          </p:cNvPr>
          <p:cNvSpPr>
            <a:spLocks noGrp="1"/>
          </p:cNvSpPr>
          <p:nvPr>
            <p:ph type="sldNum" sz="quarter" idx="12"/>
          </p:nvPr>
        </p:nvSpPr>
        <p:spPr/>
        <p:txBody>
          <a:bodyPr/>
          <a:lstStyle/>
          <a:p>
            <a:fld id="{A0822A1F-1C40-4D24-BC2E-108B8A9958AC}" type="slidenum">
              <a:rPr lang="vi-VN" smtClean="0"/>
              <a:t>‹#›</a:t>
            </a:fld>
            <a:endParaRPr lang="vi-VN"/>
          </a:p>
        </p:txBody>
      </p:sp>
    </p:spTree>
    <p:extLst>
      <p:ext uri="{BB962C8B-B14F-4D97-AF65-F5344CB8AC3E}">
        <p14:creationId xmlns:p14="http://schemas.microsoft.com/office/powerpoint/2010/main" val="4168243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FB0C75-0025-416F-8B56-253419B848CD}"/>
              </a:ext>
            </a:extLst>
          </p:cNvPr>
          <p:cNvSpPr>
            <a:spLocks noGrp="1"/>
          </p:cNvSpPr>
          <p:nvPr>
            <p:ph type="dt" sz="half" idx="10"/>
          </p:nvPr>
        </p:nvSpPr>
        <p:spPr/>
        <p:txBody>
          <a:bodyPr/>
          <a:lstStyle/>
          <a:p>
            <a:fld id="{574835EF-CD2E-4681-BC5F-824C2FB1D4F2}" type="datetimeFigureOut">
              <a:rPr lang="vi-VN" smtClean="0"/>
              <a:t>05/09/2020</a:t>
            </a:fld>
            <a:endParaRPr lang="vi-VN"/>
          </a:p>
        </p:txBody>
      </p:sp>
      <p:sp>
        <p:nvSpPr>
          <p:cNvPr id="3" name="Footer Placeholder 2">
            <a:extLst>
              <a:ext uri="{FF2B5EF4-FFF2-40B4-BE49-F238E27FC236}">
                <a16:creationId xmlns:a16="http://schemas.microsoft.com/office/drawing/2014/main" id="{9DF776CE-1441-445E-B492-75BF46A5448C}"/>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432920AB-6851-4E05-8A63-0BBE4E5D3285}"/>
              </a:ext>
            </a:extLst>
          </p:cNvPr>
          <p:cNvSpPr>
            <a:spLocks noGrp="1"/>
          </p:cNvSpPr>
          <p:nvPr>
            <p:ph type="sldNum" sz="quarter" idx="12"/>
          </p:nvPr>
        </p:nvSpPr>
        <p:spPr/>
        <p:txBody>
          <a:bodyPr/>
          <a:lstStyle/>
          <a:p>
            <a:fld id="{A0822A1F-1C40-4D24-BC2E-108B8A9958AC}" type="slidenum">
              <a:rPr lang="vi-VN" smtClean="0"/>
              <a:t>‹#›</a:t>
            </a:fld>
            <a:endParaRPr lang="vi-VN"/>
          </a:p>
        </p:txBody>
      </p:sp>
    </p:spTree>
    <p:extLst>
      <p:ext uri="{BB962C8B-B14F-4D97-AF65-F5344CB8AC3E}">
        <p14:creationId xmlns:p14="http://schemas.microsoft.com/office/powerpoint/2010/main" val="646854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F7F1F-F0F5-4C97-B089-673B40893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4C999E76-0642-4E75-9BA9-9BF7E008D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32E71AAA-9BBF-4807-9B40-E055ED1593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1F7D3D-D1D3-4A9F-88E1-24646D285781}"/>
              </a:ext>
            </a:extLst>
          </p:cNvPr>
          <p:cNvSpPr>
            <a:spLocks noGrp="1"/>
          </p:cNvSpPr>
          <p:nvPr>
            <p:ph type="dt" sz="half" idx="10"/>
          </p:nvPr>
        </p:nvSpPr>
        <p:spPr/>
        <p:txBody>
          <a:bodyPr/>
          <a:lstStyle/>
          <a:p>
            <a:fld id="{574835EF-CD2E-4681-BC5F-824C2FB1D4F2}" type="datetimeFigureOut">
              <a:rPr lang="vi-VN" smtClean="0"/>
              <a:t>05/09/2020</a:t>
            </a:fld>
            <a:endParaRPr lang="vi-VN"/>
          </a:p>
        </p:txBody>
      </p:sp>
      <p:sp>
        <p:nvSpPr>
          <p:cNvPr id="6" name="Footer Placeholder 5">
            <a:extLst>
              <a:ext uri="{FF2B5EF4-FFF2-40B4-BE49-F238E27FC236}">
                <a16:creationId xmlns:a16="http://schemas.microsoft.com/office/drawing/2014/main" id="{FACCB821-0F4D-4FA3-8E80-33680617946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D372234-A627-415A-83F3-91E0E5909169}"/>
              </a:ext>
            </a:extLst>
          </p:cNvPr>
          <p:cNvSpPr>
            <a:spLocks noGrp="1"/>
          </p:cNvSpPr>
          <p:nvPr>
            <p:ph type="sldNum" sz="quarter" idx="12"/>
          </p:nvPr>
        </p:nvSpPr>
        <p:spPr/>
        <p:txBody>
          <a:bodyPr/>
          <a:lstStyle/>
          <a:p>
            <a:fld id="{A0822A1F-1C40-4D24-BC2E-108B8A9958AC}" type="slidenum">
              <a:rPr lang="vi-VN" smtClean="0"/>
              <a:t>‹#›</a:t>
            </a:fld>
            <a:endParaRPr lang="vi-VN"/>
          </a:p>
        </p:txBody>
      </p:sp>
    </p:spTree>
    <p:extLst>
      <p:ext uri="{BB962C8B-B14F-4D97-AF65-F5344CB8AC3E}">
        <p14:creationId xmlns:p14="http://schemas.microsoft.com/office/powerpoint/2010/main" val="1258072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47F46-8363-4EAF-A1B6-596C34722C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229273DB-3BB8-4E16-B812-D34E064E93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085279C6-FCC5-480B-A657-6269F483A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F799AD-CC6A-498E-B311-E8484E5F2C8D}"/>
              </a:ext>
            </a:extLst>
          </p:cNvPr>
          <p:cNvSpPr>
            <a:spLocks noGrp="1"/>
          </p:cNvSpPr>
          <p:nvPr>
            <p:ph type="dt" sz="half" idx="10"/>
          </p:nvPr>
        </p:nvSpPr>
        <p:spPr/>
        <p:txBody>
          <a:bodyPr/>
          <a:lstStyle/>
          <a:p>
            <a:fld id="{574835EF-CD2E-4681-BC5F-824C2FB1D4F2}" type="datetimeFigureOut">
              <a:rPr lang="vi-VN" smtClean="0"/>
              <a:t>05/09/2020</a:t>
            </a:fld>
            <a:endParaRPr lang="vi-VN"/>
          </a:p>
        </p:txBody>
      </p:sp>
      <p:sp>
        <p:nvSpPr>
          <p:cNvPr id="6" name="Footer Placeholder 5">
            <a:extLst>
              <a:ext uri="{FF2B5EF4-FFF2-40B4-BE49-F238E27FC236}">
                <a16:creationId xmlns:a16="http://schemas.microsoft.com/office/drawing/2014/main" id="{10E80F1D-34BA-4DED-B8F1-C1238D1DAFE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BB77E35F-4497-4EB4-B6FD-E9A4758B0482}"/>
              </a:ext>
            </a:extLst>
          </p:cNvPr>
          <p:cNvSpPr>
            <a:spLocks noGrp="1"/>
          </p:cNvSpPr>
          <p:nvPr>
            <p:ph type="sldNum" sz="quarter" idx="12"/>
          </p:nvPr>
        </p:nvSpPr>
        <p:spPr/>
        <p:txBody>
          <a:bodyPr/>
          <a:lstStyle/>
          <a:p>
            <a:fld id="{A0822A1F-1C40-4D24-BC2E-108B8A9958AC}" type="slidenum">
              <a:rPr lang="vi-VN" smtClean="0"/>
              <a:t>‹#›</a:t>
            </a:fld>
            <a:endParaRPr lang="vi-VN"/>
          </a:p>
        </p:txBody>
      </p:sp>
    </p:spTree>
    <p:extLst>
      <p:ext uri="{BB962C8B-B14F-4D97-AF65-F5344CB8AC3E}">
        <p14:creationId xmlns:p14="http://schemas.microsoft.com/office/powerpoint/2010/main" val="1174574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FED97C-AF96-40A9-86C4-4FF7A6612E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14A74DDF-AEED-4A3E-9FD7-9BD2C6A30E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082D81E-77C2-4507-B968-F1511778C2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4835EF-CD2E-4681-BC5F-824C2FB1D4F2}" type="datetimeFigureOut">
              <a:rPr lang="vi-VN" smtClean="0"/>
              <a:t>05/09/2020</a:t>
            </a:fld>
            <a:endParaRPr lang="vi-VN"/>
          </a:p>
        </p:txBody>
      </p:sp>
      <p:sp>
        <p:nvSpPr>
          <p:cNvPr id="5" name="Footer Placeholder 4">
            <a:extLst>
              <a:ext uri="{FF2B5EF4-FFF2-40B4-BE49-F238E27FC236}">
                <a16:creationId xmlns:a16="http://schemas.microsoft.com/office/drawing/2014/main" id="{21182C35-F3EC-44A3-9D39-0ACA7B2957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7C67BFD9-B0F1-4DAB-8A1E-85D48309C7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22A1F-1C40-4D24-BC2E-108B8A9958AC}" type="slidenum">
              <a:rPr lang="vi-VN" smtClean="0"/>
              <a:t>‹#›</a:t>
            </a:fld>
            <a:endParaRPr lang="vi-VN"/>
          </a:p>
        </p:txBody>
      </p:sp>
    </p:spTree>
    <p:extLst>
      <p:ext uri="{BB962C8B-B14F-4D97-AF65-F5344CB8AC3E}">
        <p14:creationId xmlns:p14="http://schemas.microsoft.com/office/powerpoint/2010/main" val="1702105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1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7.xml"/><Relationship Id="rId5" Type="http://schemas.openxmlformats.org/officeDocument/2006/relationships/image" Target="../media/image96.png"/><Relationship Id="rId4" Type="http://schemas.openxmlformats.org/officeDocument/2006/relationships/image" Target="../media/image95.png"/></Relationships>
</file>

<file path=ppt/slides/_rels/slide11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 Id="rId5" Type="http://schemas.openxmlformats.org/officeDocument/2006/relationships/image" Target="../media/image100.png"/><Relationship Id="rId4" Type="http://schemas.openxmlformats.org/officeDocument/2006/relationships/image" Target="../media/image99.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7.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7.xml"/><Relationship Id="rId5" Type="http://schemas.openxmlformats.org/officeDocument/2006/relationships/image" Target="../media/image111.png"/><Relationship Id="rId4" Type="http://schemas.openxmlformats.org/officeDocument/2006/relationships/image" Target="../media/image110.png"/></Relationships>
</file>

<file path=ppt/slides/_rels/slide123.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7.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7.xml"/><Relationship Id="rId4" Type="http://schemas.openxmlformats.org/officeDocument/2006/relationships/image" Target="../media/image119.png"/></Relationships>
</file>

<file path=ppt/slides/_rels/slide132.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7.xml"/><Relationship Id="rId4" Type="http://schemas.openxmlformats.org/officeDocument/2006/relationships/image" Target="../media/image124.png"/></Relationships>
</file>

<file path=ppt/slides/_rels/slide134.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7.xml"/><Relationship Id="rId4" Type="http://schemas.openxmlformats.org/officeDocument/2006/relationships/image" Target="../media/image127.png"/></Relationships>
</file>

<file path=ppt/slides/_rels/slide135.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7.xml"/><Relationship Id="rId5" Type="http://schemas.openxmlformats.org/officeDocument/2006/relationships/image" Target="../media/image133.png"/><Relationship Id="rId4" Type="http://schemas.openxmlformats.org/officeDocument/2006/relationships/image" Target="../media/image132.pn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7.xml"/><Relationship Id="rId5" Type="http://schemas.openxmlformats.org/officeDocument/2006/relationships/image" Target="../media/image139.png"/><Relationship Id="rId4" Type="http://schemas.openxmlformats.org/officeDocument/2006/relationships/image" Target="../media/image138.png"/></Relationships>
</file>

<file path=ppt/slides/_rels/slide151.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6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6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 Id="rId5" Type="http://schemas.openxmlformats.org/officeDocument/2006/relationships/image" Target="../media/image68.png"/><Relationship Id="rId4" Type="http://schemas.openxmlformats.org/officeDocument/2006/relationships/image" Target="../media/image67.png"/></Relationships>
</file>

<file path=ppt/slides/_rels/slide7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5" Type="http://schemas.openxmlformats.org/officeDocument/2006/relationships/image" Target="../media/image72.png"/><Relationship Id="rId4" Type="http://schemas.openxmlformats.org/officeDocument/2006/relationships/image" Target="../media/image71.png"/></Relationships>
</file>

<file path=ppt/slides/_rels/slide7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8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 Id="rId4" Type="http://schemas.openxmlformats.org/officeDocument/2006/relationships/image" Target="../media/image83.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 Id="rId4" Type="http://schemas.openxmlformats.org/officeDocument/2006/relationships/image" Target="../media/image86.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 Id="rId5" Type="http://schemas.openxmlformats.org/officeDocument/2006/relationships/image" Target="../media/image90.png"/><Relationship Id="rId4" Type="http://schemas.openxmlformats.org/officeDocument/2006/relationships/image" Target="../media/image8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E802C8-7FB2-470F-97EE-66A3AA77516E}"/>
              </a:ext>
            </a:extLst>
          </p:cNvPr>
          <p:cNvSpPr/>
          <p:nvPr/>
        </p:nvSpPr>
        <p:spPr>
          <a:xfrm>
            <a:off x="127000" y="63500"/>
            <a:ext cx="7371080" cy="523220"/>
          </a:xfrm>
          <a:prstGeom prst="rect">
            <a:avLst/>
          </a:prstGeom>
          <a:noFill/>
          <a:ln w="9525">
            <a:solidFill>
              <a:srgbClr val="FFFF00">
                <a:alpha val="96000"/>
              </a:srgbClr>
            </a:solidFill>
          </a:ln>
          <a:scene3d>
            <a:camera prst="orthographicFront"/>
            <a:lightRig rig="threePt" dir="t"/>
          </a:scene3d>
          <a:sp3d>
            <a:bevelT prst="softRound"/>
          </a:sp3d>
        </p:spPr>
        <p:txBody>
          <a:bodyPr wrap="square">
            <a:spAutoFit/>
          </a:bodyPr>
          <a:lstStyle/>
          <a:p>
            <a:r>
              <a:rPr lang="vi-VN" sz="2800" b="1" dirty="0">
                <a:solidFill>
                  <a:srgbClr val="FFFF00"/>
                </a:solidFill>
                <a:latin typeface="UTM Swiss Condensed" panose="02000500000000000000" pitchFamily="2" charset="0"/>
                <a:ea typeface="Arial" panose="020B0604020202020204" pitchFamily="34" charset="0"/>
              </a:rPr>
              <a:t>Câu 1: Theo định nghĩa. Dao động điều hoà là </a:t>
            </a:r>
            <a:endParaRPr lang="vi-VN" sz="2800" b="1" dirty="0">
              <a:solidFill>
                <a:srgbClr val="FFFF00"/>
              </a:solidFill>
              <a:latin typeface="UTM Swiss Condensed" panose="02000500000000000000" pitchFamily="2" charset="0"/>
            </a:endParaRPr>
          </a:p>
        </p:txBody>
      </p:sp>
      <p:sp>
        <p:nvSpPr>
          <p:cNvPr id="3" name="Rectangle 2">
            <a:extLst>
              <a:ext uri="{FF2B5EF4-FFF2-40B4-BE49-F238E27FC236}">
                <a16:creationId xmlns:a16="http://schemas.microsoft.com/office/drawing/2014/main" id="{2B94E93F-6490-49FC-BA2B-3D802782669C}"/>
              </a:ext>
            </a:extLst>
          </p:cNvPr>
          <p:cNvSpPr/>
          <p:nvPr/>
        </p:nvSpPr>
        <p:spPr>
          <a:xfrm>
            <a:off x="500315" y="767561"/>
            <a:ext cx="11843307" cy="954107"/>
          </a:xfrm>
          <a:prstGeom prst="rect">
            <a:avLst/>
          </a:prstGeom>
        </p:spPr>
        <p:txBody>
          <a:bodyPr wrap="none">
            <a:spAutoFit/>
          </a:bodyPr>
          <a:lstStyle/>
          <a:p>
            <a:pPr marL="514350" indent="-514350">
              <a:buAutoNum type="alphaUcPeriod"/>
            </a:pPr>
            <a:r>
              <a:rPr lang="vi-VN" sz="2800" b="1" dirty="0">
                <a:solidFill>
                  <a:srgbClr val="FFFFFF"/>
                </a:solidFill>
                <a:latin typeface="UTM Swiss Condensed" panose="02000500000000000000" pitchFamily="2" charset="0"/>
                <a:ea typeface="Arial" panose="020B0604020202020204" pitchFamily="34" charset="0"/>
              </a:rPr>
              <a:t>chuyển động mà trạng thái chuyển động của vật được lặp lại như cũ sau những</a:t>
            </a:r>
            <a:endParaRPr lang="en-US" sz="2800" b="1" dirty="0">
              <a:solidFill>
                <a:srgbClr val="FFFFFF"/>
              </a:solidFill>
              <a:latin typeface="UTM Swiss Condensed" panose="02000500000000000000" pitchFamily="2" charset="0"/>
              <a:ea typeface="Arial" panose="020B0604020202020204" pitchFamily="34" charset="0"/>
            </a:endParaRPr>
          </a:p>
          <a:p>
            <a:r>
              <a:rPr lang="vi-VN" sz="2800" b="1" dirty="0">
                <a:solidFill>
                  <a:srgbClr val="FFFFFF"/>
                </a:solidFill>
                <a:latin typeface="UTM Swiss Condensed" panose="02000500000000000000" pitchFamily="2" charset="0"/>
                <a:ea typeface="Arial" panose="020B0604020202020204" pitchFamily="34" charset="0"/>
              </a:rPr>
              <a:t> khoảng thời gian bằng nhau.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C1166CA6-1006-411D-831C-F3D50EA2E01F}"/>
              </a:ext>
            </a:extLst>
          </p:cNvPr>
          <p:cNvSpPr/>
          <p:nvPr/>
        </p:nvSpPr>
        <p:spPr>
          <a:xfrm>
            <a:off x="508000" y="1868736"/>
            <a:ext cx="9506128"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chuyển động của một vật dưới tác dụng của một lực không đổi.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E6B88D31-E585-4CA2-9595-9E65E735F89C}"/>
              </a:ext>
            </a:extLst>
          </p:cNvPr>
          <p:cNvSpPr/>
          <p:nvPr/>
        </p:nvSpPr>
        <p:spPr>
          <a:xfrm>
            <a:off x="500315" y="2518063"/>
            <a:ext cx="10323660" cy="954107"/>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hình chiếu của chuyển động tròn đều lên một đường thẳng nằm trong</a:t>
            </a:r>
            <a:endParaRPr lang="en-US" sz="2800" b="1" dirty="0">
              <a:solidFill>
                <a:srgbClr val="FFFFFF"/>
              </a:solidFill>
              <a:latin typeface="UTM Swiss Condensed" panose="02000500000000000000" pitchFamily="2" charset="0"/>
              <a:ea typeface="Arial" panose="020B0604020202020204" pitchFamily="34" charset="0"/>
            </a:endParaRPr>
          </a:p>
          <a:p>
            <a:r>
              <a:rPr lang="vi-VN" sz="2800" b="1" dirty="0">
                <a:solidFill>
                  <a:srgbClr val="FFFFFF"/>
                </a:solidFill>
                <a:latin typeface="UTM Swiss Condensed" panose="02000500000000000000" pitchFamily="2" charset="0"/>
                <a:ea typeface="Arial" panose="020B0604020202020204" pitchFamily="34" charset="0"/>
              </a:rPr>
              <a:t> mặt phẳng quỹ đạo.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A3D30B8F-507A-4D1B-9D29-54ED9313253A}"/>
              </a:ext>
            </a:extLst>
          </p:cNvPr>
          <p:cNvSpPr/>
          <p:nvPr/>
        </p:nvSpPr>
        <p:spPr>
          <a:xfrm>
            <a:off x="508000" y="3598277"/>
            <a:ext cx="1113157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chuyển động có phương trình mô tả bởi hình sin hoặc cosin theo thời gian. </a:t>
            </a:r>
            <a:endParaRPr lang="vi-VN" sz="2800" b="1" dirty="0">
              <a:solidFill>
                <a:srgbClr val="FFFFFF"/>
              </a:solidFill>
              <a:latin typeface="UTM Swiss Condensed" panose="02000500000000000000" pitchFamily="2" charset="0"/>
            </a:endParaRPr>
          </a:p>
        </p:txBody>
      </p:sp>
      <p:sp>
        <p:nvSpPr>
          <p:cNvPr id="9" name="Oval 8">
            <a:extLst>
              <a:ext uri="{FF2B5EF4-FFF2-40B4-BE49-F238E27FC236}">
                <a16:creationId xmlns:a16="http://schemas.microsoft.com/office/drawing/2014/main" id="{78227F8C-BB31-4071-9B41-E733E91C9AAD}"/>
              </a:ext>
            </a:extLst>
          </p:cNvPr>
          <p:cNvSpPr/>
          <p:nvPr/>
        </p:nvSpPr>
        <p:spPr>
          <a:xfrm>
            <a:off x="444500" y="3534777"/>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09895629"/>
      </p:ext>
    </p:extLst>
  </p:cSld>
  <p:clrMapOvr>
    <a:masterClrMapping/>
  </p:clrMapOvr>
  <mc:AlternateContent xmlns:mc="http://schemas.openxmlformats.org/markup-compatibility/2006" xmlns:p14="http://schemas.microsoft.com/office/powerpoint/2010/main">
    <mc:Choice Requires="p14">
      <p:transition spd="slow" p14:dur="20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wipe(left)">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left)">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9">
                                            <p:bg/>
                                          </p:spTgt>
                                        </p:tgtEl>
                                        <p:attrNameLst>
                                          <p:attrName>style.visibility</p:attrName>
                                        </p:attrNameLst>
                                      </p:cBhvr>
                                      <p:to>
                                        <p:strVal val="visible"/>
                                      </p:to>
                                    </p:set>
                                    <p:anim calcmode="lin" valueType="num">
                                      <p:cBhvr>
                                        <p:cTn id="37" dur="500" fill="hold"/>
                                        <p:tgtEl>
                                          <p:spTgt spid="9">
                                            <p:bg/>
                                          </p:spTgt>
                                        </p:tgtEl>
                                        <p:attrNameLst>
                                          <p:attrName>ppt_w</p:attrName>
                                        </p:attrNameLst>
                                      </p:cBhvr>
                                      <p:tavLst>
                                        <p:tav tm="0">
                                          <p:val>
                                            <p:fltVal val="0"/>
                                          </p:val>
                                        </p:tav>
                                        <p:tav tm="100000">
                                          <p:val>
                                            <p:strVal val="#ppt_w"/>
                                          </p:val>
                                        </p:tav>
                                      </p:tavLst>
                                    </p:anim>
                                    <p:anim calcmode="lin" valueType="num">
                                      <p:cBhvr>
                                        <p:cTn id="38" dur="500" fill="hold"/>
                                        <p:tgtEl>
                                          <p:spTgt spid="9">
                                            <p:bg/>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nodePh="1">
                                  <p:stCondLst>
                                    <p:cond delay="0"/>
                                  </p:stCondLst>
                                  <p:endCondLst>
                                    <p:cond evt="begin" delay="0">
                                      <p:tn val="41"/>
                                    </p:cond>
                                  </p:endCondLst>
                                  <p:childTnLst>
                                    <p:set>
                                      <p:cBhvr>
                                        <p:cTn id="42" dur="1" fill="hold">
                                          <p:stCondLst>
                                            <p:cond delay="0"/>
                                          </p:stCondLst>
                                        </p:cTn>
                                        <p:tgtEl>
                                          <p:spTgt spid="9">
                                            <p:txEl>
                                              <p:pRg st="0" end="0"/>
                                            </p:txEl>
                                          </p:spTgt>
                                        </p:tgtEl>
                                        <p:attrNameLst>
                                          <p:attrName>style.visibility</p:attrName>
                                        </p:attrNameLst>
                                      </p:cBhvr>
                                      <p:to>
                                        <p:strVal val="visible"/>
                                      </p:to>
                                    </p:set>
                                    <p:anim calcmode="lin" valueType="num">
                                      <p:cBhvr>
                                        <p:cTn id="43"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9" grpId="0" build="p"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A76C9C-B8D7-449D-8390-9A53C66C4687}"/>
              </a:ext>
            </a:extLst>
          </p:cNvPr>
          <p:cNvSpPr/>
          <p:nvPr/>
        </p:nvSpPr>
        <p:spPr>
          <a:xfrm>
            <a:off x="127000" y="63500"/>
            <a:ext cx="11938000" cy="2009781"/>
          </a:xfrm>
          <a:prstGeom prst="rect">
            <a:avLst/>
          </a:prstGeom>
          <a:noFill/>
          <a:ln w="9525">
            <a:solidFill>
              <a:srgbClr val="FFFF00">
                <a:alpha val="96000"/>
              </a:srgbClr>
            </a:solidFill>
          </a:ln>
          <a:scene3d>
            <a:camera prst="orthographicFront"/>
            <a:lightRig rig="threePt" dir="t"/>
          </a:scene3d>
          <a:sp3d>
            <a:bevelT prst="softRound"/>
          </a:sp3d>
        </p:spPr>
        <p:txBody>
          <a:bodyPr wrap="square">
            <a:spAutoFit/>
          </a:bodyPr>
          <a:lstStyle/>
          <a:p>
            <a:r>
              <a:rPr lang="vi-VN" sz="2800" b="1" dirty="0">
                <a:solidFill>
                  <a:srgbClr val="FFFF00"/>
                </a:solidFill>
                <a:latin typeface="UTM Swiss Condensed" panose="02000500000000000000" pitchFamily="2" charset="0"/>
              </a:rPr>
              <a:t>Câu 10: Một con lắc lò xo có khối lượng vật nhỏ là m dao động điều hòa theo phương ngang với phương trình x = Acosωt. Mốc tính thế năng ở vị trí cân bằng. Cơ năng của con lắc là</a:t>
            </a:r>
          </a:p>
          <a:p>
            <a:r>
              <a:rPr lang="vi-VN" sz="2800" b="1">
                <a:solidFill>
                  <a:srgbClr val="FFFF00"/>
                </a:solidFill>
                <a:latin typeface="UTM Swiss Condensed" panose="02000500000000000000" pitchFamily="2" charset="0"/>
              </a:rPr>
              <a:t>	 </a:t>
            </a:r>
            <a:endParaRPr lang="vi-VN" sz="2800" b="1" dirty="0">
              <a:solidFill>
                <a:srgbClr val="FFFF00"/>
              </a:solidFill>
              <a:latin typeface="UTM Swiss Condensed" panose="02000500000000000000" pitchFamily="2" charset="0"/>
            </a:endParaRPr>
          </a:p>
        </p:txBody>
      </p:sp>
      <p:sp>
        <p:nvSpPr>
          <p:cNvPr id="3" name="Rectangle 2">
            <a:extLst>
              <a:ext uri="{FF2B5EF4-FFF2-40B4-BE49-F238E27FC236}">
                <a16:creationId xmlns:a16="http://schemas.microsoft.com/office/drawing/2014/main" id="{86AE4E6E-DC9D-4A9E-96D5-86F76ECC2923}"/>
              </a:ext>
            </a:extLst>
          </p:cNvPr>
          <p:cNvSpPr/>
          <p:nvPr/>
        </p:nvSpPr>
        <p:spPr>
          <a:xfrm>
            <a:off x="762000" y="2073281"/>
            <a:ext cx="212109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mωA</a:t>
            </a:r>
            <a:r>
              <a:rPr lang="vi-VN" sz="2800" b="1" baseline="30000" dirty="0">
                <a:solidFill>
                  <a:srgbClr val="FFFFFF"/>
                </a:solidFill>
                <a:latin typeface="UTM Swiss Condensed" panose="02000500000000000000" pitchFamily="2" charset="0"/>
                <a:ea typeface="Arial" panose="020B0604020202020204" pitchFamily="34" charset="0"/>
              </a:rPr>
              <a:t>2</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4DFA01AD-AC7E-4B87-96F8-E6DA078058F4}"/>
                  </a:ext>
                </a:extLst>
              </p:cNvPr>
              <p:cNvSpPr/>
              <p:nvPr/>
            </p:nvSpPr>
            <p:spPr>
              <a:xfrm>
                <a:off x="3619500" y="2073281"/>
                <a:ext cx="2121093" cy="712631"/>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den>
                    </m:f>
                  </m:oMath>
                </a14:m>
                <a:r>
                  <a:rPr lang="vi-VN" sz="2800" b="1" dirty="0">
                    <a:solidFill>
                      <a:srgbClr val="FFFFFF"/>
                    </a:solidFill>
                    <a:latin typeface="UTM Swiss Condensed" panose="02000500000000000000" pitchFamily="2" charset="0"/>
                    <a:ea typeface="Arial" panose="020B0604020202020204" pitchFamily="34" charset="0"/>
                  </a:rPr>
                  <a:t>mωA</a:t>
                </a:r>
                <a:r>
                  <a:rPr lang="vi-VN" sz="2800" b="1" baseline="30000" dirty="0">
                    <a:solidFill>
                      <a:srgbClr val="FFFFFF"/>
                    </a:solidFill>
                    <a:latin typeface="UTM Swiss Condensed" panose="02000500000000000000" pitchFamily="2" charset="0"/>
                    <a:ea typeface="Arial" panose="020B0604020202020204" pitchFamily="34" charset="0"/>
                  </a:rPr>
                  <a:t>2</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4" name="Rectangle 3">
                <a:extLst>
                  <a:ext uri="{FF2B5EF4-FFF2-40B4-BE49-F238E27FC236}">
                    <a16:creationId xmlns:a16="http://schemas.microsoft.com/office/drawing/2014/main" id="{4DFA01AD-AC7E-4B87-96F8-E6DA078058F4}"/>
                  </a:ext>
                </a:extLst>
              </p:cNvPr>
              <p:cNvSpPr>
                <a:spLocks noRot="1" noChangeAspect="1" noMove="1" noResize="1" noEditPoints="1" noAdjustHandles="1" noChangeArrowheads="1" noChangeShapeType="1" noTextEdit="1"/>
              </p:cNvSpPr>
              <p:nvPr/>
            </p:nvSpPr>
            <p:spPr>
              <a:xfrm>
                <a:off x="3619500" y="2073281"/>
                <a:ext cx="2121093" cy="712631"/>
              </a:xfrm>
              <a:prstGeom prst="rect">
                <a:avLst/>
              </a:prstGeom>
              <a:blipFill>
                <a:blip r:embed="rId2"/>
                <a:stretch>
                  <a:fillRect l="-6034" b="-8547"/>
                </a:stretch>
              </a:blipFill>
            </p:spPr>
            <p:txBody>
              <a:bodyPr/>
              <a:lstStyle/>
              <a:p>
                <a:r>
                  <a:rPr lang="vi-VN">
                    <a:noFill/>
                  </a:rPr>
                  <a:t> </a:t>
                </a:r>
              </a:p>
            </p:txBody>
          </p:sp>
        </mc:Fallback>
      </mc:AlternateContent>
      <p:sp>
        <p:nvSpPr>
          <p:cNvPr id="5" name="Rectangle 4">
            <a:extLst>
              <a:ext uri="{FF2B5EF4-FFF2-40B4-BE49-F238E27FC236}">
                <a16:creationId xmlns:a16="http://schemas.microsoft.com/office/drawing/2014/main" id="{C62E988B-ECB2-484D-98ED-B0A4513F2F98}"/>
              </a:ext>
            </a:extLst>
          </p:cNvPr>
          <p:cNvSpPr/>
          <p:nvPr/>
        </p:nvSpPr>
        <p:spPr>
          <a:xfrm>
            <a:off x="6477000" y="2073281"/>
            <a:ext cx="212109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mω</a:t>
            </a:r>
            <a:r>
              <a:rPr lang="vi-VN" sz="2800" b="1" baseline="30000" dirty="0">
                <a:solidFill>
                  <a:srgbClr val="FFFFFF"/>
                </a:solidFill>
                <a:latin typeface="UTM Swiss Condensed" panose="02000500000000000000" pitchFamily="2" charset="0"/>
                <a:ea typeface="Arial" panose="020B0604020202020204" pitchFamily="34" charset="0"/>
              </a:rPr>
              <a:t>2</a:t>
            </a:r>
            <a:r>
              <a:rPr lang="vi-VN" sz="2800" b="1" dirty="0">
                <a:solidFill>
                  <a:srgbClr val="FFFFFF"/>
                </a:solidFill>
                <a:latin typeface="UTM Swiss Condensed" panose="02000500000000000000" pitchFamily="2" charset="0"/>
                <a:ea typeface="Arial" panose="020B0604020202020204" pitchFamily="34" charset="0"/>
              </a:rPr>
              <a:t>A</a:t>
            </a:r>
            <a:r>
              <a:rPr lang="vi-VN" sz="2800" b="1" baseline="30000" dirty="0">
                <a:solidFill>
                  <a:srgbClr val="FFFFFF"/>
                </a:solidFill>
                <a:latin typeface="UTM Swiss Condensed" panose="02000500000000000000" pitchFamily="2" charset="0"/>
                <a:ea typeface="Arial" panose="020B0604020202020204" pitchFamily="34" charset="0"/>
              </a:rPr>
              <a:t>2</a:t>
            </a:r>
            <a:r>
              <a:rPr lang="vi-VN" sz="2800" b="1" dirty="0">
                <a:solidFill>
                  <a:srgbClr val="FFFFFF"/>
                </a:solidFill>
                <a:latin typeface="UTM Swiss Condensed" panose="02000500000000000000" pitchFamily="2" charset="0"/>
                <a:ea typeface="Arial" panose="020B0604020202020204" pitchFamily="34" charset="0"/>
              </a:rPr>
              <a:t>.</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7F35D51D-D466-4D24-8C3A-E1994A868EF1}"/>
                  </a:ext>
                </a:extLst>
              </p:cNvPr>
              <p:cNvSpPr/>
              <p:nvPr/>
            </p:nvSpPr>
            <p:spPr>
              <a:xfrm>
                <a:off x="9334500" y="2073281"/>
                <a:ext cx="1906291" cy="712631"/>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rPr>
                          <m:t>𝟏</m:t>
                        </m:r>
                      </m:num>
                      <m:den>
                        <m:r>
                          <a:rPr lang="vi-VN" sz="2800" b="1" i="1">
                            <a:solidFill>
                              <a:srgbClr val="FFFFFF"/>
                            </a:solidFill>
                            <a:latin typeface="Cambria Math" panose="02040503050406030204" pitchFamily="18" charset="0"/>
                            <a:ea typeface="Arial" panose="020B0604020202020204" pitchFamily="34" charset="0"/>
                          </a:rPr>
                          <m:t>𝟐</m:t>
                        </m:r>
                      </m:den>
                    </m:f>
                  </m:oMath>
                </a14:m>
                <a:r>
                  <a:rPr lang="vi-VN" sz="2800" b="1" dirty="0">
                    <a:solidFill>
                      <a:srgbClr val="FFFFFF"/>
                    </a:solidFill>
                    <a:latin typeface="UTM Swiss Condensed" panose="02000500000000000000" pitchFamily="2" charset="0"/>
                    <a:ea typeface="Arial" panose="020B0604020202020204" pitchFamily="34" charset="0"/>
                  </a:rPr>
                  <a:t>mω</a:t>
                </a:r>
                <a:r>
                  <a:rPr lang="vi-VN" sz="2800" b="1" baseline="30000" dirty="0">
                    <a:solidFill>
                      <a:srgbClr val="FFFFFF"/>
                    </a:solidFill>
                    <a:latin typeface="UTM Swiss Condensed" panose="02000500000000000000" pitchFamily="2" charset="0"/>
                    <a:ea typeface="Arial" panose="020B0604020202020204" pitchFamily="34" charset="0"/>
                  </a:rPr>
                  <a:t>2</a:t>
                </a:r>
                <a:r>
                  <a:rPr lang="vi-VN" sz="2800" b="1" dirty="0">
                    <a:solidFill>
                      <a:srgbClr val="FFFFFF"/>
                    </a:solidFill>
                    <a:latin typeface="UTM Swiss Condensed" panose="02000500000000000000" pitchFamily="2" charset="0"/>
                    <a:ea typeface="Arial" panose="020B0604020202020204" pitchFamily="34" charset="0"/>
                  </a:rPr>
                  <a:t>A</a:t>
                </a:r>
                <a:r>
                  <a:rPr lang="vi-VN" sz="2800" b="1" baseline="30000" dirty="0">
                    <a:solidFill>
                      <a:srgbClr val="FFFFFF"/>
                    </a:solidFill>
                    <a:latin typeface="UTM Swiss Condensed" panose="02000500000000000000" pitchFamily="2" charset="0"/>
                    <a:ea typeface="Arial" panose="020B0604020202020204" pitchFamily="34" charset="0"/>
                  </a:rPr>
                  <a:t>2</a:t>
                </a:r>
                <a:r>
                  <a:rPr lang="vi-VN" sz="2800" b="1" dirty="0">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6" name="Rectangle 5">
                <a:extLst>
                  <a:ext uri="{FF2B5EF4-FFF2-40B4-BE49-F238E27FC236}">
                    <a16:creationId xmlns:a16="http://schemas.microsoft.com/office/drawing/2014/main" id="{7F35D51D-D466-4D24-8C3A-E1994A868EF1}"/>
                  </a:ext>
                </a:extLst>
              </p:cNvPr>
              <p:cNvSpPr>
                <a:spLocks noRot="1" noChangeAspect="1" noMove="1" noResize="1" noEditPoints="1" noAdjustHandles="1" noChangeArrowheads="1" noChangeShapeType="1" noTextEdit="1"/>
              </p:cNvSpPr>
              <p:nvPr/>
            </p:nvSpPr>
            <p:spPr>
              <a:xfrm>
                <a:off x="9334500" y="2073281"/>
                <a:ext cx="1906291" cy="712631"/>
              </a:xfrm>
              <a:prstGeom prst="rect">
                <a:avLst/>
              </a:prstGeom>
              <a:blipFill>
                <a:blip r:embed="rId3"/>
                <a:stretch>
                  <a:fillRect l="-6390" r="-5751" b="-854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B252FD65-1A0D-4DC2-994E-44F7C43A3F5A}"/>
              </a:ext>
            </a:extLst>
          </p:cNvPr>
          <p:cNvSpPr/>
          <p:nvPr/>
        </p:nvSpPr>
        <p:spPr>
          <a:xfrm>
            <a:off x="64135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833202335"/>
      </p:ext>
    </p:extLst>
  </p:cSld>
  <p:clrMapOvr>
    <a:masterClrMapping/>
  </p:clrMapOvr>
  <mc:AlternateContent xmlns:mc="http://schemas.openxmlformats.org/markup-compatibility/2006" xmlns:p14="http://schemas.microsoft.com/office/powerpoint/2010/main">
    <mc:Choice Requires="p14">
      <p:transition spd="slow" p14:dur="2000">
        <p14:prism dir="u"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C6053C-6C2A-4E7B-9CDA-4E6B64B2723A}"/>
              </a:ext>
            </a:extLst>
          </p:cNvPr>
          <p:cNvSpPr/>
          <p:nvPr/>
        </p:nvSpPr>
        <p:spPr>
          <a:xfrm>
            <a:off x="127000" y="63500"/>
            <a:ext cx="11938000" cy="1018740"/>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100: Ứng dụng quan trọng nhất của con lắc đơn là</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7FDEE8D7-382A-476F-933E-C1A6408D4A30}"/>
              </a:ext>
            </a:extLst>
          </p:cNvPr>
          <p:cNvSpPr/>
          <p:nvPr/>
        </p:nvSpPr>
        <p:spPr>
          <a:xfrm>
            <a:off x="508000" y="1082240"/>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xác định chu kì dao động</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3ECA5288-5BB1-4AC0-B40C-460B7EA1C7E0}"/>
              </a:ext>
            </a:extLst>
          </p:cNvPr>
          <p:cNvSpPr/>
          <p:nvPr/>
        </p:nvSpPr>
        <p:spPr>
          <a:xfrm>
            <a:off x="508000" y="1605460"/>
            <a:ext cx="4254691"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 xác định chiều dài con lắc</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292FDD70-EDE7-4AAA-833D-7A55328F557B}"/>
              </a:ext>
            </a:extLst>
          </p:cNvPr>
          <p:cNvSpPr/>
          <p:nvPr/>
        </p:nvSpPr>
        <p:spPr>
          <a:xfrm>
            <a:off x="508000" y="2775011"/>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C.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xác định gia tốc trọng trường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01E58972-E3FE-4E80-BEC9-1332AAA07AC5}"/>
              </a:ext>
            </a:extLst>
          </p:cNvPr>
          <p:cNvSpPr/>
          <p:nvPr/>
        </p:nvSpPr>
        <p:spPr>
          <a:xfrm>
            <a:off x="508000" y="3298231"/>
            <a:ext cx="63161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khảo sát dao động điều hoà của một vật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A10D89F7-8485-4B25-894F-6B28D434DD9F}"/>
              </a:ext>
            </a:extLst>
          </p:cNvPr>
          <p:cNvSpPr/>
          <p:nvPr/>
        </p:nvSpPr>
        <p:spPr>
          <a:xfrm>
            <a:off x="444500" y="154196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69448128"/>
      </p:ext>
    </p:extLst>
  </p:cSld>
  <p:clrMapOvr>
    <a:masterClrMapping/>
  </p:clrMapOvr>
  <mc:AlternateContent xmlns:mc="http://schemas.openxmlformats.org/markup-compatibility/2006" xmlns:p14="http://schemas.microsoft.com/office/powerpoint/2010/main">
    <mc:Choice Requires="p14">
      <p:transition spd="slow" p14:dur="200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EEDED3-F7DA-42B5-83EF-14CBAF7E3470}"/>
              </a:ext>
            </a:extLst>
          </p:cNvPr>
          <p:cNvSpPr/>
          <p:nvPr/>
        </p:nvSpPr>
        <p:spPr>
          <a:xfrm>
            <a:off x="127000" y="63500"/>
            <a:ext cx="11938000" cy="1018740"/>
          </a:xfrm>
          <a:prstGeom prst="rect">
            <a:avLst/>
          </a:prstGeom>
          <a:noFill/>
          <a:ln w="22225" cmpd="sng">
            <a:solidFill>
              <a:srgbClr val="FF0000">
                <a:alpha val="40000"/>
              </a:srgbClr>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Câu 101: Dao động của hệ được bù vào năng lượng đã mất sau một chu kì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3" name="Rectangle 2">
            <a:extLst>
              <a:ext uri="{FF2B5EF4-FFF2-40B4-BE49-F238E27FC236}">
                <a16:creationId xmlns:a16="http://schemas.microsoft.com/office/drawing/2014/main" id="{FC04487E-0382-4FE9-B834-3960E8990DFE}"/>
              </a:ext>
            </a:extLst>
          </p:cNvPr>
          <p:cNvSpPr/>
          <p:nvPr/>
        </p:nvSpPr>
        <p:spPr>
          <a:xfrm>
            <a:off x="1016000" y="1082240"/>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Dao động duy trì</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D4EF3F37-B6CE-4439-B5E3-78E475BD05E7}"/>
              </a:ext>
            </a:extLst>
          </p:cNvPr>
          <p:cNvSpPr/>
          <p:nvPr/>
        </p:nvSpPr>
        <p:spPr>
          <a:xfrm>
            <a:off x="6477000" y="1082240"/>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Dao động cưỡng bức</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A75AE048-35E5-4B99-8062-D1440B2ABF1A}"/>
              </a:ext>
            </a:extLst>
          </p:cNvPr>
          <p:cNvSpPr/>
          <p:nvPr/>
        </p:nvSpPr>
        <p:spPr>
          <a:xfrm>
            <a:off x="1016000" y="1844240"/>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dao động điều hoà</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D77E2D64-F5EA-41BA-9F03-47A88DF5A424}"/>
              </a:ext>
            </a:extLst>
          </p:cNvPr>
          <p:cNvSpPr/>
          <p:nvPr/>
        </p:nvSpPr>
        <p:spPr>
          <a:xfrm>
            <a:off x="6477000" y="1844240"/>
            <a:ext cx="308289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Dao động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tắt dần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9" name="Oval 8">
            <a:extLst>
              <a:ext uri="{FF2B5EF4-FFF2-40B4-BE49-F238E27FC236}">
                <a16:creationId xmlns:a16="http://schemas.microsoft.com/office/drawing/2014/main" id="{60A6B003-BC30-4C67-9D71-E7184DB3113F}"/>
              </a:ext>
            </a:extLst>
          </p:cNvPr>
          <p:cNvSpPr/>
          <p:nvPr/>
        </p:nvSpPr>
        <p:spPr>
          <a:xfrm>
            <a:off x="9525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76606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9">
                                            <p:bg/>
                                          </p:spTgt>
                                        </p:tgtEl>
                                        <p:attrNameLst>
                                          <p:attrName>style.visibility</p:attrName>
                                        </p:attrNameLst>
                                      </p:cBhvr>
                                      <p:to>
                                        <p:strVal val="visible"/>
                                      </p:to>
                                    </p:set>
                                    <p:anim calcmode="lin" valueType="num">
                                      <p:cBhvr>
                                        <p:cTn id="27" dur="500" fill="hold"/>
                                        <p:tgtEl>
                                          <p:spTgt spid="9">
                                            <p:bg/>
                                          </p:spTgt>
                                        </p:tgtEl>
                                        <p:attrNameLst>
                                          <p:attrName>ppt_w</p:attrName>
                                        </p:attrNameLst>
                                      </p:cBhvr>
                                      <p:tavLst>
                                        <p:tav tm="0">
                                          <p:val>
                                            <p:fltVal val="0"/>
                                          </p:val>
                                        </p:tav>
                                        <p:tav tm="100000">
                                          <p:val>
                                            <p:strVal val="#ppt_w"/>
                                          </p:val>
                                        </p:tav>
                                      </p:tavLst>
                                    </p:anim>
                                    <p:anim calcmode="lin" valueType="num">
                                      <p:cBhvr>
                                        <p:cTn id="28" dur="500" fill="hold"/>
                                        <p:tgtEl>
                                          <p:spTgt spid="9">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9">
                                            <p:txEl>
                                              <p:pRg st="0" end="0"/>
                                            </p:txEl>
                                          </p:spTgt>
                                        </p:tgtEl>
                                        <p:attrNameLst>
                                          <p:attrName>style.visibility</p:attrName>
                                        </p:attrNameLst>
                                      </p:cBhvr>
                                      <p:to>
                                        <p:strVal val="visible"/>
                                      </p:to>
                                    </p:set>
                                    <p:anim calcmode="lin" valueType="num">
                                      <p:cBhvr>
                                        <p:cTn id="33"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9" grpId="0" build="p" animBg="1"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EA0D40-A37E-475C-A811-8C694FA9E597}"/>
              </a:ext>
            </a:extLst>
          </p:cNvPr>
          <p:cNvSpPr/>
          <p:nvPr/>
        </p:nvSpPr>
        <p:spPr>
          <a:xfrm>
            <a:off x="127000" y="63500"/>
            <a:ext cx="11938000" cy="1018740"/>
          </a:xfrm>
          <a:prstGeom prst="rect">
            <a:avLst/>
          </a:prstGeom>
          <a:noFill/>
          <a:ln w="12700" cmpd="sng">
            <a:solidFill>
              <a:srgbClr val="FF0000">
                <a:alpha val="50000"/>
              </a:srgbClr>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102: Hai dao động cùng pha khi</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9C5B7EE9-655A-4C8A-878D-C96D0C083C82}"/>
              </a:ext>
            </a:extLst>
          </p:cNvPr>
          <p:cNvSpPr/>
          <p:nvPr/>
        </p:nvSpPr>
        <p:spPr>
          <a:xfrm>
            <a:off x="1016000" y="1082240"/>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φ</a:t>
            </a:r>
            <a:r>
              <a:rPr kumimoji="0" lang="pt-BR"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2</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φ</a:t>
            </a:r>
            <a:r>
              <a:rPr kumimoji="0" lang="pt-BR"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1</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 (2n + 1)</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π</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564B818C-9BE4-4F82-A90D-DDB31E1B36CE}"/>
              </a:ext>
            </a:extLst>
          </p:cNvPr>
          <p:cNvSpPr/>
          <p:nvPr/>
        </p:nvSpPr>
        <p:spPr>
          <a:xfrm>
            <a:off x="6477000" y="1082240"/>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φ</a:t>
            </a:r>
            <a:r>
              <a:rPr kumimoji="0" lang="pt-BR"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2</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φ</a:t>
            </a:r>
            <a:r>
              <a:rPr kumimoji="0" lang="pt-BR"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1</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 n</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π</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4E4E2D9D-53B0-40B1-9D10-3850F7CF2201}"/>
              </a:ext>
            </a:extLst>
          </p:cNvPr>
          <p:cNvSpPr/>
          <p:nvPr/>
        </p:nvSpPr>
        <p:spPr>
          <a:xfrm>
            <a:off x="1016000" y="1844240"/>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φ</a:t>
            </a:r>
            <a:r>
              <a:rPr kumimoji="0" lang="pt-BR"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2</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φ</a:t>
            </a:r>
            <a:r>
              <a:rPr kumimoji="0" lang="pt-BR"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1</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 (n - 1)</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π</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265B96DF-1FFB-4416-862B-8CC8AEB9CF3A}"/>
              </a:ext>
            </a:extLst>
          </p:cNvPr>
          <p:cNvSpPr/>
          <p:nvPr/>
        </p:nvSpPr>
        <p:spPr>
          <a:xfrm>
            <a:off x="6477000" y="1844240"/>
            <a:ext cx="286649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φ</a:t>
            </a:r>
            <a:r>
              <a:rPr kumimoji="0" lang="pt-BR"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2</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φ</a:t>
            </a:r>
            <a:r>
              <a:rPr kumimoji="0" lang="pt-BR"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1</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2n</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π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433AF991-1182-47E8-ACE6-22E4407BCC8C}"/>
              </a:ext>
            </a:extLst>
          </p:cNvPr>
          <p:cNvSpPr/>
          <p:nvPr/>
        </p:nvSpPr>
        <p:spPr>
          <a:xfrm>
            <a:off x="6413500" y="1780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849016"/>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A60196-AEBF-4EF9-B3D0-D47CB84D9C65}"/>
              </a:ext>
            </a:extLst>
          </p:cNvPr>
          <p:cNvSpPr/>
          <p:nvPr/>
        </p:nvSpPr>
        <p:spPr>
          <a:xfrm>
            <a:off x="127000" y="63500"/>
            <a:ext cx="11938000" cy="2009781"/>
          </a:xfrm>
          <a:prstGeom prst="rect">
            <a:avLst/>
          </a:prstGeom>
          <a:noFill/>
          <a:ln w="12700" cmpd="sng">
            <a:solidFill>
              <a:srgbClr val="FF0000">
                <a:alpha val="50000"/>
              </a:srgbClr>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103</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Một vật tham gia đồng thời hai dao động điều hòa cùng phương cùng tần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số x1</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A1</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cos(ωt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φ1</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và x2</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A2</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cos(ωt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φ2</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Biên độ dao động tổng hợp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73ED7BAC-D5D1-4FC3-BA8B-5689040FBE3D}"/>
                  </a:ext>
                </a:extLst>
              </p:cNvPr>
              <p:cNvSpPr/>
              <p:nvPr/>
            </p:nvSpPr>
            <p:spPr>
              <a:xfrm>
                <a:off x="508000" y="2073281"/>
                <a:ext cx="5814412"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 </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radPr>
                      <m:deg/>
                      <m:e>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up>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bSup>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up>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bSup>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𝒄𝒐𝒔</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𝜟𝝋</m:t>
                        </m:r>
                      </m:e>
                    </m:rad>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73ED7BAC-D5D1-4FC3-BA8B-5689040FBE3D}"/>
                  </a:ext>
                </a:extLst>
              </p:cNvPr>
              <p:cNvSpPr>
                <a:spLocks noRot="1" noChangeAspect="1" noMove="1" noResize="1" noEditPoints="1" noAdjustHandles="1" noChangeArrowheads="1" noChangeShapeType="1" noTextEdit="1"/>
              </p:cNvSpPr>
              <p:nvPr/>
            </p:nvSpPr>
            <p:spPr>
              <a:xfrm>
                <a:off x="508000" y="2073281"/>
                <a:ext cx="5814412" cy="969176"/>
              </a:xfrm>
              <a:prstGeom prst="rect">
                <a:avLst/>
              </a:prstGeom>
              <a:blipFill>
                <a:blip r:embed="rId2"/>
                <a:stretch>
                  <a:fillRect l="-209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32E8E0B7-87D9-4D2A-99D6-858E77E7D576}"/>
                  </a:ext>
                </a:extLst>
              </p:cNvPr>
              <p:cNvSpPr/>
              <p:nvPr/>
            </p:nvSpPr>
            <p:spPr>
              <a:xfrm>
                <a:off x="508000" y="3042457"/>
                <a:ext cx="5696239" cy="1838517"/>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A = </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radPr>
                      <m:deg/>
                      <m:e>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b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b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𝒄𝒐𝒔</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𝜟𝝋</m:t>
                        </m:r>
                      </m:e>
                    </m:rad>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32E8E0B7-87D9-4D2A-99D6-858E77E7D576}"/>
                  </a:ext>
                </a:extLst>
              </p:cNvPr>
              <p:cNvSpPr>
                <a:spLocks noRot="1" noChangeAspect="1" noMove="1" noResize="1" noEditPoints="1" noAdjustHandles="1" noChangeArrowheads="1" noChangeShapeType="1" noTextEdit="1"/>
              </p:cNvSpPr>
              <p:nvPr/>
            </p:nvSpPr>
            <p:spPr>
              <a:xfrm>
                <a:off x="508000" y="3042457"/>
                <a:ext cx="5696239" cy="1838517"/>
              </a:xfrm>
              <a:prstGeom prst="rect">
                <a:avLst/>
              </a:prstGeom>
              <a:blipFill>
                <a:blip r:embed="rId3"/>
                <a:stretch>
                  <a:fillRect l="-2139" r="-1283"/>
                </a:stretch>
              </a:blipFill>
            </p:spPr>
            <p:txBody>
              <a:bodyPr/>
              <a:lstStyle/>
              <a:p>
                <a:r>
                  <a:rPr lang="vi-VN">
                    <a:noFill/>
                  </a:rPr>
                  <a:t> </a:t>
                </a:r>
              </a:p>
            </p:txBody>
          </p:sp>
        </mc:Fallback>
      </mc:AlternateContent>
      <p:sp>
        <p:nvSpPr>
          <p:cNvPr id="5" name="Rectangle 4">
            <a:extLst>
              <a:ext uri="{FF2B5EF4-FFF2-40B4-BE49-F238E27FC236}">
                <a16:creationId xmlns:a16="http://schemas.microsoft.com/office/drawing/2014/main" id="{73FBA545-F8A0-4156-8B22-60A7A2432900}"/>
              </a:ext>
            </a:extLst>
          </p:cNvPr>
          <p:cNvSpPr/>
          <p:nvPr/>
        </p:nvSpPr>
        <p:spPr>
          <a:xfrm>
            <a:off x="676812" y="4619364"/>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 A</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1</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 A</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2</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+ 2A</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1</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2</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cos∆φ</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C944B86A-8A51-46DA-A47F-83D047156D26}"/>
              </a:ext>
            </a:extLst>
          </p:cNvPr>
          <p:cNvSpPr/>
          <p:nvPr/>
        </p:nvSpPr>
        <p:spPr>
          <a:xfrm>
            <a:off x="676812" y="5326930"/>
            <a:ext cx="464261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 A</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1</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 A</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2</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- 2A</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1</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2</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cos∆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φ</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BEA47FC5-8C14-4AB0-9576-067BFC8BAC2C}"/>
              </a:ext>
            </a:extLst>
          </p:cNvPr>
          <p:cNvSpPr/>
          <p:nvPr/>
        </p:nvSpPr>
        <p:spPr>
          <a:xfrm>
            <a:off x="444500" y="2978957"/>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046292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0B5D01-43BE-4413-8D21-AA3E46F06649}"/>
              </a:ext>
            </a:extLst>
          </p:cNvPr>
          <p:cNvSpPr/>
          <p:nvPr/>
        </p:nvSpPr>
        <p:spPr>
          <a:xfrm>
            <a:off x="127000" y="63500"/>
            <a:ext cx="11938000" cy="1514261"/>
          </a:xfrm>
          <a:prstGeom prst="rect">
            <a:avLst/>
          </a:prstGeom>
          <a:noFill/>
          <a:ln w="12700" cmpd="sng">
            <a:solidFill>
              <a:srgbClr val="FF0000">
                <a:alpha val="50000"/>
              </a:srgbClr>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104: Một vật dao động điều hòa theo phương trình x = Acos</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ω</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t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φ</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ω</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&gt; 0). Tần số góc của dao động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EF24AA28-B843-44FA-A4A7-EF64F471F916}"/>
              </a:ext>
            </a:extLst>
          </p:cNvPr>
          <p:cNvSpPr/>
          <p:nvPr/>
        </p:nvSpPr>
        <p:spPr>
          <a:xfrm>
            <a:off x="762000" y="1577761"/>
            <a:ext cx="119776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430ECBF0-9EBF-4725-8FFB-D7CEECDEC469}"/>
              </a:ext>
            </a:extLst>
          </p:cNvPr>
          <p:cNvSpPr/>
          <p:nvPr/>
        </p:nvSpPr>
        <p:spPr>
          <a:xfrm>
            <a:off x="3619500" y="1577761"/>
            <a:ext cx="119776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ω</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088D8556-D0DB-4AA4-9DE3-D97F1E87B4E9}"/>
              </a:ext>
            </a:extLst>
          </p:cNvPr>
          <p:cNvSpPr/>
          <p:nvPr/>
        </p:nvSpPr>
        <p:spPr>
          <a:xfrm>
            <a:off x="6477000" y="1577761"/>
            <a:ext cx="119776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φ</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C294C7CB-5844-4AB9-B0ED-EE7E83D1BCCF}"/>
              </a:ext>
            </a:extLst>
          </p:cNvPr>
          <p:cNvSpPr/>
          <p:nvPr/>
        </p:nvSpPr>
        <p:spPr>
          <a:xfrm>
            <a:off x="9334500" y="1577761"/>
            <a:ext cx="91242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x.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66D67ECC-E7A0-40DA-8388-D7A5AC9D0695}"/>
              </a:ext>
            </a:extLst>
          </p:cNvPr>
          <p:cNvSpPr/>
          <p:nvPr/>
        </p:nvSpPr>
        <p:spPr>
          <a:xfrm>
            <a:off x="35560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63413072"/>
      </p:ext>
    </p:extLst>
  </p:cSld>
  <p:clrMapOvr>
    <a:masterClrMapping/>
  </p:clrMapOvr>
  <mc:AlternateContent xmlns:mc="http://schemas.openxmlformats.org/markup-compatibility/2006" xmlns:p14="http://schemas.microsoft.com/office/powerpoint/2010/main">
    <mc:Choice Requires="p14">
      <p:transition spd="slow" p14:dur="20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415082-DFCB-419A-ACE3-B98B56823767}"/>
              </a:ext>
            </a:extLst>
          </p:cNvPr>
          <p:cNvSpPr/>
          <p:nvPr/>
        </p:nvSpPr>
        <p:spPr>
          <a:xfrm>
            <a:off x="127000" y="63500"/>
            <a:ext cx="11938000" cy="1018740"/>
          </a:xfrm>
          <a:prstGeom prst="rect">
            <a:avLst/>
          </a:prstGeom>
          <a:noFill/>
          <a:ln w="12700" cmpd="sng">
            <a:solidFill>
              <a:srgbClr val="FF0000">
                <a:alpha val="50000"/>
              </a:srgbClr>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105: Trong dao động điều hòa, giá trị cực đại của vận tốc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B96BC7FE-0827-4BAA-9007-1124F317985D}"/>
              </a:ext>
            </a:extLst>
          </p:cNvPr>
          <p:cNvSpPr/>
          <p:nvPr/>
        </p:nvSpPr>
        <p:spPr>
          <a:xfrm>
            <a:off x="1016000" y="1082240"/>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v</a:t>
            </a:r>
            <a:r>
              <a:rPr kumimoji="0" lang="pt-BR" sz="2800" b="1" i="0" u="none" strike="noStrike" kern="1200" cap="none" spc="0" normalizeH="0" baseline="-2500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max</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ω</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F527D098-47AE-4E18-9B80-262F0C62681A}"/>
              </a:ext>
            </a:extLst>
          </p:cNvPr>
          <p:cNvSpPr/>
          <p:nvPr/>
        </p:nvSpPr>
        <p:spPr>
          <a:xfrm>
            <a:off x="6477000" y="1082240"/>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v</a:t>
            </a:r>
            <a:r>
              <a:rPr kumimoji="0" lang="pt-BR" sz="2800" b="1" i="0" u="none" strike="noStrike" kern="1200" cap="none" spc="0" normalizeH="0" baseline="-2500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max</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ω</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0211BA72-BBBE-4F69-B9D2-43A5C643828D}"/>
              </a:ext>
            </a:extLst>
          </p:cNvPr>
          <p:cNvSpPr/>
          <p:nvPr/>
        </p:nvSpPr>
        <p:spPr>
          <a:xfrm>
            <a:off x="1016000" y="1844240"/>
            <a:ext cx="301396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v</a:t>
            </a:r>
            <a:r>
              <a:rPr kumimoji="0" lang="pt-BR" sz="2800" b="1" i="0" u="none" strike="noStrike" kern="1200" cap="none" spc="0" normalizeH="0" baseline="-2500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max</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sym typeface="Symbol" panose="05050102010706020507" pitchFamily="18" charset="2"/>
              </a:rPr>
              <a:t></a:t>
            </a:r>
            <a:r>
              <a:rPr kumimoji="0" lang="pt-BR" sz="2800" b="1" i="0" u="none" strike="noStrike" kern="1200" cap="none" spc="0" normalizeH="0" baseline="3000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2 A.</a:t>
            </a:r>
            <a:r>
              <a:rPr kumimoji="0" lang="pt-BR" sz="2800" b="1" i="0" u="none" strike="noStrike" kern="1200" cap="none" spc="0" normalizeH="0" baseline="3000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6E8C29DD-60A9-499A-BB47-FA632859C351}"/>
              </a:ext>
            </a:extLst>
          </p:cNvPr>
          <p:cNvSpPr/>
          <p:nvPr/>
        </p:nvSpPr>
        <p:spPr>
          <a:xfrm>
            <a:off x="6477000" y="1844240"/>
            <a:ext cx="235673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v</a:t>
            </a:r>
            <a:r>
              <a:rPr kumimoji="0" lang="pt-BR" sz="2800" b="1" i="0" u="none" strike="noStrike" kern="1200" cap="none" spc="0" normalizeH="0" baseline="-2500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max</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 A</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sym typeface="Symbol" panose="05050102010706020507" pitchFamily="18" charset="2"/>
              </a:rPr>
              <a:t></a:t>
            </a:r>
            <a:r>
              <a:rPr kumimoji="0" lang="pt-BR" sz="2800" b="1" i="0" u="none" strike="noStrike" kern="1200" cap="none" spc="0" normalizeH="0" baseline="3000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2</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4D722772-74BF-4074-A128-B06EE0907F28}"/>
              </a:ext>
            </a:extLst>
          </p:cNvPr>
          <p:cNvSpPr/>
          <p:nvPr/>
        </p:nvSpPr>
        <p:spPr>
          <a:xfrm>
            <a:off x="9525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8818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9169A8-A2CD-4434-9EF1-3C3CC854508F}"/>
              </a:ext>
            </a:extLst>
          </p:cNvPr>
          <p:cNvSpPr/>
          <p:nvPr/>
        </p:nvSpPr>
        <p:spPr>
          <a:xfrm>
            <a:off x="127000" y="63500"/>
            <a:ext cx="11938000" cy="1514261"/>
          </a:xfrm>
          <a:prstGeom prst="rect">
            <a:avLst/>
          </a:prstGeom>
          <a:noFill/>
          <a:ln w="12700" cmpd="sng">
            <a:solidFill>
              <a:srgbClr val="FF0000">
                <a:alpha val="50000"/>
              </a:srgbClr>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106: Đối với dao động tuần hoàn, khoảng thời gian ngắn nhất sau đó trạng thái dao động lặp lại như cũ gọi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E8E7154E-2B11-4F87-A494-069493C1E67D}"/>
              </a:ext>
            </a:extLst>
          </p:cNvPr>
          <p:cNvSpPr/>
          <p:nvPr/>
        </p:nvSpPr>
        <p:spPr>
          <a:xfrm>
            <a:off x="1016000" y="1577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tần số dao động.</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75F05E7C-04F3-4AF0-A96C-9C11203FF10C}"/>
              </a:ext>
            </a:extLst>
          </p:cNvPr>
          <p:cNvSpPr/>
          <p:nvPr/>
        </p:nvSpPr>
        <p:spPr>
          <a:xfrm>
            <a:off x="6477000" y="1577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chu kì dao động.</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ED2A82F4-2C2A-466C-93A3-BAE2B9F853E7}"/>
              </a:ext>
            </a:extLst>
          </p:cNvPr>
          <p:cNvSpPr/>
          <p:nvPr/>
        </p:nvSpPr>
        <p:spPr>
          <a:xfrm>
            <a:off x="1016000" y="2339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pha ban đầu.</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8C5F0D2D-F374-4493-A26D-AE02B8ECA3BC}"/>
              </a:ext>
            </a:extLst>
          </p:cNvPr>
          <p:cNvSpPr/>
          <p:nvPr/>
        </p:nvSpPr>
        <p:spPr>
          <a:xfrm>
            <a:off x="6477000" y="2339761"/>
            <a:ext cx="2222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tần số </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góc.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1B6CEF69-9E64-4DFC-A048-740448604E14}"/>
              </a:ext>
            </a:extLst>
          </p:cNvPr>
          <p:cNvSpPr/>
          <p:nvPr/>
        </p:nvSpPr>
        <p:spPr>
          <a:xfrm>
            <a:off x="6413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76649820"/>
      </p:ext>
    </p:extLst>
  </p:cSld>
  <p:clrMapOvr>
    <a:masterClrMapping/>
  </p:clrMapOvr>
  <mc:AlternateContent xmlns:mc="http://schemas.openxmlformats.org/markup-compatibility/2006" xmlns:p14="http://schemas.microsoft.com/office/powerpoint/2010/main">
    <mc:Choice Requires="p14">
      <p:transition spd="slow" p14:dur="20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186874-A340-424C-BB08-5AAA8C8FD554}"/>
              </a:ext>
            </a:extLst>
          </p:cNvPr>
          <p:cNvSpPr/>
          <p:nvPr/>
        </p:nvSpPr>
        <p:spPr>
          <a:xfrm>
            <a:off x="127000" y="63500"/>
            <a:ext cx="11938000" cy="1514261"/>
          </a:xfrm>
          <a:prstGeom prst="rect">
            <a:avLst/>
          </a:prstGeom>
          <a:noFill/>
          <a:ln w="12700" cmpd="sng">
            <a:solidFill>
              <a:srgbClr val="FF0000">
                <a:alpha val="50000"/>
              </a:srgbClr>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107: Trong phương trình dao động điều hoà x = Acos(ωt + φ), đại lượng (ωt + φ) gọi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1F421D60-AFDE-46BB-AA68-B96758DA75D6}"/>
              </a:ext>
            </a:extLst>
          </p:cNvPr>
          <p:cNvSpPr/>
          <p:nvPr/>
        </p:nvSpPr>
        <p:spPr>
          <a:xfrm>
            <a:off x="1016000" y="1577761"/>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biên độ của dao động.	</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C66F2713-C7D7-4E85-8290-224B9D16CE5E}"/>
              </a:ext>
            </a:extLst>
          </p:cNvPr>
          <p:cNvSpPr/>
          <p:nvPr/>
        </p:nvSpPr>
        <p:spPr>
          <a:xfrm>
            <a:off x="6477000" y="1577761"/>
            <a:ext cx="4113627"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tần số góc của dao động.</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2F1607DA-47A3-451A-8F70-6EC275ED1E6F}"/>
              </a:ext>
            </a:extLst>
          </p:cNvPr>
          <p:cNvSpPr/>
          <p:nvPr/>
        </p:nvSpPr>
        <p:spPr>
          <a:xfrm>
            <a:off x="1016000" y="2339761"/>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pha của dao động.	</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C2FDF9A2-629F-4684-9451-C3B437DD9748}"/>
              </a:ext>
            </a:extLst>
          </p:cNvPr>
          <p:cNvSpPr/>
          <p:nvPr/>
        </p:nvSpPr>
        <p:spPr>
          <a:xfrm>
            <a:off x="6477000" y="2339761"/>
            <a:ext cx="35958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chu kì của dao </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động.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90831ABB-4377-41F7-86A6-EC1B8A1CD538}"/>
              </a:ext>
            </a:extLst>
          </p:cNvPr>
          <p:cNvSpPr/>
          <p:nvPr/>
        </p:nvSpPr>
        <p:spPr>
          <a:xfrm>
            <a:off x="952500" y="2276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34375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528F25-EBA5-4E52-8E7F-A673890D41CD}"/>
              </a:ext>
            </a:extLst>
          </p:cNvPr>
          <p:cNvSpPr/>
          <p:nvPr/>
        </p:nvSpPr>
        <p:spPr>
          <a:xfrm>
            <a:off x="127000" y="63500"/>
            <a:ext cx="11938000" cy="1018740"/>
          </a:xfrm>
          <a:prstGeom prst="rect">
            <a:avLst/>
          </a:prstGeom>
          <a:noFill/>
          <a:ln w="12700" cmpd="sng">
            <a:solidFill>
              <a:srgbClr val="FF0000">
                <a:alpha val="50000"/>
              </a:srgbClr>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108: Phương trình tổng quát của dao động điều hoà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0DAEA1FF-6AB7-4A6C-8738-75B1E031FCB7}"/>
              </a:ext>
            </a:extLst>
          </p:cNvPr>
          <p:cNvSpPr/>
          <p:nvPr/>
        </p:nvSpPr>
        <p:spPr>
          <a:xfrm>
            <a:off x="1016000" y="1082240"/>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x = Acot(ωt + φ).</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9A7521FE-931D-44BD-B5A6-6FFA0FB57B60}"/>
              </a:ext>
            </a:extLst>
          </p:cNvPr>
          <p:cNvSpPr/>
          <p:nvPr/>
        </p:nvSpPr>
        <p:spPr>
          <a:xfrm>
            <a:off x="6477000" y="1082240"/>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x = Atan(ωt + φ).</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E2297D7F-1466-4807-8475-B7A948574B96}"/>
              </a:ext>
            </a:extLst>
          </p:cNvPr>
          <p:cNvSpPr/>
          <p:nvPr/>
        </p:nvSpPr>
        <p:spPr>
          <a:xfrm>
            <a:off x="1016000" y="1844240"/>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x = Acos(ωt + φ).</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EC0DB3DE-52CC-452D-842B-3F31BCB053D5}"/>
              </a:ext>
            </a:extLst>
          </p:cNvPr>
          <p:cNvSpPr/>
          <p:nvPr/>
        </p:nvSpPr>
        <p:spPr>
          <a:xfrm>
            <a:off x="6477000" y="1844240"/>
            <a:ext cx="335700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x = Acos(ω + </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φ).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52DA6053-9436-4E2B-A884-25E49C52FDAD}"/>
              </a:ext>
            </a:extLst>
          </p:cNvPr>
          <p:cNvSpPr/>
          <p:nvPr/>
        </p:nvSpPr>
        <p:spPr>
          <a:xfrm>
            <a:off x="952500" y="1780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7339898"/>
      </p:ext>
    </p:extLst>
  </p:cSld>
  <p:clrMapOvr>
    <a:masterClrMapping/>
  </p:clrMapOvr>
  <mc:AlternateContent xmlns:mc="http://schemas.openxmlformats.org/markup-compatibility/2006" xmlns:p14="http://schemas.microsoft.com/office/powerpoint/2010/main">
    <mc:Choice Requires="p14">
      <p:transition spd="slow" p14:dur="2000">
        <p:comb dir="vert"/>
      </p:transition>
    </mc:Choice>
    <mc:Fallback xmlns="">
      <p:transition spd="slow">
        <p:comb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BDE40D-0D1E-4D18-A98B-57E62263B72A}"/>
              </a:ext>
            </a:extLst>
          </p:cNvPr>
          <p:cNvSpPr/>
          <p:nvPr/>
        </p:nvSpPr>
        <p:spPr>
          <a:xfrm>
            <a:off x="127000" y="63500"/>
            <a:ext cx="11938000" cy="1514261"/>
          </a:xfrm>
          <a:prstGeom prst="rect">
            <a:avLst/>
          </a:prstGeom>
          <a:noFill/>
          <a:ln w="12700" cmpd="sng">
            <a:solidFill>
              <a:srgbClr val="FF0000">
                <a:alpha val="50000"/>
              </a:srgbClr>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109: Trong dao động điều </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hòa </a:t>
            </a: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có phương trình li độ </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x = Acos(</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sym typeface="Symbol" panose="05050102010706020507" pitchFamily="18" charset="2"/>
              </a:rPr>
              <a:t></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t + </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sym typeface="Symbol" panose="05050102010706020507" pitchFamily="18" charset="2"/>
              </a:rPr>
              <a:t></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vận tốc biến đổi điều hòa theo phương trình là</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EF852C10-CBBC-445E-9F7F-AA747AB7836D}"/>
              </a:ext>
            </a:extLst>
          </p:cNvPr>
          <p:cNvSpPr/>
          <p:nvPr/>
        </p:nvSpPr>
        <p:spPr>
          <a:xfrm>
            <a:off x="1016000" y="1577761"/>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v = A</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sym typeface="Symbol" panose="05050102010706020507" pitchFamily="18" charset="2"/>
              </a:rPr>
              <a:t></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cos(</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sym typeface="Symbol" panose="05050102010706020507" pitchFamily="18" charset="2"/>
              </a:rPr>
              <a:t></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t +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sym typeface="Symbol" panose="05050102010706020507" pitchFamily="18" charset="2"/>
              </a:rPr>
              <a:t></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20E81069-3890-44EB-AD42-1AC52A5A53EE}"/>
              </a:ext>
            </a:extLst>
          </p:cNvPr>
          <p:cNvSpPr/>
          <p:nvPr/>
        </p:nvSpPr>
        <p:spPr>
          <a:xfrm>
            <a:off x="6477000" y="1577761"/>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v = -A</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sym typeface="Symbol" panose="05050102010706020507" pitchFamily="18" charset="2"/>
              </a:rPr>
              <a:t></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sin(</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sym typeface="Symbol" panose="05050102010706020507" pitchFamily="18" charset="2"/>
              </a:rPr>
              <a:t></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t +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sym typeface="Symbol" panose="05050102010706020507" pitchFamily="18" charset="2"/>
              </a:rPr>
              <a:t></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D502B1AE-C21D-481C-B3A5-45C0636D316B}"/>
              </a:ext>
            </a:extLst>
          </p:cNvPr>
          <p:cNvSpPr/>
          <p:nvPr/>
        </p:nvSpPr>
        <p:spPr>
          <a:xfrm>
            <a:off x="1016000" y="2339761"/>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v =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Acos</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sym typeface="Symbol" panose="05050102010706020507" pitchFamily="18" charset="2"/>
              </a:rPr>
              <a:t></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t +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sym typeface="Symbol" panose="05050102010706020507" pitchFamily="18" charset="2"/>
              </a:rPr>
              <a:t></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2DB93C16-A15F-45BA-A66A-A668D42ED894}"/>
              </a:ext>
            </a:extLst>
          </p:cNvPr>
          <p:cNvSpPr/>
          <p:nvPr/>
        </p:nvSpPr>
        <p:spPr>
          <a:xfrm>
            <a:off x="6477000" y="2339761"/>
            <a:ext cx="340670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v = -Asin(</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sym typeface="Symbol" panose="05050102010706020507" pitchFamily="18" charset="2"/>
              </a:rPr>
              <a:t></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t +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sym typeface="Symbol" panose="05050102010706020507" pitchFamily="18" charset="2"/>
              </a:rPr>
              <a:t></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9846EF99-A196-49C9-B3AA-2BEB4E92F444}"/>
              </a:ext>
            </a:extLst>
          </p:cNvPr>
          <p:cNvSpPr/>
          <p:nvPr/>
        </p:nvSpPr>
        <p:spPr>
          <a:xfrm>
            <a:off x="6413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075703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3F5560-08DA-4E60-8233-0DDA8A49F43A}"/>
              </a:ext>
            </a:extLst>
          </p:cNvPr>
          <p:cNvSpPr/>
          <p:nvPr/>
        </p:nvSpPr>
        <p:spPr>
          <a:xfrm>
            <a:off x="127000" y="63500"/>
            <a:ext cx="11938000" cy="1514261"/>
          </a:xfrm>
          <a:prstGeom prst="rect">
            <a:avLst/>
          </a:prstGeom>
          <a:noFill/>
          <a:ln w="9525">
            <a:solidFill>
              <a:srgbClr val="FFFF00">
                <a:alpha val="96000"/>
              </a:srgbClr>
            </a:solidFill>
          </a:ln>
          <a:scene3d>
            <a:camera prst="orthographicFront"/>
            <a:lightRig rig="threePt" dir="t"/>
          </a:scene3d>
          <a:sp3d>
            <a:bevelT prst="softRound"/>
          </a:sp3d>
        </p:spPr>
        <p:txBody>
          <a:bodyPr wrap="square">
            <a:spAutoFit/>
          </a:bodyPr>
          <a:lstStyle/>
          <a:p>
            <a:r>
              <a:rPr lang="vi-VN" sz="2800" b="1" dirty="0">
                <a:solidFill>
                  <a:srgbClr val="FFFF00"/>
                </a:solidFill>
                <a:latin typeface="UTM Swiss Condensed" panose="02000500000000000000" pitchFamily="2" charset="0"/>
              </a:rPr>
              <a:t>Câu 11: Tại nơi có gia tốc trọng trường g, một con lắc đơn có sợi dây đang dao động điều hòa. Tần số dao động của con lắc là	</a:t>
            </a:r>
          </a:p>
          <a:p>
            <a:r>
              <a:rPr lang="vi-VN" sz="2800" b="1">
                <a:solidFill>
                  <a:srgbClr val="FFFF00"/>
                </a:solidFill>
                <a:latin typeface="UTM Swiss Condensed" panose="02000500000000000000" pitchFamily="2" charset="0"/>
              </a:rPr>
              <a:t>	 </a:t>
            </a:r>
            <a:endParaRPr lang="vi-VN" sz="2800" b="1" dirty="0">
              <a:solidFill>
                <a:srgbClr val="FFFF00"/>
              </a:solidFill>
              <a:latin typeface="UTM Swiss Condensed" panose="02000500000000000000" pitchFamily="2"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4CC84FD7-AF95-4160-97C2-C310D4C18968}"/>
                  </a:ext>
                </a:extLst>
              </p:cNvPr>
              <p:cNvSpPr/>
              <p:nvPr/>
            </p:nvSpPr>
            <p:spPr>
              <a:xfrm>
                <a:off x="762000" y="1577761"/>
                <a:ext cx="2121093" cy="969176"/>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a:t>
                </a:r>
                <a:r>
                  <a:rPr lang="vi-VN" sz="2800" b="1" dirty="0">
                    <a:solidFill>
                      <a:srgbClr val="FFFFFF"/>
                    </a:solidFill>
                    <a:latin typeface="UTM Swiss Condensed" panose="02000500000000000000" pitchFamily="2" charset="0"/>
                    <a:ea typeface="Times New Roman" panose="02020603050405020304" pitchFamily="18" charset="0"/>
                  </a:rPr>
                  <a:t>2π</a:t>
                </a:r>
                <a14:m>
                  <m:oMath xmlns:m="http://schemas.openxmlformats.org/officeDocument/2006/math">
                    <m:rad>
                      <m:radPr>
                        <m:degHide m:val="on"/>
                        <m:ctrlPr>
                          <a:rPr lang="vi-VN" sz="2800" b="1" i="1">
                            <a:solidFill>
                              <a:srgbClr val="FFFFFF"/>
                            </a:solidFill>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𝒍</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𝒈</m:t>
                            </m:r>
                          </m:den>
                        </m:f>
                      </m:e>
                    </m:rad>
                  </m:oMath>
                </a14:m>
                <a:r>
                  <a:rPr lang="vi-VN" sz="2800" b="1" dirty="0">
                    <a:solidFill>
                      <a:srgbClr val="FFFFFF"/>
                    </a:solidFill>
                    <a:latin typeface="UTM Swiss Condensed" panose="02000500000000000000" pitchFamily="2" charset="0"/>
                    <a:ea typeface="Arial" panose="020B0604020202020204" pitchFamily="34" charset="0"/>
                  </a:rPr>
                  <a:t>.</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3" name="Rectangle 2">
                <a:extLst>
                  <a:ext uri="{FF2B5EF4-FFF2-40B4-BE49-F238E27FC236}">
                    <a16:creationId xmlns:a16="http://schemas.microsoft.com/office/drawing/2014/main" id="{4CC84FD7-AF95-4160-97C2-C310D4C18968}"/>
                  </a:ext>
                </a:extLst>
              </p:cNvPr>
              <p:cNvSpPr>
                <a:spLocks noRot="1" noChangeAspect="1" noMove="1" noResize="1" noEditPoints="1" noAdjustHandles="1" noChangeArrowheads="1" noChangeShapeType="1" noTextEdit="1"/>
              </p:cNvSpPr>
              <p:nvPr/>
            </p:nvSpPr>
            <p:spPr>
              <a:xfrm>
                <a:off x="762000" y="1577761"/>
                <a:ext cx="2121093" cy="969176"/>
              </a:xfrm>
              <a:prstGeom prst="rect">
                <a:avLst/>
              </a:prstGeom>
              <a:blipFill>
                <a:blip r:embed="rId2"/>
                <a:stretch>
                  <a:fillRect l="-57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4886BA7A-6142-4DC6-AC3E-DCAD1F164DF6}"/>
                  </a:ext>
                </a:extLst>
              </p:cNvPr>
              <p:cNvSpPr/>
              <p:nvPr/>
            </p:nvSpPr>
            <p:spPr>
              <a:xfrm>
                <a:off x="3619500" y="1577761"/>
                <a:ext cx="2121093" cy="969176"/>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a:t>
                </a:r>
                <a:r>
                  <a:rPr lang="vi-VN" sz="2800" b="1" dirty="0">
                    <a:solidFill>
                      <a:srgbClr val="FFFFFF"/>
                    </a:solidFill>
                    <a:latin typeface="UTM Swiss Condensed" panose="02000500000000000000" pitchFamily="2" charset="0"/>
                    <a:ea typeface="Times New Roman" panose="02020603050405020304" pitchFamily="18" charset="0"/>
                  </a:rPr>
                  <a:t>2π</a:t>
                </a:r>
                <a14:m>
                  <m:oMath xmlns:m="http://schemas.openxmlformats.org/officeDocument/2006/math">
                    <m:rad>
                      <m:radPr>
                        <m:degHide m:val="on"/>
                        <m:ctrlPr>
                          <a:rPr lang="vi-VN" sz="2800" b="1" i="1">
                            <a:solidFill>
                              <a:srgbClr val="FFFFFF"/>
                            </a:solidFill>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𝒈</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𝒍</m:t>
                            </m:r>
                          </m:den>
                        </m:f>
                      </m:e>
                    </m:rad>
                  </m:oMath>
                </a14:m>
                <a:r>
                  <a:rPr lang="vi-VN" sz="2800" b="1" dirty="0">
                    <a:solidFill>
                      <a:srgbClr val="FFFFFF"/>
                    </a:solidFill>
                    <a:latin typeface="UTM Swiss Condensed" panose="02000500000000000000" pitchFamily="2" charset="0"/>
                    <a:ea typeface="Arial" panose="020B0604020202020204" pitchFamily="34" charset="0"/>
                  </a:rPr>
                  <a:t>.</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4" name="Rectangle 3">
                <a:extLst>
                  <a:ext uri="{FF2B5EF4-FFF2-40B4-BE49-F238E27FC236}">
                    <a16:creationId xmlns:a16="http://schemas.microsoft.com/office/drawing/2014/main" id="{4886BA7A-6142-4DC6-AC3E-DCAD1F164DF6}"/>
                  </a:ext>
                </a:extLst>
              </p:cNvPr>
              <p:cNvSpPr>
                <a:spLocks noRot="1" noChangeAspect="1" noMove="1" noResize="1" noEditPoints="1" noAdjustHandles="1" noChangeArrowheads="1" noChangeShapeType="1" noTextEdit="1"/>
              </p:cNvSpPr>
              <p:nvPr/>
            </p:nvSpPr>
            <p:spPr>
              <a:xfrm>
                <a:off x="3619500" y="1577761"/>
                <a:ext cx="2121093" cy="969176"/>
              </a:xfrm>
              <a:prstGeom prst="rect">
                <a:avLst/>
              </a:prstGeom>
              <a:blipFill>
                <a:blip r:embed="rId3"/>
                <a:stretch>
                  <a:fillRect l="-603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F192E760-CEFD-4212-944E-4C13BAF0DF49}"/>
                  </a:ext>
                </a:extLst>
              </p:cNvPr>
              <p:cNvSpPr/>
              <p:nvPr/>
            </p:nvSpPr>
            <p:spPr>
              <a:xfrm>
                <a:off x="6477000" y="1577761"/>
                <a:ext cx="2121093" cy="969176"/>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den>
                    </m:f>
                    <m:rad>
                      <m:radPr>
                        <m:degHide m:val="on"/>
                        <m:ctrlPr>
                          <a:rPr lang="vi-VN" sz="2800" b="1" i="1">
                            <a:solidFill>
                              <a:srgbClr val="FFFFFF"/>
                            </a:solidFill>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𝒍</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𝒈</m:t>
                            </m:r>
                          </m:den>
                        </m:f>
                      </m:e>
                    </m:rad>
                  </m:oMath>
                </a14:m>
                <a:r>
                  <a:rPr lang="vi-VN" sz="2800" b="1" dirty="0">
                    <a:solidFill>
                      <a:srgbClr val="FFFFFF"/>
                    </a:solidFill>
                    <a:latin typeface="UTM Swiss Condensed" panose="02000500000000000000" pitchFamily="2" charset="0"/>
                    <a:ea typeface="Arial" panose="020B0604020202020204" pitchFamily="34" charset="0"/>
                  </a:rPr>
                  <a:t>.</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5" name="Rectangle 4">
                <a:extLst>
                  <a:ext uri="{FF2B5EF4-FFF2-40B4-BE49-F238E27FC236}">
                    <a16:creationId xmlns:a16="http://schemas.microsoft.com/office/drawing/2014/main" id="{F192E760-CEFD-4212-944E-4C13BAF0DF49}"/>
                  </a:ext>
                </a:extLst>
              </p:cNvPr>
              <p:cNvSpPr>
                <a:spLocks noRot="1" noChangeAspect="1" noMove="1" noResize="1" noEditPoints="1" noAdjustHandles="1" noChangeArrowheads="1" noChangeShapeType="1" noTextEdit="1"/>
              </p:cNvSpPr>
              <p:nvPr/>
            </p:nvSpPr>
            <p:spPr>
              <a:xfrm>
                <a:off x="6477000" y="1577761"/>
                <a:ext cx="2121093" cy="969176"/>
              </a:xfrm>
              <a:prstGeom prst="rect">
                <a:avLst/>
              </a:prstGeom>
              <a:blipFill>
                <a:blip r:embed="rId4"/>
                <a:stretch>
                  <a:fillRect l="-605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EB73C21-8E50-4901-9F2A-0355CCD3F83A}"/>
                  </a:ext>
                </a:extLst>
              </p:cNvPr>
              <p:cNvSpPr/>
              <p:nvPr/>
            </p:nvSpPr>
            <p:spPr>
              <a:xfrm>
                <a:off x="9334500" y="1577761"/>
                <a:ext cx="1599220" cy="969176"/>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rPr>
                          <m:t>𝟏</m:t>
                        </m:r>
                      </m:num>
                      <m:den>
                        <m:r>
                          <a:rPr lang="vi-VN" sz="2800" b="1" i="1">
                            <a:solidFill>
                              <a:srgbClr val="FFFFFF"/>
                            </a:solidFill>
                            <a:latin typeface="Cambria Math" panose="02040503050406030204" pitchFamily="18" charset="0"/>
                            <a:ea typeface="Arial" panose="020B0604020202020204" pitchFamily="34" charset="0"/>
                          </a:rPr>
                          <m:t>𝟐</m:t>
                        </m:r>
                        <m:r>
                          <a:rPr lang="vi-VN" sz="2800" b="1" i="1">
                            <a:solidFill>
                              <a:srgbClr val="FFFFFF"/>
                            </a:solidFill>
                            <a:latin typeface="Cambria Math" panose="02040503050406030204" pitchFamily="18" charset="0"/>
                            <a:ea typeface="Arial" panose="020B0604020202020204" pitchFamily="34" charset="0"/>
                          </a:rPr>
                          <m:t>𝝅</m:t>
                        </m:r>
                      </m:den>
                    </m:f>
                    <m:rad>
                      <m:radPr>
                        <m:degHide m:val="on"/>
                        <m:ctrlPr>
                          <a:rPr lang="vi-VN" sz="2800" b="1" i="1">
                            <a:solidFill>
                              <a:srgbClr val="FFFFFF"/>
                            </a:solidFill>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rPr>
                              <m:t>𝒈</m:t>
                            </m:r>
                          </m:num>
                          <m:den>
                            <m:r>
                              <a:rPr lang="vi-VN" sz="2800" b="1" i="1">
                                <a:solidFill>
                                  <a:srgbClr val="FFFFFF"/>
                                </a:solidFill>
                                <a:latin typeface="Cambria Math" panose="02040503050406030204" pitchFamily="18" charset="0"/>
                                <a:ea typeface="Arial" panose="020B0604020202020204" pitchFamily="34" charset="0"/>
                              </a:rPr>
                              <m:t>𝒍</m:t>
                            </m:r>
                          </m:den>
                        </m:f>
                      </m:e>
                    </m:rad>
                  </m:oMath>
                </a14:m>
                <a:r>
                  <a:rPr lang="vi-VN" sz="2800" b="1" dirty="0">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6" name="Rectangle 5">
                <a:extLst>
                  <a:ext uri="{FF2B5EF4-FFF2-40B4-BE49-F238E27FC236}">
                    <a16:creationId xmlns:a16="http://schemas.microsoft.com/office/drawing/2014/main" id="{CEB73C21-8E50-4901-9F2A-0355CCD3F83A}"/>
                  </a:ext>
                </a:extLst>
              </p:cNvPr>
              <p:cNvSpPr>
                <a:spLocks noRot="1" noChangeAspect="1" noMove="1" noResize="1" noEditPoints="1" noAdjustHandles="1" noChangeArrowheads="1" noChangeShapeType="1" noTextEdit="1"/>
              </p:cNvSpPr>
              <p:nvPr/>
            </p:nvSpPr>
            <p:spPr>
              <a:xfrm>
                <a:off x="9334500" y="1577761"/>
                <a:ext cx="1599220" cy="969176"/>
              </a:xfrm>
              <a:prstGeom prst="rect">
                <a:avLst/>
              </a:prstGeom>
              <a:blipFill>
                <a:blip r:embed="rId5"/>
                <a:stretch>
                  <a:fillRect l="-7605" r="-6844"/>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B1075C64-FBC1-467D-AEC9-E08934AFFF9D}"/>
              </a:ext>
            </a:extLst>
          </p:cNvPr>
          <p:cNvSpPr/>
          <p:nvPr/>
        </p:nvSpPr>
        <p:spPr>
          <a:xfrm>
            <a:off x="92710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034072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BD8AEF-2982-4633-9588-70E3CEE6A2FF}"/>
              </a:ext>
            </a:extLst>
          </p:cNvPr>
          <p:cNvSpPr/>
          <p:nvPr/>
        </p:nvSpPr>
        <p:spPr>
          <a:xfrm>
            <a:off x="127000" y="63500"/>
            <a:ext cx="11938000" cy="1514261"/>
          </a:xfrm>
          <a:prstGeom prst="rect">
            <a:avLst/>
          </a:prstGeom>
          <a:noFill/>
          <a:ln w="12700" cmpd="sng">
            <a:solidFill>
              <a:srgbClr val="FF0000">
                <a:alpha val="50000"/>
              </a:srgbClr>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110: Một vật dao động điều hoà có phương trình li độ x = A cos</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ω</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t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φ</a:t>
            </a: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Hệ thức biểu diễn mối liên hệ giữa biên độ A, li độ x , vận tốc v và vận tốc góc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20556C11-F5C6-4ED1-8344-460CD20A416F}"/>
                  </a:ext>
                </a:extLst>
              </p:cNvPr>
              <p:cNvSpPr/>
              <p:nvPr/>
            </p:nvSpPr>
            <p:spPr>
              <a:xfrm>
                <a:off x="1016000" y="1577761"/>
                <a:ext cx="3044423"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 </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𝒙</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𝒗</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num>
                          <m:den>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𝝎</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sup>
                            </m:sSup>
                          </m:den>
                        </m:f>
                      </m:e>
                    </m:rad>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20556C11-F5C6-4ED1-8344-460CD20A416F}"/>
                  </a:ext>
                </a:extLst>
              </p:cNvPr>
              <p:cNvSpPr>
                <a:spLocks noRot="1" noChangeAspect="1" noMove="1" noResize="1" noEditPoints="1" noAdjustHandles="1" noChangeArrowheads="1" noChangeShapeType="1" noTextEdit="1"/>
              </p:cNvSpPr>
              <p:nvPr/>
            </p:nvSpPr>
            <p:spPr>
              <a:xfrm>
                <a:off x="1016000" y="1577761"/>
                <a:ext cx="3044423" cy="969176"/>
              </a:xfrm>
              <a:prstGeom prst="rect">
                <a:avLst/>
              </a:prstGeom>
              <a:blipFill>
                <a:blip r:embed="rId2"/>
                <a:stretch>
                  <a:fillRect l="-4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5A99B456-CB59-4CB6-878F-3C8E6C552AB9}"/>
                  </a:ext>
                </a:extLst>
              </p:cNvPr>
              <p:cNvSpPr/>
              <p:nvPr/>
            </p:nvSpPr>
            <p:spPr>
              <a:xfrm>
                <a:off x="6477000" y="1577761"/>
                <a:ext cx="3044423"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 </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𝒙</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𝒗</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num>
                          <m:den>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𝝎</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sup>
                            </m:sSup>
                          </m:den>
                        </m:f>
                      </m:e>
                    </m:rad>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5A99B456-CB59-4CB6-878F-3C8E6C552AB9}"/>
                  </a:ext>
                </a:extLst>
              </p:cNvPr>
              <p:cNvSpPr>
                <a:spLocks noRot="1" noChangeAspect="1" noMove="1" noResize="1" noEditPoints="1" noAdjustHandles="1" noChangeArrowheads="1" noChangeShapeType="1" noTextEdit="1"/>
              </p:cNvSpPr>
              <p:nvPr/>
            </p:nvSpPr>
            <p:spPr>
              <a:xfrm>
                <a:off x="6477000" y="1577761"/>
                <a:ext cx="3044423" cy="969176"/>
              </a:xfrm>
              <a:prstGeom prst="rect">
                <a:avLst/>
              </a:prstGeom>
              <a:blipFill>
                <a:blip r:embed="rId3"/>
                <a:stretch>
                  <a:fillRect l="-4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1F6D912B-5036-4FA3-96C2-4CA7CC9C54F6}"/>
                  </a:ext>
                </a:extLst>
              </p:cNvPr>
              <p:cNvSpPr/>
              <p:nvPr/>
            </p:nvSpPr>
            <p:spPr>
              <a:xfrm>
                <a:off x="1016000" y="2339761"/>
                <a:ext cx="3044423" cy="77899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 </a:t>
                </a:r>
                <a14:m>
                  <m:oMath xmlns:m="http://schemas.openxmlformats.org/officeDocument/2006/math">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𝒙</m:t>
                        </m:r>
                      </m:e>
                      <m:sup>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𝒗</m:t>
                            </m:r>
                          </m:e>
                          <m:sup>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num>
                      <m:den>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𝝎</m:t>
                            </m:r>
                          </m:e>
                          <m:sup>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sup>
                        </m:sSup>
                      </m:den>
                    </m:f>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1F6D912B-5036-4FA3-96C2-4CA7CC9C54F6}"/>
                  </a:ext>
                </a:extLst>
              </p:cNvPr>
              <p:cNvSpPr>
                <a:spLocks noRot="1" noChangeAspect="1" noMove="1" noResize="1" noEditPoints="1" noAdjustHandles="1" noChangeArrowheads="1" noChangeShapeType="1" noTextEdit="1"/>
              </p:cNvSpPr>
              <p:nvPr/>
            </p:nvSpPr>
            <p:spPr>
              <a:xfrm>
                <a:off x="1016000" y="2339761"/>
                <a:ext cx="3044423" cy="778996"/>
              </a:xfrm>
              <a:prstGeom prst="rect">
                <a:avLst/>
              </a:prstGeom>
              <a:blipFill>
                <a:blip r:embed="rId4"/>
                <a:stretch>
                  <a:fillRect l="-4208" b="-703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497E0710-F924-4C1E-AC21-F5DF156337D8}"/>
                  </a:ext>
                </a:extLst>
              </p:cNvPr>
              <p:cNvSpPr/>
              <p:nvPr/>
            </p:nvSpPr>
            <p:spPr>
              <a:xfrm>
                <a:off x="6477000" y="2339761"/>
                <a:ext cx="3147336" cy="5850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 = ω</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𝒙</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p>
                        </m:s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𝒗</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p>
                        </m:sSup>
                      </m:e>
                    </m:rad>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6" name="Rectangle 5">
                <a:extLst>
                  <a:ext uri="{FF2B5EF4-FFF2-40B4-BE49-F238E27FC236}">
                    <a16:creationId xmlns:a16="http://schemas.microsoft.com/office/drawing/2014/main" id="{497E0710-F924-4C1E-AC21-F5DF156337D8}"/>
                  </a:ext>
                </a:extLst>
              </p:cNvPr>
              <p:cNvSpPr>
                <a:spLocks noRot="1" noChangeAspect="1" noMove="1" noResize="1" noEditPoints="1" noAdjustHandles="1" noChangeArrowheads="1" noChangeShapeType="1" noTextEdit="1"/>
              </p:cNvSpPr>
              <p:nvPr/>
            </p:nvSpPr>
            <p:spPr>
              <a:xfrm>
                <a:off x="6477000" y="2339761"/>
                <a:ext cx="3147336" cy="585097"/>
              </a:xfrm>
              <a:prstGeom prst="rect">
                <a:avLst/>
              </a:prstGeom>
              <a:blipFill>
                <a:blip r:embed="rId5"/>
                <a:stretch>
                  <a:fillRect l="-4070" t="-2083" r="-2907" b="-28125"/>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6C71EB16-0195-4425-B52D-A6B8C3D9CC48}"/>
              </a:ext>
            </a:extLst>
          </p:cNvPr>
          <p:cNvSpPr/>
          <p:nvPr/>
        </p:nvSpPr>
        <p:spPr>
          <a:xfrm>
            <a:off x="952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42645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2575D9-D118-452B-B322-8784780F5B81}"/>
              </a:ext>
            </a:extLst>
          </p:cNvPr>
          <p:cNvSpPr/>
          <p:nvPr/>
        </p:nvSpPr>
        <p:spPr>
          <a:xfrm>
            <a:off x="127000" y="63500"/>
            <a:ext cx="11938000" cy="2009781"/>
          </a:xfrm>
          <a:prstGeom prst="rect">
            <a:avLst/>
          </a:prstGeom>
          <a:noFill/>
          <a:ln w="12700" cmpd="sng">
            <a:solidFill>
              <a:srgbClr val="FF0000">
                <a:alpha val="50000"/>
              </a:srgbClr>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111: Hai dao động điều hòa cùng phương, cùng tần số có biên độ và pha ban đầu lần lượt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là A1, </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sym typeface="Symbol" panose="05050102010706020507" pitchFamily="18" charset="2"/>
              </a:rPr>
              <a:t></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1</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và A2, </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sym typeface="Symbol" panose="05050102010706020507" pitchFamily="18" charset="2"/>
              </a:rPr>
              <a:t></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2</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Dao động tổng hợp của hai dao động này có pha ban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đầu </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sym typeface="Symbol" panose="05050102010706020507" pitchFamily="18" charset="2"/>
              </a:rPr>
              <a:t></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được tính theo công thức</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90571DF8-2224-4EA3-8B7B-D6BE9768A26B}"/>
                  </a:ext>
                </a:extLst>
              </p:cNvPr>
              <p:cNvSpPr/>
              <p:nvPr/>
            </p:nvSpPr>
            <p:spPr>
              <a:xfrm>
                <a:off x="508000" y="2073281"/>
                <a:ext cx="4891083" cy="76918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tanφ</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𝒔𝒊𝒏</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𝒔𝒊𝒏</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num>
                      <m:den>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𝒄𝒐𝒔</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𝒄𝒐𝒔</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den>
                    </m:f>
                  </m:oMath>
                </a14:m>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90571DF8-2224-4EA3-8B7B-D6BE9768A26B}"/>
                  </a:ext>
                </a:extLst>
              </p:cNvPr>
              <p:cNvSpPr>
                <a:spLocks noRot="1" noChangeAspect="1" noMove="1" noResize="1" noEditPoints="1" noAdjustHandles="1" noChangeArrowheads="1" noChangeShapeType="1" noTextEdit="1"/>
              </p:cNvSpPr>
              <p:nvPr/>
            </p:nvSpPr>
            <p:spPr>
              <a:xfrm>
                <a:off x="508000" y="2073281"/>
                <a:ext cx="4891083" cy="769185"/>
              </a:xfrm>
              <a:prstGeom prst="rect">
                <a:avLst/>
              </a:prstGeom>
              <a:blipFill>
                <a:blip r:embed="rId2"/>
                <a:stretch>
                  <a:fillRect l="-2491" b="-158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98F208DA-ECC7-4FCA-AC54-062AEF2913C0}"/>
                  </a:ext>
                </a:extLst>
              </p:cNvPr>
              <p:cNvSpPr/>
              <p:nvPr/>
            </p:nvSpPr>
            <p:spPr>
              <a:xfrm>
                <a:off x="508000" y="2989064"/>
                <a:ext cx="5273880" cy="1538498"/>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tanφ</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𝒔𝒊𝒏</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𝒔𝒊𝒏</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num>
                      <m:den>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𝒄𝒐𝒔</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𝒄𝒐𝒔</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den>
                    </m:f>
                  </m:oMath>
                </a14:m>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98F208DA-ECC7-4FCA-AC54-062AEF2913C0}"/>
                  </a:ext>
                </a:extLst>
              </p:cNvPr>
              <p:cNvSpPr>
                <a:spLocks noRot="1" noChangeAspect="1" noMove="1" noResize="1" noEditPoints="1" noAdjustHandles="1" noChangeArrowheads="1" noChangeShapeType="1" noTextEdit="1"/>
              </p:cNvSpPr>
              <p:nvPr/>
            </p:nvSpPr>
            <p:spPr>
              <a:xfrm>
                <a:off x="508000" y="2989064"/>
                <a:ext cx="5273880" cy="1538498"/>
              </a:xfrm>
              <a:prstGeom prst="rect">
                <a:avLst/>
              </a:prstGeom>
              <a:blipFill>
                <a:blip r:embed="rId3"/>
                <a:stretch>
                  <a:fillRect l="-231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F5A1EA8-E679-4FD3-88DC-7A838E698300}"/>
                  </a:ext>
                </a:extLst>
              </p:cNvPr>
              <p:cNvSpPr/>
              <p:nvPr/>
            </p:nvSpPr>
            <p:spPr>
              <a:xfrm>
                <a:off x="508000" y="4380964"/>
                <a:ext cx="4891083" cy="76918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tanφ</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𝒔𝒊𝒏</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𝒔𝒊𝒏</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num>
                      <m:den>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𝒄𝒐𝒔</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𝒄𝒐𝒔</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den>
                    </m:f>
                  </m:oMath>
                </a14:m>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8F5A1EA8-E679-4FD3-88DC-7A838E698300}"/>
                  </a:ext>
                </a:extLst>
              </p:cNvPr>
              <p:cNvSpPr>
                <a:spLocks noRot="1" noChangeAspect="1" noMove="1" noResize="1" noEditPoints="1" noAdjustHandles="1" noChangeArrowheads="1" noChangeShapeType="1" noTextEdit="1"/>
              </p:cNvSpPr>
              <p:nvPr/>
            </p:nvSpPr>
            <p:spPr>
              <a:xfrm>
                <a:off x="508000" y="4380964"/>
                <a:ext cx="4891083" cy="769185"/>
              </a:xfrm>
              <a:prstGeom prst="rect">
                <a:avLst/>
              </a:prstGeom>
              <a:blipFill>
                <a:blip r:embed="rId4"/>
                <a:stretch>
                  <a:fillRect l="-2491" b="-158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5460B503-282A-4D43-9835-E986AB5FC810}"/>
                  </a:ext>
                </a:extLst>
              </p:cNvPr>
              <p:cNvSpPr/>
              <p:nvPr/>
            </p:nvSpPr>
            <p:spPr>
              <a:xfrm>
                <a:off x="508000" y="5150149"/>
                <a:ext cx="4891083" cy="76918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tanφ</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𝑨</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𝒔𝒊𝒏</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𝝋</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m:t>
                            </m:r>
                          </m:sub>
                        </m:s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𝑨</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𝒔𝒊𝒏</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𝝋</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b>
                        </m:sSub>
                      </m:num>
                      <m:den>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𝑨</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𝒄𝒐𝒔</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𝝋</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m:t>
                            </m:r>
                          </m:sub>
                        </m:s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𝑨</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𝒄𝒐𝒔</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𝝋</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b>
                        </m:sSub>
                      </m:den>
                    </m:f>
                  </m:oMath>
                </a14:m>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6" name="Rectangle 5">
                <a:extLst>
                  <a:ext uri="{FF2B5EF4-FFF2-40B4-BE49-F238E27FC236}">
                    <a16:creationId xmlns:a16="http://schemas.microsoft.com/office/drawing/2014/main" id="{5460B503-282A-4D43-9835-E986AB5FC810}"/>
                  </a:ext>
                </a:extLst>
              </p:cNvPr>
              <p:cNvSpPr>
                <a:spLocks noRot="1" noChangeAspect="1" noMove="1" noResize="1" noEditPoints="1" noAdjustHandles="1" noChangeArrowheads="1" noChangeShapeType="1" noTextEdit="1"/>
              </p:cNvSpPr>
              <p:nvPr/>
            </p:nvSpPr>
            <p:spPr>
              <a:xfrm>
                <a:off x="508000" y="5150149"/>
                <a:ext cx="4891083" cy="769185"/>
              </a:xfrm>
              <a:prstGeom prst="rect">
                <a:avLst/>
              </a:prstGeom>
              <a:blipFill>
                <a:blip r:embed="rId5"/>
                <a:stretch>
                  <a:fillRect l="-2491" b="-158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ECE9F5B0-E1DA-4EAA-A709-F3B2C6BAD71A}"/>
              </a:ext>
            </a:extLst>
          </p:cNvPr>
          <p:cNvSpPr/>
          <p:nvPr/>
        </p:nvSpPr>
        <p:spPr>
          <a:xfrm>
            <a:off x="4445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98554035"/>
      </p:ext>
    </p:extLst>
  </p:cSld>
  <p:clrMapOvr>
    <a:masterClrMapping/>
  </p:clrMapOvr>
  <mc:AlternateContent xmlns:mc="http://schemas.openxmlformats.org/markup-compatibility/2006" xmlns:p14="http://schemas.microsoft.com/office/powerpoint/2010/main">
    <mc:Choice Requires="p14">
      <p:transition spd="slow" p14:dur="20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843813-C536-444A-8F79-DA2CD8248372}"/>
              </a:ext>
            </a:extLst>
          </p:cNvPr>
          <p:cNvSpPr/>
          <p:nvPr/>
        </p:nvSpPr>
        <p:spPr>
          <a:xfrm>
            <a:off x="127000" y="63500"/>
            <a:ext cx="11938000" cy="1018740"/>
          </a:xfrm>
          <a:prstGeom prst="rect">
            <a:avLst/>
          </a:prstGeom>
          <a:noFill/>
          <a:ln w="12700" cmpd="sng">
            <a:solidFill>
              <a:srgbClr val="FF0000">
                <a:alpha val="50000"/>
              </a:srgbClr>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112: Hệ thức nào liên hệ giữa gia tốc a, tần số và li độ x là đúng?</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DE965A22-1CBE-4F9F-A323-4091F78BB1EA}"/>
              </a:ext>
            </a:extLst>
          </p:cNvPr>
          <p:cNvSpPr/>
          <p:nvPr/>
        </p:nvSpPr>
        <p:spPr>
          <a:xfrm>
            <a:off x="762000" y="1082240"/>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 = ω</a:t>
            </a:r>
            <a:r>
              <a:rPr kumimoji="0" lang="vi-VN" sz="2800" b="1" i="0" u="none" strike="noStrike" kern="1200" cap="none" spc="0" normalizeH="0" baseline="30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2</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x.</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0DA0A1B2-55E9-4A44-AA8B-7756AFF2F19B}"/>
              </a:ext>
            </a:extLst>
          </p:cNvPr>
          <p:cNvSpPr/>
          <p:nvPr/>
        </p:nvSpPr>
        <p:spPr>
          <a:xfrm>
            <a:off x="3619500" y="1082240"/>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 = ωx.</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F7087A54-2A39-41CF-ADEC-B7A1213F5767}"/>
              </a:ext>
            </a:extLst>
          </p:cNvPr>
          <p:cNvSpPr/>
          <p:nvPr/>
        </p:nvSpPr>
        <p:spPr>
          <a:xfrm>
            <a:off x="6477000" y="1082240"/>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 = -ωx.</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E8D3DCB4-C104-475F-B1F8-F8F81C2646C5}"/>
              </a:ext>
            </a:extLst>
          </p:cNvPr>
          <p:cNvSpPr/>
          <p:nvPr/>
        </p:nvSpPr>
        <p:spPr>
          <a:xfrm>
            <a:off x="9334500" y="1082240"/>
            <a:ext cx="209223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 =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ω</a:t>
            </a:r>
            <a:r>
              <a:rPr kumimoji="0" lang="vi-VN" sz="2800" b="1" i="0" u="none" strike="noStrike" kern="1200" cap="none" spc="0" normalizeH="0" baseline="30000" noProof="0">
                <a:ln>
                  <a:noFill/>
                </a:ln>
                <a:solidFill>
                  <a:srgbClr val="FFFFFF"/>
                </a:solidFill>
                <a:effectLst/>
                <a:uLnTx/>
                <a:uFillTx/>
                <a:latin typeface="UTM Swiss Condensed" panose="02000500000000000000" pitchFamily="2" charset="0"/>
                <a:ea typeface="Arial" panose="020B0604020202020204" pitchFamily="34" charset="0"/>
                <a:cs typeface="+mn-cs"/>
              </a:rPr>
              <a:t>2</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x.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FC29543A-55DF-49E8-91F6-38AC119D6E8D}"/>
              </a:ext>
            </a:extLst>
          </p:cNvPr>
          <p:cNvSpPr/>
          <p:nvPr/>
        </p:nvSpPr>
        <p:spPr>
          <a:xfrm>
            <a:off x="92710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74257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059169-B12D-4F22-94CB-F7AC84A9DABE}"/>
              </a:ext>
            </a:extLst>
          </p:cNvPr>
          <p:cNvSpPr/>
          <p:nvPr/>
        </p:nvSpPr>
        <p:spPr>
          <a:xfrm>
            <a:off x="127000" y="63500"/>
            <a:ext cx="11938000" cy="1018740"/>
          </a:xfrm>
          <a:prstGeom prst="rect">
            <a:avLst/>
          </a:prstGeom>
          <a:noFill/>
          <a:ln w="12700" cmpd="sng">
            <a:solidFill>
              <a:srgbClr val="FF0000">
                <a:alpha val="50000"/>
              </a:srgbClr>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113: Trong dao động điều hoà, giá trị cực đại của gia tốc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F551E12C-C54F-4E96-A79D-7A1321D45AEE}"/>
              </a:ext>
            </a:extLst>
          </p:cNvPr>
          <p:cNvSpPr/>
          <p:nvPr/>
        </p:nvSpPr>
        <p:spPr>
          <a:xfrm>
            <a:off x="762000" y="1082240"/>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ωA.</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23C3AA9C-D64A-48E0-9C18-736034470D44}"/>
              </a:ext>
            </a:extLst>
          </p:cNvPr>
          <p:cNvSpPr/>
          <p:nvPr/>
        </p:nvSpPr>
        <p:spPr>
          <a:xfrm>
            <a:off x="3619500" y="1082240"/>
            <a:ext cx="209063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 ω</a:t>
            </a:r>
            <a:r>
              <a:rPr kumimoji="0" lang="nl-NL" sz="2800" b="1" i="0" u="none" strike="noStrike" kern="1200" cap="none" spc="0" normalizeH="0" baseline="30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2</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a:t>
            </a:r>
            <a:r>
              <a:rPr kumimoji="0" lang="nl-NL" sz="2800" b="1" i="0" u="none" strike="noStrike" kern="1200" cap="none" spc="0" normalizeH="0" baseline="3000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DCB9AB0A-B97B-4BD1-8848-246A5142CB70}"/>
              </a:ext>
            </a:extLst>
          </p:cNvPr>
          <p:cNvSpPr/>
          <p:nvPr/>
        </p:nvSpPr>
        <p:spPr>
          <a:xfrm>
            <a:off x="6477000" y="1082240"/>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 ωA.</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875C45CB-DF4D-40B8-A35D-A3795197403C}"/>
              </a:ext>
            </a:extLst>
          </p:cNvPr>
          <p:cNvSpPr/>
          <p:nvPr/>
        </p:nvSpPr>
        <p:spPr>
          <a:xfrm>
            <a:off x="9334500" y="1082240"/>
            <a:ext cx="135966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ω</a:t>
            </a:r>
            <a:r>
              <a:rPr kumimoji="0" lang="nl-NL" sz="2800" b="1" i="0" u="none" strike="noStrike" kern="1200" cap="none" spc="0" normalizeH="0" baseline="30000" noProof="0">
                <a:ln>
                  <a:noFill/>
                </a:ln>
                <a:solidFill>
                  <a:srgbClr val="FFFFFF"/>
                </a:solidFill>
                <a:effectLst/>
                <a:uLnTx/>
                <a:uFillTx/>
                <a:latin typeface="UTM Swiss Condensed" panose="02000500000000000000" pitchFamily="2" charset="0"/>
                <a:ea typeface="Arial" panose="020B0604020202020204" pitchFamily="34" charset="0"/>
                <a:cs typeface="+mn-cs"/>
              </a:rPr>
              <a:t>2</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A.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21B3ED69-D60C-4C58-BC74-D488F5D5E0B7}"/>
              </a:ext>
            </a:extLst>
          </p:cNvPr>
          <p:cNvSpPr/>
          <p:nvPr/>
        </p:nvSpPr>
        <p:spPr>
          <a:xfrm>
            <a:off x="92710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11595844"/>
      </p:ext>
    </p:extLst>
  </p:cSld>
  <p:clrMapOvr>
    <a:masterClrMapping/>
  </p:clrMapOvr>
  <mc:AlternateContent xmlns:mc="http://schemas.openxmlformats.org/markup-compatibility/2006" xmlns:p14="http://schemas.microsoft.com/office/powerpoint/2010/main">
    <mc:Choice Requires="p14">
      <p:transition spd="slow" p14:dur="20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E81137-2963-4E88-B972-676FE75722ED}"/>
              </a:ext>
            </a:extLst>
          </p:cNvPr>
          <p:cNvSpPr/>
          <p:nvPr/>
        </p:nvSpPr>
        <p:spPr>
          <a:xfrm>
            <a:off x="127000" y="63500"/>
            <a:ext cx="11938000" cy="1514261"/>
          </a:xfrm>
          <a:prstGeom prst="rect">
            <a:avLst/>
          </a:prstGeom>
          <a:noFill/>
          <a:ln w="12700" cmpd="sng">
            <a:solidFill>
              <a:srgbClr val="FF0000">
                <a:alpha val="50000"/>
              </a:srgbClr>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114: Một vật dao động điều hoà theo phương trình: x = 4cos(</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4</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π</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t)(cm),biên độ dao động của vật</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0B4435AC-9B9E-4652-B0E0-89D36B72171A}"/>
              </a:ext>
            </a:extLst>
          </p:cNvPr>
          <p:cNvSpPr/>
          <p:nvPr/>
        </p:nvSpPr>
        <p:spPr>
          <a:xfrm>
            <a:off x="762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4 cm.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B137E3DE-5639-4E6F-BFCA-A0817DE402F3}"/>
              </a:ext>
            </a:extLst>
          </p:cNvPr>
          <p:cNvSpPr/>
          <p:nvPr/>
        </p:nvSpPr>
        <p:spPr>
          <a:xfrm>
            <a:off x="36195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6 cm.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9CF34E69-4C3B-48A2-9A36-A9C380B32E6E}"/>
              </a:ext>
            </a:extLst>
          </p:cNvPr>
          <p:cNvSpPr/>
          <p:nvPr/>
        </p:nvSpPr>
        <p:spPr>
          <a:xfrm>
            <a:off x="6477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4 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90F000E2-1E03-49D1-82A3-110B3A6DFA3A}"/>
              </a:ext>
            </a:extLst>
          </p:cNvPr>
          <p:cNvSpPr/>
          <p:nvPr/>
        </p:nvSpPr>
        <p:spPr>
          <a:xfrm>
            <a:off x="9334500" y="1577761"/>
            <a:ext cx="129394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6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0A93D910-1D62-44AF-B0F2-A85F5D8E6FC3}"/>
              </a:ext>
            </a:extLst>
          </p:cNvPr>
          <p:cNvSpPr/>
          <p:nvPr/>
        </p:nvSpPr>
        <p:spPr>
          <a:xfrm>
            <a:off x="698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291306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A566306F-31EC-4BC2-A1C3-77C3F47B6E1E}"/>
                  </a:ext>
                </a:extLst>
              </p:cNvPr>
              <p:cNvSpPr/>
              <p:nvPr/>
            </p:nvSpPr>
            <p:spPr>
              <a:xfrm>
                <a:off x="127000" y="63500"/>
                <a:ext cx="11938000" cy="1677126"/>
              </a:xfrm>
              <a:prstGeom prst="rect">
                <a:avLst/>
              </a:prstGeom>
              <a:noFill/>
              <a:ln w="12700" cmpd="sng">
                <a:solidFill>
                  <a:srgbClr val="FF0000">
                    <a:alpha val="50000"/>
                  </a:srgbClr>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Câu</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115: </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Một vật dao động điều hoà theo phương trình x = 4cos(5</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sym typeface="Symbol" panose="05050102010706020507" pitchFamily="18" charset="2"/>
                  </a:rPr>
                  <a:t></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t + </a:t>
                </a:r>
                <a14:m>
                  <m:oMath xmlns:m="http://schemas.openxmlformats.org/officeDocument/2006/math">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𝟑</m:t>
                        </m:r>
                      </m:den>
                    </m:f>
                  </m:oMath>
                </a14:m>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cm</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Pha</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ban đầu của vật</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A566306F-31EC-4BC2-A1C3-77C3F47B6E1E}"/>
                  </a:ext>
                </a:extLst>
              </p:cNvPr>
              <p:cNvSpPr>
                <a:spLocks noRot="1" noChangeAspect="1" noMove="1" noResize="1" noEditPoints="1" noAdjustHandles="1" noChangeArrowheads="1" noChangeShapeType="1" noTextEdit="1"/>
              </p:cNvSpPr>
              <p:nvPr/>
            </p:nvSpPr>
            <p:spPr>
              <a:xfrm>
                <a:off x="127000" y="63500"/>
                <a:ext cx="11938000" cy="1677126"/>
              </a:xfrm>
              <a:prstGeom prst="rect">
                <a:avLst/>
              </a:prstGeom>
              <a:blipFill>
                <a:blip r:embed="rId2"/>
                <a:stretch>
                  <a:fillRect l="-865" r="-814"/>
                </a:stretch>
              </a:blipFill>
              <a:ln w="12700" cmpd="sng">
                <a:solidFill>
                  <a:srgbClr val="FF0000">
                    <a:alpha val="50000"/>
                  </a:srgbClr>
                </a:solidFill>
              </a:ln>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BF203D0-9D70-476D-9FBD-3F2B3DC16255}"/>
                  </a:ext>
                </a:extLst>
              </p:cNvPr>
              <p:cNvSpPr/>
              <p:nvPr/>
            </p:nvSpPr>
            <p:spPr>
              <a:xfrm>
                <a:off x="762000" y="1740626"/>
                <a:ext cx="2121093" cy="66486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rad.</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8BF203D0-9D70-476D-9FBD-3F2B3DC16255}"/>
                  </a:ext>
                </a:extLst>
              </p:cNvPr>
              <p:cNvSpPr>
                <a:spLocks noRot="1" noChangeAspect="1" noMove="1" noResize="1" noEditPoints="1" noAdjustHandles="1" noChangeArrowheads="1" noChangeShapeType="1" noTextEdit="1"/>
              </p:cNvSpPr>
              <p:nvPr/>
            </p:nvSpPr>
            <p:spPr>
              <a:xfrm>
                <a:off x="762000" y="1740626"/>
                <a:ext cx="2121093" cy="664862"/>
              </a:xfrm>
              <a:prstGeom prst="rect">
                <a:avLst/>
              </a:prstGeom>
              <a:blipFill>
                <a:blip r:embed="rId3"/>
                <a:stretch>
                  <a:fillRect l="-5747" t="-5505" b="-825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9B7920FD-F58A-446F-8F5C-91EEA91000E8}"/>
                  </a:ext>
                </a:extLst>
              </p:cNvPr>
              <p:cNvSpPr/>
              <p:nvPr/>
            </p:nvSpPr>
            <p:spPr>
              <a:xfrm>
                <a:off x="3619500" y="1740626"/>
                <a:ext cx="2121093" cy="7210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𝟓</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𝟔</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rad.</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9B7920FD-F58A-446F-8F5C-91EEA91000E8}"/>
                  </a:ext>
                </a:extLst>
              </p:cNvPr>
              <p:cNvSpPr>
                <a:spLocks noRot="1" noChangeAspect="1" noMove="1" noResize="1" noEditPoints="1" noAdjustHandles="1" noChangeArrowheads="1" noChangeShapeType="1" noTextEdit="1"/>
              </p:cNvSpPr>
              <p:nvPr/>
            </p:nvSpPr>
            <p:spPr>
              <a:xfrm>
                <a:off x="3619500" y="1740626"/>
                <a:ext cx="2121093" cy="721031"/>
              </a:xfrm>
              <a:prstGeom prst="rect">
                <a:avLst/>
              </a:prstGeom>
              <a:blipFill>
                <a:blip r:embed="rId4"/>
                <a:stretch>
                  <a:fillRect l="-6034" b="-762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DDFD7B6-E6FF-45B1-AAFD-8B39387C92BE}"/>
                  </a:ext>
                </a:extLst>
              </p:cNvPr>
              <p:cNvSpPr/>
              <p:nvPr/>
            </p:nvSpPr>
            <p:spPr>
              <a:xfrm>
                <a:off x="6477000" y="1740626"/>
                <a:ext cx="2121093" cy="66486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rad</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2DDFD7B6-E6FF-45B1-AAFD-8B39387C92BE}"/>
                  </a:ext>
                </a:extLst>
              </p:cNvPr>
              <p:cNvSpPr>
                <a:spLocks noRot="1" noChangeAspect="1" noMove="1" noResize="1" noEditPoints="1" noAdjustHandles="1" noChangeArrowheads="1" noChangeShapeType="1" noTextEdit="1"/>
              </p:cNvSpPr>
              <p:nvPr/>
            </p:nvSpPr>
            <p:spPr>
              <a:xfrm>
                <a:off x="6477000" y="1740626"/>
                <a:ext cx="2121093" cy="664862"/>
              </a:xfrm>
              <a:prstGeom prst="rect">
                <a:avLst/>
              </a:prstGeom>
              <a:blipFill>
                <a:blip r:embed="rId5"/>
                <a:stretch>
                  <a:fillRect l="-6052" t="-5505" b="-825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36AC3C6-42AF-4912-BE9A-2FA65CDF09D5}"/>
                  </a:ext>
                </a:extLst>
              </p:cNvPr>
              <p:cNvSpPr/>
              <p:nvPr/>
            </p:nvSpPr>
            <p:spPr>
              <a:xfrm>
                <a:off x="9334500" y="1740626"/>
                <a:ext cx="1406154" cy="66486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𝟔</m:t>
                        </m:r>
                      </m:den>
                    </m:f>
                  </m:oMath>
                </a14:m>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rad.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6" name="Rectangle 5">
                <a:extLst>
                  <a:ext uri="{FF2B5EF4-FFF2-40B4-BE49-F238E27FC236}">
                    <a16:creationId xmlns:a16="http://schemas.microsoft.com/office/drawing/2014/main" id="{E36AC3C6-42AF-4912-BE9A-2FA65CDF09D5}"/>
                  </a:ext>
                </a:extLst>
              </p:cNvPr>
              <p:cNvSpPr>
                <a:spLocks noRot="1" noChangeAspect="1" noMove="1" noResize="1" noEditPoints="1" noAdjustHandles="1" noChangeArrowheads="1" noChangeShapeType="1" noTextEdit="1"/>
              </p:cNvSpPr>
              <p:nvPr/>
            </p:nvSpPr>
            <p:spPr>
              <a:xfrm>
                <a:off x="9334500" y="1740626"/>
                <a:ext cx="1406154" cy="664862"/>
              </a:xfrm>
              <a:prstGeom prst="rect">
                <a:avLst/>
              </a:prstGeom>
              <a:blipFill>
                <a:blip r:embed="rId6"/>
                <a:stretch>
                  <a:fillRect l="-8658" t="-5505" r="-7792" b="-825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AB521D18-361B-4A42-90B2-EAFF2D38C384}"/>
              </a:ext>
            </a:extLst>
          </p:cNvPr>
          <p:cNvSpPr/>
          <p:nvPr/>
        </p:nvSpPr>
        <p:spPr>
          <a:xfrm>
            <a:off x="698500" y="1677126"/>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87599723"/>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CB840A-5FB6-442C-818E-D07D1D661F6D}"/>
              </a:ext>
            </a:extLst>
          </p:cNvPr>
          <p:cNvSpPr/>
          <p:nvPr/>
        </p:nvSpPr>
        <p:spPr>
          <a:xfrm>
            <a:off x="127000" y="63500"/>
            <a:ext cx="11938000" cy="1514261"/>
          </a:xfrm>
          <a:prstGeom prst="rect">
            <a:avLst/>
          </a:prstGeom>
          <a:noFill/>
          <a:ln w="12700" cmpd="sng">
            <a:solidFill>
              <a:srgbClr val="FF0000">
                <a:alpha val="50000"/>
              </a:srgbClr>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116: Đối với dao động tuần hoàn, số lần dao động được lặp lại trong một đơn vị thời gian gọi là</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43CB3A70-507A-4776-BA03-FCED0233F60A}"/>
              </a:ext>
            </a:extLst>
          </p:cNvPr>
          <p:cNvSpPr/>
          <p:nvPr/>
        </p:nvSpPr>
        <p:spPr>
          <a:xfrm>
            <a:off x="1016000" y="1577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A. tần số dao động.</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0F4E8D8E-A4E6-4E85-8FAD-67758FADB3A7}"/>
              </a:ext>
            </a:extLst>
          </p:cNvPr>
          <p:cNvSpPr/>
          <p:nvPr/>
        </p:nvSpPr>
        <p:spPr>
          <a:xfrm>
            <a:off x="6477000" y="1577761"/>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B. chu kỳ dao động.</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86A9BDBA-9246-471C-920B-34DB5A4C9BCD}"/>
              </a:ext>
            </a:extLst>
          </p:cNvPr>
          <p:cNvSpPr/>
          <p:nvPr/>
        </p:nvSpPr>
        <p:spPr>
          <a:xfrm>
            <a:off x="1016000" y="2339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C. pha ban đầu.</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DDA64E43-7BE6-4200-817E-00AC8319D535}"/>
              </a:ext>
            </a:extLst>
          </p:cNvPr>
          <p:cNvSpPr/>
          <p:nvPr/>
        </p:nvSpPr>
        <p:spPr>
          <a:xfrm>
            <a:off x="6477000" y="2339761"/>
            <a:ext cx="2222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D. tần số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góc.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99D98ECD-EE6B-4674-BC98-3A9F746B63BC}"/>
              </a:ext>
            </a:extLst>
          </p:cNvPr>
          <p:cNvSpPr/>
          <p:nvPr/>
        </p:nvSpPr>
        <p:spPr>
          <a:xfrm>
            <a:off x="952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7422811"/>
      </p:ext>
    </p:extLst>
  </p:cSld>
  <p:clrMapOvr>
    <a:masterClrMapping/>
  </p:clrMapOvr>
  <mc:AlternateContent xmlns:mc="http://schemas.openxmlformats.org/markup-compatibility/2006" xmlns:p14="http://schemas.microsoft.com/office/powerpoint/2010/main">
    <mc:Choice Requires="p14">
      <p:transition spd="slow" p14:dur="20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3AF02465-0CA0-4ADD-9B71-158BC14E4B99}"/>
                  </a:ext>
                </a:extLst>
              </p:cNvPr>
              <p:cNvSpPr/>
              <p:nvPr/>
            </p:nvSpPr>
            <p:spPr>
              <a:xfrm>
                <a:off x="127000" y="63500"/>
                <a:ext cx="11938000" cy="1677126"/>
              </a:xfrm>
              <a:prstGeom prst="rect">
                <a:avLst/>
              </a:prstGeom>
              <a:noFill/>
              <a:ln w="12700" cmpd="sng">
                <a:solidFill>
                  <a:srgbClr val="FF0000">
                    <a:alpha val="50000"/>
                  </a:srgbClr>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117: Một vật dao động điều hoà theo phương trình x = 2cos(5</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π</a:t>
                </a: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t + </a:t>
                </a:r>
                <a14:m>
                  <m:oMath xmlns:m="http://schemas.openxmlformats.org/officeDocument/2006/math">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nl-N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nl-N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𝟑</m:t>
                        </m:r>
                      </m:den>
                    </m:f>
                  </m:oMath>
                </a14:m>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)cm. Tần số góc của vật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3AF02465-0CA0-4ADD-9B71-158BC14E4B99}"/>
                  </a:ext>
                </a:extLst>
              </p:cNvPr>
              <p:cNvSpPr>
                <a:spLocks noRot="1" noChangeAspect="1" noMove="1" noResize="1" noEditPoints="1" noAdjustHandles="1" noChangeArrowheads="1" noChangeShapeType="1" noTextEdit="1"/>
              </p:cNvSpPr>
              <p:nvPr/>
            </p:nvSpPr>
            <p:spPr>
              <a:xfrm>
                <a:off x="127000" y="63500"/>
                <a:ext cx="11938000" cy="1677126"/>
              </a:xfrm>
              <a:prstGeom prst="rect">
                <a:avLst/>
              </a:prstGeom>
              <a:blipFill>
                <a:blip r:embed="rId2"/>
                <a:stretch>
                  <a:fillRect l="-865" r="-814"/>
                </a:stretch>
              </a:blipFill>
              <a:ln w="12700" cmpd="sng">
                <a:solidFill>
                  <a:srgbClr val="FF0000">
                    <a:alpha val="50000"/>
                  </a:srgbClr>
                </a:solidFill>
              </a:ln>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D2E28397-3A0D-4D7B-87C3-5EB6A6934F3F}"/>
                  </a:ext>
                </a:extLst>
              </p:cNvPr>
              <p:cNvSpPr/>
              <p:nvPr/>
            </p:nvSpPr>
            <p:spPr>
              <a:xfrm>
                <a:off x="1016000" y="1740626"/>
                <a:ext cx="3044423" cy="66486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A.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ω</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eiryo" panose="020B0604030504040204" pitchFamily="34" charset="-128"/>
                            <a:cs typeface="Times New Roman" panose="02020603050405020304" pitchFamily="18" charset="0"/>
                          </a:rPr>
                        </m:ctrlPr>
                      </m:fPr>
                      <m:num>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Meiryo" panose="020B0604030504040204" pitchFamily="34" charset="-128"/>
                            <a:cs typeface="Times New Roman" panose="02020603050405020304" pitchFamily="18" charset="0"/>
                          </a:rPr>
                          <m:t>𝝅</m:t>
                        </m:r>
                      </m:num>
                      <m:den>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Meiryo" panose="020B0604030504040204" pitchFamily="34" charset="-128"/>
                            <a:cs typeface="Times New Roman" panose="02020603050405020304" pitchFamily="18" charset="0"/>
                          </a:rPr>
                          <m:t>𝟑</m:t>
                        </m:r>
                      </m:den>
                    </m:f>
                  </m:oMath>
                </a14:m>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 (rad/s).</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D2E28397-3A0D-4D7B-87C3-5EB6A6934F3F}"/>
                  </a:ext>
                </a:extLst>
              </p:cNvPr>
              <p:cNvSpPr>
                <a:spLocks noRot="1" noChangeAspect="1" noMove="1" noResize="1" noEditPoints="1" noAdjustHandles="1" noChangeArrowheads="1" noChangeShapeType="1" noTextEdit="1"/>
              </p:cNvSpPr>
              <p:nvPr/>
            </p:nvSpPr>
            <p:spPr>
              <a:xfrm>
                <a:off x="1016000" y="1740626"/>
                <a:ext cx="3044423" cy="664862"/>
              </a:xfrm>
              <a:prstGeom prst="rect">
                <a:avLst/>
              </a:prstGeom>
              <a:blipFill>
                <a:blip r:embed="rId3"/>
                <a:stretch>
                  <a:fillRect l="-4208" t="-5505" b="-9174"/>
                </a:stretch>
              </a:blipFill>
            </p:spPr>
            <p:txBody>
              <a:bodyPr/>
              <a:lstStyle/>
              <a:p>
                <a:r>
                  <a:rPr lang="vi-VN">
                    <a:noFill/>
                  </a:rPr>
                  <a:t> </a:t>
                </a:r>
              </a:p>
            </p:txBody>
          </p:sp>
        </mc:Fallback>
      </mc:AlternateContent>
      <p:sp>
        <p:nvSpPr>
          <p:cNvPr id="4" name="Rectangle 3">
            <a:extLst>
              <a:ext uri="{FF2B5EF4-FFF2-40B4-BE49-F238E27FC236}">
                <a16:creationId xmlns:a16="http://schemas.microsoft.com/office/drawing/2014/main" id="{E0E0AE71-71B4-4984-9862-73182C098B53}"/>
              </a:ext>
            </a:extLst>
          </p:cNvPr>
          <p:cNvSpPr/>
          <p:nvPr/>
        </p:nvSpPr>
        <p:spPr>
          <a:xfrm>
            <a:off x="6477000" y="1740626"/>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B. ω = 5πt (rad/s).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57989ECE-42AC-41CF-A7F6-212946305801}"/>
              </a:ext>
            </a:extLst>
          </p:cNvPr>
          <p:cNvSpPr/>
          <p:nvPr/>
        </p:nvSpPr>
        <p:spPr>
          <a:xfrm>
            <a:off x="1016000" y="2502626"/>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C. ω = 5π (rad/s).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CC3705E6-1C0E-4388-ADD1-DDA5FE8E8645}"/>
              </a:ext>
            </a:extLst>
          </p:cNvPr>
          <p:cNvSpPr/>
          <p:nvPr/>
        </p:nvSpPr>
        <p:spPr>
          <a:xfrm>
            <a:off x="6477000" y="2502626"/>
            <a:ext cx="276870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D. ω = 2 (rad/</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s).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2CAA0A54-6C55-4686-87B1-6F75ED3E941D}"/>
              </a:ext>
            </a:extLst>
          </p:cNvPr>
          <p:cNvSpPr/>
          <p:nvPr/>
        </p:nvSpPr>
        <p:spPr>
          <a:xfrm>
            <a:off x="952500" y="2439126"/>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8064634"/>
      </p:ext>
    </p:extLst>
  </p:cSld>
  <p:clrMapOvr>
    <a:masterClrMapping/>
  </p:clrMapOvr>
  <mc:AlternateContent xmlns:mc="http://schemas.openxmlformats.org/markup-compatibility/2006" xmlns:p14="http://schemas.microsoft.com/office/powerpoint/2010/main">
    <mc:Choice Requires="p14">
      <p:transition spd="slow" p14:dur="200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1BDE84-8AF0-4972-9E32-A58C817F3A51}"/>
              </a:ext>
            </a:extLst>
          </p:cNvPr>
          <p:cNvSpPr/>
          <p:nvPr/>
        </p:nvSpPr>
        <p:spPr>
          <a:xfrm>
            <a:off x="127000" y="63500"/>
            <a:ext cx="11938000" cy="1514261"/>
          </a:xfrm>
          <a:prstGeom prst="rect">
            <a:avLst/>
          </a:prstGeom>
          <a:noFill/>
          <a:ln w="12700" cmpd="sng">
            <a:solidFill>
              <a:srgbClr val="FF0000">
                <a:alpha val="50000"/>
              </a:srgbClr>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118: Trong dao động điều hoà x = Acos(ωt + φ), gia tốc biến đổi điều hoà theo phương trình</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E301D557-53E6-41E8-8E37-3E5207A2CD9C}"/>
              </a:ext>
            </a:extLst>
          </p:cNvPr>
          <p:cNvSpPr/>
          <p:nvPr/>
        </p:nvSpPr>
        <p:spPr>
          <a:xfrm>
            <a:off x="1016000" y="1577761"/>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a = -Aω</a:t>
            </a:r>
            <a:r>
              <a:rPr kumimoji="0" lang="nl-NL" sz="2800" b="1" i="0" u="none" strike="noStrike" kern="1200" cap="none" spc="0" normalizeH="0" baseline="3000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2</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cos(ωt + φ)</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1B9F9AB0-B719-444B-94AD-F952CE09ACD1}"/>
              </a:ext>
            </a:extLst>
          </p:cNvPr>
          <p:cNvSpPr/>
          <p:nvPr/>
        </p:nvSpPr>
        <p:spPr>
          <a:xfrm>
            <a:off x="6477000" y="1577761"/>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a = Aω</a:t>
            </a:r>
            <a:r>
              <a:rPr kumimoji="0" lang="nl-NL" sz="2800" b="1" i="0" u="none" strike="noStrike" kern="1200" cap="none" spc="0" normalizeH="0" baseline="3000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2</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cos(ωt + φ)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7A3CC546-1215-420D-8980-D31C6315929C}"/>
              </a:ext>
            </a:extLst>
          </p:cNvPr>
          <p:cNvSpPr/>
          <p:nvPr/>
        </p:nvSpPr>
        <p:spPr>
          <a:xfrm>
            <a:off x="1016000" y="2339761"/>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C. </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 -Aωcos(ωt + φ)</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0ACC80A9-C39A-48F5-80A4-1A01B3600DE5}"/>
              </a:ext>
            </a:extLst>
          </p:cNvPr>
          <p:cNvSpPr/>
          <p:nvPr/>
        </p:nvSpPr>
        <p:spPr>
          <a:xfrm>
            <a:off x="6477000" y="2339761"/>
            <a:ext cx="338265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a = Acos(ωt + </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φ)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69945D6A-18B9-4952-B826-9A8B9C3C696B}"/>
              </a:ext>
            </a:extLst>
          </p:cNvPr>
          <p:cNvSpPr/>
          <p:nvPr/>
        </p:nvSpPr>
        <p:spPr>
          <a:xfrm>
            <a:off x="952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47883542"/>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40314A-4C53-4EF9-BD2D-6AFABC246C64}"/>
              </a:ext>
            </a:extLst>
          </p:cNvPr>
          <p:cNvSpPr/>
          <p:nvPr/>
        </p:nvSpPr>
        <p:spPr>
          <a:xfrm>
            <a:off x="127000" y="63500"/>
            <a:ext cx="11938000" cy="1018740"/>
          </a:xfrm>
          <a:prstGeom prst="rect">
            <a:avLst/>
          </a:prstGeom>
          <a:noFill/>
          <a:ln w="12700" cmpd="sng">
            <a:solidFill>
              <a:srgbClr val="FF0000">
                <a:alpha val="50000"/>
              </a:srgbClr>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119: Chọn đáp án đúng. Hai dao động ngược pha khi</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5C5C3F06-AFD1-4CC1-8918-89DAE71C8879}"/>
              </a:ext>
            </a:extLst>
          </p:cNvPr>
          <p:cNvSpPr/>
          <p:nvPr/>
        </p:nvSpPr>
        <p:spPr>
          <a:xfrm>
            <a:off x="1016000" y="1082240"/>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φ</a:t>
            </a:r>
            <a:r>
              <a:rPr kumimoji="0" lang="nl-NL" sz="2800" b="1" i="0" u="none" strike="noStrike" kern="1200" cap="none" spc="0" normalizeH="0" baseline="-2500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2</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 φ</a:t>
            </a:r>
            <a:r>
              <a:rPr kumimoji="0" lang="nl-NL" sz="2800" b="1" i="0" u="none" strike="noStrike" kern="1200" cap="none" spc="0" normalizeH="0" baseline="-2500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1</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 2nπ</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56E69772-006C-4F2A-BA9A-1140FB6EEB45}"/>
              </a:ext>
            </a:extLst>
          </p:cNvPr>
          <p:cNvSpPr/>
          <p:nvPr/>
        </p:nvSpPr>
        <p:spPr>
          <a:xfrm>
            <a:off x="6477000" y="1082240"/>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φ</a:t>
            </a:r>
            <a:r>
              <a:rPr kumimoji="0" lang="nl-NL" sz="2800" b="1" i="0" u="none" strike="noStrike" kern="1200" cap="none" spc="0" normalizeH="0" baseline="-2500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2</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 φ</a:t>
            </a:r>
            <a:r>
              <a:rPr kumimoji="0" lang="nl-NL" sz="2800" b="1" i="0" u="none" strike="noStrike" kern="1200" cap="none" spc="0" normalizeH="0" baseline="-2500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1</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 nπ</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9F8DE449-86F0-46FE-ADC5-59DE2C868241}"/>
              </a:ext>
            </a:extLst>
          </p:cNvPr>
          <p:cNvSpPr/>
          <p:nvPr/>
        </p:nvSpPr>
        <p:spPr>
          <a:xfrm>
            <a:off x="1016000" y="1844240"/>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φ</a:t>
            </a:r>
            <a:r>
              <a:rPr kumimoji="0" lang="nl-NL" sz="2800" b="1" i="0" u="none" strike="noStrike" kern="1200" cap="none" spc="0" normalizeH="0" baseline="-2500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2</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 φ</a:t>
            </a:r>
            <a:r>
              <a:rPr kumimoji="0" lang="nl-NL" sz="2800" b="1" i="0" u="none" strike="noStrike" kern="1200" cap="none" spc="0" normalizeH="0" baseline="-2500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1</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 (2n + 1)π</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0946D356-C89B-4274-AE5F-EB80650C750C}"/>
              </a:ext>
            </a:extLst>
          </p:cNvPr>
          <p:cNvSpPr/>
          <p:nvPr/>
        </p:nvSpPr>
        <p:spPr>
          <a:xfrm>
            <a:off x="6477000" y="1844240"/>
            <a:ext cx="358303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φ</a:t>
            </a:r>
            <a:r>
              <a:rPr kumimoji="0" lang="nl-NL" sz="2800" b="1" i="0" u="none" strike="noStrike" kern="1200" cap="none" spc="0" normalizeH="0" baseline="-2500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2</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 φ</a:t>
            </a:r>
            <a:r>
              <a:rPr kumimoji="0" lang="nl-NL" sz="2800" b="1" i="0" u="none" strike="noStrike" kern="1200" cap="none" spc="0" normalizeH="0" baseline="-2500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1</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 (n + 1</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)π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E4113536-4B39-4E02-8E33-48DC353DEE95}"/>
              </a:ext>
            </a:extLst>
          </p:cNvPr>
          <p:cNvSpPr/>
          <p:nvPr/>
        </p:nvSpPr>
        <p:spPr>
          <a:xfrm>
            <a:off x="952500" y="1780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38058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1747ED-9666-4B66-9B01-7909ED1BD128}"/>
              </a:ext>
            </a:extLst>
          </p:cNvPr>
          <p:cNvSpPr/>
          <p:nvPr/>
        </p:nvSpPr>
        <p:spPr>
          <a:xfrm>
            <a:off x="127000" y="63500"/>
            <a:ext cx="11938000" cy="1514261"/>
          </a:xfrm>
          <a:prstGeom prst="rect">
            <a:avLst/>
          </a:prstGeom>
          <a:noFill/>
          <a:ln w="9525">
            <a:solidFill>
              <a:srgbClr val="FFFF00">
                <a:alpha val="96000"/>
              </a:srgbClr>
            </a:solidFill>
          </a:ln>
          <a:scene3d>
            <a:camera prst="orthographicFront"/>
            <a:lightRig rig="threePt" dir="t"/>
          </a:scene3d>
          <a:sp3d>
            <a:bevelT prst="softRound"/>
          </a:sp3d>
        </p:spPr>
        <p:txBody>
          <a:bodyPr wrap="square">
            <a:spAutoFit/>
          </a:bodyPr>
          <a:lstStyle/>
          <a:p>
            <a:r>
              <a:rPr lang="vi-VN" sz="2800" b="1" dirty="0">
                <a:solidFill>
                  <a:srgbClr val="FFFF00"/>
                </a:solidFill>
                <a:latin typeface="UTM Swiss Condensed" panose="02000500000000000000" pitchFamily="2" charset="0"/>
              </a:rPr>
              <a:t>Câu 12: Một chất điểm dao động có phương trình x = 10cos(15t + π) (x tính bằng cm, t tính bằng s). Chất điểm này dao động với tần số góc là</a:t>
            </a:r>
          </a:p>
          <a:p>
            <a:r>
              <a:rPr lang="vi-VN" sz="2800" b="1">
                <a:solidFill>
                  <a:srgbClr val="FFFF00"/>
                </a:solidFill>
                <a:latin typeface="UTM Swiss Condensed" panose="02000500000000000000" pitchFamily="2" charset="0"/>
              </a:rPr>
              <a:t>	 </a:t>
            </a:r>
            <a:endParaRPr lang="vi-VN" sz="2800" b="1" dirty="0">
              <a:solidFill>
                <a:srgbClr val="FFFF00"/>
              </a:solidFill>
              <a:latin typeface="UTM Swiss Condensed" panose="02000500000000000000" pitchFamily="2" charset="0"/>
            </a:endParaRPr>
          </a:p>
        </p:txBody>
      </p:sp>
      <p:sp>
        <p:nvSpPr>
          <p:cNvPr id="3" name="Rectangle 2">
            <a:extLst>
              <a:ext uri="{FF2B5EF4-FFF2-40B4-BE49-F238E27FC236}">
                <a16:creationId xmlns:a16="http://schemas.microsoft.com/office/drawing/2014/main" id="{DFAF347E-7823-4803-AC0C-E91C55C0E643}"/>
              </a:ext>
            </a:extLst>
          </p:cNvPr>
          <p:cNvSpPr/>
          <p:nvPr/>
        </p:nvSpPr>
        <p:spPr>
          <a:xfrm>
            <a:off x="762000" y="1577761"/>
            <a:ext cx="212109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20rad/s.</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C1C2391B-50AE-49BA-8AFB-1F2E63C2C2B2}"/>
              </a:ext>
            </a:extLst>
          </p:cNvPr>
          <p:cNvSpPr/>
          <p:nvPr/>
        </p:nvSpPr>
        <p:spPr>
          <a:xfrm>
            <a:off x="3619500" y="1577761"/>
            <a:ext cx="212109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10rad/s.</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2C7A0377-94AF-469D-BA7D-1A13622732CC}"/>
              </a:ext>
            </a:extLst>
          </p:cNvPr>
          <p:cNvSpPr/>
          <p:nvPr/>
        </p:nvSpPr>
        <p:spPr>
          <a:xfrm>
            <a:off x="6477000" y="1577761"/>
            <a:ext cx="212109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5rad/s.</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66CA5FA1-F097-44D3-81D4-EF386FFE3FB0}"/>
              </a:ext>
            </a:extLst>
          </p:cNvPr>
          <p:cNvSpPr/>
          <p:nvPr/>
        </p:nvSpPr>
        <p:spPr>
          <a:xfrm>
            <a:off x="9334500" y="1577761"/>
            <a:ext cx="1854995"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15rad/s.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B6A622DF-71F0-4C93-A731-3936CC7E1BFA}"/>
              </a:ext>
            </a:extLst>
          </p:cNvPr>
          <p:cNvSpPr/>
          <p:nvPr/>
        </p:nvSpPr>
        <p:spPr>
          <a:xfrm>
            <a:off x="92710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68240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2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1D63B2-A75A-40A8-97FF-5BC27445A952}"/>
              </a:ext>
            </a:extLst>
          </p:cNvPr>
          <p:cNvSpPr/>
          <p:nvPr/>
        </p:nvSpPr>
        <p:spPr>
          <a:xfrm>
            <a:off x="127000" y="63500"/>
            <a:ext cx="11938000" cy="1018740"/>
          </a:xfrm>
          <a:prstGeom prst="rect">
            <a:avLst/>
          </a:prstGeom>
          <a:noFill/>
          <a:ln w="12700" cmpd="sng">
            <a:solidFill>
              <a:srgbClr val="FF0000">
                <a:alpha val="50000"/>
              </a:srgbClr>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120: Một vật dao động điều hòa trên trục Ox. Vận tốc của vật</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A3FAEC76-FBB3-4638-8B7B-7BC73646922B}"/>
              </a:ext>
            </a:extLst>
          </p:cNvPr>
          <p:cNvSpPr/>
          <p:nvPr/>
        </p:nvSpPr>
        <p:spPr>
          <a:xfrm>
            <a:off x="508000" y="1082240"/>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là hàm bậc hai của thời gian.</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80B69114-C58F-4CF5-B552-C1C3289F9805}"/>
              </a:ext>
            </a:extLst>
          </p:cNvPr>
          <p:cNvSpPr/>
          <p:nvPr/>
        </p:nvSpPr>
        <p:spPr>
          <a:xfrm>
            <a:off x="508000" y="1605460"/>
            <a:ext cx="5384807"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 biến thiên điều hòa theo thời gian.</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1FA88786-265D-426A-B9E4-7B6B5DB18879}"/>
              </a:ext>
            </a:extLst>
          </p:cNvPr>
          <p:cNvSpPr/>
          <p:nvPr/>
        </p:nvSpPr>
        <p:spPr>
          <a:xfrm>
            <a:off x="508000" y="2775011"/>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luôn có giá trị không đổi.</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622ABB69-2168-4378-8BEC-8B398395E038}"/>
              </a:ext>
            </a:extLst>
          </p:cNvPr>
          <p:cNvSpPr/>
          <p:nvPr/>
        </p:nvSpPr>
        <p:spPr>
          <a:xfrm>
            <a:off x="508000" y="3298231"/>
            <a:ext cx="366638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luôn có giá trị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dương.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A8490537-45F1-40F1-823C-AC616909BB53}"/>
              </a:ext>
            </a:extLst>
          </p:cNvPr>
          <p:cNvSpPr/>
          <p:nvPr/>
        </p:nvSpPr>
        <p:spPr>
          <a:xfrm>
            <a:off x="346027" y="168029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592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2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A7F65B-CF37-4887-B239-A88D77881CB0}"/>
              </a:ext>
            </a:extLst>
          </p:cNvPr>
          <p:cNvSpPr/>
          <p:nvPr/>
        </p:nvSpPr>
        <p:spPr>
          <a:xfrm>
            <a:off x="127000" y="63500"/>
            <a:ext cx="11938000" cy="1514261"/>
          </a:xfrm>
          <a:prstGeom prst="rect">
            <a:avLst/>
          </a:prstGeom>
          <a:noFill/>
          <a:ln w="12700" cmpd="sng">
            <a:solidFill>
              <a:srgbClr val="FF0000">
                <a:alpha val="50000"/>
              </a:srgbClr>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121: Đối với dao động tuần hoàn, số lần dao động được lặp lại trong một đơn vị thời gian gọi là</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18D4F315-0F2B-4AF2-82FB-EB51C066BA61}"/>
              </a:ext>
            </a:extLst>
          </p:cNvPr>
          <p:cNvSpPr/>
          <p:nvPr/>
        </p:nvSpPr>
        <p:spPr>
          <a:xfrm>
            <a:off x="1016000" y="1577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A. tần số dao động.</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0EE3DC86-47C7-4011-BD72-E6207AA9C08F}"/>
              </a:ext>
            </a:extLst>
          </p:cNvPr>
          <p:cNvSpPr/>
          <p:nvPr/>
        </p:nvSpPr>
        <p:spPr>
          <a:xfrm>
            <a:off x="6477000" y="1577761"/>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B. chu kỳ dao động.</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3EF4348E-1EAF-4248-83B9-23E6DB735AB9}"/>
              </a:ext>
            </a:extLst>
          </p:cNvPr>
          <p:cNvSpPr/>
          <p:nvPr/>
        </p:nvSpPr>
        <p:spPr>
          <a:xfrm>
            <a:off x="1016000" y="2339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C. pha ban đầu.</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E40F0D2B-A294-4636-A3AF-7BB6BA4C924B}"/>
              </a:ext>
            </a:extLst>
          </p:cNvPr>
          <p:cNvSpPr/>
          <p:nvPr/>
        </p:nvSpPr>
        <p:spPr>
          <a:xfrm>
            <a:off x="6477000" y="2339761"/>
            <a:ext cx="2222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D. tần số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góc.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F54FC10C-D5D8-40C8-A52E-318238E3A6A8}"/>
              </a:ext>
            </a:extLst>
          </p:cNvPr>
          <p:cNvSpPr/>
          <p:nvPr/>
        </p:nvSpPr>
        <p:spPr>
          <a:xfrm>
            <a:off x="6413500" y="2276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89165224"/>
      </p:ext>
    </p:extLst>
  </p:cSld>
  <p:clrMapOvr>
    <a:masterClrMapping/>
  </p:clrMapOvr>
  <mc:AlternateContent xmlns:mc="http://schemas.openxmlformats.org/markup-compatibility/2006" xmlns:p14="http://schemas.microsoft.com/office/powerpoint/2010/main">
    <mc:Choice Requires="p14">
      <p:transition spd="slow" p14:dur="20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2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D1B62B-770A-4BEA-B5CB-44D14076DD1F}"/>
              </a:ext>
            </a:extLst>
          </p:cNvPr>
          <p:cNvSpPr/>
          <p:nvPr/>
        </p:nvSpPr>
        <p:spPr>
          <a:xfrm>
            <a:off x="127000" y="63500"/>
            <a:ext cx="11938000" cy="2009781"/>
          </a:xfrm>
          <a:prstGeom prst="rect">
            <a:avLst/>
          </a:prstGeom>
          <a:noFill/>
          <a:ln w="12700" cmpd="sng">
            <a:solidFill>
              <a:srgbClr val="FF0000">
                <a:alpha val="50000"/>
              </a:srgbClr>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122: Một chất điểm thực hiện đồng thời hai đao động có phương trình li độ lần lượt là x1 = A1 cos(ωt + φ1) và x2 = A2cos(ωt + φ2). Biên độ dao động tổng hợp A của hai dao động được tính bằng biểu thức</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D68E9D96-37B2-4523-8AB5-853CE10E492C}"/>
                  </a:ext>
                </a:extLst>
              </p:cNvPr>
              <p:cNvSpPr/>
              <p:nvPr/>
            </p:nvSpPr>
            <p:spPr>
              <a:xfrm>
                <a:off x="508000" y="2073281"/>
                <a:ext cx="7661072"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b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b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𝒄𝒐𝒔</m:t>
                        </m:r>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sub>
                        </m:sSub>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D68E9D96-37B2-4523-8AB5-853CE10E492C}"/>
                  </a:ext>
                </a:extLst>
              </p:cNvPr>
              <p:cNvSpPr>
                <a:spLocks noRot="1" noChangeAspect="1" noMove="1" noResize="1" noEditPoints="1" noAdjustHandles="1" noChangeArrowheads="1" noChangeShapeType="1" noTextEdit="1"/>
              </p:cNvSpPr>
              <p:nvPr/>
            </p:nvSpPr>
            <p:spPr>
              <a:xfrm>
                <a:off x="508000" y="2073281"/>
                <a:ext cx="7661072" cy="969176"/>
              </a:xfrm>
              <a:prstGeom prst="rect">
                <a:avLst/>
              </a:prstGeom>
              <a:blipFill>
                <a:blip r:embed="rId2"/>
                <a:stretch>
                  <a:fillRect l="-159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7FE2B8A-9B54-4CD5-93F7-213C5C601433}"/>
                  </a:ext>
                </a:extLst>
              </p:cNvPr>
              <p:cNvSpPr/>
              <p:nvPr/>
            </p:nvSpPr>
            <p:spPr>
              <a:xfrm>
                <a:off x="508000" y="3042457"/>
                <a:ext cx="6939464" cy="1838517"/>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radPr>
                      <m:deg/>
                      <m:e>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b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b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𝒄𝒐𝒔</m:t>
                        </m:r>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sub>
                        </m:sSub>
                      </m:e>
                    </m:rad>
                  </m:oMath>
                </a14:m>
                <a:r>
                  <a:rPr kumimoji="0" lang="en-GB"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F7FE2B8A-9B54-4CD5-93F7-213C5C601433}"/>
                  </a:ext>
                </a:extLst>
              </p:cNvPr>
              <p:cNvSpPr>
                <a:spLocks noRot="1" noChangeAspect="1" noMove="1" noResize="1" noEditPoints="1" noAdjustHandles="1" noChangeArrowheads="1" noChangeShapeType="1" noTextEdit="1"/>
              </p:cNvSpPr>
              <p:nvPr/>
            </p:nvSpPr>
            <p:spPr>
              <a:xfrm>
                <a:off x="508000" y="3042457"/>
                <a:ext cx="6939464" cy="1838517"/>
              </a:xfrm>
              <a:prstGeom prst="rect">
                <a:avLst/>
              </a:prstGeom>
              <a:blipFill>
                <a:blip r:embed="rId3"/>
                <a:stretch>
                  <a:fillRect l="-1756" r="-87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3AB0E57-4CF5-4F87-9F34-F9E52FF72350}"/>
                  </a:ext>
                </a:extLst>
              </p:cNvPr>
              <p:cNvSpPr/>
              <p:nvPr/>
            </p:nvSpPr>
            <p:spPr>
              <a:xfrm>
                <a:off x="508000" y="4880974"/>
                <a:ext cx="7661072"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b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b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𝒄𝒐𝒔</m:t>
                        </m:r>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sub>
                        </m:sSub>
                      </m:e>
                    </m:rad>
                  </m:oMath>
                </a14:m>
                <a:r>
                  <a:rPr kumimoji="0" lang="en-GB"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83AB0E57-4CF5-4F87-9F34-F9E52FF72350}"/>
                  </a:ext>
                </a:extLst>
              </p:cNvPr>
              <p:cNvSpPr>
                <a:spLocks noRot="1" noChangeAspect="1" noMove="1" noResize="1" noEditPoints="1" noAdjustHandles="1" noChangeArrowheads="1" noChangeShapeType="1" noTextEdit="1"/>
              </p:cNvSpPr>
              <p:nvPr/>
            </p:nvSpPr>
            <p:spPr>
              <a:xfrm>
                <a:off x="508000" y="4880974"/>
                <a:ext cx="7661072" cy="969176"/>
              </a:xfrm>
              <a:prstGeom prst="rect">
                <a:avLst/>
              </a:prstGeom>
              <a:blipFill>
                <a:blip r:embed="rId4"/>
                <a:stretch>
                  <a:fillRect l="-159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06B5F4D-0C0D-4479-83BD-6A418E6E444B}"/>
                  </a:ext>
                </a:extLst>
              </p:cNvPr>
              <p:cNvSpPr/>
              <p:nvPr/>
            </p:nvSpPr>
            <p:spPr>
              <a:xfrm>
                <a:off x="508000" y="5850150"/>
                <a:ext cx="7045262"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𝑨</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 = </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m:t>
                            </m:r>
                          </m:sub>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p>
                        </m:sSub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 + </m:t>
                        </m:r>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b>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p>
                        </m:sSub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m:t>
                            </m:r>
                          </m:sub>
                        </m:sSub>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𝒄𝒐𝒔</m:t>
                        </m:r>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𝝋</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 + </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𝝋</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sub>
                        </m:sSub>
                      </m:e>
                    </m:rad>
                  </m:oMath>
                </a14:m>
                <a:r>
                  <a:rPr kumimoji="0" lang="en-GB"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6" name="Rectangle 5">
                <a:extLst>
                  <a:ext uri="{FF2B5EF4-FFF2-40B4-BE49-F238E27FC236}">
                    <a16:creationId xmlns:a16="http://schemas.microsoft.com/office/drawing/2014/main" id="{D06B5F4D-0C0D-4479-83BD-6A418E6E444B}"/>
                  </a:ext>
                </a:extLst>
              </p:cNvPr>
              <p:cNvSpPr>
                <a:spLocks noRot="1" noChangeAspect="1" noMove="1" noResize="1" noEditPoints="1" noAdjustHandles="1" noChangeArrowheads="1" noChangeShapeType="1" noTextEdit="1"/>
              </p:cNvSpPr>
              <p:nvPr/>
            </p:nvSpPr>
            <p:spPr>
              <a:xfrm>
                <a:off x="508000" y="5850150"/>
                <a:ext cx="7045262" cy="969176"/>
              </a:xfrm>
              <a:prstGeom prst="rect">
                <a:avLst/>
              </a:prstGeom>
              <a:blipFill>
                <a:blip r:embed="rId5"/>
                <a:stretch>
                  <a:fillRect l="-1730" r="-865"/>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C7EAEE55-ECFF-4DA1-B83D-6AD280388D8A}"/>
              </a:ext>
            </a:extLst>
          </p:cNvPr>
          <p:cNvSpPr/>
          <p:nvPr/>
        </p:nvSpPr>
        <p:spPr>
          <a:xfrm>
            <a:off x="444500" y="2978957"/>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3607016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2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6A5B84CA-EA36-47B7-9138-4647B8D816A2}"/>
                  </a:ext>
                </a:extLst>
              </p:cNvPr>
              <p:cNvSpPr/>
              <p:nvPr/>
            </p:nvSpPr>
            <p:spPr>
              <a:xfrm>
                <a:off x="127000" y="63500"/>
                <a:ext cx="11938000" cy="2009781"/>
              </a:xfrm>
              <a:prstGeom prst="rect">
                <a:avLst/>
              </a:prstGeom>
              <a:noFill/>
              <a:ln w="12700" cmpd="sng">
                <a:solidFill>
                  <a:srgbClr val="FF0000">
                    <a:alpha val="50000"/>
                  </a:srgbClr>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123: Một chất điểm thực hiện đồng thời hai đao động có phương trình li độ lần lượt là x1 = A1 cos(ωt + φ1) và x2 = A2cos(ωt + φ2). Pha dao động tổng hợp </a:t>
                </a:r>
                <a14:m>
                  <m:oMath xmlns:m="http://schemas.openxmlformats.org/officeDocument/2006/math">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𝝓</m:t>
                    </m:r>
                  </m:oMath>
                </a14:m>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của hai dao động được tính bằng biểu thức</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6A5B84CA-EA36-47B7-9138-4647B8D816A2}"/>
                  </a:ext>
                </a:extLst>
              </p:cNvPr>
              <p:cNvSpPr>
                <a:spLocks noRot="1" noChangeAspect="1" noMove="1" noResize="1" noEditPoints="1" noAdjustHandles="1" noChangeArrowheads="1" noChangeShapeType="1" noTextEdit="1"/>
              </p:cNvSpPr>
              <p:nvPr/>
            </p:nvSpPr>
            <p:spPr>
              <a:xfrm>
                <a:off x="127000" y="63500"/>
                <a:ext cx="11938000" cy="2009781"/>
              </a:xfrm>
              <a:prstGeom prst="rect">
                <a:avLst/>
              </a:prstGeom>
              <a:blipFill>
                <a:blip r:embed="rId2"/>
                <a:stretch>
                  <a:fillRect l="-865" t="-1420" r="-814"/>
                </a:stretch>
              </a:blipFill>
              <a:ln w="12700" cmpd="sng">
                <a:solidFill>
                  <a:srgbClr val="FF0000">
                    <a:alpha val="50000"/>
                  </a:srgbClr>
                </a:solidFill>
              </a:ln>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14D07FE-063F-4510-BD8D-9B280EE0BBC4}"/>
                  </a:ext>
                </a:extLst>
              </p:cNvPr>
              <p:cNvSpPr/>
              <p:nvPr/>
            </p:nvSpPr>
            <p:spPr>
              <a:xfrm>
                <a:off x="1016000" y="2073281"/>
                <a:ext cx="4891083" cy="76918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tanφ</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𝒔𝒊𝒏</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𝒔𝒊𝒏</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num>
                      <m:den>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𝒄𝒐𝒔</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𝒄𝒐𝒔</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den>
                    </m:f>
                  </m:oMath>
                </a14:m>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814D07FE-063F-4510-BD8D-9B280EE0BBC4}"/>
                  </a:ext>
                </a:extLst>
              </p:cNvPr>
              <p:cNvSpPr>
                <a:spLocks noRot="1" noChangeAspect="1" noMove="1" noResize="1" noEditPoints="1" noAdjustHandles="1" noChangeArrowheads="1" noChangeShapeType="1" noTextEdit="1"/>
              </p:cNvSpPr>
              <p:nvPr/>
            </p:nvSpPr>
            <p:spPr>
              <a:xfrm>
                <a:off x="1016000" y="2073281"/>
                <a:ext cx="4891083" cy="769185"/>
              </a:xfrm>
              <a:prstGeom prst="rect">
                <a:avLst/>
              </a:prstGeom>
              <a:blipFill>
                <a:blip r:embed="rId3"/>
                <a:stretch>
                  <a:fillRect l="-2618" b="-158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4D211110-7F16-46C6-890A-C795E5DE65D5}"/>
                  </a:ext>
                </a:extLst>
              </p:cNvPr>
              <p:cNvSpPr/>
              <p:nvPr/>
            </p:nvSpPr>
            <p:spPr>
              <a:xfrm>
                <a:off x="6477000" y="2073281"/>
                <a:ext cx="4328877" cy="1538498"/>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tan</a:t>
                </a:r>
                <a:r>
                  <a:rPr kumimoji="0" lang="en-GB"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φ</a:t>
                </a:r>
                <a14:m>
                  <m:oMath xmlns:m="http://schemas.openxmlformats.org/officeDocument/2006/math">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en-GB"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en-GB"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𝒔𝒊𝒏</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en-GB"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en-GB"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r>
                          <a:rPr kumimoji="0" lang="en-GB"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𝒔𝒊𝒏</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en-GB"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num>
                      <m:den>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en-GB"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en-GB"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𝒄𝒐𝒔</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en-GB"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en-GB"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r>
                          <a:rPr kumimoji="0" lang="en-GB"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𝒄𝒐𝒔</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en-GB"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den>
                    </m:f>
                  </m:oMath>
                </a14:m>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4D211110-7F16-46C6-890A-C795E5DE65D5}"/>
                  </a:ext>
                </a:extLst>
              </p:cNvPr>
              <p:cNvSpPr>
                <a:spLocks noRot="1" noChangeAspect="1" noMove="1" noResize="1" noEditPoints="1" noAdjustHandles="1" noChangeArrowheads="1" noChangeShapeType="1" noTextEdit="1"/>
              </p:cNvSpPr>
              <p:nvPr/>
            </p:nvSpPr>
            <p:spPr>
              <a:xfrm>
                <a:off x="6477000" y="2073281"/>
                <a:ext cx="4328877" cy="1538498"/>
              </a:xfrm>
              <a:prstGeom prst="rect">
                <a:avLst/>
              </a:prstGeom>
              <a:blipFill>
                <a:blip r:embed="rId4"/>
                <a:stretch>
                  <a:fillRect l="-2958" r="-183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65C8D46-8BB6-4DF4-841C-4FC38AF7ECE7}"/>
                  </a:ext>
                </a:extLst>
              </p:cNvPr>
              <p:cNvSpPr/>
              <p:nvPr/>
            </p:nvSpPr>
            <p:spPr>
              <a:xfrm>
                <a:off x="1016000" y="2835281"/>
                <a:ext cx="4891083" cy="76918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tan</a:t>
                </a:r>
                <a:r>
                  <a:rPr kumimoji="0" lang="en-GB"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φ</a:t>
                </a:r>
                <a14:m>
                  <m:oMath xmlns:m="http://schemas.openxmlformats.org/officeDocument/2006/math">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en-GB"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en-GB"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𝒔𝒊𝒏</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en-GB"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en-GB"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r>
                          <a:rPr kumimoji="0" lang="en-GB"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𝒔𝒊𝒏</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en-GB"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num>
                      <m:den>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en-GB"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en-GB"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𝒄𝒐𝒔</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en-GB"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en-GB"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r>
                          <a:rPr kumimoji="0" lang="en-GB"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𝒄𝒐𝒔</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en-GB"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den>
                    </m:f>
                  </m:oMath>
                </a14:m>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865C8D46-8BB6-4DF4-841C-4FC38AF7ECE7}"/>
                  </a:ext>
                </a:extLst>
              </p:cNvPr>
              <p:cNvSpPr>
                <a:spLocks noRot="1" noChangeAspect="1" noMove="1" noResize="1" noEditPoints="1" noAdjustHandles="1" noChangeArrowheads="1" noChangeShapeType="1" noTextEdit="1"/>
              </p:cNvSpPr>
              <p:nvPr/>
            </p:nvSpPr>
            <p:spPr>
              <a:xfrm>
                <a:off x="1016000" y="2835281"/>
                <a:ext cx="4891083" cy="769185"/>
              </a:xfrm>
              <a:prstGeom prst="rect">
                <a:avLst/>
              </a:prstGeom>
              <a:blipFill>
                <a:blip r:embed="rId5"/>
                <a:stretch>
                  <a:fillRect l="-2618" b="-158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3139481-2FB2-4296-91DF-ADE55AD9BE71}"/>
                  </a:ext>
                </a:extLst>
              </p:cNvPr>
              <p:cNvSpPr/>
              <p:nvPr/>
            </p:nvSpPr>
            <p:spPr>
              <a:xfrm>
                <a:off x="6477000" y="2835281"/>
                <a:ext cx="4434676" cy="76674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tan</a:t>
                </a:r>
                <a:r>
                  <a:rPr kumimoji="0" lang="en-GB"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φ</a:t>
                </a:r>
                <a14:m>
                  <m:oMath xmlns:m="http://schemas.openxmlformats.org/officeDocument/2006/math">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en-GB"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𝑨</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m:t>
                            </m:r>
                          </m:sub>
                        </m:sSub>
                        <m:r>
                          <a:rPr kumimoji="0" lang="en-GB"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𝒄𝒐𝒔</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en-GB"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𝝋</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m:t>
                            </m:r>
                          </m:sub>
                        </m:s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 + </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en-GB"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𝑨</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b>
                        </m:sSub>
                        <m:r>
                          <a:rPr kumimoji="0" lang="en-GB"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𝒄𝒐𝒔</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en-GB"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𝝋</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b>
                        </m:sSub>
                      </m:num>
                      <m:den>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en-GB"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𝑨</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m:t>
                            </m:r>
                          </m:sub>
                        </m:sSub>
                        <m:r>
                          <a:rPr kumimoji="0" lang="en-GB"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𝒔𝒊𝒏</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en-GB"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𝝋</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m:t>
                            </m:r>
                          </m:sub>
                        </m:s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 + </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en-GB"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𝑨</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b>
                        </m:sSub>
                        <m:r>
                          <a:rPr kumimoji="0" lang="en-GB"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𝒔𝒊𝒏</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en-GB"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𝝋</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b>
                        </m:sSub>
                      </m:den>
                    </m:f>
                  </m:oMath>
                </a14:m>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6" name="Rectangle 5">
                <a:extLst>
                  <a:ext uri="{FF2B5EF4-FFF2-40B4-BE49-F238E27FC236}">
                    <a16:creationId xmlns:a16="http://schemas.microsoft.com/office/drawing/2014/main" id="{D3139481-2FB2-4296-91DF-ADE55AD9BE71}"/>
                  </a:ext>
                </a:extLst>
              </p:cNvPr>
              <p:cNvSpPr>
                <a:spLocks noRot="1" noChangeAspect="1" noMove="1" noResize="1" noEditPoints="1" noAdjustHandles="1" noChangeArrowheads="1" noChangeShapeType="1" noTextEdit="1"/>
              </p:cNvSpPr>
              <p:nvPr/>
            </p:nvSpPr>
            <p:spPr>
              <a:xfrm>
                <a:off x="6477000" y="2835281"/>
                <a:ext cx="4434676" cy="766748"/>
              </a:xfrm>
              <a:prstGeom prst="rect">
                <a:avLst/>
              </a:prstGeom>
              <a:blipFill>
                <a:blip r:embed="rId6"/>
                <a:stretch>
                  <a:fillRect l="-2889" r="-1788" b="-794"/>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DD00E896-8666-4D98-A716-BCB2BD52A30A}"/>
              </a:ext>
            </a:extLst>
          </p:cNvPr>
          <p:cNvSpPr/>
          <p:nvPr/>
        </p:nvSpPr>
        <p:spPr>
          <a:xfrm>
            <a:off x="9525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0598650"/>
      </p:ext>
    </p:extLst>
  </p:cSld>
  <p:clrMapOvr>
    <a:masterClrMapping/>
  </p:clrMapOvr>
  <mc:AlternateContent xmlns:mc="http://schemas.openxmlformats.org/markup-compatibility/2006" xmlns:p14="http://schemas.microsoft.com/office/powerpoint/2010/main">
    <mc:Choice Requires="p14">
      <p:transition spd="slow" p14:dur="20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2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7E477C-01E3-445C-B8A6-80D5EA14F8FE}"/>
              </a:ext>
            </a:extLst>
          </p:cNvPr>
          <p:cNvSpPr/>
          <p:nvPr/>
        </p:nvSpPr>
        <p:spPr>
          <a:xfrm>
            <a:off x="127000" y="63500"/>
            <a:ext cx="11938000" cy="1018740"/>
          </a:xfrm>
          <a:prstGeom prst="rect">
            <a:avLst/>
          </a:prstGeom>
          <a:noFill/>
          <a:ln w="12700" cmpd="sng">
            <a:solidFill>
              <a:srgbClr val="FF0000">
                <a:alpha val="50000"/>
              </a:srgbClr>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124: Dao động duy trì là dao động tắt dần mà người ta đã</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F90DFEB1-B2B3-4C86-89B8-F0412B496DBA}"/>
              </a:ext>
            </a:extLst>
          </p:cNvPr>
          <p:cNvSpPr/>
          <p:nvPr/>
        </p:nvSpPr>
        <p:spPr>
          <a:xfrm>
            <a:off x="508000" y="1082240"/>
            <a:ext cx="9417963"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 làm mất lực cản của môi trường đối với vật chuyển động.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4B8802B1-4DDA-4109-97BC-12CA65C92CFD}"/>
              </a:ext>
            </a:extLst>
          </p:cNvPr>
          <p:cNvSpPr/>
          <p:nvPr/>
        </p:nvSpPr>
        <p:spPr>
          <a:xfrm>
            <a:off x="508000" y="2251791"/>
            <a:ext cx="11102719"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tác dụng vào vật một ngoại lực cưỡng bức biến đổi điều hòa theo thời gian.</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ED079296-38C3-4DE1-8530-835508F38AB1}"/>
              </a:ext>
            </a:extLst>
          </p:cNvPr>
          <p:cNvSpPr/>
          <p:nvPr/>
        </p:nvSpPr>
        <p:spPr>
          <a:xfrm>
            <a:off x="508000" y="3421342"/>
            <a:ext cx="7776488"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 kích thích lại dao động sau khi dao động bị tắt hẳn.</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0B611883-F8B4-4679-98A6-FFF28EA27882}"/>
              </a:ext>
            </a:extLst>
          </p:cNvPr>
          <p:cNvSpPr/>
          <p:nvPr/>
        </p:nvSpPr>
        <p:spPr>
          <a:xfrm>
            <a:off x="508000" y="4590893"/>
            <a:ext cx="1465176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cung cấp cho vật một phần năng lượng đúng bằng năng lượng của vật bị tiêu hao trong từng chu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kì.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7D41BEE5-EFDA-462C-AF1C-52BFB12CB88C}"/>
              </a:ext>
            </a:extLst>
          </p:cNvPr>
          <p:cNvSpPr/>
          <p:nvPr/>
        </p:nvSpPr>
        <p:spPr>
          <a:xfrm>
            <a:off x="444500" y="4527393"/>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94848299"/>
      </p:ext>
    </p:extLst>
  </p:cSld>
  <p:clrMapOvr>
    <a:masterClrMapping/>
  </p:clrMapOvr>
  <mc:AlternateContent xmlns:mc="http://schemas.openxmlformats.org/markup-compatibility/2006" xmlns:p14="http://schemas.microsoft.com/office/powerpoint/2010/main">
    <mc:Choice Requires="p14">
      <p:transition spd="slow" p14:dur="200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2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6FBB4F-E562-479C-B369-C6838519141A}"/>
              </a:ext>
            </a:extLst>
          </p:cNvPr>
          <p:cNvSpPr/>
          <p:nvPr/>
        </p:nvSpPr>
        <p:spPr>
          <a:xfrm>
            <a:off x="127000" y="63500"/>
            <a:ext cx="11938000" cy="1018740"/>
          </a:xfrm>
          <a:prstGeom prst="rect">
            <a:avLst/>
          </a:prstGeom>
          <a:noFill/>
          <a:ln w="12700" cmpd="sng">
            <a:solidFill>
              <a:srgbClr val="FF0000">
                <a:alpha val="50000"/>
              </a:srgbClr>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125: Dao động tắt dần có</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4FA58762-741F-4952-932D-9E363D11A4AF}"/>
              </a:ext>
            </a:extLst>
          </p:cNvPr>
          <p:cNvSpPr/>
          <p:nvPr/>
        </p:nvSpPr>
        <p:spPr>
          <a:xfrm>
            <a:off x="508000" y="1082240"/>
            <a:ext cx="766107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lực tác dụng lên vật giảm dần theo thời gian.</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0184B3B1-B7F8-481C-937B-22CEE8536DAF}"/>
              </a:ext>
            </a:extLst>
          </p:cNvPr>
          <p:cNvSpPr/>
          <p:nvPr/>
        </p:nvSpPr>
        <p:spPr>
          <a:xfrm>
            <a:off x="508000" y="1605460"/>
            <a:ext cx="6324167"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chu kì dao động giảm dần theo thời gian.</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89028D53-B639-4AC7-9867-6BC2E149CEBB}"/>
              </a:ext>
            </a:extLst>
          </p:cNvPr>
          <p:cNvSpPr/>
          <p:nvPr/>
        </p:nvSpPr>
        <p:spPr>
          <a:xfrm>
            <a:off x="508000" y="2775011"/>
            <a:ext cx="673774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tần số dao động giảm dần theo thời gian.</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C808742B-FF31-41EE-A648-01A9ED1D6201}"/>
              </a:ext>
            </a:extLst>
          </p:cNvPr>
          <p:cNvSpPr/>
          <p:nvPr/>
        </p:nvSpPr>
        <p:spPr>
          <a:xfrm>
            <a:off x="508000" y="3298231"/>
            <a:ext cx="531427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cơ năng giảm dần theo thời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gian.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0474B5B2-5E9B-430C-A206-E43BF0167DE2}"/>
              </a:ext>
            </a:extLst>
          </p:cNvPr>
          <p:cNvSpPr/>
          <p:nvPr/>
        </p:nvSpPr>
        <p:spPr>
          <a:xfrm>
            <a:off x="444500" y="323473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59051905"/>
      </p:ext>
    </p:extLst>
  </p:cSld>
  <p:clrMapOvr>
    <a:masterClrMapping/>
  </p:clrMapOvr>
  <mc:AlternateContent xmlns:mc="http://schemas.openxmlformats.org/markup-compatibility/2006" xmlns:p14="http://schemas.microsoft.com/office/powerpoint/2010/main">
    <mc:Choice Requires="p14">
      <p:transition spd="slow" p14:dur="20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2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E77459-909E-4D8F-864E-2289887DC1DD}"/>
              </a:ext>
            </a:extLst>
          </p:cNvPr>
          <p:cNvSpPr/>
          <p:nvPr/>
        </p:nvSpPr>
        <p:spPr>
          <a:xfrm>
            <a:off x="127000" y="63500"/>
            <a:ext cx="11938000" cy="1018740"/>
          </a:xfrm>
          <a:prstGeom prst="rect">
            <a:avLst/>
          </a:prstGeom>
          <a:noFill/>
          <a:ln w="12700" cmpd="sng">
            <a:solidFill>
              <a:srgbClr val="FF0000">
                <a:alpha val="50000"/>
              </a:srgbClr>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126: Khi nói về dao động cơ, phát biểu nào </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sau đây</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có nội dung </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sai?</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E78E6454-816B-4AAA-BD2E-7CEF9FFCE913}"/>
              </a:ext>
            </a:extLst>
          </p:cNvPr>
          <p:cNvSpPr/>
          <p:nvPr/>
        </p:nvSpPr>
        <p:spPr>
          <a:xfrm>
            <a:off x="508000" y="1082240"/>
            <a:ext cx="7670690"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 Dao động của con lắc đồng hồ là dao động duy trì.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52763249-6FEF-48DD-BBD6-D5C8B726E9D3}"/>
              </a:ext>
            </a:extLst>
          </p:cNvPr>
          <p:cNvSpPr/>
          <p:nvPr/>
        </p:nvSpPr>
        <p:spPr>
          <a:xfrm>
            <a:off x="508000" y="2251791"/>
            <a:ext cx="11913839"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Dao động cưỡng bức có biên độ không phụ thuộc vào biên độ của lực cưỡng bức.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930AD913-B410-4654-9BEB-596F67AB31AB}"/>
              </a:ext>
            </a:extLst>
          </p:cNvPr>
          <p:cNvSpPr/>
          <p:nvPr/>
        </p:nvSpPr>
        <p:spPr>
          <a:xfrm>
            <a:off x="508000" y="3421342"/>
            <a:ext cx="12777857"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 Dao động cưỡng bức có biên độ không đổi và có tần số bằng tần số của lực cưỡng bức.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CA771118-BCD1-40B6-8B0B-D0D0FF73507E}"/>
              </a:ext>
            </a:extLst>
          </p:cNvPr>
          <p:cNvSpPr/>
          <p:nvPr/>
        </p:nvSpPr>
        <p:spPr>
          <a:xfrm>
            <a:off x="508000" y="4590893"/>
            <a:ext cx="816601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Dao động tắt dần có biên độ giảm dần theo thời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gian.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C781EA8D-DC68-4A85-84D4-0EABAED3E3FB}"/>
              </a:ext>
            </a:extLst>
          </p:cNvPr>
          <p:cNvSpPr/>
          <p:nvPr/>
        </p:nvSpPr>
        <p:spPr>
          <a:xfrm>
            <a:off x="444500" y="218829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36661420"/>
      </p:ext>
    </p:extLst>
  </p:cSld>
  <p:clrMapOvr>
    <a:masterClrMapping/>
  </p:clrMapOvr>
  <mc:AlternateContent xmlns:mc="http://schemas.openxmlformats.org/markup-compatibility/2006" xmlns:p14="http://schemas.microsoft.com/office/powerpoint/2010/main">
    <mc:Choice Requires="p14">
      <p:transition spd="slow" p14:dur="200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2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0A0C7A-FA12-45B2-873F-7D9135AD1E2A}"/>
              </a:ext>
            </a:extLst>
          </p:cNvPr>
          <p:cNvSpPr/>
          <p:nvPr/>
        </p:nvSpPr>
        <p:spPr>
          <a:xfrm>
            <a:off x="127000" y="63500"/>
            <a:ext cx="11938000" cy="1018740"/>
          </a:xfrm>
          <a:prstGeom prst="rect">
            <a:avLst/>
          </a:prstGeom>
          <a:noFill/>
          <a:ln w="12700" cmpd="sng">
            <a:solidFill>
              <a:srgbClr val="FF0000">
                <a:alpha val="50000"/>
              </a:srgbClr>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127: Dao động cưỡng bức có</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D48360AE-680A-45B8-9632-6ECA294A9D1A}"/>
              </a:ext>
            </a:extLst>
          </p:cNvPr>
          <p:cNvSpPr/>
          <p:nvPr/>
        </p:nvSpPr>
        <p:spPr>
          <a:xfrm>
            <a:off x="508000" y="1082240"/>
            <a:ext cx="8547533"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 biên độ không phụ thuộc ngoại lực cưỡng bức tuần hoàn.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E8090DE1-7027-4A1E-A949-F2A373D148F6}"/>
              </a:ext>
            </a:extLst>
          </p:cNvPr>
          <p:cNvSpPr/>
          <p:nvPr/>
        </p:nvSpPr>
        <p:spPr>
          <a:xfrm>
            <a:off x="508000" y="2251791"/>
            <a:ext cx="4681090"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tần số là tần số riêng của hệ.</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55DBAF05-68E0-4643-A8C9-90E3F4FF725F}"/>
              </a:ext>
            </a:extLst>
          </p:cNvPr>
          <p:cNvSpPr/>
          <p:nvPr/>
        </p:nvSpPr>
        <p:spPr>
          <a:xfrm>
            <a:off x="508000" y="3421342"/>
            <a:ext cx="9679253"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 biên độ chỉ phụ thuộc tần số của ngoại lực cưỡng bức tuần hoàn.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47BCB4D0-E9EC-4765-B95D-80179A015D37}"/>
              </a:ext>
            </a:extLst>
          </p:cNvPr>
          <p:cNvSpPr/>
          <p:nvPr/>
        </p:nvSpPr>
        <p:spPr>
          <a:xfrm>
            <a:off x="508000" y="4590893"/>
            <a:ext cx="796083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tần số là tần số của ngoại lực cưỡng bức tuần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hoàn.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F4E99F92-7D99-4FF6-B25B-D9E8405BE20F}"/>
              </a:ext>
            </a:extLst>
          </p:cNvPr>
          <p:cNvSpPr/>
          <p:nvPr/>
        </p:nvSpPr>
        <p:spPr>
          <a:xfrm>
            <a:off x="444500" y="4527393"/>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22949902"/>
      </p:ext>
    </p:extLst>
  </p:cSld>
  <p:clrMapOvr>
    <a:masterClrMapping/>
  </p:clrMapOvr>
  <mc:AlternateContent xmlns:mc="http://schemas.openxmlformats.org/markup-compatibility/2006" xmlns:p14="http://schemas.microsoft.com/office/powerpoint/2010/main">
    <mc:Choice Requires="p14">
      <p:transition spd="slow" p14:dur="20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2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403E68-2630-49A1-AD07-771BFA897A8F}"/>
              </a:ext>
            </a:extLst>
          </p:cNvPr>
          <p:cNvSpPr/>
          <p:nvPr/>
        </p:nvSpPr>
        <p:spPr>
          <a:xfrm>
            <a:off x="127000" y="63500"/>
            <a:ext cx="11938000" cy="1018740"/>
          </a:xfrm>
          <a:prstGeom prst="rect">
            <a:avLst/>
          </a:prstGeom>
          <a:noFill/>
          <a:ln w="12700" cmpd="sng">
            <a:solidFill>
              <a:srgbClr val="FF0000">
                <a:alpha val="50000"/>
              </a:srgbClr>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128: Trong các phát biểu sau, phát biểu nào có nội dung sai ?</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81F3C222-283D-4433-916C-80026F720E6D}"/>
              </a:ext>
            </a:extLst>
          </p:cNvPr>
          <p:cNvSpPr/>
          <p:nvPr/>
        </p:nvSpPr>
        <p:spPr>
          <a:xfrm>
            <a:off x="508000" y="1082240"/>
            <a:ext cx="9684061"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 Dao động cưỡng bức là có tần số bằng tần số của lực cưỡng bức.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0468FF57-250A-43DE-8221-C5C10C40EE4A}"/>
              </a:ext>
            </a:extLst>
          </p:cNvPr>
          <p:cNvSpPr/>
          <p:nvPr/>
        </p:nvSpPr>
        <p:spPr>
          <a:xfrm>
            <a:off x="508000" y="2251791"/>
            <a:ext cx="10054355"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Dao động tắt dần càng nhanh nếu lực cản của môi trường càng lớn.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F7E17EE2-AFEE-4073-B9D5-901FD3199658}"/>
              </a:ext>
            </a:extLst>
          </p:cNvPr>
          <p:cNvSpPr/>
          <p:nvPr/>
        </p:nvSpPr>
        <p:spPr>
          <a:xfrm>
            <a:off x="508000" y="3421342"/>
            <a:ext cx="12949379"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 Dao động cưỡng bức là dao động chịu tác dụng của một ngoại lực cưỡng bức tuần hoàn.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14588C13-2DE0-4A87-9D8F-F5899B9ACE8E}"/>
              </a:ext>
            </a:extLst>
          </p:cNvPr>
          <p:cNvSpPr/>
          <p:nvPr/>
        </p:nvSpPr>
        <p:spPr>
          <a:xfrm>
            <a:off x="508000" y="4590893"/>
            <a:ext cx="1115241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Biên độ dao động cưỡng bức chỉ phụ thuộc vào biên độ của lực cưỡng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bức.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F62CD4B5-4E47-4A3A-9800-FD648D69F1E5}"/>
              </a:ext>
            </a:extLst>
          </p:cNvPr>
          <p:cNvSpPr/>
          <p:nvPr/>
        </p:nvSpPr>
        <p:spPr>
          <a:xfrm>
            <a:off x="444500" y="4527393"/>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72947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2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C7FFC9-0FBD-4CC7-983C-CAF9C2C6E929}"/>
              </a:ext>
            </a:extLst>
          </p:cNvPr>
          <p:cNvSpPr/>
          <p:nvPr/>
        </p:nvSpPr>
        <p:spPr>
          <a:xfrm>
            <a:off x="127000" y="63500"/>
            <a:ext cx="11938000" cy="1514261"/>
          </a:xfrm>
          <a:prstGeom prst="rect">
            <a:avLst/>
          </a:prstGeom>
          <a:noFill/>
          <a:ln w="12700" cmpd="sng">
            <a:solidFill>
              <a:srgbClr val="FF0000">
                <a:alpha val="50000"/>
              </a:srgbClr>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129: Dao động tổng hợp của hai dao động điều hòa cùng phương, cùng tần số góc, khác pha là dao động điều hòa có</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C9C34D82-EC0F-4F57-8A03-D4D013219255}"/>
              </a:ext>
            </a:extLst>
          </p:cNvPr>
          <p:cNvSpPr/>
          <p:nvPr/>
        </p:nvSpPr>
        <p:spPr>
          <a:xfrm>
            <a:off x="508000" y="1577761"/>
            <a:ext cx="10213052"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 tần số dao động tổng hợp khác tần số của các dao động thành phần.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BA7DACE1-3757-4139-930D-CAAD5E7598BD}"/>
              </a:ext>
            </a:extLst>
          </p:cNvPr>
          <p:cNvSpPr/>
          <p:nvPr/>
        </p:nvSpPr>
        <p:spPr>
          <a:xfrm>
            <a:off x="508000" y="2747312"/>
            <a:ext cx="12072536"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pha ban đầu phụ thuộc vào biên độ và pha ban đầu của hai dao động thành phần.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ABAF6CB9-52C0-4F5A-9842-DBB101E06291}"/>
              </a:ext>
            </a:extLst>
          </p:cNvPr>
          <p:cNvSpPr/>
          <p:nvPr/>
        </p:nvSpPr>
        <p:spPr>
          <a:xfrm>
            <a:off x="508000" y="3916863"/>
            <a:ext cx="10682733"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 chu kỳ dao động bằng tổng các chu kỳ của cả hai dao động thành phần.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4C60E473-11BC-4731-A087-23F27961648F}"/>
              </a:ext>
            </a:extLst>
          </p:cNvPr>
          <p:cNvSpPr/>
          <p:nvPr/>
        </p:nvSpPr>
        <p:spPr>
          <a:xfrm>
            <a:off x="508000" y="5086414"/>
            <a:ext cx="921919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biên độ bằng tổng các biên độ của hai dao động thành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phần.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26101F99-4F1E-4395-977B-FC008C2B0E66}"/>
              </a:ext>
            </a:extLst>
          </p:cNvPr>
          <p:cNvSpPr/>
          <p:nvPr/>
        </p:nvSpPr>
        <p:spPr>
          <a:xfrm>
            <a:off x="444500" y="2683812"/>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78406601"/>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74895B-1746-4096-ACCC-05321B7C90CF}"/>
              </a:ext>
            </a:extLst>
          </p:cNvPr>
          <p:cNvSpPr/>
          <p:nvPr/>
        </p:nvSpPr>
        <p:spPr>
          <a:xfrm>
            <a:off x="127000" y="63500"/>
            <a:ext cx="11938000" cy="1514261"/>
          </a:xfrm>
          <a:prstGeom prst="rect">
            <a:avLst/>
          </a:prstGeom>
          <a:noFill/>
          <a:ln w="9525">
            <a:solidFill>
              <a:srgbClr val="FFFF00">
                <a:alpha val="96000"/>
              </a:srgbClr>
            </a:solidFill>
          </a:ln>
          <a:scene3d>
            <a:camera prst="orthographicFront"/>
            <a:lightRig rig="threePt" dir="t"/>
          </a:scene3d>
          <a:sp3d>
            <a:bevelT prst="softRound"/>
          </a:sp3d>
        </p:spPr>
        <p:txBody>
          <a:bodyPr wrap="square">
            <a:spAutoFit/>
          </a:bodyPr>
          <a:lstStyle/>
          <a:p>
            <a:r>
              <a:rPr lang="vi-VN" sz="2800" b="1" dirty="0">
                <a:solidFill>
                  <a:srgbClr val="FFFF00"/>
                </a:solidFill>
                <a:latin typeface="UTM Swiss Condensed" panose="02000500000000000000" pitchFamily="2" charset="0"/>
              </a:rPr>
              <a:t>Câu 13: Một chất điểm dao động điều hòa với phương trình x = Acos(ωt + φ); trong đó A, ω là các hằng số dương. Pha của dao động ở thời điểm t là</a:t>
            </a:r>
          </a:p>
          <a:p>
            <a:r>
              <a:rPr lang="vi-VN" sz="2800" b="1">
                <a:solidFill>
                  <a:srgbClr val="FFFF00"/>
                </a:solidFill>
                <a:latin typeface="UTM Swiss Condensed" panose="02000500000000000000" pitchFamily="2" charset="0"/>
              </a:rPr>
              <a:t>	 </a:t>
            </a:r>
            <a:endParaRPr lang="vi-VN" sz="2800" b="1" dirty="0">
              <a:solidFill>
                <a:srgbClr val="FFFF00"/>
              </a:solidFill>
              <a:latin typeface="UTM Swiss Condensed" panose="02000500000000000000" pitchFamily="2" charset="0"/>
            </a:endParaRPr>
          </a:p>
        </p:txBody>
      </p:sp>
      <p:sp>
        <p:nvSpPr>
          <p:cNvPr id="3" name="Rectangle 2">
            <a:extLst>
              <a:ext uri="{FF2B5EF4-FFF2-40B4-BE49-F238E27FC236}">
                <a16:creationId xmlns:a16="http://schemas.microsoft.com/office/drawing/2014/main" id="{831EF57D-F001-4AC3-9872-AE114159A5CF}"/>
              </a:ext>
            </a:extLst>
          </p:cNvPr>
          <p:cNvSpPr/>
          <p:nvPr/>
        </p:nvSpPr>
        <p:spPr>
          <a:xfrm>
            <a:off x="762000" y="1577761"/>
            <a:ext cx="212109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ωt + φ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ABFBDC63-7B65-4C64-A744-8FA887BA5882}"/>
              </a:ext>
            </a:extLst>
          </p:cNvPr>
          <p:cNvSpPr/>
          <p:nvPr/>
        </p:nvSpPr>
        <p:spPr>
          <a:xfrm>
            <a:off x="3619500" y="1577761"/>
            <a:ext cx="1197764"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ωt</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CAB565C2-28E4-466F-ACDA-BFD06561AB55}"/>
              </a:ext>
            </a:extLst>
          </p:cNvPr>
          <p:cNvSpPr/>
          <p:nvPr/>
        </p:nvSpPr>
        <p:spPr>
          <a:xfrm>
            <a:off x="6477000" y="1577761"/>
            <a:ext cx="1197764"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ω</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D0A1C10E-1ECA-4BA6-B659-499E35D5589B}"/>
              </a:ext>
            </a:extLst>
          </p:cNvPr>
          <p:cNvSpPr/>
          <p:nvPr/>
        </p:nvSpPr>
        <p:spPr>
          <a:xfrm>
            <a:off x="9334500" y="1577761"/>
            <a:ext cx="936475"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a:t>
            </a:r>
            <a:r>
              <a:rPr lang="vi-VN" sz="2800" b="1">
                <a:solidFill>
                  <a:srgbClr val="FFFFFF"/>
                </a:solidFill>
                <a:latin typeface="UTM Swiss Condensed" panose="02000500000000000000" pitchFamily="2" charset="0"/>
                <a:ea typeface="Arial" panose="020B0604020202020204" pitchFamily="34" charset="0"/>
              </a:rPr>
              <a:t>. φ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0786E653-8B93-4D3E-AE95-A39838C94D88}"/>
              </a:ext>
            </a:extLst>
          </p:cNvPr>
          <p:cNvSpPr/>
          <p:nvPr/>
        </p:nvSpPr>
        <p:spPr>
          <a:xfrm>
            <a:off x="92710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8012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3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67ED3E-C0C2-4D84-9F25-44FBCA03123E}"/>
              </a:ext>
            </a:extLst>
          </p:cNvPr>
          <p:cNvSpPr/>
          <p:nvPr/>
        </p:nvSpPr>
        <p:spPr>
          <a:xfrm>
            <a:off x="127000" y="63500"/>
            <a:ext cx="11938000" cy="1514261"/>
          </a:xfrm>
          <a:prstGeom prst="rect">
            <a:avLst/>
          </a:prstGeom>
          <a:noFill/>
          <a:ln w="12700" cmpd="sng">
            <a:solidFill>
              <a:srgbClr val="FF0000">
                <a:alpha val="50000"/>
              </a:srgbClr>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130: Xét dao động tổng hợp của hai dao động hợp thành có cùng tần số. Biên độ của dao động tổng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hợp không</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phụ thuộc</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71F4C13E-0AEB-49F1-B01D-F4199618B38C}"/>
              </a:ext>
            </a:extLst>
          </p:cNvPr>
          <p:cNvSpPr/>
          <p:nvPr/>
        </p:nvSpPr>
        <p:spPr>
          <a:xfrm>
            <a:off x="508000" y="1577761"/>
            <a:ext cx="673774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biên độ của dao động thành phần thứ nhất.</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3307E389-DDAD-4CBF-9BD5-AF9FBB335624}"/>
              </a:ext>
            </a:extLst>
          </p:cNvPr>
          <p:cNvSpPr/>
          <p:nvPr/>
        </p:nvSpPr>
        <p:spPr>
          <a:xfrm>
            <a:off x="508000" y="2100981"/>
            <a:ext cx="6426759"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biên độ của dao động thành phần thứ hai.</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79B3DE20-38B5-420E-9896-949710034254}"/>
              </a:ext>
            </a:extLst>
          </p:cNvPr>
          <p:cNvSpPr/>
          <p:nvPr/>
        </p:nvSpPr>
        <p:spPr>
          <a:xfrm>
            <a:off x="508000" y="3270532"/>
            <a:ext cx="766107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tần số chung của hai dao động thành phần.</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AA215B4B-868A-44E9-A314-C23C66B6FE53}"/>
              </a:ext>
            </a:extLst>
          </p:cNvPr>
          <p:cNvSpPr/>
          <p:nvPr/>
        </p:nvSpPr>
        <p:spPr>
          <a:xfrm>
            <a:off x="508000" y="3793752"/>
            <a:ext cx="659988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độ lệch pha của hai dao động thành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phần.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409C27CF-4FC4-428D-9683-01098D4DB9CC}"/>
              </a:ext>
            </a:extLst>
          </p:cNvPr>
          <p:cNvSpPr/>
          <p:nvPr/>
        </p:nvSpPr>
        <p:spPr>
          <a:xfrm>
            <a:off x="444500" y="3207032"/>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8428467"/>
      </p:ext>
    </p:extLst>
  </p:cSld>
  <p:clrMapOvr>
    <a:masterClrMapping/>
  </p:clrMapOvr>
  <mc:AlternateContent xmlns:mc="http://schemas.openxmlformats.org/markup-compatibility/2006" xmlns:p14="http://schemas.microsoft.com/office/powerpoint/2010/main">
    <mc:Choice Requires="p14">
      <p:transition spd="slow" p14:dur="2000">
        <p14:prism dir="d"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3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F1F72D51-0F98-4926-9B4D-AD01EDC65894}"/>
                  </a:ext>
                </a:extLst>
              </p:cNvPr>
              <p:cNvSpPr/>
              <p:nvPr/>
            </p:nvSpPr>
            <p:spPr>
              <a:xfrm>
                <a:off x="127000" y="63500"/>
                <a:ext cx="11938000" cy="2170338"/>
              </a:xfrm>
              <a:prstGeom prst="rect">
                <a:avLst/>
              </a:prstGeom>
              <a:noFill/>
              <a:ln w="12700" cmpd="sng">
                <a:solidFill>
                  <a:srgbClr val="FF0000">
                    <a:alpha val="50000"/>
                  </a:srgbClr>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131: Cho hai dao động điều hòa cùng phương có phương trình lần lượt là</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x1</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A1</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cos</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ω</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t)</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và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x2</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A2</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cos(</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ω</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t + </a:t>
                </a:r>
                <a14:m>
                  <m:oMath xmlns:m="http://schemas.openxmlformats.org/officeDocument/2006/math">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den>
                    </m:f>
                  </m:oMath>
                </a14:m>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Biên độ dao động tổng hợp của hai động này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F1F72D51-0F98-4926-9B4D-AD01EDC65894}"/>
                  </a:ext>
                </a:extLst>
              </p:cNvPr>
              <p:cNvSpPr>
                <a:spLocks noRot="1" noChangeAspect="1" noMove="1" noResize="1" noEditPoints="1" noAdjustHandles="1" noChangeArrowheads="1" noChangeShapeType="1" noTextEdit="1"/>
              </p:cNvSpPr>
              <p:nvPr/>
            </p:nvSpPr>
            <p:spPr>
              <a:xfrm>
                <a:off x="127000" y="63500"/>
                <a:ext cx="11938000" cy="2170338"/>
              </a:xfrm>
              <a:prstGeom prst="rect">
                <a:avLst/>
              </a:prstGeom>
              <a:blipFill>
                <a:blip r:embed="rId2"/>
                <a:stretch>
                  <a:fillRect l="-865" t="-1323" r="-814"/>
                </a:stretch>
              </a:blipFill>
              <a:ln w="12700" cmpd="sng">
                <a:solidFill>
                  <a:srgbClr val="FF0000">
                    <a:alpha val="50000"/>
                  </a:srgbClr>
                </a:solidFill>
              </a:ln>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AAB4D706-341F-48B7-8A29-80FF47D9F144}"/>
                  </a:ext>
                </a:extLst>
              </p:cNvPr>
              <p:cNvSpPr/>
              <p:nvPr/>
            </p:nvSpPr>
            <p:spPr>
              <a:xfrm>
                <a:off x="1016000" y="2233838"/>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 = </a:t>
                </a:r>
                <a14:m>
                  <m:oMath xmlns:m="http://schemas.openxmlformats.org/officeDocument/2006/math">
                    <m:d>
                      <m:dPr>
                        <m:begChr m:val="|"/>
                        <m:endChr m:val="|"/>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dPr>
                      <m:e>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e>
                    </m: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AAB4D706-341F-48B7-8A29-80FF47D9F144}"/>
                  </a:ext>
                </a:extLst>
              </p:cNvPr>
              <p:cNvSpPr>
                <a:spLocks noRot="1" noChangeAspect="1" noMove="1" noResize="1" noEditPoints="1" noAdjustHandles="1" noChangeArrowheads="1" noChangeShapeType="1" noTextEdit="1"/>
              </p:cNvSpPr>
              <p:nvPr/>
            </p:nvSpPr>
            <p:spPr>
              <a:xfrm>
                <a:off x="1016000" y="2233838"/>
                <a:ext cx="3044423" cy="523220"/>
              </a:xfrm>
              <a:prstGeom prst="rect">
                <a:avLst/>
              </a:prstGeom>
              <a:blipFill>
                <a:blip r:embed="rId3"/>
                <a:stretch>
                  <a:fillRect l="-4208" t="-12791" b="-302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01DA855C-5614-479E-AF96-EFF9D8414DE9}"/>
                  </a:ext>
                </a:extLst>
              </p:cNvPr>
              <p:cNvSpPr/>
              <p:nvPr/>
            </p:nvSpPr>
            <p:spPr>
              <a:xfrm>
                <a:off x="6477000" y="2233838"/>
                <a:ext cx="3967753"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b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bSup>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01DA855C-5614-479E-AF96-EFF9D8414DE9}"/>
                  </a:ext>
                </a:extLst>
              </p:cNvPr>
              <p:cNvSpPr>
                <a:spLocks noRot="1" noChangeAspect="1" noMove="1" noResize="1" noEditPoints="1" noAdjustHandles="1" noChangeArrowheads="1" noChangeShapeType="1" noTextEdit="1"/>
              </p:cNvSpPr>
              <p:nvPr/>
            </p:nvSpPr>
            <p:spPr>
              <a:xfrm>
                <a:off x="6477000" y="2233838"/>
                <a:ext cx="3967753" cy="969176"/>
              </a:xfrm>
              <a:prstGeom prst="rect">
                <a:avLst/>
              </a:prstGeom>
              <a:blipFill>
                <a:blip r:embed="rId4"/>
                <a:stretch>
                  <a:fillRect l="-3231"/>
                </a:stretch>
              </a:blipFill>
            </p:spPr>
            <p:txBody>
              <a:bodyPr/>
              <a:lstStyle/>
              <a:p>
                <a:r>
                  <a:rPr lang="vi-VN">
                    <a:noFill/>
                  </a:rPr>
                  <a:t> </a:t>
                </a:r>
              </a:p>
            </p:txBody>
          </p:sp>
        </mc:Fallback>
      </mc:AlternateContent>
      <p:sp>
        <p:nvSpPr>
          <p:cNvPr id="5" name="Rectangle 4">
            <a:extLst>
              <a:ext uri="{FF2B5EF4-FFF2-40B4-BE49-F238E27FC236}">
                <a16:creationId xmlns:a16="http://schemas.microsoft.com/office/drawing/2014/main" id="{F53EBAA1-6CC7-4A00-AD04-307C851DF6EE}"/>
              </a:ext>
            </a:extLst>
          </p:cNvPr>
          <p:cNvSpPr/>
          <p:nvPr/>
        </p:nvSpPr>
        <p:spPr>
          <a:xfrm>
            <a:off x="1016000" y="2995838"/>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 = A</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1</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 A</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2</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BFBC3906-9833-4D63-89E1-0D9214C56357}"/>
              </a:ext>
            </a:extLst>
          </p:cNvPr>
          <p:cNvSpPr/>
          <p:nvPr/>
        </p:nvSpPr>
        <p:spPr>
          <a:xfrm>
            <a:off x="6477000" y="2995838"/>
            <a:ext cx="125226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A =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FF0FD7CD-5F92-47F0-8F77-486179874F00}"/>
              </a:ext>
            </a:extLst>
          </p:cNvPr>
          <p:cNvSpPr/>
          <p:nvPr/>
        </p:nvSpPr>
        <p:spPr>
          <a:xfrm>
            <a:off x="6413500" y="2170338"/>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84684505"/>
      </p:ext>
    </p:extLst>
  </p:cSld>
  <p:clrMapOvr>
    <a:masterClrMapping/>
  </p:clrMapOvr>
  <mc:AlternateContent xmlns:mc="http://schemas.openxmlformats.org/markup-compatibility/2006" xmlns:p14="http://schemas.microsoft.com/office/powerpoint/2010/main">
    <mc:Choice Requires="p14">
      <p:transition spd="slow" p14:dur="20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3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47B827-02D0-435E-B6BB-6CEF6397C180}"/>
              </a:ext>
            </a:extLst>
          </p:cNvPr>
          <p:cNvSpPr/>
          <p:nvPr/>
        </p:nvSpPr>
        <p:spPr>
          <a:xfrm>
            <a:off x="127000" y="63500"/>
            <a:ext cx="11938000" cy="1514261"/>
          </a:xfrm>
          <a:prstGeom prst="rect">
            <a:avLst/>
          </a:prstGeom>
          <a:noFill/>
          <a:ln w="12700" cmpd="sng">
            <a:solidFill>
              <a:srgbClr val="FF0000">
                <a:alpha val="50000"/>
              </a:srgbClr>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132: Cho hai dao động điều hòa cùng phương có phương trình lần lượt là: </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x1 = A1cos(ωt) và x2 = A2cos(</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ωt)</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Biên độ dao động tổng hợp của hai động này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0EFB8C8C-D452-4DDF-8DF3-406D3938BC24}"/>
                  </a:ext>
                </a:extLst>
              </p:cNvPr>
              <p:cNvSpPr/>
              <p:nvPr/>
            </p:nvSpPr>
            <p:spPr>
              <a:xfrm>
                <a:off x="1016000" y="1577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 = </a:t>
                </a:r>
                <a14:m>
                  <m:oMath xmlns:m="http://schemas.openxmlformats.org/officeDocument/2006/math">
                    <m:d>
                      <m:dPr>
                        <m:begChr m:val="|"/>
                        <m:endChr m:val="|"/>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dPr>
                      <m:e>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e>
                    </m: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0EFB8C8C-D452-4DDF-8DF3-406D3938BC24}"/>
                  </a:ext>
                </a:extLst>
              </p:cNvPr>
              <p:cNvSpPr>
                <a:spLocks noRot="1" noChangeAspect="1" noMove="1" noResize="1" noEditPoints="1" noAdjustHandles="1" noChangeArrowheads="1" noChangeShapeType="1" noTextEdit="1"/>
              </p:cNvSpPr>
              <p:nvPr/>
            </p:nvSpPr>
            <p:spPr>
              <a:xfrm>
                <a:off x="1016000" y="1577761"/>
                <a:ext cx="3044423" cy="523220"/>
              </a:xfrm>
              <a:prstGeom prst="rect">
                <a:avLst/>
              </a:prstGeom>
              <a:blipFill>
                <a:blip r:embed="rId2"/>
                <a:stretch>
                  <a:fillRect l="-4208" t="-13953" b="-302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1BD5D75F-9043-43AF-84E3-084F94992183}"/>
                  </a:ext>
                </a:extLst>
              </p:cNvPr>
              <p:cNvSpPr/>
              <p:nvPr/>
            </p:nvSpPr>
            <p:spPr>
              <a:xfrm>
                <a:off x="6477000" y="1577761"/>
                <a:ext cx="3967753"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b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bSup>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1BD5D75F-9043-43AF-84E3-084F94992183}"/>
                  </a:ext>
                </a:extLst>
              </p:cNvPr>
              <p:cNvSpPr>
                <a:spLocks noRot="1" noChangeAspect="1" noMove="1" noResize="1" noEditPoints="1" noAdjustHandles="1" noChangeArrowheads="1" noChangeShapeType="1" noTextEdit="1"/>
              </p:cNvSpPr>
              <p:nvPr/>
            </p:nvSpPr>
            <p:spPr>
              <a:xfrm>
                <a:off x="6477000" y="1577761"/>
                <a:ext cx="3967753" cy="969176"/>
              </a:xfrm>
              <a:prstGeom prst="rect">
                <a:avLst/>
              </a:prstGeom>
              <a:blipFill>
                <a:blip r:embed="rId3"/>
                <a:stretch>
                  <a:fillRect l="-3231"/>
                </a:stretch>
              </a:blipFill>
            </p:spPr>
            <p:txBody>
              <a:bodyPr/>
              <a:lstStyle/>
              <a:p>
                <a:r>
                  <a:rPr lang="vi-VN">
                    <a:noFill/>
                  </a:rPr>
                  <a:t> </a:t>
                </a:r>
              </a:p>
            </p:txBody>
          </p:sp>
        </mc:Fallback>
      </mc:AlternateContent>
      <p:sp>
        <p:nvSpPr>
          <p:cNvPr id="5" name="Rectangle 4">
            <a:extLst>
              <a:ext uri="{FF2B5EF4-FFF2-40B4-BE49-F238E27FC236}">
                <a16:creationId xmlns:a16="http://schemas.microsoft.com/office/drawing/2014/main" id="{B2D60C8A-9815-42BC-B1B7-CEE43D7EEF1A}"/>
              </a:ext>
            </a:extLst>
          </p:cNvPr>
          <p:cNvSpPr/>
          <p:nvPr/>
        </p:nvSpPr>
        <p:spPr>
          <a:xfrm>
            <a:off x="1016000" y="2339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 = A</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1</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 A</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2</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9B718A0F-5B25-4A47-B4AF-1C8E23ABC281}"/>
              </a:ext>
            </a:extLst>
          </p:cNvPr>
          <p:cNvSpPr/>
          <p:nvPr/>
        </p:nvSpPr>
        <p:spPr>
          <a:xfrm>
            <a:off x="6477000" y="2339761"/>
            <a:ext cx="125226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A =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65E69173-A3CD-42F5-AA54-44C70BB00537}"/>
              </a:ext>
            </a:extLst>
          </p:cNvPr>
          <p:cNvSpPr/>
          <p:nvPr/>
        </p:nvSpPr>
        <p:spPr>
          <a:xfrm>
            <a:off x="952500" y="2276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03985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3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94D82830-74B3-411B-8473-649F84FBD115}"/>
                  </a:ext>
                </a:extLst>
              </p:cNvPr>
              <p:cNvSpPr/>
              <p:nvPr/>
            </p:nvSpPr>
            <p:spPr>
              <a:xfrm>
                <a:off x="127000" y="63500"/>
                <a:ext cx="11938000" cy="2229969"/>
              </a:xfrm>
              <a:prstGeom prst="rect">
                <a:avLst/>
              </a:prstGeom>
              <a:noFill/>
              <a:ln w="12700" cmpd="sng">
                <a:solidFill>
                  <a:srgbClr val="FF0000">
                    <a:alpha val="50000"/>
                  </a:srgbClr>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133: Cho hai dao động điều hòa cùng phương có phương trình lần lượt là: </a:t>
                </a:r>
                <a14:m>
                  <m:oMath xmlns:m="http://schemas.openxmlformats.org/officeDocument/2006/math">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e>
                      <m: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m:t>
                        </m:r>
                      </m:sub>
                    </m:s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𝑨</m:t>
                        </m:r>
                      </m:e>
                      <m: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m:t>
                        </m:r>
                      </m:sub>
                    </m:s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𝒄𝒐𝒔</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𝝎</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𝟑</m:t>
                        </m:r>
                      </m:den>
                    </m:f>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oMath>
                </a14:m>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và </a:t>
                </a:r>
                <a14:m>
                  <m:oMath xmlns:m="http://schemas.openxmlformats.org/officeDocument/2006/math">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e>
                      <m: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sub>
                    </m:s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𝑨</m:t>
                        </m:r>
                      </m:e>
                      <m: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sub>
                    </m:s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𝒄𝒐𝒔</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𝝎</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𝟑</m:t>
                        </m:r>
                      </m:den>
                    </m:f>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oMath>
                </a14:m>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Biên độ dao động tổng hợp của hai động này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94D82830-74B3-411B-8473-649F84FBD115}"/>
                  </a:ext>
                </a:extLst>
              </p:cNvPr>
              <p:cNvSpPr>
                <a:spLocks noRot="1" noChangeAspect="1" noMove="1" noResize="1" noEditPoints="1" noAdjustHandles="1" noChangeArrowheads="1" noChangeShapeType="1" noTextEdit="1"/>
              </p:cNvSpPr>
              <p:nvPr/>
            </p:nvSpPr>
            <p:spPr>
              <a:xfrm>
                <a:off x="127000" y="63500"/>
                <a:ext cx="11938000" cy="2229969"/>
              </a:xfrm>
              <a:prstGeom prst="rect">
                <a:avLst/>
              </a:prstGeom>
              <a:blipFill>
                <a:blip r:embed="rId2"/>
                <a:stretch>
                  <a:fillRect l="-865" t="-1289" r="-814"/>
                </a:stretch>
              </a:blipFill>
              <a:ln w="12700" cmpd="sng">
                <a:solidFill>
                  <a:srgbClr val="FF0000">
                    <a:alpha val="50000"/>
                  </a:srgbClr>
                </a:solidFill>
              </a:ln>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5A202914-51CD-499A-A442-998300CE1141}"/>
                  </a:ext>
                </a:extLst>
              </p:cNvPr>
              <p:cNvSpPr/>
              <p:nvPr/>
            </p:nvSpPr>
            <p:spPr>
              <a:xfrm>
                <a:off x="1016000" y="2293469"/>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 = </a:t>
                </a:r>
                <a14:m>
                  <m:oMath xmlns:m="http://schemas.openxmlformats.org/officeDocument/2006/math">
                    <m:d>
                      <m:dPr>
                        <m:begChr m:val="|"/>
                        <m:endChr m:val="|"/>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dPr>
                      <m:e>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e>
                    </m: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5A202914-51CD-499A-A442-998300CE1141}"/>
                  </a:ext>
                </a:extLst>
              </p:cNvPr>
              <p:cNvSpPr>
                <a:spLocks noRot="1" noChangeAspect="1" noMove="1" noResize="1" noEditPoints="1" noAdjustHandles="1" noChangeArrowheads="1" noChangeShapeType="1" noTextEdit="1"/>
              </p:cNvSpPr>
              <p:nvPr/>
            </p:nvSpPr>
            <p:spPr>
              <a:xfrm>
                <a:off x="1016000" y="2293469"/>
                <a:ext cx="3044423" cy="523220"/>
              </a:xfrm>
              <a:prstGeom prst="rect">
                <a:avLst/>
              </a:prstGeom>
              <a:blipFill>
                <a:blip r:embed="rId3"/>
                <a:stretch>
                  <a:fillRect l="-4208" t="-12791" b="-302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0C210D5B-6288-49E7-8ED5-14517246C073}"/>
                  </a:ext>
                </a:extLst>
              </p:cNvPr>
              <p:cNvSpPr/>
              <p:nvPr/>
            </p:nvSpPr>
            <p:spPr>
              <a:xfrm>
                <a:off x="6477000" y="2293469"/>
                <a:ext cx="3967753"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b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bSup>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0C210D5B-6288-49E7-8ED5-14517246C073}"/>
                  </a:ext>
                </a:extLst>
              </p:cNvPr>
              <p:cNvSpPr>
                <a:spLocks noRot="1" noChangeAspect="1" noMove="1" noResize="1" noEditPoints="1" noAdjustHandles="1" noChangeArrowheads="1" noChangeShapeType="1" noTextEdit="1"/>
              </p:cNvSpPr>
              <p:nvPr/>
            </p:nvSpPr>
            <p:spPr>
              <a:xfrm>
                <a:off x="6477000" y="2293469"/>
                <a:ext cx="3967753" cy="969176"/>
              </a:xfrm>
              <a:prstGeom prst="rect">
                <a:avLst/>
              </a:prstGeom>
              <a:blipFill>
                <a:blip r:embed="rId4"/>
                <a:stretch>
                  <a:fillRect l="-3231"/>
                </a:stretch>
              </a:blipFill>
            </p:spPr>
            <p:txBody>
              <a:bodyPr/>
              <a:lstStyle/>
              <a:p>
                <a:r>
                  <a:rPr lang="vi-VN">
                    <a:noFill/>
                  </a:rPr>
                  <a:t> </a:t>
                </a:r>
              </a:p>
            </p:txBody>
          </p:sp>
        </mc:Fallback>
      </mc:AlternateContent>
      <p:sp>
        <p:nvSpPr>
          <p:cNvPr id="5" name="Rectangle 4">
            <a:extLst>
              <a:ext uri="{FF2B5EF4-FFF2-40B4-BE49-F238E27FC236}">
                <a16:creationId xmlns:a16="http://schemas.microsoft.com/office/drawing/2014/main" id="{AB2D26AF-223A-4CD8-B37B-C0B3CD4EBBA6}"/>
              </a:ext>
            </a:extLst>
          </p:cNvPr>
          <p:cNvSpPr/>
          <p:nvPr/>
        </p:nvSpPr>
        <p:spPr>
          <a:xfrm>
            <a:off x="1016000" y="3055469"/>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 = A</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1</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 A</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2</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67FA5594-F066-4E75-9D64-C9FB7B770151}"/>
              </a:ext>
            </a:extLst>
          </p:cNvPr>
          <p:cNvSpPr/>
          <p:nvPr/>
        </p:nvSpPr>
        <p:spPr>
          <a:xfrm>
            <a:off x="6477000" y="3055469"/>
            <a:ext cx="125226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A =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10F7557C-8DD3-4991-A35B-AE1E1C36A5B0}"/>
              </a:ext>
            </a:extLst>
          </p:cNvPr>
          <p:cNvSpPr/>
          <p:nvPr/>
        </p:nvSpPr>
        <p:spPr>
          <a:xfrm>
            <a:off x="952500" y="2229969"/>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83142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3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E8852C3E-ECAF-44C4-8C5F-4E7A5177FC91}"/>
                  </a:ext>
                </a:extLst>
              </p:cNvPr>
              <p:cNvSpPr/>
              <p:nvPr/>
            </p:nvSpPr>
            <p:spPr>
              <a:xfrm>
                <a:off x="127000" y="63500"/>
                <a:ext cx="11938000" cy="2227597"/>
              </a:xfrm>
              <a:prstGeom prst="rect">
                <a:avLst/>
              </a:prstGeom>
              <a:noFill/>
              <a:ln w="12700" cmpd="sng">
                <a:solidFill>
                  <a:srgbClr val="FF0000">
                    <a:alpha val="50000"/>
                  </a:srgbClr>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l-P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134: Cho hai dao động cùng phương, cùng tần số có phương trình lần lượt là: </a:t>
                </a:r>
                <a14:m>
                  <m:oMath xmlns:m="http://schemas.openxmlformats.org/officeDocument/2006/math">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e>
                      <m: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m:t>
                        </m:r>
                      </m:sub>
                    </m:s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𝟓</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𝒄𝒐𝒔</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𝟑</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𝟒</m:t>
                        </m:r>
                      </m:den>
                    </m:f>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oMath>
                </a14:m>
                <a:r>
                  <a:rPr kumimoji="0" lang="pl-P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(cm), </a:t>
                </a:r>
                <a14:m>
                  <m:oMath xmlns:m="http://schemas.openxmlformats.org/officeDocument/2006/math">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e>
                      <m: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sub>
                    </m:s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𝟓</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𝒄𝒐𝒔</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den>
                    </m:f>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oMath>
                </a14:m>
                <a:r>
                  <a:rPr kumimoji="0" lang="pl-P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(cm). Độ lệch pha của hai dao động có độ lớn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l-P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E8852C3E-ECAF-44C4-8C5F-4E7A5177FC91}"/>
                  </a:ext>
                </a:extLst>
              </p:cNvPr>
              <p:cNvSpPr>
                <a:spLocks noRot="1" noChangeAspect="1" noMove="1" noResize="1" noEditPoints="1" noAdjustHandles="1" noChangeArrowheads="1" noChangeShapeType="1" noTextEdit="1"/>
              </p:cNvSpPr>
              <p:nvPr/>
            </p:nvSpPr>
            <p:spPr>
              <a:xfrm>
                <a:off x="127000" y="63500"/>
                <a:ext cx="11938000" cy="2227597"/>
              </a:xfrm>
              <a:prstGeom prst="rect">
                <a:avLst/>
              </a:prstGeom>
              <a:blipFill>
                <a:blip r:embed="rId2"/>
                <a:stretch>
                  <a:fillRect l="-865" t="-1292" r="-814"/>
                </a:stretch>
              </a:blipFill>
              <a:ln w="12700" cmpd="sng">
                <a:solidFill>
                  <a:srgbClr val="FF0000">
                    <a:alpha val="50000"/>
                  </a:srgbClr>
                </a:solidFill>
              </a:ln>
            </p:spPr>
            <p:txBody>
              <a:bodyPr/>
              <a:lstStyle/>
              <a:p>
                <a:r>
                  <a:rPr lang="vi-VN">
                    <a:noFill/>
                  </a:rPr>
                  <a:t> </a:t>
                </a:r>
              </a:p>
            </p:txBody>
          </p:sp>
        </mc:Fallback>
      </mc:AlternateContent>
      <p:sp>
        <p:nvSpPr>
          <p:cNvPr id="3" name="Rectangle 2">
            <a:extLst>
              <a:ext uri="{FF2B5EF4-FFF2-40B4-BE49-F238E27FC236}">
                <a16:creationId xmlns:a16="http://schemas.microsoft.com/office/drawing/2014/main" id="{93F8CCE2-BD9F-47C0-B940-03D7353C545E}"/>
              </a:ext>
            </a:extLst>
          </p:cNvPr>
          <p:cNvSpPr/>
          <p:nvPr/>
        </p:nvSpPr>
        <p:spPr>
          <a:xfrm>
            <a:off x="762000" y="2291097"/>
            <a:ext cx="119776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0.</a:t>
            </a:r>
            <a:r>
              <a:rPr kumimoji="0" lang="pl-P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25DCC4DC-A1E3-4BC9-ACC1-E796181D1944}"/>
                  </a:ext>
                </a:extLst>
              </p:cNvPr>
              <p:cNvSpPr/>
              <p:nvPr/>
            </p:nvSpPr>
            <p:spPr>
              <a:xfrm>
                <a:off x="3619500" y="2291097"/>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0,25</a:t>
                </a:r>
                <a14:m>
                  <m:oMath xmlns:m="http://schemas.openxmlformats.org/officeDocument/2006/math">
                    <m:r>
                      <a:rPr kumimoji="0" lang="pl-P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oMath>
                </a14:m>
                <a:r>
                  <a:rPr kumimoji="0" lang="pl-P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pl-P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25DCC4DC-A1E3-4BC9-ACC1-E796181D1944}"/>
                  </a:ext>
                </a:extLst>
              </p:cNvPr>
              <p:cNvSpPr>
                <a:spLocks noRot="1" noChangeAspect="1" noMove="1" noResize="1" noEditPoints="1" noAdjustHandles="1" noChangeArrowheads="1" noChangeShapeType="1" noTextEdit="1"/>
              </p:cNvSpPr>
              <p:nvPr/>
            </p:nvSpPr>
            <p:spPr>
              <a:xfrm>
                <a:off x="3619500" y="2291097"/>
                <a:ext cx="2121093" cy="523220"/>
              </a:xfrm>
              <a:prstGeom prst="rect">
                <a:avLst/>
              </a:prstGeom>
              <a:blipFill>
                <a:blip r:embed="rId3"/>
                <a:stretch>
                  <a:fillRect l="-6034" t="-13953" b="-302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E12446F4-D249-4A88-A45F-EDC802BB280E}"/>
                  </a:ext>
                </a:extLst>
              </p:cNvPr>
              <p:cNvSpPr/>
              <p:nvPr/>
            </p:nvSpPr>
            <p:spPr>
              <a:xfrm>
                <a:off x="6477000" y="2291097"/>
                <a:ext cx="119776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r>
                      <a:rPr kumimoji="0" lang="pl-P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oMath>
                </a14:m>
                <a:r>
                  <a:rPr kumimoji="0" lang="pl-P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pl-P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E12446F4-D249-4A88-A45F-EDC802BB280E}"/>
                  </a:ext>
                </a:extLst>
              </p:cNvPr>
              <p:cNvSpPr>
                <a:spLocks noRot="1" noChangeAspect="1" noMove="1" noResize="1" noEditPoints="1" noAdjustHandles="1" noChangeArrowheads="1" noChangeShapeType="1" noTextEdit="1"/>
              </p:cNvSpPr>
              <p:nvPr/>
            </p:nvSpPr>
            <p:spPr>
              <a:xfrm>
                <a:off x="6477000" y="2291097"/>
                <a:ext cx="1197764" cy="523220"/>
              </a:xfrm>
              <a:prstGeom prst="rect">
                <a:avLst/>
              </a:prstGeom>
              <a:blipFill>
                <a:blip r:embed="rId4"/>
                <a:stretch>
                  <a:fillRect l="-10714" t="-13953" b="-30233"/>
                </a:stretch>
              </a:blipFill>
            </p:spPr>
            <p:txBody>
              <a:bodyPr/>
              <a:lstStyle/>
              <a:p>
                <a:r>
                  <a:rPr lang="vi-VN">
                    <a:noFill/>
                  </a:rPr>
                  <a:t> </a:t>
                </a:r>
              </a:p>
            </p:txBody>
          </p:sp>
        </mc:Fallback>
      </mc:AlternateContent>
      <p:sp>
        <p:nvSpPr>
          <p:cNvPr id="6" name="Rectangle 5">
            <a:extLst>
              <a:ext uri="{FF2B5EF4-FFF2-40B4-BE49-F238E27FC236}">
                <a16:creationId xmlns:a16="http://schemas.microsoft.com/office/drawing/2014/main" id="{56818D2F-095B-4F1C-80D2-6E207294D900}"/>
              </a:ext>
            </a:extLst>
          </p:cNvPr>
          <p:cNvSpPr/>
          <p:nvPr/>
        </p:nvSpPr>
        <p:spPr>
          <a:xfrm>
            <a:off x="9334500" y="2291097"/>
            <a:ext cx="111440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a:t>
            </a:r>
            <a:r>
              <a:rPr kumimoji="0" lang="pl-P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0,5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66A01157-5382-448C-B150-38416FBE7D90}"/>
              </a:ext>
            </a:extLst>
          </p:cNvPr>
          <p:cNvSpPr/>
          <p:nvPr/>
        </p:nvSpPr>
        <p:spPr>
          <a:xfrm>
            <a:off x="3556000" y="2227597"/>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4933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3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35AEDA-B03D-4D6A-A6F2-2C7633AB6C1C}"/>
              </a:ext>
            </a:extLst>
          </p:cNvPr>
          <p:cNvSpPr/>
          <p:nvPr/>
        </p:nvSpPr>
        <p:spPr>
          <a:xfrm>
            <a:off x="127000" y="63500"/>
            <a:ext cx="11938000" cy="1514261"/>
          </a:xfrm>
          <a:prstGeom prst="rect">
            <a:avLst/>
          </a:prstGeom>
          <a:noFill/>
          <a:ln w="12700" cmpd="sng">
            <a:solidFill>
              <a:srgbClr val="FF0000">
                <a:alpha val="50000"/>
              </a:srgbClr>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l-P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135: Biên độ dao động tổng hợp của hai dao động điều hòa cùng phương, cùng tần số có giá trị</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l-P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96236843-9999-46B2-8F90-881D45E4EEDC}"/>
              </a:ext>
            </a:extLst>
          </p:cNvPr>
          <p:cNvSpPr/>
          <p:nvPr/>
        </p:nvSpPr>
        <p:spPr>
          <a:xfrm>
            <a:off x="508000" y="1577761"/>
            <a:ext cx="7342075"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l-P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 cực đại khi hai dao động thành phần ngược pha.</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969E22AD-B004-4D12-A969-2452C316B102}"/>
              </a:ext>
            </a:extLst>
          </p:cNvPr>
          <p:cNvSpPr/>
          <p:nvPr/>
        </p:nvSpPr>
        <p:spPr>
          <a:xfrm>
            <a:off x="508000" y="2747312"/>
            <a:ext cx="7168950"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l-P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cực đại khi hai dao động thành phần cùng pha.</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D25F4FBB-B269-40CF-995C-8C1B479E88EB}"/>
                  </a:ext>
                </a:extLst>
              </p:cNvPr>
              <p:cNvSpPr/>
              <p:nvPr/>
            </p:nvSpPr>
            <p:spPr>
              <a:xfrm>
                <a:off x="508000" y="3916863"/>
                <a:ext cx="7443063" cy="1378967"/>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l-P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 cực tiểu khi hai dao động thành phần lệch pha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pl-P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oMath>
                </a14:m>
                <a:r>
                  <a:rPr kumimoji="0" lang="pl-P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D25F4FBB-B269-40CF-995C-8C1B479E88EB}"/>
                  </a:ext>
                </a:extLst>
              </p:cNvPr>
              <p:cNvSpPr>
                <a:spLocks noRot="1" noChangeAspect="1" noMove="1" noResize="1" noEditPoints="1" noAdjustHandles="1" noChangeArrowheads="1" noChangeShapeType="1" noTextEdit="1"/>
              </p:cNvSpPr>
              <p:nvPr/>
            </p:nvSpPr>
            <p:spPr>
              <a:xfrm>
                <a:off x="508000" y="3916863"/>
                <a:ext cx="7443063" cy="1378967"/>
              </a:xfrm>
              <a:prstGeom prst="rect">
                <a:avLst/>
              </a:prstGeom>
              <a:blipFill>
                <a:blip r:embed="rId2"/>
                <a:stretch>
                  <a:fillRect l="-1638" r="-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87E67DE4-FFCD-43F7-BB04-6903814B8C81}"/>
                  </a:ext>
                </a:extLst>
              </p:cNvPr>
              <p:cNvSpPr/>
              <p:nvPr/>
            </p:nvSpPr>
            <p:spPr>
              <a:xfrm>
                <a:off x="508000" y="5295830"/>
                <a:ext cx="7611379" cy="71468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cực đại khi hai dao động thành phần lệch pha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pl-P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num>
                      <m:den>
                        <m:r>
                          <a:rPr kumimoji="0" lang="pl-P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𝟑</m:t>
                        </m:r>
                      </m:den>
                    </m:f>
                  </m:oMath>
                </a14:m>
                <a:r>
                  <a:rPr kumimoji="0" lang="pl-P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6" name="Rectangle 5">
                <a:extLst>
                  <a:ext uri="{FF2B5EF4-FFF2-40B4-BE49-F238E27FC236}">
                    <a16:creationId xmlns:a16="http://schemas.microsoft.com/office/drawing/2014/main" id="{87E67DE4-FFCD-43F7-BB04-6903814B8C81}"/>
                  </a:ext>
                </a:extLst>
              </p:cNvPr>
              <p:cNvSpPr>
                <a:spLocks noRot="1" noChangeAspect="1" noMove="1" noResize="1" noEditPoints="1" noAdjustHandles="1" noChangeArrowheads="1" noChangeShapeType="1" noTextEdit="1"/>
              </p:cNvSpPr>
              <p:nvPr/>
            </p:nvSpPr>
            <p:spPr>
              <a:xfrm>
                <a:off x="508000" y="5295830"/>
                <a:ext cx="7611379" cy="714683"/>
              </a:xfrm>
              <a:prstGeom prst="rect">
                <a:avLst/>
              </a:prstGeom>
              <a:blipFill>
                <a:blip r:embed="rId3"/>
                <a:stretch>
                  <a:fillRect l="-1601" r="-721" b="-7692"/>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A4B79783-B1EC-41BB-AF44-6A74BBFE2C3C}"/>
              </a:ext>
            </a:extLst>
          </p:cNvPr>
          <p:cNvSpPr/>
          <p:nvPr/>
        </p:nvSpPr>
        <p:spPr>
          <a:xfrm>
            <a:off x="508000" y="285750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85348031"/>
      </p:ext>
    </p:extLst>
  </p:cSld>
  <p:clrMapOvr>
    <a:masterClrMapping/>
  </p:clrMapOvr>
  <mc:AlternateContent xmlns:mc="http://schemas.openxmlformats.org/markup-compatibility/2006" xmlns:p14="http://schemas.microsoft.com/office/powerpoint/2010/main">
    <mc:Choice Requires="p14">
      <p:transition spd="slow" p14:dur="20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3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D78704-0480-452B-9092-4627DC52E3EE}"/>
              </a:ext>
            </a:extLst>
          </p:cNvPr>
          <p:cNvSpPr/>
          <p:nvPr/>
        </p:nvSpPr>
        <p:spPr>
          <a:xfrm>
            <a:off x="127000" y="63500"/>
            <a:ext cx="11938000" cy="1018740"/>
          </a:xfrm>
          <a:prstGeom prst="rect">
            <a:avLst/>
          </a:prstGeom>
          <a:noFill/>
          <a:ln w="12700" cmpd="sng">
            <a:solidFill>
              <a:srgbClr val="FF0000">
                <a:alpha val="50000"/>
              </a:srgbClr>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l-P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136: Thiết bị giảm xóc của ôtô là ứng dụng của dao động</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l-P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9141ECD7-A806-4B09-907E-A2257B6DD1D4}"/>
              </a:ext>
            </a:extLst>
          </p:cNvPr>
          <p:cNvSpPr/>
          <p:nvPr/>
        </p:nvSpPr>
        <p:spPr>
          <a:xfrm>
            <a:off x="762000" y="1082240"/>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tự do.</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6547697C-5816-44F6-8A26-E576B6DEF1E4}"/>
              </a:ext>
            </a:extLst>
          </p:cNvPr>
          <p:cNvSpPr/>
          <p:nvPr/>
        </p:nvSpPr>
        <p:spPr>
          <a:xfrm>
            <a:off x="3619500" y="1082240"/>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duy trì.</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AE9117C7-2E52-4950-9ED7-D02F38ACFBD5}"/>
              </a:ext>
            </a:extLst>
          </p:cNvPr>
          <p:cNvSpPr/>
          <p:nvPr/>
        </p:nvSpPr>
        <p:spPr>
          <a:xfrm>
            <a:off x="6477000" y="1082240"/>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tắt dần.</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D339F305-7C25-42AF-98A7-F0E5F53C5D8C}"/>
              </a:ext>
            </a:extLst>
          </p:cNvPr>
          <p:cNvSpPr/>
          <p:nvPr/>
        </p:nvSpPr>
        <p:spPr>
          <a:xfrm>
            <a:off x="9334500" y="1082240"/>
            <a:ext cx="221406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cưỡng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bức.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0C00274A-88BD-495F-B211-1D3E2906A75B}"/>
              </a:ext>
            </a:extLst>
          </p:cNvPr>
          <p:cNvSpPr/>
          <p:nvPr/>
        </p:nvSpPr>
        <p:spPr>
          <a:xfrm>
            <a:off x="64135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49274600"/>
      </p:ext>
    </p:extLst>
  </p:cSld>
  <p:clrMapOvr>
    <a:masterClrMapping/>
  </p:clrMapOvr>
  <mc:AlternateContent xmlns:mc="http://schemas.openxmlformats.org/markup-compatibility/2006" xmlns:p14="http://schemas.microsoft.com/office/powerpoint/2010/main">
    <mc:Choice Requires="p14">
      <p:transition spd="slow" p14:dur="2000">
        <p:comb dir="vert"/>
      </p:transition>
    </mc:Choice>
    <mc:Fallback xmlns="">
      <p:transition spd="slow">
        <p:comb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3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B6DB07-C1E6-400B-AF2D-D6FBA64CFE11}"/>
              </a:ext>
            </a:extLst>
          </p:cNvPr>
          <p:cNvSpPr/>
          <p:nvPr/>
        </p:nvSpPr>
        <p:spPr>
          <a:xfrm>
            <a:off x="127000" y="63500"/>
            <a:ext cx="11938000" cy="1514261"/>
          </a:xfrm>
          <a:prstGeom prst="rect">
            <a:avLst/>
          </a:prstGeom>
          <a:noFill/>
          <a:ln w="12700" cmpd="sng">
            <a:solidFill>
              <a:srgbClr val="FF0000">
                <a:alpha val="50000"/>
              </a:srgbClr>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137: Cho hai dao động điều hòa cùng phương, cùng tần số. Li độ hai dao động bằng nhau ở mọi thời điểm khi hai dao động</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936F6DD2-2B4C-4FE6-82B3-8FE8B089176D}"/>
              </a:ext>
            </a:extLst>
          </p:cNvPr>
          <p:cNvSpPr/>
          <p:nvPr/>
        </p:nvSpPr>
        <p:spPr>
          <a:xfrm>
            <a:off x="1016000" y="1577761"/>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cùng biên độ và cùng pha.</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7C8A6381-B453-4061-BD4D-36FD3BC31680}"/>
              </a:ext>
            </a:extLst>
          </p:cNvPr>
          <p:cNvSpPr/>
          <p:nvPr/>
        </p:nvSpPr>
        <p:spPr>
          <a:xfrm>
            <a:off x="6477000" y="1577761"/>
            <a:ext cx="4453463"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 cùng biên độ và ngược pha.</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707CB990-60F1-4532-973E-127286B125BB}"/>
              </a:ext>
            </a:extLst>
          </p:cNvPr>
          <p:cNvSpPr/>
          <p:nvPr/>
        </p:nvSpPr>
        <p:spPr>
          <a:xfrm>
            <a:off x="1016000" y="2339761"/>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cùng biên độ.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73742F0A-4482-4D13-AE05-1DAD6DDD2C2D}"/>
              </a:ext>
            </a:extLst>
          </p:cNvPr>
          <p:cNvSpPr/>
          <p:nvPr/>
        </p:nvSpPr>
        <p:spPr>
          <a:xfrm>
            <a:off x="6477000" y="2339761"/>
            <a:ext cx="345158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cùng pha dao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động.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53806ABD-2589-42F4-B104-89BBAB52797A}"/>
              </a:ext>
            </a:extLst>
          </p:cNvPr>
          <p:cNvSpPr/>
          <p:nvPr/>
        </p:nvSpPr>
        <p:spPr>
          <a:xfrm>
            <a:off x="952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79270516"/>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3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9B6DBF27-105F-41B9-B9D8-05BCB93DBA9E}"/>
                  </a:ext>
                </a:extLst>
              </p:cNvPr>
              <p:cNvSpPr/>
              <p:nvPr/>
            </p:nvSpPr>
            <p:spPr>
              <a:xfrm>
                <a:off x="127000" y="63500"/>
                <a:ext cx="11938000" cy="1514261"/>
              </a:xfrm>
              <a:prstGeom prst="rect">
                <a:avLst/>
              </a:prstGeom>
              <a:noFill/>
              <a:ln w="12700" cmpd="sng">
                <a:solidFill>
                  <a:srgbClr val="FF0000">
                    <a:alpha val="50000"/>
                  </a:srgbClr>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138: Một vật dao động cưỡng bức dưới tác dụng của một ngoại lực biến thiên điều hòa với tần số </a:t>
                </a:r>
                <a14:m>
                  <m:oMath xmlns:m="http://schemas.openxmlformats.org/officeDocument/2006/math">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𝒇</m:t>
                    </m:r>
                  </m:oMath>
                </a14:m>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Chu kì dao động của vật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9B6DBF27-105F-41B9-B9D8-05BCB93DBA9E}"/>
                  </a:ext>
                </a:extLst>
              </p:cNvPr>
              <p:cNvSpPr>
                <a:spLocks noRot="1" noChangeAspect="1" noMove="1" noResize="1" noEditPoints="1" noAdjustHandles="1" noChangeArrowheads="1" noChangeShapeType="1" noTextEdit="1"/>
              </p:cNvSpPr>
              <p:nvPr/>
            </p:nvSpPr>
            <p:spPr>
              <a:xfrm>
                <a:off x="127000" y="63500"/>
                <a:ext cx="11938000" cy="1514261"/>
              </a:xfrm>
              <a:prstGeom prst="rect">
                <a:avLst/>
              </a:prstGeom>
              <a:blipFill>
                <a:blip r:embed="rId2"/>
                <a:stretch>
                  <a:fillRect l="-865" t="-1852" r="-814"/>
                </a:stretch>
              </a:blipFill>
              <a:ln w="12700" cmpd="sng">
                <a:solidFill>
                  <a:srgbClr val="FF0000">
                    <a:alpha val="50000"/>
                  </a:srgbClr>
                </a:solidFill>
              </a:ln>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A06FE6D7-3D1F-4566-9156-998D761FC0C9}"/>
                  </a:ext>
                </a:extLst>
              </p:cNvPr>
              <p:cNvSpPr/>
              <p:nvPr/>
            </p:nvSpPr>
            <p:spPr>
              <a:xfrm>
                <a:off x="762000" y="1577761"/>
                <a:ext cx="2121093" cy="76989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num>
                      <m:den>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𝒇</m:t>
                        </m:r>
                      </m:den>
                    </m:f>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A06FE6D7-3D1F-4566-9156-998D761FC0C9}"/>
                  </a:ext>
                </a:extLst>
              </p:cNvPr>
              <p:cNvSpPr>
                <a:spLocks noRot="1" noChangeAspect="1" noMove="1" noResize="1" noEditPoints="1" noAdjustHandles="1" noChangeArrowheads="1" noChangeShapeType="1" noTextEdit="1"/>
              </p:cNvSpPr>
              <p:nvPr/>
            </p:nvSpPr>
            <p:spPr>
              <a:xfrm>
                <a:off x="762000" y="1577761"/>
                <a:ext cx="2121093" cy="769891"/>
              </a:xfrm>
              <a:prstGeom prst="rect">
                <a:avLst/>
              </a:prstGeom>
              <a:blipFill>
                <a:blip r:embed="rId3"/>
                <a:stretch>
                  <a:fillRect l="-57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22B9474E-7BAB-4777-AE9A-555A28C4BB88}"/>
                  </a:ext>
                </a:extLst>
              </p:cNvPr>
              <p:cNvSpPr/>
              <p:nvPr/>
            </p:nvSpPr>
            <p:spPr>
              <a:xfrm>
                <a:off x="3619500" y="1577761"/>
                <a:ext cx="1197764" cy="76989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𝒇</m:t>
                        </m:r>
                      </m:den>
                    </m:f>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22B9474E-7BAB-4777-AE9A-555A28C4BB88}"/>
                  </a:ext>
                </a:extLst>
              </p:cNvPr>
              <p:cNvSpPr>
                <a:spLocks noRot="1" noChangeAspect="1" noMove="1" noResize="1" noEditPoints="1" noAdjustHandles="1" noChangeArrowheads="1" noChangeShapeType="1" noTextEdit="1"/>
              </p:cNvSpPr>
              <p:nvPr/>
            </p:nvSpPr>
            <p:spPr>
              <a:xfrm>
                <a:off x="3619500" y="1577761"/>
                <a:ext cx="1197764" cy="769891"/>
              </a:xfrm>
              <a:prstGeom prst="rect">
                <a:avLst/>
              </a:prstGeom>
              <a:blipFill>
                <a:blip r:embed="rId4"/>
                <a:stretch>
                  <a:fillRect l="-10714"/>
                </a:stretch>
              </a:blipFill>
            </p:spPr>
            <p:txBody>
              <a:bodyPr/>
              <a:lstStyle/>
              <a:p>
                <a:r>
                  <a:rPr lang="vi-VN">
                    <a:noFill/>
                  </a:rPr>
                  <a:t> </a:t>
                </a:r>
              </a:p>
            </p:txBody>
          </p:sp>
        </mc:Fallback>
      </mc:AlternateContent>
      <p:sp>
        <p:nvSpPr>
          <p:cNvPr id="5" name="Rectangle 4">
            <a:extLst>
              <a:ext uri="{FF2B5EF4-FFF2-40B4-BE49-F238E27FC236}">
                <a16:creationId xmlns:a16="http://schemas.microsoft.com/office/drawing/2014/main" id="{0F0CE4EC-3E82-41D8-BEA0-A157CF6815F2}"/>
              </a:ext>
            </a:extLst>
          </p:cNvPr>
          <p:cNvSpPr/>
          <p:nvPr/>
        </p:nvSpPr>
        <p:spPr>
          <a:xfrm>
            <a:off x="6477000" y="1577761"/>
            <a:ext cx="119776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2f.</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6EE40391-3CCC-4304-9BDE-CACC63583A51}"/>
                  </a:ext>
                </a:extLst>
              </p:cNvPr>
              <p:cNvSpPr/>
              <p:nvPr/>
            </p:nvSpPr>
            <p:spPr>
              <a:xfrm>
                <a:off x="9334500" y="1577761"/>
                <a:ext cx="912429" cy="76989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m:t>
                        </m:r>
                      </m:num>
                      <m:den>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𝒇</m:t>
                        </m:r>
                      </m:den>
                    </m:f>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6" name="Rectangle 5">
                <a:extLst>
                  <a:ext uri="{FF2B5EF4-FFF2-40B4-BE49-F238E27FC236}">
                    <a16:creationId xmlns:a16="http://schemas.microsoft.com/office/drawing/2014/main" id="{6EE40391-3CCC-4304-9BDE-CACC63583A51}"/>
                  </a:ext>
                </a:extLst>
              </p:cNvPr>
              <p:cNvSpPr>
                <a:spLocks noRot="1" noChangeAspect="1" noMove="1" noResize="1" noEditPoints="1" noAdjustHandles="1" noChangeArrowheads="1" noChangeShapeType="1" noTextEdit="1"/>
              </p:cNvSpPr>
              <p:nvPr/>
            </p:nvSpPr>
            <p:spPr>
              <a:xfrm>
                <a:off x="9334500" y="1577761"/>
                <a:ext cx="912429" cy="769891"/>
              </a:xfrm>
              <a:prstGeom prst="rect">
                <a:avLst/>
              </a:prstGeom>
              <a:blipFill>
                <a:blip r:embed="rId5"/>
                <a:stretch>
                  <a:fillRect l="-13333" r="-13333"/>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56E1D694-D837-44BE-A969-6BA0925148E7}"/>
              </a:ext>
            </a:extLst>
          </p:cNvPr>
          <p:cNvSpPr/>
          <p:nvPr/>
        </p:nvSpPr>
        <p:spPr>
          <a:xfrm>
            <a:off x="92710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69965047"/>
      </p:ext>
    </p:extLst>
  </p:cSld>
  <p:clrMapOvr>
    <a:masterClrMapping/>
  </p:clrMapOvr>
  <mc:AlternateContent xmlns:mc="http://schemas.openxmlformats.org/markup-compatibility/2006" xmlns:p14="http://schemas.microsoft.com/office/powerpoint/2010/main">
    <mc:Choice Requires="p14">
      <p:transition spd="slow" p14:dur="2000">
        <p14:prism dir="u"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3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10D4E6-BFC4-4E96-AA0E-D968D8D7DEFC}"/>
              </a:ext>
            </a:extLst>
          </p:cNvPr>
          <p:cNvSpPr/>
          <p:nvPr/>
        </p:nvSpPr>
        <p:spPr>
          <a:xfrm>
            <a:off x="127000" y="63500"/>
            <a:ext cx="11938000" cy="1514261"/>
          </a:xfrm>
          <a:prstGeom prst="rect">
            <a:avLst/>
          </a:prstGeom>
          <a:noFill/>
          <a:ln w="12700" cmpd="sng">
            <a:solidFill>
              <a:srgbClr val="FF0000">
                <a:alpha val="50000"/>
              </a:srgbClr>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139: Một vật dao động tắt dần có các đại lượng nào sau đây giảm liên tục theo thời gian?</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84CDCB07-5A57-48F2-AE6E-6F3D6DEABF7B}"/>
              </a:ext>
            </a:extLst>
          </p:cNvPr>
          <p:cNvSpPr/>
          <p:nvPr/>
        </p:nvSpPr>
        <p:spPr>
          <a:xfrm>
            <a:off x="1016000" y="1577761"/>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Biên độ và tốc độ.</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B7F3A1B9-0D4A-428F-B459-EDE05475BCA9}"/>
              </a:ext>
            </a:extLst>
          </p:cNvPr>
          <p:cNvSpPr/>
          <p:nvPr/>
        </p:nvSpPr>
        <p:spPr>
          <a:xfrm>
            <a:off x="6477000" y="1577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Li độ và tốc độ.</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502177A5-CA96-43EB-81A7-07772BF270A9}"/>
              </a:ext>
            </a:extLst>
          </p:cNvPr>
          <p:cNvSpPr/>
          <p:nvPr/>
        </p:nvSpPr>
        <p:spPr>
          <a:xfrm>
            <a:off x="1016000" y="2339761"/>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Biên độ và gia tốc.</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D8BA1476-9EE5-4F3B-8894-D00C4F8A3D4A}"/>
              </a:ext>
            </a:extLst>
          </p:cNvPr>
          <p:cNvSpPr/>
          <p:nvPr/>
        </p:nvSpPr>
        <p:spPr>
          <a:xfrm>
            <a:off x="6477000" y="2339761"/>
            <a:ext cx="345639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Biên độ và cơ </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năng.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C5EE76F9-8B89-47E0-9243-3BFECC48876F}"/>
              </a:ext>
            </a:extLst>
          </p:cNvPr>
          <p:cNvSpPr/>
          <p:nvPr/>
        </p:nvSpPr>
        <p:spPr>
          <a:xfrm>
            <a:off x="6413500" y="2276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6170062"/>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2BD642-4456-4BB1-9A3D-B19AA7983187}"/>
              </a:ext>
            </a:extLst>
          </p:cNvPr>
          <p:cNvSpPr/>
          <p:nvPr/>
        </p:nvSpPr>
        <p:spPr>
          <a:xfrm>
            <a:off x="127000" y="63500"/>
            <a:ext cx="11938000" cy="1514261"/>
          </a:xfrm>
          <a:prstGeom prst="rect">
            <a:avLst/>
          </a:prstGeom>
          <a:noFill/>
          <a:ln w="9525">
            <a:solidFill>
              <a:srgbClr val="FFFF00">
                <a:alpha val="96000"/>
              </a:srgbClr>
            </a:solidFill>
          </a:ln>
          <a:scene3d>
            <a:camera prst="orthographicFront"/>
            <a:lightRig rig="threePt" dir="t"/>
          </a:scene3d>
          <a:sp3d>
            <a:bevelT prst="softRound"/>
          </a:sp3d>
        </p:spPr>
        <p:txBody>
          <a:bodyPr wrap="square">
            <a:spAutoFit/>
          </a:bodyPr>
          <a:lstStyle/>
          <a:p>
            <a:r>
              <a:rPr lang="pl-PL" sz="2800" b="1" dirty="0">
                <a:solidFill>
                  <a:srgbClr val="FFFF00"/>
                </a:solidFill>
                <a:latin typeface="UTM Swiss Condensed" panose="02000500000000000000" pitchFamily="2" charset="0"/>
              </a:rPr>
              <a:t>Câu 14: Trong dao động điều hoà của một vật thì tập hợp ba đại lượng nào sau đây là không đổi theo thời gian?</a:t>
            </a:r>
            <a:endParaRPr lang="vi-VN" sz="2800" b="1" dirty="0">
              <a:solidFill>
                <a:srgbClr val="FFFF00"/>
              </a:solidFill>
              <a:latin typeface="UTM Swiss Condensed" panose="02000500000000000000" pitchFamily="2" charset="0"/>
            </a:endParaRPr>
          </a:p>
          <a:p>
            <a:r>
              <a:rPr lang="pl-PL" sz="2800" b="1">
                <a:solidFill>
                  <a:srgbClr val="FFFF00"/>
                </a:solidFill>
                <a:latin typeface="UTM Swiss Condensed" panose="02000500000000000000" pitchFamily="2" charset="0"/>
              </a:rPr>
              <a:t>	 </a:t>
            </a:r>
            <a:endParaRPr lang="vi-VN" sz="2800" b="1" dirty="0">
              <a:solidFill>
                <a:srgbClr val="FFFF00"/>
              </a:solidFill>
              <a:latin typeface="UTM Swiss Condensed" panose="02000500000000000000" pitchFamily="2" charset="0"/>
            </a:endParaRPr>
          </a:p>
        </p:txBody>
      </p:sp>
      <p:sp>
        <p:nvSpPr>
          <p:cNvPr id="3" name="Rectangle 2">
            <a:extLst>
              <a:ext uri="{FF2B5EF4-FFF2-40B4-BE49-F238E27FC236}">
                <a16:creationId xmlns:a16="http://schemas.microsoft.com/office/drawing/2014/main" id="{BFCEA334-657E-41AB-8914-7C421833C8F7}"/>
              </a:ext>
            </a:extLst>
          </p:cNvPr>
          <p:cNvSpPr/>
          <p:nvPr/>
        </p:nvSpPr>
        <p:spPr>
          <a:xfrm>
            <a:off x="508000" y="1577761"/>
            <a:ext cx="5814412" cy="523220"/>
          </a:xfrm>
          <a:prstGeom prst="rect">
            <a:avLst/>
          </a:prstGeom>
        </p:spPr>
        <p:txBody>
          <a:bodyPr wrap="none">
            <a:spAutoFit/>
          </a:bodyPr>
          <a:lstStyle/>
          <a:p>
            <a:r>
              <a:rPr lang="pl-PL" sz="2800" b="1" dirty="0">
                <a:solidFill>
                  <a:srgbClr val="FFFFFF"/>
                </a:solidFill>
                <a:latin typeface="UTM Swiss Condensed" panose="02000500000000000000" pitchFamily="2" charset="0"/>
                <a:ea typeface="Arial" panose="020B0604020202020204" pitchFamily="34" charset="0"/>
              </a:rPr>
              <a:t>A. Biên độ, tần số, cơ năng dao động.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F0C6B91F-5C1B-4F9B-9830-C7F1E433A9AA}"/>
              </a:ext>
            </a:extLst>
          </p:cNvPr>
          <p:cNvSpPr/>
          <p:nvPr/>
        </p:nvSpPr>
        <p:spPr>
          <a:xfrm>
            <a:off x="508000" y="2100981"/>
            <a:ext cx="3898824"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pl-PL"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Biên độ, tần số, gia tốc.</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pl-P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CA4A3E2A-BC02-4733-B9AA-7DC2301B89E0}"/>
              </a:ext>
            </a:extLst>
          </p:cNvPr>
          <p:cNvSpPr/>
          <p:nvPr/>
        </p:nvSpPr>
        <p:spPr>
          <a:xfrm>
            <a:off x="508000" y="2991994"/>
            <a:ext cx="6737742" cy="523220"/>
          </a:xfrm>
          <a:prstGeom prst="rect">
            <a:avLst/>
          </a:prstGeom>
        </p:spPr>
        <p:txBody>
          <a:bodyPr wrap="none">
            <a:spAutoFit/>
          </a:bodyPr>
          <a:lstStyle/>
          <a:p>
            <a:r>
              <a:rPr lang="pl-PL" sz="2800" b="1" dirty="0">
                <a:solidFill>
                  <a:srgbClr val="FFFFFF"/>
                </a:solidFill>
                <a:latin typeface="UTM Swiss Condensed" panose="02000500000000000000" pitchFamily="2" charset="0"/>
                <a:ea typeface="Arial" panose="020B0604020202020204" pitchFamily="34" charset="0"/>
              </a:rPr>
              <a:t>C. Lực phục hồi, vận tốc, cơ năng dao động.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4C40ECF1-8005-4E1C-B033-B1D22F638171}"/>
              </a:ext>
            </a:extLst>
          </p:cNvPr>
          <p:cNvSpPr/>
          <p:nvPr/>
        </p:nvSpPr>
        <p:spPr>
          <a:xfrm>
            <a:off x="508000" y="3638325"/>
            <a:ext cx="5224507" cy="523220"/>
          </a:xfrm>
          <a:prstGeom prst="rect">
            <a:avLst/>
          </a:prstGeom>
        </p:spPr>
        <p:txBody>
          <a:bodyPr wrap="none">
            <a:spAutoFit/>
          </a:bodyPr>
          <a:lstStyle/>
          <a:p>
            <a:r>
              <a:rPr lang="pl-PL" sz="2800" b="1" dirty="0">
                <a:solidFill>
                  <a:srgbClr val="FFFFFF"/>
                </a:solidFill>
                <a:latin typeface="UTM Swiss Condensed" panose="02000500000000000000" pitchFamily="2" charset="0"/>
                <a:ea typeface="Arial" panose="020B0604020202020204" pitchFamily="34" charset="0"/>
              </a:rPr>
              <a:t>D. Động năng, tần số, lực hồi phục.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6D218EBE-C71D-41FF-B347-D8131D6503CA}"/>
              </a:ext>
            </a:extLst>
          </p:cNvPr>
          <p:cNvSpPr/>
          <p:nvPr/>
        </p:nvSpPr>
        <p:spPr>
          <a:xfrm>
            <a:off x="444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41617136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4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55D63FD3-E35D-43CB-8C48-381848FE3F9D}"/>
                  </a:ext>
                </a:extLst>
              </p:cNvPr>
              <p:cNvSpPr/>
              <p:nvPr/>
            </p:nvSpPr>
            <p:spPr>
              <a:xfrm>
                <a:off x="127000" y="63500"/>
                <a:ext cx="11938000" cy="1514261"/>
              </a:xfrm>
              <a:prstGeom prst="rect">
                <a:avLst/>
              </a:prstGeom>
              <a:noFill/>
              <a:ln w="12700" cmpd="sng">
                <a:solidFill>
                  <a:srgbClr val="FF0000">
                    <a:alpha val="50000"/>
                  </a:srgbClr>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it-IT"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140: Một vật dao động cưỡng bức dưới tác dụng của ngoại lực F </a:t>
                </a:r>
                <a:r>
                  <a:rPr kumimoji="0" lang="it-IT"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F</a:t>
                </a:r>
                <a:r>
                  <a:rPr kumimoji="0" lang="it-IT"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0cos(2</a:t>
                </a:r>
                <a14:m>
                  <m:oMath xmlns:m="http://schemas.openxmlformats.org/officeDocument/2006/math">
                    <m:r>
                      <a:rPr kumimoji="0" lang="it-IT"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m:t>
                    </m:r>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oMath>
                </a14:m>
                <a:r>
                  <a:rPr kumimoji="0" lang="it-IT"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ft) (</a:t>
                </a:r>
                <a:r>
                  <a:rPr kumimoji="0" lang="it-IT"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với F0</a:t>
                </a:r>
                <a:r>
                  <a:rPr kumimoji="0" lang="it-IT"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và f không đổi, t tính bằng s). Tần số dao động cưỡng bức của vật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it-IT"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55D63FD3-E35D-43CB-8C48-381848FE3F9D}"/>
                  </a:ext>
                </a:extLst>
              </p:cNvPr>
              <p:cNvSpPr>
                <a:spLocks noRot="1" noChangeAspect="1" noMove="1" noResize="1" noEditPoints="1" noAdjustHandles="1" noChangeArrowheads="1" noChangeShapeType="1" noTextEdit="1"/>
              </p:cNvSpPr>
              <p:nvPr/>
            </p:nvSpPr>
            <p:spPr>
              <a:xfrm>
                <a:off x="127000" y="63500"/>
                <a:ext cx="11938000" cy="1514261"/>
              </a:xfrm>
              <a:prstGeom prst="rect">
                <a:avLst/>
              </a:prstGeom>
              <a:blipFill>
                <a:blip r:embed="rId2"/>
                <a:stretch>
                  <a:fillRect l="-865" t="-1852"/>
                </a:stretch>
              </a:blipFill>
              <a:ln w="12700" cmpd="sng">
                <a:solidFill>
                  <a:srgbClr val="FF0000">
                    <a:alpha val="50000"/>
                  </a:srgbClr>
                </a:solidFill>
              </a:ln>
            </p:spPr>
            <p:txBody>
              <a:bodyPr/>
              <a:lstStyle/>
              <a:p>
                <a:r>
                  <a:rPr lang="vi-VN">
                    <a:noFill/>
                  </a:rPr>
                  <a:t> </a:t>
                </a:r>
              </a:p>
            </p:txBody>
          </p:sp>
        </mc:Fallback>
      </mc:AlternateContent>
      <p:sp>
        <p:nvSpPr>
          <p:cNvPr id="3" name="Rectangle 2">
            <a:extLst>
              <a:ext uri="{FF2B5EF4-FFF2-40B4-BE49-F238E27FC236}">
                <a16:creationId xmlns:a16="http://schemas.microsoft.com/office/drawing/2014/main" id="{F6D9BE48-4428-4DF4-A6D9-C50D874676EF}"/>
              </a:ext>
            </a:extLst>
          </p:cNvPr>
          <p:cNvSpPr/>
          <p:nvPr/>
        </p:nvSpPr>
        <p:spPr>
          <a:xfrm>
            <a:off x="762000" y="1577761"/>
            <a:ext cx="119776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f.</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73EB9FC-AB04-40E8-9E1B-65FB5AFC16FC}"/>
                  </a:ext>
                </a:extLst>
              </p:cNvPr>
              <p:cNvSpPr/>
              <p:nvPr/>
            </p:nvSpPr>
            <p:spPr>
              <a:xfrm>
                <a:off x="3619500" y="1577761"/>
                <a:ext cx="119776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r>
                      <a:rPr kumimoji="0" lang="pl-P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oMath>
                </a14:m>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f.</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A73EB9FC-AB04-40E8-9E1B-65FB5AFC16FC}"/>
                  </a:ext>
                </a:extLst>
              </p:cNvPr>
              <p:cNvSpPr>
                <a:spLocks noRot="1" noChangeAspect="1" noMove="1" noResize="1" noEditPoints="1" noAdjustHandles="1" noChangeArrowheads="1" noChangeShapeType="1" noTextEdit="1"/>
              </p:cNvSpPr>
              <p:nvPr/>
            </p:nvSpPr>
            <p:spPr>
              <a:xfrm>
                <a:off x="3619500" y="1577761"/>
                <a:ext cx="1197764" cy="523220"/>
              </a:xfrm>
              <a:prstGeom prst="rect">
                <a:avLst/>
              </a:prstGeom>
              <a:blipFill>
                <a:blip r:embed="rId3"/>
                <a:stretch>
                  <a:fillRect l="-10714" t="-13953" r="-510" b="-30233"/>
                </a:stretch>
              </a:blipFill>
            </p:spPr>
            <p:txBody>
              <a:bodyPr/>
              <a:lstStyle/>
              <a:p>
                <a:r>
                  <a:rPr lang="vi-VN">
                    <a:noFill/>
                  </a:rPr>
                  <a:t> </a:t>
                </a:r>
              </a:p>
            </p:txBody>
          </p:sp>
        </mc:Fallback>
      </mc:AlternateContent>
      <p:sp>
        <p:nvSpPr>
          <p:cNvPr id="5" name="Rectangle 4">
            <a:extLst>
              <a:ext uri="{FF2B5EF4-FFF2-40B4-BE49-F238E27FC236}">
                <a16:creationId xmlns:a16="http://schemas.microsoft.com/office/drawing/2014/main" id="{36ED8EE1-1CFD-4FE5-B4B6-4DDCB5823F4E}"/>
              </a:ext>
            </a:extLst>
          </p:cNvPr>
          <p:cNvSpPr/>
          <p:nvPr/>
        </p:nvSpPr>
        <p:spPr>
          <a:xfrm>
            <a:off x="6477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2</a:t>
            </a:r>
            <a:r>
              <a:rPr kumimoji="0" lang="pl-P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π</a:t>
            </a: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f.</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8335C025-4323-4944-9F7B-CA55C3206964}"/>
              </a:ext>
            </a:extLst>
          </p:cNvPr>
          <p:cNvSpPr/>
          <p:nvPr/>
        </p:nvSpPr>
        <p:spPr>
          <a:xfrm>
            <a:off x="9334500" y="1577761"/>
            <a:ext cx="130356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0,5f.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4EBDCD07-A550-429F-BFFE-78A4EA2DF892}"/>
              </a:ext>
            </a:extLst>
          </p:cNvPr>
          <p:cNvSpPr/>
          <p:nvPr/>
        </p:nvSpPr>
        <p:spPr>
          <a:xfrm>
            <a:off x="698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1077322"/>
      </p:ext>
    </p:extLst>
  </p:cSld>
  <p:clrMapOvr>
    <a:masterClrMapping/>
  </p:clrMapOvr>
  <mc:AlternateContent xmlns:mc="http://schemas.openxmlformats.org/markup-compatibility/2006" xmlns:p14="http://schemas.microsoft.com/office/powerpoint/2010/main">
    <mc:Choice Requires="p14">
      <p:transition spd="slow" p14:dur="200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4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93027C-942F-4DC6-A411-3BF4D1D4CCE4}"/>
              </a:ext>
            </a:extLst>
          </p:cNvPr>
          <p:cNvSpPr/>
          <p:nvPr/>
        </p:nvSpPr>
        <p:spPr>
          <a:xfrm>
            <a:off x="127000" y="63500"/>
            <a:ext cx="11938000" cy="1018740"/>
          </a:xfrm>
          <a:prstGeom prst="rect">
            <a:avLst/>
          </a:prstGeom>
          <a:noFill/>
          <a:ln w="12700" cmpd="sng">
            <a:solidFill>
              <a:srgbClr val="FF0000">
                <a:alpha val="50000"/>
              </a:srgbClr>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it-IT"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141: Khi xảy ra hiện tượng cộng hưởng cơ thì vật tiếp tục dao động</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it-IT"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B8FF859D-A485-40C3-B292-4D7807A1FAA1}"/>
              </a:ext>
            </a:extLst>
          </p:cNvPr>
          <p:cNvSpPr/>
          <p:nvPr/>
        </p:nvSpPr>
        <p:spPr>
          <a:xfrm>
            <a:off x="508000" y="1082240"/>
            <a:ext cx="673774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với tần số bằng tần số dao động riêng.</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0D818A20-6C5C-428C-B69D-F0AF4E61F372}"/>
              </a:ext>
            </a:extLst>
          </p:cNvPr>
          <p:cNvSpPr/>
          <p:nvPr/>
        </p:nvSpPr>
        <p:spPr>
          <a:xfrm>
            <a:off x="508000" y="1605460"/>
            <a:ext cx="5150769"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à không chịu ngoại lực tác dụng.</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63EBC575-EE2C-403E-9983-569B8724B6F8}"/>
              </a:ext>
            </a:extLst>
          </p:cNvPr>
          <p:cNvSpPr/>
          <p:nvPr/>
        </p:nvSpPr>
        <p:spPr>
          <a:xfrm>
            <a:off x="508000" y="2775011"/>
            <a:ext cx="673774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với tần số lớn hơn tần số dao động riêng.</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9B17884F-69A8-401F-BA57-E51A90420C33}"/>
              </a:ext>
            </a:extLst>
          </p:cNvPr>
          <p:cNvSpPr/>
          <p:nvPr/>
        </p:nvSpPr>
        <p:spPr>
          <a:xfrm>
            <a:off x="508000" y="3298231"/>
            <a:ext cx="652294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với tần số nhỏ hơn tần số dao động </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riêng.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07E392E3-374B-445F-92FE-51E09AA4E36B}"/>
              </a:ext>
            </a:extLst>
          </p:cNvPr>
          <p:cNvSpPr/>
          <p:nvPr/>
        </p:nvSpPr>
        <p:spPr>
          <a:xfrm>
            <a:off x="4445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75099308"/>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4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AF8486-0EB3-4771-9AE5-A6E3A7859FA5}"/>
              </a:ext>
            </a:extLst>
          </p:cNvPr>
          <p:cNvSpPr/>
          <p:nvPr/>
        </p:nvSpPr>
        <p:spPr>
          <a:xfrm>
            <a:off x="127000" y="63500"/>
            <a:ext cx="11938000" cy="1514261"/>
          </a:xfrm>
          <a:prstGeom prst="rect">
            <a:avLst/>
          </a:prstGeom>
          <a:noFill/>
          <a:ln w="12700" cmpd="sng">
            <a:solidFill>
              <a:srgbClr val="FF0000">
                <a:alpha val="50000"/>
              </a:srgbClr>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Câu </a:t>
            </a:r>
            <a:r>
              <a:rPr kumimoji="0" lang="en-US"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12</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Trong dao động điều hoà, li độ, vận tốc và gia tốc là ba đại lượng biến đổi điều hoà theo thời gian và có</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85339DC3-A133-4B96-A0F9-DC4BA2A1AFD0}"/>
              </a:ext>
            </a:extLst>
          </p:cNvPr>
          <p:cNvSpPr/>
          <p:nvPr/>
        </p:nvSpPr>
        <p:spPr>
          <a:xfrm>
            <a:off x="1016000" y="1577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cùng biên độ.</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E33D546B-A9DE-49DD-9410-9FD06552ED8D}"/>
              </a:ext>
            </a:extLst>
          </p:cNvPr>
          <p:cNvSpPr/>
          <p:nvPr/>
        </p:nvSpPr>
        <p:spPr>
          <a:xfrm>
            <a:off x="6477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cùng pha.</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337D6590-E152-4A21-9290-9CB14B65EA0D}"/>
              </a:ext>
            </a:extLst>
          </p:cNvPr>
          <p:cNvSpPr/>
          <p:nvPr/>
        </p:nvSpPr>
        <p:spPr>
          <a:xfrm>
            <a:off x="1016000" y="2339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cùng tần số góc.</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896BCE3E-780F-4234-95ED-C19983D112DF}"/>
              </a:ext>
            </a:extLst>
          </p:cNvPr>
          <p:cNvSpPr/>
          <p:nvPr/>
        </p:nvSpPr>
        <p:spPr>
          <a:xfrm>
            <a:off x="6477000" y="2339761"/>
            <a:ext cx="328166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cùng pha ban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đầu.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73945DD8-3C91-4737-9660-A187E6007334}"/>
              </a:ext>
            </a:extLst>
          </p:cNvPr>
          <p:cNvSpPr/>
          <p:nvPr/>
        </p:nvSpPr>
        <p:spPr>
          <a:xfrm>
            <a:off x="952500" y="2276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5717725"/>
      </p:ext>
    </p:extLst>
  </p:cSld>
  <p:clrMapOvr>
    <a:masterClrMapping/>
  </p:clrMapOvr>
  <mc:AlternateContent xmlns:mc="http://schemas.openxmlformats.org/markup-compatibility/2006" xmlns:p14="http://schemas.microsoft.com/office/powerpoint/2010/main">
    <mc:Choice Requires="p14">
      <p:transition spd="slow" p14:dur="20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4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88BE78-B58F-48CF-BD2C-8DB51AF9048D}"/>
              </a:ext>
            </a:extLst>
          </p:cNvPr>
          <p:cNvSpPr/>
          <p:nvPr/>
        </p:nvSpPr>
        <p:spPr>
          <a:xfrm>
            <a:off x="127000" y="63500"/>
            <a:ext cx="11938000" cy="1018740"/>
          </a:xfrm>
          <a:prstGeom prst="rect">
            <a:avLst/>
          </a:prstGeom>
          <a:noFill/>
          <a:ln w="12700" cmpd="sng">
            <a:solidFill>
              <a:srgbClr val="FF0000">
                <a:alpha val="50000"/>
              </a:srgbClr>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Câu </a:t>
            </a:r>
            <a:r>
              <a:rPr kumimoji="0" lang="en-US"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143</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Trong dao động điều hòa, giá trị cực đại của vận tốc là</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3D201C66-CA3C-4F3B-B07C-ABFAFFC2E848}"/>
              </a:ext>
            </a:extLst>
          </p:cNvPr>
          <p:cNvSpPr/>
          <p:nvPr/>
        </p:nvSpPr>
        <p:spPr>
          <a:xfrm>
            <a:off x="1016000" y="1082240"/>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v</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max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ωA.</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D42ECC27-775C-404F-8E09-3AE66420DE42}"/>
              </a:ext>
            </a:extLst>
          </p:cNvPr>
          <p:cNvSpPr/>
          <p:nvPr/>
        </p:nvSpPr>
        <p:spPr>
          <a:xfrm>
            <a:off x="6477000" y="1082240"/>
            <a:ext cx="301396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v</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max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ω</a:t>
            </a:r>
            <a:r>
              <a:rPr kumimoji="0" lang="vi-VN" sz="2800" b="1" i="0" u="none" strike="noStrike" kern="1200" cap="none" spc="0" normalizeH="0" baseline="30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2</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a:t>
            </a:r>
            <a:r>
              <a:rPr kumimoji="0" lang="vi-VN" sz="2800" b="1" i="0" u="none" strike="noStrike" kern="1200" cap="none" spc="0" normalizeH="0" baseline="3000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FC66AB45-FE29-42AE-90FE-5279F7C8E464}"/>
              </a:ext>
            </a:extLst>
          </p:cNvPr>
          <p:cNvSpPr/>
          <p:nvPr/>
        </p:nvSpPr>
        <p:spPr>
          <a:xfrm>
            <a:off x="1016000" y="1844240"/>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v</a:t>
            </a:r>
            <a:r>
              <a:rPr kumimoji="0" lang="fr-FR" sz="2800" b="1" i="0" u="none" strike="noStrike" kern="1200" cap="none" spc="0" normalizeH="0" baseline="-2500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max</a:t>
            </a:r>
            <a:r>
              <a:rPr kumimoji="0" lang="fr-FR"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ω</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BA5EC066-2193-4B49-B256-17F4ADDF7873}"/>
              </a:ext>
            </a:extLst>
          </p:cNvPr>
          <p:cNvSpPr/>
          <p:nvPr/>
        </p:nvSpPr>
        <p:spPr>
          <a:xfrm>
            <a:off x="6477000" y="1844240"/>
            <a:ext cx="266451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v </a:t>
            </a:r>
            <a:r>
              <a:rPr kumimoji="0" lang="fr-FR"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max </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ω</a:t>
            </a:r>
            <a:r>
              <a:rPr kumimoji="0" lang="fr-FR" sz="2800" b="1" i="0" u="none" strike="noStrike" kern="1200" cap="none" spc="0" normalizeH="0" baseline="30000" noProof="0">
                <a:ln>
                  <a:noFill/>
                </a:ln>
                <a:solidFill>
                  <a:srgbClr val="FFFFFF"/>
                </a:solidFill>
                <a:effectLst/>
                <a:uLnTx/>
                <a:uFillTx/>
                <a:latin typeface="UTM Swiss Condensed" panose="02000500000000000000" pitchFamily="2" charset="0"/>
                <a:ea typeface="Arial" panose="020B0604020202020204" pitchFamily="34" charset="0"/>
                <a:cs typeface="+mn-cs"/>
              </a:rPr>
              <a:t>2</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A.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5B149633-09A3-4508-BC39-65125BB22F38}"/>
              </a:ext>
            </a:extLst>
          </p:cNvPr>
          <p:cNvSpPr/>
          <p:nvPr/>
        </p:nvSpPr>
        <p:spPr>
          <a:xfrm>
            <a:off x="9525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17455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4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AC0250-0934-4AB3-A724-CD5FD61571E4}"/>
              </a:ext>
            </a:extLst>
          </p:cNvPr>
          <p:cNvSpPr/>
          <p:nvPr/>
        </p:nvSpPr>
        <p:spPr>
          <a:xfrm>
            <a:off x="127000" y="63500"/>
            <a:ext cx="11938000" cy="1018740"/>
          </a:xfrm>
          <a:prstGeom prst="rect">
            <a:avLst/>
          </a:prstGeom>
          <a:noFill/>
          <a:ln w="12700" cmpd="sng">
            <a:solidFill>
              <a:srgbClr val="FF0000">
                <a:alpha val="50000"/>
              </a:srgbClr>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Câu</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144</a:t>
            </a: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Một chất điểm</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dao động điều hoà sẽ đổi chiều chuyển động</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khi</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17DE4955-B89A-4590-B140-910D8F18FA89}"/>
              </a:ext>
            </a:extLst>
          </p:cNvPr>
          <p:cNvSpPr/>
          <p:nvPr/>
        </p:nvSpPr>
        <p:spPr>
          <a:xfrm>
            <a:off x="508000" y="1082240"/>
            <a:ext cx="673774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lực</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tác</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dụng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lên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chất</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điểm</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đổi</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chiều</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ACA151D0-E4AF-4E3A-ABA2-F6AD8455EA7E}"/>
              </a:ext>
            </a:extLst>
          </p:cNvPr>
          <p:cNvSpPr/>
          <p:nvPr/>
        </p:nvSpPr>
        <p:spPr>
          <a:xfrm>
            <a:off x="508000" y="1605460"/>
            <a:ext cx="6130204"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lực</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tác</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dụng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lên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chất</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điểm</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bằng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không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4F48AAED-E470-4FA4-AD88-2629421FB4DE}"/>
              </a:ext>
            </a:extLst>
          </p:cNvPr>
          <p:cNvSpPr/>
          <p:nvPr/>
        </p:nvSpPr>
        <p:spPr>
          <a:xfrm>
            <a:off x="508000" y="2775011"/>
            <a:ext cx="766107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lực</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tác</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dụng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lên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chất</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điểm</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có</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độ</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lớn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cực</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đại</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0D280C36-7E82-4A59-8FB0-031F154FBB6E}"/>
              </a:ext>
            </a:extLst>
          </p:cNvPr>
          <p:cNvSpPr/>
          <p:nvPr/>
        </p:nvSpPr>
        <p:spPr>
          <a:xfrm>
            <a:off x="508000" y="3298231"/>
            <a:ext cx="709841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lực</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tác</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dụng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lên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chất</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điểm</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có</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độ</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lớn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cực</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err="1">
                <a:ln>
                  <a:noFill/>
                </a:ln>
                <a:solidFill>
                  <a:srgbClr val="FFFFFF"/>
                </a:solidFill>
                <a:effectLst/>
                <a:uLnTx/>
                <a:uFillTx/>
                <a:latin typeface="UTM Swiss Condensed" panose="02000500000000000000" pitchFamily="2" charset="0"/>
                <a:ea typeface="Arial" panose="020B0604020202020204" pitchFamily="34" charset="0"/>
                <a:cs typeface="+mn-cs"/>
              </a:rPr>
              <a:t>tiểu</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7C53A72F-221C-4592-99A0-348DED1F79C3}"/>
              </a:ext>
            </a:extLst>
          </p:cNvPr>
          <p:cNvSpPr/>
          <p:nvPr/>
        </p:nvSpPr>
        <p:spPr>
          <a:xfrm>
            <a:off x="444500" y="271151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67580279"/>
      </p:ext>
    </p:extLst>
  </p:cSld>
  <p:clrMapOvr>
    <a:masterClrMapping/>
  </p:clrMapOvr>
  <mc:AlternateContent xmlns:mc="http://schemas.openxmlformats.org/markup-compatibility/2006" xmlns:p14="http://schemas.microsoft.com/office/powerpoint/2010/main">
    <mc:Choice Requires="p14">
      <p:transition spd="slow" p14:dur="2000">
        <p:comb dir="vert"/>
      </p:transition>
    </mc:Choice>
    <mc:Fallback xmlns="">
      <p:transition spd="slow">
        <p:comb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4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D71A56-D24E-4EAE-8C6D-2475DB87EFC6}"/>
              </a:ext>
            </a:extLst>
          </p:cNvPr>
          <p:cNvSpPr/>
          <p:nvPr/>
        </p:nvSpPr>
        <p:spPr>
          <a:xfrm>
            <a:off x="127000" y="63500"/>
            <a:ext cx="11938000" cy="1514261"/>
          </a:xfrm>
          <a:prstGeom prst="rect">
            <a:avLst/>
          </a:prstGeom>
          <a:noFill/>
          <a:ln w="12700" cmpd="sng">
            <a:solidFill>
              <a:srgbClr val="FF0000">
                <a:alpha val="50000"/>
              </a:srgbClr>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Câu</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145</a:t>
            </a: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Một vật</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dao động điều hòa đang chuyển động từ vị trí biên âm đến vị trí cân bằng thì vật chuyển </a:t>
            </a:r>
            <a:r>
              <a:rPr kumimoji="0" lang="fr-FR" sz="2800" b="1" i="0" u="none" strike="noStrike" kern="1200" cap="none" spc="0" normalizeH="0" baseline="0" noProof="0" dirty="0" err="1">
                <a:ln>
                  <a:noFill/>
                </a:ln>
                <a:solidFill>
                  <a:srgbClr val="FFFF00"/>
                </a:solidFill>
                <a:effectLst/>
                <a:uLnTx/>
                <a:uFillTx/>
                <a:latin typeface="UTM Swiss Condensed" panose="02000500000000000000" pitchFamily="2" charset="0"/>
                <a:ea typeface="+mn-ea"/>
                <a:cs typeface="Times New Roman" panose="02020603050405020304" pitchFamily="18" charset="0"/>
              </a:rPr>
              <a:t>động</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384E6AD6-4818-49F0-85E1-DFED073D31AE}"/>
              </a:ext>
            </a:extLst>
          </p:cNvPr>
          <p:cNvSpPr/>
          <p:nvPr/>
        </p:nvSpPr>
        <p:spPr>
          <a:xfrm>
            <a:off x="1016000" y="1577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nhanh</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dần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đều</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0C8C0417-521D-4042-8EF5-BD41929BAD82}"/>
              </a:ext>
            </a:extLst>
          </p:cNvPr>
          <p:cNvSpPr/>
          <p:nvPr/>
        </p:nvSpPr>
        <p:spPr>
          <a:xfrm>
            <a:off x="6477000" y="1577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chậm</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dần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điều</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05F1C246-CE09-4732-8A44-F77AF06BEB3A}"/>
              </a:ext>
            </a:extLst>
          </p:cNvPr>
          <p:cNvSpPr/>
          <p:nvPr/>
        </p:nvSpPr>
        <p:spPr>
          <a:xfrm>
            <a:off x="1016000" y="2339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chậm</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dần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3BE99C98-8667-4746-A969-3A4BE5AE9E53}"/>
              </a:ext>
            </a:extLst>
          </p:cNvPr>
          <p:cNvSpPr/>
          <p:nvPr/>
        </p:nvSpPr>
        <p:spPr>
          <a:xfrm>
            <a:off x="6477000" y="2339761"/>
            <a:ext cx="224292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nhanh</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err="1">
                <a:ln>
                  <a:noFill/>
                </a:ln>
                <a:solidFill>
                  <a:srgbClr val="FFFFFF"/>
                </a:solidFill>
                <a:effectLst/>
                <a:uLnTx/>
                <a:uFillTx/>
                <a:latin typeface="UTM Swiss Condensed" panose="02000500000000000000" pitchFamily="2" charset="0"/>
                <a:ea typeface="Arial" panose="020B0604020202020204" pitchFamily="34" charset="0"/>
                <a:cs typeface="+mn-cs"/>
              </a:rPr>
              <a:t>dần</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E547E045-CAAF-4910-B741-DD6EEBB776BF}"/>
              </a:ext>
            </a:extLst>
          </p:cNvPr>
          <p:cNvSpPr/>
          <p:nvPr/>
        </p:nvSpPr>
        <p:spPr>
          <a:xfrm>
            <a:off x="6413500" y="2276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9588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4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D3502C-2DA9-4A37-B8A1-E323002B3974}"/>
              </a:ext>
            </a:extLst>
          </p:cNvPr>
          <p:cNvSpPr/>
          <p:nvPr/>
        </p:nvSpPr>
        <p:spPr>
          <a:xfrm>
            <a:off x="127000" y="63500"/>
            <a:ext cx="11938000" cy="1018740"/>
          </a:xfrm>
          <a:prstGeom prst="rect">
            <a:avLst/>
          </a:prstGeom>
          <a:noFill/>
          <a:ln w="12700" cmpd="sng">
            <a:solidFill>
              <a:srgbClr val="FF0000">
                <a:alpha val="50000"/>
              </a:srgbClr>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Câu</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146: </a:t>
            </a: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Gia tốc trong</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dao động điều </a:t>
            </a:r>
            <a:r>
              <a:rPr kumimoji="0" lang="fr-FR" sz="2800" b="1" i="0" u="none" strike="noStrike" kern="1200" cap="none" spc="0" normalizeH="0" baseline="0" noProof="0" dirty="0" err="1">
                <a:ln>
                  <a:noFill/>
                </a:ln>
                <a:solidFill>
                  <a:srgbClr val="FFFF00"/>
                </a:solidFill>
                <a:effectLst/>
                <a:uLnTx/>
                <a:uFillTx/>
                <a:latin typeface="UTM Swiss Condensed" panose="02000500000000000000" pitchFamily="2" charset="0"/>
                <a:ea typeface="+mn-ea"/>
                <a:cs typeface="Times New Roman" panose="02020603050405020304" pitchFamily="18" charset="0"/>
              </a:rPr>
              <a:t>hòa</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D154F7E9-BA22-4E35-A38D-59F9184B024A}"/>
              </a:ext>
            </a:extLst>
          </p:cNvPr>
          <p:cNvSpPr/>
          <p:nvPr/>
        </p:nvSpPr>
        <p:spPr>
          <a:xfrm>
            <a:off x="1016000" y="1082240"/>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luôn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ngược</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pha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với</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li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độ</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79B62BB8-BA97-4ECA-9B9B-9B24CFD00E61}"/>
              </a:ext>
            </a:extLst>
          </p:cNvPr>
          <p:cNvSpPr>
            <a:spLocks noChangeArrowheads="1"/>
          </p:cNvSpPr>
          <p:nvPr/>
        </p:nvSpPr>
        <p:spPr bwMode="auto">
          <a:xfrm>
            <a:off x="6477000" y="1082240"/>
            <a:ext cx="39405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1pPr>
            <a:lvl2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2pPr>
            <a:lvl3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3pPr>
            <a:lvl4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4pPr>
            <a:lvl5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5pPr>
            <a:lvl6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6pPr>
            <a:lvl7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7pPr>
            <a:lvl8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8pPr>
            <a:lvl9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79388" algn="l"/>
                <a:tab pos="3419475" algn="l"/>
                <a:tab pos="5040313" algn="l"/>
              </a:tabLst>
              <a:defRPr/>
            </a:pPr>
            <a:r>
              <a:rPr kumimoji="0" lang="fr-FR" alt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a:t>
            </a:r>
            <a:r>
              <a:rPr kumimoji="0" lang="fr-FR" altLang="vi-VN"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luôn</a:t>
            </a:r>
            <a:r>
              <a:rPr kumimoji="0" lang="fr-FR" alt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altLang="vi-VN"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cùng</a:t>
            </a:r>
            <a:r>
              <a:rPr kumimoji="0" lang="fr-FR" alt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altLang="vi-VN"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pha</a:t>
            </a:r>
            <a:r>
              <a:rPr kumimoji="0" lang="fr-FR" alt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altLang="vi-VN"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với</a:t>
            </a:r>
            <a:r>
              <a:rPr kumimoji="0" lang="fr-FR" alt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li </a:t>
            </a:r>
            <a:r>
              <a:rPr kumimoji="0" lang="fr-FR" altLang="vi-VN"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độ</a:t>
            </a:r>
            <a:r>
              <a:rPr kumimoji="0" lang="fr-FR" alt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endParaRPr kumimoji="0" lang="fr-FR" alt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grpSp>
        <p:nvGrpSpPr>
          <p:cNvPr id="5" name="Group 4">
            <a:extLst>
              <a:ext uri="{FF2B5EF4-FFF2-40B4-BE49-F238E27FC236}">
                <a16:creationId xmlns:a16="http://schemas.microsoft.com/office/drawing/2014/main" id="{A94C9C81-2294-4AC5-9AF9-27C5DAF07C8B}"/>
              </a:ext>
            </a:extLst>
          </p:cNvPr>
          <p:cNvGrpSpPr>
            <a:grpSpLocks/>
          </p:cNvGrpSpPr>
          <p:nvPr/>
        </p:nvGrpSpPr>
        <p:grpSpPr bwMode="auto">
          <a:xfrm>
            <a:off x="1016000" y="1844240"/>
            <a:ext cx="1270000" cy="635000"/>
            <a:chOff x="0" y="0"/>
            <a:chExt cx="188855" cy="265283"/>
          </a:xfrm>
        </p:grpSpPr>
        <p:sp>
          <p:nvSpPr>
            <p:cNvPr id="6" name="Shape 6009">
              <a:extLst>
                <a:ext uri="{FF2B5EF4-FFF2-40B4-BE49-F238E27FC236}">
                  <a16:creationId xmlns:a16="http://schemas.microsoft.com/office/drawing/2014/main" id="{8658469F-5559-4152-8386-DB30019DA582}"/>
                </a:ext>
              </a:extLst>
            </p:cNvPr>
            <p:cNvSpPr>
              <a:spLocks/>
            </p:cNvSpPr>
            <p:nvPr/>
          </p:nvSpPr>
          <p:spPr bwMode="auto">
            <a:xfrm>
              <a:off x="0" y="0"/>
              <a:ext cx="188855" cy="265283"/>
            </a:xfrm>
            <a:custGeom>
              <a:avLst/>
              <a:gdLst>
                <a:gd name="G0" fmla="+- 0 0 0"/>
                <a:gd name="G1" fmla="+- 0 0 0"/>
                <a:gd name="G2" fmla="+- 0 0 0"/>
                <a:gd name="G3" fmla="+- 10800 0 0"/>
                <a:gd name="G4" fmla="+- 0 0 0"/>
                <a:gd name="T0" fmla="*/ 360 256 1"/>
                <a:gd name="T1" fmla="*/ 0 256 1"/>
                <a:gd name="G5" fmla="+- G2 T0 T1"/>
                <a:gd name="G6" fmla="?: G2 G2 G5"/>
                <a:gd name="G7" fmla="+- 0 0 G6"/>
                <a:gd name="G8" fmla="+- 0 0 0"/>
                <a:gd name="G9" fmla="+- 0 0 0"/>
                <a:gd name="G10" fmla="+- 0 0 2700"/>
                <a:gd name="G11" fmla="cos G10 0"/>
                <a:gd name="G12" fmla="sin G10 0"/>
                <a:gd name="G13" fmla="cos 13500 0"/>
                <a:gd name="G14" fmla="sin 13500 0"/>
                <a:gd name="G15" fmla="+- G11 10800 0"/>
                <a:gd name="G16" fmla="+- G12 10800 0"/>
                <a:gd name="G17" fmla="+- G13 10800 0"/>
                <a:gd name="G18" fmla="+- G14 10800 0"/>
                <a:gd name="G19" fmla="*/ 0 1 2"/>
                <a:gd name="G20" fmla="+- G19 5400 0"/>
                <a:gd name="G21" fmla="cos G20 0"/>
                <a:gd name="G22" fmla="sin G20 0"/>
                <a:gd name="G23" fmla="+- G21 10800 0"/>
                <a:gd name="G24" fmla="+- G12 G23 G22"/>
                <a:gd name="G25" fmla="+- G22 G23 G11"/>
                <a:gd name="G26" fmla="cos 10800 0"/>
                <a:gd name="G27" fmla="sin 10800 0"/>
                <a:gd name="G28" fmla="cos 0 0"/>
                <a:gd name="G29" fmla="sin 0 0"/>
                <a:gd name="G30" fmla="+- G26 10800 0"/>
                <a:gd name="G31" fmla="+- G27 10800 0"/>
                <a:gd name="G32" fmla="+- G28 10800 0"/>
                <a:gd name="G33" fmla="+- G29 10800 0"/>
                <a:gd name="G34" fmla="+- G19 5400 0"/>
                <a:gd name="G35" fmla="cos G34 0"/>
                <a:gd name="G36" fmla="sin G34 0"/>
                <a:gd name="G37" fmla="+/ 0 0 2"/>
                <a:gd name="T2" fmla="*/ 180 256 1"/>
                <a:gd name="T3" fmla="*/ 0 256 1"/>
                <a:gd name="G38" fmla="+- G37 T2 T3"/>
                <a:gd name="G39" fmla="?: G2 G37 G38"/>
                <a:gd name="G40" fmla="cos 10800 G39"/>
                <a:gd name="G41" fmla="sin 10800 G39"/>
                <a:gd name="G42" fmla="cos 0 G39"/>
                <a:gd name="G43" fmla="sin 0 G39"/>
                <a:gd name="G44" fmla="+- G40 10800 0"/>
                <a:gd name="G45" fmla="+- G41 10800 0"/>
                <a:gd name="G46" fmla="+- G42 10800 0"/>
                <a:gd name="G47" fmla="+- G43 10800 0"/>
                <a:gd name="G48" fmla="+- G35 10800 0"/>
                <a:gd name="G49" fmla="+- G36 10800 0"/>
                <a:gd name="T4" fmla="*/ 0 w 188855"/>
                <a:gd name="T5" fmla="*/ 0 h 265283"/>
                <a:gd name="T6" fmla="*/ 188855 w 188855"/>
                <a:gd name="T7" fmla="*/ 265283 h 265283"/>
              </a:gdLst>
              <a:ahLst/>
              <a:cxnLst/>
              <a:rect l="T4" t="T5" r="T6" b="T7"/>
              <a:pathLst/>
            </a:custGeom>
            <a:noFill/>
            <a:ln w="757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1" i="0" u="none" strike="noStrike" kern="1200" cap="none" spc="0" normalizeH="0" baseline="0" noProof="0">
                <a:ln>
                  <a:noFill/>
                </a:ln>
                <a:solidFill>
                  <a:srgbClr val="1111AF"/>
                </a:solidFill>
                <a:effectLst/>
                <a:uLnTx/>
                <a:uFillTx/>
                <a:latin typeface="UTM Swiss Condensed" panose="02000500000000000000" pitchFamily="2" charset="0"/>
                <a:ea typeface="+mn-ea"/>
                <a:cs typeface="+mn-cs"/>
              </a:endParaRPr>
            </a:p>
          </p:txBody>
        </p:sp>
      </p:grpSp>
      <p:sp>
        <p:nvSpPr>
          <p:cNvPr id="7" name="Rectangle 4">
            <a:extLst>
              <a:ext uri="{FF2B5EF4-FFF2-40B4-BE49-F238E27FC236}">
                <a16:creationId xmlns:a16="http://schemas.microsoft.com/office/drawing/2014/main" id="{438817F6-0A39-47BC-ACA7-817C579893C3}"/>
              </a:ext>
            </a:extLst>
          </p:cNvPr>
          <p:cNvSpPr>
            <a:spLocks noChangeArrowheads="1"/>
          </p:cNvSpPr>
          <p:nvPr/>
        </p:nvSpPr>
        <p:spPr bwMode="auto">
          <a:xfrm>
            <a:off x="6477000" y="1844240"/>
            <a:ext cx="128753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vi-VN" alt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p>
        </p:txBody>
      </p:sp>
      <p:sp>
        <p:nvSpPr>
          <p:cNvPr id="8" name="Rectangle 7">
            <a:extLst>
              <a:ext uri="{FF2B5EF4-FFF2-40B4-BE49-F238E27FC236}">
                <a16:creationId xmlns:a16="http://schemas.microsoft.com/office/drawing/2014/main" id="{7C107194-2187-4918-9C59-72EFBF084637}"/>
              </a:ext>
            </a:extLst>
          </p:cNvPr>
          <p:cNvSpPr/>
          <p:nvPr/>
        </p:nvSpPr>
        <p:spPr>
          <a:xfrm>
            <a:off x="1048061" y="2037480"/>
            <a:ext cx="485902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C. </a:t>
            </a:r>
            <a:r>
              <a:rPr lang="fr-FR"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chậm</a:t>
            </a:r>
            <a:r>
              <a:rPr lang="fr-F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fr-FR"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pha</a:t>
            </a:r>
            <a:r>
              <a:rPr lang="fr-F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π</a:t>
            </a:r>
            <a:r>
              <a:rPr lang="fr-F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/2 </a:t>
            </a:r>
            <a:r>
              <a:rPr lang="fr-FR"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so</a:t>
            </a:r>
            <a:r>
              <a:rPr lang="fr-F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fr-FR"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với</a:t>
            </a:r>
            <a:r>
              <a:rPr lang="fr-F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li </a:t>
            </a:r>
            <a:r>
              <a:rPr lang="fr-FR"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độ</a:t>
            </a:r>
            <a:r>
              <a:rPr lang="fr-F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kumimoji="0" lang="fr-FR" sz="1800" b="0" i="0" u="none" strike="noStrike" kern="1200" cap="none" spc="0" normalizeH="0" baseline="0" noProof="0" dirty="0">
                <a:ln>
                  <a:noFill/>
                </a:ln>
                <a:solidFill>
                  <a:srgbClr val="FFFFFF"/>
                </a:solidFill>
                <a:effectLst/>
                <a:uLnTx/>
                <a:uFillTx/>
                <a:latin typeface="Times New Roman" panose="02020603050405020304" pitchFamily="18" charset="0"/>
                <a:ea typeface="Arial" panose="020B0604020202020204" pitchFamily="34" charset="0"/>
                <a:cs typeface="+mn-cs"/>
              </a:rPr>
              <a:t> </a:t>
            </a: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9" name="Rectangle 8">
            <a:extLst>
              <a:ext uri="{FF2B5EF4-FFF2-40B4-BE49-F238E27FC236}">
                <a16:creationId xmlns:a16="http://schemas.microsoft.com/office/drawing/2014/main" id="{FF02BA4F-A062-4A17-9373-CBB71D4433DC}"/>
              </a:ext>
            </a:extLst>
          </p:cNvPr>
          <p:cNvSpPr/>
          <p:nvPr/>
        </p:nvSpPr>
        <p:spPr>
          <a:xfrm>
            <a:off x="6477000" y="2037480"/>
            <a:ext cx="447430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D. nhanh pha π/2 so với li độ. </a:t>
            </a:r>
          </a:p>
        </p:txBody>
      </p:sp>
      <p:sp>
        <p:nvSpPr>
          <p:cNvPr id="10" name="Oval 9">
            <a:extLst>
              <a:ext uri="{FF2B5EF4-FFF2-40B4-BE49-F238E27FC236}">
                <a16:creationId xmlns:a16="http://schemas.microsoft.com/office/drawing/2014/main" id="{D9F38E21-1BE5-46F1-ABDF-E3077B3BED3D}"/>
              </a:ext>
            </a:extLst>
          </p:cNvPr>
          <p:cNvSpPr/>
          <p:nvPr/>
        </p:nvSpPr>
        <p:spPr>
          <a:xfrm>
            <a:off x="9525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54163420"/>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left)">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left)">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left)">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10">
                                            <p:bg/>
                                          </p:spTgt>
                                        </p:tgtEl>
                                        <p:attrNameLst>
                                          <p:attrName>style.visibility</p:attrName>
                                        </p:attrNameLst>
                                      </p:cBhvr>
                                      <p:to>
                                        <p:strVal val="visible"/>
                                      </p:to>
                                    </p:set>
                                    <p:anim calcmode="lin" valueType="num">
                                      <p:cBhvr>
                                        <p:cTn id="32" dur="500" fill="hold"/>
                                        <p:tgtEl>
                                          <p:spTgt spid="10">
                                            <p:bg/>
                                          </p:spTgt>
                                        </p:tgtEl>
                                        <p:attrNameLst>
                                          <p:attrName>ppt_w</p:attrName>
                                        </p:attrNameLst>
                                      </p:cBhvr>
                                      <p:tavLst>
                                        <p:tav tm="0">
                                          <p:val>
                                            <p:fltVal val="0"/>
                                          </p:val>
                                        </p:tav>
                                        <p:tav tm="100000">
                                          <p:val>
                                            <p:strVal val="#ppt_w"/>
                                          </p:val>
                                        </p:tav>
                                      </p:tavLst>
                                    </p:anim>
                                    <p:anim calcmode="lin" valueType="num">
                                      <p:cBhvr>
                                        <p:cTn id="33" dur="500" fill="hold"/>
                                        <p:tgtEl>
                                          <p:spTgt spid="10">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10">
                                            <p:txEl>
                                              <p:pRg st="0" end="0"/>
                                            </p:txEl>
                                          </p:spTgt>
                                        </p:tgtEl>
                                        <p:attrNameLst>
                                          <p:attrName>style.visibility</p:attrName>
                                        </p:attrNameLst>
                                      </p:cBhvr>
                                      <p:to>
                                        <p:strVal val="visible"/>
                                      </p:to>
                                    </p:set>
                                    <p:anim calcmode="lin" valueType="num">
                                      <p:cBhvr>
                                        <p:cTn id="38"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10">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7" grpId="0" build="p" autoUpdateAnimBg="0"/>
      <p:bldP spid="8" grpId="0" build="p" autoUpdateAnimBg="0"/>
      <p:bldP spid="9" grpId="0" build="p" autoUpdateAnimBg="0"/>
      <p:bldP spid="10" grpId="0" build="p" animBg="1" autoUpdateAnimBg="0"/>
    </p:bldLst>
  </p:timing>
</p:sld>
</file>

<file path=ppt/slides/slide14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BE4642-5FAA-4EAD-8434-7A0EEBCDFB4E}"/>
              </a:ext>
            </a:extLst>
          </p:cNvPr>
          <p:cNvSpPr/>
          <p:nvPr/>
        </p:nvSpPr>
        <p:spPr>
          <a:xfrm>
            <a:off x="127000" y="63500"/>
            <a:ext cx="11938000" cy="1018740"/>
          </a:xfrm>
          <a:prstGeom prst="rect">
            <a:avLst/>
          </a:prstGeom>
          <a:noFill/>
          <a:ln w="12700" cmpd="sng">
            <a:solidFill>
              <a:srgbClr val="FF0000">
                <a:alpha val="50000"/>
              </a:srgbClr>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Câu </a:t>
            </a:r>
            <a:r>
              <a:rPr kumimoji="0" lang="en-US"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147</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Trong dao động điều hòa, đại lượng nào sau đây không có giá trị âm?</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78F58BEE-22D2-44CA-B23E-2F3CCE6FE7C7}"/>
              </a:ext>
            </a:extLst>
          </p:cNvPr>
          <p:cNvSpPr/>
          <p:nvPr/>
        </p:nvSpPr>
        <p:spPr>
          <a:xfrm>
            <a:off x="1016000" y="1082240"/>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Pha dao động.</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C909D9B7-1AFF-4ACF-A2D1-255704F1A9AB}"/>
              </a:ext>
            </a:extLst>
          </p:cNvPr>
          <p:cNvSpPr/>
          <p:nvPr/>
        </p:nvSpPr>
        <p:spPr>
          <a:xfrm>
            <a:off x="6477000" y="1082240"/>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Pha ban đầu.</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B12ABB4C-1817-4918-93B1-FDB92F2A06D4}"/>
              </a:ext>
            </a:extLst>
          </p:cNvPr>
          <p:cNvSpPr/>
          <p:nvPr/>
        </p:nvSpPr>
        <p:spPr>
          <a:xfrm>
            <a:off x="1016000" y="1844240"/>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Li độ.</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81FE93B4-1452-4274-95D6-49CC96223581}"/>
              </a:ext>
            </a:extLst>
          </p:cNvPr>
          <p:cNvSpPr/>
          <p:nvPr/>
        </p:nvSpPr>
        <p:spPr>
          <a:xfrm>
            <a:off x="6477000" y="1844240"/>
            <a:ext cx="181972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Biên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độ.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FCA8FC9C-AC64-4E48-9F58-F5223462D2EF}"/>
              </a:ext>
            </a:extLst>
          </p:cNvPr>
          <p:cNvSpPr/>
          <p:nvPr/>
        </p:nvSpPr>
        <p:spPr>
          <a:xfrm>
            <a:off x="6413500" y="1780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82126389"/>
      </p:ext>
    </p:extLst>
  </p:cSld>
  <p:clrMapOvr>
    <a:masterClrMapping/>
  </p:clrMapOvr>
  <mc:AlternateContent xmlns:mc="http://schemas.openxmlformats.org/markup-compatibility/2006" xmlns:p14="http://schemas.microsoft.com/office/powerpoint/2010/main">
    <mc:Choice Requires="p14">
      <p:transition spd="slow" p14:dur="20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4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150A2D-D2DD-4528-8FDD-2ABBE2EF9A15}"/>
              </a:ext>
            </a:extLst>
          </p:cNvPr>
          <p:cNvSpPr/>
          <p:nvPr/>
        </p:nvSpPr>
        <p:spPr>
          <a:xfrm>
            <a:off x="127000" y="63500"/>
            <a:ext cx="11938000" cy="1018740"/>
          </a:xfrm>
          <a:prstGeom prst="rect">
            <a:avLst/>
          </a:prstGeom>
          <a:noFill/>
          <a:ln w="12700" cmpd="sng">
            <a:solidFill>
              <a:srgbClr val="FF0000">
                <a:alpha val="50000"/>
              </a:srgbClr>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Câu </a:t>
            </a:r>
            <a:r>
              <a:rPr kumimoji="0" lang="en-US"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148</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Trong dao động điều pha ban đầu φ cho phép xác định</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72B73894-8FDC-4A95-A5C3-CB9757C90BEB}"/>
              </a:ext>
            </a:extLst>
          </p:cNvPr>
          <p:cNvSpPr/>
          <p:nvPr/>
        </p:nvSpPr>
        <p:spPr>
          <a:xfrm>
            <a:off x="508000" y="1082240"/>
            <a:ext cx="766107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trạng thái của dao động ở thời điểm ban đầu.</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9826FF84-54F9-45FC-A4FB-7DF92D7A7C0F}"/>
              </a:ext>
            </a:extLst>
          </p:cNvPr>
          <p:cNvSpPr/>
          <p:nvPr/>
        </p:nvSpPr>
        <p:spPr>
          <a:xfrm>
            <a:off x="508000" y="1605460"/>
            <a:ext cx="6479659"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vận tốc của dao động ở thời điểm t bất kỳ.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20DEBF0E-0C33-4369-AAEE-60709CD2F1CD}"/>
              </a:ext>
            </a:extLst>
          </p:cNvPr>
          <p:cNvSpPr/>
          <p:nvPr/>
        </p:nvSpPr>
        <p:spPr>
          <a:xfrm>
            <a:off x="508000" y="2775011"/>
            <a:ext cx="673774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ly độ của dao động ở thời điểm t bất kỳ.</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185248FD-82EA-4C12-BE05-D78EAD38C9B0}"/>
              </a:ext>
            </a:extLst>
          </p:cNvPr>
          <p:cNvSpPr/>
          <p:nvPr/>
        </p:nvSpPr>
        <p:spPr>
          <a:xfrm>
            <a:off x="508000" y="3298231"/>
            <a:ext cx="651332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gia tốc của dao động ở thời điểm t bất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kỳ.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4ADA30EE-5585-4D12-848F-672EAB2D2DA2}"/>
              </a:ext>
            </a:extLst>
          </p:cNvPr>
          <p:cNvSpPr/>
          <p:nvPr/>
        </p:nvSpPr>
        <p:spPr>
          <a:xfrm>
            <a:off x="4445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96846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4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5F8619-68E0-41DD-B978-E3741FD4CB8F}"/>
              </a:ext>
            </a:extLst>
          </p:cNvPr>
          <p:cNvSpPr/>
          <p:nvPr/>
        </p:nvSpPr>
        <p:spPr>
          <a:xfrm>
            <a:off x="127000" y="63500"/>
            <a:ext cx="11938000" cy="1018740"/>
          </a:xfrm>
          <a:prstGeom prst="rect">
            <a:avLst/>
          </a:prstGeom>
          <a:noFill/>
          <a:ln w="12700" cmpd="sng">
            <a:solidFill>
              <a:srgbClr val="FF0000">
                <a:alpha val="50000"/>
              </a:srgbClr>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Câu </a:t>
            </a:r>
            <a:r>
              <a:rPr kumimoji="0" lang="en-US"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149</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Véc tơ vận tốc của một vật dao động điều hòa luôn</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852D6AA5-3291-4297-8F18-7B418D23AD11}"/>
              </a:ext>
            </a:extLst>
          </p:cNvPr>
          <p:cNvSpPr/>
          <p:nvPr/>
        </p:nvSpPr>
        <p:spPr>
          <a:xfrm>
            <a:off x="1016000" y="1082240"/>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hướng ra xa vị trí cân bằng.</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9D66BF02-015A-49BF-BE93-F3E73308DC67}"/>
              </a:ext>
            </a:extLst>
          </p:cNvPr>
          <p:cNvSpPr/>
          <p:nvPr/>
        </p:nvSpPr>
        <p:spPr>
          <a:xfrm>
            <a:off x="6477000" y="1082240"/>
            <a:ext cx="4185761"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cùng hướng chuyển động.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BBBA0D53-BF01-41E7-A042-A032A60DC7A0}"/>
              </a:ext>
            </a:extLst>
          </p:cNvPr>
          <p:cNvSpPr/>
          <p:nvPr/>
        </p:nvSpPr>
        <p:spPr>
          <a:xfrm>
            <a:off x="1016000" y="1844240"/>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hướng về vị trí cân bằng.</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830DF429-08A0-46EC-82AF-FC418AE2C478}"/>
              </a:ext>
            </a:extLst>
          </p:cNvPr>
          <p:cNvSpPr/>
          <p:nvPr/>
        </p:nvSpPr>
        <p:spPr>
          <a:xfrm>
            <a:off x="6477000" y="1844240"/>
            <a:ext cx="446308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ngược hướng chuyển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động.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C9DB16E7-BB60-4A8F-AF4D-BF779A69441D}"/>
              </a:ext>
            </a:extLst>
          </p:cNvPr>
          <p:cNvSpPr/>
          <p:nvPr/>
        </p:nvSpPr>
        <p:spPr>
          <a:xfrm>
            <a:off x="64135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31575416"/>
      </p:ext>
    </p:extLst>
  </p:cSld>
  <p:clrMapOvr>
    <a:masterClrMapping/>
  </p:clrMapOvr>
  <mc:AlternateContent xmlns:mc="http://schemas.openxmlformats.org/markup-compatibility/2006" xmlns:p14="http://schemas.microsoft.com/office/powerpoint/2010/main">
    <mc:Choice Requires="p14">
      <p:transition spd="slow" p14:dur="20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B81C8F-FC3B-4A36-8990-ED0EFA709D04}"/>
              </a:ext>
            </a:extLst>
          </p:cNvPr>
          <p:cNvSpPr/>
          <p:nvPr/>
        </p:nvSpPr>
        <p:spPr>
          <a:xfrm>
            <a:off x="127000" y="63500"/>
            <a:ext cx="11938000" cy="1514261"/>
          </a:xfrm>
          <a:prstGeom prst="rect">
            <a:avLst/>
          </a:prstGeom>
          <a:noFill/>
          <a:ln w="9525">
            <a:solidFill>
              <a:srgbClr val="FFFF00">
                <a:alpha val="96000"/>
              </a:srgbClr>
            </a:solidFill>
          </a:ln>
          <a:scene3d>
            <a:camera prst="orthographicFront"/>
            <a:lightRig rig="threePt" dir="t"/>
          </a:scene3d>
          <a:sp3d>
            <a:bevelT prst="softRound"/>
          </a:sp3d>
        </p:spPr>
        <p:txBody>
          <a:bodyPr wrap="square">
            <a:spAutoFit/>
          </a:bodyPr>
          <a:lstStyle/>
          <a:p>
            <a:r>
              <a:rPr lang="vi-VN" sz="2800" b="1" dirty="0">
                <a:solidFill>
                  <a:srgbClr val="FFFF00"/>
                </a:solidFill>
                <a:latin typeface="UTM Swiss Condensed" panose="02000500000000000000" pitchFamily="2" charset="0"/>
              </a:rPr>
              <a:t>Câu 15: Một vật nhỏ dao động điều hòa theo một trục cố định. Phát biểu nào sau đây đúng?</a:t>
            </a:r>
          </a:p>
          <a:p>
            <a:r>
              <a:rPr lang="vi-VN" sz="2800" b="1">
                <a:solidFill>
                  <a:srgbClr val="FFFF00"/>
                </a:solidFill>
                <a:latin typeface="UTM Swiss Condensed" panose="02000500000000000000" pitchFamily="2" charset="0"/>
              </a:rPr>
              <a:t>	 </a:t>
            </a:r>
            <a:endParaRPr lang="vi-VN" sz="2800" b="1" dirty="0">
              <a:solidFill>
                <a:srgbClr val="FFFF00"/>
              </a:solidFill>
              <a:latin typeface="UTM Swiss Condensed" panose="02000500000000000000" pitchFamily="2" charset="0"/>
            </a:endParaRPr>
          </a:p>
        </p:txBody>
      </p:sp>
      <p:sp>
        <p:nvSpPr>
          <p:cNvPr id="3" name="Rectangle 2">
            <a:extLst>
              <a:ext uri="{FF2B5EF4-FFF2-40B4-BE49-F238E27FC236}">
                <a16:creationId xmlns:a16="http://schemas.microsoft.com/office/drawing/2014/main" id="{76F871CE-4CD5-4693-8086-C836A8165816}"/>
              </a:ext>
            </a:extLst>
          </p:cNvPr>
          <p:cNvSpPr/>
          <p:nvPr/>
        </p:nvSpPr>
        <p:spPr>
          <a:xfrm>
            <a:off x="508000" y="1577761"/>
            <a:ext cx="7468711"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A. Quỹ đạo chuyển động của vật là một đoạn thẳng.</a:t>
            </a:r>
          </a:p>
          <a:p>
            <a:r>
              <a:rPr lang="vi-VN" sz="2800" b="1" dirty="0">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A74F32D0-44B3-4B23-B159-88EF5034B724}"/>
              </a:ext>
            </a:extLst>
          </p:cNvPr>
          <p:cNvSpPr/>
          <p:nvPr/>
        </p:nvSpPr>
        <p:spPr>
          <a:xfrm>
            <a:off x="508000" y="2747312"/>
            <a:ext cx="7964040"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Quỹ đạo chuyển động của vật là một đường hình sin.</a:t>
            </a:r>
          </a:p>
          <a:p>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549E7E6B-E57D-4178-8F7A-5475D1B7E0E1}"/>
              </a:ext>
            </a:extLst>
          </p:cNvPr>
          <p:cNvSpPr/>
          <p:nvPr/>
        </p:nvSpPr>
        <p:spPr>
          <a:xfrm>
            <a:off x="508000" y="3916863"/>
            <a:ext cx="6062878"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C. Lực kéo về tác dụng vào vật không đổi.</a:t>
            </a:r>
          </a:p>
          <a:p>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7A9D344F-171F-45E2-8AC8-28A68117E3F9}"/>
              </a:ext>
            </a:extLst>
          </p:cNvPr>
          <p:cNvSpPr/>
          <p:nvPr/>
        </p:nvSpPr>
        <p:spPr>
          <a:xfrm>
            <a:off x="508000" y="5086414"/>
            <a:ext cx="6420347"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Li độ của vật tỉ lệ với thời gian dao </a:t>
            </a:r>
            <a:r>
              <a:rPr lang="vi-VN" sz="2800" b="1">
                <a:solidFill>
                  <a:srgbClr val="FFFFFF"/>
                </a:solidFill>
                <a:latin typeface="UTM Swiss Condensed" panose="02000500000000000000" pitchFamily="2" charset="0"/>
                <a:ea typeface="Arial" panose="020B0604020202020204" pitchFamily="34" charset="0"/>
              </a:rPr>
              <a:t>động.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134ED180-AA83-4B1F-8085-B3B8B396ADF6}"/>
              </a:ext>
            </a:extLst>
          </p:cNvPr>
          <p:cNvSpPr/>
          <p:nvPr/>
        </p:nvSpPr>
        <p:spPr>
          <a:xfrm>
            <a:off x="444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25562356"/>
      </p:ext>
    </p:extLst>
  </p:cSld>
  <p:clrMapOvr>
    <a:masterClrMapping/>
  </p:clrMapOvr>
  <mc:AlternateContent xmlns:mc="http://schemas.openxmlformats.org/markup-compatibility/2006" xmlns:p14="http://schemas.microsoft.com/office/powerpoint/2010/main">
    <mc:Choice Requires="p14">
      <p:transition spd="slow" p14:dur="20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5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CD2281-8E05-4EB1-9EA8-874B135ACB6C}"/>
              </a:ext>
            </a:extLst>
          </p:cNvPr>
          <p:cNvSpPr/>
          <p:nvPr/>
        </p:nvSpPr>
        <p:spPr>
          <a:xfrm>
            <a:off x="127000" y="63500"/>
            <a:ext cx="11938000" cy="1514261"/>
          </a:xfrm>
          <a:prstGeom prst="rect">
            <a:avLst/>
          </a:prstGeom>
          <a:noFill/>
          <a:ln w="12700" cmpd="sng">
            <a:solidFill>
              <a:srgbClr val="FF0000">
                <a:alpha val="50000"/>
              </a:srgbClr>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Câu </a:t>
            </a:r>
            <a:r>
              <a:rPr kumimoji="0" lang="en-US"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150</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Một con lắc lò xo gồm một vật nhỏ khối lượng m và lò xo có độ cứng k. Con lắc dao động điều hòa với tần số góc là</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04647CC7-744C-448A-88E1-E26C78AED48E}"/>
                  </a:ext>
                </a:extLst>
              </p:cNvPr>
              <p:cNvSpPr/>
              <p:nvPr/>
            </p:nvSpPr>
            <p:spPr>
              <a:xfrm>
                <a:off x="762000" y="1577761"/>
                <a:ext cx="2121093"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2π</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𝒎</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𝒌</m:t>
                            </m:r>
                          </m:den>
                        </m:f>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04647CC7-744C-448A-88E1-E26C78AED48E}"/>
                  </a:ext>
                </a:extLst>
              </p:cNvPr>
              <p:cNvSpPr>
                <a:spLocks noRot="1" noChangeAspect="1" noMove="1" noResize="1" noEditPoints="1" noAdjustHandles="1" noChangeArrowheads="1" noChangeShapeType="1" noTextEdit="1"/>
              </p:cNvSpPr>
              <p:nvPr/>
            </p:nvSpPr>
            <p:spPr>
              <a:xfrm>
                <a:off x="762000" y="1577761"/>
                <a:ext cx="2121093" cy="969176"/>
              </a:xfrm>
              <a:prstGeom prst="rect">
                <a:avLst/>
              </a:prstGeom>
              <a:blipFill>
                <a:blip r:embed="rId2"/>
                <a:stretch>
                  <a:fillRect l="-57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95455A69-946D-43B3-8544-3F50CF303114}"/>
                  </a:ext>
                </a:extLst>
              </p:cNvPr>
              <p:cNvSpPr/>
              <p:nvPr/>
            </p:nvSpPr>
            <p:spPr>
              <a:xfrm>
                <a:off x="3619500" y="1577761"/>
                <a:ext cx="2121093"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2π</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𝒌</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𝒎</m:t>
                            </m:r>
                          </m:den>
                        </m:f>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95455A69-946D-43B3-8544-3F50CF303114}"/>
                  </a:ext>
                </a:extLst>
              </p:cNvPr>
              <p:cNvSpPr>
                <a:spLocks noRot="1" noChangeAspect="1" noMove="1" noResize="1" noEditPoints="1" noAdjustHandles="1" noChangeArrowheads="1" noChangeShapeType="1" noTextEdit="1"/>
              </p:cNvSpPr>
              <p:nvPr/>
            </p:nvSpPr>
            <p:spPr>
              <a:xfrm>
                <a:off x="3619500" y="1577761"/>
                <a:ext cx="2121093" cy="969176"/>
              </a:xfrm>
              <a:prstGeom prst="rect">
                <a:avLst/>
              </a:prstGeom>
              <a:blipFill>
                <a:blip r:embed="rId3"/>
                <a:stretch>
                  <a:fillRect l="-603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E644D786-FE8B-4793-8155-9635F225B4BF}"/>
                  </a:ext>
                </a:extLst>
              </p:cNvPr>
              <p:cNvSpPr/>
              <p:nvPr/>
            </p:nvSpPr>
            <p:spPr>
              <a:xfrm>
                <a:off x="6477000" y="1577761"/>
                <a:ext cx="2121093"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𝒎</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𝒌</m:t>
                            </m:r>
                          </m:den>
                        </m:f>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E644D786-FE8B-4793-8155-9635F225B4BF}"/>
                  </a:ext>
                </a:extLst>
              </p:cNvPr>
              <p:cNvSpPr>
                <a:spLocks noRot="1" noChangeAspect="1" noMove="1" noResize="1" noEditPoints="1" noAdjustHandles="1" noChangeArrowheads="1" noChangeShapeType="1" noTextEdit="1"/>
              </p:cNvSpPr>
              <p:nvPr/>
            </p:nvSpPr>
            <p:spPr>
              <a:xfrm>
                <a:off x="6477000" y="1577761"/>
                <a:ext cx="2121093" cy="969176"/>
              </a:xfrm>
              <a:prstGeom prst="rect">
                <a:avLst/>
              </a:prstGeom>
              <a:blipFill>
                <a:blip r:embed="rId4"/>
                <a:stretch>
                  <a:fillRect l="-605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031AA66D-D4DD-4796-911F-00C65E3AF660}"/>
                  </a:ext>
                </a:extLst>
              </p:cNvPr>
              <p:cNvSpPr/>
              <p:nvPr/>
            </p:nvSpPr>
            <p:spPr>
              <a:xfrm>
                <a:off x="9334500" y="1577761"/>
                <a:ext cx="1268489"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𝒌</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𝒎</m:t>
                            </m:r>
                          </m:den>
                        </m:f>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6" name="Rectangle 5">
                <a:extLst>
                  <a:ext uri="{FF2B5EF4-FFF2-40B4-BE49-F238E27FC236}">
                    <a16:creationId xmlns:a16="http://schemas.microsoft.com/office/drawing/2014/main" id="{031AA66D-D4DD-4796-911F-00C65E3AF660}"/>
                  </a:ext>
                </a:extLst>
              </p:cNvPr>
              <p:cNvSpPr>
                <a:spLocks noRot="1" noChangeAspect="1" noMove="1" noResize="1" noEditPoints="1" noAdjustHandles="1" noChangeArrowheads="1" noChangeShapeType="1" noTextEdit="1"/>
              </p:cNvSpPr>
              <p:nvPr/>
            </p:nvSpPr>
            <p:spPr>
              <a:xfrm>
                <a:off x="9334500" y="1577761"/>
                <a:ext cx="1268489" cy="969176"/>
              </a:xfrm>
              <a:prstGeom prst="rect">
                <a:avLst/>
              </a:prstGeom>
              <a:blipFill>
                <a:blip r:embed="rId5"/>
                <a:stretch>
                  <a:fillRect l="-9615" r="-9135"/>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15BD2EE2-FFF2-4C85-BD5A-26180E04CE74}"/>
              </a:ext>
            </a:extLst>
          </p:cNvPr>
          <p:cNvSpPr/>
          <p:nvPr/>
        </p:nvSpPr>
        <p:spPr>
          <a:xfrm>
            <a:off x="92710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4741501"/>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5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C98214-E820-4B34-8D4B-8063809E064C}"/>
              </a:ext>
            </a:extLst>
          </p:cNvPr>
          <p:cNvSpPr/>
          <p:nvPr/>
        </p:nvSpPr>
        <p:spPr>
          <a:xfrm>
            <a:off x="127000" y="63500"/>
            <a:ext cx="11938000" cy="1018740"/>
          </a:xfrm>
          <a:prstGeom prst="rect">
            <a:avLst/>
          </a:prstGeom>
          <a:noFill/>
          <a:ln w="12700" cmpd="sng">
            <a:solidFill>
              <a:srgbClr val="FF0000">
                <a:alpha val="50000"/>
              </a:srgbClr>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151: Trong dao động điều hoà, vận tốc biến đổi</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007853E5-80E5-4A5A-B3D4-4A610C957D99}"/>
              </a:ext>
            </a:extLst>
          </p:cNvPr>
          <p:cNvSpPr/>
          <p:nvPr/>
        </p:nvSpPr>
        <p:spPr>
          <a:xfrm>
            <a:off x="1016000" y="1082240"/>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cùng pha với li độ.	</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96E92541-40D6-41AC-8400-7041FA1C34EB}"/>
              </a:ext>
            </a:extLst>
          </p:cNvPr>
          <p:cNvSpPr/>
          <p:nvPr/>
        </p:nvSpPr>
        <p:spPr>
          <a:xfrm>
            <a:off x="6477000" y="1082240"/>
            <a:ext cx="3326552"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ngược pha với li độ.</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CB32765-B2C0-4FBB-BC0B-D25EBD00FC88}"/>
                  </a:ext>
                </a:extLst>
              </p:cNvPr>
              <p:cNvSpPr/>
              <p:nvPr/>
            </p:nvSpPr>
            <p:spPr>
              <a:xfrm>
                <a:off x="1016000" y="1844240"/>
                <a:ext cx="4891083"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sớm pha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so với li độ.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2CB32765-B2C0-4FBB-BC0B-D25EBD00FC88}"/>
                  </a:ext>
                </a:extLst>
              </p:cNvPr>
              <p:cNvSpPr>
                <a:spLocks noRot="1" noChangeAspect="1" noMove="1" noResize="1" noEditPoints="1" noAdjustHandles="1" noChangeArrowheads="1" noChangeShapeType="1" noTextEdit="1"/>
              </p:cNvSpPr>
              <p:nvPr/>
            </p:nvSpPr>
            <p:spPr>
              <a:xfrm>
                <a:off x="1016000" y="1844240"/>
                <a:ext cx="4891083" cy="662810"/>
              </a:xfrm>
              <a:prstGeom prst="rect">
                <a:avLst/>
              </a:prstGeom>
              <a:blipFill>
                <a:blip r:embed="rId2"/>
                <a:stretch>
                  <a:fillRect l="-2618" t="-5556" b="-925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570B9B3A-ABD0-4279-B662-D96F8768F16D}"/>
                  </a:ext>
                </a:extLst>
              </p:cNvPr>
              <p:cNvSpPr/>
              <p:nvPr/>
            </p:nvSpPr>
            <p:spPr>
              <a:xfrm>
                <a:off x="6477000" y="1844240"/>
                <a:ext cx="3565400"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trễ pha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so với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li độ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6" name="Rectangle 5">
                <a:extLst>
                  <a:ext uri="{FF2B5EF4-FFF2-40B4-BE49-F238E27FC236}">
                    <a16:creationId xmlns:a16="http://schemas.microsoft.com/office/drawing/2014/main" id="{570B9B3A-ABD0-4279-B662-D96F8768F16D}"/>
                  </a:ext>
                </a:extLst>
              </p:cNvPr>
              <p:cNvSpPr>
                <a:spLocks noRot="1" noChangeAspect="1" noMove="1" noResize="1" noEditPoints="1" noAdjustHandles="1" noChangeArrowheads="1" noChangeShapeType="1" noTextEdit="1"/>
              </p:cNvSpPr>
              <p:nvPr/>
            </p:nvSpPr>
            <p:spPr>
              <a:xfrm>
                <a:off x="6477000" y="1844240"/>
                <a:ext cx="3565400" cy="662810"/>
              </a:xfrm>
              <a:prstGeom prst="rect">
                <a:avLst/>
              </a:prstGeom>
              <a:blipFill>
                <a:blip r:embed="rId3"/>
                <a:stretch>
                  <a:fillRect l="-3596" t="-5556" r="-2568" b="-9259"/>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3B67FDAD-2FA3-47CB-B84B-3709D884CCE0}"/>
              </a:ext>
            </a:extLst>
          </p:cNvPr>
          <p:cNvSpPr/>
          <p:nvPr/>
        </p:nvSpPr>
        <p:spPr>
          <a:xfrm>
            <a:off x="952500" y="1780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20128035"/>
      </p:ext>
    </p:extLst>
  </p:cSld>
  <p:clrMapOvr>
    <a:masterClrMapping/>
  </p:clrMapOvr>
  <mc:AlternateContent xmlns:mc="http://schemas.openxmlformats.org/markup-compatibility/2006" xmlns:p14="http://schemas.microsoft.com/office/powerpoint/2010/main">
    <mc:Choice Requires="p14">
      <p:transition spd="slow" p14:dur="20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5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A87A39-0B58-4817-9A9C-072A588F856D}"/>
              </a:ext>
            </a:extLst>
          </p:cNvPr>
          <p:cNvSpPr/>
          <p:nvPr/>
        </p:nvSpPr>
        <p:spPr>
          <a:xfrm>
            <a:off x="127000" y="63500"/>
            <a:ext cx="11938000" cy="1018740"/>
          </a:xfrm>
          <a:prstGeom prst="rect">
            <a:avLst/>
          </a:prstGeom>
          <a:noFill/>
          <a:ln w="12700" cmpd="sng">
            <a:solidFill>
              <a:srgbClr val="FF0000">
                <a:alpha val="50000"/>
              </a:srgbClr>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Câu </a:t>
            </a:r>
            <a:r>
              <a:rPr kumimoji="0" lang="en-US"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152</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Chọn phát biểu sai. Chu kì dao động nhỏ của một con lắc đơn</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37C5083D-C235-4CFF-839A-89BEA8440BB9}"/>
              </a:ext>
            </a:extLst>
          </p:cNvPr>
          <p:cNvSpPr/>
          <p:nvPr/>
        </p:nvSpPr>
        <p:spPr>
          <a:xfrm>
            <a:off x="508000" y="1082240"/>
            <a:ext cx="6354625"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 tỉ lệ với căn bậc hai của chiều dài của nó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DCBD940D-E6C0-49DE-9C02-775C76DBFF89}"/>
              </a:ext>
            </a:extLst>
          </p:cNvPr>
          <p:cNvSpPr/>
          <p:nvPr/>
        </p:nvSpPr>
        <p:spPr>
          <a:xfrm>
            <a:off x="508000" y="2251791"/>
            <a:ext cx="7941598"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tỉ lệ nghịch với căn bậc hai của gia tốc trọng trường.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ACBFD0F1-EEC1-4D74-B409-56358B7AE74B}"/>
              </a:ext>
            </a:extLst>
          </p:cNvPr>
          <p:cNvSpPr/>
          <p:nvPr/>
        </p:nvSpPr>
        <p:spPr>
          <a:xfrm>
            <a:off x="508000" y="3421342"/>
            <a:ext cx="5168403"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 phụ thuộc vào biên độ dao động.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6685F8F9-F1AB-4498-8A02-6EF7B97C3568}"/>
              </a:ext>
            </a:extLst>
          </p:cNvPr>
          <p:cNvSpPr/>
          <p:nvPr/>
        </p:nvSpPr>
        <p:spPr>
          <a:xfrm>
            <a:off x="508000" y="4590893"/>
            <a:ext cx="625684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không phụ thuộc vào khối lượng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con lắc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589E8EA9-A62C-4146-A740-63C341EB3417}"/>
              </a:ext>
            </a:extLst>
          </p:cNvPr>
          <p:cNvSpPr/>
          <p:nvPr/>
        </p:nvSpPr>
        <p:spPr>
          <a:xfrm>
            <a:off x="444500" y="3357842"/>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97590866"/>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5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521682-1F5B-446F-A086-14579DD6810E}"/>
              </a:ext>
            </a:extLst>
          </p:cNvPr>
          <p:cNvSpPr/>
          <p:nvPr/>
        </p:nvSpPr>
        <p:spPr>
          <a:xfrm>
            <a:off x="127000" y="63500"/>
            <a:ext cx="11938000" cy="1514261"/>
          </a:xfrm>
          <a:prstGeom prst="rect">
            <a:avLst/>
          </a:prstGeom>
          <a:noFill/>
          <a:ln w="12700" cmpd="sng">
            <a:solidFill>
              <a:srgbClr val="FF0000">
                <a:alpha val="50000"/>
              </a:srgbClr>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Câu </a:t>
            </a:r>
            <a:r>
              <a:rPr kumimoji="0" lang="en-US"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153</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Đối với dao động điều hòa, khoảng thời gian ngắn nhất sau đó trạng thái dao động lặp lại như cũ gọi là</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E696626B-D6F5-4B0F-9055-90C179799AF2}"/>
              </a:ext>
            </a:extLst>
          </p:cNvPr>
          <p:cNvSpPr/>
          <p:nvPr/>
        </p:nvSpPr>
        <p:spPr>
          <a:xfrm>
            <a:off x="1016000" y="1577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A. tần số dao động.</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AA2A1C50-0A20-4728-8EFF-6F53144C8A85}"/>
              </a:ext>
            </a:extLst>
          </p:cNvPr>
          <p:cNvSpPr/>
          <p:nvPr/>
        </p:nvSpPr>
        <p:spPr>
          <a:xfrm>
            <a:off x="6477000" y="1577761"/>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B. chu kỳ dao động.</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75C4A0D5-7D00-4DF3-B7BD-044A6D2651BC}"/>
              </a:ext>
            </a:extLst>
          </p:cNvPr>
          <p:cNvSpPr/>
          <p:nvPr/>
        </p:nvSpPr>
        <p:spPr>
          <a:xfrm>
            <a:off x="1016000" y="2339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C. pha ban đầu.</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B9FD8608-FDFE-4680-9896-1A1F3BDFF157}"/>
              </a:ext>
            </a:extLst>
          </p:cNvPr>
          <p:cNvSpPr/>
          <p:nvPr/>
        </p:nvSpPr>
        <p:spPr>
          <a:xfrm>
            <a:off x="6477000" y="2339761"/>
            <a:ext cx="2222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D. tần số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góc.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18CD289A-A7B7-4226-9F97-C6CF7C996CB1}"/>
              </a:ext>
            </a:extLst>
          </p:cNvPr>
          <p:cNvSpPr/>
          <p:nvPr/>
        </p:nvSpPr>
        <p:spPr>
          <a:xfrm>
            <a:off x="6413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774349"/>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5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2F2DA8-CBDA-4744-BCE0-8E1FA9524820}"/>
              </a:ext>
            </a:extLst>
          </p:cNvPr>
          <p:cNvSpPr/>
          <p:nvPr/>
        </p:nvSpPr>
        <p:spPr>
          <a:xfrm>
            <a:off x="127000" y="63500"/>
            <a:ext cx="11938000" cy="2009781"/>
          </a:xfrm>
          <a:prstGeom prst="rect">
            <a:avLst/>
          </a:prstGeom>
          <a:noFill/>
          <a:ln w="12700" cmpd="sng">
            <a:solidFill>
              <a:srgbClr val="FF0000">
                <a:alpha val="50000"/>
              </a:srgbClr>
            </a:solidFill>
          </a:ln>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Câu </a:t>
            </a:r>
            <a:r>
              <a:rPr kumimoji="0" lang="en-US"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154</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Một con lắc lò xo nằm ngang gồm vật nặng khối lượng m và độ cứng k. Con lắc đang dao động điều hoà theo phương dọc trục của lò xo. Véc tơ gia tốc của vật luôn hướng</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696F0E97-DE6C-43A0-A1D5-676BA8829A39}"/>
              </a:ext>
            </a:extLst>
          </p:cNvPr>
          <p:cNvSpPr/>
          <p:nvPr/>
        </p:nvSpPr>
        <p:spPr>
          <a:xfrm>
            <a:off x="508000" y="2073281"/>
            <a:ext cx="673774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cùng chiều chuyển động của vật nặng.</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292E13BD-32A7-427D-8936-8E54021CE78F}"/>
              </a:ext>
            </a:extLst>
          </p:cNvPr>
          <p:cNvSpPr/>
          <p:nvPr/>
        </p:nvSpPr>
        <p:spPr>
          <a:xfrm>
            <a:off x="508000" y="2596501"/>
            <a:ext cx="6168676"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ngược chiều chuyển động của vật nặng.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51431719-BC22-4CC1-B1E6-6B8C7D639679}"/>
              </a:ext>
            </a:extLst>
          </p:cNvPr>
          <p:cNvSpPr/>
          <p:nvPr/>
        </p:nvSpPr>
        <p:spPr>
          <a:xfrm>
            <a:off x="508000" y="3583888"/>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về vị trí cân bằng.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189B82F7-6495-4CD4-8911-65883F1B2A3F}"/>
              </a:ext>
            </a:extLst>
          </p:cNvPr>
          <p:cNvSpPr/>
          <p:nvPr/>
        </p:nvSpPr>
        <p:spPr>
          <a:xfrm>
            <a:off x="508000" y="4289272"/>
            <a:ext cx="35958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ra xa vị trí cân bằng.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C5F08166-A3EC-4A8D-B578-4FF58F4B851D}"/>
              </a:ext>
            </a:extLst>
          </p:cNvPr>
          <p:cNvSpPr/>
          <p:nvPr/>
        </p:nvSpPr>
        <p:spPr>
          <a:xfrm>
            <a:off x="444500" y="3561874"/>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66208332"/>
      </p:ext>
    </p:extLst>
  </p:cSld>
  <p:clrMapOvr>
    <a:masterClrMapping/>
  </p:clrMapOvr>
  <mc:AlternateContent xmlns:mc="http://schemas.openxmlformats.org/markup-compatibility/2006" xmlns:p14="http://schemas.microsoft.com/office/powerpoint/2010/main">
    <mc:Choice Requires="p14">
      <p:transition spd="slow" p14:dur="20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27CEDC-19EF-4079-953B-B19C80B4C680}"/>
              </a:ext>
            </a:extLst>
          </p:cNvPr>
          <p:cNvSpPr/>
          <p:nvPr/>
        </p:nvSpPr>
        <p:spPr>
          <a:xfrm>
            <a:off x="127000" y="63500"/>
            <a:ext cx="11938000" cy="1514261"/>
          </a:xfrm>
          <a:prstGeom prst="rect">
            <a:avLst/>
          </a:prstGeom>
          <a:noFill/>
          <a:ln w="9525">
            <a:solidFill>
              <a:srgbClr val="FFFF00">
                <a:alpha val="96000"/>
              </a:srgbClr>
            </a:solidFill>
          </a:ln>
          <a:scene3d>
            <a:camera prst="orthographicFront"/>
            <a:lightRig rig="threePt" dir="t"/>
          </a:scene3d>
          <a:sp3d>
            <a:bevelT prst="softRound"/>
          </a:sp3d>
        </p:spPr>
        <p:txBody>
          <a:bodyPr wrap="square">
            <a:spAutoFit/>
          </a:bodyPr>
          <a:lstStyle/>
          <a:p>
            <a:r>
              <a:rPr lang="vi-VN" sz="2800" b="1" dirty="0">
                <a:solidFill>
                  <a:srgbClr val="FFFF00"/>
                </a:solidFill>
                <a:latin typeface="UTM Swiss Condensed" panose="02000500000000000000" pitchFamily="2" charset="0"/>
              </a:rPr>
              <a:t>Câu 16: Trong dao động điều hoà thì li độ, vận tốc và gia tốc là những đại lượng biến đổi theo hàm sin hoặc cosin theo thời gian và</a:t>
            </a:r>
          </a:p>
          <a:p>
            <a:r>
              <a:rPr lang="vi-VN" sz="2800" b="1">
                <a:solidFill>
                  <a:srgbClr val="FFFF00"/>
                </a:solidFill>
                <a:latin typeface="UTM Swiss Condensed" panose="02000500000000000000" pitchFamily="2" charset="0"/>
              </a:rPr>
              <a:t>	 </a:t>
            </a:r>
            <a:endParaRPr lang="vi-VN" sz="2800" b="1" dirty="0">
              <a:solidFill>
                <a:srgbClr val="FFFF00"/>
              </a:solidFill>
              <a:latin typeface="UTM Swiss Condensed" panose="02000500000000000000" pitchFamily="2" charset="0"/>
            </a:endParaRPr>
          </a:p>
        </p:txBody>
      </p:sp>
      <p:sp>
        <p:nvSpPr>
          <p:cNvPr id="3" name="Rectangle 2">
            <a:extLst>
              <a:ext uri="{FF2B5EF4-FFF2-40B4-BE49-F238E27FC236}">
                <a16:creationId xmlns:a16="http://schemas.microsoft.com/office/drawing/2014/main" id="{953F9F13-C0D4-420F-B528-461482C1D06A}"/>
              </a:ext>
            </a:extLst>
          </p:cNvPr>
          <p:cNvSpPr/>
          <p:nvPr/>
        </p:nvSpPr>
        <p:spPr>
          <a:xfrm>
            <a:off x="1016000" y="1577761"/>
            <a:ext cx="304442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cùng biên độ.</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B9530560-7B49-4E30-AB38-BABD45F601C0}"/>
              </a:ext>
            </a:extLst>
          </p:cNvPr>
          <p:cNvSpPr/>
          <p:nvPr/>
        </p:nvSpPr>
        <p:spPr>
          <a:xfrm>
            <a:off x="6477000" y="1577761"/>
            <a:ext cx="304442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cùng chu kỳ.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EF0324F8-65BE-4E19-9A8C-CA84AFAFB4A9}"/>
              </a:ext>
            </a:extLst>
          </p:cNvPr>
          <p:cNvSpPr/>
          <p:nvPr/>
        </p:nvSpPr>
        <p:spPr>
          <a:xfrm>
            <a:off x="1016000" y="2339761"/>
            <a:ext cx="396775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cùng pha dao động.</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4E3E726C-A8CA-438A-9FF5-07FEB44E3BE7}"/>
              </a:ext>
            </a:extLst>
          </p:cNvPr>
          <p:cNvSpPr/>
          <p:nvPr/>
        </p:nvSpPr>
        <p:spPr>
          <a:xfrm>
            <a:off x="6477000" y="2339761"/>
            <a:ext cx="3281668"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cùng pha ban </a:t>
            </a:r>
            <a:r>
              <a:rPr lang="vi-VN" sz="2800" b="1">
                <a:solidFill>
                  <a:srgbClr val="FFFFFF"/>
                </a:solidFill>
                <a:latin typeface="UTM Swiss Condensed" panose="02000500000000000000" pitchFamily="2" charset="0"/>
                <a:ea typeface="Arial" panose="020B0604020202020204" pitchFamily="34" charset="0"/>
              </a:rPr>
              <a:t>đầu.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62FCD710-C807-476B-B837-04886AF86582}"/>
              </a:ext>
            </a:extLst>
          </p:cNvPr>
          <p:cNvSpPr/>
          <p:nvPr/>
        </p:nvSpPr>
        <p:spPr>
          <a:xfrm>
            <a:off x="952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600701549"/>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2315E1-B6BF-4F1F-A61D-502C6A9F8E37}"/>
              </a:ext>
            </a:extLst>
          </p:cNvPr>
          <p:cNvSpPr/>
          <p:nvPr/>
        </p:nvSpPr>
        <p:spPr>
          <a:xfrm>
            <a:off x="127000" y="63500"/>
            <a:ext cx="11938000" cy="1018740"/>
          </a:xfrm>
          <a:prstGeom prst="rect">
            <a:avLst/>
          </a:prstGeom>
          <a:noFill/>
          <a:ln w="9525">
            <a:solidFill>
              <a:srgbClr val="FFFF00">
                <a:alpha val="96000"/>
              </a:srgbClr>
            </a:solidFill>
          </a:ln>
          <a:scene3d>
            <a:camera prst="orthographicFront"/>
            <a:lightRig rig="threePt" dir="t"/>
          </a:scene3d>
          <a:sp3d>
            <a:bevelT prst="softRound"/>
          </a:sp3d>
        </p:spPr>
        <p:txBody>
          <a:bodyPr wrap="square">
            <a:spAutoFit/>
          </a:bodyPr>
          <a:lstStyle/>
          <a:p>
            <a:r>
              <a:rPr lang="vi-VN" sz="2800" b="1" dirty="0">
                <a:solidFill>
                  <a:srgbClr val="FFFF00"/>
                </a:solidFill>
                <a:latin typeface="UTM Swiss Condensed" panose="02000500000000000000" pitchFamily="2" charset="0"/>
              </a:rPr>
              <a:t>Câu 17: Đồ thị li độ theo thời gian của dao động điều hòa là một</a:t>
            </a:r>
          </a:p>
          <a:p>
            <a:r>
              <a:rPr lang="vi-VN" sz="2800" b="1">
                <a:solidFill>
                  <a:srgbClr val="FFFF00"/>
                </a:solidFill>
                <a:latin typeface="UTM Swiss Condensed" panose="02000500000000000000" pitchFamily="2" charset="0"/>
              </a:rPr>
              <a:t>	 </a:t>
            </a:r>
            <a:endParaRPr lang="vi-VN" sz="2800" b="1" dirty="0">
              <a:solidFill>
                <a:srgbClr val="FFFF00"/>
              </a:solidFill>
              <a:latin typeface="UTM Swiss Condensed" panose="02000500000000000000" pitchFamily="2" charset="0"/>
            </a:endParaRPr>
          </a:p>
        </p:txBody>
      </p:sp>
      <p:sp>
        <p:nvSpPr>
          <p:cNvPr id="3" name="Rectangle 2">
            <a:extLst>
              <a:ext uri="{FF2B5EF4-FFF2-40B4-BE49-F238E27FC236}">
                <a16:creationId xmlns:a16="http://schemas.microsoft.com/office/drawing/2014/main" id="{991AB98E-8228-4FD7-B85E-1CEC2C376BBA}"/>
              </a:ext>
            </a:extLst>
          </p:cNvPr>
          <p:cNvSpPr/>
          <p:nvPr/>
        </p:nvSpPr>
        <p:spPr>
          <a:xfrm>
            <a:off x="1016000" y="1082240"/>
            <a:ext cx="304442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đoạn thẳng.</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5F4F666B-A7BD-46B4-9C37-2DCE1E1FAB3D}"/>
              </a:ext>
            </a:extLst>
          </p:cNvPr>
          <p:cNvSpPr/>
          <p:nvPr/>
        </p:nvSpPr>
        <p:spPr>
          <a:xfrm>
            <a:off x="6477000" y="1082240"/>
            <a:ext cx="304442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đường thẳng.</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57D18C4D-D671-4268-9995-720A6162769B}"/>
              </a:ext>
            </a:extLst>
          </p:cNvPr>
          <p:cNvSpPr/>
          <p:nvPr/>
        </p:nvSpPr>
        <p:spPr>
          <a:xfrm>
            <a:off x="1016000" y="1844240"/>
            <a:ext cx="304442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đường hình sin.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5343EEFC-0F17-44E9-B3C5-3536A0C551D9}"/>
              </a:ext>
            </a:extLst>
          </p:cNvPr>
          <p:cNvSpPr/>
          <p:nvPr/>
        </p:nvSpPr>
        <p:spPr>
          <a:xfrm>
            <a:off x="6477000" y="1844240"/>
            <a:ext cx="2279791"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đường </a:t>
            </a:r>
            <a:r>
              <a:rPr lang="vi-VN" sz="2800" b="1">
                <a:solidFill>
                  <a:srgbClr val="FFFFFF"/>
                </a:solidFill>
                <a:latin typeface="UTM Swiss Condensed" panose="02000500000000000000" pitchFamily="2" charset="0"/>
                <a:ea typeface="Arial" panose="020B0604020202020204" pitchFamily="34" charset="0"/>
              </a:rPr>
              <a:t>tròn.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82E56F31-3A52-4C70-9DF5-6B75C733C2A7}"/>
              </a:ext>
            </a:extLst>
          </p:cNvPr>
          <p:cNvSpPr/>
          <p:nvPr/>
        </p:nvSpPr>
        <p:spPr>
          <a:xfrm>
            <a:off x="64135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844242444"/>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052749-8CAF-4A99-B04B-245C4888448A}"/>
              </a:ext>
            </a:extLst>
          </p:cNvPr>
          <p:cNvSpPr/>
          <p:nvPr/>
        </p:nvSpPr>
        <p:spPr>
          <a:xfrm>
            <a:off x="127000" y="63500"/>
            <a:ext cx="11938000" cy="1018740"/>
          </a:xfrm>
          <a:prstGeom prst="rect">
            <a:avLst/>
          </a:prstGeom>
          <a:noFill/>
          <a:ln w="9525">
            <a:solidFill>
              <a:srgbClr val="FFFF00">
                <a:alpha val="96000"/>
              </a:srgbClr>
            </a:solidFill>
          </a:ln>
          <a:scene3d>
            <a:camera prst="orthographicFront"/>
            <a:lightRig rig="threePt" dir="t"/>
          </a:scene3d>
          <a:sp3d>
            <a:bevelT prst="softRound"/>
          </a:sp3d>
        </p:spPr>
        <p:txBody>
          <a:bodyPr wrap="square">
            <a:spAutoFit/>
          </a:bodyPr>
          <a:lstStyle/>
          <a:p>
            <a:r>
              <a:rPr lang="vi-VN" sz="2800" b="1" dirty="0">
                <a:solidFill>
                  <a:srgbClr val="FFFF00"/>
                </a:solidFill>
                <a:latin typeface="UTM Swiss Condensed" panose="02000500000000000000" pitchFamily="2" charset="0"/>
              </a:rPr>
              <a:t>Câu 18: Chu kì dao động của con lắc lò xo phụ thuộc vào</a:t>
            </a:r>
          </a:p>
          <a:p>
            <a:r>
              <a:rPr lang="vi-VN" sz="2800" b="1">
                <a:solidFill>
                  <a:srgbClr val="FFFF00"/>
                </a:solidFill>
                <a:latin typeface="UTM Swiss Condensed" panose="02000500000000000000" pitchFamily="2" charset="0"/>
              </a:rPr>
              <a:t>	 </a:t>
            </a:r>
            <a:endParaRPr lang="vi-VN" sz="2800" b="1" dirty="0">
              <a:solidFill>
                <a:srgbClr val="FFFF00"/>
              </a:solidFill>
              <a:latin typeface="UTM Swiss Condensed" panose="02000500000000000000" pitchFamily="2" charset="0"/>
            </a:endParaRPr>
          </a:p>
        </p:txBody>
      </p:sp>
      <p:sp>
        <p:nvSpPr>
          <p:cNvPr id="3" name="Rectangle 2">
            <a:extLst>
              <a:ext uri="{FF2B5EF4-FFF2-40B4-BE49-F238E27FC236}">
                <a16:creationId xmlns:a16="http://schemas.microsoft.com/office/drawing/2014/main" id="{B483953D-3748-4AD5-85E0-62C1E79E74CE}"/>
              </a:ext>
            </a:extLst>
          </p:cNvPr>
          <p:cNvSpPr/>
          <p:nvPr/>
        </p:nvSpPr>
        <p:spPr>
          <a:xfrm>
            <a:off x="1016000" y="1082240"/>
            <a:ext cx="489108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gia tốc của sự rơi tự do	</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33CE9D9F-2F38-4112-ADA4-452B36C28351}"/>
              </a:ext>
            </a:extLst>
          </p:cNvPr>
          <p:cNvSpPr/>
          <p:nvPr/>
        </p:nvSpPr>
        <p:spPr>
          <a:xfrm>
            <a:off x="6477000" y="1082240"/>
            <a:ext cx="3690434"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biên độ của dao động.</a:t>
            </a:r>
          </a:p>
          <a:p>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E9F570D9-4AAB-437A-BC8F-94B42B6F1466}"/>
              </a:ext>
            </a:extLst>
          </p:cNvPr>
          <p:cNvSpPr/>
          <p:nvPr/>
        </p:nvSpPr>
        <p:spPr>
          <a:xfrm>
            <a:off x="1016000" y="1844240"/>
            <a:ext cx="489108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điều kiện kích thích ban đầu</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DA634714-884E-4722-AE66-79A5F6A99052}"/>
              </a:ext>
            </a:extLst>
          </p:cNvPr>
          <p:cNvSpPr/>
          <p:nvPr/>
        </p:nvSpPr>
        <p:spPr>
          <a:xfrm>
            <a:off x="6477000" y="1844240"/>
            <a:ext cx="4124847"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khối lượng của vật nặng.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E5BCE39D-765B-4755-86A5-614F20AE3E3F}"/>
              </a:ext>
            </a:extLst>
          </p:cNvPr>
          <p:cNvSpPr/>
          <p:nvPr/>
        </p:nvSpPr>
        <p:spPr>
          <a:xfrm>
            <a:off x="952500" y="1780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6967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CA1677-E235-409E-AD7B-1649DF914BDB}"/>
              </a:ext>
            </a:extLst>
          </p:cNvPr>
          <p:cNvSpPr/>
          <p:nvPr/>
        </p:nvSpPr>
        <p:spPr>
          <a:xfrm>
            <a:off x="127000" y="63500"/>
            <a:ext cx="11938000" cy="1018740"/>
          </a:xfrm>
          <a:prstGeom prst="rect">
            <a:avLst/>
          </a:prstGeom>
          <a:noFill/>
          <a:ln w="9525">
            <a:solidFill>
              <a:srgbClr val="FFFF00">
                <a:alpha val="96000"/>
              </a:srgbClr>
            </a:solidFill>
          </a:ln>
          <a:scene3d>
            <a:camera prst="orthographicFront"/>
            <a:lightRig rig="threePt" dir="t"/>
          </a:scene3d>
          <a:sp3d>
            <a:bevelT prst="softRound"/>
          </a:sp3d>
        </p:spPr>
        <p:txBody>
          <a:bodyPr wrap="square">
            <a:spAutoFit/>
          </a:bodyPr>
          <a:lstStyle/>
          <a:p>
            <a:r>
              <a:rPr lang="vi-VN" sz="2800" b="1" dirty="0">
                <a:solidFill>
                  <a:srgbClr val="FFFF00"/>
                </a:solidFill>
                <a:latin typeface="UTM Swiss Condensed" panose="02000500000000000000" pitchFamily="2" charset="0"/>
              </a:rPr>
              <a:t>Câu 19: Ứng dụng quan trọng nhất của con lắc đơn là</a:t>
            </a:r>
          </a:p>
          <a:p>
            <a:r>
              <a:rPr lang="vi-VN" sz="2800" b="1">
                <a:solidFill>
                  <a:srgbClr val="FFFF00"/>
                </a:solidFill>
                <a:latin typeface="UTM Swiss Condensed" panose="02000500000000000000" pitchFamily="2" charset="0"/>
              </a:rPr>
              <a:t>	 </a:t>
            </a:r>
            <a:endParaRPr lang="vi-VN" sz="2800" b="1" dirty="0">
              <a:solidFill>
                <a:srgbClr val="FFFF00"/>
              </a:solidFill>
              <a:latin typeface="UTM Swiss Condensed" panose="02000500000000000000" pitchFamily="2" charset="0"/>
            </a:endParaRPr>
          </a:p>
        </p:txBody>
      </p:sp>
      <p:sp>
        <p:nvSpPr>
          <p:cNvPr id="3" name="Rectangle 2">
            <a:extLst>
              <a:ext uri="{FF2B5EF4-FFF2-40B4-BE49-F238E27FC236}">
                <a16:creationId xmlns:a16="http://schemas.microsoft.com/office/drawing/2014/main" id="{C3E98D24-E894-4BBC-B697-6F2725677BAD}"/>
              </a:ext>
            </a:extLst>
          </p:cNvPr>
          <p:cNvSpPr/>
          <p:nvPr/>
        </p:nvSpPr>
        <p:spPr>
          <a:xfrm>
            <a:off x="508000" y="1082240"/>
            <a:ext cx="489108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xác định chu kì dao động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5010C0D6-2D5F-4AF2-869F-5265F056326D}"/>
              </a:ext>
            </a:extLst>
          </p:cNvPr>
          <p:cNvSpPr/>
          <p:nvPr/>
        </p:nvSpPr>
        <p:spPr>
          <a:xfrm>
            <a:off x="508000" y="1605460"/>
            <a:ext cx="4344459"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xác định chiều dài con lắc.</a:t>
            </a:r>
          </a:p>
          <a:p>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5CE01C49-D7DC-49DE-85D6-54B44ABC341E}"/>
              </a:ext>
            </a:extLst>
          </p:cNvPr>
          <p:cNvSpPr/>
          <p:nvPr/>
        </p:nvSpPr>
        <p:spPr>
          <a:xfrm>
            <a:off x="508000" y="2624200"/>
            <a:ext cx="489108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xác định gia tốc trọng trường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77E3496E-7C54-4FA3-B1D1-C5C4EADB578D}"/>
              </a:ext>
            </a:extLst>
          </p:cNvPr>
          <p:cNvSpPr/>
          <p:nvPr/>
        </p:nvSpPr>
        <p:spPr>
          <a:xfrm>
            <a:off x="508000" y="3298231"/>
            <a:ext cx="6405921"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khảo sát dao động điều hòa của một vật.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8458DA68-CF1F-4299-AABA-659219344E9D}"/>
              </a:ext>
            </a:extLst>
          </p:cNvPr>
          <p:cNvSpPr/>
          <p:nvPr/>
        </p:nvSpPr>
        <p:spPr>
          <a:xfrm>
            <a:off x="444500" y="323473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19356049"/>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4EE738-44D4-4E1A-A5ED-16F4AB158ECF}"/>
              </a:ext>
            </a:extLst>
          </p:cNvPr>
          <p:cNvSpPr/>
          <p:nvPr/>
        </p:nvSpPr>
        <p:spPr>
          <a:xfrm>
            <a:off x="127000" y="63500"/>
            <a:ext cx="11938000" cy="523220"/>
          </a:xfrm>
          <a:prstGeom prst="rect">
            <a:avLst/>
          </a:prstGeom>
          <a:noFill/>
          <a:ln w="9525">
            <a:solidFill>
              <a:srgbClr val="FFFF00">
                <a:alpha val="96000"/>
              </a:srgbClr>
            </a:solidFill>
          </a:ln>
          <a:scene3d>
            <a:camera prst="orthographicFront"/>
            <a:lightRig rig="threePt" dir="t"/>
          </a:scene3d>
          <a:sp3d>
            <a:bevelT prst="softRound"/>
          </a:sp3d>
        </p:spPr>
        <p:txBody>
          <a:bodyPr wrap="square">
            <a:spAutoFit/>
          </a:bodyPr>
          <a:lstStyle/>
          <a:p>
            <a:r>
              <a:rPr lang="vi-VN" sz="2800" b="1" dirty="0">
                <a:solidFill>
                  <a:srgbClr val="FFFF00"/>
                </a:solidFill>
                <a:latin typeface="UTM Swiss Condensed" panose="02000500000000000000" pitchFamily="2" charset="0"/>
              </a:rPr>
              <a:t>Câu 2: Trong dao động điều hoà, phát biểu nào sau đây là không </a:t>
            </a:r>
            <a:r>
              <a:rPr lang="vi-VN" sz="2800" b="1">
                <a:solidFill>
                  <a:srgbClr val="FFFF00"/>
                </a:solidFill>
                <a:latin typeface="UTM Swiss Condensed" panose="02000500000000000000" pitchFamily="2" charset="0"/>
              </a:rPr>
              <a:t>đúng. </a:t>
            </a:r>
            <a:endParaRPr lang="vi-VN" sz="2800" b="1" dirty="0">
              <a:solidFill>
                <a:srgbClr val="FFFF00"/>
              </a:solidFill>
              <a:latin typeface="UTM Swiss Condensed" panose="02000500000000000000" pitchFamily="2" charset="0"/>
            </a:endParaRPr>
          </a:p>
        </p:txBody>
      </p:sp>
      <p:sp>
        <p:nvSpPr>
          <p:cNvPr id="3" name="Rectangle 2">
            <a:extLst>
              <a:ext uri="{FF2B5EF4-FFF2-40B4-BE49-F238E27FC236}">
                <a16:creationId xmlns:a16="http://schemas.microsoft.com/office/drawing/2014/main" id="{6CDCB7B5-9A68-4980-AA2A-F6107BC57421}"/>
              </a:ext>
            </a:extLst>
          </p:cNvPr>
          <p:cNvSpPr/>
          <p:nvPr/>
        </p:nvSpPr>
        <p:spPr>
          <a:xfrm>
            <a:off x="508000" y="586720"/>
            <a:ext cx="9300944"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Cứ sau một khoảng thời gian T thì vật lại trở về vị trí ban </a:t>
            </a:r>
            <a:r>
              <a:rPr lang="vi-VN" sz="2800" b="1">
                <a:solidFill>
                  <a:srgbClr val="FFFFFF"/>
                </a:solidFill>
                <a:latin typeface="UTM Swiss Condensed" panose="02000500000000000000" pitchFamily="2" charset="0"/>
                <a:ea typeface="Arial" panose="020B0604020202020204" pitchFamily="34" charset="0"/>
              </a:rPr>
              <a:t>đầu.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14ABCCFA-35A3-4C0B-8E04-3553BB748435}"/>
              </a:ext>
            </a:extLst>
          </p:cNvPr>
          <p:cNvSpPr/>
          <p:nvPr/>
        </p:nvSpPr>
        <p:spPr>
          <a:xfrm>
            <a:off x="508000" y="1109940"/>
            <a:ext cx="11211724"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Cứ sau một khoảng thời gian T thì vận tốc của vật lại trở về giá trị ban </a:t>
            </a:r>
            <a:r>
              <a:rPr lang="vi-VN" sz="2800" b="1">
                <a:solidFill>
                  <a:srgbClr val="FFFFFF"/>
                </a:solidFill>
                <a:latin typeface="UTM Swiss Condensed" panose="02000500000000000000" pitchFamily="2" charset="0"/>
                <a:ea typeface="Arial" panose="020B0604020202020204" pitchFamily="34" charset="0"/>
              </a:rPr>
              <a:t>đầu.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B64E8469-758C-488E-A44B-68F5538FCA7E}"/>
              </a:ext>
            </a:extLst>
          </p:cNvPr>
          <p:cNvSpPr/>
          <p:nvPr/>
        </p:nvSpPr>
        <p:spPr>
          <a:xfrm>
            <a:off x="508000" y="1633160"/>
            <a:ext cx="11141191"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Cứ sau một khoảng thời gian T thì gia tốc của vật lại trở về giá trị ban </a:t>
            </a:r>
            <a:r>
              <a:rPr lang="vi-VN" sz="2800" b="1">
                <a:solidFill>
                  <a:srgbClr val="FFFFFF"/>
                </a:solidFill>
                <a:latin typeface="UTM Swiss Condensed" panose="02000500000000000000" pitchFamily="2" charset="0"/>
                <a:ea typeface="Arial" panose="020B0604020202020204" pitchFamily="34" charset="0"/>
              </a:rPr>
              <a:t>đầu.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1E9FCFC8-B807-43A1-BF1D-CB1DAB118AEF}"/>
              </a:ext>
            </a:extLst>
          </p:cNvPr>
          <p:cNvSpPr/>
          <p:nvPr/>
        </p:nvSpPr>
        <p:spPr>
          <a:xfrm>
            <a:off x="508000" y="2156380"/>
            <a:ext cx="10639451"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Cứ sau một khoảng thời gian T thì biên độ vật lại trở về giá trị ban đầu.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E72E80F1-455F-4312-B264-025B2CA7DFDF}"/>
              </a:ext>
            </a:extLst>
          </p:cNvPr>
          <p:cNvSpPr/>
          <p:nvPr/>
        </p:nvSpPr>
        <p:spPr>
          <a:xfrm>
            <a:off x="444500" y="209288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4523743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CE0A28-02F7-4E12-9E9A-D6A0A837AF8E}"/>
              </a:ext>
            </a:extLst>
          </p:cNvPr>
          <p:cNvSpPr/>
          <p:nvPr/>
        </p:nvSpPr>
        <p:spPr>
          <a:xfrm>
            <a:off x="127000" y="63500"/>
            <a:ext cx="11938000" cy="1514261"/>
          </a:xfrm>
          <a:prstGeom prst="rect">
            <a:avLst/>
          </a:prstGeom>
          <a:noFill/>
          <a:ln w="9525">
            <a:solidFill>
              <a:srgbClr val="FFFF00">
                <a:alpha val="96000"/>
              </a:srgbClr>
            </a:solidFill>
          </a:ln>
          <a:scene3d>
            <a:camera prst="orthographicFront"/>
            <a:lightRig rig="threePt" dir="t"/>
          </a:scene3d>
          <a:sp3d>
            <a:bevelT prst="softRound"/>
          </a:sp3d>
        </p:spPr>
        <p:txBody>
          <a:bodyPr wrap="square">
            <a:spAutoFit/>
          </a:bodyPr>
          <a:lstStyle/>
          <a:p>
            <a:r>
              <a:rPr lang="vi-VN" sz="2800" b="1" dirty="0">
                <a:solidFill>
                  <a:srgbClr val="FFFF00"/>
                </a:solidFill>
                <a:latin typeface="UTM Swiss Condensed" panose="02000500000000000000" pitchFamily="2" charset="0"/>
              </a:rPr>
              <a:t>Câu 20: Tại một nơi xác định, chu kỳ dao động điều hòa của con lắc đơn tỉ lệ thuận với</a:t>
            </a:r>
          </a:p>
          <a:p>
            <a:r>
              <a:rPr lang="vi-VN" sz="2800" b="1">
                <a:solidFill>
                  <a:srgbClr val="FFFF00"/>
                </a:solidFill>
                <a:latin typeface="UTM Swiss Condensed" panose="02000500000000000000" pitchFamily="2" charset="0"/>
              </a:rPr>
              <a:t>	 </a:t>
            </a:r>
            <a:endParaRPr lang="vi-VN" sz="2800" b="1" dirty="0">
              <a:solidFill>
                <a:srgbClr val="FFFF00"/>
              </a:solidFill>
              <a:latin typeface="UTM Swiss Condensed" panose="02000500000000000000" pitchFamily="2" charset="0"/>
            </a:endParaRPr>
          </a:p>
        </p:txBody>
      </p:sp>
      <p:sp>
        <p:nvSpPr>
          <p:cNvPr id="3" name="Rectangle 2">
            <a:extLst>
              <a:ext uri="{FF2B5EF4-FFF2-40B4-BE49-F238E27FC236}">
                <a16:creationId xmlns:a16="http://schemas.microsoft.com/office/drawing/2014/main" id="{537443E7-EE4E-47D4-B270-53E5C4D44FD7}"/>
              </a:ext>
            </a:extLst>
          </p:cNvPr>
          <p:cNvSpPr/>
          <p:nvPr/>
        </p:nvSpPr>
        <p:spPr>
          <a:xfrm>
            <a:off x="508000" y="1577761"/>
            <a:ext cx="489108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gia tốc trọng trường	</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DE26BD83-0975-47E4-A8A6-BDD029EBC521}"/>
              </a:ext>
            </a:extLst>
          </p:cNvPr>
          <p:cNvSpPr/>
          <p:nvPr/>
        </p:nvSpPr>
        <p:spPr>
          <a:xfrm>
            <a:off x="508000" y="2100981"/>
            <a:ext cx="3058851"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chiều dài con lắc.</a:t>
            </a:r>
          </a:p>
          <a:p>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43B5A63B-A7BA-4DF3-A4B5-D1DC3B34EB87}"/>
              </a:ext>
            </a:extLst>
          </p:cNvPr>
          <p:cNvSpPr/>
          <p:nvPr/>
        </p:nvSpPr>
        <p:spPr>
          <a:xfrm>
            <a:off x="508000" y="3092022"/>
            <a:ext cx="5814412"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căn bậc hai gia tốc trọng trường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E708685B-F4A1-4897-AFD7-527203D6CDEF}"/>
              </a:ext>
            </a:extLst>
          </p:cNvPr>
          <p:cNvSpPr/>
          <p:nvPr/>
        </p:nvSpPr>
        <p:spPr>
          <a:xfrm>
            <a:off x="508000" y="3793752"/>
            <a:ext cx="4895892"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căn bậc hai chiều dài con lắc.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4AA50944-22B5-42AE-9B41-C99967A8B27D}"/>
              </a:ext>
            </a:extLst>
          </p:cNvPr>
          <p:cNvSpPr/>
          <p:nvPr/>
        </p:nvSpPr>
        <p:spPr>
          <a:xfrm>
            <a:off x="444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73443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9093A2-17E8-4AC5-A6C8-B8CF5416C19A}"/>
              </a:ext>
            </a:extLst>
          </p:cNvPr>
          <p:cNvSpPr/>
          <p:nvPr/>
        </p:nvSpPr>
        <p:spPr>
          <a:xfrm>
            <a:off x="127000" y="63500"/>
            <a:ext cx="11938000" cy="1514261"/>
          </a:xfrm>
          <a:prstGeom prst="rect">
            <a:avLst/>
          </a:prstGeom>
          <a:noFill/>
          <a:ln w="9525">
            <a:solidFill>
              <a:srgbClr val="FFFF00">
                <a:alpha val="96000"/>
              </a:srgbClr>
            </a:solidFill>
          </a:ln>
          <a:scene3d>
            <a:camera prst="orthographicFront"/>
            <a:lightRig rig="threePt" dir="t"/>
          </a:scene3d>
          <a:sp3d>
            <a:bevelT prst="softRound"/>
          </a:sp3d>
        </p:spPr>
        <p:txBody>
          <a:bodyPr wrap="square">
            <a:spAutoFit/>
          </a:bodyPr>
          <a:lstStyle/>
          <a:p>
            <a:r>
              <a:rPr lang="nl-NL" sz="2800" b="1" dirty="0">
                <a:solidFill>
                  <a:srgbClr val="FFFF00"/>
                </a:solidFill>
                <a:latin typeface="UTM Swiss Condensed" panose="02000500000000000000" pitchFamily="2" charset="0"/>
              </a:rPr>
              <a:t>Câu 21: Một vật dao động điều hòa, chuyển động của vật từ vị trí biên về vị trí cân bằng là chuyển động</a:t>
            </a:r>
            <a:endParaRPr lang="vi-VN" sz="2800" b="1" dirty="0">
              <a:solidFill>
                <a:srgbClr val="FFFF00"/>
              </a:solidFill>
              <a:latin typeface="UTM Swiss Condensed" panose="02000500000000000000" pitchFamily="2" charset="0"/>
            </a:endParaRPr>
          </a:p>
          <a:p>
            <a:r>
              <a:rPr lang="nl-NL" sz="2800" b="1">
                <a:solidFill>
                  <a:srgbClr val="FFFF00"/>
                </a:solidFill>
                <a:latin typeface="UTM Swiss Condensed" panose="02000500000000000000" pitchFamily="2" charset="0"/>
              </a:rPr>
              <a:t>	 </a:t>
            </a:r>
            <a:endParaRPr lang="vi-VN" sz="2800" b="1" dirty="0">
              <a:solidFill>
                <a:srgbClr val="FFFF00"/>
              </a:solidFill>
              <a:latin typeface="UTM Swiss Condensed" panose="02000500000000000000" pitchFamily="2" charset="0"/>
            </a:endParaRPr>
          </a:p>
        </p:txBody>
      </p:sp>
      <p:sp>
        <p:nvSpPr>
          <p:cNvPr id="3" name="Rectangle 2">
            <a:extLst>
              <a:ext uri="{FF2B5EF4-FFF2-40B4-BE49-F238E27FC236}">
                <a16:creationId xmlns:a16="http://schemas.microsoft.com/office/drawing/2014/main" id="{DB12CE0D-E635-49DB-A39D-36ED6AF008D5}"/>
              </a:ext>
            </a:extLst>
          </p:cNvPr>
          <p:cNvSpPr/>
          <p:nvPr/>
        </p:nvSpPr>
        <p:spPr>
          <a:xfrm>
            <a:off x="1016000" y="1577761"/>
            <a:ext cx="3044423"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A. nhanh dần đều.</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D6773404-4065-46B1-A8C4-EB1AFE8D6387}"/>
              </a:ext>
            </a:extLst>
          </p:cNvPr>
          <p:cNvSpPr/>
          <p:nvPr/>
        </p:nvSpPr>
        <p:spPr>
          <a:xfrm>
            <a:off x="6477000" y="1577761"/>
            <a:ext cx="3044423"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B. chậm dần đều.</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52316909-6112-43A6-B164-0320E285A923}"/>
              </a:ext>
            </a:extLst>
          </p:cNvPr>
          <p:cNvSpPr/>
          <p:nvPr/>
        </p:nvSpPr>
        <p:spPr>
          <a:xfrm>
            <a:off x="1016000" y="2339761"/>
            <a:ext cx="3044423"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C. nhanh dần.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761FF514-A796-4ED8-88EA-AB66C9B3D334}"/>
              </a:ext>
            </a:extLst>
          </p:cNvPr>
          <p:cNvSpPr/>
          <p:nvPr/>
        </p:nvSpPr>
        <p:spPr>
          <a:xfrm>
            <a:off x="6477000" y="2339761"/>
            <a:ext cx="2151551"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D. chậm </a:t>
            </a:r>
            <a:r>
              <a:rPr lang="nl-NL" sz="2800" b="1">
                <a:solidFill>
                  <a:srgbClr val="FFFFFF"/>
                </a:solidFill>
                <a:latin typeface="UTM Swiss Condensed" panose="02000500000000000000" pitchFamily="2" charset="0"/>
                <a:ea typeface="Arial" panose="020B0604020202020204" pitchFamily="34" charset="0"/>
              </a:rPr>
              <a:t>dần.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C9DA2BCC-3D89-444B-9FC9-60C74F7580C3}"/>
              </a:ext>
            </a:extLst>
          </p:cNvPr>
          <p:cNvSpPr/>
          <p:nvPr/>
        </p:nvSpPr>
        <p:spPr>
          <a:xfrm>
            <a:off x="6413500" y="2276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337526861"/>
      </p:ext>
    </p:extLst>
  </p:cSld>
  <p:clrMapOvr>
    <a:masterClrMapping/>
  </p:clrMapOvr>
  <mc:AlternateContent xmlns:mc="http://schemas.openxmlformats.org/markup-compatibility/2006" xmlns:p14="http://schemas.microsoft.com/office/powerpoint/2010/main">
    <mc:Choice Requires="p14">
      <p:transition spd="slow" p14:dur="200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1B0991-A878-4291-98F7-1DBC9BF31C16}"/>
              </a:ext>
            </a:extLst>
          </p:cNvPr>
          <p:cNvSpPr/>
          <p:nvPr/>
        </p:nvSpPr>
        <p:spPr>
          <a:xfrm>
            <a:off x="127000" y="63500"/>
            <a:ext cx="11938000" cy="1018740"/>
          </a:xfrm>
          <a:prstGeom prst="rect">
            <a:avLst/>
          </a:prstGeom>
          <a:noFill/>
          <a:ln w="9525">
            <a:solidFill>
              <a:srgbClr val="FFFF00">
                <a:alpha val="96000"/>
              </a:srgbClr>
            </a:solidFill>
          </a:ln>
          <a:scene3d>
            <a:camera prst="orthographicFront"/>
            <a:lightRig rig="threePt" dir="t"/>
          </a:scene3d>
          <a:sp3d>
            <a:bevelT prst="softRound"/>
          </a:sp3d>
        </p:spPr>
        <p:txBody>
          <a:bodyPr wrap="square">
            <a:spAutoFit/>
          </a:bodyPr>
          <a:lstStyle/>
          <a:p>
            <a:r>
              <a:rPr lang="nl-NL" sz="2800" b="1" dirty="0">
                <a:solidFill>
                  <a:srgbClr val="FFFF00"/>
                </a:solidFill>
                <a:latin typeface="UTM Swiss Condensed" panose="02000500000000000000" pitchFamily="2" charset="0"/>
              </a:rPr>
              <a:t>Câu 22: Chọn câu đúng: Chu kì dao động của con lắc lò xo là:</a:t>
            </a:r>
            <a:endParaRPr lang="vi-VN" sz="2800" b="1" dirty="0">
              <a:solidFill>
                <a:srgbClr val="FFFF00"/>
              </a:solidFill>
              <a:latin typeface="UTM Swiss Condensed" panose="02000500000000000000" pitchFamily="2" charset="0"/>
            </a:endParaRPr>
          </a:p>
          <a:p>
            <a:r>
              <a:rPr lang="nl-NL" sz="2800" b="1">
                <a:solidFill>
                  <a:srgbClr val="FFFF00"/>
                </a:solidFill>
                <a:latin typeface="UTM Swiss Condensed" panose="02000500000000000000" pitchFamily="2" charset="0"/>
              </a:rPr>
              <a:t>	 </a:t>
            </a:r>
            <a:endParaRPr lang="vi-VN" sz="2800" b="1" dirty="0">
              <a:solidFill>
                <a:srgbClr val="FFFF00"/>
              </a:solidFill>
              <a:latin typeface="UTM Swiss Condensed" panose="02000500000000000000" pitchFamily="2"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B6E8933-3FC3-4592-83F3-A0993B5973B4}"/>
                  </a:ext>
                </a:extLst>
              </p:cNvPr>
              <p:cNvSpPr/>
              <p:nvPr/>
            </p:nvSpPr>
            <p:spPr>
              <a:xfrm>
                <a:off x="1016000" y="1082240"/>
                <a:ext cx="3044423" cy="969176"/>
              </a:xfrm>
              <a:prstGeom prst="rect">
                <a:avLst/>
              </a:prstGeom>
            </p:spPr>
            <p:txBody>
              <a:bodyPr wrap="none">
                <a:spAutoFit/>
              </a:bodyPr>
              <a:lstStyle/>
              <a:p>
                <a:r>
                  <a:rPr lang="fr-FR" sz="2800" b="1" dirty="0">
                    <a:solidFill>
                      <a:srgbClr val="FFFFFF"/>
                    </a:solidFill>
                    <a:latin typeface="UTM Swiss Condensed" panose="02000500000000000000" pitchFamily="2" charset="0"/>
                    <a:ea typeface="Arial" panose="020B0604020202020204" pitchFamily="34" charset="0"/>
                  </a:rPr>
                  <a:t>A. </a:t>
                </a:r>
                <a:r>
                  <a:rPr lang="vi-VN" sz="2800" b="1" dirty="0">
                    <a:solidFill>
                      <a:srgbClr val="FFFFFF"/>
                    </a:solidFill>
                    <a:latin typeface="UTM Swiss Condensed" panose="02000500000000000000" pitchFamily="2" charset="0"/>
                    <a:ea typeface="Arial" panose="020B0604020202020204" pitchFamily="34" charset="0"/>
                  </a:rPr>
                  <a:t>T = 2π</a:t>
                </a:r>
                <a14:m>
                  <m:oMath xmlns:m="http://schemas.openxmlformats.org/officeDocument/2006/math">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𝒌</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𝒎</m:t>
                            </m:r>
                          </m:den>
                        </m:f>
                      </m:e>
                    </m:rad>
                  </m:oMath>
                </a14:m>
                <a:r>
                  <a:rPr lang="fr-F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3" name="Rectangle 2">
                <a:extLst>
                  <a:ext uri="{FF2B5EF4-FFF2-40B4-BE49-F238E27FC236}">
                    <a16:creationId xmlns:a16="http://schemas.microsoft.com/office/drawing/2014/main" id="{8B6E8933-3FC3-4592-83F3-A0993B5973B4}"/>
                  </a:ext>
                </a:extLst>
              </p:cNvPr>
              <p:cNvSpPr>
                <a:spLocks noRot="1" noChangeAspect="1" noMove="1" noResize="1" noEditPoints="1" noAdjustHandles="1" noChangeArrowheads="1" noChangeShapeType="1" noTextEdit="1"/>
              </p:cNvSpPr>
              <p:nvPr/>
            </p:nvSpPr>
            <p:spPr>
              <a:xfrm>
                <a:off x="1016000" y="1082240"/>
                <a:ext cx="3044423" cy="969176"/>
              </a:xfrm>
              <a:prstGeom prst="rect">
                <a:avLst/>
              </a:prstGeom>
              <a:blipFill>
                <a:blip r:embed="rId2"/>
                <a:stretch>
                  <a:fillRect l="-4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E11B2908-7B7D-4E30-BC09-6640E44CAAA6}"/>
                  </a:ext>
                </a:extLst>
              </p:cNvPr>
              <p:cNvSpPr/>
              <p:nvPr/>
            </p:nvSpPr>
            <p:spPr>
              <a:xfrm>
                <a:off x="6477000" y="1082240"/>
                <a:ext cx="3044423" cy="969176"/>
              </a:xfrm>
              <a:prstGeom prst="rect">
                <a:avLst/>
              </a:prstGeom>
            </p:spPr>
            <p:txBody>
              <a:bodyPr wrap="none">
                <a:spAutoFit/>
              </a:bodyPr>
              <a:lstStyle/>
              <a:p>
                <a:r>
                  <a:rPr lang="fr-FR" sz="2800" b="1" dirty="0">
                    <a:solidFill>
                      <a:srgbClr val="FFFFFF"/>
                    </a:solidFill>
                    <a:latin typeface="UTM Swiss Condensed" panose="02000500000000000000" pitchFamily="2" charset="0"/>
                    <a:ea typeface="Arial" panose="020B0604020202020204" pitchFamily="34" charset="0"/>
                  </a:rPr>
                  <a:t>B. </a:t>
                </a:r>
                <a:r>
                  <a:rPr lang="vi-VN" sz="2800" b="1" dirty="0">
                    <a:solidFill>
                      <a:srgbClr val="FFFFFF"/>
                    </a:solidFill>
                    <a:latin typeface="UTM Swiss Condensed" panose="02000500000000000000" pitchFamily="2" charset="0"/>
                    <a:ea typeface="Arial" panose="020B0604020202020204" pitchFamily="34" charset="0"/>
                  </a:rPr>
                  <a:t>T = 2π</a:t>
                </a:r>
                <a14:m>
                  <m:oMath xmlns:m="http://schemas.openxmlformats.org/officeDocument/2006/math">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𝒎</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𝒌</m:t>
                            </m:r>
                          </m:den>
                        </m:f>
                      </m:e>
                    </m:rad>
                  </m:oMath>
                </a14:m>
                <a:r>
                  <a:rPr lang="fr-FR" sz="2800" b="1" dirty="0">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4" name="Rectangle 3">
                <a:extLst>
                  <a:ext uri="{FF2B5EF4-FFF2-40B4-BE49-F238E27FC236}">
                    <a16:creationId xmlns:a16="http://schemas.microsoft.com/office/drawing/2014/main" id="{E11B2908-7B7D-4E30-BC09-6640E44CAAA6}"/>
                  </a:ext>
                </a:extLst>
              </p:cNvPr>
              <p:cNvSpPr>
                <a:spLocks noRot="1" noChangeAspect="1" noMove="1" noResize="1" noEditPoints="1" noAdjustHandles="1" noChangeArrowheads="1" noChangeShapeType="1" noTextEdit="1"/>
              </p:cNvSpPr>
              <p:nvPr/>
            </p:nvSpPr>
            <p:spPr>
              <a:xfrm>
                <a:off x="6477000" y="1082240"/>
                <a:ext cx="3044423" cy="969176"/>
              </a:xfrm>
              <a:prstGeom prst="rect">
                <a:avLst/>
              </a:prstGeom>
              <a:blipFill>
                <a:blip r:embed="rId3"/>
                <a:stretch>
                  <a:fillRect l="-4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4D42154-8E81-42AD-B932-ED7BABC82772}"/>
                  </a:ext>
                </a:extLst>
              </p:cNvPr>
              <p:cNvSpPr/>
              <p:nvPr/>
            </p:nvSpPr>
            <p:spPr>
              <a:xfrm>
                <a:off x="1016000" y="1844240"/>
                <a:ext cx="2121093" cy="969176"/>
              </a:xfrm>
              <a:prstGeom prst="rect">
                <a:avLst/>
              </a:prstGeom>
            </p:spPr>
            <p:txBody>
              <a:bodyPr wrap="none">
                <a:spAutoFit/>
              </a:bodyPr>
              <a:lstStyle/>
              <a:p>
                <a:r>
                  <a:rPr lang="fr-FR" sz="2800" b="1" dirty="0">
                    <a:solidFill>
                      <a:srgbClr val="FFFFFF"/>
                    </a:solidFill>
                    <a:latin typeface="UTM Swiss Condensed" panose="02000500000000000000" pitchFamily="2" charset="0"/>
                    <a:ea typeface="Arial" panose="020B0604020202020204" pitchFamily="34" charset="0"/>
                  </a:rPr>
                  <a:t>C. </a:t>
                </a:r>
                <a:r>
                  <a:rPr lang="vi-VN" sz="2800" b="1" dirty="0">
                    <a:solidFill>
                      <a:srgbClr val="FFFFFF"/>
                    </a:solidFill>
                    <a:latin typeface="UTM Swiss Condensed" panose="02000500000000000000" pitchFamily="2" charset="0"/>
                    <a:ea typeface="Arial" panose="020B0604020202020204" pitchFamily="34" charset="0"/>
                  </a:rPr>
                  <a:t>T = 2</a:t>
                </a:r>
                <a14:m>
                  <m:oMath xmlns:m="http://schemas.openxmlformats.org/officeDocument/2006/math">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𝒌</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𝒎</m:t>
                            </m:r>
                          </m:den>
                        </m:f>
                      </m:e>
                    </m:rad>
                  </m:oMath>
                </a14:m>
                <a:r>
                  <a:rPr lang="fr-F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5" name="Rectangle 4">
                <a:extLst>
                  <a:ext uri="{FF2B5EF4-FFF2-40B4-BE49-F238E27FC236}">
                    <a16:creationId xmlns:a16="http://schemas.microsoft.com/office/drawing/2014/main" id="{04D42154-8E81-42AD-B932-ED7BABC82772}"/>
                  </a:ext>
                </a:extLst>
              </p:cNvPr>
              <p:cNvSpPr>
                <a:spLocks noRot="1" noChangeAspect="1" noMove="1" noResize="1" noEditPoints="1" noAdjustHandles="1" noChangeArrowheads="1" noChangeShapeType="1" noTextEdit="1"/>
              </p:cNvSpPr>
              <p:nvPr/>
            </p:nvSpPr>
            <p:spPr>
              <a:xfrm>
                <a:off x="1016000" y="1844240"/>
                <a:ext cx="2121093" cy="969176"/>
              </a:xfrm>
              <a:prstGeom prst="rect">
                <a:avLst/>
              </a:prstGeom>
              <a:blipFill>
                <a:blip r:embed="rId4"/>
                <a:stretch>
                  <a:fillRect l="-603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0C808FBE-FD6F-4A08-876C-0DD27CD2332D}"/>
                  </a:ext>
                </a:extLst>
              </p:cNvPr>
              <p:cNvSpPr/>
              <p:nvPr/>
            </p:nvSpPr>
            <p:spPr>
              <a:xfrm>
                <a:off x="6477000" y="1844240"/>
                <a:ext cx="2070503" cy="969176"/>
              </a:xfrm>
              <a:prstGeom prst="rect">
                <a:avLst/>
              </a:prstGeom>
            </p:spPr>
            <p:txBody>
              <a:bodyPr wrap="none">
                <a:spAutoFit/>
              </a:bodyPr>
              <a:lstStyle/>
              <a:p>
                <a:r>
                  <a:rPr lang="fr-FR" sz="2800" b="1" dirty="0">
                    <a:solidFill>
                      <a:srgbClr val="FFFFFF"/>
                    </a:solidFill>
                    <a:latin typeface="UTM Swiss Condensed" panose="02000500000000000000" pitchFamily="2" charset="0"/>
                    <a:ea typeface="Arial" panose="020B0604020202020204" pitchFamily="34" charset="0"/>
                  </a:rPr>
                  <a:t>D. </a:t>
                </a:r>
                <a:r>
                  <a:rPr lang="vi-VN" sz="2800" b="1" dirty="0">
                    <a:solidFill>
                      <a:srgbClr val="FFFFFF"/>
                    </a:solidFill>
                    <a:latin typeface="UTM Swiss Condensed" panose="02000500000000000000" pitchFamily="2" charset="0"/>
                    <a:ea typeface="Arial" panose="020B0604020202020204" pitchFamily="34" charset="0"/>
                  </a:rPr>
                  <a:t>T =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rPr>
                          <m:t>𝝅</m:t>
                        </m:r>
                      </m:num>
                      <m:den>
                        <m:r>
                          <a:rPr lang="vi-VN" sz="2800" b="1" i="1">
                            <a:solidFill>
                              <a:srgbClr val="FFFFFF"/>
                            </a:solidFill>
                            <a:latin typeface="Cambria Math" panose="02040503050406030204" pitchFamily="18" charset="0"/>
                            <a:ea typeface="Arial" panose="020B0604020202020204" pitchFamily="34" charset="0"/>
                          </a:rPr>
                          <m:t>𝟐</m:t>
                        </m:r>
                      </m:den>
                    </m:f>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rPr>
                              <m:t>𝒌</m:t>
                            </m:r>
                          </m:num>
                          <m:den>
                            <m:r>
                              <a:rPr lang="vi-VN" sz="2800" b="1" i="1">
                                <a:solidFill>
                                  <a:srgbClr val="FFFFFF"/>
                                </a:solidFill>
                                <a:latin typeface="Cambria Math" panose="02040503050406030204" pitchFamily="18" charset="0"/>
                                <a:ea typeface="Arial" panose="020B0604020202020204" pitchFamily="34" charset="0"/>
                              </a:rPr>
                              <m:t>𝒎</m:t>
                            </m:r>
                          </m:den>
                        </m:f>
                      </m:e>
                    </m:rad>
                  </m:oMath>
                </a14:m>
                <a:r>
                  <a:rPr lang="vi-VN" sz="2800" b="1" dirty="0">
                    <a:solidFill>
                      <a:srgbClr val="FFFFFF"/>
                    </a:solidFill>
                    <a:latin typeface="UTM Swiss Condensed" panose="02000500000000000000" pitchFamily="2" charset="0"/>
                  </a:rPr>
                  <a:t> </a:t>
                </a:r>
              </a:p>
            </p:txBody>
          </p:sp>
        </mc:Choice>
        <mc:Fallback xmlns="">
          <p:sp>
            <p:nvSpPr>
              <p:cNvPr id="6" name="Rectangle 5">
                <a:extLst>
                  <a:ext uri="{FF2B5EF4-FFF2-40B4-BE49-F238E27FC236}">
                    <a16:creationId xmlns:a16="http://schemas.microsoft.com/office/drawing/2014/main" id="{0C808FBE-FD6F-4A08-876C-0DD27CD2332D}"/>
                  </a:ext>
                </a:extLst>
              </p:cNvPr>
              <p:cNvSpPr>
                <a:spLocks noRot="1" noChangeAspect="1" noMove="1" noResize="1" noEditPoints="1" noAdjustHandles="1" noChangeArrowheads="1" noChangeShapeType="1" noTextEdit="1"/>
              </p:cNvSpPr>
              <p:nvPr/>
            </p:nvSpPr>
            <p:spPr>
              <a:xfrm>
                <a:off x="6477000" y="1844240"/>
                <a:ext cx="2070503" cy="969176"/>
              </a:xfrm>
              <a:prstGeom prst="rect">
                <a:avLst/>
              </a:prstGeom>
              <a:blipFill>
                <a:blip r:embed="rId5"/>
                <a:stretch>
                  <a:fillRect l="-6195"/>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95387022-158E-485E-A9D9-F16420F1ACA1}"/>
              </a:ext>
            </a:extLst>
          </p:cNvPr>
          <p:cNvSpPr/>
          <p:nvPr/>
        </p:nvSpPr>
        <p:spPr>
          <a:xfrm>
            <a:off x="952500" y="1780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04726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0D904C-E700-422E-8A88-186EFD855FE4}"/>
              </a:ext>
            </a:extLst>
          </p:cNvPr>
          <p:cNvSpPr/>
          <p:nvPr/>
        </p:nvSpPr>
        <p:spPr>
          <a:xfrm>
            <a:off x="127000" y="63500"/>
            <a:ext cx="11938000" cy="1018740"/>
          </a:xfrm>
          <a:prstGeom prst="rect">
            <a:avLst/>
          </a:prstGeom>
          <a:noFill/>
          <a:ln w="9525">
            <a:solidFill>
              <a:srgbClr val="FFFF00">
                <a:alpha val="96000"/>
              </a:srgbClr>
            </a:solidFill>
          </a:ln>
          <a:scene3d>
            <a:camera prst="orthographicFront"/>
            <a:lightRig rig="threePt" dir="t"/>
          </a:scene3d>
          <a:sp3d>
            <a:bevelT prst="softRound"/>
          </a:sp3d>
        </p:spPr>
        <p:txBody>
          <a:bodyPr wrap="square">
            <a:spAutoFit/>
          </a:bodyPr>
          <a:lstStyle/>
          <a:p>
            <a:r>
              <a:rPr lang="pt-BR" sz="2800" b="1" dirty="0">
                <a:solidFill>
                  <a:srgbClr val="FFFF00"/>
                </a:solidFill>
                <a:latin typeface="UTM Swiss Condensed" panose="02000500000000000000" pitchFamily="2" charset="0"/>
              </a:rPr>
              <a:t>Câu 23: Vận tốc của chất điểm dao động điều hoà có độ lớn cực đại khi</a:t>
            </a:r>
            <a:endParaRPr lang="vi-VN" sz="2800" b="1" dirty="0">
              <a:solidFill>
                <a:srgbClr val="FFFF00"/>
              </a:solidFill>
              <a:latin typeface="UTM Swiss Condensed" panose="02000500000000000000" pitchFamily="2" charset="0"/>
            </a:endParaRPr>
          </a:p>
          <a:p>
            <a:r>
              <a:rPr lang="fr-FR" sz="2800" b="1">
                <a:solidFill>
                  <a:srgbClr val="FFFF00"/>
                </a:solidFill>
                <a:latin typeface="UTM Swiss Condensed" panose="02000500000000000000" pitchFamily="2" charset="0"/>
              </a:rPr>
              <a:t>	 </a:t>
            </a:r>
            <a:endParaRPr lang="vi-VN" sz="2800" b="1" dirty="0">
              <a:solidFill>
                <a:srgbClr val="FFFF00"/>
              </a:solidFill>
              <a:latin typeface="UTM Swiss Condensed" panose="02000500000000000000" pitchFamily="2" charset="0"/>
            </a:endParaRPr>
          </a:p>
        </p:txBody>
      </p:sp>
      <p:sp>
        <p:nvSpPr>
          <p:cNvPr id="3" name="Rectangle 2">
            <a:extLst>
              <a:ext uri="{FF2B5EF4-FFF2-40B4-BE49-F238E27FC236}">
                <a16:creationId xmlns:a16="http://schemas.microsoft.com/office/drawing/2014/main" id="{3B492CE1-1744-4C67-9E7F-03D111979CDD}"/>
              </a:ext>
            </a:extLst>
          </p:cNvPr>
          <p:cNvSpPr/>
          <p:nvPr/>
        </p:nvSpPr>
        <p:spPr>
          <a:xfrm>
            <a:off x="1016000" y="1082240"/>
            <a:ext cx="4891083" cy="523220"/>
          </a:xfrm>
          <a:prstGeom prst="rect">
            <a:avLst/>
          </a:prstGeom>
        </p:spPr>
        <p:txBody>
          <a:bodyPr wrap="none">
            <a:spAutoFit/>
          </a:bodyPr>
          <a:lstStyle/>
          <a:p>
            <a:r>
              <a:rPr lang="fr-FR" sz="2800" b="1" dirty="0">
                <a:solidFill>
                  <a:srgbClr val="FFFFFF"/>
                </a:solidFill>
                <a:latin typeface="UTM Swiss Condensed" panose="02000500000000000000" pitchFamily="2" charset="0"/>
                <a:ea typeface="Arial" panose="020B0604020202020204" pitchFamily="34" charset="0"/>
              </a:rPr>
              <a:t>A. li </a:t>
            </a:r>
            <a:r>
              <a:rPr lang="fr-FR" sz="2800" b="1" dirty="0" err="1">
                <a:solidFill>
                  <a:srgbClr val="FFFFFF"/>
                </a:solidFill>
                <a:latin typeface="UTM Swiss Condensed" panose="02000500000000000000" pitchFamily="2" charset="0"/>
                <a:ea typeface="Arial" panose="020B0604020202020204" pitchFamily="34" charset="0"/>
              </a:rPr>
              <a:t>độ</a:t>
            </a:r>
            <a:r>
              <a:rPr lang="fr-FR" sz="2800" b="1" dirty="0">
                <a:solidFill>
                  <a:srgbClr val="FFFFFF"/>
                </a:solidFill>
                <a:latin typeface="UTM Swiss Condensed" panose="02000500000000000000" pitchFamily="2" charset="0"/>
                <a:ea typeface="Arial" panose="020B0604020202020204" pitchFamily="34" charset="0"/>
              </a:rPr>
              <a:t> </a:t>
            </a:r>
            <a:r>
              <a:rPr lang="fr-FR" sz="2800" b="1" dirty="0" err="1">
                <a:solidFill>
                  <a:srgbClr val="FFFFFF"/>
                </a:solidFill>
                <a:latin typeface="UTM Swiss Condensed" panose="02000500000000000000" pitchFamily="2" charset="0"/>
                <a:ea typeface="Arial" panose="020B0604020202020204" pitchFamily="34" charset="0"/>
              </a:rPr>
              <a:t>có</a:t>
            </a:r>
            <a:r>
              <a:rPr lang="fr-FR" sz="2800" b="1" dirty="0">
                <a:solidFill>
                  <a:srgbClr val="FFFFFF"/>
                </a:solidFill>
                <a:latin typeface="UTM Swiss Condensed" panose="02000500000000000000" pitchFamily="2" charset="0"/>
                <a:ea typeface="Arial" panose="020B0604020202020204" pitchFamily="34" charset="0"/>
              </a:rPr>
              <a:t> </a:t>
            </a:r>
            <a:r>
              <a:rPr lang="fr-FR" sz="2800" b="1" dirty="0" err="1">
                <a:solidFill>
                  <a:srgbClr val="FFFFFF"/>
                </a:solidFill>
                <a:latin typeface="UTM Swiss Condensed" panose="02000500000000000000" pitchFamily="2" charset="0"/>
                <a:ea typeface="Arial" panose="020B0604020202020204" pitchFamily="34" charset="0"/>
              </a:rPr>
              <a:t>độ</a:t>
            </a:r>
            <a:r>
              <a:rPr lang="fr-FR" sz="2800" b="1" dirty="0">
                <a:solidFill>
                  <a:srgbClr val="FFFFFF"/>
                </a:solidFill>
                <a:latin typeface="UTM Swiss Condensed" panose="02000500000000000000" pitchFamily="2" charset="0"/>
                <a:ea typeface="Arial" panose="020B0604020202020204" pitchFamily="34" charset="0"/>
              </a:rPr>
              <a:t> </a:t>
            </a:r>
            <a:r>
              <a:rPr lang="fr-FR" sz="2800" b="1" dirty="0" err="1">
                <a:solidFill>
                  <a:srgbClr val="FFFFFF"/>
                </a:solidFill>
                <a:latin typeface="UTM Swiss Condensed" panose="02000500000000000000" pitchFamily="2" charset="0"/>
                <a:ea typeface="Arial" panose="020B0604020202020204" pitchFamily="34" charset="0"/>
              </a:rPr>
              <a:t>lớn</a:t>
            </a:r>
            <a:r>
              <a:rPr lang="fr-FR" sz="2800" b="1" dirty="0">
                <a:solidFill>
                  <a:srgbClr val="FFFFFF"/>
                </a:solidFill>
                <a:latin typeface="UTM Swiss Condensed" panose="02000500000000000000" pitchFamily="2" charset="0"/>
                <a:ea typeface="Arial" panose="020B0604020202020204" pitchFamily="34" charset="0"/>
              </a:rPr>
              <a:t> </a:t>
            </a:r>
            <a:r>
              <a:rPr lang="fr-FR" sz="2800" b="1" dirty="0" err="1">
                <a:solidFill>
                  <a:srgbClr val="FFFFFF"/>
                </a:solidFill>
                <a:latin typeface="UTM Swiss Condensed" panose="02000500000000000000" pitchFamily="2" charset="0"/>
                <a:ea typeface="Arial" panose="020B0604020202020204" pitchFamily="34" charset="0"/>
              </a:rPr>
              <a:t>cực</a:t>
            </a:r>
            <a:r>
              <a:rPr lang="fr-FR" sz="2800" b="1" dirty="0">
                <a:solidFill>
                  <a:srgbClr val="FFFFFF"/>
                </a:solidFill>
                <a:latin typeface="UTM Swiss Condensed" panose="02000500000000000000" pitchFamily="2" charset="0"/>
                <a:ea typeface="Arial" panose="020B0604020202020204" pitchFamily="34" charset="0"/>
              </a:rPr>
              <a:t> </a:t>
            </a:r>
            <a:r>
              <a:rPr lang="fr-FR" sz="2800" b="1" dirty="0" err="1">
                <a:solidFill>
                  <a:srgbClr val="FFFFFF"/>
                </a:solidFill>
                <a:latin typeface="UTM Swiss Condensed" panose="02000500000000000000" pitchFamily="2" charset="0"/>
                <a:ea typeface="Arial" panose="020B0604020202020204" pitchFamily="34" charset="0"/>
              </a:rPr>
              <a:t>đại</a:t>
            </a:r>
            <a:r>
              <a:rPr lang="fr-FR" sz="2800" b="1" dirty="0">
                <a:solidFill>
                  <a:srgbClr val="FFFFFF"/>
                </a:solidFill>
                <a:latin typeface="UTM Swiss Condensed" panose="02000500000000000000" pitchFamily="2" charset="0"/>
                <a:ea typeface="Arial" panose="020B0604020202020204" pitchFamily="34" charset="0"/>
              </a:rPr>
              <a:t>.	</a:t>
            </a:r>
            <a:r>
              <a:rPr lang="fr-F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F876D932-C4FD-4A30-ABD5-9D5FCFA74328}"/>
              </a:ext>
            </a:extLst>
          </p:cNvPr>
          <p:cNvSpPr/>
          <p:nvPr/>
        </p:nvSpPr>
        <p:spPr>
          <a:xfrm>
            <a:off x="6477000" y="1082240"/>
            <a:ext cx="2988319"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fr-F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li </a:t>
            </a:r>
            <a:r>
              <a:rPr lang="fr-FR"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độ</a:t>
            </a:r>
            <a:r>
              <a:rPr lang="fr-F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fr-FR"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bằng</a:t>
            </a:r>
            <a:r>
              <a:rPr lang="fr-F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fr-FR"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không</a:t>
            </a:r>
            <a:r>
              <a:rPr lang="fr-F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fr-FR" sz="2800" b="1" dirty="0">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23CB51B6-D76F-45CA-819B-D3544EB97FA4}"/>
              </a:ext>
            </a:extLst>
          </p:cNvPr>
          <p:cNvSpPr/>
          <p:nvPr/>
        </p:nvSpPr>
        <p:spPr>
          <a:xfrm>
            <a:off x="1016000" y="1844240"/>
            <a:ext cx="4891083" cy="523220"/>
          </a:xfrm>
          <a:prstGeom prst="rect">
            <a:avLst/>
          </a:prstGeom>
        </p:spPr>
        <p:txBody>
          <a:bodyPr wrap="none">
            <a:spAutoFit/>
          </a:bodyPr>
          <a:lstStyle/>
          <a:p>
            <a:r>
              <a:rPr lang="fr-FR" sz="2800" b="1" dirty="0">
                <a:solidFill>
                  <a:srgbClr val="FFFFFF"/>
                </a:solidFill>
                <a:latin typeface="UTM Swiss Condensed" panose="02000500000000000000" pitchFamily="2" charset="0"/>
                <a:ea typeface="Arial" panose="020B0604020202020204" pitchFamily="34" charset="0"/>
              </a:rPr>
              <a:t>C. </a:t>
            </a:r>
            <a:r>
              <a:rPr lang="fr-FR" sz="2800" b="1" dirty="0" err="1">
                <a:solidFill>
                  <a:srgbClr val="FFFFFF"/>
                </a:solidFill>
                <a:latin typeface="UTM Swiss Condensed" panose="02000500000000000000" pitchFamily="2" charset="0"/>
                <a:ea typeface="Arial" panose="020B0604020202020204" pitchFamily="34" charset="0"/>
              </a:rPr>
              <a:t>pha</a:t>
            </a:r>
            <a:r>
              <a:rPr lang="fr-FR" sz="2800" b="1" dirty="0">
                <a:solidFill>
                  <a:srgbClr val="FFFFFF"/>
                </a:solidFill>
                <a:latin typeface="UTM Swiss Condensed" panose="02000500000000000000" pitchFamily="2" charset="0"/>
                <a:ea typeface="Arial" panose="020B0604020202020204" pitchFamily="34" charset="0"/>
              </a:rPr>
              <a:t> dao </a:t>
            </a:r>
            <a:r>
              <a:rPr lang="fr-FR" sz="2800" b="1" dirty="0" err="1">
                <a:solidFill>
                  <a:srgbClr val="FFFFFF"/>
                </a:solidFill>
                <a:latin typeface="UTM Swiss Condensed" panose="02000500000000000000" pitchFamily="2" charset="0"/>
                <a:ea typeface="Arial" panose="020B0604020202020204" pitchFamily="34" charset="0"/>
              </a:rPr>
              <a:t>động</a:t>
            </a:r>
            <a:r>
              <a:rPr lang="fr-FR" sz="2800" b="1" dirty="0">
                <a:solidFill>
                  <a:srgbClr val="FFFFFF"/>
                </a:solidFill>
                <a:latin typeface="UTM Swiss Condensed" panose="02000500000000000000" pitchFamily="2" charset="0"/>
                <a:ea typeface="Arial" panose="020B0604020202020204" pitchFamily="34" charset="0"/>
              </a:rPr>
              <a:t> </a:t>
            </a:r>
            <a:r>
              <a:rPr lang="fr-FR" sz="2800" b="1" dirty="0" err="1">
                <a:solidFill>
                  <a:srgbClr val="FFFFFF"/>
                </a:solidFill>
                <a:latin typeface="UTM Swiss Condensed" panose="02000500000000000000" pitchFamily="2" charset="0"/>
                <a:ea typeface="Arial" panose="020B0604020202020204" pitchFamily="34" charset="0"/>
              </a:rPr>
              <a:t>cực</a:t>
            </a:r>
            <a:r>
              <a:rPr lang="fr-FR" sz="2800" b="1" dirty="0">
                <a:solidFill>
                  <a:srgbClr val="FFFFFF"/>
                </a:solidFill>
                <a:latin typeface="UTM Swiss Condensed" panose="02000500000000000000" pitchFamily="2" charset="0"/>
                <a:ea typeface="Arial" panose="020B0604020202020204" pitchFamily="34" charset="0"/>
              </a:rPr>
              <a:t> </a:t>
            </a:r>
            <a:r>
              <a:rPr lang="fr-FR" sz="2800" b="1" dirty="0" err="1">
                <a:solidFill>
                  <a:srgbClr val="FFFFFF"/>
                </a:solidFill>
                <a:latin typeface="UTM Swiss Condensed" panose="02000500000000000000" pitchFamily="2" charset="0"/>
                <a:ea typeface="Arial" panose="020B0604020202020204" pitchFamily="34" charset="0"/>
              </a:rPr>
              <a:t>đại</a:t>
            </a:r>
            <a:r>
              <a:rPr lang="fr-FR" sz="2800" b="1" dirty="0">
                <a:solidFill>
                  <a:srgbClr val="FFFFFF"/>
                </a:solidFill>
                <a:latin typeface="UTM Swiss Condensed" panose="02000500000000000000" pitchFamily="2" charset="0"/>
                <a:ea typeface="Arial" panose="020B0604020202020204" pitchFamily="34" charset="0"/>
              </a:rPr>
              <a:t>	</a:t>
            </a:r>
            <a:r>
              <a:rPr lang="fr-F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BCDAB8C9-521A-46F7-99B4-60D399F88661}"/>
              </a:ext>
            </a:extLst>
          </p:cNvPr>
          <p:cNvSpPr/>
          <p:nvPr/>
        </p:nvSpPr>
        <p:spPr>
          <a:xfrm>
            <a:off x="6477000" y="1844240"/>
            <a:ext cx="4213013" cy="523220"/>
          </a:xfrm>
          <a:prstGeom prst="rect">
            <a:avLst/>
          </a:prstGeom>
        </p:spPr>
        <p:txBody>
          <a:bodyPr wrap="none">
            <a:spAutoFit/>
          </a:bodyPr>
          <a:lstStyle/>
          <a:p>
            <a:r>
              <a:rPr lang="fr-FR" sz="2800" b="1" dirty="0">
                <a:solidFill>
                  <a:srgbClr val="FFFFFF"/>
                </a:solidFill>
                <a:latin typeface="UTM Swiss Condensed" panose="02000500000000000000" pitchFamily="2" charset="0"/>
                <a:ea typeface="Arial" panose="020B0604020202020204" pitchFamily="34" charset="0"/>
              </a:rPr>
              <a:t>D. </a:t>
            </a:r>
            <a:r>
              <a:rPr lang="fr-FR" sz="2800" b="1" dirty="0" err="1">
                <a:solidFill>
                  <a:srgbClr val="FFFFFF"/>
                </a:solidFill>
                <a:latin typeface="UTM Swiss Condensed" panose="02000500000000000000" pitchFamily="2" charset="0"/>
                <a:ea typeface="Arial" panose="020B0604020202020204" pitchFamily="34" charset="0"/>
              </a:rPr>
              <a:t>gia</a:t>
            </a:r>
            <a:r>
              <a:rPr lang="fr-FR" sz="2800" b="1" dirty="0">
                <a:solidFill>
                  <a:srgbClr val="FFFFFF"/>
                </a:solidFill>
                <a:latin typeface="UTM Swiss Condensed" panose="02000500000000000000" pitchFamily="2" charset="0"/>
                <a:ea typeface="Arial" panose="020B0604020202020204" pitchFamily="34" charset="0"/>
              </a:rPr>
              <a:t> </a:t>
            </a:r>
            <a:r>
              <a:rPr lang="fr-FR" sz="2800" b="1" dirty="0" err="1">
                <a:solidFill>
                  <a:srgbClr val="FFFFFF"/>
                </a:solidFill>
                <a:latin typeface="UTM Swiss Condensed" panose="02000500000000000000" pitchFamily="2" charset="0"/>
                <a:ea typeface="Arial" panose="020B0604020202020204" pitchFamily="34" charset="0"/>
              </a:rPr>
              <a:t>tốc</a:t>
            </a:r>
            <a:r>
              <a:rPr lang="fr-FR" sz="2800" b="1" dirty="0">
                <a:solidFill>
                  <a:srgbClr val="FFFFFF"/>
                </a:solidFill>
                <a:latin typeface="UTM Swiss Condensed" panose="02000500000000000000" pitchFamily="2" charset="0"/>
                <a:ea typeface="Arial" panose="020B0604020202020204" pitchFamily="34" charset="0"/>
              </a:rPr>
              <a:t> </a:t>
            </a:r>
            <a:r>
              <a:rPr lang="fr-FR" sz="2800" b="1" dirty="0" err="1">
                <a:solidFill>
                  <a:srgbClr val="FFFFFF"/>
                </a:solidFill>
                <a:latin typeface="UTM Swiss Condensed" panose="02000500000000000000" pitchFamily="2" charset="0"/>
                <a:ea typeface="Arial" panose="020B0604020202020204" pitchFamily="34" charset="0"/>
              </a:rPr>
              <a:t>có</a:t>
            </a:r>
            <a:r>
              <a:rPr lang="fr-FR" sz="2800" b="1" dirty="0">
                <a:solidFill>
                  <a:srgbClr val="FFFFFF"/>
                </a:solidFill>
                <a:latin typeface="UTM Swiss Condensed" panose="02000500000000000000" pitchFamily="2" charset="0"/>
                <a:ea typeface="Arial" panose="020B0604020202020204" pitchFamily="34" charset="0"/>
              </a:rPr>
              <a:t> </a:t>
            </a:r>
            <a:r>
              <a:rPr lang="fr-FR" sz="2800" b="1" dirty="0" err="1">
                <a:solidFill>
                  <a:srgbClr val="FFFFFF"/>
                </a:solidFill>
                <a:latin typeface="UTM Swiss Condensed" panose="02000500000000000000" pitchFamily="2" charset="0"/>
                <a:ea typeface="Arial" panose="020B0604020202020204" pitchFamily="34" charset="0"/>
              </a:rPr>
              <a:t>độ</a:t>
            </a:r>
            <a:r>
              <a:rPr lang="fr-FR" sz="2800" b="1" dirty="0">
                <a:solidFill>
                  <a:srgbClr val="FFFFFF"/>
                </a:solidFill>
                <a:latin typeface="UTM Swiss Condensed" panose="02000500000000000000" pitchFamily="2" charset="0"/>
                <a:ea typeface="Arial" panose="020B0604020202020204" pitchFamily="34" charset="0"/>
              </a:rPr>
              <a:t> </a:t>
            </a:r>
            <a:r>
              <a:rPr lang="fr-FR" sz="2800" b="1" dirty="0" err="1">
                <a:solidFill>
                  <a:srgbClr val="FFFFFF"/>
                </a:solidFill>
                <a:latin typeface="UTM Swiss Condensed" panose="02000500000000000000" pitchFamily="2" charset="0"/>
                <a:ea typeface="Arial" panose="020B0604020202020204" pitchFamily="34" charset="0"/>
              </a:rPr>
              <a:t>lớn</a:t>
            </a:r>
            <a:r>
              <a:rPr lang="fr-FR" sz="2800" b="1" dirty="0">
                <a:solidFill>
                  <a:srgbClr val="FFFFFF"/>
                </a:solidFill>
                <a:latin typeface="UTM Swiss Condensed" panose="02000500000000000000" pitchFamily="2" charset="0"/>
                <a:ea typeface="Arial" panose="020B0604020202020204" pitchFamily="34" charset="0"/>
              </a:rPr>
              <a:t> </a:t>
            </a:r>
            <a:r>
              <a:rPr lang="fr-FR" sz="2800" b="1" dirty="0" err="1">
                <a:solidFill>
                  <a:srgbClr val="FFFFFF"/>
                </a:solidFill>
                <a:latin typeface="UTM Swiss Condensed" panose="02000500000000000000" pitchFamily="2" charset="0"/>
                <a:ea typeface="Arial" panose="020B0604020202020204" pitchFamily="34" charset="0"/>
              </a:rPr>
              <a:t>cực</a:t>
            </a:r>
            <a:r>
              <a:rPr lang="fr-FR" sz="2800" b="1" dirty="0">
                <a:solidFill>
                  <a:srgbClr val="FFFFFF"/>
                </a:solidFill>
                <a:latin typeface="UTM Swiss Condensed" panose="02000500000000000000" pitchFamily="2" charset="0"/>
                <a:ea typeface="Arial" panose="020B0604020202020204" pitchFamily="34" charset="0"/>
              </a:rPr>
              <a:t> </a:t>
            </a:r>
            <a:r>
              <a:rPr lang="fr-FR" sz="2800" b="1" err="1">
                <a:solidFill>
                  <a:srgbClr val="FFFFFF"/>
                </a:solidFill>
                <a:latin typeface="UTM Swiss Condensed" panose="02000500000000000000" pitchFamily="2" charset="0"/>
                <a:ea typeface="Arial" panose="020B0604020202020204" pitchFamily="34" charset="0"/>
              </a:rPr>
              <a:t>đại</a:t>
            </a:r>
            <a:r>
              <a:rPr lang="fr-F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B3FA35EB-C5F1-47AE-8E89-FC333F6C012C}"/>
              </a:ext>
            </a:extLst>
          </p:cNvPr>
          <p:cNvSpPr/>
          <p:nvPr/>
        </p:nvSpPr>
        <p:spPr>
          <a:xfrm>
            <a:off x="64135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668948602"/>
      </p:ext>
    </p:extLst>
  </p:cSld>
  <p:clrMapOvr>
    <a:masterClrMapping/>
  </p:clrMapOvr>
  <mc:AlternateContent xmlns:mc="http://schemas.openxmlformats.org/markup-compatibility/2006" xmlns:p14="http://schemas.microsoft.com/office/powerpoint/2010/main">
    <mc:Choice Requires="p14">
      <p:transition spd="slow" p14:dur="2000">
        <p14:prism dir="d"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2D5F7C-8C4D-491C-8002-D6EC85B2216C}"/>
              </a:ext>
            </a:extLst>
          </p:cNvPr>
          <p:cNvSpPr/>
          <p:nvPr/>
        </p:nvSpPr>
        <p:spPr>
          <a:xfrm>
            <a:off x="127000" y="63500"/>
            <a:ext cx="11938000" cy="1514261"/>
          </a:xfrm>
          <a:prstGeom prst="rect">
            <a:avLst/>
          </a:prstGeom>
          <a:noFill/>
          <a:ln w="9525">
            <a:solidFill>
              <a:srgbClr val="FFFF00">
                <a:alpha val="96000"/>
              </a:srgbClr>
            </a:solidFill>
          </a:ln>
          <a:scene3d>
            <a:camera prst="orthographicFront"/>
            <a:lightRig rig="threePt" dir="t"/>
          </a:scene3d>
          <a:sp3d>
            <a:bevelT prst="softRound"/>
          </a:sp3d>
        </p:spPr>
        <p:txBody>
          <a:bodyPr wrap="square">
            <a:spAutoFit/>
          </a:bodyPr>
          <a:lstStyle/>
          <a:p>
            <a:r>
              <a:rPr lang="nl-NL" sz="2800" b="1" dirty="0">
                <a:solidFill>
                  <a:srgbClr val="FFFF00"/>
                </a:solidFill>
                <a:latin typeface="UTM Swiss Condensed" panose="02000500000000000000" pitchFamily="2" charset="0"/>
              </a:rPr>
              <a:t>Câu 24: Một chất điểm dao động điều hòa có quỹ đạo là một đoạn thẳng dài 30cm. Biên độ dao động của chất điểm là</a:t>
            </a:r>
            <a:endParaRPr lang="vi-VN" sz="2800" b="1" dirty="0">
              <a:solidFill>
                <a:srgbClr val="FFFF00"/>
              </a:solidFill>
              <a:latin typeface="UTM Swiss Condensed" panose="02000500000000000000" pitchFamily="2" charset="0"/>
            </a:endParaRPr>
          </a:p>
          <a:p>
            <a:r>
              <a:rPr lang="nl-NL" sz="2800" b="1">
                <a:solidFill>
                  <a:srgbClr val="FFFF00"/>
                </a:solidFill>
                <a:latin typeface="UTM Swiss Condensed" panose="02000500000000000000" pitchFamily="2" charset="0"/>
              </a:rPr>
              <a:t>	 </a:t>
            </a:r>
            <a:endParaRPr lang="vi-VN" sz="2800" b="1" dirty="0">
              <a:solidFill>
                <a:srgbClr val="FFFF00"/>
              </a:solidFill>
              <a:latin typeface="UTM Swiss Condensed" panose="02000500000000000000" pitchFamily="2" charset="0"/>
            </a:endParaRPr>
          </a:p>
        </p:txBody>
      </p:sp>
      <p:sp>
        <p:nvSpPr>
          <p:cNvPr id="3" name="Rectangle 2">
            <a:extLst>
              <a:ext uri="{FF2B5EF4-FFF2-40B4-BE49-F238E27FC236}">
                <a16:creationId xmlns:a16="http://schemas.microsoft.com/office/drawing/2014/main" id="{D3827458-14A3-43D1-AECF-B67D6A66E829}"/>
              </a:ext>
            </a:extLst>
          </p:cNvPr>
          <p:cNvSpPr/>
          <p:nvPr/>
        </p:nvSpPr>
        <p:spPr>
          <a:xfrm>
            <a:off x="762000" y="1577761"/>
            <a:ext cx="2121093"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A. 20cm.</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B90381BF-8AFD-4BDC-B1BE-E7238AE0BD5F}"/>
              </a:ext>
            </a:extLst>
          </p:cNvPr>
          <p:cNvSpPr/>
          <p:nvPr/>
        </p:nvSpPr>
        <p:spPr>
          <a:xfrm>
            <a:off x="3619500" y="1577761"/>
            <a:ext cx="2121093"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B. -15cm.</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EBFB5812-0E92-48B9-B98A-05B861C5D507}"/>
              </a:ext>
            </a:extLst>
          </p:cNvPr>
          <p:cNvSpPr/>
          <p:nvPr/>
        </p:nvSpPr>
        <p:spPr>
          <a:xfrm>
            <a:off x="6477000" y="1577761"/>
            <a:ext cx="2121093"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C. 7,5cm.</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4741F15C-63FC-4A41-AFC9-2CBACB76FA7E}"/>
              </a:ext>
            </a:extLst>
          </p:cNvPr>
          <p:cNvSpPr/>
          <p:nvPr/>
        </p:nvSpPr>
        <p:spPr>
          <a:xfrm>
            <a:off x="9334500" y="1577761"/>
            <a:ext cx="1547218"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D. 15cm.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60A75CD1-2BCE-4668-9C3C-4C9DBB6E8060}"/>
              </a:ext>
            </a:extLst>
          </p:cNvPr>
          <p:cNvSpPr/>
          <p:nvPr/>
        </p:nvSpPr>
        <p:spPr>
          <a:xfrm>
            <a:off x="35560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162243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67B7DA-E112-4AEA-A0F9-34810FE8DAA7}"/>
              </a:ext>
            </a:extLst>
          </p:cNvPr>
          <p:cNvSpPr/>
          <p:nvPr/>
        </p:nvSpPr>
        <p:spPr>
          <a:xfrm>
            <a:off x="127000" y="63500"/>
            <a:ext cx="11938000" cy="954107"/>
          </a:xfrm>
          <a:prstGeom prst="rect">
            <a:avLst/>
          </a:prstGeom>
          <a:noFill/>
          <a:ln w="9525">
            <a:solidFill>
              <a:srgbClr val="FFFF00">
                <a:alpha val="96000"/>
              </a:srgbClr>
            </a:solidFill>
          </a:ln>
          <a:scene3d>
            <a:camera prst="orthographicFront"/>
            <a:lightRig rig="threePt" dir="t"/>
          </a:scene3d>
          <a:sp3d>
            <a:bevelT prst="softRound"/>
          </a:sp3d>
        </p:spPr>
        <p:txBody>
          <a:bodyPr wrap="square">
            <a:spAutoFit/>
          </a:bodyPr>
          <a:lstStyle/>
          <a:p>
            <a:r>
              <a:rPr lang="vi-VN" sz="2800" b="1">
                <a:solidFill>
                  <a:srgbClr val="FFFF00"/>
                </a:solidFill>
                <a:latin typeface="UTM Swiss Condensed" panose="02000500000000000000" pitchFamily="2" charset="0"/>
              </a:rPr>
              <a:t>Câu </a:t>
            </a:r>
            <a:r>
              <a:rPr lang="en-US" sz="2800" b="1" dirty="0">
                <a:solidFill>
                  <a:srgbClr val="FFFF00"/>
                </a:solidFill>
                <a:latin typeface="UTM Swiss Condensed" panose="02000500000000000000" pitchFamily="2" charset="0"/>
              </a:rPr>
              <a:t>25</a:t>
            </a:r>
            <a:r>
              <a:rPr lang="vi-VN" sz="2800" b="1" dirty="0">
                <a:solidFill>
                  <a:srgbClr val="FFFF00"/>
                </a:solidFill>
                <a:latin typeface="UTM Swiss Condensed" panose="02000500000000000000" pitchFamily="2" charset="0"/>
              </a:rPr>
              <a:t>: Con lắc lò xo ngang dao động điều hoà, vận tốc của vật bằng không khi vật chuyển động </a:t>
            </a:r>
            <a:r>
              <a:rPr lang="vi-VN" sz="2800" b="1">
                <a:solidFill>
                  <a:srgbClr val="FFFF00"/>
                </a:solidFill>
                <a:latin typeface="UTM Swiss Condensed" panose="02000500000000000000" pitchFamily="2" charset="0"/>
              </a:rPr>
              <a:t>qua  </a:t>
            </a:r>
            <a:endParaRPr lang="vi-VN" sz="2800" b="1" dirty="0">
              <a:solidFill>
                <a:srgbClr val="FFFF00"/>
              </a:solidFill>
              <a:latin typeface="UTM Swiss Condensed" panose="02000500000000000000" pitchFamily="2" charset="0"/>
            </a:endParaRPr>
          </a:p>
        </p:txBody>
      </p:sp>
      <p:sp>
        <p:nvSpPr>
          <p:cNvPr id="3" name="Rectangle 2">
            <a:extLst>
              <a:ext uri="{FF2B5EF4-FFF2-40B4-BE49-F238E27FC236}">
                <a16:creationId xmlns:a16="http://schemas.microsoft.com/office/drawing/2014/main" id="{4D596D68-78BC-4612-BCB9-AD7EAEEEE213}"/>
              </a:ext>
            </a:extLst>
          </p:cNvPr>
          <p:cNvSpPr/>
          <p:nvPr/>
        </p:nvSpPr>
        <p:spPr>
          <a:xfrm>
            <a:off x="508000" y="1017607"/>
            <a:ext cx="396775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vị trí cân bằng	</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A4BA7E07-C0D9-4A8C-9C45-A3A4B45CBC01}"/>
              </a:ext>
            </a:extLst>
          </p:cNvPr>
          <p:cNvSpPr/>
          <p:nvPr/>
        </p:nvSpPr>
        <p:spPr>
          <a:xfrm>
            <a:off x="508000" y="1540827"/>
            <a:ext cx="6660798"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vị trí mà lực đàn hồi của lò xo bằng </a:t>
            </a:r>
            <a:r>
              <a:rPr lang="vi-VN" sz="2800" b="1">
                <a:solidFill>
                  <a:srgbClr val="FFFFFF"/>
                </a:solidFill>
                <a:latin typeface="UTM Swiss Condensed" panose="02000500000000000000" pitchFamily="2" charset="0"/>
                <a:ea typeface="Arial" panose="020B0604020202020204" pitchFamily="34" charset="0"/>
              </a:rPr>
              <a:t>không.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FDBE3739-2F83-4981-8DCA-A559E0556565}"/>
              </a:ext>
            </a:extLst>
          </p:cNvPr>
          <p:cNvSpPr/>
          <p:nvPr/>
        </p:nvSpPr>
        <p:spPr>
          <a:xfrm>
            <a:off x="508000" y="2064047"/>
            <a:ext cx="489108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vị trí vật có li độ cực đại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A610FE67-CB9B-491D-9AEF-D83125F4DE1D}"/>
              </a:ext>
            </a:extLst>
          </p:cNvPr>
          <p:cNvSpPr/>
          <p:nvPr/>
        </p:nvSpPr>
        <p:spPr>
          <a:xfrm>
            <a:off x="508000" y="2587267"/>
            <a:ext cx="5474576"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vị trí mà lò xo không bị biến </a:t>
            </a:r>
            <a:r>
              <a:rPr lang="vi-VN" sz="2800" b="1">
                <a:solidFill>
                  <a:srgbClr val="FFFFFF"/>
                </a:solidFill>
                <a:latin typeface="UTM Swiss Condensed" panose="02000500000000000000" pitchFamily="2" charset="0"/>
                <a:ea typeface="Arial" panose="020B0604020202020204" pitchFamily="34" charset="0"/>
              </a:rPr>
              <a:t>dạng.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D1A6F8BE-7489-4CDA-9921-E2F25F8D569D}"/>
              </a:ext>
            </a:extLst>
          </p:cNvPr>
          <p:cNvSpPr/>
          <p:nvPr/>
        </p:nvSpPr>
        <p:spPr>
          <a:xfrm>
            <a:off x="444500" y="2523767"/>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772503633"/>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D02935-D16C-48BA-8F6F-580276FFA677}"/>
              </a:ext>
            </a:extLst>
          </p:cNvPr>
          <p:cNvSpPr/>
          <p:nvPr/>
        </p:nvSpPr>
        <p:spPr>
          <a:xfrm>
            <a:off x="127000" y="63500"/>
            <a:ext cx="11938000" cy="523220"/>
          </a:xfrm>
          <a:prstGeom prst="rect">
            <a:avLst/>
          </a:prstGeom>
          <a:noFill/>
          <a:ln w="9525">
            <a:solidFill>
              <a:srgbClr val="FFFF00">
                <a:alpha val="96000"/>
              </a:srgbClr>
            </a:solidFill>
          </a:ln>
          <a:scene3d>
            <a:camera prst="orthographicFront"/>
            <a:lightRig rig="threePt" dir="t"/>
          </a:scene3d>
          <a:sp3d>
            <a:bevelT prst="softRound"/>
          </a:sp3d>
        </p:spPr>
        <p:txBody>
          <a:bodyPr wrap="square">
            <a:spAutoFit/>
          </a:bodyPr>
          <a:lstStyle/>
          <a:p>
            <a:r>
              <a:rPr lang="vi-VN" sz="2800" b="1">
                <a:solidFill>
                  <a:srgbClr val="FFFF00"/>
                </a:solidFill>
                <a:latin typeface="UTM Swiss Condensed" panose="02000500000000000000" pitchFamily="2" charset="0"/>
              </a:rPr>
              <a:t>Câu 2</a:t>
            </a:r>
            <a:r>
              <a:rPr lang="en-US" sz="2800" b="1" dirty="0">
                <a:solidFill>
                  <a:srgbClr val="FFFF00"/>
                </a:solidFill>
                <a:latin typeface="UTM Swiss Condensed" panose="02000500000000000000" pitchFamily="2" charset="0"/>
              </a:rPr>
              <a:t>6</a:t>
            </a:r>
            <a:r>
              <a:rPr lang="vi-VN" sz="2800" b="1" dirty="0">
                <a:solidFill>
                  <a:srgbClr val="FFFF00"/>
                </a:solidFill>
                <a:latin typeface="UTM Swiss Condensed" panose="02000500000000000000" pitchFamily="2" charset="0"/>
              </a:rPr>
              <a:t>: Trong dao động điều hoà của con lắc lò xo, phát biểu nào sau đây là sai</a:t>
            </a:r>
            <a:r>
              <a:rPr lang="vi-VN" sz="2800" b="1">
                <a:solidFill>
                  <a:srgbClr val="FFFF00"/>
                </a:solidFill>
                <a:latin typeface="UTM Swiss Condensed" panose="02000500000000000000" pitchFamily="2" charset="0"/>
              </a:rPr>
              <a:t>.  </a:t>
            </a:r>
            <a:endParaRPr lang="vi-VN" sz="2800" b="1" dirty="0">
              <a:solidFill>
                <a:srgbClr val="FFFF00"/>
              </a:solidFill>
              <a:latin typeface="UTM Swiss Condensed" panose="02000500000000000000" pitchFamily="2" charset="0"/>
            </a:endParaRPr>
          </a:p>
        </p:txBody>
      </p:sp>
      <p:sp>
        <p:nvSpPr>
          <p:cNvPr id="3" name="Rectangle 2">
            <a:extLst>
              <a:ext uri="{FF2B5EF4-FFF2-40B4-BE49-F238E27FC236}">
                <a16:creationId xmlns:a16="http://schemas.microsoft.com/office/drawing/2014/main" id="{D25A5B31-35B6-4561-8CC3-20801707428E}"/>
              </a:ext>
            </a:extLst>
          </p:cNvPr>
          <p:cNvSpPr/>
          <p:nvPr/>
        </p:nvSpPr>
        <p:spPr>
          <a:xfrm>
            <a:off x="508000" y="586720"/>
            <a:ext cx="6917278"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Lực kéo về phụ thuộc vào độ cứng của lò </a:t>
            </a:r>
            <a:r>
              <a:rPr lang="vi-VN" sz="2800" b="1">
                <a:solidFill>
                  <a:srgbClr val="FFFFFF"/>
                </a:solidFill>
                <a:latin typeface="UTM Swiss Condensed" panose="02000500000000000000" pitchFamily="2" charset="0"/>
                <a:ea typeface="Arial" panose="020B0604020202020204" pitchFamily="34" charset="0"/>
              </a:rPr>
              <a:t>xo.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8AE0788A-874E-437D-BB3D-7FA12C771088}"/>
              </a:ext>
            </a:extLst>
          </p:cNvPr>
          <p:cNvSpPr/>
          <p:nvPr/>
        </p:nvSpPr>
        <p:spPr>
          <a:xfrm>
            <a:off x="508000" y="1109940"/>
            <a:ext cx="7795724"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Lực kéo về phụ thuộc vào khối lượng của vật nặng.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1FD770E2-4657-4317-BD9E-5187878A4BA6}"/>
              </a:ext>
            </a:extLst>
          </p:cNvPr>
          <p:cNvSpPr/>
          <p:nvPr/>
        </p:nvSpPr>
        <p:spPr>
          <a:xfrm>
            <a:off x="508000" y="1633160"/>
            <a:ext cx="7606570"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Gia tốc của vật phụ thuộc vào khối lượng của </a:t>
            </a:r>
            <a:r>
              <a:rPr lang="vi-VN" sz="2800" b="1">
                <a:solidFill>
                  <a:srgbClr val="FFFFFF"/>
                </a:solidFill>
                <a:latin typeface="UTM Swiss Condensed" panose="02000500000000000000" pitchFamily="2" charset="0"/>
                <a:ea typeface="Arial" panose="020B0604020202020204" pitchFamily="34" charset="0"/>
              </a:rPr>
              <a:t>vật.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595C0E9B-173F-4019-B771-7B5BA47B513B}"/>
              </a:ext>
            </a:extLst>
          </p:cNvPr>
          <p:cNvSpPr/>
          <p:nvPr/>
        </p:nvSpPr>
        <p:spPr>
          <a:xfrm>
            <a:off x="508000" y="2156380"/>
            <a:ext cx="8167621"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Tần số góc của vật phụ thuộc vào khối lượng của </a:t>
            </a:r>
            <a:r>
              <a:rPr lang="vi-VN" sz="2800" b="1">
                <a:solidFill>
                  <a:srgbClr val="FFFFFF"/>
                </a:solidFill>
                <a:latin typeface="UTM Swiss Condensed" panose="02000500000000000000" pitchFamily="2" charset="0"/>
                <a:ea typeface="Arial" panose="020B0604020202020204" pitchFamily="34" charset="0"/>
              </a:rPr>
              <a:t>vật.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1825C0DE-A8AD-4EB2-9D4B-1321DD0A7166}"/>
              </a:ext>
            </a:extLst>
          </p:cNvPr>
          <p:cNvSpPr/>
          <p:nvPr/>
        </p:nvSpPr>
        <p:spPr>
          <a:xfrm>
            <a:off x="444500" y="156966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704730942"/>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0925C4-2B2B-45A5-85EF-DF81C4393107}"/>
              </a:ext>
            </a:extLst>
          </p:cNvPr>
          <p:cNvSpPr/>
          <p:nvPr/>
        </p:nvSpPr>
        <p:spPr>
          <a:xfrm>
            <a:off x="127000" y="63500"/>
            <a:ext cx="11938000" cy="954107"/>
          </a:xfrm>
          <a:prstGeom prst="rect">
            <a:avLst/>
          </a:prstGeom>
          <a:noFill/>
          <a:ln w="9525">
            <a:solidFill>
              <a:srgbClr val="FFFF00">
                <a:alpha val="96000"/>
              </a:srgbClr>
            </a:solidFill>
          </a:ln>
          <a:scene3d>
            <a:camera prst="orthographicFront"/>
            <a:lightRig rig="threePt" dir="t"/>
          </a:scene3d>
          <a:sp3d>
            <a:bevelT prst="softRound"/>
          </a:sp3d>
        </p:spPr>
        <p:txBody>
          <a:bodyPr wrap="square">
            <a:spAutoFit/>
          </a:bodyPr>
          <a:lstStyle/>
          <a:p>
            <a:r>
              <a:rPr lang="pl-PL" sz="2800" b="1" dirty="0">
                <a:solidFill>
                  <a:srgbClr val="FFFF00"/>
                </a:solidFill>
                <a:latin typeface="UTM Swiss Condensed" panose="02000500000000000000" pitchFamily="2" charset="0"/>
              </a:rPr>
              <a:t>Câu 27: Một con lắc lò xo gồm lò xo có độ cứng k gắn vật m dao động điều hòa với tần số. Tần số góc dao động của con lắc được xác định theo </a:t>
            </a:r>
            <a:r>
              <a:rPr lang="pl-PL" sz="2800" b="1">
                <a:solidFill>
                  <a:srgbClr val="FFFF00"/>
                </a:solidFill>
                <a:latin typeface="UTM Swiss Condensed" panose="02000500000000000000" pitchFamily="2" charset="0"/>
              </a:rPr>
              <a:t>công thức là </a:t>
            </a:r>
            <a:endParaRPr lang="vi-VN" sz="2800" b="1" dirty="0">
              <a:solidFill>
                <a:srgbClr val="FFFF00"/>
              </a:solidFill>
              <a:latin typeface="UTM Swiss Condensed" panose="02000500000000000000" pitchFamily="2"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EA1CB978-3D55-43C6-BE2D-C31A772786AC}"/>
                  </a:ext>
                </a:extLst>
              </p:cNvPr>
              <p:cNvSpPr/>
              <p:nvPr/>
            </p:nvSpPr>
            <p:spPr>
              <a:xfrm>
                <a:off x="762000" y="1017607"/>
                <a:ext cx="1197764" cy="969176"/>
              </a:xfrm>
              <a:prstGeom prst="rect">
                <a:avLst/>
              </a:prstGeom>
            </p:spPr>
            <p:txBody>
              <a:bodyPr wrap="none">
                <a:spAutoFit/>
              </a:bodyPr>
              <a:lstStyle/>
              <a:p>
                <a:r>
                  <a:rPr lang="pl-PL" sz="2800" b="1" dirty="0">
                    <a:solidFill>
                      <a:srgbClr val="FFFFFF"/>
                    </a:solidFill>
                    <a:latin typeface="UTM Swiss Condensed" panose="02000500000000000000" pitchFamily="2" charset="0"/>
                    <a:ea typeface="Arial" panose="020B0604020202020204" pitchFamily="34" charset="0"/>
                  </a:rPr>
                  <a:t>A. </a:t>
                </a:r>
                <a14:m>
                  <m:oMath xmlns:m="http://schemas.openxmlformats.org/officeDocument/2006/math">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𝒎</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𝒌</m:t>
                            </m:r>
                          </m:den>
                        </m:f>
                      </m:e>
                    </m:rad>
                  </m:oMath>
                </a14:m>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3" name="Rectangle 2">
                <a:extLst>
                  <a:ext uri="{FF2B5EF4-FFF2-40B4-BE49-F238E27FC236}">
                    <a16:creationId xmlns:a16="http://schemas.microsoft.com/office/drawing/2014/main" id="{EA1CB978-3D55-43C6-BE2D-C31A772786AC}"/>
                  </a:ext>
                </a:extLst>
              </p:cNvPr>
              <p:cNvSpPr>
                <a:spLocks noRot="1" noChangeAspect="1" noMove="1" noResize="1" noEditPoints="1" noAdjustHandles="1" noChangeArrowheads="1" noChangeShapeType="1" noTextEdit="1"/>
              </p:cNvSpPr>
              <p:nvPr/>
            </p:nvSpPr>
            <p:spPr>
              <a:xfrm>
                <a:off x="762000" y="1017607"/>
                <a:ext cx="1197764" cy="969176"/>
              </a:xfrm>
              <a:prstGeom prst="rect">
                <a:avLst/>
              </a:prstGeom>
              <a:blipFill>
                <a:blip r:embed="rId2"/>
                <a:stretch>
                  <a:fillRect l="-1020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8F2A0215-DC9F-48A0-AA14-8BECE7901424}"/>
                  </a:ext>
                </a:extLst>
              </p:cNvPr>
              <p:cNvSpPr/>
              <p:nvPr/>
            </p:nvSpPr>
            <p:spPr>
              <a:xfrm>
                <a:off x="3619500" y="1017607"/>
                <a:ext cx="1197764" cy="969176"/>
              </a:xfrm>
              <a:prstGeom prst="rect">
                <a:avLst/>
              </a:prstGeom>
            </p:spPr>
            <p:txBody>
              <a:bodyPr wrap="none">
                <a:spAutoFit/>
              </a:bodyPr>
              <a:lstStyle/>
              <a:p>
                <a:r>
                  <a:rPr lang="pl-PL" sz="2800" b="1" dirty="0">
                    <a:solidFill>
                      <a:srgbClr val="FFFFFF"/>
                    </a:solidFill>
                    <a:latin typeface="UTM Swiss Condensed" panose="02000500000000000000" pitchFamily="2" charset="0"/>
                    <a:ea typeface="Arial" panose="020B0604020202020204" pitchFamily="34" charset="0"/>
                  </a:rPr>
                  <a:t>B. </a:t>
                </a:r>
                <a14:m>
                  <m:oMath xmlns:m="http://schemas.openxmlformats.org/officeDocument/2006/math">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𝒌</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𝒎</m:t>
                            </m:r>
                          </m:den>
                        </m:f>
                      </m:e>
                    </m:rad>
                  </m:oMath>
                </a14:m>
                <a:r>
                  <a:rPr lang="vi-VN" sz="2800" b="1" dirty="0">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4" name="Rectangle 3">
                <a:extLst>
                  <a:ext uri="{FF2B5EF4-FFF2-40B4-BE49-F238E27FC236}">
                    <a16:creationId xmlns:a16="http://schemas.microsoft.com/office/drawing/2014/main" id="{8F2A0215-DC9F-48A0-AA14-8BECE7901424}"/>
                  </a:ext>
                </a:extLst>
              </p:cNvPr>
              <p:cNvSpPr>
                <a:spLocks noRot="1" noChangeAspect="1" noMove="1" noResize="1" noEditPoints="1" noAdjustHandles="1" noChangeArrowheads="1" noChangeShapeType="1" noTextEdit="1"/>
              </p:cNvSpPr>
              <p:nvPr/>
            </p:nvSpPr>
            <p:spPr>
              <a:xfrm>
                <a:off x="3619500" y="1017607"/>
                <a:ext cx="1197764" cy="969176"/>
              </a:xfrm>
              <a:prstGeom prst="rect">
                <a:avLst/>
              </a:prstGeom>
              <a:blipFill>
                <a:blip r:embed="rId3"/>
                <a:stretch>
                  <a:fillRect l="-1071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F39FE03F-A786-4696-A0A5-C2D77A731B76}"/>
                  </a:ext>
                </a:extLst>
              </p:cNvPr>
              <p:cNvSpPr/>
              <p:nvPr/>
            </p:nvSpPr>
            <p:spPr>
              <a:xfrm>
                <a:off x="6477000" y="1017607"/>
                <a:ext cx="2121093" cy="969176"/>
              </a:xfrm>
              <a:prstGeom prst="rect">
                <a:avLst/>
              </a:prstGeom>
            </p:spPr>
            <p:txBody>
              <a:bodyPr wrap="none">
                <a:spAutoFit/>
              </a:bodyPr>
              <a:lstStyle/>
              <a:p>
                <a:r>
                  <a:rPr lang="pl-PL"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m:t>
                        </m:r>
                      </m:num>
                      <m:den>
                        <m:r>
                          <m:rPr>
                            <m:nor/>
                          </m:rPr>
                          <a:rPr lang="vi-VN"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2</m:t>
                        </m:r>
                        <m:r>
                          <m:rPr>
                            <m:nor/>
                          </m:rPr>
                          <a:rPr lang="vi-VN" sz="2800" b="1">
                            <a:solidFill>
                              <a:srgbClr val="FFFFFF"/>
                            </a:solidFill>
                            <a:latin typeface="UTM Swiss Condensed" panose="02000500000000000000" pitchFamily="2" charset="0"/>
                            <a:ea typeface="Arial" panose="020B0604020202020204" pitchFamily="34" charset="0"/>
                          </a:rPr>
                          <m:t>π</m:t>
                        </m:r>
                      </m:den>
                    </m:f>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𝒌</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𝒎</m:t>
                            </m:r>
                          </m:den>
                        </m:f>
                      </m:e>
                    </m:rad>
                  </m:oMath>
                </a14:m>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5" name="Rectangle 4">
                <a:extLst>
                  <a:ext uri="{FF2B5EF4-FFF2-40B4-BE49-F238E27FC236}">
                    <a16:creationId xmlns:a16="http://schemas.microsoft.com/office/drawing/2014/main" id="{F39FE03F-A786-4696-A0A5-C2D77A731B76}"/>
                  </a:ext>
                </a:extLst>
              </p:cNvPr>
              <p:cNvSpPr>
                <a:spLocks noRot="1" noChangeAspect="1" noMove="1" noResize="1" noEditPoints="1" noAdjustHandles="1" noChangeArrowheads="1" noChangeShapeType="1" noTextEdit="1"/>
              </p:cNvSpPr>
              <p:nvPr/>
            </p:nvSpPr>
            <p:spPr>
              <a:xfrm>
                <a:off x="6477000" y="1017607"/>
                <a:ext cx="2121093" cy="969176"/>
              </a:xfrm>
              <a:prstGeom prst="rect">
                <a:avLst/>
              </a:prstGeom>
              <a:blipFill>
                <a:blip r:embed="rId4"/>
                <a:stretch>
                  <a:fillRect l="-605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682056FE-4488-4DCA-89EA-DEADEB13C1D7}"/>
                  </a:ext>
                </a:extLst>
              </p:cNvPr>
              <p:cNvSpPr/>
              <p:nvPr/>
            </p:nvSpPr>
            <p:spPr>
              <a:xfrm>
                <a:off x="9334500" y="1017607"/>
                <a:ext cx="1733873" cy="969176"/>
              </a:xfrm>
              <a:prstGeom prst="rect">
                <a:avLst/>
              </a:prstGeom>
            </p:spPr>
            <p:txBody>
              <a:bodyPr wrap="none">
                <a:spAutoFit/>
              </a:bodyPr>
              <a:lstStyle/>
              <a:p>
                <a:r>
                  <a:rPr lang="pl-PL"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m:t>
                        </m:r>
                      </m:num>
                      <m:den>
                        <m:r>
                          <m:rPr>
                            <m:nor/>
                          </m:rPr>
                          <a:rPr lang="vi-VN"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2</m:t>
                        </m:r>
                        <m:r>
                          <m:rPr>
                            <m:nor/>
                          </m:rPr>
                          <a:rPr lang="vi-VN" sz="2800" b="1">
                            <a:solidFill>
                              <a:srgbClr val="FFFFFF"/>
                            </a:solidFill>
                            <a:latin typeface="UTM Swiss Condensed" panose="02000500000000000000" pitchFamily="2" charset="0"/>
                            <a:ea typeface="Arial" panose="020B0604020202020204" pitchFamily="34" charset="0"/>
                          </a:rPr>
                          <m:t>π</m:t>
                        </m:r>
                      </m:den>
                    </m:f>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𝒎</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𝒌</m:t>
                            </m:r>
                          </m:den>
                        </m:f>
                      </m:e>
                    </m:rad>
                  </m:oMath>
                </a14:m>
                <a:r>
                  <a:rPr lang="pl-PL" sz="2800" b="1" dirty="0">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6" name="Rectangle 5">
                <a:extLst>
                  <a:ext uri="{FF2B5EF4-FFF2-40B4-BE49-F238E27FC236}">
                    <a16:creationId xmlns:a16="http://schemas.microsoft.com/office/drawing/2014/main" id="{682056FE-4488-4DCA-89EA-DEADEB13C1D7}"/>
                  </a:ext>
                </a:extLst>
              </p:cNvPr>
              <p:cNvSpPr>
                <a:spLocks noRot="1" noChangeAspect="1" noMove="1" noResize="1" noEditPoints="1" noAdjustHandles="1" noChangeArrowheads="1" noChangeShapeType="1" noTextEdit="1"/>
              </p:cNvSpPr>
              <p:nvPr/>
            </p:nvSpPr>
            <p:spPr>
              <a:xfrm>
                <a:off x="9334500" y="1017607"/>
                <a:ext cx="1733873" cy="969176"/>
              </a:xfrm>
              <a:prstGeom prst="rect">
                <a:avLst/>
              </a:prstGeom>
              <a:blipFill>
                <a:blip r:embed="rId5"/>
                <a:stretch>
                  <a:fillRect l="-7018" r="-6316"/>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06570625-2A2E-48D0-A064-CEEF43483634}"/>
              </a:ext>
            </a:extLst>
          </p:cNvPr>
          <p:cNvSpPr/>
          <p:nvPr/>
        </p:nvSpPr>
        <p:spPr>
          <a:xfrm>
            <a:off x="3556000" y="954107"/>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04680868"/>
      </p:ext>
    </p:extLst>
  </p:cSld>
  <p:clrMapOvr>
    <a:masterClrMapping/>
  </p:clrMapOvr>
  <mc:AlternateContent xmlns:mc="http://schemas.openxmlformats.org/markup-compatibility/2006" xmlns:p14="http://schemas.microsoft.com/office/powerpoint/2010/main">
    <mc:Choice Requires="p14">
      <p:transition spd="slow" p14:dur="200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EC4549-562B-4EE8-9521-4C14A5EAD5DB}"/>
              </a:ext>
            </a:extLst>
          </p:cNvPr>
          <p:cNvSpPr/>
          <p:nvPr/>
        </p:nvSpPr>
        <p:spPr>
          <a:xfrm>
            <a:off x="127000" y="63500"/>
            <a:ext cx="11938000" cy="954107"/>
          </a:xfrm>
          <a:prstGeom prst="rect">
            <a:avLst/>
          </a:prstGeom>
          <a:noFill/>
          <a:ln w="9525">
            <a:solidFill>
              <a:srgbClr val="FFFF00">
                <a:alpha val="96000"/>
              </a:srgbClr>
            </a:solidFill>
          </a:ln>
          <a:scene3d>
            <a:camera prst="orthographicFront"/>
            <a:lightRig rig="threePt" dir="t"/>
          </a:scene3d>
          <a:sp3d>
            <a:bevelT prst="softRound"/>
          </a:sp3d>
        </p:spPr>
        <p:txBody>
          <a:bodyPr wrap="square">
            <a:spAutoFit/>
          </a:bodyPr>
          <a:lstStyle/>
          <a:p>
            <a:r>
              <a:rPr lang="pl-PL" sz="2800" b="1" dirty="0">
                <a:solidFill>
                  <a:srgbClr val="FFFF00"/>
                </a:solidFill>
                <a:latin typeface="UTM Swiss Condensed" panose="02000500000000000000" pitchFamily="2" charset="0"/>
              </a:rPr>
              <a:t>Câu 28: Một con lắc lò xo gồm lò xo có độ cứng k gắn vật 2m dao động điều hòa với chu kỳ T Chu kỳ dao động của con lắc được xác định theo </a:t>
            </a:r>
            <a:r>
              <a:rPr lang="pl-PL" sz="2800" b="1">
                <a:solidFill>
                  <a:srgbClr val="FFFF00"/>
                </a:solidFill>
                <a:latin typeface="UTM Swiss Condensed" panose="02000500000000000000" pitchFamily="2" charset="0"/>
              </a:rPr>
              <a:t>công thức là </a:t>
            </a:r>
            <a:endParaRPr lang="vi-VN" sz="2800" b="1" dirty="0">
              <a:solidFill>
                <a:srgbClr val="FFFF00"/>
              </a:solidFill>
              <a:latin typeface="UTM Swiss Condensed" panose="02000500000000000000" pitchFamily="2"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E829BB8E-C817-48DE-8073-6304D9C5C04B}"/>
                  </a:ext>
                </a:extLst>
              </p:cNvPr>
              <p:cNvSpPr/>
              <p:nvPr/>
            </p:nvSpPr>
            <p:spPr>
              <a:xfrm>
                <a:off x="1016000" y="1017607"/>
                <a:ext cx="3044423" cy="969176"/>
              </a:xfrm>
              <a:prstGeom prst="rect">
                <a:avLst/>
              </a:prstGeom>
            </p:spPr>
            <p:txBody>
              <a:bodyPr wrap="none">
                <a:spAutoFit/>
              </a:bodyPr>
              <a:lstStyle/>
              <a:p>
                <a:r>
                  <a:rPr lang="pl-PL" sz="2800" b="1" dirty="0">
                    <a:solidFill>
                      <a:srgbClr val="FFFFFF"/>
                    </a:solidFill>
                    <a:latin typeface="UTM Swiss Condensed" panose="02000500000000000000" pitchFamily="2" charset="0"/>
                    <a:ea typeface="Arial" panose="020B0604020202020204" pitchFamily="34" charset="0"/>
                  </a:rPr>
                  <a:t>A. </a:t>
                </a:r>
                <a14:m>
                  <m:oMath xmlns:m="http://schemas.openxmlformats.org/officeDocument/2006/math">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𝑻</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e>
                    </m:rad>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𝒎</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𝒌</m:t>
                            </m:r>
                          </m:den>
                        </m:f>
                      </m:e>
                    </m:rad>
                  </m:oMath>
                </a14:m>
                <a:r>
                  <a:rPr lang="vi-VN" sz="2800" b="1" dirty="0">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3" name="Rectangle 2">
                <a:extLst>
                  <a:ext uri="{FF2B5EF4-FFF2-40B4-BE49-F238E27FC236}">
                    <a16:creationId xmlns:a16="http://schemas.microsoft.com/office/drawing/2014/main" id="{E829BB8E-C817-48DE-8073-6304D9C5C04B}"/>
                  </a:ext>
                </a:extLst>
              </p:cNvPr>
              <p:cNvSpPr>
                <a:spLocks noRot="1" noChangeAspect="1" noMove="1" noResize="1" noEditPoints="1" noAdjustHandles="1" noChangeArrowheads="1" noChangeShapeType="1" noTextEdit="1"/>
              </p:cNvSpPr>
              <p:nvPr/>
            </p:nvSpPr>
            <p:spPr>
              <a:xfrm>
                <a:off x="1016000" y="1017607"/>
                <a:ext cx="3044423" cy="969176"/>
              </a:xfrm>
              <a:prstGeom prst="rect">
                <a:avLst/>
              </a:prstGeom>
              <a:blipFill>
                <a:blip r:embed="rId2"/>
                <a:stretch>
                  <a:fillRect l="-4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B73A4586-D98C-49D4-B515-55E9ACD52D62}"/>
                  </a:ext>
                </a:extLst>
              </p:cNvPr>
              <p:cNvSpPr/>
              <p:nvPr/>
            </p:nvSpPr>
            <p:spPr>
              <a:xfrm>
                <a:off x="6477000" y="1017607"/>
                <a:ext cx="2121093" cy="969176"/>
              </a:xfrm>
              <a:prstGeom prst="rect">
                <a:avLst/>
              </a:prstGeom>
            </p:spPr>
            <p:txBody>
              <a:bodyPr wrap="none">
                <a:spAutoFit/>
              </a:bodyPr>
              <a:lstStyle/>
              <a:p>
                <a:r>
                  <a:rPr lang="pl-PL" sz="2800" b="1" dirty="0">
                    <a:solidFill>
                      <a:srgbClr val="FFFFFF"/>
                    </a:solidFill>
                    <a:latin typeface="UTM Swiss Condensed" panose="02000500000000000000" pitchFamily="2" charset="0"/>
                    <a:ea typeface="Arial" panose="020B0604020202020204" pitchFamily="34" charset="0"/>
                  </a:rPr>
                  <a:t>B. </a:t>
                </a:r>
                <a14:m>
                  <m:oMath xmlns:m="http://schemas.openxmlformats.org/officeDocument/2006/math">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e>
                    </m:rad>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𝒌</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𝒎</m:t>
                            </m:r>
                          </m:den>
                        </m:f>
                      </m:e>
                    </m:rad>
                  </m:oMath>
                </a14:m>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4" name="Rectangle 3">
                <a:extLst>
                  <a:ext uri="{FF2B5EF4-FFF2-40B4-BE49-F238E27FC236}">
                    <a16:creationId xmlns:a16="http://schemas.microsoft.com/office/drawing/2014/main" id="{B73A4586-D98C-49D4-B515-55E9ACD52D62}"/>
                  </a:ext>
                </a:extLst>
              </p:cNvPr>
              <p:cNvSpPr>
                <a:spLocks noRot="1" noChangeAspect="1" noMove="1" noResize="1" noEditPoints="1" noAdjustHandles="1" noChangeArrowheads="1" noChangeShapeType="1" noTextEdit="1"/>
              </p:cNvSpPr>
              <p:nvPr/>
            </p:nvSpPr>
            <p:spPr>
              <a:xfrm>
                <a:off x="6477000" y="1017607"/>
                <a:ext cx="2121093" cy="969176"/>
              </a:xfrm>
              <a:prstGeom prst="rect">
                <a:avLst/>
              </a:prstGeom>
              <a:blipFill>
                <a:blip r:embed="rId3"/>
                <a:stretch>
                  <a:fillRect l="-605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1C644605-1887-46B0-84F4-1A9F27C921F6}"/>
                  </a:ext>
                </a:extLst>
              </p:cNvPr>
              <p:cNvSpPr/>
              <p:nvPr/>
            </p:nvSpPr>
            <p:spPr>
              <a:xfrm>
                <a:off x="1016000" y="1779607"/>
                <a:ext cx="2121093" cy="969176"/>
              </a:xfrm>
              <a:prstGeom prst="rect">
                <a:avLst/>
              </a:prstGeom>
            </p:spPr>
            <p:txBody>
              <a:bodyPr wrap="none">
                <a:spAutoFit/>
              </a:bodyPr>
              <a:lstStyle/>
              <a:p>
                <a:r>
                  <a:rPr lang="pl-PL"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m:t>
                        </m:r>
                      </m:num>
                      <m:den>
                        <m:r>
                          <m:rPr>
                            <m:nor/>
                          </m:rPr>
                          <a:rPr lang="vi-VN"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2</m:t>
                        </m:r>
                        <m:r>
                          <m:rPr>
                            <m:nor/>
                          </m:rPr>
                          <a:rPr lang="vi-VN" sz="2800" b="1">
                            <a:solidFill>
                              <a:srgbClr val="FFFFFF"/>
                            </a:solidFill>
                            <a:latin typeface="UTM Swiss Condensed" panose="02000500000000000000" pitchFamily="2" charset="0"/>
                            <a:ea typeface="Arial" panose="020B0604020202020204" pitchFamily="34" charset="0"/>
                          </a:rPr>
                          <m:t>π</m:t>
                        </m:r>
                      </m:den>
                    </m:f>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𝒌</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𝒎</m:t>
                            </m:r>
                          </m:den>
                        </m:f>
                      </m:e>
                    </m:rad>
                  </m:oMath>
                </a14:m>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5" name="Rectangle 4">
                <a:extLst>
                  <a:ext uri="{FF2B5EF4-FFF2-40B4-BE49-F238E27FC236}">
                    <a16:creationId xmlns:a16="http://schemas.microsoft.com/office/drawing/2014/main" id="{1C644605-1887-46B0-84F4-1A9F27C921F6}"/>
                  </a:ext>
                </a:extLst>
              </p:cNvPr>
              <p:cNvSpPr>
                <a:spLocks noRot="1" noChangeAspect="1" noMove="1" noResize="1" noEditPoints="1" noAdjustHandles="1" noChangeArrowheads="1" noChangeShapeType="1" noTextEdit="1"/>
              </p:cNvSpPr>
              <p:nvPr/>
            </p:nvSpPr>
            <p:spPr>
              <a:xfrm>
                <a:off x="1016000" y="1779607"/>
                <a:ext cx="2121093" cy="969176"/>
              </a:xfrm>
              <a:prstGeom prst="rect">
                <a:avLst/>
              </a:prstGeom>
              <a:blipFill>
                <a:blip r:embed="rId4"/>
                <a:stretch>
                  <a:fillRect l="-603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F92133C-6902-463A-AF1D-6352E2B902CF}"/>
                  </a:ext>
                </a:extLst>
              </p:cNvPr>
              <p:cNvSpPr/>
              <p:nvPr/>
            </p:nvSpPr>
            <p:spPr>
              <a:xfrm>
                <a:off x="6477000" y="1779607"/>
                <a:ext cx="1674048" cy="969176"/>
              </a:xfrm>
              <a:prstGeom prst="rect">
                <a:avLst/>
              </a:prstGeom>
            </p:spPr>
            <p:txBody>
              <a:bodyPr wrap="none">
                <a:spAutoFit/>
              </a:bodyPr>
              <a:lstStyle/>
              <a:p>
                <a:r>
                  <a:rPr lang="pl-PL"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r>
                      <m:rPr>
                        <m:nor/>
                      </m:rPr>
                      <a:rPr lang="vi-VN"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2</m:t>
                    </m:r>
                    <m:r>
                      <m:rPr>
                        <m:nor/>
                      </m:rPr>
                      <a:rPr lang="vi-VN" sz="2800" b="1">
                        <a:solidFill>
                          <a:srgbClr val="FFFFFF"/>
                        </a:solidFill>
                        <a:latin typeface="UTM Swiss Condensed" panose="02000500000000000000" pitchFamily="2" charset="0"/>
                        <a:ea typeface="Arial" panose="020B0604020202020204" pitchFamily="34" charset="0"/>
                      </a:rPr>
                      <m:t>π</m:t>
                    </m:r>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𝒎</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𝒌</m:t>
                            </m:r>
                          </m:den>
                        </m:f>
                      </m:e>
                    </m:rad>
                  </m:oMath>
                </a14:m>
                <a:r>
                  <a:rPr lang="pl-PL" sz="2800" b="1" dirty="0">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6" name="Rectangle 5">
                <a:extLst>
                  <a:ext uri="{FF2B5EF4-FFF2-40B4-BE49-F238E27FC236}">
                    <a16:creationId xmlns:a16="http://schemas.microsoft.com/office/drawing/2014/main" id="{AF92133C-6902-463A-AF1D-6352E2B902CF}"/>
                  </a:ext>
                </a:extLst>
              </p:cNvPr>
              <p:cNvSpPr>
                <a:spLocks noRot="1" noChangeAspect="1" noMove="1" noResize="1" noEditPoints="1" noAdjustHandles="1" noChangeArrowheads="1" noChangeShapeType="1" noTextEdit="1"/>
              </p:cNvSpPr>
              <p:nvPr/>
            </p:nvSpPr>
            <p:spPr>
              <a:xfrm>
                <a:off x="6477000" y="1779607"/>
                <a:ext cx="1674048" cy="969176"/>
              </a:xfrm>
              <a:prstGeom prst="rect">
                <a:avLst/>
              </a:prstGeom>
              <a:blipFill>
                <a:blip r:embed="rId5"/>
                <a:stretch>
                  <a:fillRect l="-7664" r="-6569"/>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5152FA36-4623-4689-9533-4DB7AB2775BA}"/>
              </a:ext>
            </a:extLst>
          </p:cNvPr>
          <p:cNvSpPr/>
          <p:nvPr/>
        </p:nvSpPr>
        <p:spPr>
          <a:xfrm>
            <a:off x="6413500" y="954107"/>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473877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EAEC63-DCD5-4F5E-BE14-AC728EB29BF6}"/>
              </a:ext>
            </a:extLst>
          </p:cNvPr>
          <p:cNvSpPr/>
          <p:nvPr/>
        </p:nvSpPr>
        <p:spPr>
          <a:xfrm>
            <a:off x="127000" y="63500"/>
            <a:ext cx="11938000" cy="1514261"/>
          </a:xfrm>
          <a:prstGeom prst="rect">
            <a:avLst/>
          </a:prstGeom>
          <a:noFill/>
          <a:ln w="9525">
            <a:solidFill>
              <a:srgbClr val="FFFF00">
                <a:alpha val="96000"/>
              </a:srgbClr>
            </a:solidFill>
          </a:ln>
          <a:scene3d>
            <a:camera prst="orthographicFront"/>
            <a:lightRig rig="threePt" dir="t"/>
          </a:scene3d>
          <a:sp3d>
            <a:bevelT prst="softRound"/>
          </a:sp3d>
        </p:spPr>
        <p:txBody>
          <a:bodyPr wrap="square">
            <a:spAutoFit/>
          </a:bodyPr>
          <a:lstStyle/>
          <a:p>
            <a:r>
              <a:rPr lang="pt-BR" sz="2800" b="1" dirty="0">
                <a:solidFill>
                  <a:srgbClr val="FFFF00"/>
                </a:solidFill>
                <a:latin typeface="UTM Swiss Condensed" panose="02000500000000000000" pitchFamily="2" charset="0"/>
              </a:rPr>
              <a:t>Câu 29: Một con lắc đơn dao động </a:t>
            </a:r>
            <a:r>
              <a:rPr lang="vi-VN" sz="2800" b="1">
                <a:solidFill>
                  <a:srgbClr val="FFFF00"/>
                </a:solidFill>
                <a:latin typeface="UTM Swiss Condensed" panose="02000500000000000000" pitchFamily="2" charset="0"/>
              </a:rPr>
              <a:t>điều hòa</a:t>
            </a:r>
            <a:r>
              <a:rPr lang="pt-BR" sz="2800" b="1" dirty="0">
                <a:solidFill>
                  <a:srgbClr val="FFFF00"/>
                </a:solidFill>
                <a:latin typeface="UTM Swiss Condensed" panose="02000500000000000000" pitchFamily="2" charset="0"/>
              </a:rPr>
              <a:t> với tần số f. Nếu tăng khối lượng của con lắc lên 4 lần thì tần số dao động của nó là:</a:t>
            </a:r>
            <a:endParaRPr lang="vi-VN" sz="2800" b="1" dirty="0">
              <a:solidFill>
                <a:srgbClr val="FFFF00"/>
              </a:solidFill>
              <a:latin typeface="UTM Swiss Condensed" panose="02000500000000000000" pitchFamily="2" charset="0"/>
            </a:endParaRPr>
          </a:p>
          <a:p>
            <a:r>
              <a:rPr lang="pt-BR" sz="2800" b="1">
                <a:solidFill>
                  <a:srgbClr val="FFFF00"/>
                </a:solidFill>
                <a:latin typeface="UTM Swiss Condensed" panose="02000500000000000000" pitchFamily="2" charset="0"/>
              </a:rPr>
              <a:t>	 </a:t>
            </a:r>
            <a:endParaRPr lang="vi-VN" sz="2800" b="1" dirty="0">
              <a:solidFill>
                <a:srgbClr val="FFFF00"/>
              </a:solidFill>
              <a:latin typeface="UTM Swiss Condensed" panose="02000500000000000000" pitchFamily="2" charset="0"/>
            </a:endParaRPr>
          </a:p>
        </p:txBody>
      </p:sp>
      <p:sp>
        <p:nvSpPr>
          <p:cNvPr id="3" name="Rectangle 2">
            <a:extLst>
              <a:ext uri="{FF2B5EF4-FFF2-40B4-BE49-F238E27FC236}">
                <a16:creationId xmlns:a16="http://schemas.microsoft.com/office/drawing/2014/main" id="{6DA7471F-A7C3-4FD9-B719-5CCFB16AB9BB}"/>
              </a:ext>
            </a:extLst>
          </p:cNvPr>
          <p:cNvSpPr/>
          <p:nvPr/>
        </p:nvSpPr>
        <p:spPr>
          <a:xfrm>
            <a:off x="762000" y="1577761"/>
            <a:ext cx="1197764"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A. 2f.</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07E1A2A8-58B2-42AD-B7EA-65F7050C9D60}"/>
                  </a:ext>
                </a:extLst>
              </p:cNvPr>
              <p:cNvSpPr/>
              <p:nvPr/>
            </p:nvSpPr>
            <p:spPr>
              <a:xfrm>
                <a:off x="3619500" y="1577761"/>
                <a:ext cx="2121093" cy="565155"/>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B. </a:t>
                </a:r>
                <a14:m>
                  <m:oMath xmlns:m="http://schemas.openxmlformats.org/officeDocument/2006/math">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e>
                    </m:rad>
                  </m:oMath>
                </a14:m>
                <a:r>
                  <a:rPr lang="vi-VN" sz="2800" b="1" dirty="0">
                    <a:solidFill>
                      <a:srgbClr val="FFFFFF"/>
                    </a:solidFill>
                    <a:latin typeface="UTM Swiss Condensed" panose="02000500000000000000" pitchFamily="2" charset="0"/>
                    <a:ea typeface="Times New Roman" panose="02020603050405020304" pitchFamily="18" charset="0"/>
                  </a:rPr>
                  <a:t>f.</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4" name="Rectangle 3">
                <a:extLst>
                  <a:ext uri="{FF2B5EF4-FFF2-40B4-BE49-F238E27FC236}">
                    <a16:creationId xmlns:a16="http://schemas.microsoft.com/office/drawing/2014/main" id="{07E1A2A8-58B2-42AD-B7EA-65F7050C9D60}"/>
                  </a:ext>
                </a:extLst>
              </p:cNvPr>
              <p:cNvSpPr>
                <a:spLocks noRot="1" noChangeAspect="1" noMove="1" noResize="1" noEditPoints="1" noAdjustHandles="1" noChangeArrowheads="1" noChangeShapeType="1" noTextEdit="1"/>
              </p:cNvSpPr>
              <p:nvPr/>
            </p:nvSpPr>
            <p:spPr>
              <a:xfrm>
                <a:off x="3619500" y="1577761"/>
                <a:ext cx="2121093" cy="565155"/>
              </a:xfrm>
              <a:prstGeom prst="rect">
                <a:avLst/>
              </a:prstGeom>
              <a:blipFill>
                <a:blip r:embed="rId2"/>
                <a:stretch>
                  <a:fillRect l="-6034" t="-5376" b="-2795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1FEA5B60-D6A8-4FB3-8B28-2CE01071E68B}"/>
                  </a:ext>
                </a:extLst>
              </p:cNvPr>
              <p:cNvSpPr/>
              <p:nvPr/>
            </p:nvSpPr>
            <p:spPr>
              <a:xfrm>
                <a:off x="6477000" y="1577761"/>
                <a:ext cx="1197764" cy="719621"/>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𝒇</m:t>
                        </m:r>
                      </m:num>
                      <m:den>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den>
                    </m:f>
                  </m:oMath>
                </a14:m>
                <a:r>
                  <a:rPr lang="vi-VN" sz="2800" b="1" dirty="0">
                    <a:solidFill>
                      <a:srgbClr val="FFFFFF"/>
                    </a:solidFill>
                    <a:latin typeface="UTM Swiss Condensed" panose="02000500000000000000" pitchFamily="2" charset="0"/>
                    <a:ea typeface="Times New Roman" panose="02020603050405020304" pitchFamily="18" charset="0"/>
                  </a:rPr>
                  <a:t>.</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5" name="Rectangle 4">
                <a:extLst>
                  <a:ext uri="{FF2B5EF4-FFF2-40B4-BE49-F238E27FC236}">
                    <a16:creationId xmlns:a16="http://schemas.microsoft.com/office/drawing/2014/main" id="{1FEA5B60-D6A8-4FB3-8B28-2CE01071E68B}"/>
                  </a:ext>
                </a:extLst>
              </p:cNvPr>
              <p:cNvSpPr>
                <a:spLocks noRot="1" noChangeAspect="1" noMove="1" noResize="1" noEditPoints="1" noAdjustHandles="1" noChangeArrowheads="1" noChangeShapeType="1" noTextEdit="1"/>
              </p:cNvSpPr>
              <p:nvPr/>
            </p:nvSpPr>
            <p:spPr>
              <a:xfrm>
                <a:off x="6477000" y="1577761"/>
                <a:ext cx="1197764" cy="719621"/>
              </a:xfrm>
              <a:prstGeom prst="rect">
                <a:avLst/>
              </a:prstGeom>
              <a:blipFill>
                <a:blip r:embed="rId3"/>
                <a:stretch>
                  <a:fillRect l="-10714" b="-8475"/>
                </a:stretch>
              </a:blipFill>
            </p:spPr>
            <p:txBody>
              <a:bodyPr/>
              <a:lstStyle/>
              <a:p>
                <a:r>
                  <a:rPr lang="vi-VN">
                    <a:noFill/>
                  </a:rPr>
                  <a:t> </a:t>
                </a:r>
              </a:p>
            </p:txBody>
          </p:sp>
        </mc:Fallback>
      </mc:AlternateContent>
      <p:sp>
        <p:nvSpPr>
          <p:cNvPr id="6" name="Rectangle 5">
            <a:extLst>
              <a:ext uri="{FF2B5EF4-FFF2-40B4-BE49-F238E27FC236}">
                <a16:creationId xmlns:a16="http://schemas.microsoft.com/office/drawing/2014/main" id="{7FF4AC21-A84A-4E2A-B592-0B4B5BC742DD}"/>
              </a:ext>
            </a:extLst>
          </p:cNvPr>
          <p:cNvSpPr/>
          <p:nvPr/>
        </p:nvSpPr>
        <p:spPr>
          <a:xfrm>
            <a:off x="9334500" y="1577761"/>
            <a:ext cx="854721"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D. f.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0DC81AFE-F372-44FD-AA67-E8B2D1DF952E}"/>
              </a:ext>
            </a:extLst>
          </p:cNvPr>
          <p:cNvSpPr/>
          <p:nvPr/>
        </p:nvSpPr>
        <p:spPr>
          <a:xfrm>
            <a:off x="698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31227644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70D70F-1BA3-42E7-A18A-76A0F02B7A66}"/>
              </a:ext>
            </a:extLst>
          </p:cNvPr>
          <p:cNvSpPr/>
          <p:nvPr/>
        </p:nvSpPr>
        <p:spPr>
          <a:xfrm>
            <a:off x="127000" y="63500"/>
            <a:ext cx="11938000" cy="954107"/>
          </a:xfrm>
          <a:prstGeom prst="rect">
            <a:avLst/>
          </a:prstGeom>
          <a:noFill/>
          <a:ln w="9525">
            <a:solidFill>
              <a:srgbClr val="FFFF00">
                <a:alpha val="96000"/>
              </a:srgbClr>
            </a:solidFill>
          </a:ln>
          <a:scene3d>
            <a:camera prst="orthographicFront"/>
            <a:lightRig rig="threePt" dir="t"/>
          </a:scene3d>
          <a:sp3d>
            <a:bevelT prst="softRound"/>
          </a:sp3d>
        </p:spPr>
        <p:txBody>
          <a:bodyPr wrap="square">
            <a:spAutoFit/>
          </a:bodyPr>
          <a:lstStyle/>
          <a:p>
            <a:r>
              <a:rPr lang="vi-VN" sz="2800" b="1" dirty="0">
                <a:solidFill>
                  <a:srgbClr val="FFFF00"/>
                </a:solidFill>
                <a:latin typeface="UTM Swiss Condensed" panose="02000500000000000000" pitchFamily="2" charset="0"/>
              </a:rPr>
              <a:t>Câu 3: Trong dao động điều hoà của chất điểm, chất điểm đổi chiều chuyển động </a:t>
            </a:r>
            <a:r>
              <a:rPr lang="vi-VN" sz="2800" b="1">
                <a:solidFill>
                  <a:srgbClr val="FFFF00"/>
                </a:solidFill>
                <a:latin typeface="UTM Swiss Condensed" panose="02000500000000000000" pitchFamily="2" charset="0"/>
              </a:rPr>
              <a:t>khi  </a:t>
            </a:r>
            <a:endParaRPr lang="vi-VN" sz="2800" b="1" dirty="0">
              <a:solidFill>
                <a:srgbClr val="FFFF00"/>
              </a:solidFill>
              <a:latin typeface="UTM Swiss Condensed" panose="02000500000000000000" pitchFamily="2" charset="0"/>
            </a:endParaRPr>
          </a:p>
        </p:txBody>
      </p:sp>
      <p:sp>
        <p:nvSpPr>
          <p:cNvPr id="3" name="Rectangle 2">
            <a:extLst>
              <a:ext uri="{FF2B5EF4-FFF2-40B4-BE49-F238E27FC236}">
                <a16:creationId xmlns:a16="http://schemas.microsoft.com/office/drawing/2014/main" id="{3D31B3FB-721D-4FAA-B61A-C40EFE7C1566}"/>
              </a:ext>
            </a:extLst>
          </p:cNvPr>
          <p:cNvSpPr/>
          <p:nvPr/>
        </p:nvSpPr>
        <p:spPr>
          <a:xfrm>
            <a:off x="508000" y="1017607"/>
            <a:ext cx="5873724"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lực tác dụng lên chất điểm đổi </a:t>
            </a:r>
            <a:r>
              <a:rPr lang="vi-VN" sz="2800" b="1">
                <a:solidFill>
                  <a:srgbClr val="FFFFFF"/>
                </a:solidFill>
                <a:latin typeface="UTM Swiss Condensed" panose="02000500000000000000" pitchFamily="2" charset="0"/>
                <a:ea typeface="Arial" panose="020B0604020202020204" pitchFamily="34" charset="0"/>
              </a:rPr>
              <a:t>chiều.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14848018-4895-41A4-8021-C5397706BCD6}"/>
              </a:ext>
            </a:extLst>
          </p:cNvPr>
          <p:cNvSpPr/>
          <p:nvPr/>
        </p:nvSpPr>
        <p:spPr>
          <a:xfrm>
            <a:off x="508000" y="1540827"/>
            <a:ext cx="6219972"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lực tác dụng lên chất điểm bằng </a:t>
            </a:r>
            <a:r>
              <a:rPr lang="vi-VN" sz="2800" b="1">
                <a:solidFill>
                  <a:srgbClr val="FFFFFF"/>
                </a:solidFill>
                <a:latin typeface="UTM Swiss Condensed" panose="02000500000000000000" pitchFamily="2" charset="0"/>
                <a:ea typeface="Arial" panose="020B0604020202020204" pitchFamily="34" charset="0"/>
              </a:rPr>
              <a:t>không.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C8E98501-8F24-4154-8F73-50807F5B4C71}"/>
              </a:ext>
            </a:extLst>
          </p:cNvPr>
          <p:cNvSpPr/>
          <p:nvPr/>
        </p:nvSpPr>
        <p:spPr>
          <a:xfrm>
            <a:off x="508000" y="2064047"/>
            <a:ext cx="6991016"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lực tác dụng lên chất điểm có độ lớn cực đại.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708D6656-C765-431B-AEE9-E2C7FEE755DB}"/>
              </a:ext>
            </a:extLst>
          </p:cNvPr>
          <p:cNvSpPr/>
          <p:nvPr/>
        </p:nvSpPr>
        <p:spPr>
          <a:xfrm>
            <a:off x="508000" y="2587267"/>
            <a:ext cx="7098418"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lực tác dụng lên chất điểm có độ lớn cực </a:t>
            </a:r>
            <a:r>
              <a:rPr lang="vi-VN" sz="2800" b="1">
                <a:solidFill>
                  <a:srgbClr val="FFFFFF"/>
                </a:solidFill>
                <a:latin typeface="UTM Swiss Condensed" panose="02000500000000000000" pitchFamily="2" charset="0"/>
                <a:ea typeface="Arial" panose="020B0604020202020204" pitchFamily="34" charset="0"/>
              </a:rPr>
              <a:t>tiểu.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B2861A2C-D821-46F5-8DA5-4475C9A7DD97}"/>
              </a:ext>
            </a:extLst>
          </p:cNvPr>
          <p:cNvSpPr/>
          <p:nvPr/>
        </p:nvSpPr>
        <p:spPr>
          <a:xfrm>
            <a:off x="444500" y="2000547"/>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314612688"/>
      </p:ext>
    </p:extLst>
  </p:cSld>
  <p:clrMapOvr>
    <a:masterClrMapping/>
  </p:clrMapOvr>
  <mc:AlternateContent xmlns:mc="http://schemas.openxmlformats.org/markup-compatibility/2006" xmlns:p14="http://schemas.microsoft.com/office/powerpoint/2010/main">
    <mc:Choice Requires="p14">
      <p:transition spd="slow" p14:dur="20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906562-7711-4AEC-AF0D-D17E98B045E1}"/>
              </a:ext>
            </a:extLst>
          </p:cNvPr>
          <p:cNvSpPr/>
          <p:nvPr/>
        </p:nvSpPr>
        <p:spPr>
          <a:xfrm>
            <a:off x="127000" y="63500"/>
            <a:ext cx="11938000" cy="1514261"/>
          </a:xfrm>
          <a:prstGeom prst="rect">
            <a:avLst/>
          </a:prstGeom>
          <a:noFill/>
          <a:ln w="9525">
            <a:solidFill>
              <a:srgbClr val="FFFF00">
                <a:alpha val="96000"/>
              </a:srgbClr>
            </a:solidFill>
          </a:ln>
          <a:scene3d>
            <a:camera prst="orthographicFront"/>
            <a:lightRig rig="threePt" dir="t"/>
          </a:scene3d>
          <a:sp3d>
            <a:bevelT prst="softRound"/>
          </a:sp3d>
        </p:spPr>
        <p:txBody>
          <a:bodyPr wrap="square">
            <a:spAutoFit/>
          </a:bodyPr>
          <a:lstStyle/>
          <a:p>
            <a:r>
              <a:rPr lang="pt-BR" sz="2800" b="1" dirty="0">
                <a:solidFill>
                  <a:srgbClr val="FFFF00"/>
                </a:solidFill>
                <a:latin typeface="UTM Swiss Condensed" panose="02000500000000000000" pitchFamily="2" charset="0"/>
              </a:rPr>
              <a:t>Câu 30: Con lắc đơn thực hiện dao động điều hòa thì đại lượng nào thay đổi theo thời gian?</a:t>
            </a:r>
            <a:endParaRPr lang="vi-VN" sz="2800" b="1" dirty="0">
              <a:solidFill>
                <a:srgbClr val="FFFF00"/>
              </a:solidFill>
              <a:latin typeface="UTM Swiss Condensed" panose="02000500000000000000" pitchFamily="2" charset="0"/>
            </a:endParaRPr>
          </a:p>
          <a:p>
            <a:r>
              <a:rPr lang="pt-BR" sz="2800" b="1">
                <a:solidFill>
                  <a:srgbClr val="FFFF00"/>
                </a:solidFill>
                <a:latin typeface="UTM Swiss Condensed" panose="02000500000000000000" pitchFamily="2" charset="0"/>
              </a:rPr>
              <a:t>	 </a:t>
            </a:r>
            <a:endParaRPr lang="vi-VN" sz="2800" b="1" dirty="0">
              <a:solidFill>
                <a:srgbClr val="FFFF00"/>
              </a:solidFill>
              <a:latin typeface="UTM Swiss Condensed" panose="02000500000000000000" pitchFamily="2" charset="0"/>
            </a:endParaRPr>
          </a:p>
        </p:txBody>
      </p:sp>
      <p:sp>
        <p:nvSpPr>
          <p:cNvPr id="3" name="Rectangle 2">
            <a:extLst>
              <a:ext uri="{FF2B5EF4-FFF2-40B4-BE49-F238E27FC236}">
                <a16:creationId xmlns:a16="http://schemas.microsoft.com/office/drawing/2014/main" id="{13E5724D-A1AF-4CDF-BF1D-116A324D5D6E}"/>
              </a:ext>
            </a:extLst>
          </p:cNvPr>
          <p:cNvSpPr/>
          <p:nvPr/>
        </p:nvSpPr>
        <p:spPr>
          <a:xfrm>
            <a:off x="762000" y="1577761"/>
            <a:ext cx="2121093"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A. Tần số.</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05C7F35D-C959-4011-B936-D398357D2D0F}"/>
              </a:ext>
            </a:extLst>
          </p:cNvPr>
          <p:cNvSpPr/>
          <p:nvPr/>
        </p:nvSpPr>
        <p:spPr>
          <a:xfrm>
            <a:off x="3619500" y="1577761"/>
            <a:ext cx="2121093"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B. Chu kỳ.</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05873533-43B6-40D1-BA02-E4A47D04EF5A}"/>
              </a:ext>
            </a:extLst>
          </p:cNvPr>
          <p:cNvSpPr/>
          <p:nvPr/>
        </p:nvSpPr>
        <p:spPr>
          <a:xfrm>
            <a:off x="6477000" y="1577761"/>
            <a:ext cx="2121093"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C. Biên độ.</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E5E2A573-0529-4E35-BB98-CE0B65546032}"/>
              </a:ext>
            </a:extLst>
          </p:cNvPr>
          <p:cNvSpPr/>
          <p:nvPr/>
        </p:nvSpPr>
        <p:spPr>
          <a:xfrm>
            <a:off x="9334500" y="1577761"/>
            <a:ext cx="1452642"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D. Li độ.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7AC34121-79BE-46A4-8BD8-8C5F86812651}"/>
              </a:ext>
            </a:extLst>
          </p:cNvPr>
          <p:cNvSpPr/>
          <p:nvPr/>
        </p:nvSpPr>
        <p:spPr>
          <a:xfrm>
            <a:off x="92710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114619103"/>
      </p:ext>
    </p:extLst>
  </p:cSld>
  <p:clrMapOvr>
    <a:masterClrMapping/>
  </p:clrMapOvr>
  <mc:AlternateContent xmlns:mc="http://schemas.openxmlformats.org/markup-compatibility/2006" xmlns:p14="http://schemas.microsoft.com/office/powerpoint/2010/main">
    <mc:Choice Requires="p14">
      <p:transition spd="slow" p14:dur="20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A638BF-563E-433B-8375-803ED83AC43A}"/>
              </a:ext>
            </a:extLst>
          </p:cNvPr>
          <p:cNvSpPr/>
          <p:nvPr/>
        </p:nvSpPr>
        <p:spPr>
          <a:xfrm>
            <a:off x="127000" y="63500"/>
            <a:ext cx="11938000" cy="1514261"/>
          </a:xfrm>
          <a:prstGeom prst="rect">
            <a:avLst/>
          </a:prstGeom>
          <a:noFill/>
          <a:ln w="9525">
            <a:solidFill>
              <a:srgbClr val="FFFF00">
                <a:alpha val="96000"/>
              </a:srgbClr>
            </a:solidFill>
          </a:ln>
          <a:scene3d>
            <a:camera prst="orthographicFront"/>
            <a:lightRig rig="threePt" dir="t"/>
          </a:scene3d>
          <a:sp3d>
            <a:bevelT prst="softRound"/>
          </a:sp3d>
        </p:spPr>
        <p:txBody>
          <a:bodyPr wrap="square">
            <a:spAutoFit/>
          </a:bodyPr>
          <a:lstStyle/>
          <a:p>
            <a:r>
              <a:rPr lang="vi-VN" sz="2800" b="1" dirty="0">
                <a:solidFill>
                  <a:srgbClr val="FFFF00"/>
                </a:solidFill>
                <a:latin typeface="UTM Swiss Condensed" panose="02000500000000000000" pitchFamily="2" charset="0"/>
              </a:rPr>
              <a:t>Câu 31</a:t>
            </a:r>
            <a:r>
              <a:rPr lang="vi-VN" sz="2800" b="1">
                <a:solidFill>
                  <a:srgbClr val="FFFF00"/>
                </a:solidFill>
                <a:latin typeface="UTM Swiss Condensed" panose="02000500000000000000" pitchFamily="2" charset="0"/>
              </a:rPr>
              <a:t>: </a:t>
            </a:r>
            <a:r>
              <a:rPr lang="pt-BR" sz="2800" b="1" dirty="0">
                <a:solidFill>
                  <a:srgbClr val="FFFF00"/>
                </a:solidFill>
                <a:latin typeface="UTM Swiss Condensed" panose="02000500000000000000" pitchFamily="2" charset="0"/>
              </a:rPr>
              <a:t>Biểu thức li độ của vật dao động điều hòa có dạng</a:t>
            </a:r>
            <a:r>
              <a:rPr lang="vi-VN" sz="2800" b="1" dirty="0">
                <a:solidFill>
                  <a:srgbClr val="FFFF00"/>
                </a:solidFill>
                <a:latin typeface="UTM Swiss Condensed" panose="02000500000000000000" pitchFamily="2" charset="0"/>
              </a:rPr>
              <a:t> x = Acos(2ωt + </a:t>
            </a:r>
            <a:r>
              <a:rPr lang="vi-VN" sz="2800" b="1">
                <a:solidFill>
                  <a:srgbClr val="FFFF00"/>
                </a:solidFill>
                <a:latin typeface="UTM Swiss Condensed" panose="02000500000000000000" pitchFamily="2" charset="0"/>
              </a:rPr>
              <a:t>φ),</a:t>
            </a:r>
            <a:r>
              <a:rPr lang="pt-BR" sz="2800" b="1" dirty="0">
                <a:solidFill>
                  <a:srgbClr val="FFFF00"/>
                </a:solidFill>
                <a:latin typeface="UTM Swiss Condensed" panose="02000500000000000000" pitchFamily="2" charset="0"/>
              </a:rPr>
              <a:t> vận tốc của vật có giá trị cực đại là</a:t>
            </a:r>
            <a:endParaRPr lang="vi-VN" sz="2800" b="1" dirty="0">
              <a:solidFill>
                <a:srgbClr val="FFFF00"/>
              </a:solidFill>
              <a:latin typeface="UTM Swiss Condensed" panose="02000500000000000000" pitchFamily="2" charset="0"/>
            </a:endParaRPr>
          </a:p>
          <a:p>
            <a:r>
              <a:rPr lang="pt-BR" sz="2800" b="1">
                <a:solidFill>
                  <a:srgbClr val="FFFF00"/>
                </a:solidFill>
                <a:latin typeface="UTM Swiss Condensed" panose="02000500000000000000" pitchFamily="2" charset="0"/>
              </a:rPr>
              <a:t>	 </a:t>
            </a:r>
            <a:endParaRPr lang="vi-VN" sz="2800" b="1" dirty="0">
              <a:solidFill>
                <a:srgbClr val="FFFF00"/>
              </a:solidFill>
              <a:latin typeface="UTM Swiss Condensed" panose="02000500000000000000" pitchFamily="2" charset="0"/>
            </a:endParaRPr>
          </a:p>
        </p:txBody>
      </p:sp>
      <p:sp>
        <p:nvSpPr>
          <p:cNvPr id="3" name="Rectangle 2">
            <a:extLst>
              <a:ext uri="{FF2B5EF4-FFF2-40B4-BE49-F238E27FC236}">
                <a16:creationId xmlns:a16="http://schemas.microsoft.com/office/drawing/2014/main" id="{8C35AA53-DC81-4E93-9BBB-C57EF144C00F}"/>
              </a:ext>
            </a:extLst>
          </p:cNvPr>
          <p:cNvSpPr/>
          <p:nvPr/>
        </p:nvSpPr>
        <p:spPr>
          <a:xfrm>
            <a:off x="1016000" y="1577761"/>
            <a:ext cx="3044423"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A. </a:t>
            </a:r>
            <a:r>
              <a:rPr lang="vi-VN" sz="2800" b="1" dirty="0">
                <a:solidFill>
                  <a:srgbClr val="FFFFFF"/>
                </a:solidFill>
                <a:latin typeface="UTM Swiss Condensed" panose="02000500000000000000" pitchFamily="2" charset="0"/>
                <a:ea typeface="Arial" panose="020B0604020202020204" pitchFamily="34" charset="0"/>
              </a:rPr>
              <a:t>v</a:t>
            </a:r>
            <a:r>
              <a:rPr lang="vi-VN" sz="2800" b="1" baseline="-25000" dirty="0">
                <a:solidFill>
                  <a:srgbClr val="FFFFFF"/>
                </a:solidFill>
                <a:latin typeface="UTM Swiss Condensed" panose="02000500000000000000" pitchFamily="2" charset="0"/>
                <a:ea typeface="Arial" panose="020B0604020202020204" pitchFamily="34" charset="0"/>
              </a:rPr>
              <a:t>max</a:t>
            </a:r>
            <a:r>
              <a:rPr lang="vi-VN" sz="2800" b="1" dirty="0">
                <a:solidFill>
                  <a:srgbClr val="FFFFFF"/>
                </a:solidFill>
                <a:latin typeface="UTM Swiss Condensed" panose="02000500000000000000" pitchFamily="2" charset="0"/>
                <a:ea typeface="Arial" panose="020B0604020202020204" pitchFamily="34" charset="0"/>
              </a:rPr>
              <a:t> = A</a:t>
            </a:r>
            <a:r>
              <a:rPr lang="vi-VN" sz="2800" b="1" baseline="30000" dirty="0">
                <a:solidFill>
                  <a:srgbClr val="FFFFFF"/>
                </a:solidFill>
                <a:latin typeface="UTM Swiss Condensed" panose="02000500000000000000" pitchFamily="2" charset="0"/>
                <a:ea typeface="Arial" panose="020B0604020202020204" pitchFamily="34" charset="0"/>
              </a:rPr>
              <a:t>2</a:t>
            </a:r>
            <a:r>
              <a:rPr lang="vi-VN" sz="2800" b="1" dirty="0">
                <a:solidFill>
                  <a:srgbClr val="FFFFFF"/>
                </a:solidFill>
                <a:latin typeface="UTM Swiss Condensed" panose="02000500000000000000" pitchFamily="2" charset="0"/>
                <a:ea typeface="Arial" panose="020B0604020202020204" pitchFamily="34" charset="0"/>
              </a:rPr>
              <a:t>ω.</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6FA5874C-C489-4E0B-95C2-1970007F22F4}"/>
              </a:ext>
            </a:extLst>
          </p:cNvPr>
          <p:cNvSpPr/>
          <p:nvPr/>
        </p:nvSpPr>
        <p:spPr>
          <a:xfrm>
            <a:off x="6477000" y="1577761"/>
            <a:ext cx="3044423"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B. </a:t>
            </a:r>
            <a:r>
              <a:rPr lang="vi-VN" sz="2800" b="1" dirty="0">
                <a:solidFill>
                  <a:srgbClr val="FFFFFF"/>
                </a:solidFill>
                <a:latin typeface="UTM Swiss Condensed" panose="02000500000000000000" pitchFamily="2" charset="0"/>
                <a:ea typeface="Arial" panose="020B0604020202020204" pitchFamily="34" charset="0"/>
              </a:rPr>
              <a:t>v</a:t>
            </a:r>
            <a:r>
              <a:rPr lang="vi-VN" sz="2800" b="1" baseline="-25000" dirty="0">
                <a:solidFill>
                  <a:srgbClr val="FFFFFF"/>
                </a:solidFill>
                <a:latin typeface="UTM Swiss Condensed" panose="02000500000000000000" pitchFamily="2" charset="0"/>
                <a:ea typeface="Arial" panose="020B0604020202020204" pitchFamily="34" charset="0"/>
              </a:rPr>
              <a:t>max</a:t>
            </a:r>
            <a:r>
              <a:rPr lang="vi-VN" sz="2800" b="1" dirty="0">
                <a:solidFill>
                  <a:srgbClr val="FFFFFF"/>
                </a:solidFill>
                <a:latin typeface="UTM Swiss Condensed" panose="02000500000000000000" pitchFamily="2" charset="0"/>
                <a:ea typeface="Arial" panose="020B0604020202020204" pitchFamily="34" charset="0"/>
              </a:rPr>
              <a:t> = 2Aω</a:t>
            </a:r>
            <a:r>
              <a:rPr lang="pt-BR" sz="2800" b="1" dirty="0">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F4D64732-737D-4AE5-A817-51F4C24E238B}"/>
              </a:ext>
            </a:extLst>
          </p:cNvPr>
          <p:cNvSpPr/>
          <p:nvPr/>
        </p:nvSpPr>
        <p:spPr>
          <a:xfrm>
            <a:off x="1016000" y="2339761"/>
            <a:ext cx="3044423"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C. </a:t>
            </a:r>
            <a:r>
              <a:rPr lang="vi-VN" sz="2800" b="1" dirty="0">
                <a:solidFill>
                  <a:srgbClr val="FFFFFF"/>
                </a:solidFill>
                <a:latin typeface="UTM Swiss Condensed" panose="02000500000000000000" pitchFamily="2" charset="0"/>
                <a:ea typeface="Arial" panose="020B0604020202020204" pitchFamily="34" charset="0"/>
              </a:rPr>
              <a:t>v</a:t>
            </a:r>
            <a:r>
              <a:rPr lang="vi-VN" sz="2800" b="1" baseline="-25000" dirty="0">
                <a:solidFill>
                  <a:srgbClr val="FFFFFF"/>
                </a:solidFill>
                <a:latin typeface="UTM Swiss Condensed" panose="02000500000000000000" pitchFamily="2" charset="0"/>
                <a:ea typeface="Arial" panose="020B0604020202020204" pitchFamily="34" charset="0"/>
              </a:rPr>
              <a:t>max</a:t>
            </a:r>
            <a:r>
              <a:rPr lang="vi-VN" sz="2800" b="1" dirty="0">
                <a:solidFill>
                  <a:srgbClr val="FFFFFF"/>
                </a:solidFill>
                <a:latin typeface="UTM Swiss Condensed" panose="02000500000000000000" pitchFamily="2" charset="0"/>
                <a:ea typeface="Arial" panose="020B0604020202020204" pitchFamily="34" charset="0"/>
              </a:rPr>
              <a:t> = Aω</a:t>
            </a:r>
            <a:r>
              <a:rPr lang="vi-VN" sz="2800" b="1" baseline="30000" dirty="0">
                <a:solidFill>
                  <a:srgbClr val="FFFFFF"/>
                </a:solidFill>
                <a:latin typeface="UTM Swiss Condensed" panose="02000500000000000000" pitchFamily="2" charset="0"/>
                <a:ea typeface="Arial" panose="020B0604020202020204" pitchFamily="34" charset="0"/>
              </a:rPr>
              <a:t>2</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458B37C6-B09D-410C-996F-80A5883415B9}"/>
              </a:ext>
            </a:extLst>
          </p:cNvPr>
          <p:cNvSpPr/>
          <p:nvPr/>
        </p:nvSpPr>
        <p:spPr>
          <a:xfrm>
            <a:off x="6477000" y="2339761"/>
            <a:ext cx="2276585"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D. </a:t>
            </a:r>
            <a:r>
              <a:rPr lang="vi-VN" sz="2800" b="1" dirty="0">
                <a:solidFill>
                  <a:srgbClr val="FFFFFF"/>
                </a:solidFill>
                <a:latin typeface="UTM Swiss Condensed" panose="02000500000000000000" pitchFamily="2" charset="0"/>
                <a:ea typeface="Arial" panose="020B0604020202020204" pitchFamily="34" charset="0"/>
              </a:rPr>
              <a:t>v</a:t>
            </a:r>
            <a:r>
              <a:rPr lang="vi-VN" sz="2800" b="1" baseline="-25000" dirty="0">
                <a:solidFill>
                  <a:srgbClr val="FFFFFF"/>
                </a:solidFill>
                <a:latin typeface="UTM Swiss Condensed" panose="02000500000000000000" pitchFamily="2" charset="0"/>
                <a:ea typeface="Arial" panose="020B0604020202020204" pitchFamily="34" charset="0"/>
              </a:rPr>
              <a:t>max</a:t>
            </a:r>
            <a:r>
              <a:rPr lang="vi-VN" sz="2800" b="1" dirty="0">
                <a:solidFill>
                  <a:srgbClr val="FFFFFF"/>
                </a:solidFill>
                <a:latin typeface="UTM Swiss Condensed" panose="02000500000000000000" pitchFamily="2" charset="0"/>
                <a:ea typeface="Arial" panose="020B0604020202020204" pitchFamily="34" charset="0"/>
              </a:rPr>
              <a:t> = </a:t>
            </a:r>
            <a:r>
              <a:rPr lang="vi-VN" sz="2800" b="1">
                <a:solidFill>
                  <a:srgbClr val="FFFFFF"/>
                </a:solidFill>
                <a:latin typeface="UTM Swiss Condensed" panose="02000500000000000000" pitchFamily="2" charset="0"/>
                <a:ea typeface="Arial" panose="020B0604020202020204" pitchFamily="34" charset="0"/>
              </a:rPr>
              <a:t>Aω</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DBFFDE2E-A20A-4DD4-9E4A-CC148E7A0919}"/>
              </a:ext>
            </a:extLst>
          </p:cNvPr>
          <p:cNvSpPr/>
          <p:nvPr/>
        </p:nvSpPr>
        <p:spPr>
          <a:xfrm>
            <a:off x="6413500" y="2276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556941709"/>
      </p:ext>
    </p:extLst>
  </p:cSld>
  <p:clrMapOvr>
    <a:masterClrMapping/>
  </p:clrMapOvr>
  <mc:AlternateContent xmlns:mc="http://schemas.openxmlformats.org/markup-compatibility/2006" xmlns:p14="http://schemas.microsoft.com/office/powerpoint/2010/main">
    <mc:Choice Requires="p14">
      <p:transition spd="slow" p14:dur="2000">
        <p14:prism dir="d"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0094C1-7A46-44D2-A225-E957EB560CC6}"/>
              </a:ext>
            </a:extLst>
          </p:cNvPr>
          <p:cNvSpPr/>
          <p:nvPr/>
        </p:nvSpPr>
        <p:spPr>
          <a:xfrm>
            <a:off x="127000" y="63500"/>
            <a:ext cx="11938000" cy="1514261"/>
          </a:xfrm>
          <a:prstGeom prst="rect">
            <a:avLst/>
          </a:prstGeom>
          <a:noFill/>
          <a:ln w="9525">
            <a:solidFill>
              <a:srgbClr val="FFFF00">
                <a:alpha val="96000"/>
              </a:srgbClr>
            </a:solidFill>
          </a:ln>
          <a:scene3d>
            <a:camera prst="orthographicFront"/>
            <a:lightRig rig="threePt" dir="t"/>
          </a:scene3d>
          <a:sp3d>
            <a:bevelT prst="softRound"/>
          </a:sp3d>
        </p:spPr>
        <p:txBody>
          <a:bodyPr wrap="square">
            <a:spAutoFit/>
          </a:bodyPr>
          <a:lstStyle/>
          <a:p>
            <a:r>
              <a:rPr lang="pt-BR" sz="2800" b="1" dirty="0">
                <a:solidFill>
                  <a:srgbClr val="FFFF00"/>
                </a:solidFill>
                <a:latin typeface="UTM Swiss Condensed" panose="02000500000000000000" pitchFamily="2" charset="0"/>
              </a:rPr>
              <a:t>Câu 32: Trong dao động điều hòa của một vật, tập hợp nào sau đây gồm các đại lượng không đổi theo thời gian?</a:t>
            </a:r>
            <a:endParaRPr lang="vi-VN" sz="2800" b="1" dirty="0">
              <a:solidFill>
                <a:srgbClr val="FFFF00"/>
              </a:solidFill>
              <a:latin typeface="UTM Swiss Condensed" panose="02000500000000000000" pitchFamily="2" charset="0"/>
            </a:endParaRPr>
          </a:p>
          <a:p>
            <a:r>
              <a:rPr lang="pt-BR" sz="2800" b="1">
                <a:solidFill>
                  <a:srgbClr val="FFFF00"/>
                </a:solidFill>
                <a:latin typeface="UTM Swiss Condensed" panose="02000500000000000000" pitchFamily="2" charset="0"/>
              </a:rPr>
              <a:t>	 </a:t>
            </a:r>
            <a:endParaRPr lang="vi-VN" sz="2800" b="1" dirty="0">
              <a:solidFill>
                <a:srgbClr val="FFFF00"/>
              </a:solidFill>
              <a:latin typeface="UTM Swiss Condensed" panose="02000500000000000000" pitchFamily="2" charset="0"/>
            </a:endParaRPr>
          </a:p>
        </p:txBody>
      </p:sp>
      <p:sp>
        <p:nvSpPr>
          <p:cNvPr id="3" name="Rectangle 2">
            <a:extLst>
              <a:ext uri="{FF2B5EF4-FFF2-40B4-BE49-F238E27FC236}">
                <a16:creationId xmlns:a16="http://schemas.microsoft.com/office/drawing/2014/main" id="{DAA6FB99-E0A2-465D-AC81-B37704C475C4}"/>
              </a:ext>
            </a:extLst>
          </p:cNvPr>
          <p:cNvSpPr/>
          <p:nvPr/>
        </p:nvSpPr>
        <p:spPr>
          <a:xfrm>
            <a:off x="1016000" y="1577761"/>
            <a:ext cx="304442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Biên độ, gia tốc.</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F4AE8A20-BDB7-45DE-89CB-BAB87CBBDF8A}"/>
              </a:ext>
            </a:extLst>
          </p:cNvPr>
          <p:cNvSpPr/>
          <p:nvPr/>
        </p:nvSpPr>
        <p:spPr>
          <a:xfrm>
            <a:off x="6477000" y="1577761"/>
            <a:ext cx="396775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Vận tốc, lực kéo về.</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5FD2BCB1-3E77-4E19-A59F-1768755F9E40}"/>
              </a:ext>
            </a:extLst>
          </p:cNvPr>
          <p:cNvSpPr/>
          <p:nvPr/>
        </p:nvSpPr>
        <p:spPr>
          <a:xfrm>
            <a:off x="1016000" y="2339761"/>
            <a:ext cx="396775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gia tốc, pha dao động.</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D006DA52-2264-4A3B-B94E-91997CCBF0C0}"/>
              </a:ext>
            </a:extLst>
          </p:cNvPr>
          <p:cNvSpPr/>
          <p:nvPr/>
        </p:nvSpPr>
        <p:spPr>
          <a:xfrm>
            <a:off x="6477000" y="2339761"/>
            <a:ext cx="2935419"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Chu kì, cơ năng.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4214F257-C96A-4E3A-90F7-677B6221B6C6}"/>
              </a:ext>
            </a:extLst>
          </p:cNvPr>
          <p:cNvSpPr/>
          <p:nvPr/>
        </p:nvSpPr>
        <p:spPr>
          <a:xfrm>
            <a:off x="6413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548823117"/>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041A3C-7708-48AB-AEBA-804087C2ADEB}"/>
              </a:ext>
            </a:extLst>
          </p:cNvPr>
          <p:cNvSpPr/>
          <p:nvPr/>
        </p:nvSpPr>
        <p:spPr>
          <a:xfrm>
            <a:off x="127000" y="63500"/>
            <a:ext cx="11938000" cy="1018740"/>
          </a:xfrm>
          <a:prstGeom prst="rect">
            <a:avLst/>
          </a:prstGeom>
          <a:noFill/>
          <a:ln w="9525">
            <a:solidFill>
              <a:srgbClr val="FFFF00">
                <a:alpha val="96000"/>
              </a:srgbClr>
            </a:solidFill>
          </a:ln>
          <a:scene3d>
            <a:camera prst="orthographicFront"/>
            <a:lightRig rig="threePt" dir="t"/>
          </a:scene3d>
          <a:sp3d>
            <a:bevelT prst="softRound"/>
          </a:sp3d>
        </p:spPr>
        <p:txBody>
          <a:bodyPr wrap="square">
            <a:spAutoFit/>
          </a:bodyPr>
          <a:lstStyle/>
          <a:p>
            <a:r>
              <a:rPr lang="vi-VN" sz="2800" b="1" dirty="0">
                <a:solidFill>
                  <a:srgbClr val="FFFF00"/>
                </a:solidFill>
                <a:latin typeface="UTM Swiss Condensed" panose="02000500000000000000" pitchFamily="2" charset="0"/>
              </a:rPr>
              <a:t>Câu 33: Trong dao động điều hòa, đại lượng nào sau đây không có giá trị âm?</a:t>
            </a:r>
          </a:p>
          <a:p>
            <a:r>
              <a:rPr lang="vi-VN" sz="2800" b="1">
                <a:solidFill>
                  <a:srgbClr val="FFFF00"/>
                </a:solidFill>
                <a:latin typeface="UTM Swiss Condensed" panose="02000500000000000000" pitchFamily="2" charset="0"/>
              </a:rPr>
              <a:t>	 </a:t>
            </a:r>
            <a:endParaRPr lang="vi-VN" sz="2800" b="1" dirty="0">
              <a:solidFill>
                <a:srgbClr val="FFFF00"/>
              </a:solidFill>
              <a:latin typeface="UTM Swiss Condensed" panose="02000500000000000000" pitchFamily="2" charset="0"/>
            </a:endParaRPr>
          </a:p>
        </p:txBody>
      </p:sp>
      <p:sp>
        <p:nvSpPr>
          <p:cNvPr id="3" name="Rectangle 2">
            <a:extLst>
              <a:ext uri="{FF2B5EF4-FFF2-40B4-BE49-F238E27FC236}">
                <a16:creationId xmlns:a16="http://schemas.microsoft.com/office/drawing/2014/main" id="{EDBAEFBA-8A3F-40F4-BF45-4B87841467E0}"/>
              </a:ext>
            </a:extLst>
          </p:cNvPr>
          <p:cNvSpPr/>
          <p:nvPr/>
        </p:nvSpPr>
        <p:spPr>
          <a:xfrm>
            <a:off x="1016000" y="1082240"/>
            <a:ext cx="304442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Pha dao động.</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3B6C3079-57F4-4627-B02E-6A319B3101D5}"/>
              </a:ext>
            </a:extLst>
          </p:cNvPr>
          <p:cNvSpPr/>
          <p:nvPr/>
        </p:nvSpPr>
        <p:spPr>
          <a:xfrm>
            <a:off x="6477000" y="1082240"/>
            <a:ext cx="304442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Pha ban đầu.</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A3DEBA84-D1DE-4BD1-99D8-4C90D7D092AE}"/>
              </a:ext>
            </a:extLst>
          </p:cNvPr>
          <p:cNvSpPr/>
          <p:nvPr/>
        </p:nvSpPr>
        <p:spPr>
          <a:xfrm>
            <a:off x="1016000" y="1844240"/>
            <a:ext cx="212109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Li độ.</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B33E0E20-0701-4536-B3D3-C3407E6CF17D}"/>
              </a:ext>
            </a:extLst>
          </p:cNvPr>
          <p:cNvSpPr/>
          <p:nvPr/>
        </p:nvSpPr>
        <p:spPr>
          <a:xfrm>
            <a:off x="6477000" y="1844240"/>
            <a:ext cx="1819729"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Biên độ.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18F79BA6-949A-472B-B94B-A432DE229918}"/>
              </a:ext>
            </a:extLst>
          </p:cNvPr>
          <p:cNvSpPr/>
          <p:nvPr/>
        </p:nvSpPr>
        <p:spPr>
          <a:xfrm>
            <a:off x="6413500" y="1780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617712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B33911-0AEE-45C7-983C-E324774CCEB7}"/>
              </a:ext>
            </a:extLst>
          </p:cNvPr>
          <p:cNvSpPr/>
          <p:nvPr/>
        </p:nvSpPr>
        <p:spPr>
          <a:xfrm>
            <a:off x="127000" y="63500"/>
            <a:ext cx="11938000" cy="1018740"/>
          </a:xfrm>
          <a:prstGeom prst="rect">
            <a:avLst/>
          </a:prstGeom>
          <a:noFill/>
          <a:ln w="9525">
            <a:solidFill>
              <a:srgbClr val="FFFF00">
                <a:alpha val="96000"/>
              </a:srgbClr>
            </a:solidFill>
          </a:ln>
          <a:scene3d>
            <a:camera prst="orthographicFront"/>
            <a:lightRig rig="threePt" dir="t"/>
          </a:scene3d>
          <a:sp3d>
            <a:bevelT prst="softRound"/>
          </a:sp3d>
        </p:spPr>
        <p:txBody>
          <a:bodyPr wrap="square">
            <a:spAutoFit/>
          </a:bodyPr>
          <a:lstStyle/>
          <a:p>
            <a:r>
              <a:rPr lang="vi-VN" sz="2800" b="1" dirty="0">
                <a:solidFill>
                  <a:srgbClr val="FFFF00"/>
                </a:solidFill>
                <a:latin typeface="UTM Swiss Condensed" panose="02000500000000000000" pitchFamily="2" charset="0"/>
              </a:rPr>
              <a:t>Câu 34: Chọn kết luận đúng khi nói về một dao động điều hòa.</a:t>
            </a:r>
          </a:p>
          <a:p>
            <a:r>
              <a:rPr lang="vi-VN" sz="2800" b="1">
                <a:solidFill>
                  <a:srgbClr val="FFFF00"/>
                </a:solidFill>
                <a:latin typeface="UTM Swiss Condensed" panose="02000500000000000000" pitchFamily="2" charset="0"/>
              </a:rPr>
              <a:t>	 </a:t>
            </a:r>
            <a:endParaRPr lang="vi-VN" sz="2800" b="1" dirty="0">
              <a:solidFill>
                <a:srgbClr val="FFFF00"/>
              </a:solidFill>
              <a:latin typeface="UTM Swiss Condensed" panose="02000500000000000000" pitchFamily="2" charset="0"/>
            </a:endParaRPr>
          </a:p>
        </p:txBody>
      </p:sp>
      <p:sp>
        <p:nvSpPr>
          <p:cNvPr id="3" name="Rectangle 2">
            <a:extLst>
              <a:ext uri="{FF2B5EF4-FFF2-40B4-BE49-F238E27FC236}">
                <a16:creationId xmlns:a16="http://schemas.microsoft.com/office/drawing/2014/main" id="{3FEE094B-4F07-4AE9-AD3B-4E4113B76FF6}"/>
              </a:ext>
            </a:extLst>
          </p:cNvPr>
          <p:cNvSpPr/>
          <p:nvPr/>
        </p:nvSpPr>
        <p:spPr>
          <a:xfrm>
            <a:off x="508000" y="1082240"/>
            <a:ext cx="5814412"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Times New Roman" panose="02020603050405020304" pitchFamily="18" charset="0"/>
              </a:rPr>
              <a:t>A. Vận tốc tỉ lệ thuận với thời gian</a:t>
            </a:r>
            <a:r>
              <a:rPr lang="vi-VN"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5877B2D3-876E-4F37-AC63-752B80215314}"/>
              </a:ext>
            </a:extLst>
          </p:cNvPr>
          <p:cNvSpPr/>
          <p:nvPr/>
        </p:nvSpPr>
        <p:spPr>
          <a:xfrm>
            <a:off x="508000" y="1605460"/>
            <a:ext cx="4889480"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vi-VN" sz="2800" b="1" dirty="0">
                <a:solidFill>
                  <a:srgbClr val="FFFFFF"/>
                </a:solidFill>
                <a:latin typeface="UTM Swiss Condensed" panose="02000500000000000000" pitchFamily="2" charset="0"/>
                <a:ea typeface="Times New Roman" panose="02020603050405020304" pitchFamily="18" charset="0"/>
                <a:cs typeface="Times New Roman" panose="02020603050405020304" pitchFamily="18" charset="0"/>
              </a:rPr>
              <a:t>B. Gia tốc tỉ lệ thuận với thời gian</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E002382E-3A68-4531-BDFF-4044F3254E8B}"/>
              </a:ext>
            </a:extLst>
          </p:cNvPr>
          <p:cNvSpPr/>
          <p:nvPr/>
        </p:nvSpPr>
        <p:spPr>
          <a:xfrm>
            <a:off x="508000" y="2775011"/>
            <a:ext cx="4891083" cy="523220"/>
          </a:xfrm>
          <a:prstGeom prst="rect">
            <a:avLst/>
          </a:prstGeom>
        </p:spPr>
        <p:txBody>
          <a:bodyPr wrap="none">
            <a:spAutoFit/>
          </a:bodyPr>
          <a:lstStyle/>
          <a:p>
            <a:r>
              <a:rPr lang="vi-VN" sz="2800" b="1" u="dbl" dirty="0">
                <a:solidFill>
                  <a:srgbClr val="FFFFFF"/>
                </a:solidFill>
                <a:latin typeface="UTM Swiss Condensed" panose="02000500000000000000" pitchFamily="2" charset="0"/>
                <a:ea typeface="Arial" panose="020B0604020202020204" pitchFamily="34" charset="0"/>
              </a:rPr>
              <a:t>C</a:t>
            </a:r>
            <a:r>
              <a:rPr lang="vi-VN" sz="2800" b="1" dirty="0">
                <a:solidFill>
                  <a:srgbClr val="FFFFFF"/>
                </a:solidFill>
                <a:latin typeface="UTM Swiss Condensed" panose="02000500000000000000" pitchFamily="2" charset="0"/>
                <a:ea typeface="Arial" panose="020B0604020202020204" pitchFamily="34" charset="0"/>
              </a:rPr>
              <a:t>. Quỹ đạo là một đường thẳng</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1FEFFFBE-402C-4106-839F-363D6D71FEC5}"/>
              </a:ext>
            </a:extLst>
          </p:cNvPr>
          <p:cNvSpPr/>
          <p:nvPr/>
        </p:nvSpPr>
        <p:spPr>
          <a:xfrm>
            <a:off x="508000" y="3298231"/>
            <a:ext cx="4966424"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Quỹ đạo là một đường </a:t>
            </a:r>
            <a:r>
              <a:rPr lang="vi-VN" sz="2800" b="1">
                <a:solidFill>
                  <a:srgbClr val="FFFFFF"/>
                </a:solidFill>
                <a:latin typeface="UTM Swiss Condensed" panose="02000500000000000000" pitchFamily="2" charset="0"/>
                <a:ea typeface="Arial" panose="020B0604020202020204" pitchFamily="34" charset="0"/>
              </a:rPr>
              <a:t>hình sin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D1ED2A2D-C213-4598-BB31-8EBA0D2B6C0C}"/>
              </a:ext>
            </a:extLst>
          </p:cNvPr>
          <p:cNvSpPr/>
          <p:nvPr/>
        </p:nvSpPr>
        <p:spPr>
          <a:xfrm>
            <a:off x="444500" y="323473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535349568"/>
      </p:ext>
    </p:extLst>
  </p:cSld>
  <p:clrMapOvr>
    <a:masterClrMapping/>
  </p:clrMapOvr>
  <mc:AlternateContent xmlns:mc="http://schemas.openxmlformats.org/markup-compatibility/2006" xmlns:p14="http://schemas.microsoft.com/office/powerpoint/2010/main">
    <mc:Choice Requires="p14">
      <p:transition spd="slow" p14:dur="2000">
        <p14:prism dir="d"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041DE4-C254-4AAC-9649-4D5B97A38327}"/>
              </a:ext>
            </a:extLst>
          </p:cNvPr>
          <p:cNvSpPr/>
          <p:nvPr/>
        </p:nvSpPr>
        <p:spPr>
          <a:xfrm>
            <a:off x="127000" y="63500"/>
            <a:ext cx="11938000" cy="1018740"/>
          </a:xfrm>
          <a:prstGeom prst="rect">
            <a:avLst/>
          </a:prstGeom>
          <a:noFill/>
          <a:ln w="9525">
            <a:solidFill>
              <a:srgbClr val="FFFF00">
                <a:alpha val="96000"/>
              </a:srgbClr>
            </a:solidFill>
          </a:ln>
          <a:scene3d>
            <a:camera prst="orthographicFront"/>
            <a:lightRig rig="threePt" dir="t"/>
          </a:scene3d>
          <a:sp3d>
            <a:bevelT prst="softRound"/>
          </a:sp3d>
        </p:spPr>
        <p:txBody>
          <a:bodyPr wrap="square">
            <a:spAutoFit/>
          </a:bodyPr>
          <a:lstStyle/>
          <a:p>
            <a:r>
              <a:rPr lang="vi-VN" sz="2800" b="1" dirty="0">
                <a:solidFill>
                  <a:srgbClr val="FFFF00"/>
                </a:solidFill>
                <a:latin typeface="UTM Swiss Condensed" panose="02000500000000000000" pitchFamily="2" charset="0"/>
              </a:rPr>
              <a:t>Câu 35: Tần số dao động điều hòa con lắc đơn không phụ thuộc vào:</a:t>
            </a:r>
          </a:p>
          <a:p>
            <a:r>
              <a:rPr lang="vi-VN" sz="2800" b="1">
                <a:solidFill>
                  <a:srgbClr val="FFFF00"/>
                </a:solidFill>
                <a:latin typeface="UTM Swiss Condensed" panose="02000500000000000000" pitchFamily="2" charset="0"/>
              </a:rPr>
              <a:t>	 </a:t>
            </a:r>
            <a:endParaRPr lang="vi-VN" sz="2800" b="1" dirty="0">
              <a:solidFill>
                <a:srgbClr val="FFFF00"/>
              </a:solidFill>
              <a:latin typeface="UTM Swiss Condensed" panose="02000500000000000000" pitchFamily="2" charset="0"/>
            </a:endParaRPr>
          </a:p>
        </p:txBody>
      </p:sp>
      <p:sp>
        <p:nvSpPr>
          <p:cNvPr id="3" name="Rectangle 2">
            <a:extLst>
              <a:ext uri="{FF2B5EF4-FFF2-40B4-BE49-F238E27FC236}">
                <a16:creationId xmlns:a16="http://schemas.microsoft.com/office/drawing/2014/main" id="{492E3B7D-8A71-4FBC-B0C9-0CFE0AAF5D12}"/>
              </a:ext>
            </a:extLst>
          </p:cNvPr>
          <p:cNvSpPr/>
          <p:nvPr/>
        </p:nvSpPr>
        <p:spPr>
          <a:xfrm>
            <a:off x="1016000" y="1082240"/>
            <a:ext cx="396775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chiều dài dây treo.</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874E8613-2457-43B0-8742-5248A4FEADBD}"/>
              </a:ext>
            </a:extLst>
          </p:cNvPr>
          <p:cNvSpPr/>
          <p:nvPr/>
        </p:nvSpPr>
        <p:spPr>
          <a:xfrm>
            <a:off x="6477000" y="1082240"/>
            <a:ext cx="396775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gia tốc trọng trường.</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1CD2ECF3-841A-4C51-A17B-E4AA1BAF99E1}"/>
              </a:ext>
            </a:extLst>
          </p:cNvPr>
          <p:cNvSpPr/>
          <p:nvPr/>
        </p:nvSpPr>
        <p:spPr>
          <a:xfrm>
            <a:off x="1016000" y="1844240"/>
            <a:ext cx="3967753" cy="523220"/>
          </a:xfrm>
          <a:prstGeom prst="rect">
            <a:avLst/>
          </a:prstGeom>
        </p:spPr>
        <p:txBody>
          <a:bodyPr wrap="none">
            <a:spAutoFit/>
          </a:bodyPr>
          <a:lstStyle/>
          <a:p>
            <a:r>
              <a:rPr lang="vi-VN" sz="2800" b="1" u="dbl" dirty="0">
                <a:solidFill>
                  <a:srgbClr val="FFFFFF"/>
                </a:solidFill>
                <a:latin typeface="UTM Swiss Condensed" panose="02000500000000000000" pitchFamily="2" charset="0"/>
                <a:ea typeface="Arial" panose="020B0604020202020204" pitchFamily="34" charset="0"/>
              </a:rPr>
              <a:t>C</a:t>
            </a:r>
            <a:r>
              <a:rPr lang="vi-VN" sz="2800" b="1" dirty="0">
                <a:solidFill>
                  <a:srgbClr val="FFFFFF"/>
                </a:solidFill>
                <a:latin typeface="UTM Swiss Condensed" panose="02000500000000000000" pitchFamily="2" charset="0"/>
                <a:ea typeface="Arial" panose="020B0604020202020204" pitchFamily="34" charset="0"/>
              </a:rPr>
              <a:t>. khối lượng quả nặng.</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76C7AF73-68DC-442E-BB2A-A2DB3B4A22EF}"/>
              </a:ext>
            </a:extLst>
          </p:cNvPr>
          <p:cNvSpPr/>
          <p:nvPr/>
        </p:nvSpPr>
        <p:spPr>
          <a:xfrm>
            <a:off x="6477000" y="1844240"/>
            <a:ext cx="2225289"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vĩ độ địa </a:t>
            </a:r>
            <a:r>
              <a:rPr lang="vi-VN" sz="2800" b="1">
                <a:solidFill>
                  <a:srgbClr val="FFFFFF"/>
                </a:solidFill>
                <a:latin typeface="UTM Swiss Condensed" panose="02000500000000000000" pitchFamily="2" charset="0"/>
                <a:ea typeface="Arial" panose="020B0604020202020204" pitchFamily="34" charset="0"/>
              </a:rPr>
              <a:t>lí.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DE2C68FC-97A1-4163-8557-73418CE4DC3B}"/>
              </a:ext>
            </a:extLst>
          </p:cNvPr>
          <p:cNvSpPr/>
          <p:nvPr/>
        </p:nvSpPr>
        <p:spPr>
          <a:xfrm>
            <a:off x="952500" y="1780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053376489"/>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0603C2-E0E2-414A-AE53-AC85D81BEC60}"/>
              </a:ext>
            </a:extLst>
          </p:cNvPr>
          <p:cNvSpPr/>
          <p:nvPr/>
        </p:nvSpPr>
        <p:spPr>
          <a:xfrm>
            <a:off x="127000" y="63500"/>
            <a:ext cx="11938000" cy="1018740"/>
          </a:xfrm>
          <a:prstGeom prst="rect">
            <a:avLst/>
          </a:prstGeom>
          <a:noFill/>
          <a:ln w="9525">
            <a:solidFill>
              <a:srgbClr val="FFFF00">
                <a:alpha val="96000"/>
              </a:srgbClr>
            </a:solidFill>
          </a:ln>
          <a:scene3d>
            <a:camera prst="orthographicFront"/>
            <a:lightRig rig="threePt" dir="t"/>
          </a:scene3d>
          <a:sp3d>
            <a:bevelT prst="softRound"/>
          </a:sp3d>
        </p:spPr>
        <p:txBody>
          <a:bodyPr wrap="square">
            <a:spAutoFit/>
          </a:bodyPr>
          <a:lstStyle/>
          <a:p>
            <a:r>
              <a:rPr lang="vi-VN" sz="2800" b="1" dirty="0">
                <a:solidFill>
                  <a:srgbClr val="FFFF00"/>
                </a:solidFill>
                <a:latin typeface="UTM Swiss Condensed" panose="02000500000000000000" pitchFamily="2" charset="0"/>
              </a:rPr>
              <a:t>Câu 36: Chu kỳ dao động của con lắc đơn phụ thuộc vào</a:t>
            </a:r>
          </a:p>
          <a:p>
            <a:r>
              <a:rPr lang="vi-VN" sz="2800" b="1">
                <a:solidFill>
                  <a:srgbClr val="FFFF00"/>
                </a:solidFill>
                <a:latin typeface="UTM Swiss Condensed" panose="02000500000000000000" pitchFamily="2" charset="0"/>
              </a:rPr>
              <a:t>	 </a:t>
            </a:r>
            <a:endParaRPr lang="vi-VN" sz="2800" b="1" dirty="0">
              <a:solidFill>
                <a:srgbClr val="FFFF00"/>
              </a:solidFill>
              <a:latin typeface="UTM Swiss Condensed" panose="02000500000000000000" pitchFamily="2" charset="0"/>
            </a:endParaRPr>
          </a:p>
        </p:txBody>
      </p:sp>
      <p:sp>
        <p:nvSpPr>
          <p:cNvPr id="3" name="Rectangle 2">
            <a:extLst>
              <a:ext uri="{FF2B5EF4-FFF2-40B4-BE49-F238E27FC236}">
                <a16:creationId xmlns:a16="http://schemas.microsoft.com/office/drawing/2014/main" id="{20B90EC4-F3EA-4D48-B73F-1232D7A168AA}"/>
              </a:ext>
            </a:extLst>
          </p:cNvPr>
          <p:cNvSpPr/>
          <p:nvPr/>
        </p:nvSpPr>
        <p:spPr>
          <a:xfrm>
            <a:off x="508000" y="1082240"/>
            <a:ext cx="6737742"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biên độ dao động và chiều dài dây treo</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440E659D-A362-4A06-A7A7-8313B9F40E92}"/>
              </a:ext>
            </a:extLst>
          </p:cNvPr>
          <p:cNvSpPr/>
          <p:nvPr/>
        </p:nvSpPr>
        <p:spPr>
          <a:xfrm>
            <a:off x="508000" y="1605460"/>
            <a:ext cx="6500497"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vi-VN" sz="2800" b="1" u="dbl"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a:t>
            </a: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chiều dài dây treo và gia tốc trọng trường.</a:t>
            </a:r>
          </a:p>
          <a:p>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0A69AAA5-E632-407E-93F3-1827808BBF0E}"/>
              </a:ext>
            </a:extLst>
          </p:cNvPr>
          <p:cNvSpPr/>
          <p:nvPr/>
        </p:nvSpPr>
        <p:spPr>
          <a:xfrm>
            <a:off x="508000" y="2775011"/>
            <a:ext cx="6737742"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gia tốc trọng trường và biên độ dao động.</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653A829F-B35C-43E3-929A-E2D1C42BB61C}"/>
              </a:ext>
            </a:extLst>
          </p:cNvPr>
          <p:cNvSpPr/>
          <p:nvPr/>
        </p:nvSpPr>
        <p:spPr>
          <a:xfrm>
            <a:off x="508000" y="3298231"/>
            <a:ext cx="5272597"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chiều dài dây treo và khối </a:t>
            </a:r>
            <a:r>
              <a:rPr lang="vi-VN" sz="2800" b="1">
                <a:solidFill>
                  <a:srgbClr val="FFFFFF"/>
                </a:solidFill>
                <a:latin typeface="UTM Swiss Condensed" panose="02000500000000000000" pitchFamily="2" charset="0"/>
                <a:ea typeface="Arial" panose="020B0604020202020204" pitchFamily="34" charset="0"/>
              </a:rPr>
              <a:t>lượng.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3295E1BE-7413-4A5A-9F87-292AEB5989D9}"/>
              </a:ext>
            </a:extLst>
          </p:cNvPr>
          <p:cNvSpPr/>
          <p:nvPr/>
        </p:nvSpPr>
        <p:spPr>
          <a:xfrm>
            <a:off x="444500" y="271151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51981424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C087-A98A-4B70-B739-28590878694F}"/>
              </a:ext>
            </a:extLst>
          </p:cNvPr>
          <p:cNvSpPr/>
          <p:nvPr/>
        </p:nvSpPr>
        <p:spPr>
          <a:xfrm>
            <a:off x="127000" y="63500"/>
            <a:ext cx="11938000" cy="2009781"/>
          </a:xfrm>
          <a:prstGeom prst="rect">
            <a:avLst/>
          </a:prstGeom>
          <a:noFill/>
          <a:ln w="9525">
            <a:solidFill>
              <a:srgbClr val="FFFF00">
                <a:alpha val="96000"/>
              </a:srgbClr>
            </a:solidFill>
          </a:ln>
          <a:scene3d>
            <a:camera prst="orthographicFront"/>
            <a:lightRig rig="threePt" dir="t"/>
          </a:scene3d>
          <a:sp3d>
            <a:bevelT prst="softRound"/>
          </a:sp3d>
        </p:spPr>
        <p:txBody>
          <a:bodyPr wrap="square">
            <a:spAutoFit/>
          </a:bodyPr>
          <a:lstStyle/>
          <a:p>
            <a:r>
              <a:rPr lang="vi-VN" sz="2800" b="1" dirty="0">
                <a:solidFill>
                  <a:srgbClr val="FFFF00"/>
                </a:solidFill>
                <a:latin typeface="UTM Swiss Condensed" panose="02000500000000000000" pitchFamily="2" charset="0"/>
              </a:rPr>
              <a:t>Câu 37: Một con lắc lò xo gồm một lò xo khối lượng không đáng kể, độ cứng k, một đầu cố định và một đầu gắn với một viên bi nhỏ khối lượng m. Con lắc này đang dao động điều hòa có cơ năng</a:t>
            </a:r>
          </a:p>
          <a:p>
            <a:r>
              <a:rPr lang="vi-VN" sz="2800" b="1">
                <a:solidFill>
                  <a:srgbClr val="FFFF00"/>
                </a:solidFill>
                <a:latin typeface="UTM Swiss Condensed" panose="02000500000000000000" pitchFamily="2" charset="0"/>
              </a:rPr>
              <a:t>	 </a:t>
            </a:r>
            <a:endParaRPr lang="vi-VN" sz="2800" b="1" dirty="0">
              <a:solidFill>
                <a:srgbClr val="FFFF00"/>
              </a:solidFill>
              <a:latin typeface="UTM Swiss Condensed" panose="02000500000000000000" pitchFamily="2" charset="0"/>
            </a:endParaRPr>
          </a:p>
        </p:txBody>
      </p:sp>
      <p:sp>
        <p:nvSpPr>
          <p:cNvPr id="3" name="Rectangle 2">
            <a:extLst>
              <a:ext uri="{FF2B5EF4-FFF2-40B4-BE49-F238E27FC236}">
                <a16:creationId xmlns:a16="http://schemas.microsoft.com/office/drawing/2014/main" id="{0B2985B4-4BCA-4FC5-9475-B9CA14C50C04}"/>
              </a:ext>
            </a:extLst>
          </p:cNvPr>
          <p:cNvSpPr/>
          <p:nvPr/>
        </p:nvSpPr>
        <p:spPr>
          <a:xfrm>
            <a:off x="508000" y="2073281"/>
            <a:ext cx="6737742"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tỉ lệ nghịch với khối lượng m của viên bi.</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22302A37-18FC-410B-B2F9-D555CFC15FE0}"/>
              </a:ext>
            </a:extLst>
          </p:cNvPr>
          <p:cNvSpPr/>
          <p:nvPr/>
        </p:nvSpPr>
        <p:spPr>
          <a:xfrm>
            <a:off x="508000" y="2796556"/>
            <a:ext cx="6051657"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tỉ lệ với bình phương biên độ dao động.</a:t>
            </a:r>
          </a:p>
          <a:p>
            <a:r>
              <a:rPr lang="vi-VN" sz="2800" b="1" dirty="0">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1F138B16-3489-4280-9551-9D84E302038B}"/>
              </a:ext>
            </a:extLst>
          </p:cNvPr>
          <p:cNvSpPr/>
          <p:nvPr/>
        </p:nvSpPr>
        <p:spPr>
          <a:xfrm>
            <a:off x="508000" y="3766052"/>
            <a:ext cx="6737742"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tỉ lệ với bình phương chu kì dao động.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17109ADD-B0BB-487C-8D18-4F438DA22652}"/>
              </a:ext>
            </a:extLst>
          </p:cNvPr>
          <p:cNvSpPr/>
          <p:nvPr/>
        </p:nvSpPr>
        <p:spPr>
          <a:xfrm>
            <a:off x="508000" y="4289272"/>
            <a:ext cx="5657318"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tỉ lệ nghịch với độ cứng k của lò </a:t>
            </a:r>
            <a:r>
              <a:rPr lang="vi-VN" sz="2800" b="1">
                <a:solidFill>
                  <a:srgbClr val="FFFFFF"/>
                </a:solidFill>
                <a:latin typeface="UTM Swiss Condensed" panose="02000500000000000000" pitchFamily="2" charset="0"/>
                <a:ea typeface="Arial" panose="020B0604020202020204" pitchFamily="34" charset="0"/>
              </a:rPr>
              <a:t>xo.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7A31A567-BEDB-4B0F-B0A5-BD47A3CB7C9D}"/>
              </a:ext>
            </a:extLst>
          </p:cNvPr>
          <p:cNvSpPr/>
          <p:nvPr/>
        </p:nvSpPr>
        <p:spPr>
          <a:xfrm>
            <a:off x="444500" y="2733056"/>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113143870"/>
      </p:ext>
    </p:extLst>
  </p:cSld>
  <p:clrMapOvr>
    <a:masterClrMapping/>
  </p:clrMapOvr>
  <mc:AlternateContent xmlns:mc="http://schemas.openxmlformats.org/markup-compatibility/2006" xmlns:p14="http://schemas.microsoft.com/office/powerpoint/2010/main">
    <mc:Choice Requires="p14">
      <p:transition spd="slow" p14:dur="20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F519EA-69CD-487D-9988-A073A68AFCE5}"/>
              </a:ext>
            </a:extLst>
          </p:cNvPr>
          <p:cNvSpPr/>
          <p:nvPr/>
        </p:nvSpPr>
        <p:spPr>
          <a:xfrm>
            <a:off x="127000" y="63500"/>
            <a:ext cx="11938000" cy="1514261"/>
          </a:xfrm>
          <a:prstGeom prst="rect">
            <a:avLst/>
          </a:prstGeom>
          <a:noFill/>
          <a:ln w="9525">
            <a:solidFill>
              <a:srgbClr val="FFFF00">
                <a:alpha val="96000"/>
              </a:srgbClr>
            </a:solidFill>
          </a:ln>
          <a:scene3d>
            <a:camera prst="orthographicFront"/>
            <a:lightRig rig="threePt" dir="t"/>
          </a:scene3d>
          <a:sp3d>
            <a:bevelT prst="softRound"/>
          </a:sp3d>
        </p:spPr>
        <p:txBody>
          <a:bodyPr wrap="square">
            <a:spAutoFit/>
          </a:bodyPr>
          <a:lstStyle/>
          <a:p>
            <a:r>
              <a:rPr lang="vi-VN" sz="2800" b="1" dirty="0">
                <a:solidFill>
                  <a:srgbClr val="FFFF00"/>
                </a:solidFill>
                <a:latin typeface="UTM Swiss Condensed" panose="02000500000000000000" pitchFamily="2" charset="0"/>
              </a:rPr>
              <a:t>Câu 38: Một chất điểm dao động điều hòa trên đoạn thẳng AB. Khi qua vị trí cân bằng, vectơ vận tốc của chất điểm</a:t>
            </a:r>
          </a:p>
          <a:p>
            <a:r>
              <a:rPr lang="vi-VN" sz="2800" b="1">
                <a:solidFill>
                  <a:srgbClr val="FFFF00"/>
                </a:solidFill>
                <a:latin typeface="UTM Swiss Condensed" panose="02000500000000000000" pitchFamily="2" charset="0"/>
              </a:rPr>
              <a:t>	 </a:t>
            </a:r>
            <a:endParaRPr lang="vi-VN" sz="2800" b="1" dirty="0">
              <a:solidFill>
                <a:srgbClr val="FFFF00"/>
              </a:solidFill>
              <a:latin typeface="UTM Swiss Condensed" panose="02000500000000000000" pitchFamily="2" charset="0"/>
            </a:endParaRPr>
          </a:p>
        </p:txBody>
      </p:sp>
      <p:sp>
        <p:nvSpPr>
          <p:cNvPr id="3" name="Rectangle 2">
            <a:extLst>
              <a:ext uri="{FF2B5EF4-FFF2-40B4-BE49-F238E27FC236}">
                <a16:creationId xmlns:a16="http://schemas.microsoft.com/office/drawing/2014/main" id="{1A38EF6E-524A-45D5-AE22-7D19676A9745}"/>
              </a:ext>
            </a:extLst>
          </p:cNvPr>
          <p:cNvSpPr/>
          <p:nvPr/>
        </p:nvSpPr>
        <p:spPr>
          <a:xfrm>
            <a:off x="1016000" y="1577761"/>
            <a:ext cx="489108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luôn có chiều hướng đến A. </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93A7A4CD-CA75-401B-A76C-F88C152C163B}"/>
              </a:ext>
            </a:extLst>
          </p:cNvPr>
          <p:cNvSpPr/>
          <p:nvPr/>
        </p:nvSpPr>
        <p:spPr>
          <a:xfrm>
            <a:off x="6477000" y="1577761"/>
            <a:ext cx="2634054"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độ lớn cực đại.</a:t>
            </a:r>
          </a:p>
          <a:p>
            <a:r>
              <a:rPr lang="vi-VN" sz="2800" b="1" dirty="0">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E707194B-2ABB-43C9-9DB7-5CF7D8FF7639}"/>
              </a:ext>
            </a:extLst>
          </p:cNvPr>
          <p:cNvSpPr/>
          <p:nvPr/>
        </p:nvSpPr>
        <p:spPr>
          <a:xfrm>
            <a:off x="1016000" y="2339761"/>
            <a:ext cx="489108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có độ lớn bằng không.	</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AA92A74C-9990-416C-AF26-66CEC561D3EE}"/>
              </a:ext>
            </a:extLst>
          </p:cNvPr>
          <p:cNvSpPr/>
          <p:nvPr/>
        </p:nvSpPr>
        <p:spPr>
          <a:xfrm>
            <a:off x="6477000" y="2339761"/>
            <a:ext cx="4499950"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luôn có chiều hướng đến </a:t>
            </a:r>
            <a:r>
              <a:rPr lang="vi-VN" sz="2800" b="1">
                <a:solidFill>
                  <a:srgbClr val="FFFFFF"/>
                </a:solidFill>
                <a:latin typeface="UTM Swiss Condensed" panose="02000500000000000000" pitchFamily="2" charset="0"/>
                <a:ea typeface="Arial" panose="020B0604020202020204" pitchFamily="34" charset="0"/>
              </a:rPr>
              <a:t>B.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05543CE4-8913-4CEC-A247-5A164F569ECC}"/>
              </a:ext>
            </a:extLst>
          </p:cNvPr>
          <p:cNvSpPr/>
          <p:nvPr/>
        </p:nvSpPr>
        <p:spPr>
          <a:xfrm>
            <a:off x="6413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142725289"/>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9A1479-D1D5-4F4D-84D9-95D056661440}"/>
              </a:ext>
            </a:extLst>
          </p:cNvPr>
          <p:cNvSpPr/>
          <p:nvPr/>
        </p:nvSpPr>
        <p:spPr>
          <a:xfrm>
            <a:off x="127000" y="63500"/>
            <a:ext cx="11938000" cy="1018740"/>
          </a:xfrm>
          <a:prstGeom prst="rect">
            <a:avLst/>
          </a:prstGeom>
          <a:noFill/>
          <a:ln w="9525">
            <a:solidFill>
              <a:srgbClr val="FFFF00">
                <a:alpha val="96000"/>
              </a:srgbClr>
            </a:solidFill>
          </a:ln>
          <a:scene3d>
            <a:camera prst="orthographicFront"/>
            <a:lightRig rig="threePt" dir="t"/>
          </a:scene3d>
          <a:sp3d>
            <a:bevelT prst="softRound"/>
          </a:sp3d>
        </p:spPr>
        <p:txBody>
          <a:bodyPr wrap="square">
            <a:spAutoFit/>
          </a:bodyPr>
          <a:lstStyle/>
          <a:p>
            <a:r>
              <a:rPr lang="vi-VN" sz="2800" b="1" dirty="0">
                <a:solidFill>
                  <a:srgbClr val="FFFF00"/>
                </a:solidFill>
                <a:latin typeface="UTM Swiss Condensed" panose="02000500000000000000" pitchFamily="2" charset="0"/>
              </a:rPr>
              <a:t>Câu 39: Gia tốc của một chất điểm dao động điều hòa biến thiên</a:t>
            </a:r>
          </a:p>
          <a:p>
            <a:r>
              <a:rPr lang="vi-VN" sz="2800" b="1">
                <a:solidFill>
                  <a:srgbClr val="FFFF00"/>
                </a:solidFill>
                <a:latin typeface="UTM Swiss Condensed" panose="02000500000000000000" pitchFamily="2" charset="0"/>
              </a:rPr>
              <a:t>	 </a:t>
            </a:r>
            <a:endParaRPr lang="vi-VN" sz="2800" b="1" dirty="0">
              <a:solidFill>
                <a:srgbClr val="FFFF00"/>
              </a:solidFill>
              <a:latin typeface="UTM Swiss Condensed" panose="02000500000000000000" pitchFamily="2" charset="0"/>
            </a:endParaRPr>
          </a:p>
        </p:txBody>
      </p:sp>
      <p:sp>
        <p:nvSpPr>
          <p:cNvPr id="3" name="Rectangle 2">
            <a:extLst>
              <a:ext uri="{FF2B5EF4-FFF2-40B4-BE49-F238E27FC236}">
                <a16:creationId xmlns:a16="http://schemas.microsoft.com/office/drawing/2014/main" id="{F6BBB7E5-DC10-4C76-A4F0-1C26A34FE7FC}"/>
              </a:ext>
            </a:extLst>
          </p:cNvPr>
          <p:cNvSpPr/>
          <p:nvPr/>
        </p:nvSpPr>
        <p:spPr>
          <a:xfrm>
            <a:off x="508000" y="1082240"/>
            <a:ext cx="5814412"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cùng tần số và ngược pha với li độ.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E09DCD47-DF5B-432B-8E85-868CBEB7CA35}"/>
              </a:ext>
            </a:extLst>
          </p:cNvPr>
          <p:cNvSpPr/>
          <p:nvPr/>
        </p:nvSpPr>
        <p:spPr>
          <a:xfrm>
            <a:off x="508000" y="1605460"/>
            <a:ext cx="5464958"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khác tần số và ngược pha với li độ.</a:t>
            </a:r>
          </a:p>
          <a:p>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3BB35D0C-F37D-464C-B4EC-2BE6D1885271}"/>
              </a:ext>
            </a:extLst>
          </p:cNvPr>
          <p:cNvSpPr/>
          <p:nvPr/>
        </p:nvSpPr>
        <p:spPr>
          <a:xfrm>
            <a:off x="508000" y="2613808"/>
            <a:ext cx="5814412"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khác tần số và cùng pha với li độ.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6E92F091-6B1C-41DC-99BA-5F60D1CB991C}"/>
              </a:ext>
            </a:extLst>
          </p:cNvPr>
          <p:cNvSpPr/>
          <p:nvPr/>
        </p:nvSpPr>
        <p:spPr>
          <a:xfrm>
            <a:off x="508000" y="3298231"/>
            <a:ext cx="5416868"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cùng tần số và cùng pha với li </a:t>
            </a:r>
            <a:r>
              <a:rPr lang="vi-VN" sz="2800" b="1">
                <a:solidFill>
                  <a:srgbClr val="FFFFFF"/>
                </a:solidFill>
                <a:latin typeface="UTM Swiss Condensed" panose="02000500000000000000" pitchFamily="2" charset="0"/>
                <a:ea typeface="Arial" panose="020B0604020202020204" pitchFamily="34" charset="0"/>
              </a:rPr>
              <a:t>độ.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DA3B164E-23AB-4BCC-9F88-7F25E7A6828F}"/>
              </a:ext>
            </a:extLst>
          </p:cNvPr>
          <p:cNvSpPr/>
          <p:nvPr/>
        </p:nvSpPr>
        <p:spPr>
          <a:xfrm>
            <a:off x="444500" y="154196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009814584"/>
      </p:ext>
    </p:extLst>
  </p:cSld>
  <p:clrMapOvr>
    <a:masterClrMapping/>
  </p:clrMapOvr>
  <mc:AlternateContent xmlns:mc="http://schemas.openxmlformats.org/markup-compatibility/2006" xmlns:p14="http://schemas.microsoft.com/office/powerpoint/2010/main">
    <mc:Choice Requires="p14">
      <p:transition spd="slow" p14:dur="20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9C1F14-E761-44EB-A156-67EA8D5F35DB}"/>
              </a:ext>
            </a:extLst>
          </p:cNvPr>
          <p:cNvSpPr/>
          <p:nvPr/>
        </p:nvSpPr>
        <p:spPr>
          <a:xfrm>
            <a:off x="127000" y="63500"/>
            <a:ext cx="9265678" cy="523220"/>
          </a:xfrm>
          <a:prstGeom prst="rect">
            <a:avLst/>
          </a:prstGeom>
          <a:noFill/>
          <a:ln w="9525">
            <a:solidFill>
              <a:srgbClr val="FFFF00">
                <a:alpha val="96000"/>
              </a:srgbClr>
            </a:solidFill>
          </a:ln>
          <a:scene3d>
            <a:camera prst="orthographicFront"/>
            <a:lightRig rig="threePt" dir="t"/>
          </a:scene3d>
          <a:sp3d>
            <a:bevelT prst="softRound"/>
          </a:sp3d>
        </p:spPr>
        <p:txBody>
          <a:bodyPr wrap="square">
            <a:spAutoFit/>
          </a:bodyPr>
          <a:lstStyle/>
          <a:p>
            <a:r>
              <a:rPr lang="vi-VN" sz="2800" b="1" dirty="0">
                <a:solidFill>
                  <a:srgbClr val="FFFF00"/>
                </a:solidFill>
                <a:latin typeface="UTM Swiss Condensed" panose="02000500000000000000" pitchFamily="2" charset="0"/>
              </a:rPr>
              <a:t>Câu 4: Vận tốc của vật dao động điều hoà có độ lớn cực đại </a:t>
            </a:r>
            <a:r>
              <a:rPr lang="vi-VN" sz="2800" b="1">
                <a:solidFill>
                  <a:srgbClr val="FFFF00"/>
                </a:solidFill>
                <a:latin typeface="UTM Swiss Condensed" panose="02000500000000000000" pitchFamily="2" charset="0"/>
              </a:rPr>
              <a:t>khi  </a:t>
            </a:r>
            <a:endParaRPr lang="vi-VN" sz="2800" b="1" dirty="0">
              <a:solidFill>
                <a:srgbClr val="FFFF00"/>
              </a:solidFill>
              <a:latin typeface="UTM Swiss Condensed" panose="02000500000000000000" pitchFamily="2" charset="0"/>
            </a:endParaRPr>
          </a:p>
        </p:txBody>
      </p:sp>
      <p:sp>
        <p:nvSpPr>
          <p:cNvPr id="3" name="Rectangle 2">
            <a:extLst>
              <a:ext uri="{FF2B5EF4-FFF2-40B4-BE49-F238E27FC236}">
                <a16:creationId xmlns:a16="http://schemas.microsoft.com/office/drawing/2014/main" id="{F45E843A-AC1C-470E-86B0-3B0E5E88AE11}"/>
              </a:ext>
            </a:extLst>
          </p:cNvPr>
          <p:cNvSpPr/>
          <p:nvPr/>
        </p:nvSpPr>
        <p:spPr>
          <a:xfrm>
            <a:off x="508000" y="586720"/>
            <a:ext cx="489108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vật ở vị trí có li độ cực đại</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63D0DBDD-AE5E-46E6-8419-A41323925CC6}"/>
              </a:ext>
            </a:extLst>
          </p:cNvPr>
          <p:cNvSpPr/>
          <p:nvPr/>
        </p:nvSpPr>
        <p:spPr>
          <a:xfrm>
            <a:off x="508000" y="1109940"/>
            <a:ext cx="4472699"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gia tốc của vật đạt cực </a:t>
            </a:r>
            <a:r>
              <a:rPr lang="vi-VN" sz="2800" b="1">
                <a:solidFill>
                  <a:srgbClr val="FFFFFF"/>
                </a:solidFill>
                <a:latin typeface="UTM Swiss Condensed" panose="02000500000000000000" pitchFamily="2" charset="0"/>
                <a:ea typeface="Arial" panose="020B0604020202020204" pitchFamily="34" charset="0"/>
              </a:rPr>
              <a:t>đại.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914DBAC7-3D8D-4569-A16F-2DB854D1D7B0}"/>
              </a:ext>
            </a:extLst>
          </p:cNvPr>
          <p:cNvSpPr/>
          <p:nvPr/>
        </p:nvSpPr>
        <p:spPr>
          <a:xfrm>
            <a:off x="508000" y="1633160"/>
            <a:ext cx="5814412"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vật ở vị trí có li độ bằng không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C93AD656-6A42-4FC9-8F10-CFFCC5B0601B}"/>
              </a:ext>
            </a:extLst>
          </p:cNvPr>
          <p:cNvSpPr/>
          <p:nvPr/>
        </p:nvSpPr>
        <p:spPr>
          <a:xfrm>
            <a:off x="508000" y="2156380"/>
            <a:ext cx="5729454"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vật ở vị trí có pha dao động cực </a:t>
            </a:r>
            <a:r>
              <a:rPr lang="vi-VN" sz="2800" b="1">
                <a:solidFill>
                  <a:srgbClr val="FFFFFF"/>
                </a:solidFill>
                <a:latin typeface="UTM Swiss Condensed" panose="02000500000000000000" pitchFamily="2" charset="0"/>
                <a:ea typeface="Arial" panose="020B0604020202020204" pitchFamily="34" charset="0"/>
              </a:rPr>
              <a:t>đại.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C2400460-DD83-44B8-8648-F5100E7577EA}"/>
              </a:ext>
            </a:extLst>
          </p:cNvPr>
          <p:cNvSpPr/>
          <p:nvPr/>
        </p:nvSpPr>
        <p:spPr>
          <a:xfrm>
            <a:off x="444500" y="156966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493975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B26CE7-FE52-44A1-841E-A3BD6F699FD4}"/>
              </a:ext>
            </a:extLst>
          </p:cNvPr>
          <p:cNvSpPr/>
          <p:nvPr/>
        </p:nvSpPr>
        <p:spPr>
          <a:xfrm>
            <a:off x="127000" y="63500"/>
            <a:ext cx="11938000" cy="1514261"/>
          </a:xfrm>
          <a:prstGeom prst="rect">
            <a:avLst/>
          </a:prstGeom>
          <a:noFill/>
          <a:ln w="9525">
            <a:solidFill>
              <a:srgbClr val="FFFF00">
                <a:alpha val="96000"/>
              </a:srgbClr>
            </a:solidFill>
          </a:ln>
          <a:scene3d>
            <a:camera prst="orthographicFront"/>
            <a:lightRig rig="threePt" dir="t"/>
          </a:scene3d>
          <a:sp3d>
            <a:bevelT prst="softRound"/>
          </a:sp3d>
        </p:spPr>
        <p:txBody>
          <a:bodyPr wrap="square">
            <a:spAutoFit/>
          </a:bodyPr>
          <a:lstStyle/>
          <a:p>
            <a:r>
              <a:rPr lang="vi-VN" sz="2800" b="1" dirty="0">
                <a:solidFill>
                  <a:srgbClr val="FFFF00"/>
                </a:solidFill>
                <a:latin typeface="UTM Swiss Condensed" panose="02000500000000000000" pitchFamily="2" charset="0"/>
              </a:rPr>
              <a:t>Câu 40: Con lắc lò xo gồm vật nhỏ gắn với lò xo nhẹ dao động điều hòa theo phương ngang. Lực kéo về tác dụng vào vật luôn</a:t>
            </a:r>
          </a:p>
          <a:p>
            <a:r>
              <a:rPr lang="vi-VN" sz="2800" b="1">
                <a:solidFill>
                  <a:srgbClr val="FFFF00"/>
                </a:solidFill>
                <a:latin typeface="UTM Swiss Condensed" panose="02000500000000000000" pitchFamily="2" charset="0"/>
              </a:rPr>
              <a:t>	 </a:t>
            </a:r>
            <a:endParaRPr lang="vi-VN" sz="2800" b="1" dirty="0">
              <a:solidFill>
                <a:srgbClr val="FFFF00"/>
              </a:solidFill>
              <a:latin typeface="UTM Swiss Condensed" panose="02000500000000000000" pitchFamily="2" charset="0"/>
            </a:endParaRPr>
          </a:p>
        </p:txBody>
      </p:sp>
      <p:sp>
        <p:nvSpPr>
          <p:cNvPr id="3" name="Rectangle 2">
            <a:extLst>
              <a:ext uri="{FF2B5EF4-FFF2-40B4-BE49-F238E27FC236}">
                <a16:creationId xmlns:a16="http://schemas.microsoft.com/office/drawing/2014/main" id="{6C53CE11-E6FB-4F40-8C64-0DD7C0E12150}"/>
              </a:ext>
            </a:extLst>
          </p:cNvPr>
          <p:cNvSpPr/>
          <p:nvPr/>
        </p:nvSpPr>
        <p:spPr>
          <a:xfrm>
            <a:off x="508000" y="1577761"/>
            <a:ext cx="489108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hướng về vị trí cân bằng.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7D276684-63A3-4E58-8F6D-8286E684A06E}"/>
              </a:ext>
            </a:extLst>
          </p:cNvPr>
          <p:cNvSpPr/>
          <p:nvPr/>
        </p:nvSpPr>
        <p:spPr>
          <a:xfrm>
            <a:off x="508000" y="2100981"/>
            <a:ext cx="6647974"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cùng chiều với chiều chuyển động của vật.	</a:t>
            </a:r>
          </a:p>
          <a:p>
            <a:r>
              <a:rPr lang="vi-VN" sz="2800" b="1" dirty="0">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C16872CE-DCE7-49E2-BBBD-E8F21FAB4AD6}"/>
              </a:ext>
            </a:extLst>
          </p:cNvPr>
          <p:cNvSpPr/>
          <p:nvPr/>
        </p:nvSpPr>
        <p:spPr>
          <a:xfrm>
            <a:off x="508000" y="3167390"/>
            <a:ext cx="6737742"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cùng chiều với chiều biến dạng của lò xo.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D1986D5D-EA1B-4953-ABFB-BE34E7D0645B}"/>
              </a:ext>
            </a:extLst>
          </p:cNvPr>
          <p:cNvSpPr/>
          <p:nvPr/>
        </p:nvSpPr>
        <p:spPr>
          <a:xfrm>
            <a:off x="508000" y="3793752"/>
            <a:ext cx="3472425"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hướng về vị trí </a:t>
            </a:r>
            <a:r>
              <a:rPr lang="vi-VN" sz="2800" b="1">
                <a:solidFill>
                  <a:srgbClr val="FFFFFF"/>
                </a:solidFill>
                <a:latin typeface="UTM Swiss Condensed" panose="02000500000000000000" pitchFamily="2" charset="0"/>
                <a:ea typeface="Arial" panose="020B0604020202020204" pitchFamily="34" charset="0"/>
              </a:rPr>
              <a:t>biên.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3D7C642F-9E38-4790-88F5-DCF6CFF8DE6E}"/>
              </a:ext>
            </a:extLst>
          </p:cNvPr>
          <p:cNvSpPr/>
          <p:nvPr/>
        </p:nvSpPr>
        <p:spPr>
          <a:xfrm>
            <a:off x="444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655578775"/>
      </p:ext>
    </p:extLst>
  </p:cSld>
  <p:clrMapOvr>
    <a:masterClrMapping/>
  </p:clrMapOvr>
  <mc:AlternateContent xmlns:mc="http://schemas.openxmlformats.org/markup-compatibility/2006" xmlns:p14="http://schemas.microsoft.com/office/powerpoint/2010/main">
    <mc:Choice Requires="p14">
      <p:transition spd="slow" p14:dur="20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0F7807-332F-4C98-9F76-8F9DF755C53F}"/>
              </a:ext>
            </a:extLst>
          </p:cNvPr>
          <p:cNvSpPr/>
          <p:nvPr/>
        </p:nvSpPr>
        <p:spPr>
          <a:xfrm>
            <a:off x="127000" y="63500"/>
            <a:ext cx="11938000" cy="2505301"/>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41: Một con lắc lò xo gồm viên bi nhỏ có khối lượng m và lò xo khối lượng không đáng kể có độ cứng k, dao động điều hoà theo phương thẳng đứng tại nơi có gia tốc rơi tự do là g. Khi viên bi ở vị trí cân bằng, lò xo dãn một đoạn Δℓ. Chu kỳ dao động điều hoà của con lắc này là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FAC5C2F9-94D3-4CB2-89DC-83E048B409D8}"/>
                  </a:ext>
                </a:extLst>
              </p:cNvPr>
              <p:cNvSpPr/>
              <p:nvPr/>
            </p:nvSpPr>
            <p:spPr>
              <a:xfrm>
                <a:off x="762000" y="2568801"/>
                <a:ext cx="2121093"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den>
                    </m:f>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𝒌</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𝒎</m:t>
                            </m:r>
                          </m:den>
                        </m:f>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FAC5C2F9-94D3-4CB2-89DC-83E048B409D8}"/>
                  </a:ext>
                </a:extLst>
              </p:cNvPr>
              <p:cNvSpPr>
                <a:spLocks noRot="1" noChangeAspect="1" noMove="1" noResize="1" noEditPoints="1" noAdjustHandles="1" noChangeArrowheads="1" noChangeShapeType="1" noTextEdit="1"/>
              </p:cNvSpPr>
              <p:nvPr/>
            </p:nvSpPr>
            <p:spPr>
              <a:xfrm>
                <a:off x="762000" y="2568801"/>
                <a:ext cx="2121093" cy="969176"/>
              </a:xfrm>
              <a:prstGeom prst="rect">
                <a:avLst/>
              </a:prstGeom>
              <a:blipFill>
                <a:blip r:embed="rId2"/>
                <a:stretch>
                  <a:fillRect l="-57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7D68FE69-663B-405F-8CC3-76AE49A2F476}"/>
                  </a:ext>
                </a:extLst>
              </p:cNvPr>
              <p:cNvSpPr/>
              <p:nvPr/>
            </p:nvSpPr>
            <p:spPr>
              <a:xfrm>
                <a:off x="3619500" y="2568801"/>
                <a:ext cx="2121093"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2π</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𝒍</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𝒈</m:t>
                            </m:r>
                          </m:den>
                        </m:f>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7D68FE69-663B-405F-8CC3-76AE49A2F476}"/>
                  </a:ext>
                </a:extLst>
              </p:cNvPr>
              <p:cNvSpPr>
                <a:spLocks noRot="1" noChangeAspect="1" noMove="1" noResize="1" noEditPoints="1" noAdjustHandles="1" noChangeArrowheads="1" noChangeShapeType="1" noTextEdit="1"/>
              </p:cNvSpPr>
              <p:nvPr/>
            </p:nvSpPr>
            <p:spPr>
              <a:xfrm>
                <a:off x="3619500" y="2568801"/>
                <a:ext cx="2121093" cy="969176"/>
              </a:xfrm>
              <a:prstGeom prst="rect">
                <a:avLst/>
              </a:prstGeom>
              <a:blipFill>
                <a:blip r:embed="rId3"/>
                <a:stretch>
                  <a:fillRect l="-603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AE5DE89-FBB8-43CC-960C-D0B1A5E30945}"/>
                  </a:ext>
                </a:extLst>
              </p:cNvPr>
              <p:cNvSpPr/>
              <p:nvPr/>
            </p:nvSpPr>
            <p:spPr>
              <a:xfrm>
                <a:off x="6477000" y="2568801"/>
                <a:ext cx="2121093"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2π</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𝒈</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𝒍</m:t>
                            </m:r>
                          </m:den>
                        </m:f>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9AE5DE89-FBB8-43CC-960C-D0B1A5E30945}"/>
                  </a:ext>
                </a:extLst>
              </p:cNvPr>
              <p:cNvSpPr>
                <a:spLocks noRot="1" noChangeAspect="1" noMove="1" noResize="1" noEditPoints="1" noAdjustHandles="1" noChangeArrowheads="1" noChangeShapeType="1" noTextEdit="1"/>
              </p:cNvSpPr>
              <p:nvPr/>
            </p:nvSpPr>
            <p:spPr>
              <a:xfrm>
                <a:off x="6477000" y="2568801"/>
                <a:ext cx="2121093" cy="969176"/>
              </a:xfrm>
              <a:prstGeom prst="rect">
                <a:avLst/>
              </a:prstGeom>
              <a:blipFill>
                <a:blip r:embed="rId4"/>
                <a:stretch>
                  <a:fillRect l="-605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82580202-3A27-4515-A6C6-DD68B1E5802F}"/>
                  </a:ext>
                </a:extLst>
              </p:cNvPr>
              <p:cNvSpPr/>
              <p:nvPr/>
            </p:nvSpPr>
            <p:spPr>
              <a:xfrm>
                <a:off x="9334500" y="2568801"/>
                <a:ext cx="1664943"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den>
                    </m:f>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𝒎</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𝒌</m:t>
                            </m:r>
                          </m:den>
                        </m:f>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6" name="Rectangle 5">
                <a:extLst>
                  <a:ext uri="{FF2B5EF4-FFF2-40B4-BE49-F238E27FC236}">
                    <a16:creationId xmlns:a16="http://schemas.microsoft.com/office/drawing/2014/main" id="{82580202-3A27-4515-A6C6-DD68B1E5802F}"/>
                  </a:ext>
                </a:extLst>
              </p:cNvPr>
              <p:cNvSpPr>
                <a:spLocks noRot="1" noChangeAspect="1" noMove="1" noResize="1" noEditPoints="1" noAdjustHandles="1" noChangeArrowheads="1" noChangeShapeType="1" noTextEdit="1"/>
              </p:cNvSpPr>
              <p:nvPr/>
            </p:nvSpPr>
            <p:spPr>
              <a:xfrm>
                <a:off x="9334500" y="2568801"/>
                <a:ext cx="1664943" cy="969176"/>
              </a:xfrm>
              <a:prstGeom prst="rect">
                <a:avLst/>
              </a:prstGeom>
              <a:blipFill>
                <a:blip r:embed="rId5"/>
                <a:stretch>
                  <a:fillRect l="-7326" r="-6960"/>
                </a:stretch>
              </a:blipFill>
            </p:spPr>
            <p:txBody>
              <a:bodyPr/>
              <a:lstStyle/>
              <a:p>
                <a:r>
                  <a:rPr lang="vi-VN">
                    <a:noFill/>
                  </a:rPr>
                  <a:t> </a:t>
                </a:r>
              </a:p>
            </p:txBody>
          </p:sp>
        </mc:Fallback>
      </mc:AlternateContent>
      <p:sp>
        <p:nvSpPr>
          <p:cNvPr id="9" name="Oval 8">
            <a:extLst>
              <a:ext uri="{FF2B5EF4-FFF2-40B4-BE49-F238E27FC236}">
                <a16:creationId xmlns:a16="http://schemas.microsoft.com/office/drawing/2014/main" id="{336E4E9E-CFBF-434D-9EA2-AEC785F1E8A4}"/>
              </a:ext>
            </a:extLst>
          </p:cNvPr>
          <p:cNvSpPr/>
          <p:nvPr/>
        </p:nvSpPr>
        <p:spPr>
          <a:xfrm>
            <a:off x="3518093" y="2635116"/>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Rectangle 9">
            <a:extLst>
              <a:ext uri="{FF2B5EF4-FFF2-40B4-BE49-F238E27FC236}">
                <a16:creationId xmlns:a16="http://schemas.microsoft.com/office/drawing/2014/main" id="{26748544-90AC-4C71-8345-59FF39A35C68}"/>
              </a:ext>
            </a:extLst>
          </p:cNvPr>
          <p:cNvSpPr/>
          <p:nvPr/>
        </p:nvSpPr>
        <p:spPr>
          <a:xfrm>
            <a:off x="127000" y="63500"/>
            <a:ext cx="11938000" cy="2240255"/>
          </a:xfrm>
          <a:prstGeom prst="rect">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4472C4"/>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07602663"/>
      </p:ext>
    </p:extLst>
  </p:cSld>
  <p:clrMapOvr>
    <a:masterClrMapping/>
  </p:clrMapOvr>
  <mc:AlternateContent xmlns:mc="http://schemas.openxmlformats.org/markup-compatibility/2006" xmlns:p14="http://schemas.microsoft.com/office/powerpoint/2010/main">
    <mc:Choice Requires="p14">
      <p:transition spd="slow" p14:dur="2000">
        <p14:prism dir="u"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9">
                                            <p:bg/>
                                          </p:spTgt>
                                        </p:tgtEl>
                                        <p:attrNameLst>
                                          <p:attrName>style.visibility</p:attrName>
                                        </p:attrNameLst>
                                      </p:cBhvr>
                                      <p:to>
                                        <p:strVal val="visible"/>
                                      </p:to>
                                    </p:set>
                                    <p:anim calcmode="lin" valueType="num">
                                      <p:cBhvr>
                                        <p:cTn id="27" dur="500" fill="hold"/>
                                        <p:tgtEl>
                                          <p:spTgt spid="9">
                                            <p:bg/>
                                          </p:spTgt>
                                        </p:tgtEl>
                                        <p:attrNameLst>
                                          <p:attrName>ppt_w</p:attrName>
                                        </p:attrNameLst>
                                      </p:cBhvr>
                                      <p:tavLst>
                                        <p:tav tm="0">
                                          <p:val>
                                            <p:fltVal val="0"/>
                                          </p:val>
                                        </p:tav>
                                        <p:tav tm="100000">
                                          <p:val>
                                            <p:strVal val="#ppt_w"/>
                                          </p:val>
                                        </p:tav>
                                      </p:tavLst>
                                    </p:anim>
                                    <p:anim calcmode="lin" valueType="num">
                                      <p:cBhvr>
                                        <p:cTn id="28" dur="500" fill="hold"/>
                                        <p:tgtEl>
                                          <p:spTgt spid="9">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9">
                                            <p:txEl>
                                              <p:pRg st="0" end="0"/>
                                            </p:txEl>
                                          </p:spTgt>
                                        </p:tgtEl>
                                        <p:attrNameLst>
                                          <p:attrName>style.visibility</p:attrName>
                                        </p:attrNameLst>
                                      </p:cBhvr>
                                      <p:to>
                                        <p:strVal val="visible"/>
                                      </p:to>
                                    </p:set>
                                    <p:anim calcmode="lin" valueType="num">
                                      <p:cBhvr>
                                        <p:cTn id="33"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9" grpId="0" build="p"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4CA6EA-E8F2-46CB-94D5-5BA947A5F3B2}"/>
              </a:ext>
            </a:extLst>
          </p:cNvPr>
          <p:cNvSpPr/>
          <p:nvPr/>
        </p:nvSpPr>
        <p:spPr>
          <a:xfrm>
            <a:off x="127000" y="63500"/>
            <a:ext cx="11938000" cy="1018740"/>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42: Phương trình biểu thị cho dao động điều hòa của một chất điểm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B5ABD56C-62F0-4A23-81C1-860D1D5848D3}"/>
              </a:ext>
            </a:extLst>
          </p:cNvPr>
          <p:cNvSpPr/>
          <p:nvPr/>
        </p:nvSpPr>
        <p:spPr>
          <a:xfrm>
            <a:off x="887759" y="1082240"/>
            <a:ext cx="4725397"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A. x = Acos(ωt + φ) 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991DECE4-9B84-4D2D-83FA-0C672D1F3E72}"/>
              </a:ext>
            </a:extLst>
          </p:cNvPr>
          <p:cNvSpPr/>
          <p:nvPr/>
        </p:nvSpPr>
        <p:spPr>
          <a:xfrm>
            <a:off x="6477000" y="1082240"/>
            <a:ext cx="3969356"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Times New Roman" panose="02020603050405020304" pitchFamily="18" charset="0"/>
              </a:rPr>
              <a:t>B. x = Atcos(ωt + φ) cm.</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400000000000000" pitchFamily="34" charset="-128"/>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8F90D037-F655-4130-B1C9-638D61970302}"/>
              </a:ext>
            </a:extLst>
          </p:cNvPr>
          <p:cNvSpPr/>
          <p:nvPr/>
        </p:nvSpPr>
        <p:spPr>
          <a:xfrm>
            <a:off x="1016000" y="1844240"/>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C. x = Acos(ω + φt) cm.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400000000000000" pitchFamily="34" charset="-128"/>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B52BC269-CA22-4253-B058-8FB8603D8CA4}"/>
              </a:ext>
            </a:extLst>
          </p:cNvPr>
          <p:cNvSpPr/>
          <p:nvPr/>
        </p:nvSpPr>
        <p:spPr>
          <a:xfrm>
            <a:off x="6477000" y="1844240"/>
            <a:ext cx="409759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D. x = Acos(ωt</a:t>
            </a:r>
            <a:r>
              <a:rPr kumimoji="0" lang="vi-VN" sz="2800" b="1" i="0" u="none" strike="noStrike" kern="1200" cap="none" spc="0" normalizeH="0" baseline="3000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2</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 + φ)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400000000000000" pitchFamily="34" charset="-128"/>
                <a:cs typeface="+mn-cs"/>
              </a:rPr>
              <a:t>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21048D67-D1C9-45F0-B70F-65800EB57F5C}"/>
              </a:ext>
            </a:extLst>
          </p:cNvPr>
          <p:cNvSpPr/>
          <p:nvPr/>
        </p:nvSpPr>
        <p:spPr>
          <a:xfrm>
            <a:off x="824259"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72817904"/>
      </p:ext>
    </p:extLst>
  </p:cSld>
  <p:clrMapOvr>
    <a:masterClrMapping/>
  </p:clrMapOvr>
  <mc:AlternateContent xmlns:mc="http://schemas.openxmlformats.org/markup-compatibility/2006" xmlns:p14="http://schemas.microsoft.com/office/powerpoint/2010/main">
    <mc:Choice Requires="p14">
      <p:transition spd="slow" p14:dur="2000">
        <p14:prism dir="d"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2E44F8-CD06-411F-9886-A516B438CF45}"/>
              </a:ext>
            </a:extLst>
          </p:cNvPr>
          <p:cNvSpPr/>
          <p:nvPr/>
        </p:nvSpPr>
        <p:spPr>
          <a:xfrm>
            <a:off x="127000" y="63500"/>
            <a:ext cx="11938000" cy="1514261"/>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43: Trong dao động điều hoà x = Acos(</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ωt + </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φ)</a:t>
            </a: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vận tốc biến đổi điều hoà theo phương trình:</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02C29DE5-214E-4F78-8601-0698E2CF2301}"/>
              </a:ext>
            </a:extLst>
          </p:cNvPr>
          <p:cNvSpPr/>
          <p:nvPr/>
        </p:nvSpPr>
        <p:spPr>
          <a:xfrm>
            <a:off x="1016000" y="1577761"/>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v = Acos(</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ωt + φ)</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946B089B-B718-40AC-9F08-26BE51AEFE79}"/>
              </a:ext>
            </a:extLst>
          </p:cNvPr>
          <p:cNvSpPr/>
          <p:nvPr/>
        </p:nvSpPr>
        <p:spPr>
          <a:xfrm>
            <a:off x="6477000" y="1577761"/>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v = A</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ωcos</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ωt + φ)</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352B60B1-1F1E-4021-B90E-994D496D3F93}"/>
              </a:ext>
            </a:extLst>
          </p:cNvPr>
          <p:cNvSpPr/>
          <p:nvPr/>
        </p:nvSpPr>
        <p:spPr>
          <a:xfrm>
            <a:off x="1016000" y="2339761"/>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v = -Asin</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ωt + φ)</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6FE4ADFD-1029-4EF1-9207-9EB057D93F3F}"/>
              </a:ext>
            </a:extLst>
          </p:cNvPr>
          <p:cNvSpPr/>
          <p:nvPr/>
        </p:nvSpPr>
        <p:spPr>
          <a:xfrm>
            <a:off x="6477000" y="2339761"/>
            <a:ext cx="378821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D.</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v = -A</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ωsin</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ωt + φ)</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1528C18E-B206-4F12-A268-41024C19D438}"/>
              </a:ext>
            </a:extLst>
          </p:cNvPr>
          <p:cNvSpPr/>
          <p:nvPr/>
        </p:nvSpPr>
        <p:spPr>
          <a:xfrm>
            <a:off x="6413500" y="2276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6462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9748D6-8F78-4961-988B-5C1F4B59066C}"/>
              </a:ext>
            </a:extLst>
          </p:cNvPr>
          <p:cNvSpPr/>
          <p:nvPr/>
        </p:nvSpPr>
        <p:spPr>
          <a:xfrm>
            <a:off x="127000" y="63500"/>
            <a:ext cx="11938000" cy="1514261"/>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44: Trong dao động điều hòa, giá trị cực đại của lực hồi phục được tính bằng công thức</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20EC790C-0A7D-4225-B0F3-6C35D723E252}"/>
              </a:ext>
            </a:extLst>
          </p:cNvPr>
          <p:cNvSpPr/>
          <p:nvPr/>
        </p:nvSpPr>
        <p:spPr>
          <a:xfrm>
            <a:off x="1016000" y="1577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A.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Meiryo" panose="020B0400000000000000" pitchFamily="34" charset="-128"/>
                <a:cs typeface="+mn-cs"/>
              </a:rPr>
              <a:t>F</a:t>
            </a:r>
            <a:r>
              <a:rPr kumimoji="0" lang="fr-FR" sz="2800" b="1" i="0" u="none" strike="noStrike" kern="1200" cap="none" spc="0" normalizeH="0" baseline="-25000" noProof="0" dirty="0" err="1">
                <a:ln>
                  <a:noFill/>
                </a:ln>
                <a:solidFill>
                  <a:srgbClr val="FFFFFF"/>
                </a:solidFill>
                <a:effectLst/>
                <a:uLnTx/>
                <a:uFillTx/>
                <a:latin typeface="UTM Swiss Condensed" panose="02000500000000000000" pitchFamily="2" charset="0"/>
                <a:ea typeface="Meiryo" panose="020B0400000000000000" pitchFamily="34" charset="-128"/>
                <a:cs typeface="+mn-cs"/>
              </a:rPr>
              <a:t>max</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 = ma.</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400000000000000" pitchFamily="34" charset="-128"/>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42C24942-C235-4579-BC0A-76A68FA8A7CE}"/>
              </a:ext>
            </a:extLst>
          </p:cNvPr>
          <p:cNvSpPr/>
          <p:nvPr/>
        </p:nvSpPr>
        <p:spPr>
          <a:xfrm>
            <a:off x="6426591" y="169715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B.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Meiryo" panose="020B0400000000000000" pitchFamily="34" charset="-128"/>
                <a:cs typeface="+mn-cs"/>
              </a:rPr>
              <a:t>F</a:t>
            </a:r>
            <a:r>
              <a:rPr kumimoji="0" lang="fr-FR" sz="2800" b="1" i="0" u="none" strike="noStrike" kern="1200" cap="none" spc="0" normalizeH="0" baseline="-25000" noProof="0" dirty="0" err="1">
                <a:ln>
                  <a:noFill/>
                </a:ln>
                <a:solidFill>
                  <a:srgbClr val="FFFFFF"/>
                </a:solidFill>
                <a:effectLst/>
                <a:uLnTx/>
                <a:uFillTx/>
                <a:latin typeface="UTM Swiss Condensed" panose="02000500000000000000" pitchFamily="2" charset="0"/>
                <a:ea typeface="Meiryo" panose="020B0400000000000000" pitchFamily="34" charset="-128"/>
                <a:cs typeface="+mn-cs"/>
              </a:rPr>
              <a:t>max</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 = kA.</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710E3211-5C4E-4A85-B07A-6B08840604E3}"/>
              </a:ext>
            </a:extLst>
          </p:cNvPr>
          <p:cNvSpPr/>
          <p:nvPr/>
        </p:nvSpPr>
        <p:spPr>
          <a:xfrm>
            <a:off x="1016000" y="2339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C. F</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max</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 = - kA.</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400000000000000" pitchFamily="34" charset="-128"/>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0AB54BC0-E8CA-487A-AA26-D15D423DCCDF}"/>
              </a:ext>
            </a:extLst>
          </p:cNvPr>
          <p:cNvSpPr/>
          <p:nvPr/>
        </p:nvSpPr>
        <p:spPr>
          <a:xfrm>
            <a:off x="6477000" y="2339761"/>
            <a:ext cx="252184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D. F</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max</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 =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400000000000000" pitchFamily="34" charset="-128"/>
                <a:cs typeface="+mn-cs"/>
              </a:rPr>
              <a:t>mωx.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8890E574-174C-4AAC-B4E6-8ED7A60845C2}"/>
              </a:ext>
            </a:extLst>
          </p:cNvPr>
          <p:cNvSpPr/>
          <p:nvPr/>
        </p:nvSpPr>
        <p:spPr>
          <a:xfrm>
            <a:off x="6363091" y="163365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02285947"/>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933020-8C18-41DB-A0A9-385A18DD2701}"/>
              </a:ext>
            </a:extLst>
          </p:cNvPr>
          <p:cNvSpPr/>
          <p:nvPr/>
        </p:nvSpPr>
        <p:spPr>
          <a:xfrm>
            <a:off x="127000" y="63500"/>
            <a:ext cx="11938000" cy="1018740"/>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45</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Gia tốc trong dao động điều hòa có biểu thức:</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81884FC5-0757-4108-84B7-3A5D040B4809}"/>
              </a:ext>
            </a:extLst>
          </p:cNvPr>
          <p:cNvSpPr/>
          <p:nvPr/>
        </p:nvSpPr>
        <p:spPr>
          <a:xfrm>
            <a:off x="1016000" y="1082240"/>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a = </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sym typeface="Symbol" panose="05050102010706020507" pitchFamily="18" charset="2"/>
              </a:rPr>
              <a:t></a:t>
            </a:r>
            <a:r>
              <a:rPr kumimoji="0" lang="nl-NL" sz="2800" b="1" i="0" u="none" strike="noStrike" kern="1200" cap="none" spc="0" normalizeH="0" baseline="3000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2</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x.</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CA68917D-F960-48CB-8E95-7E071BEA0B3D}"/>
              </a:ext>
            </a:extLst>
          </p:cNvPr>
          <p:cNvSpPr/>
          <p:nvPr/>
        </p:nvSpPr>
        <p:spPr>
          <a:xfrm>
            <a:off x="6477000" y="1082240"/>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a = - </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sym typeface="Symbol" panose="05050102010706020507" pitchFamily="18" charset="2"/>
              </a:rPr>
              <a:t></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x</a:t>
            </a:r>
            <a:r>
              <a:rPr kumimoji="0" lang="nl-NL" sz="2800" b="1" i="0" u="none" strike="noStrike" kern="1200" cap="none" spc="0" normalizeH="0" baseline="3000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2</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9AF097EF-01B0-4521-BBAD-52D5CC5EDFA1}"/>
              </a:ext>
            </a:extLst>
          </p:cNvPr>
          <p:cNvSpPr/>
          <p:nvPr/>
        </p:nvSpPr>
        <p:spPr>
          <a:xfrm>
            <a:off x="1016000" y="1844240"/>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C. </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 - </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sym typeface="Symbol" panose="05050102010706020507" pitchFamily="18" charset="2"/>
              </a:rPr>
              <a:t></a:t>
            </a:r>
            <a:r>
              <a:rPr kumimoji="0" lang="nl-NL" sz="2800" b="1" i="0" u="none" strike="noStrike" kern="1200" cap="none" spc="0" normalizeH="0" baseline="3000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2</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x.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DACCDAE9-70D4-4070-A6D6-DF2A8623C029}"/>
              </a:ext>
            </a:extLst>
          </p:cNvPr>
          <p:cNvSpPr/>
          <p:nvPr/>
        </p:nvSpPr>
        <p:spPr>
          <a:xfrm>
            <a:off x="6477000" y="1844240"/>
            <a:ext cx="205376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a = </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sym typeface="Symbol" panose="05050102010706020507" pitchFamily="18" charset="2"/>
              </a:rPr>
              <a:t></a:t>
            </a:r>
            <a:r>
              <a:rPr kumimoji="0" lang="nl-NL" sz="2800" b="1" i="0" u="none" strike="noStrike" kern="1200" cap="none" spc="0" normalizeH="0" baseline="3000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2</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x</a:t>
            </a:r>
            <a:r>
              <a:rPr kumimoji="0" lang="nl-NL" sz="2800" b="1" i="0" u="none" strike="noStrike" kern="1200" cap="none" spc="0" normalizeH="0" baseline="3000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2</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95C615D6-3B2A-4AAB-A6D3-6AF119B321B1}"/>
              </a:ext>
            </a:extLst>
          </p:cNvPr>
          <p:cNvSpPr/>
          <p:nvPr/>
        </p:nvSpPr>
        <p:spPr>
          <a:xfrm>
            <a:off x="952500" y="1780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82791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7FB045-AA7E-4AC6-A281-14068F08E178}"/>
              </a:ext>
            </a:extLst>
          </p:cNvPr>
          <p:cNvSpPr/>
          <p:nvPr/>
        </p:nvSpPr>
        <p:spPr>
          <a:xfrm>
            <a:off x="127000" y="63500"/>
            <a:ext cx="11938000" cy="1018740"/>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46: Trong dao động điều hòa, giá trị cực đại của vận tốc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35DE6368-8996-4238-90C9-1A241313E865}"/>
              </a:ext>
            </a:extLst>
          </p:cNvPr>
          <p:cNvSpPr/>
          <p:nvPr/>
        </p:nvSpPr>
        <p:spPr>
          <a:xfrm>
            <a:off x="1016000" y="1082240"/>
            <a:ext cx="301396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v</a:t>
            </a:r>
            <a:r>
              <a:rPr kumimoji="0" lang="pt-BR" sz="2800" b="1" i="0" u="none" strike="noStrike" kern="1200" cap="none" spc="0" normalizeH="0" baseline="-2500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max</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 A</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sym typeface="Symbol" panose="05050102010706020507" pitchFamily="18" charset="2"/>
              </a:rPr>
              <a:t></a:t>
            </a:r>
            <a:r>
              <a:rPr kumimoji="0" lang="pt-BR" sz="2800" b="1" i="0" u="none" strike="noStrike" kern="1200" cap="none" spc="0" normalizeH="0" baseline="3000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2</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pt-BR" sz="2800" b="1" i="0" u="none" strike="noStrike" kern="1200" cap="none" spc="0" normalizeH="0" baseline="3000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F78A9CBC-DCD7-4346-B3DB-0A710C7DF6F5}"/>
              </a:ext>
            </a:extLst>
          </p:cNvPr>
          <p:cNvSpPr/>
          <p:nvPr/>
        </p:nvSpPr>
        <p:spPr>
          <a:xfrm>
            <a:off x="6477000" y="1082240"/>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v</a:t>
            </a:r>
            <a:r>
              <a:rPr kumimoji="0" lang="pt-BR" sz="2800" b="1" i="0" u="none" strike="noStrike" kern="1200" cap="none" spc="0" normalizeH="0" baseline="-2500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max</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ω</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EC844A76-F86D-4C46-9E0C-465309B2FB44}"/>
              </a:ext>
            </a:extLst>
          </p:cNvPr>
          <p:cNvSpPr/>
          <p:nvPr/>
        </p:nvSpPr>
        <p:spPr>
          <a:xfrm>
            <a:off x="1016000" y="1844240"/>
            <a:ext cx="301396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v</a:t>
            </a:r>
            <a:r>
              <a:rPr kumimoji="0" lang="pt-BR" sz="2800" b="1" i="0" u="none" strike="noStrike" kern="1200" cap="none" spc="0" normalizeH="0" baseline="-2500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max</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sym typeface="Symbol" panose="05050102010706020507" pitchFamily="18" charset="2"/>
              </a:rPr>
              <a:t></a:t>
            </a:r>
            <a:r>
              <a:rPr kumimoji="0" lang="pt-BR" sz="2800" b="1" i="0" u="none" strike="noStrike" kern="1200" cap="none" spc="0" normalizeH="0" baseline="3000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2 A.</a:t>
            </a:r>
            <a:r>
              <a:rPr kumimoji="0" lang="pt-BR" sz="2800" b="1" i="0" u="none" strike="noStrike" kern="1200" cap="none" spc="0" normalizeH="0" baseline="3000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1D0DD7BE-E6A5-440E-ACB1-E9761C9389D5}"/>
              </a:ext>
            </a:extLst>
          </p:cNvPr>
          <p:cNvSpPr/>
          <p:nvPr/>
        </p:nvSpPr>
        <p:spPr>
          <a:xfrm>
            <a:off x="6477000" y="1844240"/>
            <a:ext cx="227658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D. </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v</a:t>
            </a:r>
            <a:r>
              <a:rPr kumimoji="0" lang="pt-BR" sz="2800" b="1" i="0" u="none" strike="noStrike" kern="1200" cap="none" spc="0" normalizeH="0" baseline="-2500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max</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ω</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021B66C5-577A-4F96-B828-7BD1434B9AE8}"/>
              </a:ext>
            </a:extLst>
          </p:cNvPr>
          <p:cNvSpPr/>
          <p:nvPr/>
        </p:nvSpPr>
        <p:spPr>
          <a:xfrm>
            <a:off x="6413500" y="1780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50744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DA4194-8CE1-4F5D-8EE0-128010E144DD}"/>
              </a:ext>
            </a:extLst>
          </p:cNvPr>
          <p:cNvSpPr/>
          <p:nvPr/>
        </p:nvSpPr>
        <p:spPr>
          <a:xfrm>
            <a:off x="127000" y="63500"/>
            <a:ext cx="11938000" cy="1018740"/>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47: Trong dao động điều hoà, giá trị cực đại của gia tốc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F35B619F-56E2-4F60-86DA-59C68669F094}"/>
              </a:ext>
            </a:extLst>
          </p:cNvPr>
          <p:cNvSpPr/>
          <p:nvPr/>
        </p:nvSpPr>
        <p:spPr>
          <a:xfrm>
            <a:off x="762000" y="1082240"/>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ωA.</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9F48147D-920C-484B-B705-756BE109F52F}"/>
              </a:ext>
            </a:extLst>
          </p:cNvPr>
          <p:cNvSpPr/>
          <p:nvPr/>
        </p:nvSpPr>
        <p:spPr>
          <a:xfrm>
            <a:off x="3619500" y="1082240"/>
            <a:ext cx="209063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 ω</a:t>
            </a:r>
            <a:r>
              <a:rPr kumimoji="0" lang="nl-NL" sz="2800" b="1" i="0" u="none" strike="noStrike" kern="1200" cap="none" spc="0" normalizeH="0" baseline="3000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2</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a:t>
            </a:r>
            <a:r>
              <a:rPr kumimoji="0" lang="nl-NL" sz="2800" b="1" i="0" u="none" strike="noStrike" kern="1200" cap="none" spc="0" normalizeH="0" baseline="3000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FA7707D6-0A7A-4923-A453-64D3A24947B5}"/>
              </a:ext>
            </a:extLst>
          </p:cNvPr>
          <p:cNvSpPr/>
          <p:nvPr/>
        </p:nvSpPr>
        <p:spPr>
          <a:xfrm>
            <a:off x="6477000" y="1082240"/>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 ωA.</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2CAFCD52-0669-4683-8118-DE3659FC0C64}"/>
              </a:ext>
            </a:extLst>
          </p:cNvPr>
          <p:cNvSpPr/>
          <p:nvPr/>
        </p:nvSpPr>
        <p:spPr>
          <a:xfrm>
            <a:off x="9334500" y="1082240"/>
            <a:ext cx="135966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D. </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ω</a:t>
            </a:r>
            <a:r>
              <a:rPr kumimoji="0" lang="nl-NL" sz="2800" b="1" i="0" u="none" strike="noStrike" kern="1200" cap="none" spc="0" normalizeH="0" baseline="3000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2</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24454FDB-AB98-4DD9-B1F0-F92D9961A2B5}"/>
              </a:ext>
            </a:extLst>
          </p:cNvPr>
          <p:cNvSpPr/>
          <p:nvPr/>
        </p:nvSpPr>
        <p:spPr>
          <a:xfrm>
            <a:off x="92710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48714955"/>
      </p:ext>
    </p:extLst>
  </p:cSld>
  <p:clrMapOvr>
    <a:masterClrMapping/>
  </p:clrMapOvr>
  <mc:AlternateContent xmlns:mc="http://schemas.openxmlformats.org/markup-compatibility/2006" xmlns:p14="http://schemas.microsoft.com/office/powerpoint/2010/main">
    <mc:Choice Requires="p14">
      <p:transition spd="slow" p14:dur="20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94560F-0987-49D0-AD9D-DA8C4C7537D4}"/>
              </a:ext>
            </a:extLst>
          </p:cNvPr>
          <p:cNvSpPr/>
          <p:nvPr/>
        </p:nvSpPr>
        <p:spPr>
          <a:xfrm>
            <a:off x="127000" y="63500"/>
            <a:ext cx="11938000" cy="1514261"/>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48: Trong dao động điều hoà </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x = Acos(ωt + </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φ)</a:t>
            </a: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gia tốc biến đổi điều hoà theo phương trình:</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26EAEB55-1F59-4C82-8C20-0D1A26B11807}"/>
              </a:ext>
            </a:extLst>
          </p:cNvPr>
          <p:cNvSpPr/>
          <p:nvPr/>
        </p:nvSpPr>
        <p:spPr>
          <a:xfrm>
            <a:off x="1016000" y="1577761"/>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 Acos(ωt + φ)</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1CB2E338-F8B9-4CD2-B80E-3E681A2CCC2E}"/>
              </a:ext>
            </a:extLst>
          </p:cNvPr>
          <p:cNvSpPr/>
          <p:nvPr/>
        </p:nvSpPr>
        <p:spPr>
          <a:xfrm>
            <a:off x="6477000" y="1577761"/>
            <a:ext cx="393729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 Aω</a:t>
            </a:r>
            <a:r>
              <a:rPr kumimoji="0" lang="vi-VN" sz="2800" b="1" i="0" u="none" strike="noStrike" kern="1200" cap="none" spc="0" normalizeH="0" baseline="3000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2</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cos(ωt + φ)</a:t>
            </a:r>
            <a:r>
              <a:rPr kumimoji="0" lang="vi-VN" sz="2800" b="1" i="0" u="none" strike="noStrike" kern="1200" cap="none" spc="0" normalizeH="0" baseline="3000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nl-NL" sz="2800" b="1" i="0" u="none" strike="noStrike" kern="1200" cap="none" spc="0" normalizeH="0" baseline="3000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433188DA-F48F-42C2-89AD-96924367BA85}"/>
              </a:ext>
            </a:extLst>
          </p:cNvPr>
          <p:cNvSpPr/>
          <p:nvPr/>
        </p:nvSpPr>
        <p:spPr>
          <a:xfrm>
            <a:off x="1016000" y="2339761"/>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 -Aωcos(ωt + φ)</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15D05232-030D-42DA-A60D-57A71FA09657}"/>
              </a:ext>
            </a:extLst>
          </p:cNvPr>
          <p:cNvSpPr/>
          <p:nvPr/>
        </p:nvSpPr>
        <p:spPr>
          <a:xfrm>
            <a:off x="6477000" y="2339761"/>
            <a:ext cx="390844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D.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 -Aω</a:t>
            </a:r>
            <a:r>
              <a:rPr kumimoji="0" lang="vi-VN" sz="2800" b="1" i="0" u="none" strike="noStrike" kern="1200" cap="none" spc="0" normalizeH="0" baseline="3000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2</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cos(ωt + φ)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496D021E-D410-41CF-92D6-AAA826250FDB}"/>
              </a:ext>
            </a:extLst>
          </p:cNvPr>
          <p:cNvSpPr/>
          <p:nvPr/>
        </p:nvSpPr>
        <p:spPr>
          <a:xfrm>
            <a:off x="6413500" y="2276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1869773"/>
      </p:ext>
    </p:extLst>
  </p:cSld>
  <p:clrMapOvr>
    <a:masterClrMapping/>
  </p:clrMapOvr>
  <mc:AlternateContent xmlns:mc="http://schemas.openxmlformats.org/markup-compatibility/2006" xmlns:p14="http://schemas.microsoft.com/office/powerpoint/2010/main">
    <mc:Choice Requires="p14">
      <p:transition spd="slow" p14:dur="20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B3EA80-F3E1-424F-A5A1-AC8B0E0E3743}"/>
              </a:ext>
            </a:extLst>
          </p:cNvPr>
          <p:cNvSpPr/>
          <p:nvPr/>
        </p:nvSpPr>
        <p:spPr>
          <a:xfrm>
            <a:off x="127000" y="63500"/>
            <a:ext cx="11938000" cy="1514261"/>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49: Đối với dao động điều hòa, khoảng thời gian ngắn nhất sau đó trạng thái dao động lặp lại như cũ gọi là</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8423B2B1-4DFF-4B1D-9FB0-725313A724AD}"/>
              </a:ext>
            </a:extLst>
          </p:cNvPr>
          <p:cNvSpPr/>
          <p:nvPr/>
        </p:nvSpPr>
        <p:spPr>
          <a:xfrm>
            <a:off x="1016000" y="1577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A. tần số dao động.</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43AF7114-DF29-441B-A190-9E30AD789763}"/>
              </a:ext>
            </a:extLst>
          </p:cNvPr>
          <p:cNvSpPr/>
          <p:nvPr/>
        </p:nvSpPr>
        <p:spPr>
          <a:xfrm>
            <a:off x="6477000" y="1577761"/>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B.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chu kỳ dao động.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4473D88D-74F2-46E8-B3EC-D7287E0FF19A}"/>
              </a:ext>
            </a:extLst>
          </p:cNvPr>
          <p:cNvSpPr/>
          <p:nvPr/>
        </p:nvSpPr>
        <p:spPr>
          <a:xfrm>
            <a:off x="1016000" y="2339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C. pha ban đầu.</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25AA6C8C-388F-443D-B127-E037767262C5}"/>
              </a:ext>
            </a:extLst>
          </p:cNvPr>
          <p:cNvSpPr/>
          <p:nvPr/>
        </p:nvSpPr>
        <p:spPr>
          <a:xfrm>
            <a:off x="6477000" y="2339761"/>
            <a:ext cx="2222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D. tần số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góc.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CB11791D-2CB3-4400-935A-7EB627CCECC1}"/>
              </a:ext>
            </a:extLst>
          </p:cNvPr>
          <p:cNvSpPr/>
          <p:nvPr/>
        </p:nvSpPr>
        <p:spPr>
          <a:xfrm>
            <a:off x="6413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02498943"/>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A1381A81-07E8-4473-8A1A-5306DB491980}"/>
                  </a:ext>
                </a:extLst>
              </p:cNvPr>
              <p:cNvSpPr/>
              <p:nvPr/>
            </p:nvSpPr>
            <p:spPr>
              <a:xfrm>
                <a:off x="127000" y="63500"/>
                <a:ext cx="11938000" cy="1168077"/>
              </a:xfrm>
              <a:prstGeom prst="rect">
                <a:avLst/>
              </a:prstGeom>
              <a:noFill/>
              <a:ln w="9525">
                <a:solidFill>
                  <a:srgbClr val="FFFF00">
                    <a:alpha val="96000"/>
                  </a:srgbClr>
                </a:solidFill>
              </a:ln>
              <a:scene3d>
                <a:camera prst="orthographicFront"/>
                <a:lightRig rig="threePt" dir="t"/>
              </a:scene3d>
              <a:sp3d>
                <a:bevelT prst="softRound"/>
              </a:sp3d>
            </p:spPr>
            <p:txBody>
              <a:bodyPr wrap="square">
                <a:spAutoFit/>
              </a:bodyPr>
              <a:lstStyle/>
              <a:p>
                <a:r>
                  <a:rPr lang="vi-VN" sz="2800" b="1" dirty="0">
                    <a:solidFill>
                      <a:srgbClr val="FFFF00"/>
                    </a:solidFill>
                    <a:latin typeface="UTM Swiss Condensed" panose="02000500000000000000" pitchFamily="2" charset="0"/>
                  </a:rPr>
                  <a:t>Câu 5: Biểu thức li độ của vật dao động điều hòa có dạng </a:t>
                </a:r>
                <a14:m>
                  <m:oMath xmlns:m="http://schemas.openxmlformats.org/officeDocument/2006/math">
                    <m:r>
                      <a:rPr lang="vi-VN" sz="2800" b="1">
                        <a:solidFill>
                          <a:srgbClr val="FFFF00"/>
                        </a:solidFill>
                        <a:latin typeface="Cambria Math" panose="02040503050406030204" pitchFamily="18" charset="0"/>
                      </a:rPr>
                      <m:t>𝒙</m:t>
                    </m:r>
                    <m:r>
                      <a:rPr lang="vi-VN" sz="2800" b="1">
                        <a:solidFill>
                          <a:srgbClr val="FFFF00"/>
                        </a:solidFill>
                        <a:latin typeface="Cambria Math" panose="02040503050406030204" pitchFamily="18" charset="0"/>
                      </a:rPr>
                      <m:t>=</m:t>
                    </m:r>
                    <m:r>
                      <a:rPr lang="vi-VN" sz="2800" b="1">
                        <a:solidFill>
                          <a:srgbClr val="FFFF00"/>
                        </a:solidFill>
                        <a:latin typeface="Cambria Math" panose="02040503050406030204" pitchFamily="18" charset="0"/>
                      </a:rPr>
                      <m:t>𝟖</m:t>
                    </m:r>
                    <m:r>
                      <a:rPr lang="vi-VN" sz="2800" b="1">
                        <a:solidFill>
                          <a:srgbClr val="FFFF00"/>
                        </a:solidFill>
                        <a:latin typeface="Cambria Math" panose="02040503050406030204" pitchFamily="18" charset="0"/>
                      </a:rPr>
                      <m:t>𝒄𝒐𝒔</m:t>
                    </m:r>
                    <m:r>
                      <a:rPr lang="vi-VN" sz="2800" b="1">
                        <a:solidFill>
                          <a:srgbClr val="FFFF00"/>
                        </a:solidFill>
                        <a:latin typeface="Cambria Math" panose="02040503050406030204" pitchFamily="18" charset="0"/>
                      </a:rPr>
                      <m:t>𝟐</m:t>
                    </m:r>
                    <m:d>
                      <m:dPr>
                        <m:ctrlPr>
                          <a:rPr lang="vi-VN" sz="2800" b="1" i="1">
                            <a:solidFill>
                              <a:srgbClr val="FFFF00"/>
                            </a:solidFill>
                            <a:latin typeface="Cambria Math" panose="02040503050406030204" pitchFamily="18" charset="0"/>
                          </a:rPr>
                        </m:ctrlPr>
                      </m:dPr>
                      <m:e>
                        <m:r>
                          <a:rPr lang="vi-VN" sz="2800" b="1">
                            <a:solidFill>
                              <a:srgbClr val="FFFF00"/>
                            </a:solidFill>
                            <a:latin typeface="Cambria Math" panose="02040503050406030204" pitchFamily="18" charset="0"/>
                          </a:rPr>
                          <m:t>𝟐</m:t>
                        </m:r>
                        <m:r>
                          <a:rPr lang="vi-VN" sz="2800" b="1">
                            <a:solidFill>
                              <a:srgbClr val="FFFF00"/>
                            </a:solidFill>
                            <a:latin typeface="Cambria Math" panose="02040503050406030204" pitchFamily="18" charset="0"/>
                          </a:rPr>
                          <m:t>𝝅</m:t>
                        </m:r>
                        <m:r>
                          <a:rPr lang="vi-VN" sz="2800" b="1">
                            <a:solidFill>
                              <a:srgbClr val="FFFF00"/>
                            </a:solidFill>
                            <a:latin typeface="Cambria Math" panose="02040503050406030204" pitchFamily="18" charset="0"/>
                          </a:rPr>
                          <m:t>𝒕</m:t>
                        </m:r>
                        <m:r>
                          <a:rPr lang="vi-VN" sz="2800" b="1">
                            <a:solidFill>
                              <a:srgbClr val="FFFF00"/>
                            </a:solidFill>
                            <a:latin typeface="Cambria Math" panose="02040503050406030204" pitchFamily="18" charset="0"/>
                          </a:rPr>
                          <m:t>+</m:t>
                        </m:r>
                        <m:f>
                          <m:fPr>
                            <m:ctrlPr>
                              <a:rPr lang="vi-VN" sz="2800" b="1" i="1">
                                <a:solidFill>
                                  <a:srgbClr val="FFFF00"/>
                                </a:solidFill>
                                <a:latin typeface="Cambria Math" panose="02040503050406030204" pitchFamily="18" charset="0"/>
                              </a:rPr>
                            </m:ctrlPr>
                          </m:fPr>
                          <m:num>
                            <m:r>
                              <a:rPr lang="vi-VN" sz="2800" b="1">
                                <a:solidFill>
                                  <a:srgbClr val="FFFF00"/>
                                </a:solidFill>
                                <a:latin typeface="Cambria Math" panose="02040503050406030204" pitchFamily="18" charset="0"/>
                              </a:rPr>
                              <m:t>𝝅</m:t>
                            </m:r>
                          </m:num>
                          <m:den>
                            <m:r>
                              <a:rPr lang="vi-VN" sz="2800" b="1">
                                <a:solidFill>
                                  <a:srgbClr val="FFFF00"/>
                                </a:solidFill>
                                <a:latin typeface="Cambria Math" panose="02040503050406030204" pitchFamily="18" charset="0"/>
                              </a:rPr>
                              <m:t>𝟔</m:t>
                            </m:r>
                          </m:den>
                        </m:f>
                      </m:e>
                    </m:d>
                  </m:oMath>
                </a14:m>
                <a:r>
                  <a:rPr lang="vi-VN" sz="2800" b="1" dirty="0">
                    <a:solidFill>
                      <a:srgbClr val="FFFF00"/>
                    </a:solidFill>
                    <a:latin typeface="UTM Swiss Condensed" panose="02000500000000000000" pitchFamily="2" charset="0"/>
                  </a:rPr>
                  <a:t>. Chu kỳ dao động của </a:t>
                </a:r>
                <a:r>
                  <a:rPr lang="vi-VN" sz="2800" b="1">
                    <a:solidFill>
                      <a:srgbClr val="FFFF00"/>
                    </a:solidFill>
                    <a:latin typeface="UTM Swiss Condensed" panose="02000500000000000000" pitchFamily="2" charset="0"/>
                  </a:rPr>
                  <a:t>vật là </a:t>
                </a:r>
                <a:endParaRPr lang="vi-VN" sz="2800" b="1" dirty="0">
                  <a:solidFill>
                    <a:srgbClr val="FFFF00"/>
                  </a:solidFill>
                  <a:latin typeface="UTM Swiss Condensed" panose="02000500000000000000" pitchFamily="2" charset="0"/>
                </a:endParaRPr>
              </a:p>
            </p:txBody>
          </p:sp>
        </mc:Choice>
        <mc:Fallback xmlns="">
          <p:sp>
            <p:nvSpPr>
              <p:cNvPr id="2" name="Rectangle 1">
                <a:extLst>
                  <a:ext uri="{FF2B5EF4-FFF2-40B4-BE49-F238E27FC236}">
                    <a16:creationId xmlns:a16="http://schemas.microsoft.com/office/drawing/2014/main" id="{A1381A81-07E8-4473-8A1A-5306DB491980}"/>
                  </a:ext>
                </a:extLst>
              </p:cNvPr>
              <p:cNvSpPr>
                <a:spLocks noRot="1" noChangeAspect="1" noMove="1" noResize="1" noEditPoints="1" noAdjustHandles="1" noChangeArrowheads="1" noChangeShapeType="1" noTextEdit="1"/>
              </p:cNvSpPr>
              <p:nvPr/>
            </p:nvSpPr>
            <p:spPr>
              <a:xfrm>
                <a:off x="127000" y="63500"/>
                <a:ext cx="11938000" cy="1168077"/>
              </a:xfrm>
              <a:prstGeom prst="rect">
                <a:avLst/>
              </a:prstGeom>
              <a:blipFill>
                <a:blip r:embed="rId2"/>
                <a:stretch>
                  <a:fillRect l="-865" b="-11055"/>
                </a:stretch>
              </a:blipFill>
              <a:ln w="9525">
                <a:solidFill>
                  <a:srgbClr val="FFFF00">
                    <a:alpha val="96000"/>
                  </a:srgbClr>
                </a:solidFill>
              </a:ln>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084152E6-E4A2-4A70-8453-AD8010800DAA}"/>
                  </a:ext>
                </a:extLst>
              </p:cNvPr>
              <p:cNvSpPr/>
              <p:nvPr/>
            </p:nvSpPr>
            <p:spPr>
              <a:xfrm>
                <a:off x="762000" y="1231577"/>
                <a:ext cx="212109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a:t>
                </a:r>
                <a14:m>
                  <m:oMath xmlns:m="http://schemas.openxmlformats.org/officeDocument/2006/math">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𝑻</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𝟒</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𝒔</m:t>
                    </m:r>
                  </m:oMath>
                </a14:m>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3" name="Rectangle 2">
                <a:extLst>
                  <a:ext uri="{FF2B5EF4-FFF2-40B4-BE49-F238E27FC236}">
                    <a16:creationId xmlns:a16="http://schemas.microsoft.com/office/drawing/2014/main" id="{084152E6-E4A2-4A70-8453-AD8010800DAA}"/>
                  </a:ext>
                </a:extLst>
              </p:cNvPr>
              <p:cNvSpPr>
                <a:spLocks noRot="1" noChangeAspect="1" noMove="1" noResize="1" noEditPoints="1" noAdjustHandles="1" noChangeArrowheads="1" noChangeShapeType="1" noTextEdit="1"/>
              </p:cNvSpPr>
              <p:nvPr/>
            </p:nvSpPr>
            <p:spPr>
              <a:xfrm>
                <a:off x="762000" y="1231577"/>
                <a:ext cx="2121093" cy="523220"/>
              </a:xfrm>
              <a:prstGeom prst="rect">
                <a:avLst/>
              </a:prstGeom>
              <a:blipFill>
                <a:blip r:embed="rId3"/>
                <a:stretch>
                  <a:fillRect l="-5747" t="-12791" b="-302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8CE7DDA-CD61-4963-B33A-FE05D14B1018}"/>
                  </a:ext>
                </a:extLst>
              </p:cNvPr>
              <p:cNvSpPr/>
              <p:nvPr/>
            </p:nvSpPr>
            <p:spPr>
              <a:xfrm>
                <a:off x="3619500" y="1231577"/>
                <a:ext cx="212109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a:t>
                </a:r>
                <a14:m>
                  <m:oMath xmlns:m="http://schemas.openxmlformats.org/officeDocument/2006/math">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𝑻</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𝒔</m:t>
                    </m:r>
                  </m:oMath>
                </a14:m>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4" name="Rectangle 3">
                <a:extLst>
                  <a:ext uri="{FF2B5EF4-FFF2-40B4-BE49-F238E27FC236}">
                    <a16:creationId xmlns:a16="http://schemas.microsoft.com/office/drawing/2014/main" id="{F8CE7DDA-CD61-4963-B33A-FE05D14B1018}"/>
                  </a:ext>
                </a:extLst>
              </p:cNvPr>
              <p:cNvSpPr>
                <a:spLocks noRot="1" noChangeAspect="1" noMove="1" noResize="1" noEditPoints="1" noAdjustHandles="1" noChangeArrowheads="1" noChangeShapeType="1" noTextEdit="1"/>
              </p:cNvSpPr>
              <p:nvPr/>
            </p:nvSpPr>
            <p:spPr>
              <a:xfrm>
                <a:off x="3619500" y="1231577"/>
                <a:ext cx="2121093" cy="523220"/>
              </a:xfrm>
              <a:prstGeom prst="rect">
                <a:avLst/>
              </a:prstGeom>
              <a:blipFill>
                <a:blip r:embed="rId4"/>
                <a:stretch>
                  <a:fillRect l="-6034" t="-12791" b="-302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5CB9F90-76A5-4A4C-BBE1-B32DB906F582}"/>
                  </a:ext>
                </a:extLst>
              </p:cNvPr>
              <p:cNvSpPr/>
              <p:nvPr/>
            </p:nvSpPr>
            <p:spPr>
              <a:xfrm>
                <a:off x="6477000" y="1231577"/>
                <a:ext cx="212109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𝑻</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𝟎</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𝟓</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𝒔</m:t>
                    </m:r>
                  </m:oMath>
                </a14:m>
                <a:r>
                  <a:rPr lang="vi-VN" sz="2800" b="1" dirty="0">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5" name="Rectangle 4">
                <a:extLst>
                  <a:ext uri="{FF2B5EF4-FFF2-40B4-BE49-F238E27FC236}">
                    <a16:creationId xmlns:a16="http://schemas.microsoft.com/office/drawing/2014/main" id="{A5CB9F90-76A5-4A4C-BBE1-B32DB906F582}"/>
                  </a:ext>
                </a:extLst>
              </p:cNvPr>
              <p:cNvSpPr>
                <a:spLocks noRot="1" noChangeAspect="1" noMove="1" noResize="1" noEditPoints="1" noAdjustHandles="1" noChangeArrowheads="1" noChangeShapeType="1" noTextEdit="1"/>
              </p:cNvSpPr>
              <p:nvPr/>
            </p:nvSpPr>
            <p:spPr>
              <a:xfrm>
                <a:off x="6477000" y="1231577"/>
                <a:ext cx="2121093" cy="523220"/>
              </a:xfrm>
              <a:prstGeom prst="rect">
                <a:avLst/>
              </a:prstGeom>
              <a:blipFill>
                <a:blip r:embed="rId5"/>
                <a:stretch>
                  <a:fillRect l="-6052" t="-12791" b="-302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07B57EF-33C7-4EEC-B8B7-7E1E4F0F256C}"/>
                  </a:ext>
                </a:extLst>
              </p:cNvPr>
              <p:cNvSpPr/>
              <p:nvPr/>
            </p:nvSpPr>
            <p:spPr>
              <a:xfrm>
                <a:off x="9334500" y="1231577"/>
                <a:ext cx="1841338"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𝑻</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𝒔</m:t>
                    </m:r>
                  </m:oMath>
                </a14:m>
                <a:r>
                  <a:rPr lang="vi-VN" sz="2800" b="1" dirty="0">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6" name="Rectangle 5">
                <a:extLst>
                  <a:ext uri="{FF2B5EF4-FFF2-40B4-BE49-F238E27FC236}">
                    <a16:creationId xmlns:a16="http://schemas.microsoft.com/office/drawing/2014/main" id="{A07B57EF-33C7-4EEC-B8B7-7E1E4F0F256C}"/>
                  </a:ext>
                </a:extLst>
              </p:cNvPr>
              <p:cNvSpPr>
                <a:spLocks noRot="1" noChangeAspect="1" noMove="1" noResize="1" noEditPoints="1" noAdjustHandles="1" noChangeArrowheads="1" noChangeShapeType="1" noTextEdit="1"/>
              </p:cNvSpPr>
              <p:nvPr/>
            </p:nvSpPr>
            <p:spPr>
              <a:xfrm>
                <a:off x="9334500" y="1231577"/>
                <a:ext cx="1841338" cy="523220"/>
              </a:xfrm>
              <a:prstGeom prst="rect">
                <a:avLst/>
              </a:prstGeom>
              <a:blipFill>
                <a:blip r:embed="rId6"/>
                <a:stretch>
                  <a:fillRect l="-6623" t="-12791" r="-5960" b="-30233"/>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DABFF5B0-07C4-4B35-8CE9-9F501B533D3F}"/>
              </a:ext>
            </a:extLst>
          </p:cNvPr>
          <p:cNvSpPr/>
          <p:nvPr/>
        </p:nvSpPr>
        <p:spPr>
          <a:xfrm>
            <a:off x="6413500" y="1168077"/>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172851776"/>
      </p:ext>
    </p:extLst>
  </p:cSld>
  <p:clrMapOvr>
    <a:masterClrMapping/>
  </p:clrMapOvr>
  <mc:AlternateContent xmlns:mc="http://schemas.openxmlformats.org/markup-compatibility/2006" xmlns:p14="http://schemas.microsoft.com/office/powerpoint/2010/main">
    <mc:Choice Requires="p14">
      <p:transition spd="slow" p14:dur="20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1944A7-7DFE-40AA-ADAD-74A76F635542}"/>
              </a:ext>
            </a:extLst>
          </p:cNvPr>
          <p:cNvSpPr/>
          <p:nvPr/>
        </p:nvSpPr>
        <p:spPr>
          <a:xfrm>
            <a:off x="127000" y="63500"/>
            <a:ext cx="11938000" cy="1514261"/>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50: Đối với dao động tuần hoàn, số lần dao động được lặp lại trong một đơn vị thời gian gọi là</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20EE0AC0-5377-4DA5-AA69-DC8B8721D555}"/>
              </a:ext>
            </a:extLst>
          </p:cNvPr>
          <p:cNvSpPr/>
          <p:nvPr/>
        </p:nvSpPr>
        <p:spPr>
          <a:xfrm>
            <a:off x="1016000" y="1577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A.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tần số dao động.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8CE097E0-CAAE-4442-9F42-297BB8A09F2A}"/>
              </a:ext>
            </a:extLst>
          </p:cNvPr>
          <p:cNvSpPr/>
          <p:nvPr/>
        </p:nvSpPr>
        <p:spPr>
          <a:xfrm>
            <a:off x="6477000" y="1577761"/>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B. chu kỳ dao động.</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90781FF0-B26A-4F2F-8898-D4A7A723CC16}"/>
              </a:ext>
            </a:extLst>
          </p:cNvPr>
          <p:cNvSpPr/>
          <p:nvPr/>
        </p:nvSpPr>
        <p:spPr>
          <a:xfrm>
            <a:off x="1016000" y="2339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C. pha ban đầu.</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EC4FF4B8-4705-41FC-98F4-C9189DD25D90}"/>
              </a:ext>
            </a:extLst>
          </p:cNvPr>
          <p:cNvSpPr/>
          <p:nvPr/>
        </p:nvSpPr>
        <p:spPr>
          <a:xfrm>
            <a:off x="6477000" y="2339761"/>
            <a:ext cx="2222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D. tần số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góc.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E7C6FA67-F89F-4875-A531-ED84EA8A3EDA}"/>
              </a:ext>
            </a:extLst>
          </p:cNvPr>
          <p:cNvSpPr/>
          <p:nvPr/>
        </p:nvSpPr>
        <p:spPr>
          <a:xfrm>
            <a:off x="952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1814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8210DD-F4EC-4A38-90C6-0EAFFD734BA1}"/>
              </a:ext>
            </a:extLst>
          </p:cNvPr>
          <p:cNvSpPr/>
          <p:nvPr/>
        </p:nvSpPr>
        <p:spPr>
          <a:xfrm>
            <a:off x="127000" y="63500"/>
            <a:ext cx="11938000" cy="2009781"/>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51: Một vật tham gia đồng thời hai dao động điều hòa cùng phương cùng tần số:</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x1 = A1cos(ωt + φ1</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và x2</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A2</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cos(ωt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φ2</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Biên độ dao động tổng hợp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7B65A86B-737F-4243-97BB-FBB6F7DDD2B9}"/>
                  </a:ext>
                </a:extLst>
              </p:cNvPr>
              <p:cNvSpPr/>
              <p:nvPr/>
            </p:nvSpPr>
            <p:spPr>
              <a:xfrm>
                <a:off x="508000" y="2073281"/>
                <a:ext cx="5814412"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 </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radPr>
                      <m:deg/>
                      <m:e>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up>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bSup>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up>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bSup>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𝒄𝒐𝒔</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𝜟𝝋</m:t>
                        </m:r>
                      </m:e>
                    </m:rad>
                  </m:oMath>
                </a14:m>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7B65A86B-737F-4243-97BB-FBB6F7DDD2B9}"/>
                  </a:ext>
                </a:extLst>
              </p:cNvPr>
              <p:cNvSpPr>
                <a:spLocks noRot="1" noChangeAspect="1" noMove="1" noResize="1" noEditPoints="1" noAdjustHandles="1" noChangeArrowheads="1" noChangeShapeType="1" noTextEdit="1"/>
              </p:cNvSpPr>
              <p:nvPr/>
            </p:nvSpPr>
            <p:spPr>
              <a:xfrm>
                <a:off x="508000" y="2073281"/>
                <a:ext cx="5814412" cy="969176"/>
              </a:xfrm>
              <a:prstGeom prst="rect">
                <a:avLst/>
              </a:prstGeom>
              <a:blipFill>
                <a:blip r:embed="rId2"/>
                <a:stretch>
                  <a:fillRect l="-209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3A095C25-06A0-44ED-A270-A39EA99B60DE}"/>
                  </a:ext>
                </a:extLst>
              </p:cNvPr>
              <p:cNvSpPr/>
              <p:nvPr/>
            </p:nvSpPr>
            <p:spPr>
              <a:xfrm>
                <a:off x="508000" y="3042457"/>
                <a:ext cx="5336974" cy="1211294"/>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 </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A = </a:t>
                </a:r>
                <a14:m>
                  <m:oMath xmlns:m="http://schemas.openxmlformats.org/officeDocument/2006/math">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up>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bSup>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up>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bSup>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𝒄𝒐𝒔</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𝜟𝝋</m:t>
                    </m:r>
                  </m:oMath>
                </a14:m>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3A095C25-06A0-44ED-A270-A39EA99B60DE}"/>
                  </a:ext>
                </a:extLst>
              </p:cNvPr>
              <p:cNvSpPr>
                <a:spLocks noRot="1" noChangeAspect="1" noMove="1" noResize="1" noEditPoints="1" noAdjustHandles="1" noChangeArrowheads="1" noChangeShapeType="1" noTextEdit="1"/>
              </p:cNvSpPr>
              <p:nvPr/>
            </p:nvSpPr>
            <p:spPr>
              <a:xfrm>
                <a:off x="508000" y="3042457"/>
                <a:ext cx="5336974" cy="1211294"/>
              </a:xfrm>
              <a:prstGeom prst="rect">
                <a:avLst/>
              </a:prstGeom>
              <a:blipFill>
                <a:blip r:embed="rId3"/>
                <a:stretch>
                  <a:fillRect l="-228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11F3A84D-C3FB-4C76-9813-DB6FFFDCA1C7}"/>
                  </a:ext>
                </a:extLst>
              </p:cNvPr>
              <p:cNvSpPr/>
              <p:nvPr/>
            </p:nvSpPr>
            <p:spPr>
              <a:xfrm>
                <a:off x="508000" y="4253751"/>
                <a:ext cx="5814412" cy="55104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 </a:t>
                </a:r>
                <a14:m>
                  <m:oMath xmlns:m="http://schemas.openxmlformats.org/officeDocument/2006/math">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b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b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𝒄𝒐𝒔</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𝜟𝝋</m:t>
                    </m:r>
                  </m:oMath>
                </a14:m>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11F3A84D-C3FB-4C76-9813-DB6FFFDCA1C7}"/>
                  </a:ext>
                </a:extLst>
              </p:cNvPr>
              <p:cNvSpPr>
                <a:spLocks noRot="1" noChangeAspect="1" noMove="1" noResize="1" noEditPoints="1" noAdjustHandles="1" noChangeArrowheads="1" noChangeShapeType="1" noTextEdit="1"/>
              </p:cNvSpPr>
              <p:nvPr/>
            </p:nvSpPr>
            <p:spPr>
              <a:xfrm>
                <a:off x="508000" y="4253751"/>
                <a:ext cx="5814412" cy="551048"/>
              </a:xfrm>
              <a:prstGeom prst="rect">
                <a:avLst/>
              </a:prstGeom>
              <a:blipFill>
                <a:blip r:embed="rId4"/>
                <a:stretch>
                  <a:fillRect l="-2096" t="-8889" b="-2888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485B321-5C83-4047-87D5-51CF055D8826}"/>
                  </a:ext>
                </a:extLst>
              </p:cNvPr>
              <p:cNvSpPr/>
              <p:nvPr/>
            </p:nvSpPr>
            <p:spPr>
              <a:xfrm>
                <a:off x="508000" y="4804799"/>
                <a:ext cx="5712269"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D. </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 </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radPr>
                      <m:deg/>
                      <m:e>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m:t>
                            </m:r>
                          </m:sub>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p>
                        </m:sSub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 + </m:t>
                        </m:r>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b>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p>
                        </m:sSub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 + </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m:t>
                            </m:r>
                          </m:sub>
                        </m:sSub>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𝒄𝒐𝒔</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𝜟𝝋</m:t>
                        </m:r>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p>
            </p:txBody>
          </p:sp>
        </mc:Choice>
        <mc:Fallback xmlns="">
          <p:sp>
            <p:nvSpPr>
              <p:cNvPr id="6" name="Rectangle 5">
                <a:extLst>
                  <a:ext uri="{FF2B5EF4-FFF2-40B4-BE49-F238E27FC236}">
                    <a16:creationId xmlns:a16="http://schemas.microsoft.com/office/drawing/2014/main" id="{C485B321-5C83-4047-87D5-51CF055D8826}"/>
                  </a:ext>
                </a:extLst>
              </p:cNvPr>
              <p:cNvSpPr>
                <a:spLocks noRot="1" noChangeAspect="1" noMove="1" noResize="1" noEditPoints="1" noAdjustHandles="1" noChangeArrowheads="1" noChangeShapeType="1" noTextEdit="1"/>
              </p:cNvSpPr>
              <p:nvPr/>
            </p:nvSpPr>
            <p:spPr>
              <a:xfrm>
                <a:off x="508000" y="4804799"/>
                <a:ext cx="5712269" cy="969176"/>
              </a:xfrm>
              <a:prstGeom prst="rect">
                <a:avLst/>
              </a:prstGeom>
              <a:blipFill>
                <a:blip r:embed="rId5"/>
                <a:stretch>
                  <a:fillRect l="-2134"/>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04995448-D0AE-4BE8-A2C2-6C065B860EB1}"/>
              </a:ext>
            </a:extLst>
          </p:cNvPr>
          <p:cNvSpPr/>
          <p:nvPr/>
        </p:nvSpPr>
        <p:spPr>
          <a:xfrm>
            <a:off x="444500" y="4741299"/>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1326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43A84C-22FB-4059-8824-FC2DD8ECA72C}"/>
              </a:ext>
            </a:extLst>
          </p:cNvPr>
          <p:cNvSpPr/>
          <p:nvPr/>
        </p:nvSpPr>
        <p:spPr>
          <a:xfrm>
            <a:off x="127000" y="63500"/>
            <a:ext cx="11938000" cy="2009781"/>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52: : Một vật thực hiện đồng thời hai dao động điều hoà cùng phương cùng tần số có phương trình</a:t>
            </a: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x1</a:t>
            </a: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A1</a:t>
            </a: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cos</a:t>
            </a: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ω</a:t>
            </a: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t </a:t>
            </a: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φ</a:t>
            </a: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1</a:t>
            </a: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cm</a:t>
            </a: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x2</a:t>
            </a: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A2</a:t>
            </a: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cos</a:t>
            </a: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ω</a:t>
            </a: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t </a:t>
            </a: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φ</a:t>
            </a: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2</a:t>
            </a: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cm thì pha ban đầu của dao động tổng hợp xác định bởi công thức</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F561EB96-F41C-45CD-BF88-64D079971495}"/>
                  </a:ext>
                </a:extLst>
              </p:cNvPr>
              <p:cNvSpPr/>
              <p:nvPr/>
            </p:nvSpPr>
            <p:spPr>
              <a:xfrm>
                <a:off x="508000" y="2073281"/>
                <a:ext cx="4891083" cy="76918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dbl"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tanφ</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𝒔𝒊𝒏</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𝒔𝒊𝒏</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num>
                      <m:den>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𝒄𝒐𝒔</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𝒄𝒐𝒔</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den>
                    </m:f>
                  </m:oMath>
                </a14:m>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F561EB96-F41C-45CD-BF88-64D079971495}"/>
                  </a:ext>
                </a:extLst>
              </p:cNvPr>
              <p:cNvSpPr>
                <a:spLocks noRot="1" noChangeAspect="1" noMove="1" noResize="1" noEditPoints="1" noAdjustHandles="1" noChangeArrowheads="1" noChangeShapeType="1" noTextEdit="1"/>
              </p:cNvSpPr>
              <p:nvPr/>
            </p:nvSpPr>
            <p:spPr>
              <a:xfrm>
                <a:off x="508000" y="2073281"/>
                <a:ext cx="4891083" cy="769185"/>
              </a:xfrm>
              <a:prstGeom prst="rect">
                <a:avLst/>
              </a:prstGeom>
              <a:blipFill>
                <a:blip r:embed="rId2"/>
                <a:stretch>
                  <a:fillRect l="-2491" b="-158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1380F082-84F6-4592-B30A-A90C3B0C5B9D}"/>
                  </a:ext>
                </a:extLst>
              </p:cNvPr>
              <p:cNvSpPr/>
              <p:nvPr/>
            </p:nvSpPr>
            <p:spPr>
              <a:xfrm>
                <a:off x="508000" y="2842466"/>
                <a:ext cx="5273880" cy="1538498"/>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tanφ</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𝒔𝒊𝒏</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𝒔𝒊𝒏</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num>
                      <m:den>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𝒄𝒐𝒔</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𝒄𝒐𝒔</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den>
                    </m:f>
                  </m:oMath>
                </a14:m>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1380F082-84F6-4592-B30A-A90C3B0C5B9D}"/>
                  </a:ext>
                </a:extLst>
              </p:cNvPr>
              <p:cNvSpPr>
                <a:spLocks noRot="1" noChangeAspect="1" noMove="1" noResize="1" noEditPoints="1" noAdjustHandles="1" noChangeArrowheads="1" noChangeShapeType="1" noTextEdit="1"/>
              </p:cNvSpPr>
              <p:nvPr/>
            </p:nvSpPr>
            <p:spPr>
              <a:xfrm>
                <a:off x="508000" y="2842466"/>
                <a:ext cx="5273880" cy="1538498"/>
              </a:xfrm>
              <a:prstGeom prst="rect">
                <a:avLst/>
              </a:prstGeom>
              <a:blipFill>
                <a:blip r:embed="rId3"/>
                <a:stretch>
                  <a:fillRect l="-231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A859609-7272-49FD-B84D-790D3FFAC7F1}"/>
                  </a:ext>
                </a:extLst>
              </p:cNvPr>
              <p:cNvSpPr/>
              <p:nvPr/>
            </p:nvSpPr>
            <p:spPr>
              <a:xfrm>
                <a:off x="508000" y="4380964"/>
                <a:ext cx="4891083" cy="76918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tanφ</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𝒔𝒊𝒏</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𝒔𝒊𝒏</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num>
                      <m:den>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𝒄𝒐𝒔</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𝒄𝒐𝒔</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den>
                    </m:f>
                  </m:oMath>
                </a14:m>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2A859609-7272-49FD-B84D-790D3FFAC7F1}"/>
                  </a:ext>
                </a:extLst>
              </p:cNvPr>
              <p:cNvSpPr>
                <a:spLocks noRot="1" noChangeAspect="1" noMove="1" noResize="1" noEditPoints="1" noAdjustHandles="1" noChangeArrowheads="1" noChangeShapeType="1" noTextEdit="1"/>
              </p:cNvSpPr>
              <p:nvPr/>
            </p:nvSpPr>
            <p:spPr>
              <a:xfrm>
                <a:off x="508000" y="4380964"/>
                <a:ext cx="4891083" cy="769185"/>
              </a:xfrm>
              <a:prstGeom prst="rect">
                <a:avLst/>
              </a:prstGeom>
              <a:blipFill>
                <a:blip r:embed="rId4"/>
                <a:stretch>
                  <a:fillRect l="-2491" b="-158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3F5DDE6-D1FB-4FF1-9367-D311BB0FB748}"/>
                  </a:ext>
                </a:extLst>
              </p:cNvPr>
              <p:cNvSpPr/>
              <p:nvPr/>
            </p:nvSpPr>
            <p:spPr>
              <a:xfrm>
                <a:off x="508000" y="5150149"/>
                <a:ext cx="4891083" cy="76918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tanφ</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𝑨</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𝒔𝒊𝒏</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𝝋</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m:t>
                            </m:r>
                          </m:sub>
                        </m:s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𝑨</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𝒔𝒊𝒏</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𝝋</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b>
                        </m:sSub>
                      </m:num>
                      <m:den>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𝑨</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𝒄𝒐𝒔</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𝝋</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m:t>
                            </m:r>
                          </m:sub>
                        </m:s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𝑨</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𝒄𝒐𝒔</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𝝋</m:t>
                            </m:r>
                          </m:e>
                          <m:sub>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b>
                        </m:sSub>
                      </m:den>
                    </m:f>
                  </m:oMath>
                </a14:m>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6" name="Rectangle 5">
                <a:extLst>
                  <a:ext uri="{FF2B5EF4-FFF2-40B4-BE49-F238E27FC236}">
                    <a16:creationId xmlns:a16="http://schemas.microsoft.com/office/drawing/2014/main" id="{C3F5DDE6-D1FB-4FF1-9367-D311BB0FB748}"/>
                  </a:ext>
                </a:extLst>
              </p:cNvPr>
              <p:cNvSpPr>
                <a:spLocks noRot="1" noChangeAspect="1" noMove="1" noResize="1" noEditPoints="1" noAdjustHandles="1" noChangeArrowheads="1" noChangeShapeType="1" noTextEdit="1"/>
              </p:cNvSpPr>
              <p:nvPr/>
            </p:nvSpPr>
            <p:spPr>
              <a:xfrm>
                <a:off x="508000" y="5150149"/>
                <a:ext cx="4891083" cy="769185"/>
              </a:xfrm>
              <a:prstGeom prst="rect">
                <a:avLst/>
              </a:prstGeom>
              <a:blipFill>
                <a:blip r:embed="rId5"/>
                <a:stretch>
                  <a:fillRect l="-2491" b="-158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20938F80-0E30-477F-8852-310050DD17C7}"/>
              </a:ext>
            </a:extLst>
          </p:cNvPr>
          <p:cNvSpPr/>
          <p:nvPr/>
        </p:nvSpPr>
        <p:spPr>
          <a:xfrm>
            <a:off x="4445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84676427"/>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C7380F-E0AB-4E6A-9474-50601FEE2E30}"/>
              </a:ext>
            </a:extLst>
          </p:cNvPr>
          <p:cNvSpPr/>
          <p:nvPr/>
        </p:nvSpPr>
        <p:spPr>
          <a:xfrm>
            <a:off x="127000" y="63500"/>
            <a:ext cx="11938000" cy="1514261"/>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53: Đối với dao động tuần hoàn, số lần dao động được lặp lại trong một đơn vị thời gian gọi là</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029E322A-DAAC-4CA9-BFBE-AE9B889229CE}"/>
              </a:ext>
            </a:extLst>
          </p:cNvPr>
          <p:cNvSpPr/>
          <p:nvPr/>
        </p:nvSpPr>
        <p:spPr>
          <a:xfrm>
            <a:off x="1016000" y="1577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A.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tần số dao động.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F7A0C1A5-2C59-4161-B3D8-2638D2BE65D1}"/>
              </a:ext>
            </a:extLst>
          </p:cNvPr>
          <p:cNvSpPr/>
          <p:nvPr/>
        </p:nvSpPr>
        <p:spPr>
          <a:xfrm>
            <a:off x="6477000" y="1577761"/>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B. chu kỳ dao động.</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E7D1DA71-5250-401E-9F1A-50756C69A868}"/>
              </a:ext>
            </a:extLst>
          </p:cNvPr>
          <p:cNvSpPr/>
          <p:nvPr/>
        </p:nvSpPr>
        <p:spPr>
          <a:xfrm>
            <a:off x="1016000" y="2339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C. pha ban đầu.</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1664B526-2F1D-4121-B596-AD15C1E05584}"/>
              </a:ext>
            </a:extLst>
          </p:cNvPr>
          <p:cNvSpPr/>
          <p:nvPr/>
        </p:nvSpPr>
        <p:spPr>
          <a:xfrm>
            <a:off x="6477000" y="2339761"/>
            <a:ext cx="2222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D. tần số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góc.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CC55570E-79EA-4B60-8199-C4284771DE92}"/>
              </a:ext>
            </a:extLst>
          </p:cNvPr>
          <p:cNvSpPr/>
          <p:nvPr/>
        </p:nvSpPr>
        <p:spPr>
          <a:xfrm>
            <a:off x="952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36603868"/>
      </p:ext>
    </p:extLst>
  </p:cSld>
  <p:clrMapOvr>
    <a:masterClrMapping/>
  </p:clrMapOvr>
  <mc:AlternateContent xmlns:mc="http://schemas.openxmlformats.org/markup-compatibility/2006" xmlns:p14="http://schemas.microsoft.com/office/powerpoint/2010/main">
    <mc:Choice Requires="p14">
      <p:transition spd="slow" p14:dur="200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D3BC52-035E-4A8D-859E-340D731EFC6C}"/>
              </a:ext>
            </a:extLst>
          </p:cNvPr>
          <p:cNvSpPr/>
          <p:nvPr/>
        </p:nvSpPr>
        <p:spPr>
          <a:xfrm>
            <a:off x="127000" y="63500"/>
            <a:ext cx="11938000" cy="1514261"/>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54: Đối với dao động tuần hoàn, khoảng thời gian ngắn nhất sau đó trạng thái dao động lặp lại như cũ gọi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6064EDA5-9E2E-4067-83ED-C0FBC118120E}"/>
              </a:ext>
            </a:extLst>
          </p:cNvPr>
          <p:cNvSpPr/>
          <p:nvPr/>
        </p:nvSpPr>
        <p:spPr>
          <a:xfrm>
            <a:off x="1016000" y="1577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tần số dao động.</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0CBAC54E-74C4-4E07-BC19-3AB9F1BCCE1D}"/>
              </a:ext>
            </a:extLst>
          </p:cNvPr>
          <p:cNvSpPr/>
          <p:nvPr/>
        </p:nvSpPr>
        <p:spPr>
          <a:xfrm>
            <a:off x="6477000" y="1577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B. </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chu kì dao động.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9A66B72C-AF38-4205-B977-2536E9FA7750}"/>
              </a:ext>
            </a:extLst>
          </p:cNvPr>
          <p:cNvSpPr/>
          <p:nvPr/>
        </p:nvSpPr>
        <p:spPr>
          <a:xfrm>
            <a:off x="1016000" y="2339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pha ban đầu.</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65B01B17-840C-46C7-84E8-BCA13A43F7B0}"/>
              </a:ext>
            </a:extLst>
          </p:cNvPr>
          <p:cNvSpPr/>
          <p:nvPr/>
        </p:nvSpPr>
        <p:spPr>
          <a:xfrm>
            <a:off x="6477000" y="2339761"/>
            <a:ext cx="2222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tần số </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góc.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41803F50-BCF9-4E37-A247-CB240577D962}"/>
              </a:ext>
            </a:extLst>
          </p:cNvPr>
          <p:cNvSpPr/>
          <p:nvPr/>
        </p:nvSpPr>
        <p:spPr>
          <a:xfrm>
            <a:off x="6413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53561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3D1171-16F1-4CC8-9B52-B98D544A07C0}"/>
              </a:ext>
            </a:extLst>
          </p:cNvPr>
          <p:cNvSpPr/>
          <p:nvPr/>
        </p:nvSpPr>
        <p:spPr>
          <a:xfrm>
            <a:off x="127000" y="63500"/>
            <a:ext cx="11938000" cy="1514261"/>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55: Một vật dao động điều hòa theo phương trình x = Acos</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ω</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t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φ</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ω</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&gt; 0). Tần số góc của dao động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A41E49DB-B508-4EB4-B09E-60BF21CA3127}"/>
              </a:ext>
            </a:extLst>
          </p:cNvPr>
          <p:cNvSpPr/>
          <p:nvPr/>
        </p:nvSpPr>
        <p:spPr>
          <a:xfrm>
            <a:off x="762000" y="1577761"/>
            <a:ext cx="119776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BBB685FF-E59E-4966-9997-9A8C2FB182F0}"/>
              </a:ext>
            </a:extLst>
          </p:cNvPr>
          <p:cNvSpPr/>
          <p:nvPr/>
        </p:nvSpPr>
        <p:spPr>
          <a:xfrm>
            <a:off x="3619500" y="1577761"/>
            <a:ext cx="119776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B</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ω</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E7AC8827-D388-4B39-B234-29E2D6E73A81}"/>
              </a:ext>
            </a:extLst>
          </p:cNvPr>
          <p:cNvSpPr/>
          <p:nvPr/>
        </p:nvSpPr>
        <p:spPr>
          <a:xfrm>
            <a:off x="6477000" y="1577761"/>
            <a:ext cx="119776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φ</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BD3A4AF7-526B-4210-9A04-731FBA6B78DB}"/>
              </a:ext>
            </a:extLst>
          </p:cNvPr>
          <p:cNvSpPr/>
          <p:nvPr/>
        </p:nvSpPr>
        <p:spPr>
          <a:xfrm>
            <a:off x="9334500" y="1577761"/>
            <a:ext cx="91242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x.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5A8C2BB6-C120-4DD4-B857-2300932EF0B5}"/>
              </a:ext>
            </a:extLst>
          </p:cNvPr>
          <p:cNvSpPr/>
          <p:nvPr/>
        </p:nvSpPr>
        <p:spPr>
          <a:xfrm>
            <a:off x="35560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0692327"/>
      </p:ext>
    </p:extLst>
  </p:cSld>
  <p:clrMapOvr>
    <a:masterClrMapping/>
  </p:clrMapOvr>
  <mc:AlternateContent xmlns:mc="http://schemas.openxmlformats.org/markup-compatibility/2006" xmlns:p14="http://schemas.microsoft.com/office/powerpoint/2010/main">
    <mc:Choice Requires="p14">
      <p:transition spd="slow" p14:dur="200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DC1B72-A947-477F-B375-BAC64AF7D9DF}"/>
              </a:ext>
            </a:extLst>
          </p:cNvPr>
          <p:cNvSpPr/>
          <p:nvPr/>
        </p:nvSpPr>
        <p:spPr>
          <a:xfrm>
            <a:off x="127000" y="63500"/>
            <a:ext cx="11938000" cy="1514261"/>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56: Trong phương trình dao động điều hoà x = Acos(ωt + φ), đại lượng (ωt + φ) gọi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BE5DDD87-E691-4496-A9CB-311933402219}"/>
              </a:ext>
            </a:extLst>
          </p:cNvPr>
          <p:cNvSpPr/>
          <p:nvPr/>
        </p:nvSpPr>
        <p:spPr>
          <a:xfrm>
            <a:off x="1016000" y="1577761"/>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biên độ của dao động.	</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FD38658D-36D1-4383-B8CD-080D750FE627}"/>
              </a:ext>
            </a:extLst>
          </p:cNvPr>
          <p:cNvSpPr/>
          <p:nvPr/>
        </p:nvSpPr>
        <p:spPr>
          <a:xfrm>
            <a:off x="6477000" y="1577761"/>
            <a:ext cx="4113627"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tần số góc của dao động.</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A14BE8E3-2290-4E34-8422-9895B5677ECD}"/>
              </a:ext>
            </a:extLst>
          </p:cNvPr>
          <p:cNvSpPr/>
          <p:nvPr/>
        </p:nvSpPr>
        <p:spPr>
          <a:xfrm>
            <a:off x="1016000" y="2339761"/>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C. </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pha của dao động.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EDF5B7C6-D401-4AB0-BA95-182F18D2EE08}"/>
              </a:ext>
            </a:extLst>
          </p:cNvPr>
          <p:cNvSpPr/>
          <p:nvPr/>
        </p:nvSpPr>
        <p:spPr>
          <a:xfrm>
            <a:off x="6477000" y="2339761"/>
            <a:ext cx="35958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chu kì của dao </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động.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BEAEABF1-FF87-4975-B7A8-BD125AFC7A72}"/>
              </a:ext>
            </a:extLst>
          </p:cNvPr>
          <p:cNvSpPr/>
          <p:nvPr/>
        </p:nvSpPr>
        <p:spPr>
          <a:xfrm>
            <a:off x="952500" y="2276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5585564"/>
      </p:ext>
    </p:extLst>
  </p:cSld>
  <p:clrMapOvr>
    <a:masterClrMapping/>
  </p:clrMapOvr>
  <mc:AlternateContent xmlns:mc="http://schemas.openxmlformats.org/markup-compatibility/2006" xmlns:p14="http://schemas.microsoft.com/office/powerpoint/2010/main">
    <mc:Choice Requires="p14">
      <p:transition spd="slow" p14:dur="20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702938-0495-4752-98A7-1DFA4706390D}"/>
              </a:ext>
            </a:extLst>
          </p:cNvPr>
          <p:cNvSpPr/>
          <p:nvPr/>
        </p:nvSpPr>
        <p:spPr>
          <a:xfrm>
            <a:off x="127000" y="63500"/>
            <a:ext cx="11938000" cy="1514261"/>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57: Đối với dao động tuần hoàn, số lần dao động được lặp lại trong một đơn vị thời gian gọi là</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72A1184E-F7F4-4E49-8333-9D6E1346FD09}"/>
              </a:ext>
            </a:extLst>
          </p:cNvPr>
          <p:cNvSpPr/>
          <p:nvPr/>
        </p:nvSpPr>
        <p:spPr>
          <a:xfrm>
            <a:off x="1016000" y="1577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A.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tần số dao động.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FE33C9F9-576B-45E7-8EF4-461876A843C0}"/>
              </a:ext>
            </a:extLst>
          </p:cNvPr>
          <p:cNvSpPr/>
          <p:nvPr/>
        </p:nvSpPr>
        <p:spPr>
          <a:xfrm>
            <a:off x="6477000" y="1577761"/>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B. chu kỳ dao động.</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6C8EDB31-27C6-4E15-875D-7ED2238959CC}"/>
              </a:ext>
            </a:extLst>
          </p:cNvPr>
          <p:cNvSpPr/>
          <p:nvPr/>
        </p:nvSpPr>
        <p:spPr>
          <a:xfrm>
            <a:off x="1016000" y="2339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C. pha ban đầu.</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161B09D6-18D1-463A-B086-C24C139E5BE9}"/>
              </a:ext>
            </a:extLst>
          </p:cNvPr>
          <p:cNvSpPr/>
          <p:nvPr/>
        </p:nvSpPr>
        <p:spPr>
          <a:xfrm>
            <a:off x="6477000" y="2339761"/>
            <a:ext cx="2222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D. tần số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góc.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067403C2-F1BB-42D8-B27D-1C01FB0E842E}"/>
              </a:ext>
            </a:extLst>
          </p:cNvPr>
          <p:cNvSpPr/>
          <p:nvPr/>
        </p:nvSpPr>
        <p:spPr>
          <a:xfrm>
            <a:off x="952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13262224"/>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09F9505B-C2BC-4122-A058-783CC218CA4B}"/>
                  </a:ext>
                </a:extLst>
              </p:cNvPr>
              <p:cNvSpPr/>
              <p:nvPr/>
            </p:nvSpPr>
            <p:spPr>
              <a:xfrm>
                <a:off x="127000" y="63500"/>
                <a:ext cx="11938000" cy="1677126"/>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Câu</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58: </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Một vật dao động điều hoà theo phương trình x = 4cos(5</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sym typeface="Symbol" panose="05050102010706020507" pitchFamily="18" charset="2"/>
                  </a:rPr>
                  <a:t></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t + </a:t>
                </a:r>
                <a14:m>
                  <m:oMath xmlns:m="http://schemas.openxmlformats.org/officeDocument/2006/math">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𝟑</m:t>
                        </m:r>
                      </m:den>
                    </m:f>
                  </m:oMath>
                </a14:m>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cm</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Pha</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ban đầu của vật</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09F9505B-C2BC-4122-A058-783CC218CA4B}"/>
                  </a:ext>
                </a:extLst>
              </p:cNvPr>
              <p:cNvSpPr>
                <a:spLocks noRot="1" noChangeAspect="1" noMove="1" noResize="1" noEditPoints="1" noAdjustHandles="1" noChangeArrowheads="1" noChangeShapeType="1" noTextEdit="1"/>
              </p:cNvSpPr>
              <p:nvPr/>
            </p:nvSpPr>
            <p:spPr>
              <a:xfrm>
                <a:off x="127000" y="63500"/>
                <a:ext cx="11938000" cy="1677126"/>
              </a:xfrm>
              <a:prstGeom prst="rect">
                <a:avLst/>
              </a:prstGeom>
              <a:blipFill>
                <a:blip r:embed="rId2"/>
                <a:stretch>
                  <a:fillRect l="-916" r="-86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279AA673-CD1F-4810-A5B9-DB74394E0F8A}"/>
                  </a:ext>
                </a:extLst>
              </p:cNvPr>
              <p:cNvSpPr/>
              <p:nvPr/>
            </p:nvSpPr>
            <p:spPr>
              <a:xfrm>
                <a:off x="762000" y="1740626"/>
                <a:ext cx="2121093" cy="66486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A.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den>
                    </m:f>
                  </m:oMath>
                </a14:m>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rad.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279AA673-CD1F-4810-A5B9-DB74394E0F8A}"/>
                  </a:ext>
                </a:extLst>
              </p:cNvPr>
              <p:cNvSpPr>
                <a:spLocks noRot="1" noChangeAspect="1" noMove="1" noResize="1" noEditPoints="1" noAdjustHandles="1" noChangeArrowheads="1" noChangeShapeType="1" noTextEdit="1"/>
              </p:cNvSpPr>
              <p:nvPr/>
            </p:nvSpPr>
            <p:spPr>
              <a:xfrm>
                <a:off x="762000" y="1740626"/>
                <a:ext cx="2121093" cy="664862"/>
              </a:xfrm>
              <a:prstGeom prst="rect">
                <a:avLst/>
              </a:prstGeom>
              <a:blipFill>
                <a:blip r:embed="rId3"/>
                <a:stretch>
                  <a:fillRect l="-5747" t="-5505" b="-825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C2D9C034-6355-4D4F-83D9-26CD10F57AF0}"/>
                  </a:ext>
                </a:extLst>
              </p:cNvPr>
              <p:cNvSpPr/>
              <p:nvPr/>
            </p:nvSpPr>
            <p:spPr>
              <a:xfrm>
                <a:off x="3619500" y="1740626"/>
                <a:ext cx="2121093" cy="7210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𝟓</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𝟔</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rad.</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C2D9C034-6355-4D4F-83D9-26CD10F57AF0}"/>
                  </a:ext>
                </a:extLst>
              </p:cNvPr>
              <p:cNvSpPr>
                <a:spLocks noRot="1" noChangeAspect="1" noMove="1" noResize="1" noEditPoints="1" noAdjustHandles="1" noChangeArrowheads="1" noChangeShapeType="1" noTextEdit="1"/>
              </p:cNvSpPr>
              <p:nvPr/>
            </p:nvSpPr>
            <p:spPr>
              <a:xfrm>
                <a:off x="3619500" y="1740626"/>
                <a:ext cx="2121093" cy="721031"/>
              </a:xfrm>
              <a:prstGeom prst="rect">
                <a:avLst/>
              </a:prstGeom>
              <a:blipFill>
                <a:blip r:embed="rId4"/>
                <a:stretch>
                  <a:fillRect l="-6034" b="-762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8880E1E-9F3D-4CD7-9401-B02BC88D0551}"/>
                  </a:ext>
                </a:extLst>
              </p:cNvPr>
              <p:cNvSpPr/>
              <p:nvPr/>
            </p:nvSpPr>
            <p:spPr>
              <a:xfrm>
                <a:off x="6477000" y="1740626"/>
                <a:ext cx="2121093" cy="66486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rad</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A8880E1E-9F3D-4CD7-9401-B02BC88D0551}"/>
                  </a:ext>
                </a:extLst>
              </p:cNvPr>
              <p:cNvSpPr>
                <a:spLocks noRot="1" noChangeAspect="1" noMove="1" noResize="1" noEditPoints="1" noAdjustHandles="1" noChangeArrowheads="1" noChangeShapeType="1" noTextEdit="1"/>
              </p:cNvSpPr>
              <p:nvPr/>
            </p:nvSpPr>
            <p:spPr>
              <a:xfrm>
                <a:off x="6477000" y="1740626"/>
                <a:ext cx="2121093" cy="664862"/>
              </a:xfrm>
              <a:prstGeom prst="rect">
                <a:avLst/>
              </a:prstGeom>
              <a:blipFill>
                <a:blip r:embed="rId5"/>
                <a:stretch>
                  <a:fillRect l="-6052" t="-5505" b="-825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10663F0D-B4D5-486D-B6B5-7E228359F699}"/>
                  </a:ext>
                </a:extLst>
              </p:cNvPr>
              <p:cNvSpPr/>
              <p:nvPr/>
            </p:nvSpPr>
            <p:spPr>
              <a:xfrm>
                <a:off x="9334500" y="1740626"/>
                <a:ext cx="1406154" cy="66486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𝟔</m:t>
                        </m:r>
                      </m:den>
                    </m:f>
                  </m:oMath>
                </a14:m>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rad.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6" name="Rectangle 5">
                <a:extLst>
                  <a:ext uri="{FF2B5EF4-FFF2-40B4-BE49-F238E27FC236}">
                    <a16:creationId xmlns:a16="http://schemas.microsoft.com/office/drawing/2014/main" id="{10663F0D-B4D5-486D-B6B5-7E228359F699}"/>
                  </a:ext>
                </a:extLst>
              </p:cNvPr>
              <p:cNvSpPr>
                <a:spLocks noRot="1" noChangeAspect="1" noMove="1" noResize="1" noEditPoints="1" noAdjustHandles="1" noChangeArrowheads="1" noChangeShapeType="1" noTextEdit="1"/>
              </p:cNvSpPr>
              <p:nvPr/>
            </p:nvSpPr>
            <p:spPr>
              <a:xfrm>
                <a:off x="9334500" y="1740626"/>
                <a:ext cx="1406154" cy="664862"/>
              </a:xfrm>
              <a:prstGeom prst="rect">
                <a:avLst/>
              </a:prstGeom>
              <a:blipFill>
                <a:blip r:embed="rId6"/>
                <a:stretch>
                  <a:fillRect l="-8658" t="-5505" r="-7792" b="-825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EE7DAAC2-2F89-4DE6-AB2F-4DB54B7C7E8F}"/>
              </a:ext>
            </a:extLst>
          </p:cNvPr>
          <p:cNvSpPr/>
          <p:nvPr/>
        </p:nvSpPr>
        <p:spPr>
          <a:xfrm>
            <a:off x="698500" y="1677126"/>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43779438"/>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9F0A00-FF66-44A1-880B-FCF0D830E716}"/>
              </a:ext>
            </a:extLst>
          </p:cNvPr>
          <p:cNvSpPr/>
          <p:nvPr/>
        </p:nvSpPr>
        <p:spPr>
          <a:xfrm>
            <a:off x="127000" y="63500"/>
            <a:ext cx="11938000" cy="1018740"/>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59: Hệ thức nào liên hệ giữa gia tốc a, tần số và li độ x là đúng:</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542B8210-4AC4-47C1-AC60-28BCB7405955}"/>
              </a:ext>
            </a:extLst>
          </p:cNvPr>
          <p:cNvSpPr/>
          <p:nvPr/>
        </p:nvSpPr>
        <p:spPr>
          <a:xfrm>
            <a:off x="1016000" y="1082240"/>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 = ω</a:t>
            </a:r>
            <a:r>
              <a:rPr kumimoji="0" lang="pt-BR" sz="2800" b="1" i="0" u="none" strike="noStrike" kern="1200" cap="none" spc="0" normalizeH="0" baseline="30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2</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x</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B97A2C80-60CC-479A-925D-A8A588E9BEAC}"/>
              </a:ext>
            </a:extLst>
          </p:cNvPr>
          <p:cNvSpPr/>
          <p:nvPr/>
        </p:nvSpPr>
        <p:spPr>
          <a:xfrm>
            <a:off x="6477000" y="1082240"/>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B. </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 – ω</a:t>
            </a:r>
            <a:r>
              <a:rPr kumimoji="0" lang="pt-BR" sz="2800" b="1" i="0" u="none" strike="noStrike" kern="1200" cap="none" spc="0" normalizeH="0" baseline="30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2</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x.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F24E7C9C-A26B-48BA-AE6C-BED453210B80}"/>
              </a:ext>
            </a:extLst>
          </p:cNvPr>
          <p:cNvSpPr/>
          <p:nvPr/>
        </p:nvSpPr>
        <p:spPr>
          <a:xfrm>
            <a:off x="1016000" y="1844240"/>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 = ωx</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F1B1EE69-A128-42A5-982D-64CB67A4C03D}"/>
              </a:ext>
            </a:extLst>
          </p:cNvPr>
          <p:cNvSpPr/>
          <p:nvPr/>
        </p:nvSpPr>
        <p:spPr>
          <a:xfrm>
            <a:off x="6477000" y="1844240"/>
            <a:ext cx="203292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 =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ωx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CBB282C9-A693-4224-AA5F-FB2681295F14}"/>
              </a:ext>
            </a:extLst>
          </p:cNvPr>
          <p:cNvSpPr/>
          <p:nvPr/>
        </p:nvSpPr>
        <p:spPr>
          <a:xfrm>
            <a:off x="64135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356788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2161B20-CA94-449A-8F3D-8761E99C4157}"/>
                  </a:ext>
                </a:extLst>
              </p:cNvPr>
              <p:cNvSpPr/>
              <p:nvPr/>
            </p:nvSpPr>
            <p:spPr>
              <a:xfrm>
                <a:off x="127000" y="63500"/>
                <a:ext cx="11938000" cy="1168077"/>
              </a:xfrm>
              <a:prstGeom prst="rect">
                <a:avLst/>
              </a:prstGeom>
              <a:noFill/>
              <a:ln w="9525">
                <a:solidFill>
                  <a:srgbClr val="FFFF00">
                    <a:alpha val="96000"/>
                  </a:srgbClr>
                </a:solidFill>
              </a:ln>
              <a:scene3d>
                <a:camera prst="orthographicFront"/>
                <a:lightRig rig="threePt" dir="t"/>
              </a:scene3d>
              <a:sp3d>
                <a:bevelT prst="softRound"/>
              </a:sp3d>
            </p:spPr>
            <p:txBody>
              <a:bodyPr wrap="square">
                <a:spAutoFit/>
              </a:bodyPr>
              <a:lstStyle/>
              <a:p>
                <a:r>
                  <a:rPr lang="vi-VN" sz="2800" b="1" dirty="0">
                    <a:solidFill>
                      <a:srgbClr val="FFFF00"/>
                    </a:solidFill>
                    <a:latin typeface="UTM Swiss Condensed" panose="02000500000000000000" pitchFamily="2" charset="0"/>
                  </a:rPr>
                  <a:t>Câu 6: Biểu thức li độ của vật dao động điều hòa có dạng </a:t>
                </a:r>
                <a14:m>
                  <m:oMath xmlns:m="http://schemas.openxmlformats.org/officeDocument/2006/math">
                    <m:r>
                      <a:rPr lang="vi-VN" sz="2800" b="1">
                        <a:solidFill>
                          <a:srgbClr val="FFFF00"/>
                        </a:solidFill>
                        <a:latin typeface="Cambria Math" panose="02040503050406030204" pitchFamily="18" charset="0"/>
                      </a:rPr>
                      <m:t>𝒙</m:t>
                    </m:r>
                    <m:r>
                      <a:rPr lang="vi-VN" sz="2800" b="1">
                        <a:solidFill>
                          <a:srgbClr val="FFFF00"/>
                        </a:solidFill>
                        <a:latin typeface="Cambria Math" panose="02040503050406030204" pitchFamily="18" charset="0"/>
                      </a:rPr>
                      <m:t>=−</m:t>
                    </m:r>
                    <m:r>
                      <a:rPr lang="vi-VN" sz="2800" b="1">
                        <a:solidFill>
                          <a:srgbClr val="FFFF00"/>
                        </a:solidFill>
                        <a:latin typeface="Cambria Math" panose="02040503050406030204" pitchFamily="18" charset="0"/>
                      </a:rPr>
                      <m:t>𝟖</m:t>
                    </m:r>
                    <m:r>
                      <a:rPr lang="vi-VN" sz="2800" b="1">
                        <a:solidFill>
                          <a:srgbClr val="FFFF00"/>
                        </a:solidFill>
                        <a:latin typeface="Cambria Math" panose="02040503050406030204" pitchFamily="18" charset="0"/>
                      </a:rPr>
                      <m:t>𝒄𝒐𝒔</m:t>
                    </m:r>
                    <m:r>
                      <a:rPr lang="vi-VN" sz="2800" b="1">
                        <a:solidFill>
                          <a:srgbClr val="FFFF00"/>
                        </a:solidFill>
                        <a:latin typeface="Cambria Math" panose="02040503050406030204" pitchFamily="18" charset="0"/>
                      </a:rPr>
                      <m:t>𝟐</m:t>
                    </m:r>
                    <m:d>
                      <m:dPr>
                        <m:ctrlPr>
                          <a:rPr lang="vi-VN" sz="2800" b="1" i="1">
                            <a:solidFill>
                              <a:srgbClr val="FFFF00"/>
                            </a:solidFill>
                            <a:latin typeface="Cambria Math" panose="02040503050406030204" pitchFamily="18" charset="0"/>
                          </a:rPr>
                        </m:ctrlPr>
                      </m:dPr>
                      <m:e>
                        <m:r>
                          <a:rPr lang="vi-VN" sz="2800" b="1">
                            <a:solidFill>
                              <a:srgbClr val="FFFF00"/>
                            </a:solidFill>
                            <a:latin typeface="Cambria Math" panose="02040503050406030204" pitchFamily="18" charset="0"/>
                          </a:rPr>
                          <m:t>𝟐</m:t>
                        </m:r>
                        <m:r>
                          <a:rPr lang="vi-VN" sz="2800" b="1">
                            <a:solidFill>
                              <a:srgbClr val="FFFF00"/>
                            </a:solidFill>
                            <a:latin typeface="Cambria Math" panose="02040503050406030204" pitchFamily="18" charset="0"/>
                          </a:rPr>
                          <m:t>𝝅</m:t>
                        </m:r>
                        <m:r>
                          <a:rPr lang="vi-VN" sz="2800" b="1">
                            <a:solidFill>
                              <a:srgbClr val="FFFF00"/>
                            </a:solidFill>
                            <a:latin typeface="Cambria Math" panose="02040503050406030204" pitchFamily="18" charset="0"/>
                          </a:rPr>
                          <m:t>𝒕</m:t>
                        </m:r>
                        <m:r>
                          <a:rPr lang="vi-VN" sz="2800" b="1">
                            <a:solidFill>
                              <a:srgbClr val="FFFF00"/>
                            </a:solidFill>
                            <a:latin typeface="Cambria Math" panose="02040503050406030204" pitchFamily="18" charset="0"/>
                          </a:rPr>
                          <m:t>+</m:t>
                        </m:r>
                        <m:f>
                          <m:fPr>
                            <m:ctrlPr>
                              <a:rPr lang="vi-VN" sz="2800" b="1" i="1">
                                <a:solidFill>
                                  <a:srgbClr val="FFFF00"/>
                                </a:solidFill>
                                <a:latin typeface="Cambria Math" panose="02040503050406030204" pitchFamily="18" charset="0"/>
                              </a:rPr>
                            </m:ctrlPr>
                          </m:fPr>
                          <m:num>
                            <m:r>
                              <a:rPr lang="vi-VN" sz="2800" b="1">
                                <a:solidFill>
                                  <a:srgbClr val="FFFF00"/>
                                </a:solidFill>
                                <a:latin typeface="Cambria Math" panose="02040503050406030204" pitchFamily="18" charset="0"/>
                              </a:rPr>
                              <m:t>𝝅</m:t>
                            </m:r>
                          </m:num>
                          <m:den>
                            <m:r>
                              <a:rPr lang="vi-VN" sz="2800" b="1">
                                <a:solidFill>
                                  <a:srgbClr val="FFFF00"/>
                                </a:solidFill>
                                <a:latin typeface="Cambria Math" panose="02040503050406030204" pitchFamily="18" charset="0"/>
                              </a:rPr>
                              <m:t>𝟔</m:t>
                            </m:r>
                          </m:den>
                        </m:f>
                      </m:e>
                    </m:d>
                  </m:oMath>
                </a14:m>
                <a:r>
                  <a:rPr lang="vi-VN" sz="2800" b="1" dirty="0">
                    <a:solidFill>
                      <a:srgbClr val="FFFF00"/>
                    </a:solidFill>
                    <a:latin typeface="UTM Swiss Condensed" panose="02000500000000000000" pitchFamily="2" charset="0"/>
                  </a:rPr>
                  <a:t>. Biên độ dao động A và pha ban đầu </a:t>
                </a:r>
                <a14:m>
                  <m:oMath xmlns:m="http://schemas.openxmlformats.org/officeDocument/2006/math">
                    <m:r>
                      <a:rPr lang="vi-VN" sz="2800" b="1">
                        <a:solidFill>
                          <a:srgbClr val="FFFF00"/>
                        </a:solidFill>
                        <a:latin typeface="Cambria Math" panose="02040503050406030204" pitchFamily="18" charset="0"/>
                      </a:rPr>
                      <m:t>𝝋</m:t>
                    </m:r>
                  </m:oMath>
                </a14:m>
                <a:r>
                  <a:rPr lang="vi-VN" sz="2800" b="1" dirty="0">
                    <a:solidFill>
                      <a:srgbClr val="FFFF00"/>
                    </a:solidFill>
                    <a:latin typeface="UTM Swiss Condensed" panose="02000500000000000000" pitchFamily="2" charset="0"/>
                  </a:rPr>
                  <a:t> của vật lần </a:t>
                </a:r>
                <a:r>
                  <a:rPr lang="vi-VN" sz="2800" b="1">
                    <a:solidFill>
                      <a:srgbClr val="FFFF00"/>
                    </a:solidFill>
                    <a:latin typeface="UTM Swiss Condensed" panose="02000500000000000000" pitchFamily="2" charset="0"/>
                  </a:rPr>
                  <a:t>lượt là </a:t>
                </a:r>
                <a:endParaRPr lang="vi-VN" sz="2800" b="1" dirty="0">
                  <a:solidFill>
                    <a:srgbClr val="FFFF00"/>
                  </a:solidFill>
                  <a:latin typeface="UTM Swiss Condensed" panose="02000500000000000000" pitchFamily="2" charset="0"/>
                </a:endParaRPr>
              </a:p>
            </p:txBody>
          </p:sp>
        </mc:Choice>
        <mc:Fallback xmlns="">
          <p:sp>
            <p:nvSpPr>
              <p:cNvPr id="2" name="Rectangle 1">
                <a:extLst>
                  <a:ext uri="{FF2B5EF4-FFF2-40B4-BE49-F238E27FC236}">
                    <a16:creationId xmlns:a16="http://schemas.microsoft.com/office/drawing/2014/main" id="{82161B20-CA94-449A-8F3D-8761E99C4157}"/>
                  </a:ext>
                </a:extLst>
              </p:cNvPr>
              <p:cNvSpPr>
                <a:spLocks noRot="1" noChangeAspect="1" noMove="1" noResize="1" noEditPoints="1" noAdjustHandles="1" noChangeArrowheads="1" noChangeShapeType="1" noTextEdit="1"/>
              </p:cNvSpPr>
              <p:nvPr/>
            </p:nvSpPr>
            <p:spPr>
              <a:xfrm>
                <a:off x="127000" y="63500"/>
                <a:ext cx="11938000" cy="1168077"/>
              </a:xfrm>
              <a:prstGeom prst="rect">
                <a:avLst/>
              </a:prstGeom>
              <a:blipFill>
                <a:blip r:embed="rId2"/>
                <a:stretch>
                  <a:fillRect l="-865" r="-1119" b="-10553"/>
                </a:stretch>
              </a:blipFill>
              <a:ln w="9525">
                <a:solidFill>
                  <a:srgbClr val="FFFF00">
                    <a:alpha val="96000"/>
                  </a:srgbClr>
                </a:solidFill>
              </a:ln>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4CC5FF9E-9A63-4088-8814-9E38510D372A}"/>
                  </a:ext>
                </a:extLst>
              </p:cNvPr>
              <p:cNvSpPr/>
              <p:nvPr/>
            </p:nvSpPr>
            <p:spPr>
              <a:xfrm>
                <a:off x="1016000" y="1231577"/>
                <a:ext cx="3967753" cy="714683"/>
              </a:xfrm>
              <a:prstGeom prst="rect">
                <a:avLst/>
              </a:prstGeom>
            </p:spPr>
            <p:txBody>
              <a:bodyPr wrap="none">
                <a:spAutoFit/>
              </a:bodyPr>
              <a:lstStyle/>
              <a:p>
                <a:r>
                  <a:rPr lang="vi-VN" sz="2800" b="1" u="dbl" dirty="0">
                    <a:solidFill>
                      <a:srgbClr val="FFFFFF"/>
                    </a:solidFill>
                    <a:latin typeface="UTM Swiss Condensed" panose="02000500000000000000" pitchFamily="2" charset="0"/>
                    <a:ea typeface="Arial" panose="020B0604020202020204" pitchFamily="34" charset="0"/>
                  </a:rPr>
                  <a:t>A</a:t>
                </a:r>
                <a:r>
                  <a:rPr lang="vi-VN" sz="2800" b="1" dirty="0">
                    <a:solidFill>
                      <a:srgbClr val="FFFFFF"/>
                    </a:solidFill>
                    <a:latin typeface="UTM Swiss Condensed" panose="02000500000000000000" pitchFamily="2" charset="0"/>
                    <a:ea typeface="Arial" panose="020B0604020202020204" pitchFamily="34" charset="0"/>
                  </a:rPr>
                  <a:t>. </a:t>
                </a:r>
                <a14:m>
                  <m:oMath xmlns:m="http://schemas.openxmlformats.org/officeDocument/2006/math">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𝑨</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𝟖</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𝒄𝒎</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𝝋</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𝟑</m:t>
                        </m:r>
                      </m:den>
                    </m:f>
                  </m:oMath>
                </a14:m>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3" name="Rectangle 2">
                <a:extLst>
                  <a:ext uri="{FF2B5EF4-FFF2-40B4-BE49-F238E27FC236}">
                    <a16:creationId xmlns:a16="http://schemas.microsoft.com/office/drawing/2014/main" id="{4CC5FF9E-9A63-4088-8814-9E38510D372A}"/>
                  </a:ext>
                </a:extLst>
              </p:cNvPr>
              <p:cNvSpPr>
                <a:spLocks noRot="1" noChangeAspect="1" noMove="1" noResize="1" noEditPoints="1" noAdjustHandles="1" noChangeArrowheads="1" noChangeShapeType="1" noTextEdit="1"/>
              </p:cNvSpPr>
              <p:nvPr/>
            </p:nvSpPr>
            <p:spPr>
              <a:xfrm>
                <a:off x="1016000" y="1231577"/>
                <a:ext cx="3967753" cy="714683"/>
              </a:xfrm>
              <a:prstGeom prst="rect">
                <a:avLst/>
              </a:prstGeom>
              <a:blipFill>
                <a:blip r:embed="rId3"/>
                <a:stretch>
                  <a:fillRect l="-3226" b="-769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290C3345-ACEC-476E-AB40-7DD55C79D530}"/>
                  </a:ext>
                </a:extLst>
              </p:cNvPr>
              <p:cNvSpPr/>
              <p:nvPr/>
            </p:nvSpPr>
            <p:spPr>
              <a:xfrm>
                <a:off x="6477000" y="1231577"/>
                <a:ext cx="3967753" cy="714683"/>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a:t>
                </a:r>
                <a14:m>
                  <m:oMath xmlns:m="http://schemas.openxmlformats.org/officeDocument/2006/math">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𝑨</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𝟖</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𝒄𝒎</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𝝋</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𝟑</m:t>
                        </m:r>
                      </m:den>
                    </m:f>
                  </m:oMath>
                </a14:m>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4" name="Rectangle 3">
                <a:extLst>
                  <a:ext uri="{FF2B5EF4-FFF2-40B4-BE49-F238E27FC236}">
                    <a16:creationId xmlns:a16="http://schemas.microsoft.com/office/drawing/2014/main" id="{290C3345-ACEC-476E-AB40-7DD55C79D530}"/>
                  </a:ext>
                </a:extLst>
              </p:cNvPr>
              <p:cNvSpPr>
                <a:spLocks noRot="1" noChangeAspect="1" noMove="1" noResize="1" noEditPoints="1" noAdjustHandles="1" noChangeArrowheads="1" noChangeShapeType="1" noTextEdit="1"/>
              </p:cNvSpPr>
              <p:nvPr/>
            </p:nvSpPr>
            <p:spPr>
              <a:xfrm>
                <a:off x="6477000" y="1231577"/>
                <a:ext cx="3967753" cy="714683"/>
              </a:xfrm>
              <a:prstGeom prst="rect">
                <a:avLst/>
              </a:prstGeom>
              <a:blipFill>
                <a:blip r:embed="rId4"/>
                <a:stretch>
                  <a:fillRect l="-3231" b="-769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1FE16DF-E58C-424F-B57E-4541DCFE094E}"/>
                  </a:ext>
                </a:extLst>
              </p:cNvPr>
              <p:cNvSpPr/>
              <p:nvPr/>
            </p:nvSpPr>
            <p:spPr>
              <a:xfrm>
                <a:off x="1016000" y="1993577"/>
                <a:ext cx="3967753" cy="664862"/>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𝑨</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𝟖</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𝒄𝒎</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𝝋</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𝟑</m:t>
                        </m:r>
                      </m:den>
                    </m:f>
                  </m:oMath>
                </a14:m>
                <a:r>
                  <a:rPr lang="vi-VN" sz="2800" b="1" dirty="0">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5" name="Rectangle 4">
                <a:extLst>
                  <a:ext uri="{FF2B5EF4-FFF2-40B4-BE49-F238E27FC236}">
                    <a16:creationId xmlns:a16="http://schemas.microsoft.com/office/drawing/2014/main" id="{01FE16DF-E58C-424F-B57E-4541DCFE094E}"/>
                  </a:ext>
                </a:extLst>
              </p:cNvPr>
              <p:cNvSpPr>
                <a:spLocks noRot="1" noChangeAspect="1" noMove="1" noResize="1" noEditPoints="1" noAdjustHandles="1" noChangeArrowheads="1" noChangeShapeType="1" noTextEdit="1"/>
              </p:cNvSpPr>
              <p:nvPr/>
            </p:nvSpPr>
            <p:spPr>
              <a:xfrm>
                <a:off x="1016000" y="1993577"/>
                <a:ext cx="3967753" cy="664862"/>
              </a:xfrm>
              <a:prstGeom prst="rect">
                <a:avLst/>
              </a:prstGeom>
              <a:blipFill>
                <a:blip r:embed="rId5"/>
                <a:stretch>
                  <a:fillRect l="-3226" t="-4587" b="-825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935771CF-D767-4158-B0AB-D610B2C6B229}"/>
                  </a:ext>
                </a:extLst>
              </p:cNvPr>
              <p:cNvSpPr/>
              <p:nvPr/>
            </p:nvSpPr>
            <p:spPr>
              <a:xfrm>
                <a:off x="6477000" y="1993577"/>
                <a:ext cx="3261277" cy="664862"/>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𝑨</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𝟖</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𝒄𝒎</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𝝋</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𝟑</m:t>
                        </m:r>
                      </m:den>
                    </m:f>
                  </m:oMath>
                </a14:m>
                <a:r>
                  <a:rPr lang="vi-VN" sz="2800" b="1" dirty="0">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6" name="Rectangle 5">
                <a:extLst>
                  <a:ext uri="{FF2B5EF4-FFF2-40B4-BE49-F238E27FC236}">
                    <a16:creationId xmlns:a16="http://schemas.microsoft.com/office/drawing/2014/main" id="{935771CF-D767-4158-B0AB-D610B2C6B229}"/>
                  </a:ext>
                </a:extLst>
              </p:cNvPr>
              <p:cNvSpPr>
                <a:spLocks noRot="1" noChangeAspect="1" noMove="1" noResize="1" noEditPoints="1" noAdjustHandles="1" noChangeArrowheads="1" noChangeShapeType="1" noTextEdit="1"/>
              </p:cNvSpPr>
              <p:nvPr/>
            </p:nvSpPr>
            <p:spPr>
              <a:xfrm>
                <a:off x="6477000" y="1993577"/>
                <a:ext cx="3261277" cy="664862"/>
              </a:xfrm>
              <a:prstGeom prst="rect">
                <a:avLst/>
              </a:prstGeom>
              <a:blipFill>
                <a:blip r:embed="rId6"/>
                <a:stretch>
                  <a:fillRect l="-3933" t="-4587" r="-2996" b="-825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9145488E-A39B-4140-966F-58D7005719A7}"/>
              </a:ext>
            </a:extLst>
          </p:cNvPr>
          <p:cNvSpPr/>
          <p:nvPr/>
        </p:nvSpPr>
        <p:spPr>
          <a:xfrm>
            <a:off x="952500" y="1168077"/>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974795939"/>
      </p:ext>
    </p:extLst>
  </p:cSld>
  <p:clrMapOvr>
    <a:masterClrMapping/>
  </p:clrMapOvr>
  <mc:AlternateContent xmlns:mc="http://schemas.openxmlformats.org/markup-compatibility/2006" xmlns:p14="http://schemas.microsoft.com/office/powerpoint/2010/main">
    <mc:Choice Requires="p14">
      <p:transition spd="slow" p14:dur="2000">
        <p14:prism dir="d"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6AE264-5E83-429F-87DA-2DD9497F6B3E}"/>
              </a:ext>
            </a:extLst>
          </p:cNvPr>
          <p:cNvSpPr/>
          <p:nvPr/>
        </p:nvSpPr>
        <p:spPr>
          <a:xfrm>
            <a:off x="127000" y="63500"/>
            <a:ext cx="11938000" cy="1018740"/>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60: Chu kì dao động điều hoà là khoảng thời gian</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168CCBBD-773F-481E-B47F-E1A3C22940DB}"/>
              </a:ext>
            </a:extLst>
          </p:cNvPr>
          <p:cNvSpPr/>
          <p:nvPr/>
        </p:nvSpPr>
        <p:spPr>
          <a:xfrm>
            <a:off x="508000" y="1082240"/>
            <a:ext cx="673774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vật đi từ li độ cực đại đến li độ cực tiểu.</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7E777419-7428-4E74-8E6E-64DCCE0FE7C0}"/>
              </a:ext>
            </a:extLst>
          </p:cNvPr>
          <p:cNvSpPr/>
          <p:nvPr/>
        </p:nvSpPr>
        <p:spPr>
          <a:xfrm>
            <a:off x="508000" y="1605460"/>
            <a:ext cx="5218095"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 vật đi qua hai lần vị trí cân bằng.</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E71678A2-120E-444B-B2D1-E3FAE0C617E0}"/>
              </a:ext>
            </a:extLst>
          </p:cNvPr>
          <p:cNvSpPr/>
          <p:nvPr/>
        </p:nvSpPr>
        <p:spPr>
          <a:xfrm>
            <a:off x="508000" y="2775011"/>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ngắn nhất vật có li độ như cũ.</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4F8A53CD-FE59-4272-AB18-754914F19339}"/>
              </a:ext>
            </a:extLst>
          </p:cNvPr>
          <p:cNvSpPr/>
          <p:nvPr/>
        </p:nvSpPr>
        <p:spPr>
          <a:xfrm>
            <a:off x="508000" y="3298231"/>
            <a:ext cx="66383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D. </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vật thực hiện hết một dao động toàn phần.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A0886986-0F66-4B3B-AC3D-646CC14CF5CC}"/>
              </a:ext>
            </a:extLst>
          </p:cNvPr>
          <p:cNvSpPr/>
          <p:nvPr/>
        </p:nvSpPr>
        <p:spPr>
          <a:xfrm>
            <a:off x="444500" y="323473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47841624"/>
      </p:ext>
    </p:extLst>
  </p:cSld>
  <p:clrMapOvr>
    <a:masterClrMapping/>
  </p:clrMapOvr>
  <mc:AlternateContent xmlns:mc="http://schemas.openxmlformats.org/markup-compatibility/2006" xmlns:p14="http://schemas.microsoft.com/office/powerpoint/2010/main">
    <mc:Choice Requires="p14">
      <p:transition spd="slow" p14:dur="20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225A4A-BE87-40F0-8774-1BB55A0F780C}"/>
              </a:ext>
            </a:extLst>
          </p:cNvPr>
          <p:cNvSpPr/>
          <p:nvPr/>
        </p:nvSpPr>
        <p:spPr>
          <a:xfrm>
            <a:off x="127000" y="63500"/>
            <a:ext cx="11938000" cy="1514261"/>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61: Trong phương trình dao động điều hoà x = Acos(ωt + φ), đại lượng (ωt + φ) gọi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03D2A875-6ABC-4135-BE97-A57D96BAC6AB}"/>
              </a:ext>
            </a:extLst>
          </p:cNvPr>
          <p:cNvSpPr/>
          <p:nvPr/>
        </p:nvSpPr>
        <p:spPr>
          <a:xfrm>
            <a:off x="1016000" y="1577761"/>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biên độ của dao động.	</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194E0921-BFDD-4B5B-95C4-970DF535A7B1}"/>
              </a:ext>
            </a:extLst>
          </p:cNvPr>
          <p:cNvSpPr/>
          <p:nvPr/>
        </p:nvSpPr>
        <p:spPr>
          <a:xfrm>
            <a:off x="6477000" y="1577761"/>
            <a:ext cx="4113627"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 tần số góc của dao động.</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F775A8F6-A0F2-471D-992B-086F2DC9F747}"/>
              </a:ext>
            </a:extLst>
          </p:cNvPr>
          <p:cNvSpPr/>
          <p:nvPr/>
        </p:nvSpPr>
        <p:spPr>
          <a:xfrm>
            <a:off x="1016000" y="2339761"/>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chu kì của dao động.	</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4699D711-54AA-4DB4-A693-7D9C33B93850}"/>
              </a:ext>
            </a:extLst>
          </p:cNvPr>
          <p:cNvSpPr/>
          <p:nvPr/>
        </p:nvSpPr>
        <p:spPr>
          <a:xfrm>
            <a:off x="6477000" y="2339761"/>
            <a:ext cx="327685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D. </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pha của dao động.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538D7AFA-F27C-4714-A4A1-26F9D6E797D4}"/>
              </a:ext>
            </a:extLst>
          </p:cNvPr>
          <p:cNvSpPr/>
          <p:nvPr/>
        </p:nvSpPr>
        <p:spPr>
          <a:xfrm>
            <a:off x="6413500" y="2276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5855262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AD24E8-94FA-4140-85F4-706878BDF080}"/>
              </a:ext>
            </a:extLst>
          </p:cNvPr>
          <p:cNvSpPr/>
          <p:nvPr/>
        </p:nvSpPr>
        <p:spPr>
          <a:xfrm>
            <a:off x="127000" y="63500"/>
            <a:ext cx="11938000" cy="1018740"/>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62: Phát biểu nào sau đây là không đúng với con lắc lò xo nằm ngang?</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2111C13A-9072-4FFE-BEDA-BA7EC24F481C}"/>
              </a:ext>
            </a:extLst>
          </p:cNvPr>
          <p:cNvSpPr/>
          <p:nvPr/>
        </p:nvSpPr>
        <p:spPr>
          <a:xfrm>
            <a:off x="508000" y="1082240"/>
            <a:ext cx="766107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Chuyển động của vật là chuyển động thẳng.</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472D4541-2175-4563-BBCE-EC09C305D2F0}"/>
              </a:ext>
            </a:extLst>
          </p:cNvPr>
          <p:cNvSpPr/>
          <p:nvPr/>
        </p:nvSpPr>
        <p:spPr>
          <a:xfrm>
            <a:off x="508000" y="1605460"/>
            <a:ext cx="7678705"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B.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Chuyển động của vật là chuyển động biến đổi đều.</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4541A116-6DE0-4520-A0B1-0CDAEA476678}"/>
              </a:ext>
            </a:extLst>
          </p:cNvPr>
          <p:cNvSpPr/>
          <p:nvPr/>
        </p:nvSpPr>
        <p:spPr>
          <a:xfrm>
            <a:off x="508000" y="2775011"/>
            <a:ext cx="766107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Chuyển động của vật là chuyển động tuần hoàn.</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4422203E-5CB2-4017-8E1F-59E427448E83}"/>
              </a:ext>
            </a:extLst>
          </p:cNvPr>
          <p:cNvSpPr/>
          <p:nvPr/>
        </p:nvSpPr>
        <p:spPr>
          <a:xfrm>
            <a:off x="508000" y="3298231"/>
            <a:ext cx="739497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Chuyển động của vật là một dao động điều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hòa.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905F2EF0-0E58-4FF7-9ECE-14C726830ADC}"/>
              </a:ext>
            </a:extLst>
          </p:cNvPr>
          <p:cNvSpPr/>
          <p:nvPr/>
        </p:nvSpPr>
        <p:spPr>
          <a:xfrm>
            <a:off x="444500" y="154196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7520379"/>
      </p:ext>
    </p:extLst>
  </p:cSld>
  <p:clrMapOvr>
    <a:masterClrMapping/>
  </p:clrMapOvr>
  <mc:AlternateContent xmlns:mc="http://schemas.openxmlformats.org/markup-compatibility/2006" xmlns:p14="http://schemas.microsoft.com/office/powerpoint/2010/main">
    <mc:Choice Requires="p14">
      <p:transition spd="slow" p14:dur="20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543CE5-4090-426B-9E9A-C7BC4B83EB6F}"/>
              </a:ext>
            </a:extLst>
          </p:cNvPr>
          <p:cNvSpPr/>
          <p:nvPr/>
        </p:nvSpPr>
        <p:spPr>
          <a:xfrm>
            <a:off x="127000" y="63500"/>
            <a:ext cx="11938000" cy="1514261"/>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63: Con lắc lò xo gồm vật có khối lượng m và lò xo có độ cứng k. Con lắc dao động điều hòa với chu kỳ là:</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97A962F3-6ED5-4078-B220-7853299A8E4A}"/>
                  </a:ext>
                </a:extLst>
              </p:cNvPr>
              <p:cNvSpPr/>
              <p:nvPr/>
            </p:nvSpPr>
            <p:spPr>
              <a:xfrm>
                <a:off x="1016000" y="1577761"/>
                <a:ext cx="3044423"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A. </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T = 2</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π</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𝒎</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𝒌</m:t>
                            </m:r>
                          </m:den>
                        </m:f>
                      </m:e>
                    </m:rad>
                  </m:oMath>
                </a14:m>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97A962F3-6ED5-4078-B220-7853299A8E4A}"/>
                  </a:ext>
                </a:extLst>
              </p:cNvPr>
              <p:cNvSpPr>
                <a:spLocks noRot="1" noChangeAspect="1" noMove="1" noResize="1" noEditPoints="1" noAdjustHandles="1" noChangeArrowheads="1" noChangeShapeType="1" noTextEdit="1"/>
              </p:cNvSpPr>
              <p:nvPr/>
            </p:nvSpPr>
            <p:spPr>
              <a:xfrm>
                <a:off x="1016000" y="1577761"/>
                <a:ext cx="3044423" cy="969176"/>
              </a:xfrm>
              <a:prstGeom prst="rect">
                <a:avLst/>
              </a:prstGeom>
              <a:blipFill>
                <a:blip r:embed="rId2"/>
                <a:stretch>
                  <a:fillRect l="-4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1832D9E-7623-4483-B015-0C9515F01E41}"/>
                  </a:ext>
                </a:extLst>
              </p:cNvPr>
              <p:cNvSpPr/>
              <p:nvPr/>
            </p:nvSpPr>
            <p:spPr>
              <a:xfrm>
                <a:off x="6477000" y="1577761"/>
                <a:ext cx="3044423"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T = 2</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π</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𝒌</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𝒎</m:t>
                            </m:r>
                          </m:den>
                        </m:f>
                      </m:e>
                    </m:rad>
                  </m:oMath>
                </a14:m>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F1832D9E-7623-4483-B015-0C9515F01E41}"/>
                  </a:ext>
                </a:extLst>
              </p:cNvPr>
              <p:cNvSpPr>
                <a:spLocks noRot="1" noChangeAspect="1" noMove="1" noResize="1" noEditPoints="1" noAdjustHandles="1" noChangeArrowheads="1" noChangeShapeType="1" noTextEdit="1"/>
              </p:cNvSpPr>
              <p:nvPr/>
            </p:nvSpPr>
            <p:spPr>
              <a:xfrm>
                <a:off x="6477000" y="1577761"/>
                <a:ext cx="3044423" cy="969176"/>
              </a:xfrm>
              <a:prstGeom prst="rect">
                <a:avLst/>
              </a:prstGeom>
              <a:blipFill>
                <a:blip r:embed="rId3"/>
                <a:stretch>
                  <a:fillRect l="-4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59E2D8EE-BAD9-4FBE-A063-398B1564F722}"/>
                  </a:ext>
                </a:extLst>
              </p:cNvPr>
              <p:cNvSpPr/>
              <p:nvPr/>
            </p:nvSpPr>
            <p:spPr>
              <a:xfrm>
                <a:off x="1016000" y="2339761"/>
                <a:ext cx="3044423"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T = 2π</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𝒈</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𝒍</m:t>
                            </m:r>
                          </m:den>
                        </m:f>
                      </m:e>
                    </m:rad>
                  </m:oMath>
                </a14:m>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59E2D8EE-BAD9-4FBE-A063-398B1564F722}"/>
                  </a:ext>
                </a:extLst>
              </p:cNvPr>
              <p:cNvSpPr>
                <a:spLocks noRot="1" noChangeAspect="1" noMove="1" noResize="1" noEditPoints="1" noAdjustHandles="1" noChangeArrowheads="1" noChangeShapeType="1" noTextEdit="1"/>
              </p:cNvSpPr>
              <p:nvPr/>
            </p:nvSpPr>
            <p:spPr>
              <a:xfrm>
                <a:off x="1016000" y="2339761"/>
                <a:ext cx="3044423" cy="969176"/>
              </a:xfrm>
              <a:prstGeom prst="rect">
                <a:avLst/>
              </a:prstGeom>
              <a:blipFill>
                <a:blip r:embed="rId4"/>
                <a:stretch>
                  <a:fillRect l="-4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1C68D7BF-72C3-489C-9954-3DC6C974D489}"/>
                  </a:ext>
                </a:extLst>
              </p:cNvPr>
              <p:cNvSpPr/>
              <p:nvPr/>
            </p:nvSpPr>
            <p:spPr>
              <a:xfrm>
                <a:off x="6477000" y="2339761"/>
                <a:ext cx="2170979"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T = 2π</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𝒍</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𝒈</m:t>
                            </m:r>
                          </m:den>
                        </m:f>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p>
            </p:txBody>
          </p:sp>
        </mc:Choice>
        <mc:Fallback xmlns="">
          <p:sp>
            <p:nvSpPr>
              <p:cNvPr id="6" name="Rectangle 5">
                <a:extLst>
                  <a:ext uri="{FF2B5EF4-FFF2-40B4-BE49-F238E27FC236}">
                    <a16:creationId xmlns:a16="http://schemas.microsoft.com/office/drawing/2014/main" id="{1C68D7BF-72C3-489C-9954-3DC6C974D489}"/>
                  </a:ext>
                </a:extLst>
              </p:cNvPr>
              <p:cNvSpPr>
                <a:spLocks noRot="1" noChangeAspect="1" noMove="1" noResize="1" noEditPoints="1" noAdjustHandles="1" noChangeArrowheads="1" noChangeShapeType="1" noTextEdit="1"/>
              </p:cNvSpPr>
              <p:nvPr/>
            </p:nvSpPr>
            <p:spPr>
              <a:xfrm>
                <a:off x="6477000" y="2339761"/>
                <a:ext cx="2170979" cy="969176"/>
              </a:xfrm>
              <a:prstGeom prst="rect">
                <a:avLst/>
              </a:prstGeom>
              <a:blipFill>
                <a:blip r:embed="rId5"/>
                <a:stretch>
                  <a:fillRect l="-5899"/>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26D56BE7-6F87-411C-B6A4-0BC89A045421}"/>
              </a:ext>
            </a:extLst>
          </p:cNvPr>
          <p:cNvSpPr/>
          <p:nvPr/>
        </p:nvSpPr>
        <p:spPr>
          <a:xfrm>
            <a:off x="952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9464494"/>
      </p:ext>
    </p:extLst>
  </p:cSld>
  <p:clrMapOvr>
    <a:masterClrMapping/>
  </p:clrMapOvr>
  <mc:AlternateContent xmlns:mc="http://schemas.openxmlformats.org/markup-compatibility/2006" xmlns:p14="http://schemas.microsoft.com/office/powerpoint/2010/main">
    <mc:Choice Requires="p14">
      <p:transition spd="slow" p14:dur="20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75D0B7-3A7F-4DD7-8699-C614B313BC2B}"/>
              </a:ext>
            </a:extLst>
          </p:cNvPr>
          <p:cNvSpPr/>
          <p:nvPr/>
        </p:nvSpPr>
        <p:spPr>
          <a:xfrm>
            <a:off x="127000" y="63500"/>
            <a:ext cx="11938000" cy="1514261"/>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Câu</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64</a:t>
            </a: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Công thức nào sau đây được dùng để tính tần số</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dao động của</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con lắc lò xo</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1B90E0AC-FD13-4C93-82E3-F3C4734E0A63}"/>
                  </a:ext>
                </a:extLst>
              </p:cNvPr>
              <p:cNvSpPr/>
              <p:nvPr/>
            </p:nvSpPr>
            <p:spPr>
              <a:xfrm>
                <a:off x="1016000" y="1577761"/>
                <a:ext cx="3044423"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A.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f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𝟏</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𝝅</m:t>
                        </m:r>
                      </m:den>
                    </m:f>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𝒌</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𝒎</m:t>
                            </m:r>
                          </m:den>
                        </m:f>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1B90E0AC-FD13-4C93-82E3-F3C4734E0A63}"/>
                  </a:ext>
                </a:extLst>
              </p:cNvPr>
              <p:cNvSpPr>
                <a:spLocks noRot="1" noChangeAspect="1" noMove="1" noResize="1" noEditPoints="1" noAdjustHandles="1" noChangeArrowheads="1" noChangeShapeType="1" noTextEdit="1"/>
              </p:cNvSpPr>
              <p:nvPr/>
            </p:nvSpPr>
            <p:spPr>
              <a:xfrm>
                <a:off x="1016000" y="1577761"/>
                <a:ext cx="3044423" cy="969176"/>
              </a:xfrm>
              <a:prstGeom prst="rect">
                <a:avLst/>
              </a:prstGeom>
              <a:blipFill>
                <a:blip r:embed="rId2"/>
                <a:stretch>
                  <a:fillRect l="-4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88C2F941-139A-442B-AF8C-2CB30CB70EE5}"/>
                  </a:ext>
                </a:extLst>
              </p:cNvPr>
              <p:cNvSpPr/>
              <p:nvPr/>
            </p:nvSpPr>
            <p:spPr>
              <a:xfrm>
                <a:off x="6477000" y="1577761"/>
                <a:ext cx="3044423"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f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𝟏</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𝝅</m:t>
                        </m:r>
                      </m:den>
                    </m:f>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𝒎</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𝒌</m:t>
                            </m:r>
                          </m:den>
                        </m:f>
                      </m:e>
                    </m:rad>
                  </m:oMath>
                </a14:m>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88C2F941-139A-442B-AF8C-2CB30CB70EE5}"/>
                  </a:ext>
                </a:extLst>
              </p:cNvPr>
              <p:cNvSpPr>
                <a:spLocks noRot="1" noChangeAspect="1" noMove="1" noResize="1" noEditPoints="1" noAdjustHandles="1" noChangeArrowheads="1" noChangeShapeType="1" noTextEdit="1"/>
              </p:cNvSpPr>
              <p:nvPr/>
            </p:nvSpPr>
            <p:spPr>
              <a:xfrm>
                <a:off x="6477000" y="1577761"/>
                <a:ext cx="3044423" cy="969176"/>
              </a:xfrm>
              <a:prstGeom prst="rect">
                <a:avLst/>
              </a:prstGeom>
              <a:blipFill>
                <a:blip r:embed="rId3"/>
                <a:stretch>
                  <a:fillRect l="-4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F862DE4-E23A-4391-BA21-90D113A8F102}"/>
                  </a:ext>
                </a:extLst>
              </p:cNvPr>
              <p:cNvSpPr/>
              <p:nvPr/>
            </p:nvSpPr>
            <p:spPr>
              <a:xfrm>
                <a:off x="1016000" y="2339761"/>
                <a:ext cx="2121093"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f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𝟏</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𝝅</m:t>
                        </m:r>
                      </m:den>
                    </m:f>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𝒎</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𝒌</m:t>
                            </m:r>
                          </m:den>
                        </m:f>
                      </m:e>
                    </m:rad>
                  </m:oMath>
                </a14:m>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8F862DE4-E23A-4391-BA21-90D113A8F102}"/>
                  </a:ext>
                </a:extLst>
              </p:cNvPr>
              <p:cNvSpPr>
                <a:spLocks noRot="1" noChangeAspect="1" noMove="1" noResize="1" noEditPoints="1" noAdjustHandles="1" noChangeArrowheads="1" noChangeShapeType="1" noTextEdit="1"/>
              </p:cNvSpPr>
              <p:nvPr/>
            </p:nvSpPr>
            <p:spPr>
              <a:xfrm>
                <a:off x="1016000" y="2339761"/>
                <a:ext cx="2121093" cy="969176"/>
              </a:xfrm>
              <a:prstGeom prst="rect">
                <a:avLst/>
              </a:prstGeom>
              <a:blipFill>
                <a:blip r:embed="rId4"/>
                <a:stretch>
                  <a:fillRect l="-603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B250C890-337F-4776-9E4C-B12AE1F6DC0F}"/>
                  </a:ext>
                </a:extLst>
              </p:cNvPr>
              <p:cNvSpPr/>
              <p:nvPr/>
            </p:nvSpPr>
            <p:spPr>
              <a:xfrm>
                <a:off x="6477000" y="2339761"/>
                <a:ext cx="2162964"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f = 2π</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𝒌</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𝒎</m:t>
                            </m:r>
                          </m:den>
                        </m:f>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p>
            </p:txBody>
          </p:sp>
        </mc:Choice>
        <mc:Fallback xmlns="">
          <p:sp>
            <p:nvSpPr>
              <p:cNvPr id="6" name="Rectangle 5">
                <a:extLst>
                  <a:ext uri="{FF2B5EF4-FFF2-40B4-BE49-F238E27FC236}">
                    <a16:creationId xmlns:a16="http://schemas.microsoft.com/office/drawing/2014/main" id="{B250C890-337F-4776-9E4C-B12AE1F6DC0F}"/>
                  </a:ext>
                </a:extLst>
              </p:cNvPr>
              <p:cNvSpPr>
                <a:spLocks noRot="1" noChangeAspect="1" noMove="1" noResize="1" noEditPoints="1" noAdjustHandles="1" noChangeArrowheads="1" noChangeShapeType="1" noTextEdit="1"/>
              </p:cNvSpPr>
              <p:nvPr/>
            </p:nvSpPr>
            <p:spPr>
              <a:xfrm>
                <a:off x="6477000" y="2339761"/>
                <a:ext cx="2162964" cy="969176"/>
              </a:xfrm>
              <a:prstGeom prst="rect">
                <a:avLst/>
              </a:prstGeom>
              <a:blipFill>
                <a:blip r:embed="rId5"/>
                <a:stretch>
                  <a:fillRect l="-5932"/>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2B908443-53F5-4086-88C1-DC0A087FAE74}"/>
              </a:ext>
            </a:extLst>
          </p:cNvPr>
          <p:cNvSpPr/>
          <p:nvPr/>
        </p:nvSpPr>
        <p:spPr>
          <a:xfrm>
            <a:off x="952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9279028"/>
      </p:ext>
    </p:extLst>
  </p:cSld>
  <p:clrMapOvr>
    <a:masterClrMapping/>
  </p:clrMapOvr>
  <mc:AlternateContent xmlns:mc="http://schemas.openxmlformats.org/markup-compatibility/2006" xmlns:p14="http://schemas.microsoft.com/office/powerpoint/2010/main">
    <mc:Choice Requires="p14">
      <p:transition spd="slow" p14:dur="20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BCE587-2603-4927-A92B-5FB2D13DA652}"/>
              </a:ext>
            </a:extLst>
          </p:cNvPr>
          <p:cNvSpPr/>
          <p:nvPr/>
        </p:nvSpPr>
        <p:spPr>
          <a:xfrm>
            <a:off x="127000" y="63500"/>
            <a:ext cx="11938000" cy="1514261"/>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65: Biểu thức li độ của dao động điều hoà là x = Acos(t + φ), vận tốc của vật có giá trị cực đại là</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EC268496-36E9-4C85-972F-3079D2CD5D69}"/>
              </a:ext>
            </a:extLst>
          </p:cNvPr>
          <p:cNvSpPr/>
          <p:nvPr/>
        </p:nvSpPr>
        <p:spPr>
          <a:xfrm>
            <a:off x="1016000" y="1577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v</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max</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 A</a:t>
            </a:r>
            <a:r>
              <a:rPr kumimoji="0" lang="vi-VN" sz="2800" b="1" i="0" u="none" strike="noStrike" kern="1200" cap="none" spc="0" normalizeH="0" baseline="3000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2</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Symbol" panose="05050102010706020507" pitchFamily="18" charset="2"/>
                <a:cs typeface="+mn-cs"/>
              </a:rPr>
              <a:t>ω</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8935CC80-3B8E-432B-8995-DEEE360C546F}"/>
              </a:ext>
            </a:extLst>
          </p:cNvPr>
          <p:cNvSpPr/>
          <p:nvPr/>
        </p:nvSpPr>
        <p:spPr>
          <a:xfrm>
            <a:off x="6477000" y="1577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v</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max</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 2A</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Symbol" panose="05050102010706020507" pitchFamily="18" charset="2"/>
                <a:cs typeface="+mn-cs"/>
              </a:rPr>
              <a:t>ω</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20DD0C84-5BC0-4225-B686-39DF0592EC7D}"/>
              </a:ext>
            </a:extLst>
          </p:cNvPr>
          <p:cNvSpPr/>
          <p:nvPr/>
        </p:nvSpPr>
        <p:spPr>
          <a:xfrm>
            <a:off x="1016000" y="2339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v</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max</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 A</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Symbol" panose="05050102010706020507" pitchFamily="18" charset="2"/>
                <a:cs typeface="+mn-cs"/>
              </a:rPr>
              <a:t>ω</a:t>
            </a:r>
            <a:r>
              <a:rPr kumimoji="0" lang="vi-VN" sz="2800" b="1" i="0" u="none" strike="noStrike" kern="1200" cap="none" spc="0" normalizeH="0" baseline="3000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2</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28D08098-7829-401E-9ED8-6447192E6480}"/>
              </a:ext>
            </a:extLst>
          </p:cNvPr>
          <p:cNvSpPr/>
          <p:nvPr/>
        </p:nvSpPr>
        <p:spPr>
          <a:xfrm>
            <a:off x="6477000" y="2339761"/>
            <a:ext cx="227658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D.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v</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max</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 A</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Symbol" panose="05050102010706020507" pitchFamily="18" charset="2"/>
                <a:cs typeface="+mn-cs"/>
              </a:rPr>
              <a:t>ω</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1C65ADF4-3B38-4737-93F6-FD30682627D4}"/>
              </a:ext>
            </a:extLst>
          </p:cNvPr>
          <p:cNvSpPr/>
          <p:nvPr/>
        </p:nvSpPr>
        <p:spPr>
          <a:xfrm>
            <a:off x="6413500" y="2276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19556117"/>
      </p:ext>
    </p:extLst>
  </p:cSld>
  <p:clrMapOvr>
    <a:masterClrMapping/>
  </p:clrMapOvr>
  <mc:AlternateContent xmlns:mc="http://schemas.openxmlformats.org/markup-compatibility/2006" xmlns:p14="http://schemas.microsoft.com/office/powerpoint/2010/main">
    <mc:Choice Requires="p14">
      <p:transition spd="slow" p14:dur="2000">
        <p:comb dir="vert"/>
      </p:transition>
    </mc:Choice>
    <mc:Fallback xmlns="">
      <p:transition spd="slow">
        <p:comb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3336AC-76A0-4DE2-ADD2-E7876925BAC9}"/>
              </a:ext>
            </a:extLst>
          </p:cNvPr>
          <p:cNvSpPr/>
          <p:nvPr/>
        </p:nvSpPr>
        <p:spPr>
          <a:xfrm>
            <a:off x="127000" y="63500"/>
            <a:ext cx="11938000" cy="1514261"/>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66: Chu kì dao động của vật có thể tính theo biểu thức nào trong các biểu thức sau đây?</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5C29FDC-3213-4B30-8355-4E7989A79BCF}"/>
                  </a:ext>
                </a:extLst>
              </p:cNvPr>
              <p:cNvSpPr/>
              <p:nvPr/>
            </p:nvSpPr>
            <p:spPr>
              <a:xfrm>
                <a:off x="1016000" y="1577761"/>
                <a:ext cx="3044423"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T = 2</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π</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𝒌</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𝒎</m:t>
                            </m:r>
                          </m:den>
                        </m:f>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85C29FDC-3213-4B30-8355-4E7989A79BCF}"/>
                  </a:ext>
                </a:extLst>
              </p:cNvPr>
              <p:cNvSpPr>
                <a:spLocks noRot="1" noChangeAspect="1" noMove="1" noResize="1" noEditPoints="1" noAdjustHandles="1" noChangeArrowheads="1" noChangeShapeType="1" noTextEdit="1"/>
              </p:cNvSpPr>
              <p:nvPr/>
            </p:nvSpPr>
            <p:spPr>
              <a:xfrm>
                <a:off x="1016000" y="1577761"/>
                <a:ext cx="3044423" cy="969176"/>
              </a:xfrm>
              <a:prstGeom prst="rect">
                <a:avLst/>
              </a:prstGeom>
              <a:blipFill>
                <a:blip r:embed="rId2"/>
                <a:stretch>
                  <a:fillRect l="-4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6B0513B8-3CA8-4653-BC2C-B9BCF5E27E1B}"/>
                  </a:ext>
                </a:extLst>
              </p:cNvPr>
              <p:cNvSpPr/>
              <p:nvPr/>
            </p:nvSpPr>
            <p:spPr>
              <a:xfrm>
                <a:off x="6477000" y="1577761"/>
                <a:ext cx="3044423"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B. </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T = 2</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π</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𝒍</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𝒈</m:t>
                            </m:r>
                          </m:den>
                        </m:f>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6B0513B8-3CA8-4653-BC2C-B9BCF5E27E1B}"/>
                  </a:ext>
                </a:extLst>
              </p:cNvPr>
              <p:cNvSpPr>
                <a:spLocks noRot="1" noChangeAspect="1" noMove="1" noResize="1" noEditPoints="1" noAdjustHandles="1" noChangeArrowheads="1" noChangeShapeType="1" noTextEdit="1"/>
              </p:cNvSpPr>
              <p:nvPr/>
            </p:nvSpPr>
            <p:spPr>
              <a:xfrm>
                <a:off x="6477000" y="1577761"/>
                <a:ext cx="3044423" cy="969176"/>
              </a:xfrm>
              <a:prstGeom prst="rect">
                <a:avLst/>
              </a:prstGeom>
              <a:blipFill>
                <a:blip r:embed="rId3"/>
                <a:stretch>
                  <a:fillRect l="-4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19D79F1C-4703-48B2-A898-FB8C05A209A1}"/>
                  </a:ext>
                </a:extLst>
              </p:cNvPr>
              <p:cNvSpPr/>
              <p:nvPr/>
            </p:nvSpPr>
            <p:spPr>
              <a:xfrm>
                <a:off x="1016000" y="2339761"/>
                <a:ext cx="3044423"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T = </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radPr>
                      <m:deg/>
                      <m:e>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𝒎</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𝒌</m:t>
                            </m:r>
                          </m:den>
                        </m:f>
                      </m:e>
                    </m:rad>
                  </m:oMath>
                </a14:m>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19D79F1C-4703-48B2-A898-FB8C05A209A1}"/>
                  </a:ext>
                </a:extLst>
              </p:cNvPr>
              <p:cNvSpPr>
                <a:spLocks noRot="1" noChangeAspect="1" noMove="1" noResize="1" noEditPoints="1" noAdjustHandles="1" noChangeArrowheads="1" noChangeShapeType="1" noTextEdit="1"/>
              </p:cNvSpPr>
              <p:nvPr/>
            </p:nvSpPr>
            <p:spPr>
              <a:xfrm>
                <a:off x="1016000" y="2339761"/>
                <a:ext cx="3044423" cy="969176"/>
              </a:xfrm>
              <a:prstGeom prst="rect">
                <a:avLst/>
              </a:prstGeom>
              <a:blipFill>
                <a:blip r:embed="rId4"/>
                <a:stretch>
                  <a:fillRect l="-4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8F513E4D-A7D6-4B55-A1A4-9EA159DFC504}"/>
                  </a:ext>
                </a:extLst>
              </p:cNvPr>
              <p:cNvSpPr/>
              <p:nvPr/>
            </p:nvSpPr>
            <p:spPr>
              <a:xfrm>
                <a:off x="6477000" y="2339761"/>
                <a:ext cx="2352632"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T = </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radPr>
                      <m:deg/>
                      <m:e>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𝒌</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𝒎</m:t>
                            </m:r>
                          </m:den>
                        </m:f>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p>
            </p:txBody>
          </p:sp>
        </mc:Choice>
        <mc:Fallback xmlns="">
          <p:sp>
            <p:nvSpPr>
              <p:cNvPr id="6" name="Rectangle 5">
                <a:extLst>
                  <a:ext uri="{FF2B5EF4-FFF2-40B4-BE49-F238E27FC236}">
                    <a16:creationId xmlns:a16="http://schemas.microsoft.com/office/drawing/2014/main" id="{8F513E4D-A7D6-4B55-A1A4-9EA159DFC504}"/>
                  </a:ext>
                </a:extLst>
              </p:cNvPr>
              <p:cNvSpPr>
                <a:spLocks noRot="1" noChangeAspect="1" noMove="1" noResize="1" noEditPoints="1" noAdjustHandles="1" noChangeArrowheads="1" noChangeShapeType="1" noTextEdit="1"/>
              </p:cNvSpPr>
              <p:nvPr/>
            </p:nvSpPr>
            <p:spPr>
              <a:xfrm>
                <a:off x="6477000" y="2339761"/>
                <a:ext cx="2352632" cy="969176"/>
              </a:xfrm>
              <a:prstGeom prst="rect">
                <a:avLst/>
              </a:prstGeom>
              <a:blipFill>
                <a:blip r:embed="rId5"/>
                <a:stretch>
                  <a:fillRect l="-5455"/>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E6BF06ED-F293-4E68-A38F-31EE4C3DD2EC}"/>
              </a:ext>
            </a:extLst>
          </p:cNvPr>
          <p:cNvSpPr/>
          <p:nvPr/>
        </p:nvSpPr>
        <p:spPr>
          <a:xfrm>
            <a:off x="6413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7024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62AA9B-2BE5-4231-B2AC-946C002F9EAE}"/>
              </a:ext>
            </a:extLst>
          </p:cNvPr>
          <p:cNvSpPr/>
          <p:nvPr/>
        </p:nvSpPr>
        <p:spPr>
          <a:xfrm>
            <a:off x="127000" y="63500"/>
            <a:ext cx="11938000" cy="1514261"/>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67: Chọn phát biểu đúng. Động năng của vật dao động điều hòa biến đổi theo thời gian</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3795EF48-1D63-4A3D-81CC-663151813619}"/>
              </a:ext>
            </a:extLst>
          </p:cNvPr>
          <p:cNvSpPr/>
          <p:nvPr/>
        </p:nvSpPr>
        <p:spPr>
          <a:xfrm>
            <a:off x="1016000" y="1577761"/>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tuần hoàn với chu kỳ 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73BD03EA-4F7F-4BE2-8F2E-40D0F11D9794}"/>
              </a:ext>
            </a:extLst>
          </p:cNvPr>
          <p:cNvSpPr/>
          <p:nvPr/>
        </p:nvSpPr>
        <p:spPr>
          <a:xfrm>
            <a:off x="6477000" y="1577761"/>
            <a:ext cx="3353803"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 như một hàm côsin.</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50906964-8F80-4E23-9860-DED713FEFD54}"/>
              </a:ext>
            </a:extLst>
          </p:cNvPr>
          <p:cNvSpPr/>
          <p:nvPr/>
        </p:nvSpPr>
        <p:spPr>
          <a:xfrm>
            <a:off x="1016000" y="2339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không đổi.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B1CC8AB6-FFAD-4549-AE80-360FA2964D6D}"/>
                  </a:ext>
                </a:extLst>
              </p:cNvPr>
              <p:cNvSpPr/>
              <p:nvPr/>
            </p:nvSpPr>
            <p:spPr>
              <a:xfrm>
                <a:off x="6477000" y="2339761"/>
                <a:ext cx="3926075" cy="71057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D.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tuần hoàn với chu kỳ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𝑻</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𝟐</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6" name="Rectangle 5">
                <a:extLst>
                  <a:ext uri="{FF2B5EF4-FFF2-40B4-BE49-F238E27FC236}">
                    <a16:creationId xmlns:a16="http://schemas.microsoft.com/office/drawing/2014/main" id="{B1CC8AB6-FFAD-4549-AE80-360FA2964D6D}"/>
                  </a:ext>
                </a:extLst>
              </p:cNvPr>
              <p:cNvSpPr>
                <a:spLocks noRot="1" noChangeAspect="1" noMove="1" noResize="1" noEditPoints="1" noAdjustHandles="1" noChangeArrowheads="1" noChangeShapeType="1" noTextEdit="1"/>
              </p:cNvSpPr>
              <p:nvPr/>
            </p:nvSpPr>
            <p:spPr>
              <a:xfrm>
                <a:off x="6477000" y="2339761"/>
                <a:ext cx="3926075" cy="710579"/>
              </a:xfrm>
              <a:prstGeom prst="rect">
                <a:avLst/>
              </a:prstGeom>
              <a:blipFill>
                <a:blip r:embed="rId2"/>
                <a:stretch>
                  <a:fillRect l="-3261" r="-2174" b="-8621"/>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8AD3F007-C497-4CFD-B647-42A391B3BBC3}"/>
              </a:ext>
            </a:extLst>
          </p:cNvPr>
          <p:cNvSpPr/>
          <p:nvPr/>
        </p:nvSpPr>
        <p:spPr>
          <a:xfrm>
            <a:off x="6413500" y="2276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10411381"/>
      </p:ext>
    </p:extLst>
  </p:cSld>
  <p:clrMapOvr>
    <a:masterClrMapping/>
  </p:clrMapOvr>
  <mc:AlternateContent xmlns:mc="http://schemas.openxmlformats.org/markup-compatibility/2006" xmlns:p14="http://schemas.microsoft.com/office/powerpoint/2010/main">
    <mc:Choice Requires="p14">
      <p:transition spd="slow" p14:dur="2000">
        <p14:prism dir="u"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04A28C-76C4-40EE-AB9C-1DEB3443AEBD}"/>
              </a:ext>
            </a:extLst>
          </p:cNvPr>
          <p:cNvSpPr/>
          <p:nvPr/>
        </p:nvSpPr>
        <p:spPr>
          <a:xfrm>
            <a:off x="127000" y="63500"/>
            <a:ext cx="11938000" cy="1018740"/>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68: Con lắc đơn dao động điều hòa với chu kỳ</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634E64D6-F5C6-4A5C-BF80-32137D230297}"/>
                  </a:ext>
                </a:extLst>
              </p:cNvPr>
              <p:cNvSpPr/>
              <p:nvPr/>
            </p:nvSpPr>
            <p:spPr>
              <a:xfrm>
                <a:off x="1016000" y="1082240"/>
                <a:ext cx="3044423"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T = 2</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π</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𝒎</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𝒌</m:t>
                            </m:r>
                          </m:den>
                        </m:f>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634E64D6-F5C6-4A5C-BF80-32137D230297}"/>
                  </a:ext>
                </a:extLst>
              </p:cNvPr>
              <p:cNvSpPr>
                <a:spLocks noRot="1" noChangeAspect="1" noMove="1" noResize="1" noEditPoints="1" noAdjustHandles="1" noChangeArrowheads="1" noChangeShapeType="1" noTextEdit="1"/>
              </p:cNvSpPr>
              <p:nvPr/>
            </p:nvSpPr>
            <p:spPr>
              <a:xfrm>
                <a:off x="1016000" y="1082240"/>
                <a:ext cx="3044423" cy="969176"/>
              </a:xfrm>
              <a:prstGeom prst="rect">
                <a:avLst/>
              </a:prstGeom>
              <a:blipFill>
                <a:blip r:embed="rId2"/>
                <a:stretch>
                  <a:fillRect l="-4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D457850-A0D8-466C-AC08-CE34A98A3F16}"/>
                  </a:ext>
                </a:extLst>
              </p:cNvPr>
              <p:cNvSpPr/>
              <p:nvPr/>
            </p:nvSpPr>
            <p:spPr>
              <a:xfrm>
                <a:off x="6477000" y="1082240"/>
                <a:ext cx="3044423"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T = 2</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π</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𝒌</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𝒎</m:t>
                            </m:r>
                          </m:den>
                        </m:f>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FD457850-A0D8-466C-AC08-CE34A98A3F16}"/>
                  </a:ext>
                </a:extLst>
              </p:cNvPr>
              <p:cNvSpPr>
                <a:spLocks noRot="1" noChangeAspect="1" noMove="1" noResize="1" noEditPoints="1" noAdjustHandles="1" noChangeArrowheads="1" noChangeShapeType="1" noTextEdit="1"/>
              </p:cNvSpPr>
              <p:nvPr/>
            </p:nvSpPr>
            <p:spPr>
              <a:xfrm>
                <a:off x="6477000" y="1082240"/>
                <a:ext cx="3044423" cy="969176"/>
              </a:xfrm>
              <a:prstGeom prst="rect">
                <a:avLst/>
              </a:prstGeom>
              <a:blipFill>
                <a:blip r:embed="rId3"/>
                <a:stretch>
                  <a:fillRect l="-4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53585342-9F1B-4778-8EA6-A44E2B4B9DD8}"/>
                  </a:ext>
                </a:extLst>
              </p:cNvPr>
              <p:cNvSpPr/>
              <p:nvPr/>
            </p:nvSpPr>
            <p:spPr>
              <a:xfrm>
                <a:off x="1016000" y="1844240"/>
                <a:ext cx="3044423"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dbl"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T = 2</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π</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𝒍</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𝒈</m:t>
                            </m:r>
                          </m:den>
                        </m:f>
                      </m:e>
                    </m:rad>
                  </m:oMath>
                </a14:m>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53585342-9F1B-4778-8EA6-A44E2B4B9DD8}"/>
                  </a:ext>
                </a:extLst>
              </p:cNvPr>
              <p:cNvSpPr>
                <a:spLocks noRot="1" noChangeAspect="1" noMove="1" noResize="1" noEditPoints="1" noAdjustHandles="1" noChangeArrowheads="1" noChangeShapeType="1" noTextEdit="1"/>
              </p:cNvSpPr>
              <p:nvPr/>
            </p:nvSpPr>
            <p:spPr>
              <a:xfrm>
                <a:off x="1016000" y="1844240"/>
                <a:ext cx="3044423" cy="969176"/>
              </a:xfrm>
              <a:prstGeom prst="rect">
                <a:avLst/>
              </a:prstGeom>
              <a:blipFill>
                <a:blip r:embed="rId4"/>
                <a:stretch>
                  <a:fillRect l="-4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8A9299A5-1CF7-4761-95BD-70CD16A7C6CF}"/>
                  </a:ext>
                </a:extLst>
              </p:cNvPr>
              <p:cNvSpPr/>
              <p:nvPr/>
            </p:nvSpPr>
            <p:spPr>
              <a:xfrm>
                <a:off x="6477000" y="1844240"/>
                <a:ext cx="2170979"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T = 2</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π</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𝒈</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𝒍</m:t>
                            </m:r>
                          </m:den>
                        </m:f>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p>
            </p:txBody>
          </p:sp>
        </mc:Choice>
        <mc:Fallback xmlns="">
          <p:sp>
            <p:nvSpPr>
              <p:cNvPr id="6" name="Rectangle 5">
                <a:extLst>
                  <a:ext uri="{FF2B5EF4-FFF2-40B4-BE49-F238E27FC236}">
                    <a16:creationId xmlns:a16="http://schemas.microsoft.com/office/drawing/2014/main" id="{8A9299A5-1CF7-4761-95BD-70CD16A7C6CF}"/>
                  </a:ext>
                </a:extLst>
              </p:cNvPr>
              <p:cNvSpPr>
                <a:spLocks noRot="1" noChangeAspect="1" noMove="1" noResize="1" noEditPoints="1" noAdjustHandles="1" noChangeArrowheads="1" noChangeShapeType="1" noTextEdit="1"/>
              </p:cNvSpPr>
              <p:nvPr/>
            </p:nvSpPr>
            <p:spPr>
              <a:xfrm>
                <a:off x="6477000" y="1844240"/>
                <a:ext cx="2170979" cy="969176"/>
              </a:xfrm>
              <a:prstGeom prst="rect">
                <a:avLst/>
              </a:prstGeom>
              <a:blipFill>
                <a:blip r:embed="rId5"/>
                <a:stretch>
                  <a:fillRect l="-5899"/>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F6DD3A3E-A622-4EBE-8E3E-FB7B51E3F004}"/>
              </a:ext>
            </a:extLst>
          </p:cNvPr>
          <p:cNvSpPr/>
          <p:nvPr/>
        </p:nvSpPr>
        <p:spPr>
          <a:xfrm>
            <a:off x="952500" y="1780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21449415"/>
      </p:ext>
    </p:extLst>
  </p:cSld>
  <p:clrMapOvr>
    <a:masterClrMapping/>
  </p:clrMapOvr>
  <mc:AlternateContent xmlns:mc="http://schemas.openxmlformats.org/markup-compatibility/2006" xmlns:p14="http://schemas.microsoft.com/office/powerpoint/2010/main">
    <mc:Choice Requires="p14">
      <p:transition spd="slow" p14:dur="2000">
        <p:comb dir="vert"/>
      </p:transition>
    </mc:Choice>
    <mc:Fallback xmlns="">
      <p:transition spd="slow">
        <p:comb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D83AE0-0900-410C-A66F-C0A6E819383E}"/>
              </a:ext>
            </a:extLst>
          </p:cNvPr>
          <p:cNvSpPr/>
          <p:nvPr/>
        </p:nvSpPr>
        <p:spPr>
          <a:xfrm>
            <a:off x="127000" y="63500"/>
            <a:ext cx="11938000" cy="1018740"/>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Câu</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69: </a:t>
            </a: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Chu kỳ</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dao động nhỏ của</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con lắc đơn phụ thuộc </a:t>
            </a:r>
            <a:r>
              <a:rPr kumimoji="0" lang="fr-FR" sz="2800" b="1" i="0" u="none" strike="noStrike" kern="1200" cap="none" spc="0" normalizeH="0" baseline="0" noProof="0" dirty="0" err="1">
                <a:ln>
                  <a:noFill/>
                </a:ln>
                <a:solidFill>
                  <a:srgbClr val="FFFF00"/>
                </a:solidFill>
                <a:effectLst/>
                <a:uLnTx/>
                <a:uFillTx/>
                <a:latin typeface="UTM Swiss Condensed" panose="02000500000000000000" pitchFamily="2" charset="0"/>
                <a:ea typeface="+mn-ea"/>
                <a:cs typeface="Times New Roman" panose="02020603050405020304" pitchFamily="18" charset="0"/>
              </a:rPr>
              <a:t>vào</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A43BABC0-90B5-4C07-A4D9-23200DD6864F}"/>
              </a:ext>
            </a:extLst>
          </p:cNvPr>
          <p:cNvSpPr/>
          <p:nvPr/>
        </p:nvSpPr>
        <p:spPr>
          <a:xfrm>
            <a:off x="508000" y="1082240"/>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khối</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lượng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của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con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lắc</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D3364447-17A4-4DAB-90F1-50233E008845}"/>
              </a:ext>
            </a:extLst>
          </p:cNvPr>
          <p:cNvSpPr/>
          <p:nvPr/>
        </p:nvSpPr>
        <p:spPr>
          <a:xfrm>
            <a:off x="508000" y="1605460"/>
            <a:ext cx="3659976"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B.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chiều</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dài</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của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con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lắc</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4CD6CDA1-56C8-45A8-B9A7-589E3A5669B7}"/>
              </a:ext>
            </a:extLst>
          </p:cNvPr>
          <p:cNvSpPr/>
          <p:nvPr/>
        </p:nvSpPr>
        <p:spPr>
          <a:xfrm>
            <a:off x="508000" y="2775011"/>
            <a:ext cx="581441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cách</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kích</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thích</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con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lắc</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dao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động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85482A41-B5BD-465C-8CAC-BC0F4F9EA609}"/>
              </a:ext>
            </a:extLst>
          </p:cNvPr>
          <p:cNvSpPr/>
          <p:nvPr/>
        </p:nvSpPr>
        <p:spPr>
          <a:xfrm>
            <a:off x="508000" y="3298231"/>
            <a:ext cx="491031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biên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độ</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dao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động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cảu</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con </a:t>
            </a:r>
            <a:r>
              <a:rPr kumimoji="0" lang="fr-FR" sz="2800" b="1" i="0" u="none" strike="noStrike" kern="1200" cap="none" spc="0" normalizeH="0" baseline="0" noProof="0" err="1">
                <a:ln>
                  <a:noFill/>
                </a:ln>
                <a:solidFill>
                  <a:srgbClr val="FFFFFF"/>
                </a:solidFill>
                <a:effectLst/>
                <a:uLnTx/>
                <a:uFillTx/>
                <a:latin typeface="UTM Swiss Condensed" panose="02000500000000000000" pitchFamily="2" charset="0"/>
                <a:ea typeface="Times New Roman" panose="02020603050405020304" pitchFamily="18" charset="0"/>
                <a:cs typeface="+mn-cs"/>
              </a:rPr>
              <a:t>lắc</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07DB710E-0F47-44B5-80E2-7E3B662F1371}"/>
              </a:ext>
            </a:extLst>
          </p:cNvPr>
          <p:cNvSpPr/>
          <p:nvPr/>
        </p:nvSpPr>
        <p:spPr>
          <a:xfrm>
            <a:off x="444500" y="154196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4766141"/>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A7E2DB-649E-47B2-98A1-3B53DAAC12AC}"/>
              </a:ext>
            </a:extLst>
          </p:cNvPr>
          <p:cNvSpPr/>
          <p:nvPr/>
        </p:nvSpPr>
        <p:spPr>
          <a:xfrm>
            <a:off x="127000" y="63500"/>
            <a:ext cx="9257663" cy="523220"/>
          </a:xfrm>
          <a:prstGeom prst="rect">
            <a:avLst/>
          </a:prstGeom>
          <a:noFill/>
          <a:ln w="9525">
            <a:solidFill>
              <a:srgbClr val="FFFF00">
                <a:alpha val="96000"/>
              </a:srgbClr>
            </a:solidFill>
          </a:ln>
          <a:scene3d>
            <a:camera prst="orthographicFront"/>
            <a:lightRig rig="threePt" dir="t"/>
          </a:scene3d>
          <a:sp3d>
            <a:bevelT prst="softRound"/>
          </a:sp3d>
        </p:spPr>
        <p:txBody>
          <a:bodyPr wrap="square">
            <a:spAutoFit/>
          </a:bodyPr>
          <a:lstStyle/>
          <a:p>
            <a:r>
              <a:rPr lang="vi-VN" sz="2800" b="1" dirty="0">
                <a:solidFill>
                  <a:srgbClr val="FFFF00"/>
                </a:solidFill>
                <a:latin typeface="UTM Swiss Condensed" panose="02000500000000000000" pitchFamily="2" charset="0"/>
              </a:rPr>
              <a:t>Câu 7: Phát biểu nào sau đây sai khi nói về dao động điều </a:t>
            </a:r>
            <a:r>
              <a:rPr lang="vi-VN" sz="2800" b="1">
                <a:solidFill>
                  <a:srgbClr val="FFFF00"/>
                </a:solidFill>
                <a:latin typeface="UTM Swiss Condensed" panose="02000500000000000000" pitchFamily="2" charset="0"/>
              </a:rPr>
              <a:t>hoà? </a:t>
            </a:r>
            <a:endParaRPr lang="vi-VN" sz="2800" b="1" dirty="0">
              <a:solidFill>
                <a:srgbClr val="FFFF00"/>
              </a:solidFill>
              <a:latin typeface="UTM Swiss Condensed" panose="02000500000000000000" pitchFamily="2" charset="0"/>
            </a:endParaRPr>
          </a:p>
        </p:txBody>
      </p:sp>
      <p:sp>
        <p:nvSpPr>
          <p:cNvPr id="3" name="Rectangle 2">
            <a:extLst>
              <a:ext uri="{FF2B5EF4-FFF2-40B4-BE49-F238E27FC236}">
                <a16:creationId xmlns:a16="http://schemas.microsoft.com/office/drawing/2014/main" id="{E7FDEF08-80C9-4A48-8ADE-447B32A28AF0}"/>
              </a:ext>
            </a:extLst>
          </p:cNvPr>
          <p:cNvSpPr/>
          <p:nvPr/>
        </p:nvSpPr>
        <p:spPr>
          <a:xfrm>
            <a:off x="508000" y="586720"/>
            <a:ext cx="7681911"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Dao động điều hòa là dao động có tính tuần </a:t>
            </a:r>
            <a:r>
              <a:rPr lang="vi-VN" sz="2800" b="1">
                <a:solidFill>
                  <a:srgbClr val="FFFFFF"/>
                </a:solidFill>
                <a:latin typeface="UTM Swiss Condensed" panose="02000500000000000000" pitchFamily="2" charset="0"/>
                <a:ea typeface="Arial" panose="020B0604020202020204" pitchFamily="34" charset="0"/>
              </a:rPr>
              <a:t>hoàn.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910C3684-5AB7-432F-A297-03542C130B37}"/>
              </a:ext>
            </a:extLst>
          </p:cNvPr>
          <p:cNvSpPr/>
          <p:nvPr/>
        </p:nvSpPr>
        <p:spPr>
          <a:xfrm>
            <a:off x="508000" y="1109940"/>
            <a:ext cx="7489551"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Biên độ của dao động là giá trị cực đại của li </a:t>
            </a:r>
            <a:r>
              <a:rPr lang="vi-VN" sz="2800" b="1">
                <a:solidFill>
                  <a:srgbClr val="FFFFFF"/>
                </a:solidFill>
                <a:latin typeface="UTM Swiss Condensed" panose="02000500000000000000" pitchFamily="2" charset="0"/>
                <a:ea typeface="Arial" panose="020B0604020202020204" pitchFamily="34" charset="0"/>
              </a:rPr>
              <a:t>độ.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F854B12D-6682-4DAA-9C29-886B4B4CBC78}"/>
              </a:ext>
            </a:extLst>
          </p:cNvPr>
          <p:cNvSpPr/>
          <p:nvPr/>
        </p:nvSpPr>
        <p:spPr>
          <a:xfrm>
            <a:off x="508000" y="1633160"/>
            <a:ext cx="6240811"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Vận tốc biến thiên cùng tần số với li </a:t>
            </a:r>
            <a:r>
              <a:rPr lang="vi-VN" sz="2800" b="1">
                <a:solidFill>
                  <a:srgbClr val="FFFFFF"/>
                </a:solidFill>
                <a:latin typeface="UTM Swiss Condensed" panose="02000500000000000000" pitchFamily="2" charset="0"/>
                <a:ea typeface="Arial" panose="020B0604020202020204" pitchFamily="34" charset="0"/>
              </a:rPr>
              <a:t>độ.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7F5006D8-0442-454D-9E2E-174D80B55613}"/>
              </a:ext>
            </a:extLst>
          </p:cNvPr>
          <p:cNvSpPr/>
          <p:nvPr/>
        </p:nvSpPr>
        <p:spPr>
          <a:xfrm>
            <a:off x="508000" y="2156380"/>
            <a:ext cx="7556877"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Dao động điều hoà có quỹ đạo là đường hình sin. </a:t>
            </a:r>
            <a:endParaRPr lang="vi-VN" sz="2800" b="1" dirty="0">
              <a:solidFill>
                <a:srgbClr val="FFFFFF"/>
              </a:solidFill>
              <a:latin typeface="UTM Swiss Condensed" panose="02000500000000000000" pitchFamily="2" charset="0"/>
            </a:endParaRPr>
          </a:p>
        </p:txBody>
      </p:sp>
      <p:sp>
        <p:nvSpPr>
          <p:cNvPr id="9" name="Oval 8">
            <a:extLst>
              <a:ext uri="{FF2B5EF4-FFF2-40B4-BE49-F238E27FC236}">
                <a16:creationId xmlns:a16="http://schemas.microsoft.com/office/drawing/2014/main" id="{A707234F-D7AC-4340-888E-D5FF698F26AC}"/>
              </a:ext>
            </a:extLst>
          </p:cNvPr>
          <p:cNvSpPr/>
          <p:nvPr/>
        </p:nvSpPr>
        <p:spPr>
          <a:xfrm>
            <a:off x="444500" y="156966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530911754"/>
      </p:ext>
    </p:extLst>
  </p:cSld>
  <p:clrMapOvr>
    <a:masterClrMapping/>
  </p:clrMapOvr>
  <mc:AlternateContent xmlns:mc="http://schemas.openxmlformats.org/markup-compatibility/2006" xmlns:p14="http://schemas.microsoft.com/office/powerpoint/2010/main">
    <mc:Choice Requires="p14">
      <p:transition spd="slow" p14:dur="20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9">
                                            <p:bg/>
                                          </p:spTgt>
                                        </p:tgtEl>
                                        <p:attrNameLst>
                                          <p:attrName>style.visibility</p:attrName>
                                        </p:attrNameLst>
                                      </p:cBhvr>
                                      <p:to>
                                        <p:strVal val="visible"/>
                                      </p:to>
                                    </p:set>
                                    <p:anim calcmode="lin" valueType="num">
                                      <p:cBhvr>
                                        <p:cTn id="27" dur="500" fill="hold"/>
                                        <p:tgtEl>
                                          <p:spTgt spid="9">
                                            <p:bg/>
                                          </p:spTgt>
                                        </p:tgtEl>
                                        <p:attrNameLst>
                                          <p:attrName>ppt_w</p:attrName>
                                        </p:attrNameLst>
                                      </p:cBhvr>
                                      <p:tavLst>
                                        <p:tav tm="0">
                                          <p:val>
                                            <p:fltVal val="0"/>
                                          </p:val>
                                        </p:tav>
                                        <p:tav tm="100000">
                                          <p:val>
                                            <p:strVal val="#ppt_w"/>
                                          </p:val>
                                        </p:tav>
                                      </p:tavLst>
                                    </p:anim>
                                    <p:anim calcmode="lin" valueType="num">
                                      <p:cBhvr>
                                        <p:cTn id="28" dur="500" fill="hold"/>
                                        <p:tgtEl>
                                          <p:spTgt spid="9">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9">
                                            <p:txEl>
                                              <p:pRg st="0" end="0"/>
                                            </p:txEl>
                                          </p:spTgt>
                                        </p:tgtEl>
                                        <p:attrNameLst>
                                          <p:attrName>style.visibility</p:attrName>
                                        </p:attrNameLst>
                                      </p:cBhvr>
                                      <p:to>
                                        <p:strVal val="visible"/>
                                      </p:to>
                                    </p:set>
                                    <p:anim calcmode="lin" valueType="num">
                                      <p:cBhvr>
                                        <p:cTn id="33"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9" grpId="0" build="p" animBg="1"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BD48EB-8812-478F-913F-BD5BE11821FC}"/>
              </a:ext>
            </a:extLst>
          </p:cNvPr>
          <p:cNvSpPr/>
          <p:nvPr/>
        </p:nvSpPr>
        <p:spPr>
          <a:xfrm>
            <a:off x="127000" y="63500"/>
            <a:ext cx="11938000" cy="1018740"/>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Câu</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70: </a:t>
            </a: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Dao động tắt dần</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là một</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dao động </a:t>
            </a:r>
            <a:r>
              <a:rPr kumimoji="0" lang="fr-FR" sz="2800" b="1" i="0" u="none" strike="noStrike" kern="1200" cap="none" spc="0" normalizeH="0" baseline="0" noProof="0" dirty="0" err="1">
                <a:ln>
                  <a:noFill/>
                </a:ln>
                <a:solidFill>
                  <a:srgbClr val="FFFF00"/>
                </a:solidFill>
                <a:effectLst/>
                <a:uLnTx/>
                <a:uFillTx/>
                <a:latin typeface="UTM Swiss Condensed" panose="02000500000000000000" pitchFamily="2" charset="0"/>
                <a:ea typeface="+mn-ea"/>
                <a:cs typeface="Times New Roman" panose="02020603050405020304" pitchFamily="18" charset="0"/>
              </a:rPr>
              <a:t>có</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386DCA48-B263-4F7F-95FC-C499D9B897F1}"/>
              </a:ext>
            </a:extLst>
          </p:cNvPr>
          <p:cNvSpPr/>
          <p:nvPr/>
        </p:nvSpPr>
        <p:spPr>
          <a:xfrm>
            <a:off x="1016000" y="1082240"/>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A.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biên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độ</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giảm</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dần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do ma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sát</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3C88B1B8-B0A6-48E4-8BE2-6E466A844C61}"/>
              </a:ext>
            </a:extLst>
          </p:cNvPr>
          <p:cNvSpPr/>
          <p:nvPr/>
        </p:nvSpPr>
        <p:spPr>
          <a:xfrm>
            <a:off x="6477000" y="1082240"/>
            <a:ext cx="4725974"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 chu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kỳ</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tăng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tỉ</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lệ</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với</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thời</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gian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AF6A8A08-826D-4301-88AC-7CB148E11172}"/>
              </a:ext>
            </a:extLst>
          </p:cNvPr>
          <p:cNvSpPr/>
          <p:nvPr/>
        </p:nvSpPr>
        <p:spPr>
          <a:xfrm>
            <a:off x="1016000" y="1844240"/>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ma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sát</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cực</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đại</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3C841BC2-9318-450D-9BB3-12A5D7EFC68B}"/>
              </a:ext>
            </a:extLst>
          </p:cNvPr>
          <p:cNvSpPr/>
          <p:nvPr/>
        </p:nvSpPr>
        <p:spPr>
          <a:xfrm>
            <a:off x="6477000" y="1844240"/>
            <a:ext cx="505779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tần số giảm dần theo thời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gian.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D531FEDE-D427-48A2-9E19-B53E44E9B8FE}"/>
              </a:ext>
            </a:extLst>
          </p:cNvPr>
          <p:cNvSpPr/>
          <p:nvPr/>
        </p:nvSpPr>
        <p:spPr>
          <a:xfrm>
            <a:off x="9525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86698286"/>
      </p:ext>
    </p:extLst>
  </p:cSld>
  <p:clrMapOvr>
    <a:masterClrMapping/>
  </p:clrMapOvr>
  <mc:AlternateContent xmlns:mc="http://schemas.openxmlformats.org/markup-compatibility/2006" xmlns:p14="http://schemas.microsoft.com/office/powerpoint/2010/main">
    <mc:Choice Requires="p14">
      <p:transition spd="slow" p14:dur="20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FCD9CB-8EE3-4F1F-8EAB-796AC14BE0B7}"/>
              </a:ext>
            </a:extLst>
          </p:cNvPr>
          <p:cNvSpPr/>
          <p:nvPr/>
        </p:nvSpPr>
        <p:spPr>
          <a:xfrm>
            <a:off x="127000" y="63500"/>
            <a:ext cx="11938000" cy="1018740"/>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71: Dao động tự do là dao động có</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A3E9A955-A10F-4028-9A25-E1F478BC6A57}"/>
              </a:ext>
            </a:extLst>
          </p:cNvPr>
          <p:cNvSpPr/>
          <p:nvPr/>
        </p:nvSpPr>
        <p:spPr>
          <a:xfrm>
            <a:off x="508000" y="1082240"/>
            <a:ext cx="7019870"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A. chu kỳ không phụ thuộc vào yếu tố bên ngoài.</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9381E3B2-E38A-4259-9E99-4D08255DF2E7}"/>
              </a:ext>
            </a:extLst>
          </p:cNvPr>
          <p:cNvSpPr/>
          <p:nvPr/>
        </p:nvSpPr>
        <p:spPr>
          <a:xfrm>
            <a:off x="508000" y="2251791"/>
            <a:ext cx="5905784"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 chu kỳ phụ thuộc vào đặc tính của hệ.</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3DFF4874-6963-4358-B61F-456479B08E0A}"/>
              </a:ext>
            </a:extLst>
          </p:cNvPr>
          <p:cNvSpPr/>
          <p:nvPr/>
        </p:nvSpPr>
        <p:spPr>
          <a:xfrm>
            <a:off x="508000" y="3421342"/>
            <a:ext cx="9706503"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 chu kỳ không phụ thuộc vào đặc tính của hệ và yếu tố bên ngoài.</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6B8DF7D6-96A6-4DDE-95F7-85563396D3DE}"/>
              </a:ext>
            </a:extLst>
          </p:cNvPr>
          <p:cNvSpPr/>
          <p:nvPr/>
        </p:nvSpPr>
        <p:spPr>
          <a:xfrm>
            <a:off x="508000" y="4590893"/>
            <a:ext cx="1188819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D.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chu kỳ phụ thuộc vào đặc tính của hệ và không phụ thuộc vào yếu tố bên ngoài.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09AADFCA-DA7E-4D5F-B0BE-F34C1E0B0F7A}"/>
              </a:ext>
            </a:extLst>
          </p:cNvPr>
          <p:cNvSpPr/>
          <p:nvPr/>
        </p:nvSpPr>
        <p:spPr>
          <a:xfrm>
            <a:off x="444500" y="4527393"/>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73793812"/>
      </p:ext>
    </p:extLst>
  </p:cSld>
  <p:clrMapOvr>
    <a:masterClrMapping/>
  </p:clrMapOvr>
  <mc:AlternateContent xmlns:mc="http://schemas.openxmlformats.org/markup-compatibility/2006" xmlns:p14="http://schemas.microsoft.com/office/powerpoint/2010/main">
    <mc:Choice Requires="p14">
      <p:transition spd="slow" p14:dur="20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42DB5F-8DFF-49C6-8D38-48ABB21B61EB}"/>
              </a:ext>
            </a:extLst>
          </p:cNvPr>
          <p:cNvSpPr/>
          <p:nvPr/>
        </p:nvSpPr>
        <p:spPr>
          <a:xfrm>
            <a:off x="127000" y="63500"/>
            <a:ext cx="11938000" cy="1018740"/>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72: Phát biểu nào sau đây là đúng?</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4792C049-CF2C-4DB2-9C21-6A0EB71C276F}"/>
              </a:ext>
            </a:extLst>
          </p:cNvPr>
          <p:cNvSpPr/>
          <p:nvPr/>
        </p:nvSpPr>
        <p:spPr>
          <a:xfrm>
            <a:off x="508000" y="1082240"/>
            <a:ext cx="10264348"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dbl"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A</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Trong dao động tắt dần, một phần cơ năng đã biến thành nhiệt năng.</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411CAA92-B4C7-43A9-A8CC-565CAE240D8C}"/>
              </a:ext>
            </a:extLst>
          </p:cNvPr>
          <p:cNvSpPr/>
          <p:nvPr/>
        </p:nvSpPr>
        <p:spPr>
          <a:xfrm>
            <a:off x="508000" y="2251791"/>
            <a:ext cx="10078400"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 Trong dao động tắt dần, một phần cơ năng đã biến thành hóa năng.</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B778EEA4-E0CE-4061-AD0B-85159742B710}"/>
              </a:ext>
            </a:extLst>
          </p:cNvPr>
          <p:cNvSpPr/>
          <p:nvPr/>
        </p:nvSpPr>
        <p:spPr>
          <a:xfrm>
            <a:off x="508000" y="3421342"/>
            <a:ext cx="10166566"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 Trong dao động tắt dần, một phần cơ năng đã biến thành điện năng.</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17DD9A23-AB03-4A06-8277-22717279C412}"/>
              </a:ext>
            </a:extLst>
          </p:cNvPr>
          <p:cNvSpPr/>
          <p:nvPr/>
        </p:nvSpPr>
        <p:spPr>
          <a:xfrm>
            <a:off x="508000" y="4590893"/>
            <a:ext cx="105352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Trong dao động tắt dần, một phần cơ năng đã biến thành quang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năng.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23FA7070-2355-46D4-BFE5-EFDBA15CD4AD}"/>
              </a:ext>
            </a:extLst>
          </p:cNvPr>
          <p:cNvSpPr/>
          <p:nvPr/>
        </p:nvSpPr>
        <p:spPr>
          <a:xfrm>
            <a:off x="4445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73762050"/>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2683B9-8053-4D1A-851C-448EA10B3D99}"/>
              </a:ext>
            </a:extLst>
          </p:cNvPr>
          <p:cNvSpPr/>
          <p:nvPr/>
        </p:nvSpPr>
        <p:spPr>
          <a:xfrm>
            <a:off x="127000" y="63500"/>
            <a:ext cx="11938000" cy="1018740"/>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73: Thế năng năng của vật dao động điều hòa biến đổi theo thời gian</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799ABE93-6D58-4D36-ADA4-C5796AC7CB0E}"/>
              </a:ext>
            </a:extLst>
          </p:cNvPr>
          <p:cNvSpPr/>
          <p:nvPr/>
        </p:nvSpPr>
        <p:spPr>
          <a:xfrm>
            <a:off x="1016000" y="1082240"/>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A.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tuần hoàn với tần số góc 2ω.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D19CB77A-BB1A-404B-AB60-94890E895CFC}"/>
              </a:ext>
            </a:extLst>
          </p:cNvPr>
          <p:cNvSpPr/>
          <p:nvPr/>
        </p:nvSpPr>
        <p:spPr>
          <a:xfrm>
            <a:off x="6477000" y="1082240"/>
            <a:ext cx="3353803"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 như một hàm côsin.</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BC08525C-DE7D-40D2-853D-6B5EC881A7A4}"/>
              </a:ext>
            </a:extLst>
          </p:cNvPr>
          <p:cNvSpPr/>
          <p:nvPr/>
        </p:nvSpPr>
        <p:spPr>
          <a:xfrm>
            <a:off x="1016000" y="1844240"/>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không đổi.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1ACDBA7E-4C0C-4DB7-9703-1AA595EC52FD}"/>
              </a:ext>
            </a:extLst>
          </p:cNvPr>
          <p:cNvSpPr/>
          <p:nvPr/>
        </p:nvSpPr>
        <p:spPr>
          <a:xfrm>
            <a:off x="6477000" y="1844240"/>
            <a:ext cx="39356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tuần hoàn với chu kỳ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6C3AE3A9-456F-42A5-94A1-F580CB9F4CB2}"/>
              </a:ext>
            </a:extLst>
          </p:cNvPr>
          <p:cNvSpPr/>
          <p:nvPr/>
        </p:nvSpPr>
        <p:spPr>
          <a:xfrm>
            <a:off x="9525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48188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FBEED7-23B6-4522-96A7-158CF72A2C46}"/>
              </a:ext>
            </a:extLst>
          </p:cNvPr>
          <p:cNvSpPr/>
          <p:nvPr/>
        </p:nvSpPr>
        <p:spPr>
          <a:xfrm>
            <a:off x="127000" y="63500"/>
            <a:ext cx="11938000" cy="1514261"/>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74: Con lắc đơn gồm vật nặng có khối lượng m treo vào sợi dây có chiều dài ℓ tại nơi có gia tốc trọng trường g, dao động điều hòa với chu kỳ T phụ thuộc vào</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B542E5C4-32E3-4051-A428-3DF2E374E696}"/>
              </a:ext>
            </a:extLst>
          </p:cNvPr>
          <p:cNvSpPr/>
          <p:nvPr/>
        </p:nvSpPr>
        <p:spPr>
          <a:xfrm>
            <a:off x="762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A.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l và g.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D1894240-5E42-4119-8572-5DDE0C669F35}"/>
              </a:ext>
            </a:extLst>
          </p:cNvPr>
          <p:cNvSpPr/>
          <p:nvPr/>
        </p:nvSpPr>
        <p:spPr>
          <a:xfrm>
            <a:off x="36195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m và ℓ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DF84DC20-F5E6-4141-9769-EFCAD9B85770}"/>
              </a:ext>
            </a:extLst>
          </p:cNvPr>
          <p:cNvSpPr/>
          <p:nvPr/>
        </p:nvSpPr>
        <p:spPr>
          <a:xfrm>
            <a:off x="6477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m và g.</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9779393D-63D1-4A22-8901-BB8FD5790217}"/>
              </a:ext>
            </a:extLst>
          </p:cNvPr>
          <p:cNvSpPr/>
          <p:nvPr/>
        </p:nvSpPr>
        <p:spPr>
          <a:xfrm>
            <a:off x="9334500" y="1577761"/>
            <a:ext cx="188865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m, l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và g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78F1FA94-89DE-42E9-AFCF-BACB6944B91E}"/>
              </a:ext>
            </a:extLst>
          </p:cNvPr>
          <p:cNvSpPr/>
          <p:nvPr/>
        </p:nvSpPr>
        <p:spPr>
          <a:xfrm>
            <a:off x="698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6496974"/>
      </p:ext>
    </p:extLst>
  </p:cSld>
  <p:clrMapOvr>
    <a:masterClrMapping/>
  </p:clrMapOvr>
  <mc:AlternateContent xmlns:mc="http://schemas.openxmlformats.org/markup-compatibility/2006" xmlns:p14="http://schemas.microsoft.com/office/powerpoint/2010/main">
    <mc:Choice Requires="p14">
      <p:transition spd="slow" p14:dur="2000">
        <p:comb dir="vert"/>
      </p:transition>
    </mc:Choice>
    <mc:Fallback xmlns="">
      <p:transition spd="slow">
        <p:comb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A01F32-52D2-41F4-9B59-B26CAFCC57F7}"/>
              </a:ext>
            </a:extLst>
          </p:cNvPr>
          <p:cNvSpPr/>
          <p:nvPr/>
        </p:nvSpPr>
        <p:spPr>
          <a:xfrm>
            <a:off x="127000" y="63500"/>
            <a:ext cx="11938000" cy="1018740"/>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75: Chu kỳ dao động nhỏ của con lắc đơn phụ thuộc</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B7692BE1-817E-4AD9-9BD6-547CC4709EAC}"/>
              </a:ext>
            </a:extLst>
          </p:cNvPr>
          <p:cNvSpPr/>
          <p:nvPr/>
        </p:nvSpPr>
        <p:spPr>
          <a:xfrm>
            <a:off x="508000" y="1082240"/>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khối lượng của con lắc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488D2CED-DEC6-4D01-9E08-3D611FAFD224}"/>
              </a:ext>
            </a:extLst>
          </p:cNvPr>
          <p:cNvSpPr/>
          <p:nvPr/>
        </p:nvSpPr>
        <p:spPr>
          <a:xfrm>
            <a:off x="508000" y="1605460"/>
            <a:ext cx="6304931"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B.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vị trí của con lắc đang dao động con lắc.</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39D87855-6DA4-4C5A-B113-05A5138CA133}"/>
              </a:ext>
            </a:extLst>
          </p:cNvPr>
          <p:cNvSpPr/>
          <p:nvPr/>
        </p:nvSpPr>
        <p:spPr>
          <a:xfrm>
            <a:off x="508000" y="2775011"/>
            <a:ext cx="581441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cách kích thích con lắc dao động.</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5C0E013D-F124-4828-9778-189ABF175EA1}"/>
              </a:ext>
            </a:extLst>
          </p:cNvPr>
          <p:cNvSpPr/>
          <p:nvPr/>
        </p:nvSpPr>
        <p:spPr>
          <a:xfrm>
            <a:off x="508000" y="3298231"/>
            <a:ext cx="491031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biên độ dao động cảu con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lắc.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6ADE4E75-72E5-43C9-A757-8D11E3FFC199}"/>
              </a:ext>
            </a:extLst>
          </p:cNvPr>
          <p:cNvSpPr/>
          <p:nvPr/>
        </p:nvSpPr>
        <p:spPr>
          <a:xfrm>
            <a:off x="444500" y="154196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282944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17576E-C7F2-4B07-A657-06EF86A4B6D2}"/>
              </a:ext>
            </a:extLst>
          </p:cNvPr>
          <p:cNvSpPr/>
          <p:nvPr/>
        </p:nvSpPr>
        <p:spPr>
          <a:xfrm>
            <a:off x="127000" y="63500"/>
            <a:ext cx="11938000" cy="1018740"/>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76: Công thức nào sau đây được dùng để tính tần số dao động của con lắc đơn.</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6EACEC07-0066-4462-B0F9-B306993DDFDC}"/>
                  </a:ext>
                </a:extLst>
              </p:cNvPr>
              <p:cNvSpPr/>
              <p:nvPr/>
            </p:nvSpPr>
            <p:spPr>
              <a:xfrm>
                <a:off x="762000" y="1082240"/>
                <a:ext cx="2121093"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A.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f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𝟏</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𝝅</m:t>
                        </m:r>
                      </m:den>
                    </m:f>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𝒈</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𝒍</m:t>
                            </m:r>
                          </m:den>
                        </m:f>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6EACEC07-0066-4462-B0F9-B306993DDFDC}"/>
                  </a:ext>
                </a:extLst>
              </p:cNvPr>
              <p:cNvSpPr>
                <a:spLocks noRot="1" noChangeAspect="1" noMove="1" noResize="1" noEditPoints="1" noAdjustHandles="1" noChangeArrowheads="1" noChangeShapeType="1" noTextEdit="1"/>
              </p:cNvSpPr>
              <p:nvPr/>
            </p:nvSpPr>
            <p:spPr>
              <a:xfrm>
                <a:off x="762000" y="1082240"/>
                <a:ext cx="2121093" cy="969176"/>
              </a:xfrm>
              <a:prstGeom prst="rect">
                <a:avLst/>
              </a:prstGeom>
              <a:blipFill>
                <a:blip r:embed="rId2"/>
                <a:stretch>
                  <a:fillRect l="-57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2E23C074-0C7F-4293-8652-8E58B02235DF}"/>
                  </a:ext>
                </a:extLst>
              </p:cNvPr>
              <p:cNvSpPr/>
              <p:nvPr/>
            </p:nvSpPr>
            <p:spPr>
              <a:xfrm>
                <a:off x="3619500" y="1082240"/>
                <a:ext cx="2121093"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f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𝟏</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𝝅</m:t>
                        </m:r>
                      </m:den>
                    </m:f>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𝒍</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𝒈</m:t>
                            </m:r>
                          </m:den>
                        </m:f>
                      </m:e>
                    </m:rad>
                  </m:oMath>
                </a14:m>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2E23C074-0C7F-4293-8652-8E58B02235DF}"/>
                  </a:ext>
                </a:extLst>
              </p:cNvPr>
              <p:cNvSpPr>
                <a:spLocks noRot="1" noChangeAspect="1" noMove="1" noResize="1" noEditPoints="1" noAdjustHandles="1" noChangeArrowheads="1" noChangeShapeType="1" noTextEdit="1"/>
              </p:cNvSpPr>
              <p:nvPr/>
            </p:nvSpPr>
            <p:spPr>
              <a:xfrm>
                <a:off x="3619500" y="1082240"/>
                <a:ext cx="2121093" cy="969176"/>
              </a:xfrm>
              <a:prstGeom prst="rect">
                <a:avLst/>
              </a:prstGeom>
              <a:blipFill>
                <a:blip r:embed="rId3"/>
                <a:stretch>
                  <a:fillRect l="-603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D9E250A-621E-40AC-B8B2-F6259E4D2A95}"/>
                  </a:ext>
                </a:extLst>
              </p:cNvPr>
              <p:cNvSpPr/>
              <p:nvPr/>
            </p:nvSpPr>
            <p:spPr>
              <a:xfrm>
                <a:off x="6477000" y="1082240"/>
                <a:ext cx="2121093"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f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𝟏</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𝝅</m:t>
                        </m:r>
                      </m:den>
                    </m:f>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𝒈</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𝒍</m:t>
                            </m:r>
                          </m:den>
                        </m:f>
                      </m:e>
                    </m:rad>
                  </m:oMath>
                </a14:m>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6D9E250A-621E-40AC-B8B2-F6259E4D2A95}"/>
                  </a:ext>
                </a:extLst>
              </p:cNvPr>
              <p:cNvSpPr>
                <a:spLocks noRot="1" noChangeAspect="1" noMove="1" noResize="1" noEditPoints="1" noAdjustHandles="1" noChangeArrowheads="1" noChangeShapeType="1" noTextEdit="1"/>
              </p:cNvSpPr>
              <p:nvPr/>
            </p:nvSpPr>
            <p:spPr>
              <a:xfrm>
                <a:off x="6477000" y="1082240"/>
                <a:ext cx="2121093" cy="969176"/>
              </a:xfrm>
              <a:prstGeom prst="rect">
                <a:avLst/>
              </a:prstGeom>
              <a:blipFill>
                <a:blip r:embed="rId4"/>
                <a:stretch>
                  <a:fillRect l="-605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0899061-F625-4DE0-BBA4-0CA2FE8F2213}"/>
                  </a:ext>
                </a:extLst>
              </p:cNvPr>
              <p:cNvSpPr/>
              <p:nvPr/>
            </p:nvSpPr>
            <p:spPr>
              <a:xfrm>
                <a:off x="9334500" y="1082240"/>
                <a:ext cx="1931041"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f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𝟏</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𝝅</m:t>
                        </m:r>
                      </m:den>
                    </m:f>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𝒍</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𝒈</m:t>
                            </m:r>
                          </m:den>
                        </m:f>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p>
            </p:txBody>
          </p:sp>
        </mc:Choice>
        <mc:Fallback xmlns="">
          <p:sp>
            <p:nvSpPr>
              <p:cNvPr id="6" name="Rectangle 5">
                <a:extLst>
                  <a:ext uri="{FF2B5EF4-FFF2-40B4-BE49-F238E27FC236}">
                    <a16:creationId xmlns:a16="http://schemas.microsoft.com/office/drawing/2014/main" id="{E0899061-F625-4DE0-BBA4-0CA2FE8F2213}"/>
                  </a:ext>
                </a:extLst>
              </p:cNvPr>
              <p:cNvSpPr>
                <a:spLocks noRot="1" noChangeAspect="1" noMove="1" noResize="1" noEditPoints="1" noAdjustHandles="1" noChangeArrowheads="1" noChangeShapeType="1" noTextEdit="1"/>
              </p:cNvSpPr>
              <p:nvPr/>
            </p:nvSpPr>
            <p:spPr>
              <a:xfrm>
                <a:off x="9334500" y="1082240"/>
                <a:ext cx="1931041" cy="969176"/>
              </a:xfrm>
              <a:prstGeom prst="rect">
                <a:avLst/>
              </a:prstGeom>
              <a:blipFill>
                <a:blip r:embed="rId5"/>
                <a:stretch>
                  <a:fillRect l="-6309"/>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0E8ABA5D-99E1-4C62-AA68-D3B25B72A4CE}"/>
              </a:ext>
            </a:extLst>
          </p:cNvPr>
          <p:cNvSpPr/>
          <p:nvPr/>
        </p:nvSpPr>
        <p:spPr>
          <a:xfrm>
            <a:off x="6985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801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72690A-EC02-4312-B1C3-EAA0B316E83D}"/>
              </a:ext>
            </a:extLst>
          </p:cNvPr>
          <p:cNvSpPr/>
          <p:nvPr/>
        </p:nvSpPr>
        <p:spPr>
          <a:xfrm>
            <a:off x="127000" y="63500"/>
            <a:ext cx="11938000" cy="2009781"/>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77: Một con lắc đơn thả không vận tốc đầu từ vị trí có li độ α0. Khi con lắc đi qua vị trí α thì vận tốc cảu con lắc được xác định bằng công thức nào dưới đây?</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FF05D9CD-1D6B-47B4-B1A1-74C78C66960C}"/>
                  </a:ext>
                </a:extLst>
              </p:cNvPr>
              <p:cNvSpPr/>
              <p:nvPr/>
            </p:nvSpPr>
            <p:spPr>
              <a:xfrm>
                <a:off x="508000" y="2073281"/>
                <a:ext cx="4891083" cy="61414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A.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v = </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𝒈𝒍</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𝒄𝒐𝒔</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𝜶</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𝒄𝒐𝒔</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𝜶</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𝟎</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FF05D9CD-1D6B-47B4-B1A1-74C78C66960C}"/>
                  </a:ext>
                </a:extLst>
              </p:cNvPr>
              <p:cNvSpPr>
                <a:spLocks noRot="1" noChangeAspect="1" noMove="1" noResize="1" noEditPoints="1" noAdjustHandles="1" noChangeArrowheads="1" noChangeShapeType="1" noTextEdit="1"/>
              </p:cNvSpPr>
              <p:nvPr/>
            </p:nvSpPr>
            <p:spPr>
              <a:xfrm>
                <a:off x="508000" y="2073281"/>
                <a:ext cx="4891083" cy="614142"/>
              </a:xfrm>
              <a:prstGeom prst="rect">
                <a:avLst/>
              </a:prstGeom>
              <a:blipFill>
                <a:blip r:embed="rId2"/>
                <a:stretch>
                  <a:fillRect l="-2491" t="-1980" b="-1980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B15AB2B-C415-4236-805D-9D43F1E475F3}"/>
                  </a:ext>
                </a:extLst>
              </p:cNvPr>
              <p:cNvSpPr/>
              <p:nvPr/>
            </p:nvSpPr>
            <p:spPr>
              <a:xfrm>
                <a:off x="508000" y="2687423"/>
                <a:ext cx="4375300" cy="1838517"/>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 v = </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𝒈</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𝒍</m:t>
                            </m:r>
                          </m:den>
                        </m:f>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𝒄𝒐𝒔</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𝜶</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𝒄𝒐𝒔</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𝜶</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𝟎</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e>
                    </m:rad>
                  </m:oMath>
                </a14:m>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AB15AB2B-C415-4236-805D-9D43F1E475F3}"/>
                  </a:ext>
                </a:extLst>
              </p:cNvPr>
              <p:cNvSpPr>
                <a:spLocks noRot="1" noChangeAspect="1" noMove="1" noResize="1" noEditPoints="1" noAdjustHandles="1" noChangeArrowheads="1" noChangeShapeType="1" noTextEdit="1"/>
              </p:cNvSpPr>
              <p:nvPr/>
            </p:nvSpPr>
            <p:spPr>
              <a:xfrm>
                <a:off x="508000" y="2687423"/>
                <a:ext cx="4375300" cy="1838517"/>
              </a:xfrm>
              <a:prstGeom prst="rect">
                <a:avLst/>
              </a:prstGeom>
              <a:blipFill>
                <a:blip r:embed="rId3"/>
                <a:stretch>
                  <a:fillRect l="-278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C764C149-E04D-4015-8CAD-1869B4E72E4A}"/>
                  </a:ext>
                </a:extLst>
              </p:cNvPr>
              <p:cNvSpPr/>
              <p:nvPr/>
            </p:nvSpPr>
            <p:spPr>
              <a:xfrm>
                <a:off x="508000" y="4525940"/>
                <a:ext cx="5814412" cy="61414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v = </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𝒈𝒍</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𝒄𝒐𝒔</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𝜶</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 </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𝒄𝒐𝒔</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𝜶</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𝟎</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C764C149-E04D-4015-8CAD-1869B4E72E4A}"/>
                  </a:ext>
                </a:extLst>
              </p:cNvPr>
              <p:cNvSpPr>
                <a:spLocks noRot="1" noChangeAspect="1" noMove="1" noResize="1" noEditPoints="1" noAdjustHandles="1" noChangeArrowheads="1" noChangeShapeType="1" noTextEdit="1"/>
              </p:cNvSpPr>
              <p:nvPr/>
            </p:nvSpPr>
            <p:spPr>
              <a:xfrm>
                <a:off x="508000" y="4525940"/>
                <a:ext cx="5814412" cy="614142"/>
              </a:xfrm>
              <a:prstGeom prst="rect">
                <a:avLst/>
              </a:prstGeom>
              <a:blipFill>
                <a:blip r:embed="rId4"/>
                <a:stretch>
                  <a:fillRect l="-2096" t="-1980" b="-1980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81477B35-99BD-41B4-9FA6-320A0118E0E2}"/>
                  </a:ext>
                </a:extLst>
              </p:cNvPr>
              <p:cNvSpPr/>
              <p:nvPr/>
            </p:nvSpPr>
            <p:spPr>
              <a:xfrm>
                <a:off x="508000" y="5140082"/>
                <a:ext cx="4638193"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v = </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𝒈</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𝒍</m:t>
                            </m:r>
                          </m:den>
                        </m:f>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𝒄𝒐𝒔</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𝜶</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 + </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𝒄𝒐𝒔</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𝜶</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𝟎</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m:t>
                        </m:r>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p>
            </p:txBody>
          </p:sp>
        </mc:Choice>
        <mc:Fallback xmlns="">
          <p:sp>
            <p:nvSpPr>
              <p:cNvPr id="6" name="Rectangle 5">
                <a:extLst>
                  <a:ext uri="{FF2B5EF4-FFF2-40B4-BE49-F238E27FC236}">
                    <a16:creationId xmlns:a16="http://schemas.microsoft.com/office/drawing/2014/main" id="{81477B35-99BD-41B4-9FA6-320A0118E0E2}"/>
                  </a:ext>
                </a:extLst>
              </p:cNvPr>
              <p:cNvSpPr>
                <a:spLocks noRot="1" noChangeAspect="1" noMove="1" noResize="1" noEditPoints="1" noAdjustHandles="1" noChangeArrowheads="1" noChangeShapeType="1" noTextEdit="1"/>
              </p:cNvSpPr>
              <p:nvPr/>
            </p:nvSpPr>
            <p:spPr>
              <a:xfrm>
                <a:off x="508000" y="5140082"/>
                <a:ext cx="4638193" cy="969176"/>
              </a:xfrm>
              <a:prstGeom prst="rect">
                <a:avLst/>
              </a:prstGeom>
              <a:blipFill>
                <a:blip r:embed="rId5"/>
                <a:stretch>
                  <a:fillRect l="-2628"/>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179B8C3E-8565-4982-A92F-9177A0C3E6E5}"/>
              </a:ext>
            </a:extLst>
          </p:cNvPr>
          <p:cNvSpPr/>
          <p:nvPr/>
        </p:nvSpPr>
        <p:spPr>
          <a:xfrm>
            <a:off x="4445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996625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5D4C7A-F223-46E0-AA14-C0DB88108BE6}"/>
              </a:ext>
            </a:extLst>
          </p:cNvPr>
          <p:cNvSpPr/>
          <p:nvPr/>
        </p:nvSpPr>
        <p:spPr>
          <a:xfrm>
            <a:off x="127000" y="63500"/>
            <a:ext cx="11938000" cy="1514261"/>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78: Chọn phát biểu đúng. Một vật dao động điều hòa với tần số góc ω. Thế năng của vật ấy</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8D29BF31-6819-4549-8DB1-724B198CE9A8}"/>
              </a:ext>
            </a:extLst>
          </p:cNvPr>
          <p:cNvSpPr/>
          <p:nvPr/>
        </p:nvSpPr>
        <p:spPr>
          <a:xfrm>
            <a:off x="508000" y="1577761"/>
            <a:ext cx="8013732"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A. là một hàm dạng sin theo thời gian với tần số góc ω.</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74071F98-1F47-4F77-8C40-FD5C8ADC208A}"/>
              </a:ext>
            </a:extLst>
          </p:cNvPr>
          <p:cNvSpPr/>
          <p:nvPr/>
        </p:nvSpPr>
        <p:spPr>
          <a:xfrm>
            <a:off x="508000" y="2747312"/>
            <a:ext cx="7225055"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 là một hàm dạng sin theo thời gian với tần số f.</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17B2D986-FB76-4FF6-B616-F1E86E66EBC1}"/>
                  </a:ext>
                </a:extLst>
              </p:cNvPr>
              <p:cNvSpPr/>
              <p:nvPr/>
            </p:nvSpPr>
            <p:spPr>
              <a:xfrm>
                <a:off x="508000" y="3916863"/>
                <a:ext cx="5041765" cy="1450590"/>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C.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biến đổi tuần hoàn với chu kỳ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𝑻</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17B2D986-FB76-4FF6-B616-F1E86E66EBC1}"/>
                  </a:ext>
                </a:extLst>
              </p:cNvPr>
              <p:cNvSpPr>
                <a:spLocks noRot="1" noChangeAspect="1" noMove="1" noResize="1" noEditPoints="1" noAdjustHandles="1" noChangeArrowheads="1" noChangeShapeType="1" noTextEdit="1"/>
              </p:cNvSpPr>
              <p:nvPr/>
            </p:nvSpPr>
            <p:spPr>
              <a:xfrm>
                <a:off x="508000" y="3916863"/>
                <a:ext cx="5041765" cy="1450590"/>
              </a:xfrm>
              <a:prstGeom prst="rect">
                <a:avLst/>
              </a:prstGeom>
              <a:blipFill>
                <a:blip r:embed="rId2"/>
                <a:stretch>
                  <a:fillRect l="-2418" r="-169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764D98A2-5080-444C-99BA-04FE536FD256}"/>
                  </a:ext>
                </a:extLst>
              </p:cNvPr>
              <p:cNvSpPr/>
              <p:nvPr/>
            </p:nvSpPr>
            <p:spPr>
              <a:xfrm>
                <a:off x="508000" y="5367453"/>
                <a:ext cx="5319085" cy="71468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biến đổi tuần hoàn với chu kỳ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𝝎</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6" name="Rectangle 5">
                <a:extLst>
                  <a:ext uri="{FF2B5EF4-FFF2-40B4-BE49-F238E27FC236}">
                    <a16:creationId xmlns:a16="http://schemas.microsoft.com/office/drawing/2014/main" id="{764D98A2-5080-444C-99BA-04FE536FD256}"/>
                  </a:ext>
                </a:extLst>
              </p:cNvPr>
              <p:cNvSpPr>
                <a:spLocks noRot="1" noChangeAspect="1" noMove="1" noResize="1" noEditPoints="1" noAdjustHandles="1" noChangeArrowheads="1" noChangeShapeType="1" noTextEdit="1"/>
              </p:cNvSpPr>
              <p:nvPr/>
            </p:nvSpPr>
            <p:spPr>
              <a:xfrm>
                <a:off x="508000" y="5367453"/>
                <a:ext cx="5319085" cy="714683"/>
              </a:xfrm>
              <a:prstGeom prst="rect">
                <a:avLst/>
              </a:prstGeom>
              <a:blipFill>
                <a:blip r:embed="rId3"/>
                <a:stretch>
                  <a:fillRect l="-2291" r="-1375" b="-6780"/>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956F9CCE-850D-409C-A70A-8D422BCE8A45}"/>
              </a:ext>
            </a:extLst>
          </p:cNvPr>
          <p:cNvSpPr/>
          <p:nvPr/>
        </p:nvSpPr>
        <p:spPr>
          <a:xfrm>
            <a:off x="444500" y="3853363"/>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9411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B94C01-03D4-4191-8370-8A9AAAAA8A39}"/>
              </a:ext>
            </a:extLst>
          </p:cNvPr>
          <p:cNvSpPr/>
          <p:nvPr/>
        </p:nvSpPr>
        <p:spPr>
          <a:xfrm>
            <a:off x="127000" y="63500"/>
            <a:ext cx="11938000" cy="1018740"/>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79:  (Nhận biết). Chu kì dao động điều hoà của con lắc lò xo phụ thuộc vào</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70407933-6FEF-49CC-AFBB-C799DA339508}"/>
              </a:ext>
            </a:extLst>
          </p:cNvPr>
          <p:cNvSpPr/>
          <p:nvPr/>
        </p:nvSpPr>
        <p:spPr>
          <a:xfrm>
            <a:off x="1016000" y="1082240"/>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biên độ dao động.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D482871B-965B-49B3-AFBD-ADB87FAD14A4}"/>
              </a:ext>
            </a:extLst>
          </p:cNvPr>
          <p:cNvSpPr/>
          <p:nvPr/>
        </p:nvSpPr>
        <p:spPr>
          <a:xfrm>
            <a:off x="6477000" y="1082240"/>
            <a:ext cx="3409908"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dbl"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cấu tạo của con lắc.</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64D57B4C-EF86-4A8E-AEF9-6363EC36CE3E}"/>
              </a:ext>
            </a:extLst>
          </p:cNvPr>
          <p:cNvSpPr/>
          <p:nvPr/>
        </p:nvSpPr>
        <p:spPr>
          <a:xfrm>
            <a:off x="1016000" y="1844240"/>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cách kích thích dao động.</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3B086286-EFA1-4E2F-B78A-7DA5CB50D0CA}"/>
              </a:ext>
            </a:extLst>
          </p:cNvPr>
          <p:cNvSpPr/>
          <p:nvPr/>
        </p:nvSpPr>
        <p:spPr>
          <a:xfrm>
            <a:off x="6477000" y="1844240"/>
            <a:ext cx="422102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pha ban đầu của con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lắc.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7B93164E-D835-467C-9E7E-A0F1D426F76B}"/>
              </a:ext>
            </a:extLst>
          </p:cNvPr>
          <p:cNvSpPr/>
          <p:nvPr/>
        </p:nvSpPr>
        <p:spPr>
          <a:xfrm>
            <a:off x="64135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680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B34A6A-0A3B-4FF4-856D-A1E32275EC81}"/>
              </a:ext>
            </a:extLst>
          </p:cNvPr>
          <p:cNvSpPr/>
          <p:nvPr/>
        </p:nvSpPr>
        <p:spPr>
          <a:xfrm>
            <a:off x="127000" y="63500"/>
            <a:ext cx="11938000" cy="954107"/>
          </a:xfrm>
          <a:prstGeom prst="rect">
            <a:avLst/>
          </a:prstGeom>
          <a:noFill/>
          <a:ln w="9525">
            <a:solidFill>
              <a:srgbClr val="FFFF00">
                <a:alpha val="96000"/>
              </a:srgbClr>
            </a:solidFill>
          </a:ln>
          <a:scene3d>
            <a:camera prst="orthographicFront"/>
            <a:lightRig rig="threePt" dir="t"/>
          </a:scene3d>
          <a:sp3d>
            <a:bevelT prst="softRound"/>
          </a:sp3d>
        </p:spPr>
        <p:txBody>
          <a:bodyPr wrap="square">
            <a:spAutoFit/>
          </a:bodyPr>
          <a:lstStyle/>
          <a:p>
            <a:r>
              <a:rPr lang="vi-VN" sz="2800" b="1" dirty="0">
                <a:solidFill>
                  <a:srgbClr val="FFFF00"/>
                </a:solidFill>
                <a:latin typeface="UTM Swiss Condensed" panose="02000500000000000000" pitchFamily="2" charset="0"/>
              </a:rPr>
              <a:t>Câu 8: Một vật đang dao động điều hoà, khi vật chuyển động từ vị trí biên về vị trí cân </a:t>
            </a:r>
            <a:r>
              <a:rPr lang="vi-VN" sz="2800" b="1">
                <a:solidFill>
                  <a:srgbClr val="FFFF00"/>
                </a:solidFill>
                <a:latin typeface="UTM Swiss Condensed" panose="02000500000000000000" pitchFamily="2" charset="0"/>
              </a:rPr>
              <a:t>bằng thì </a:t>
            </a:r>
            <a:endParaRPr lang="vi-VN" sz="2800" b="1" dirty="0">
              <a:solidFill>
                <a:srgbClr val="FFFF00"/>
              </a:solidFill>
              <a:latin typeface="UTM Swiss Condensed" panose="02000500000000000000" pitchFamily="2" charset="0"/>
            </a:endParaRPr>
          </a:p>
        </p:txBody>
      </p:sp>
      <p:sp>
        <p:nvSpPr>
          <p:cNvPr id="3" name="Rectangle 2">
            <a:extLst>
              <a:ext uri="{FF2B5EF4-FFF2-40B4-BE49-F238E27FC236}">
                <a16:creationId xmlns:a16="http://schemas.microsoft.com/office/drawing/2014/main" id="{6E710455-8DE8-4E53-9FDF-4080E4E89014}"/>
              </a:ext>
            </a:extLst>
          </p:cNvPr>
          <p:cNvSpPr/>
          <p:nvPr/>
        </p:nvSpPr>
        <p:spPr>
          <a:xfrm>
            <a:off x="508000" y="1017607"/>
            <a:ext cx="5814412"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vật chuyển động nhanh dần đều</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225924DA-61A6-405B-8E56-5FE9284C382E}"/>
              </a:ext>
            </a:extLst>
          </p:cNvPr>
          <p:cNvSpPr/>
          <p:nvPr/>
        </p:nvSpPr>
        <p:spPr>
          <a:xfrm>
            <a:off x="508000" y="1540827"/>
            <a:ext cx="5157181"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vật chuyển động chậm dần </a:t>
            </a:r>
            <a:r>
              <a:rPr lang="vi-VN" sz="2800" b="1">
                <a:solidFill>
                  <a:srgbClr val="FFFFFF"/>
                </a:solidFill>
                <a:latin typeface="UTM Swiss Condensed" panose="02000500000000000000" pitchFamily="2" charset="0"/>
                <a:ea typeface="Arial" panose="020B0604020202020204" pitchFamily="34" charset="0"/>
              </a:rPr>
              <a:t>đều.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95DAC6D0-4BF9-48CC-9E28-5AF85429EAEC}"/>
              </a:ext>
            </a:extLst>
          </p:cNvPr>
          <p:cNvSpPr/>
          <p:nvPr/>
        </p:nvSpPr>
        <p:spPr>
          <a:xfrm>
            <a:off x="508000" y="2064047"/>
            <a:ext cx="5814412"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gia tốc cùng hướng với chuyển động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5A07C64C-BAF4-4BA5-A241-F85E96D13536}"/>
              </a:ext>
            </a:extLst>
          </p:cNvPr>
          <p:cNvSpPr/>
          <p:nvPr/>
        </p:nvSpPr>
        <p:spPr>
          <a:xfrm>
            <a:off x="508000" y="2587267"/>
            <a:ext cx="4423006"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gia tốc có độ lớn tăng </a:t>
            </a:r>
            <a:r>
              <a:rPr lang="vi-VN" sz="2800" b="1">
                <a:solidFill>
                  <a:srgbClr val="FFFFFF"/>
                </a:solidFill>
                <a:latin typeface="UTM Swiss Condensed" panose="02000500000000000000" pitchFamily="2" charset="0"/>
                <a:ea typeface="Arial" panose="020B0604020202020204" pitchFamily="34" charset="0"/>
              </a:rPr>
              <a:t>dần.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412F00BA-1EDF-4FCC-8BD7-8A39FFA402EE}"/>
              </a:ext>
            </a:extLst>
          </p:cNvPr>
          <p:cNvSpPr/>
          <p:nvPr/>
        </p:nvSpPr>
        <p:spPr>
          <a:xfrm>
            <a:off x="444500" y="2523767"/>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225379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14B431-E4C5-432E-9BCC-22937D2F5D85}"/>
              </a:ext>
            </a:extLst>
          </p:cNvPr>
          <p:cNvSpPr/>
          <p:nvPr/>
        </p:nvSpPr>
        <p:spPr>
          <a:xfrm>
            <a:off x="127000" y="63500"/>
            <a:ext cx="11938000" cy="1018740"/>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80:  (Nhận biết). Chu kì dao động của con lắc đơn không phụ thuộc vào</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796A9030-B13B-455D-B2C5-75A47CB55303}"/>
              </a:ext>
            </a:extLst>
          </p:cNvPr>
          <p:cNvSpPr/>
          <p:nvPr/>
        </p:nvSpPr>
        <p:spPr>
          <a:xfrm>
            <a:off x="1016000" y="1082240"/>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A.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khối lượng quả nặng.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4995796C-0364-44F3-A8CB-50ED9DA3E84C}"/>
              </a:ext>
            </a:extLst>
          </p:cNvPr>
          <p:cNvSpPr/>
          <p:nvPr/>
        </p:nvSpPr>
        <p:spPr>
          <a:xfrm>
            <a:off x="6477000" y="1082240"/>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vĩ độ địa lí.</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0B78EA8E-C601-48D2-80CE-220EC6616E0B}"/>
              </a:ext>
            </a:extLst>
          </p:cNvPr>
          <p:cNvSpPr/>
          <p:nvPr/>
        </p:nvSpPr>
        <p:spPr>
          <a:xfrm>
            <a:off x="1016000" y="1844240"/>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gia tốc trọng trường.</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58B6C03F-56C3-4AC5-84C9-64C36886949A}"/>
              </a:ext>
            </a:extLst>
          </p:cNvPr>
          <p:cNvSpPr/>
          <p:nvPr/>
        </p:nvSpPr>
        <p:spPr>
          <a:xfrm>
            <a:off x="6477000" y="1844240"/>
            <a:ext cx="330090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chiều dài dây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treo.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76FABFD8-537C-4632-AC23-F094A9E3F2E1}"/>
              </a:ext>
            </a:extLst>
          </p:cNvPr>
          <p:cNvSpPr/>
          <p:nvPr/>
        </p:nvSpPr>
        <p:spPr>
          <a:xfrm>
            <a:off x="9525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98142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5CCE03-E20C-4983-84D4-3D05FAED14FF}"/>
              </a:ext>
            </a:extLst>
          </p:cNvPr>
          <p:cNvSpPr/>
          <p:nvPr/>
        </p:nvSpPr>
        <p:spPr>
          <a:xfrm>
            <a:off x="127000" y="63500"/>
            <a:ext cx="11938000" cy="1018740"/>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81:  (Nhận biết). Dao động tắt dần</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4585F917-26D2-4AA6-BB35-8E6182043A0D}"/>
              </a:ext>
            </a:extLst>
          </p:cNvPr>
          <p:cNvSpPr/>
          <p:nvPr/>
        </p:nvSpPr>
        <p:spPr>
          <a:xfrm>
            <a:off x="508000" y="1082240"/>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luôn có hại.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C8E8E2F6-0747-4B96-B4CD-6912166CB55D}"/>
              </a:ext>
            </a:extLst>
          </p:cNvPr>
          <p:cNvSpPr/>
          <p:nvPr/>
        </p:nvSpPr>
        <p:spPr>
          <a:xfrm>
            <a:off x="508000" y="1605460"/>
            <a:ext cx="5607625"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 có biên độ không đổi theo thời gian.</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E51D7E27-2EFE-4739-9753-918835358C39}"/>
              </a:ext>
            </a:extLst>
          </p:cNvPr>
          <p:cNvSpPr/>
          <p:nvPr/>
        </p:nvSpPr>
        <p:spPr>
          <a:xfrm>
            <a:off x="508000" y="2775011"/>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luôn có lợi.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13602D2D-04BE-4291-A633-7AE9A5105C71}"/>
              </a:ext>
            </a:extLst>
          </p:cNvPr>
          <p:cNvSpPr/>
          <p:nvPr/>
        </p:nvSpPr>
        <p:spPr>
          <a:xfrm>
            <a:off x="508000" y="3298231"/>
            <a:ext cx="565892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dbl"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có biên độ giảm dần theo thời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gian.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39E7B664-C56D-47CC-B5AB-2901B45090FC}"/>
              </a:ext>
            </a:extLst>
          </p:cNvPr>
          <p:cNvSpPr/>
          <p:nvPr/>
        </p:nvSpPr>
        <p:spPr>
          <a:xfrm>
            <a:off x="444500" y="323473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24086084"/>
      </p:ext>
    </p:extLst>
  </p:cSld>
  <p:clrMapOvr>
    <a:masterClrMapping/>
  </p:clrMapOvr>
  <mc:AlternateContent xmlns:mc="http://schemas.openxmlformats.org/markup-compatibility/2006" xmlns:p14="http://schemas.microsoft.com/office/powerpoint/2010/main">
    <mc:Choice Requires="p14">
      <p:transition spd="slow" p14:dur="200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C9F02C-92BD-4FDD-A97C-76C90129F595}"/>
              </a:ext>
            </a:extLst>
          </p:cNvPr>
          <p:cNvSpPr/>
          <p:nvPr/>
        </p:nvSpPr>
        <p:spPr>
          <a:xfrm>
            <a:off x="127000" y="63500"/>
            <a:ext cx="11938000" cy="1514261"/>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82: Trong hệ đo lường SI, tần số dao động là số lần dao động thực hiện được trong</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A4D9B649-C840-4E67-A62F-20F1F941BE9B}"/>
              </a:ext>
            </a:extLst>
          </p:cNvPr>
          <p:cNvSpPr/>
          <p:nvPr/>
        </p:nvSpPr>
        <p:spPr>
          <a:xfrm>
            <a:off x="1016000" y="1577761"/>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một chu kì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828EF2D1-EB07-4FFA-848A-EEAC62FF2996}"/>
              </a:ext>
            </a:extLst>
          </p:cNvPr>
          <p:cNvSpPr/>
          <p:nvPr/>
        </p:nvSpPr>
        <p:spPr>
          <a:xfrm>
            <a:off x="6477000" y="1577761"/>
            <a:ext cx="2941831"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thời gian một giờ</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2A22B7B3-A1B3-4B43-97CA-599A95E5EF6D}"/>
              </a:ext>
            </a:extLst>
          </p:cNvPr>
          <p:cNvSpPr/>
          <p:nvPr/>
        </p:nvSpPr>
        <p:spPr>
          <a:xfrm>
            <a:off x="1016000" y="2339761"/>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một thời gian nhất định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590F672B-34E7-42AA-A165-EC9711B83BCB}"/>
              </a:ext>
            </a:extLst>
          </p:cNvPr>
          <p:cNvSpPr/>
          <p:nvPr/>
        </p:nvSpPr>
        <p:spPr>
          <a:xfrm>
            <a:off x="6477000" y="2339761"/>
            <a:ext cx="320953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D.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thời gian một giây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283FBDCC-BBEF-4652-A40B-05000D448B13}"/>
              </a:ext>
            </a:extLst>
          </p:cNvPr>
          <p:cNvSpPr/>
          <p:nvPr/>
        </p:nvSpPr>
        <p:spPr>
          <a:xfrm>
            <a:off x="6413500" y="2276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33559581"/>
      </p:ext>
    </p:extLst>
  </p:cSld>
  <p:clrMapOvr>
    <a:masterClrMapping/>
  </p:clrMapOvr>
  <mc:AlternateContent xmlns:mc="http://schemas.openxmlformats.org/markup-compatibility/2006" xmlns:p14="http://schemas.microsoft.com/office/powerpoint/2010/main">
    <mc:Choice Requires="p14">
      <p:transition spd="slow" p14:dur="2000">
        <p14:prism dir="d"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43318B9D-6D82-42EE-AB2C-06211803A13D}"/>
                  </a:ext>
                </a:extLst>
              </p:cNvPr>
              <p:cNvSpPr/>
              <p:nvPr/>
            </p:nvSpPr>
            <p:spPr>
              <a:xfrm>
                <a:off x="127000" y="63500"/>
                <a:ext cx="11938000" cy="2009781"/>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83: Một vật tham gia đồng thời hai dao động điều hòa cùng phương, cùng tần số, có phương trình lần lượt là </a:t>
                </a:r>
                <a14:m>
                  <m:oMath xmlns:m="http://schemas.openxmlformats.org/officeDocument/2006/math">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e>
                      <m: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m:t>
                        </m:r>
                      </m:sub>
                    </m:s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𝑨</m:t>
                        </m:r>
                      </m:e>
                      <m: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m:t>
                        </m:r>
                      </m:sub>
                    </m:sSub>
                    <m:func>
                      <m:func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uncPr>
                      <m:fNa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𝒄𝒐𝒔</m:t>
                        </m:r>
                      </m:fName>
                      <m:e>
                        <m:d>
                          <m:d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d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𝝎</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𝝋</m:t>
                                </m:r>
                              </m:e>
                              <m: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m:t>
                                </m:r>
                              </m:sub>
                            </m:sSub>
                          </m:e>
                        </m:d>
                      </m:e>
                    </m:func>
                  </m:oMath>
                </a14:m>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và</a:t>
                </a:r>
                <a14:m>
                  <m:oMath xmlns:m="http://schemas.openxmlformats.org/officeDocument/2006/math">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e>
                      <m: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sub>
                    </m:s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𝑨</m:t>
                        </m:r>
                      </m:e>
                      <m: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sub>
                    </m:sSub>
                    <m:func>
                      <m:func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uncPr>
                      <m:fNa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𝒄𝒐𝒔</m:t>
                        </m:r>
                      </m:fName>
                      <m:e>
                        <m:d>
                          <m:d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d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𝝎</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𝝋</m:t>
                                </m:r>
                              </m:e>
                              <m: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m:t>
                                </m:r>
                              </m:sub>
                            </m:sSub>
                          </m:e>
                        </m:d>
                      </m:e>
                    </m:func>
                  </m:oMath>
                </a14:m>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Biên độ của dao động tổng hợp được tính bởi biểu thức là</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43318B9D-6D82-42EE-AB2C-06211803A13D}"/>
                  </a:ext>
                </a:extLst>
              </p:cNvPr>
              <p:cNvSpPr>
                <a:spLocks noRot="1" noChangeAspect="1" noMove="1" noResize="1" noEditPoints="1" noAdjustHandles="1" noChangeArrowheads="1" noChangeShapeType="1" noTextEdit="1"/>
              </p:cNvSpPr>
              <p:nvPr/>
            </p:nvSpPr>
            <p:spPr>
              <a:xfrm>
                <a:off x="127000" y="63500"/>
                <a:ext cx="11938000" cy="2009781"/>
              </a:xfrm>
              <a:prstGeom prst="rect">
                <a:avLst/>
              </a:prstGeom>
              <a:blipFill>
                <a:blip r:embed="rId2"/>
                <a:stretch>
                  <a:fillRect l="-916" t="-1714" r="-86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A7B5D873-0BAF-4521-9DEA-A9A3B8F54E28}"/>
                  </a:ext>
                </a:extLst>
              </p:cNvPr>
              <p:cNvSpPr/>
              <p:nvPr/>
            </p:nvSpPr>
            <p:spPr>
              <a:xfrm>
                <a:off x="508000" y="2073281"/>
                <a:ext cx="7661072"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A.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b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b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𝒄𝒐𝒔</m:t>
                        </m:r>
                        <m:d>
                          <m:d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dPr>
                          <m:e>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e>
                        </m:d>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A7B5D873-0BAF-4521-9DEA-A9A3B8F54E28}"/>
                  </a:ext>
                </a:extLst>
              </p:cNvPr>
              <p:cNvSpPr>
                <a:spLocks noRot="1" noChangeAspect="1" noMove="1" noResize="1" noEditPoints="1" noAdjustHandles="1" noChangeArrowheads="1" noChangeShapeType="1" noTextEdit="1"/>
              </p:cNvSpPr>
              <p:nvPr/>
            </p:nvSpPr>
            <p:spPr>
              <a:xfrm>
                <a:off x="508000" y="2073281"/>
                <a:ext cx="7661072" cy="969176"/>
              </a:xfrm>
              <a:prstGeom prst="rect">
                <a:avLst/>
              </a:prstGeom>
              <a:blipFill>
                <a:blip r:embed="rId3"/>
                <a:stretch>
                  <a:fillRect l="-159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E30EFCB0-EFF4-4FB8-878E-E68155FAB3BE}"/>
                  </a:ext>
                </a:extLst>
              </p:cNvPr>
              <p:cNvSpPr/>
              <p:nvPr/>
            </p:nvSpPr>
            <p:spPr>
              <a:xfrm>
                <a:off x="508000" y="3042457"/>
                <a:ext cx="7061613" cy="1838517"/>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a:t>
                </a:r>
                <a14:m>
                  <m:oMath xmlns:m="http://schemas.openxmlformats.org/officeDocument/2006/math">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radPr>
                      <m:deg/>
                      <m:e>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b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b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𝒄𝒐𝒔</m:t>
                        </m:r>
                        <m:d>
                          <m:d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dPr>
                          <m:e>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e>
                        </m:d>
                      </m:e>
                    </m:rad>
                  </m:oMath>
                </a14:m>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E30EFCB0-EFF4-4FB8-878E-E68155FAB3BE}"/>
                  </a:ext>
                </a:extLst>
              </p:cNvPr>
              <p:cNvSpPr>
                <a:spLocks noRot="1" noChangeAspect="1" noMove="1" noResize="1" noEditPoints="1" noAdjustHandles="1" noChangeArrowheads="1" noChangeShapeType="1" noTextEdit="1"/>
              </p:cNvSpPr>
              <p:nvPr/>
            </p:nvSpPr>
            <p:spPr>
              <a:xfrm>
                <a:off x="508000" y="3042457"/>
                <a:ext cx="7061613" cy="1838517"/>
              </a:xfrm>
              <a:prstGeom prst="rect">
                <a:avLst/>
              </a:prstGeom>
              <a:blipFill>
                <a:blip r:embed="rId4"/>
                <a:stretch>
                  <a:fillRect l="-17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E8A2413E-C741-4374-9700-37632F689BA0}"/>
                  </a:ext>
                </a:extLst>
              </p:cNvPr>
              <p:cNvSpPr/>
              <p:nvPr/>
            </p:nvSpPr>
            <p:spPr>
              <a:xfrm>
                <a:off x="508000" y="4880974"/>
                <a:ext cx="7661072"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b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b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𝒄𝒐𝒔</m:t>
                        </m:r>
                        <m:d>
                          <m:d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dPr>
                          <m:e>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e>
                        </m:d>
                      </m:e>
                    </m:rad>
                  </m:oMath>
                </a14:m>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E8A2413E-C741-4374-9700-37632F689BA0}"/>
                  </a:ext>
                </a:extLst>
              </p:cNvPr>
              <p:cNvSpPr>
                <a:spLocks noRot="1" noChangeAspect="1" noMove="1" noResize="1" noEditPoints="1" noAdjustHandles="1" noChangeArrowheads="1" noChangeShapeType="1" noTextEdit="1"/>
              </p:cNvSpPr>
              <p:nvPr/>
            </p:nvSpPr>
            <p:spPr>
              <a:xfrm>
                <a:off x="508000" y="4880974"/>
                <a:ext cx="7661072" cy="969176"/>
              </a:xfrm>
              <a:prstGeom prst="rect">
                <a:avLst/>
              </a:prstGeom>
              <a:blipFill>
                <a:blip r:embed="rId5"/>
                <a:stretch>
                  <a:fillRect l="-159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83D5EA4E-B0D1-4561-8B20-FD7669C2AA42}"/>
                  </a:ext>
                </a:extLst>
              </p:cNvPr>
              <p:cNvSpPr/>
              <p:nvPr/>
            </p:nvSpPr>
            <p:spPr>
              <a:xfrm>
                <a:off x="508000" y="5850150"/>
                <a:ext cx="6838347"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𝑨</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 = </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m:t>
                            </m:r>
                          </m:sub>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p>
                        </m:sSub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b>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p>
                        </m:sSub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 + </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m:t>
                            </m:r>
                          </m:sub>
                        </m:sSub>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𝒄𝒐𝒔</m:t>
                        </m:r>
                        <m:d>
                          <m:d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dPr>
                          <m:e>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𝝋</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𝝋</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m:t>
                                </m:r>
                              </m:sub>
                            </m:sSub>
                          </m:e>
                        </m:d>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p>
            </p:txBody>
          </p:sp>
        </mc:Choice>
        <mc:Fallback xmlns="">
          <p:sp>
            <p:nvSpPr>
              <p:cNvPr id="6" name="Rectangle 5">
                <a:extLst>
                  <a:ext uri="{FF2B5EF4-FFF2-40B4-BE49-F238E27FC236}">
                    <a16:creationId xmlns:a16="http://schemas.microsoft.com/office/drawing/2014/main" id="{83D5EA4E-B0D1-4561-8B20-FD7669C2AA42}"/>
                  </a:ext>
                </a:extLst>
              </p:cNvPr>
              <p:cNvSpPr>
                <a:spLocks noRot="1" noChangeAspect="1" noMove="1" noResize="1" noEditPoints="1" noAdjustHandles="1" noChangeArrowheads="1" noChangeShapeType="1" noTextEdit="1"/>
              </p:cNvSpPr>
              <p:nvPr/>
            </p:nvSpPr>
            <p:spPr>
              <a:xfrm>
                <a:off x="508000" y="5850150"/>
                <a:ext cx="6838347" cy="969176"/>
              </a:xfrm>
              <a:prstGeom prst="rect">
                <a:avLst/>
              </a:prstGeom>
              <a:blipFill>
                <a:blip r:embed="rId6"/>
                <a:stretch>
                  <a:fillRect l="-1783"/>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87D80159-9BD9-4556-B79D-DCE46CF35D7D}"/>
              </a:ext>
            </a:extLst>
          </p:cNvPr>
          <p:cNvSpPr/>
          <p:nvPr/>
        </p:nvSpPr>
        <p:spPr>
          <a:xfrm>
            <a:off x="4445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062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47ACDD39-FB90-4B12-AF52-2FC857010B42}"/>
                  </a:ext>
                </a:extLst>
              </p:cNvPr>
              <p:cNvSpPr/>
              <p:nvPr/>
            </p:nvSpPr>
            <p:spPr>
              <a:xfrm>
                <a:off x="127000" y="63500"/>
                <a:ext cx="11938000" cy="1674817"/>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84: Trong dao động điều hoà có li độ dạng cos, khi pha dao động bằng </a:t>
                </a:r>
                <a14:m>
                  <m:oMath xmlns:m="http://schemas.openxmlformats.org/officeDocument/2006/math">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den>
                    </m:f>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m:t>
                    </m:r>
                  </m:oMath>
                </a14:m>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thì đại lượng có độ lớn cực đại là</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47ACDD39-FB90-4B12-AF52-2FC857010B42}"/>
                  </a:ext>
                </a:extLst>
              </p:cNvPr>
              <p:cNvSpPr>
                <a:spLocks noRot="1" noChangeAspect="1" noMove="1" noResize="1" noEditPoints="1" noAdjustHandles="1" noChangeArrowheads="1" noChangeShapeType="1" noTextEdit="1"/>
              </p:cNvSpPr>
              <p:nvPr/>
            </p:nvSpPr>
            <p:spPr>
              <a:xfrm>
                <a:off x="127000" y="63500"/>
                <a:ext cx="11938000" cy="1674817"/>
              </a:xfrm>
              <a:prstGeom prst="rect">
                <a:avLst/>
              </a:prstGeom>
              <a:blipFill>
                <a:blip r:embed="rId2"/>
                <a:stretch>
                  <a:fillRect l="-916" r="-866"/>
                </a:stretch>
              </a:blipFill>
            </p:spPr>
            <p:txBody>
              <a:bodyPr/>
              <a:lstStyle/>
              <a:p>
                <a:r>
                  <a:rPr lang="vi-VN">
                    <a:noFill/>
                  </a:rPr>
                  <a:t> </a:t>
                </a:r>
              </a:p>
            </p:txBody>
          </p:sp>
        </mc:Fallback>
      </mc:AlternateContent>
      <p:sp>
        <p:nvSpPr>
          <p:cNvPr id="3" name="Rectangle 2">
            <a:extLst>
              <a:ext uri="{FF2B5EF4-FFF2-40B4-BE49-F238E27FC236}">
                <a16:creationId xmlns:a16="http://schemas.microsoft.com/office/drawing/2014/main" id="{A3F9F023-2695-4B7C-867C-969060241FA3}"/>
              </a:ext>
            </a:extLst>
          </p:cNvPr>
          <p:cNvSpPr/>
          <p:nvPr/>
        </p:nvSpPr>
        <p:spPr>
          <a:xfrm>
            <a:off x="762000" y="1738317"/>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lực kéo về</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1586DDD9-4309-4DBA-B2E2-777B50D2DC6F}"/>
              </a:ext>
            </a:extLst>
          </p:cNvPr>
          <p:cNvSpPr/>
          <p:nvPr/>
        </p:nvSpPr>
        <p:spPr>
          <a:xfrm>
            <a:off x="3619500" y="1738317"/>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li độ</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957D662A-CE08-47C1-BDD0-EA179EC7D93C}"/>
              </a:ext>
            </a:extLst>
          </p:cNvPr>
          <p:cNvSpPr/>
          <p:nvPr/>
        </p:nvSpPr>
        <p:spPr>
          <a:xfrm>
            <a:off x="6477000" y="1738317"/>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C.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vận tốc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F35C4E88-A505-4A18-957D-537F7BD128BC}"/>
              </a:ext>
            </a:extLst>
          </p:cNvPr>
          <p:cNvSpPr/>
          <p:nvPr/>
        </p:nvSpPr>
        <p:spPr>
          <a:xfrm>
            <a:off x="9334500" y="1738317"/>
            <a:ext cx="162416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gia tốc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3C549AE8-0DEC-4393-A7B2-1333B1E2A9EA}"/>
              </a:ext>
            </a:extLst>
          </p:cNvPr>
          <p:cNvSpPr/>
          <p:nvPr/>
        </p:nvSpPr>
        <p:spPr>
          <a:xfrm>
            <a:off x="6413500" y="1674817"/>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65161031"/>
      </p:ext>
    </p:extLst>
  </p:cSld>
  <p:clrMapOvr>
    <a:masterClrMapping/>
  </p:clrMapOvr>
  <mc:AlternateContent xmlns:mc="http://schemas.openxmlformats.org/markup-compatibility/2006" xmlns:p14="http://schemas.microsoft.com/office/powerpoint/2010/main">
    <mc:Choice Requires="p14">
      <p:transition spd="slow" p14:dur="200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CA5994-732F-40B4-B2F9-CEBC8CB92822}"/>
              </a:ext>
            </a:extLst>
          </p:cNvPr>
          <p:cNvSpPr/>
          <p:nvPr/>
        </p:nvSpPr>
        <p:spPr>
          <a:xfrm>
            <a:off x="127000" y="63500"/>
            <a:ext cx="11938000" cy="1514261"/>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85: Trong dao động điều hoà, đại lượng của dao động không phụ thuộc vào điều kiện ban đầu là</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F85328C4-861A-4555-BF66-DEB915FB420F}"/>
              </a:ext>
            </a:extLst>
          </p:cNvPr>
          <p:cNvSpPr/>
          <p:nvPr/>
        </p:nvSpPr>
        <p:spPr>
          <a:xfrm>
            <a:off x="1016000" y="1577761"/>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biên độ dao động</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013C2C6F-41C4-4750-8A5F-88806B8FE8A6}"/>
              </a:ext>
            </a:extLst>
          </p:cNvPr>
          <p:cNvSpPr/>
          <p:nvPr/>
        </p:nvSpPr>
        <p:spPr>
          <a:xfrm>
            <a:off x="6477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dbl"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tần số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5A9BB591-BE5F-4F0E-855A-4F33D6887C19}"/>
              </a:ext>
            </a:extLst>
          </p:cNvPr>
          <p:cNvSpPr/>
          <p:nvPr/>
        </p:nvSpPr>
        <p:spPr>
          <a:xfrm>
            <a:off x="1016000" y="2339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pha ban đầu</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9CF665E0-9485-46D5-AE1C-353BE48C6AF1}"/>
              </a:ext>
            </a:extLst>
          </p:cNvPr>
          <p:cNvSpPr/>
          <p:nvPr/>
        </p:nvSpPr>
        <p:spPr>
          <a:xfrm>
            <a:off x="6477000" y="2339761"/>
            <a:ext cx="328647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cơ năng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toàn phần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1BB74C2E-D4E2-4084-920D-42886D6C41D8}"/>
              </a:ext>
            </a:extLst>
          </p:cNvPr>
          <p:cNvSpPr/>
          <p:nvPr/>
        </p:nvSpPr>
        <p:spPr>
          <a:xfrm>
            <a:off x="6413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175341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647FF6F3-A893-435E-860C-CDCA8DC47E44}"/>
                  </a:ext>
                </a:extLst>
              </p:cNvPr>
              <p:cNvSpPr/>
              <p:nvPr/>
            </p:nvSpPr>
            <p:spPr>
              <a:xfrm>
                <a:off x="127000" y="63500"/>
                <a:ext cx="11938000" cy="1734449"/>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86: Hai dao động điều hòa cùng phương có phương trình </a:t>
                </a:r>
                <a14:m>
                  <m:oMath xmlns:m="http://schemas.openxmlformats.org/officeDocument/2006/math">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e>
                      <m: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m:t>
                        </m:r>
                      </m:sub>
                    </m:s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𝑨𝒄𝒐𝒔</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𝝎</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𝟑</m:t>
                        </m:r>
                      </m:den>
                    </m:f>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oMath>
                </a14:m>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và </a:t>
                </a:r>
                <a14:m>
                  <m:oMath xmlns:m="http://schemas.openxmlformats.org/officeDocument/2006/math">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e>
                      <m: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sub>
                    </m:s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𝑨𝒄𝒐𝒔</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𝝎</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𝟑</m:t>
                        </m:r>
                      </m:den>
                    </m:f>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oMath>
                </a14:m>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là hai dao động</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647FF6F3-A893-435E-860C-CDCA8DC47E44}"/>
                  </a:ext>
                </a:extLst>
              </p:cNvPr>
              <p:cNvSpPr>
                <a:spLocks noRot="1" noChangeAspect="1" noMove="1" noResize="1" noEditPoints="1" noAdjustHandles="1" noChangeArrowheads="1" noChangeShapeType="1" noTextEdit="1"/>
              </p:cNvSpPr>
              <p:nvPr/>
            </p:nvSpPr>
            <p:spPr>
              <a:xfrm>
                <a:off x="127000" y="63500"/>
                <a:ext cx="11938000" cy="1734449"/>
              </a:xfrm>
              <a:prstGeom prst="rect">
                <a:avLst/>
              </a:prstGeom>
              <a:blipFill>
                <a:blip r:embed="rId2"/>
                <a:stretch>
                  <a:fillRect l="-916" t="-1974"/>
                </a:stretch>
              </a:blipFill>
            </p:spPr>
            <p:txBody>
              <a:bodyPr/>
              <a:lstStyle/>
              <a:p>
                <a:r>
                  <a:rPr lang="vi-VN">
                    <a:noFill/>
                  </a:rPr>
                  <a:t> </a:t>
                </a:r>
              </a:p>
            </p:txBody>
          </p:sp>
        </mc:Fallback>
      </mc:AlternateContent>
      <p:sp>
        <p:nvSpPr>
          <p:cNvPr id="3" name="Rectangle 2">
            <a:extLst>
              <a:ext uri="{FF2B5EF4-FFF2-40B4-BE49-F238E27FC236}">
                <a16:creationId xmlns:a16="http://schemas.microsoft.com/office/drawing/2014/main" id="{940E30E0-716B-4205-A925-E343CB8BA1A2}"/>
              </a:ext>
            </a:extLst>
          </p:cNvPr>
          <p:cNvSpPr/>
          <p:nvPr/>
        </p:nvSpPr>
        <p:spPr>
          <a:xfrm>
            <a:off x="1016000" y="1797949"/>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cùng pha.</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1781596B-BA50-4184-8CAB-84F37D1FA252}"/>
                  </a:ext>
                </a:extLst>
              </p:cNvPr>
              <p:cNvSpPr/>
              <p:nvPr/>
            </p:nvSpPr>
            <p:spPr>
              <a:xfrm>
                <a:off x="6477000" y="1797949"/>
                <a:ext cx="3044423" cy="66486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lệch pha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1781596B-BA50-4184-8CAB-84F37D1FA252}"/>
                  </a:ext>
                </a:extLst>
              </p:cNvPr>
              <p:cNvSpPr>
                <a:spLocks noRot="1" noChangeAspect="1" noMove="1" noResize="1" noEditPoints="1" noAdjustHandles="1" noChangeArrowheads="1" noChangeShapeType="1" noTextEdit="1"/>
              </p:cNvSpPr>
              <p:nvPr/>
            </p:nvSpPr>
            <p:spPr>
              <a:xfrm>
                <a:off x="6477000" y="1797949"/>
                <a:ext cx="3044423" cy="664862"/>
              </a:xfrm>
              <a:prstGeom prst="rect">
                <a:avLst/>
              </a:prstGeom>
              <a:blipFill>
                <a:blip r:embed="rId3"/>
                <a:stretch>
                  <a:fillRect l="-4208" t="-5505" b="-825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57B9F47-67B8-4A8F-AF9D-5898A22FA1D5}"/>
                  </a:ext>
                </a:extLst>
              </p:cNvPr>
              <p:cNvSpPr/>
              <p:nvPr/>
            </p:nvSpPr>
            <p:spPr>
              <a:xfrm>
                <a:off x="1016000" y="2559949"/>
                <a:ext cx="3044423"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lệch pha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657B9F47-67B8-4A8F-AF9D-5898A22FA1D5}"/>
                  </a:ext>
                </a:extLst>
              </p:cNvPr>
              <p:cNvSpPr>
                <a:spLocks noRot="1" noChangeAspect="1" noMove="1" noResize="1" noEditPoints="1" noAdjustHandles="1" noChangeArrowheads="1" noChangeShapeType="1" noTextEdit="1"/>
              </p:cNvSpPr>
              <p:nvPr/>
            </p:nvSpPr>
            <p:spPr>
              <a:xfrm>
                <a:off x="1016000" y="2559949"/>
                <a:ext cx="3044423" cy="662810"/>
              </a:xfrm>
              <a:prstGeom prst="rect">
                <a:avLst/>
              </a:prstGeom>
              <a:blipFill>
                <a:blip r:embed="rId4"/>
                <a:stretch>
                  <a:fillRect l="-4208" t="-5505" b="-8257"/>
                </a:stretch>
              </a:blipFill>
            </p:spPr>
            <p:txBody>
              <a:bodyPr/>
              <a:lstStyle/>
              <a:p>
                <a:r>
                  <a:rPr lang="vi-VN">
                    <a:noFill/>
                  </a:rPr>
                  <a:t> </a:t>
                </a:r>
              </a:p>
            </p:txBody>
          </p:sp>
        </mc:Fallback>
      </mc:AlternateContent>
      <p:sp>
        <p:nvSpPr>
          <p:cNvPr id="6" name="Rectangle 5">
            <a:extLst>
              <a:ext uri="{FF2B5EF4-FFF2-40B4-BE49-F238E27FC236}">
                <a16:creationId xmlns:a16="http://schemas.microsoft.com/office/drawing/2014/main" id="{F24506D4-5B62-4144-85D5-9E058CCFAFF1}"/>
              </a:ext>
            </a:extLst>
          </p:cNvPr>
          <p:cNvSpPr/>
          <p:nvPr/>
        </p:nvSpPr>
        <p:spPr>
          <a:xfrm>
            <a:off x="6477000" y="2559949"/>
            <a:ext cx="222689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D.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ngược pha.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CA3B0237-FF79-4DD7-85F1-16A1893767B8}"/>
              </a:ext>
            </a:extLst>
          </p:cNvPr>
          <p:cNvSpPr/>
          <p:nvPr/>
        </p:nvSpPr>
        <p:spPr>
          <a:xfrm>
            <a:off x="6413500" y="2496449"/>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20734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C93501-EBC0-4A00-9AE8-A9863FAF9997}"/>
              </a:ext>
            </a:extLst>
          </p:cNvPr>
          <p:cNvSpPr/>
          <p:nvPr/>
        </p:nvSpPr>
        <p:spPr>
          <a:xfrm>
            <a:off x="127000" y="63500"/>
            <a:ext cx="11938000" cy="1514261"/>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87: Nguyên nhân gây ra dao động tắt dần của con lắc đơn dao động trong không khí là do</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52448B02-E624-4FFF-943A-0171EEDDFFBA}"/>
              </a:ext>
            </a:extLst>
          </p:cNvPr>
          <p:cNvSpPr/>
          <p:nvPr/>
        </p:nvSpPr>
        <p:spPr>
          <a:xfrm>
            <a:off x="508000" y="1577761"/>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trọng lực tác dụng lên vật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2A84152D-FCD6-4DF3-B1A5-5291B5D64AEB}"/>
              </a:ext>
            </a:extLst>
          </p:cNvPr>
          <p:cNvSpPr/>
          <p:nvPr/>
        </p:nvSpPr>
        <p:spPr>
          <a:xfrm>
            <a:off x="508000" y="2100981"/>
            <a:ext cx="3611886"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 lực căng của dây treo</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4F0C26DE-262A-4510-BF28-ED57B0513F41}"/>
              </a:ext>
            </a:extLst>
          </p:cNvPr>
          <p:cNvSpPr/>
          <p:nvPr/>
        </p:nvSpPr>
        <p:spPr>
          <a:xfrm>
            <a:off x="508000" y="3270532"/>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C.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lực cản của môi trường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A9A91506-CB8A-4281-B3F2-B7B5CB710D7F}"/>
              </a:ext>
            </a:extLst>
          </p:cNvPr>
          <p:cNvSpPr/>
          <p:nvPr/>
        </p:nvSpPr>
        <p:spPr>
          <a:xfrm>
            <a:off x="508000" y="3793752"/>
            <a:ext cx="603562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dây treo có khối lượng không đáng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kể.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BC26204E-BCFD-4939-9A0A-75F2E0441A47}"/>
              </a:ext>
            </a:extLst>
          </p:cNvPr>
          <p:cNvSpPr/>
          <p:nvPr/>
        </p:nvSpPr>
        <p:spPr>
          <a:xfrm>
            <a:off x="444500" y="3207032"/>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72251000"/>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CDD56C-7266-4141-A0EC-28E8E35E9541}"/>
              </a:ext>
            </a:extLst>
          </p:cNvPr>
          <p:cNvSpPr/>
          <p:nvPr/>
        </p:nvSpPr>
        <p:spPr>
          <a:xfrm>
            <a:off x="127000" y="63500"/>
            <a:ext cx="11938000" cy="1018740"/>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88: Giảm xóc của ôtô là ứng dụng của dao động</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2825EA61-F547-4EEB-BF66-EF99812F3F3D}"/>
              </a:ext>
            </a:extLst>
          </p:cNvPr>
          <p:cNvSpPr/>
          <p:nvPr/>
        </p:nvSpPr>
        <p:spPr>
          <a:xfrm>
            <a:off x="762000" y="1082240"/>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dbl"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tắt dần</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62401609-3691-402D-976E-5744CD8D7B82}"/>
              </a:ext>
            </a:extLst>
          </p:cNvPr>
          <p:cNvSpPr/>
          <p:nvPr/>
        </p:nvSpPr>
        <p:spPr>
          <a:xfrm>
            <a:off x="3619500" y="1082240"/>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tự do</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B5C8D75C-D4E8-4821-B511-7298EF0B1494}"/>
              </a:ext>
            </a:extLst>
          </p:cNvPr>
          <p:cNvSpPr/>
          <p:nvPr/>
        </p:nvSpPr>
        <p:spPr>
          <a:xfrm>
            <a:off x="6477000" y="1082240"/>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duy trì</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29D02E37-BB34-4E6F-86CD-9DCA61299042}"/>
              </a:ext>
            </a:extLst>
          </p:cNvPr>
          <p:cNvSpPr/>
          <p:nvPr/>
        </p:nvSpPr>
        <p:spPr>
          <a:xfrm>
            <a:off x="9334500" y="1082240"/>
            <a:ext cx="212429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cưỡng bức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6D088AF3-E182-4963-9819-105667420BF4}"/>
              </a:ext>
            </a:extLst>
          </p:cNvPr>
          <p:cNvSpPr/>
          <p:nvPr/>
        </p:nvSpPr>
        <p:spPr>
          <a:xfrm>
            <a:off x="6985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0919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0A3C70-1145-46EA-B493-8A53BFADAD98}"/>
              </a:ext>
            </a:extLst>
          </p:cNvPr>
          <p:cNvSpPr/>
          <p:nvPr/>
        </p:nvSpPr>
        <p:spPr>
          <a:xfrm>
            <a:off x="127000" y="63500"/>
            <a:ext cx="11938000" cy="1018740"/>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89: Hiện tượng cộng hưởng chỉ xảy ra với</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7FFA468C-E86B-44DE-9AC3-1799A58F840B}"/>
              </a:ext>
            </a:extLst>
          </p:cNvPr>
          <p:cNvSpPr/>
          <p:nvPr/>
        </p:nvSpPr>
        <p:spPr>
          <a:xfrm>
            <a:off x="1016000" y="1082240"/>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dao động điều hòa.</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BA8350F0-955C-4C7D-99AC-7F6495E25AEF}"/>
              </a:ext>
            </a:extLst>
          </p:cNvPr>
          <p:cNvSpPr/>
          <p:nvPr/>
        </p:nvSpPr>
        <p:spPr>
          <a:xfrm>
            <a:off x="6477000" y="1082240"/>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dao động riêng.</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9738D4AB-890C-423A-9B5A-0DC72C077D2E}"/>
              </a:ext>
            </a:extLst>
          </p:cNvPr>
          <p:cNvSpPr/>
          <p:nvPr/>
        </p:nvSpPr>
        <p:spPr>
          <a:xfrm>
            <a:off x="1016000" y="1844240"/>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dao động tắt dần.</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60B36025-AE52-49AC-A4E3-5C78D1A25FF7}"/>
              </a:ext>
            </a:extLst>
          </p:cNvPr>
          <p:cNvSpPr/>
          <p:nvPr/>
        </p:nvSpPr>
        <p:spPr>
          <a:xfrm>
            <a:off x="6477000" y="1844240"/>
            <a:ext cx="361028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D.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dao động cưỡng bức.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6565A198-65FF-4C32-8108-366A02459D8D}"/>
              </a:ext>
            </a:extLst>
          </p:cNvPr>
          <p:cNvSpPr/>
          <p:nvPr/>
        </p:nvSpPr>
        <p:spPr>
          <a:xfrm>
            <a:off x="6413500" y="1780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56111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70A7B6-7D89-47A1-AF53-1452F9CF3887}"/>
              </a:ext>
            </a:extLst>
          </p:cNvPr>
          <p:cNvSpPr/>
          <p:nvPr/>
        </p:nvSpPr>
        <p:spPr>
          <a:xfrm>
            <a:off x="127000" y="63500"/>
            <a:ext cx="11938000" cy="1384995"/>
          </a:xfrm>
          <a:prstGeom prst="rect">
            <a:avLst/>
          </a:prstGeom>
          <a:noFill/>
          <a:ln w="9525">
            <a:solidFill>
              <a:srgbClr val="FFFF00">
                <a:alpha val="96000"/>
              </a:srgbClr>
            </a:solidFill>
          </a:ln>
          <a:scene3d>
            <a:camera prst="orthographicFront"/>
            <a:lightRig rig="threePt" dir="t"/>
          </a:scene3d>
          <a:sp3d>
            <a:bevelT prst="softRound"/>
          </a:sp3d>
        </p:spPr>
        <p:txBody>
          <a:bodyPr wrap="square">
            <a:spAutoFit/>
          </a:bodyPr>
          <a:lstStyle/>
          <a:p>
            <a:r>
              <a:rPr lang="vi-VN" sz="2800" b="1" dirty="0">
                <a:solidFill>
                  <a:srgbClr val="FFFF00"/>
                </a:solidFill>
                <a:latin typeface="UTM Swiss Condensed" panose="02000500000000000000" pitchFamily="2" charset="0"/>
              </a:rPr>
              <a:t>Câu 9: Phát biểu nào sau đây về sự so sánh li độ, vận tốc và gia tốc là đúng. Trong dao động điều hoà, li độ, vận tốc và gia tốc là ba đại lượng biến đổi điều hoà theo thời gian và </a:t>
            </a:r>
            <a:r>
              <a:rPr lang="vi-VN" sz="2800" b="1">
                <a:solidFill>
                  <a:srgbClr val="FFFF00"/>
                </a:solidFill>
                <a:latin typeface="UTM Swiss Condensed" panose="02000500000000000000" pitchFamily="2" charset="0"/>
              </a:rPr>
              <a:t>có  </a:t>
            </a:r>
            <a:endParaRPr lang="vi-VN" sz="2800" b="1" dirty="0">
              <a:solidFill>
                <a:srgbClr val="FFFF00"/>
              </a:solidFill>
              <a:latin typeface="UTM Swiss Condensed" panose="02000500000000000000" pitchFamily="2" charset="0"/>
            </a:endParaRPr>
          </a:p>
        </p:txBody>
      </p:sp>
      <p:sp>
        <p:nvSpPr>
          <p:cNvPr id="3" name="Rectangle 2">
            <a:extLst>
              <a:ext uri="{FF2B5EF4-FFF2-40B4-BE49-F238E27FC236}">
                <a16:creationId xmlns:a16="http://schemas.microsoft.com/office/drawing/2014/main" id="{A70DFDBF-4351-4264-A08A-47B6C2EDD989}"/>
              </a:ext>
            </a:extLst>
          </p:cNvPr>
          <p:cNvSpPr/>
          <p:nvPr/>
        </p:nvSpPr>
        <p:spPr>
          <a:xfrm>
            <a:off x="1016000" y="1448495"/>
            <a:ext cx="304442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cùng biên độ</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B01D8EAF-B4CF-41F5-8D63-8EA2DA39F455}"/>
              </a:ext>
            </a:extLst>
          </p:cNvPr>
          <p:cNvSpPr/>
          <p:nvPr/>
        </p:nvSpPr>
        <p:spPr>
          <a:xfrm>
            <a:off x="6477000" y="1448495"/>
            <a:ext cx="2039341"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cùng </a:t>
            </a:r>
            <a:r>
              <a:rPr lang="vi-VN" sz="2800" b="1">
                <a:solidFill>
                  <a:srgbClr val="FFFFFF"/>
                </a:solidFill>
                <a:latin typeface="UTM Swiss Condensed" panose="02000500000000000000" pitchFamily="2" charset="0"/>
                <a:ea typeface="Arial" panose="020B0604020202020204" pitchFamily="34" charset="0"/>
              </a:rPr>
              <a:t>pha.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00A0C316-6E6B-4889-B9CF-C6F6449DC83D}"/>
              </a:ext>
            </a:extLst>
          </p:cNvPr>
          <p:cNvSpPr/>
          <p:nvPr/>
        </p:nvSpPr>
        <p:spPr>
          <a:xfrm>
            <a:off x="1016000" y="2210495"/>
            <a:ext cx="304442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cùng tần số góc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A26504D5-A3BC-4FE6-A3CC-171820E2D56B}"/>
              </a:ext>
            </a:extLst>
          </p:cNvPr>
          <p:cNvSpPr/>
          <p:nvPr/>
        </p:nvSpPr>
        <p:spPr>
          <a:xfrm>
            <a:off x="6477000" y="2210495"/>
            <a:ext cx="3281668"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cùng pha ban </a:t>
            </a:r>
            <a:r>
              <a:rPr lang="vi-VN" sz="2800" b="1">
                <a:solidFill>
                  <a:srgbClr val="FFFFFF"/>
                </a:solidFill>
                <a:latin typeface="UTM Swiss Condensed" panose="02000500000000000000" pitchFamily="2" charset="0"/>
                <a:ea typeface="Arial" panose="020B0604020202020204" pitchFamily="34" charset="0"/>
              </a:rPr>
              <a:t>đầu.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B3B5F164-3654-4AA8-A134-82B1671B0563}"/>
              </a:ext>
            </a:extLst>
          </p:cNvPr>
          <p:cNvSpPr/>
          <p:nvPr/>
        </p:nvSpPr>
        <p:spPr>
          <a:xfrm>
            <a:off x="952500" y="2146995"/>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976221917"/>
      </p:ext>
    </p:extLst>
  </p:cSld>
  <p:clrMapOvr>
    <a:masterClrMapping/>
  </p:clrMapOvr>
  <mc:AlternateContent xmlns:mc="http://schemas.openxmlformats.org/markup-compatibility/2006" xmlns:p14="http://schemas.microsoft.com/office/powerpoint/2010/main">
    <mc:Choice Requires="p14">
      <p:transition spd="slow" p14:dur="20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90F071-1A87-4D88-8EFC-B77B44BB8573}"/>
              </a:ext>
            </a:extLst>
          </p:cNvPr>
          <p:cNvSpPr/>
          <p:nvPr/>
        </p:nvSpPr>
        <p:spPr>
          <a:xfrm>
            <a:off x="127000" y="63500"/>
            <a:ext cx="11938000" cy="1018740"/>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90: Biên độ dao động cưỡng bức không phụ thuộc vào</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D03D6DB9-E4A1-4363-8CF4-B472046D79CE}"/>
              </a:ext>
            </a:extLst>
          </p:cNvPr>
          <p:cNvSpPr/>
          <p:nvPr/>
        </p:nvSpPr>
        <p:spPr>
          <a:xfrm>
            <a:off x="508000" y="1082240"/>
            <a:ext cx="8494633"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dbl"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A</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pha ban đầu của ngoại lực tuần hoàn tác dụng lên vật.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F4AB0E1D-9688-406A-979B-9996E73134EB}"/>
              </a:ext>
            </a:extLst>
          </p:cNvPr>
          <p:cNvSpPr/>
          <p:nvPr/>
        </p:nvSpPr>
        <p:spPr>
          <a:xfrm>
            <a:off x="508000" y="2251791"/>
            <a:ext cx="6930102"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 biên độ ngoại lực tuần hoàn tác dụng lên vật.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E4F69DF2-DEBA-49A4-A7D4-1B032A49486D}"/>
              </a:ext>
            </a:extLst>
          </p:cNvPr>
          <p:cNvSpPr/>
          <p:nvPr/>
        </p:nvSpPr>
        <p:spPr>
          <a:xfrm>
            <a:off x="508000" y="3421342"/>
            <a:ext cx="7571303"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 tần số ngoại lực tuần hoàn tác dụng lên vật.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B3226FA2-11AB-4BF5-8CE8-E485D306F957}"/>
              </a:ext>
            </a:extLst>
          </p:cNvPr>
          <p:cNvSpPr/>
          <p:nvPr/>
        </p:nvSpPr>
        <p:spPr>
          <a:xfrm>
            <a:off x="508000" y="4590893"/>
            <a:ext cx="448071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hệ số cản tác dụng lên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vật.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024899F5-C5C0-46EF-BDB9-AFD3C9593AEB}"/>
              </a:ext>
            </a:extLst>
          </p:cNvPr>
          <p:cNvSpPr/>
          <p:nvPr/>
        </p:nvSpPr>
        <p:spPr>
          <a:xfrm>
            <a:off x="4445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61000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FA074E-B089-4157-BB8D-7E30DF450FA8}"/>
              </a:ext>
            </a:extLst>
          </p:cNvPr>
          <p:cNvSpPr/>
          <p:nvPr/>
        </p:nvSpPr>
        <p:spPr>
          <a:xfrm>
            <a:off x="127000" y="63500"/>
            <a:ext cx="11938000" cy="1514261"/>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91: Một vật dao động cưỡng bức dưới tác dụng của một ngoại lực biến thiên điều hòa với tần số f. Chu kì dao động của vật là</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1A366D8E-78D7-4B9B-A97C-714ECF210852}"/>
                  </a:ext>
                </a:extLst>
              </p:cNvPr>
              <p:cNvSpPr/>
              <p:nvPr/>
            </p:nvSpPr>
            <p:spPr>
              <a:xfrm>
                <a:off x="762000" y="1577761"/>
                <a:ext cx="2121093" cy="76989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𝟏</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𝒇</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1A366D8E-78D7-4B9B-A97C-714ECF210852}"/>
                  </a:ext>
                </a:extLst>
              </p:cNvPr>
              <p:cNvSpPr>
                <a:spLocks noRot="1" noChangeAspect="1" noMove="1" noResize="1" noEditPoints="1" noAdjustHandles="1" noChangeArrowheads="1" noChangeShapeType="1" noTextEdit="1"/>
              </p:cNvSpPr>
              <p:nvPr/>
            </p:nvSpPr>
            <p:spPr>
              <a:xfrm>
                <a:off x="762000" y="1577761"/>
                <a:ext cx="2121093" cy="769891"/>
              </a:xfrm>
              <a:prstGeom prst="rect">
                <a:avLst/>
              </a:prstGeom>
              <a:blipFill>
                <a:blip r:embed="rId2"/>
                <a:stretch>
                  <a:fillRect l="-57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C18C65A6-11A9-4699-9301-EA9C38B6AC4B}"/>
                  </a:ext>
                </a:extLst>
              </p:cNvPr>
              <p:cNvSpPr/>
              <p:nvPr/>
            </p:nvSpPr>
            <p:spPr>
              <a:xfrm>
                <a:off x="3619500" y="1577761"/>
                <a:ext cx="1197764" cy="76989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𝒇</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C18C65A6-11A9-4699-9301-EA9C38B6AC4B}"/>
                  </a:ext>
                </a:extLst>
              </p:cNvPr>
              <p:cNvSpPr>
                <a:spLocks noRot="1" noChangeAspect="1" noMove="1" noResize="1" noEditPoints="1" noAdjustHandles="1" noChangeArrowheads="1" noChangeShapeType="1" noTextEdit="1"/>
              </p:cNvSpPr>
              <p:nvPr/>
            </p:nvSpPr>
            <p:spPr>
              <a:xfrm>
                <a:off x="3619500" y="1577761"/>
                <a:ext cx="1197764" cy="769891"/>
              </a:xfrm>
              <a:prstGeom prst="rect">
                <a:avLst/>
              </a:prstGeom>
              <a:blipFill>
                <a:blip r:embed="rId3"/>
                <a:stretch>
                  <a:fillRect l="-10714"/>
                </a:stretch>
              </a:blipFill>
            </p:spPr>
            <p:txBody>
              <a:bodyPr/>
              <a:lstStyle/>
              <a:p>
                <a:r>
                  <a:rPr lang="vi-VN">
                    <a:noFill/>
                  </a:rPr>
                  <a:t> </a:t>
                </a:r>
              </a:p>
            </p:txBody>
          </p:sp>
        </mc:Fallback>
      </mc:AlternateContent>
      <p:sp>
        <p:nvSpPr>
          <p:cNvPr id="5" name="Rectangle 4">
            <a:extLst>
              <a:ext uri="{FF2B5EF4-FFF2-40B4-BE49-F238E27FC236}">
                <a16:creationId xmlns:a16="http://schemas.microsoft.com/office/drawing/2014/main" id="{F2B5A23C-EED5-44EB-8263-9322EE6C7A44}"/>
              </a:ext>
            </a:extLst>
          </p:cNvPr>
          <p:cNvSpPr/>
          <p:nvPr/>
        </p:nvSpPr>
        <p:spPr>
          <a:xfrm>
            <a:off x="6477000" y="1577761"/>
            <a:ext cx="119776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2f.</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3D8C7C8-435E-4A01-9D51-3080F6A16055}"/>
                  </a:ext>
                </a:extLst>
              </p:cNvPr>
              <p:cNvSpPr/>
              <p:nvPr/>
            </p:nvSpPr>
            <p:spPr>
              <a:xfrm>
                <a:off x="9334500" y="1577761"/>
                <a:ext cx="912429" cy="76989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dbl"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𝟏</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𝒇</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6" name="Rectangle 5">
                <a:extLst>
                  <a:ext uri="{FF2B5EF4-FFF2-40B4-BE49-F238E27FC236}">
                    <a16:creationId xmlns:a16="http://schemas.microsoft.com/office/drawing/2014/main" id="{C3D8C7C8-435E-4A01-9D51-3080F6A16055}"/>
                  </a:ext>
                </a:extLst>
              </p:cNvPr>
              <p:cNvSpPr>
                <a:spLocks noRot="1" noChangeAspect="1" noMove="1" noResize="1" noEditPoints="1" noAdjustHandles="1" noChangeArrowheads="1" noChangeShapeType="1" noTextEdit="1"/>
              </p:cNvSpPr>
              <p:nvPr/>
            </p:nvSpPr>
            <p:spPr>
              <a:xfrm>
                <a:off x="9334500" y="1577761"/>
                <a:ext cx="912429" cy="769891"/>
              </a:xfrm>
              <a:prstGeom prst="rect">
                <a:avLst/>
              </a:prstGeom>
              <a:blipFill>
                <a:blip r:embed="rId4"/>
                <a:stretch>
                  <a:fillRect l="-13333" r="-13333"/>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D071AB8C-1798-4C2A-8253-2B56854174CB}"/>
              </a:ext>
            </a:extLst>
          </p:cNvPr>
          <p:cNvSpPr/>
          <p:nvPr/>
        </p:nvSpPr>
        <p:spPr>
          <a:xfrm>
            <a:off x="92710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714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5EC494-83A9-40F2-AEB1-349D8E2E6D13}"/>
              </a:ext>
            </a:extLst>
          </p:cNvPr>
          <p:cNvSpPr/>
          <p:nvPr/>
        </p:nvSpPr>
        <p:spPr>
          <a:xfrm>
            <a:off x="127000" y="63500"/>
            <a:ext cx="11938000" cy="1018740"/>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92: Sự cộng hưởng cơ xảy ra khi</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636E19D2-4BD3-4C2C-8173-8F332C56D683}"/>
              </a:ext>
            </a:extLst>
          </p:cNvPr>
          <p:cNvSpPr/>
          <p:nvPr/>
        </p:nvSpPr>
        <p:spPr>
          <a:xfrm>
            <a:off x="508000" y="1082240"/>
            <a:ext cx="7758855"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A.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tần số lực cưỡng bức bằng tần số dao động của hệ.</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C4C9EE61-5A76-4A1A-AB41-38FB7D42128A}"/>
              </a:ext>
            </a:extLst>
          </p:cNvPr>
          <p:cNvSpPr/>
          <p:nvPr/>
        </p:nvSpPr>
        <p:spPr>
          <a:xfrm>
            <a:off x="508000" y="2251791"/>
            <a:ext cx="9289723"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biên độ dao động cuûa vật tăng lên khi có ngoại lực tác dụng.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0BA9CA99-F6E5-40CD-9E51-825C96054C4C}"/>
              </a:ext>
            </a:extLst>
          </p:cNvPr>
          <p:cNvSpPr/>
          <p:nvPr/>
        </p:nvSpPr>
        <p:spPr>
          <a:xfrm>
            <a:off x="508000" y="3421342"/>
            <a:ext cx="5273880"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 lực cản môi trường rất nhỏ.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3A9523EC-5157-4E6E-AE88-4E2561403B92}"/>
              </a:ext>
            </a:extLst>
          </p:cNvPr>
          <p:cNvSpPr/>
          <p:nvPr/>
        </p:nvSpPr>
        <p:spPr>
          <a:xfrm>
            <a:off x="508000" y="4590893"/>
            <a:ext cx="651813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tác dụng vào hệ một ngoại lực tuần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hoàn.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454C8135-3FC8-4ED1-91D0-23875CCAA6C7}"/>
              </a:ext>
            </a:extLst>
          </p:cNvPr>
          <p:cNvSpPr/>
          <p:nvPr/>
        </p:nvSpPr>
        <p:spPr>
          <a:xfrm>
            <a:off x="4445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3028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34908C-ADD1-42E7-B53B-19EB5087CCDA}"/>
              </a:ext>
            </a:extLst>
          </p:cNvPr>
          <p:cNvSpPr/>
          <p:nvPr/>
        </p:nvSpPr>
        <p:spPr>
          <a:xfrm>
            <a:off x="127000" y="63500"/>
            <a:ext cx="11938000" cy="1018740"/>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it-IT"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93: Để duy trì dao động của một cơ hệ ta phải</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it-IT"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6204BD4A-1CF3-4B73-A0A1-C0D5E2397930}"/>
              </a:ext>
            </a:extLst>
          </p:cNvPr>
          <p:cNvSpPr/>
          <p:nvPr/>
        </p:nvSpPr>
        <p:spPr>
          <a:xfrm>
            <a:off x="508000" y="1082240"/>
            <a:ext cx="9817111"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A. </a:t>
            </a: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bổ sung năng lượng để bù vào phần năng lượng mất đi do ma sát.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1CFB6C32-7F60-4EA6-B3F9-13AAA8E3FB8B}"/>
              </a:ext>
            </a:extLst>
          </p:cNvPr>
          <p:cNvSpPr/>
          <p:nvPr/>
        </p:nvSpPr>
        <p:spPr>
          <a:xfrm>
            <a:off x="508000" y="2251791"/>
            <a:ext cx="5522666"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làm nhẵn, bôi trơn để giảm ma sát.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2D296D74-8E99-4009-A9A6-CA811AA49768}"/>
              </a:ext>
            </a:extLst>
          </p:cNvPr>
          <p:cNvSpPr/>
          <p:nvPr/>
        </p:nvSpPr>
        <p:spPr>
          <a:xfrm>
            <a:off x="508000" y="3421342"/>
            <a:ext cx="6603090"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 thôi tác dụng lên hệ 1 ngoại lực tuần hoàn.</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268FF7FA-16E2-4335-B326-AC47F2FA5EE5}"/>
              </a:ext>
            </a:extLst>
          </p:cNvPr>
          <p:cNvSpPr/>
          <p:nvPr/>
        </p:nvSpPr>
        <p:spPr>
          <a:xfrm>
            <a:off x="508000" y="4590893"/>
            <a:ext cx="763382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cho hệ dao động với biên độ nhỏ để giảm ma </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sát.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FF10223D-0D05-4DCB-A289-40B2B890F92A}"/>
              </a:ext>
            </a:extLst>
          </p:cNvPr>
          <p:cNvSpPr/>
          <p:nvPr/>
        </p:nvSpPr>
        <p:spPr>
          <a:xfrm>
            <a:off x="4445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45778421"/>
      </p:ext>
    </p:extLst>
  </p:cSld>
  <p:clrMapOvr>
    <a:masterClrMapping/>
  </p:clrMapOvr>
  <mc:AlternateContent xmlns:mc="http://schemas.openxmlformats.org/markup-compatibility/2006" xmlns:p14="http://schemas.microsoft.com/office/powerpoint/2010/main">
    <mc:Choice Requires="p14">
      <p:transition spd="slow" p14:dur="20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83A272-807B-46F0-B4DA-7F5838D78CB7}"/>
              </a:ext>
            </a:extLst>
          </p:cNvPr>
          <p:cNvSpPr/>
          <p:nvPr/>
        </p:nvSpPr>
        <p:spPr>
          <a:xfrm>
            <a:off x="127000" y="63500"/>
            <a:ext cx="11938000" cy="1514261"/>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94: Trong thí nghiệm khảo sát các định luật dao động của con lắc đơn, khi thay đổi giá trị biên độ khác nhau thì</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B939C82A-3756-4574-8D7F-E7A62CB783DC}"/>
              </a:ext>
            </a:extLst>
          </p:cNvPr>
          <p:cNvSpPr/>
          <p:nvPr/>
        </p:nvSpPr>
        <p:spPr>
          <a:xfrm>
            <a:off x="508000" y="1577761"/>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chu kỳ của nó tăng lên rõ rệt.</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358CC5BB-E333-457B-91CE-680E286904C5}"/>
              </a:ext>
            </a:extLst>
          </p:cNvPr>
          <p:cNvSpPr/>
          <p:nvPr/>
        </p:nvSpPr>
        <p:spPr>
          <a:xfrm>
            <a:off x="508000" y="2100981"/>
            <a:ext cx="4645824"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 Chu kỳ của nó giảm đi rõ rệt.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FEC644A6-CD2A-4D80-8981-3D12DF350558}"/>
              </a:ext>
            </a:extLst>
          </p:cNvPr>
          <p:cNvSpPr/>
          <p:nvPr/>
        </p:nvSpPr>
        <p:spPr>
          <a:xfrm>
            <a:off x="508000" y="3270532"/>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Tần số của nó giảm đi nhiều.</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81A934F0-DA6A-4BEF-9C5C-EB935E36E4B9}"/>
              </a:ext>
            </a:extLst>
          </p:cNvPr>
          <p:cNvSpPr/>
          <p:nvPr/>
        </p:nvSpPr>
        <p:spPr>
          <a:xfrm>
            <a:off x="508000" y="3793752"/>
            <a:ext cx="542328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D. </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Tần số của nó hầu như không đổi.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0C34A7EE-33E6-4EBB-B4E2-0393902CAA8B}"/>
              </a:ext>
            </a:extLst>
          </p:cNvPr>
          <p:cNvSpPr/>
          <p:nvPr/>
        </p:nvSpPr>
        <p:spPr>
          <a:xfrm>
            <a:off x="444500" y="3730252"/>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68788761"/>
      </p:ext>
    </p:extLst>
  </p:cSld>
  <p:clrMapOvr>
    <a:masterClrMapping/>
  </p:clrMapOvr>
  <mc:AlternateContent xmlns:mc="http://schemas.openxmlformats.org/markup-compatibility/2006" xmlns:p14="http://schemas.microsoft.com/office/powerpoint/2010/main">
    <mc:Choice Requires="p14">
      <p:transition spd="slow" p14:dur="2000">
        <p14:prism dir="d"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4CCD6D-4FF6-4407-B8C8-AD1E9E397F39}"/>
              </a:ext>
            </a:extLst>
          </p:cNvPr>
          <p:cNvSpPr/>
          <p:nvPr/>
        </p:nvSpPr>
        <p:spPr>
          <a:xfrm>
            <a:off x="127000" y="63500"/>
            <a:ext cx="11938000" cy="1018740"/>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95: Trong biểu thức xác định chu kỳ dao động của con lắc đơn thì đơn vị của</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BF244ADC-6BF4-45EF-B243-3ECAFC2F096B}"/>
              </a:ext>
            </a:extLst>
          </p:cNvPr>
          <p:cNvSpPr/>
          <p:nvPr/>
        </p:nvSpPr>
        <p:spPr>
          <a:xfrm>
            <a:off x="508000" y="1082240"/>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khối lượng là miligam (mg)</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A4EDC4C0-BED3-424A-A10F-7E2BC42B6A57}"/>
              </a:ext>
            </a:extLst>
          </p:cNvPr>
          <p:cNvSpPr/>
          <p:nvPr/>
        </p:nvSpPr>
        <p:spPr>
          <a:xfrm>
            <a:off x="508000" y="1605460"/>
            <a:ext cx="3579826"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khối lượng là gam (g)</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88FC0E80-B86F-4B61-B459-464821C50975}"/>
              </a:ext>
            </a:extLst>
          </p:cNvPr>
          <p:cNvSpPr/>
          <p:nvPr/>
        </p:nvSpPr>
        <p:spPr>
          <a:xfrm>
            <a:off x="508000" y="2775011"/>
            <a:ext cx="581441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chiều</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dài</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sợi</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dây</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là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centimet</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(cm)</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E0071AE1-1B64-48D6-91EE-2ADD3B3D5CF7}"/>
              </a:ext>
            </a:extLst>
          </p:cNvPr>
          <p:cNvSpPr/>
          <p:nvPr/>
        </p:nvSpPr>
        <p:spPr>
          <a:xfrm>
            <a:off x="508000" y="3298231"/>
            <a:ext cx="491031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chiều</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dài</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sợi</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dây</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là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mét</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err="1">
                <a:ln>
                  <a:noFill/>
                </a:ln>
                <a:solidFill>
                  <a:srgbClr val="FFFFFF"/>
                </a:solidFill>
                <a:effectLst/>
                <a:uLnTx/>
                <a:uFillTx/>
                <a:latin typeface="UTM Swiss Condensed" panose="02000500000000000000" pitchFamily="2" charset="0"/>
                <a:ea typeface="Arial" panose="020B0604020202020204" pitchFamily="34" charset="0"/>
                <a:cs typeface="+mn-cs"/>
              </a:rPr>
              <a:t>mét</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054067FF-E3AE-4D93-9299-414446CF5A19}"/>
              </a:ext>
            </a:extLst>
          </p:cNvPr>
          <p:cNvSpPr/>
          <p:nvPr/>
        </p:nvSpPr>
        <p:spPr>
          <a:xfrm>
            <a:off x="444500" y="154196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0437457"/>
      </p:ext>
    </p:extLst>
  </p:cSld>
  <p:clrMapOvr>
    <a:masterClrMapping/>
  </p:clrMapOvr>
  <mc:AlternateContent xmlns:mc="http://schemas.openxmlformats.org/markup-compatibility/2006" xmlns:p14="http://schemas.microsoft.com/office/powerpoint/2010/main">
    <mc:Choice Requires="p14">
      <p:transition spd="slow" p14:dur="20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BE64EF-E1D5-4F89-86FA-404F7A17C6E5}"/>
              </a:ext>
            </a:extLst>
          </p:cNvPr>
          <p:cNvSpPr/>
          <p:nvPr/>
        </p:nvSpPr>
        <p:spPr>
          <a:xfrm>
            <a:off x="127000" y="63500"/>
            <a:ext cx="11938000" cy="1514261"/>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96</a:t>
            </a: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Trong thí nghiệm khảo sát các định luật dao động của con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lắc đơn</a:t>
            </a: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ta có thể kết luận rằng chu kỳ dao động của con lắc đơn không phụ thuộc vào</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C5EA9AC7-0799-45EF-B4F3-13878EE9F7A2}"/>
              </a:ext>
            </a:extLst>
          </p:cNvPr>
          <p:cNvSpPr/>
          <p:nvPr/>
        </p:nvSpPr>
        <p:spPr>
          <a:xfrm>
            <a:off x="1016000" y="1577761"/>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gia tốc trọng trường.</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51512C08-0827-4729-94A0-23CEB55917DE}"/>
              </a:ext>
            </a:extLst>
          </p:cNvPr>
          <p:cNvSpPr/>
          <p:nvPr/>
        </p:nvSpPr>
        <p:spPr>
          <a:xfrm>
            <a:off x="6477000" y="1577761"/>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B. </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biên độ dao động.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9AFA544C-C8C9-4857-9083-2E3E4053C916}"/>
              </a:ext>
            </a:extLst>
          </p:cNvPr>
          <p:cNvSpPr/>
          <p:nvPr/>
        </p:nvSpPr>
        <p:spPr>
          <a:xfrm>
            <a:off x="1016000" y="2339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vị trí địa lí</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BC5D8283-69B4-4B94-8CF9-4D07E145D5F0}"/>
              </a:ext>
            </a:extLst>
          </p:cNvPr>
          <p:cNvSpPr/>
          <p:nvPr/>
        </p:nvSpPr>
        <p:spPr>
          <a:xfrm>
            <a:off x="6477000" y="2339761"/>
            <a:ext cx="330090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chiều dài dây </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treo.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32FBA260-1D80-4737-8BD0-A65197E9359E}"/>
              </a:ext>
            </a:extLst>
          </p:cNvPr>
          <p:cNvSpPr/>
          <p:nvPr/>
        </p:nvSpPr>
        <p:spPr>
          <a:xfrm>
            <a:off x="6413500" y="2276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1694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983DFA-A1F4-41F2-8068-793991621464}"/>
              </a:ext>
            </a:extLst>
          </p:cNvPr>
          <p:cNvSpPr/>
          <p:nvPr/>
        </p:nvSpPr>
        <p:spPr>
          <a:xfrm>
            <a:off x="127000" y="63500"/>
            <a:ext cx="11938000" cy="1018740"/>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97: Biên độ của dao động cưỡng bức không phụ thuộc vào</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E6BA8AB0-C24B-4699-817E-332D2791B1D9}"/>
              </a:ext>
            </a:extLst>
          </p:cNvPr>
          <p:cNvSpPr/>
          <p:nvPr/>
        </p:nvSpPr>
        <p:spPr>
          <a:xfrm>
            <a:off x="508000" y="1082240"/>
            <a:ext cx="7266733"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 tần số của ngoại lực tuần hoàn tác dụng lên vật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733C74F2-F0A7-487F-934C-2EC9600CDF9E}"/>
              </a:ext>
            </a:extLst>
          </p:cNvPr>
          <p:cNvSpPr/>
          <p:nvPr/>
        </p:nvSpPr>
        <p:spPr>
          <a:xfrm>
            <a:off x="508000" y="2251791"/>
            <a:ext cx="7441461"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biên độ của ngoaị lực tuần hoàn tác dụng lên vật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CF1E3CCE-E8F4-4E3B-A525-7FF295B2D07B}"/>
              </a:ext>
            </a:extLst>
          </p:cNvPr>
          <p:cNvSpPr/>
          <p:nvPr/>
        </p:nvSpPr>
        <p:spPr>
          <a:xfrm>
            <a:off x="508000" y="3421342"/>
            <a:ext cx="9496510"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 độ chênh lệch giữa tần số lực cưỡng bức và tần số riêng của hệ</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92ED9E36-76FF-40B9-BA2D-F794C73CBB4A}"/>
              </a:ext>
            </a:extLst>
          </p:cNvPr>
          <p:cNvSpPr/>
          <p:nvPr/>
        </p:nvSpPr>
        <p:spPr>
          <a:xfrm>
            <a:off x="508000" y="4590893"/>
            <a:ext cx="82541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D.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pha ban đầu của ngoại lực tuần hoàn tác dụng lên vật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F24772D3-A39C-4CBB-92C3-B3BBE6921E80}"/>
              </a:ext>
            </a:extLst>
          </p:cNvPr>
          <p:cNvSpPr/>
          <p:nvPr/>
        </p:nvSpPr>
        <p:spPr>
          <a:xfrm>
            <a:off x="444500" y="3357842"/>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4329427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3DDFB0-C295-482F-9BD3-ECEF81CF033B}"/>
              </a:ext>
            </a:extLst>
          </p:cNvPr>
          <p:cNvSpPr/>
          <p:nvPr/>
        </p:nvSpPr>
        <p:spPr>
          <a:xfrm>
            <a:off x="127000" y="63500"/>
            <a:ext cx="11938000" cy="1018740"/>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98: Dao động tắt dần là một dao động có</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99896817-10AF-4DE8-9693-FE1649176A1A}"/>
              </a:ext>
            </a:extLst>
          </p:cNvPr>
          <p:cNvSpPr/>
          <p:nvPr/>
        </p:nvSpPr>
        <p:spPr>
          <a:xfrm>
            <a:off x="1016000" y="1082240"/>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biên độ thay đổi liên tục.</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19130EE9-1013-4E25-A53E-483FA0EF8A30}"/>
              </a:ext>
            </a:extLst>
          </p:cNvPr>
          <p:cNvSpPr/>
          <p:nvPr/>
        </p:nvSpPr>
        <p:spPr>
          <a:xfrm>
            <a:off x="6477000" y="1082240"/>
            <a:ext cx="3155031"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có</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ma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sát</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cực</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đại</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73BC53F5-238A-4C2B-86E2-BD19DA509B97}"/>
              </a:ext>
            </a:extLst>
          </p:cNvPr>
          <p:cNvSpPr/>
          <p:nvPr/>
        </p:nvSpPr>
        <p:spPr>
          <a:xfrm>
            <a:off x="1016000" y="1844240"/>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biên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độ</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giảm</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dần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do ma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sát</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7AE105FE-633B-4B4E-AA9D-4C02E8AE0113}"/>
              </a:ext>
            </a:extLst>
          </p:cNvPr>
          <p:cNvSpPr/>
          <p:nvPr/>
        </p:nvSpPr>
        <p:spPr>
          <a:xfrm>
            <a:off x="6477000" y="1844240"/>
            <a:ext cx="475963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chu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kì</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tăng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tỉ</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lệ</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với</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thời</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err="1">
                <a:ln>
                  <a:noFill/>
                </a:ln>
                <a:solidFill>
                  <a:srgbClr val="FFFFFF"/>
                </a:solidFill>
                <a:effectLst/>
                <a:uLnTx/>
                <a:uFillTx/>
                <a:latin typeface="UTM Swiss Condensed" panose="02000500000000000000" pitchFamily="2" charset="0"/>
                <a:ea typeface="Times New Roman" panose="02020603050405020304" pitchFamily="18" charset="0"/>
                <a:cs typeface="+mn-cs"/>
              </a:rPr>
              <a:t>gian</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131958F9-E95B-4C1D-9EE8-0F39FE28D768}"/>
              </a:ext>
            </a:extLst>
          </p:cNvPr>
          <p:cNvSpPr/>
          <p:nvPr/>
        </p:nvSpPr>
        <p:spPr>
          <a:xfrm>
            <a:off x="955364" y="1845983"/>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60530528"/>
      </p:ext>
    </p:extLst>
  </p:cSld>
  <p:clrMapOvr>
    <a:masterClrMapping/>
  </p:clrMapOvr>
  <mc:AlternateContent xmlns:mc="http://schemas.openxmlformats.org/markup-compatibility/2006" xmlns:p14="http://schemas.microsoft.com/office/powerpoint/2010/main">
    <mc:Choice Requires="p14">
      <p:transition spd="slow" p14:dur="20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1F7591-DB47-446C-BEFE-4F5DBD661B79}"/>
              </a:ext>
            </a:extLst>
          </p:cNvPr>
          <p:cNvSpPr/>
          <p:nvPr/>
        </p:nvSpPr>
        <p:spPr>
          <a:xfrm>
            <a:off x="127000" y="63500"/>
            <a:ext cx="11938000" cy="1018740"/>
          </a:xfrm>
          <a:prstGeom prst="rect">
            <a:avLst/>
          </a:prstGeom>
          <a:solidFill>
            <a:srgbClr val="000000"/>
          </a:solidFill>
          <a:scene3d>
            <a:camera prst="orthographicFront"/>
            <a:lightRig rig="threePt" dir="t"/>
          </a:scene3d>
          <a:sp3d extrusionH="76200">
            <a:bevelT/>
            <a:bevelB w="152400" h="50800" prst="softRound"/>
            <a:extrusionClr>
              <a:schemeClr val="bg2">
                <a:lumMod val="10000"/>
              </a:schemeClr>
            </a:extrusionClr>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Câu</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99</a:t>
            </a: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Biên độ</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dao động tổng hợp được tính theo biểu thức nào sau đây</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21D44EFD-BBB4-45C7-88CE-90EFC3AAD0AC}"/>
                  </a:ext>
                </a:extLst>
              </p:cNvPr>
              <p:cNvSpPr/>
              <p:nvPr/>
            </p:nvSpPr>
            <p:spPr>
              <a:xfrm>
                <a:off x="508000" y="1082240"/>
                <a:ext cx="7661072" cy="55104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400000000000000" pitchFamily="34" charset="-128"/>
                    <a:cs typeface="+mn-cs"/>
                  </a:rPr>
                  <a:t>A.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a:t>
                </a:r>
                <a:r>
                  <a:rPr kumimoji="0" lang="vi-VN" sz="2800" b="1" i="0" u="none" strike="noStrike" kern="1200" cap="none" spc="0" normalizeH="0" baseline="3000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2</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 </a:t>
                </a:r>
                <a14:m>
                  <m:oMath xmlns:m="http://schemas.openxmlformats.org/officeDocument/2006/math">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𝟏</m:t>
                        </m:r>
                      </m:sub>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sup>
                    </m:sSub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 </m:t>
                    </m:r>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sub>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sup>
                    </m:sSub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 </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𝟏</m:t>
                        </m:r>
                      </m:sub>
                    </m:sSub>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sub>
                    </m:sSub>
                    <m:func>
                      <m:func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uncPr>
                      <m:fNa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𝒄𝒐𝒔</m:t>
                        </m:r>
                      </m:fName>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e>
                    </m:func>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𝝓</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𝝓</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𝟏</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21D44EFD-BBB4-45C7-88CE-90EFC3AAD0AC}"/>
                  </a:ext>
                </a:extLst>
              </p:cNvPr>
              <p:cNvSpPr>
                <a:spLocks noRot="1" noChangeAspect="1" noMove="1" noResize="1" noEditPoints="1" noAdjustHandles="1" noChangeArrowheads="1" noChangeShapeType="1" noTextEdit="1"/>
              </p:cNvSpPr>
              <p:nvPr/>
            </p:nvSpPr>
            <p:spPr>
              <a:xfrm>
                <a:off x="508000" y="1082240"/>
                <a:ext cx="7661072" cy="551048"/>
              </a:xfrm>
              <a:prstGeom prst="rect">
                <a:avLst/>
              </a:prstGeom>
              <a:blipFill>
                <a:blip r:embed="rId2"/>
                <a:stretch>
                  <a:fillRect l="-1591" t="-8889" b="-2888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12C128EB-3066-4A5F-9316-D1D4D3BB2126}"/>
                  </a:ext>
                </a:extLst>
              </p:cNvPr>
              <p:cNvSpPr/>
              <p:nvPr/>
            </p:nvSpPr>
            <p:spPr>
              <a:xfrm>
                <a:off x="508000" y="1633288"/>
                <a:ext cx="6524350" cy="1211294"/>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 A</a:t>
                </a:r>
                <a:r>
                  <a:rPr kumimoji="0" lang="vi-VN" sz="2800" b="1" i="0" u="none" strike="noStrike" kern="1200" cap="none" spc="0" normalizeH="0" baseline="3000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2</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 </a:t>
                </a:r>
                <a14:m>
                  <m:oMath xmlns:m="http://schemas.openxmlformats.org/officeDocument/2006/math">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𝟏</m:t>
                        </m:r>
                      </m:sub>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sup>
                    </m:sSub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 </m:t>
                    </m:r>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sub>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sup>
                    </m:sSub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𝟏</m:t>
                        </m:r>
                      </m:sub>
                    </m:sSub>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sub>
                    </m:sSub>
                    <m:func>
                      <m:func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uncPr>
                      <m:fNa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𝒄𝒐𝒔</m:t>
                        </m:r>
                      </m:fName>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e>
                    </m:func>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𝝓</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𝝓</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𝟏</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a14:m>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12C128EB-3066-4A5F-9316-D1D4D3BB2126}"/>
                  </a:ext>
                </a:extLst>
              </p:cNvPr>
              <p:cNvSpPr>
                <a:spLocks noRot="1" noChangeAspect="1" noMove="1" noResize="1" noEditPoints="1" noAdjustHandles="1" noChangeArrowheads="1" noChangeShapeType="1" noTextEdit="1"/>
              </p:cNvSpPr>
              <p:nvPr/>
            </p:nvSpPr>
            <p:spPr>
              <a:xfrm>
                <a:off x="508000" y="1633288"/>
                <a:ext cx="6524350" cy="1211294"/>
              </a:xfrm>
              <a:prstGeom prst="rect">
                <a:avLst/>
              </a:prstGeom>
              <a:blipFill>
                <a:blip r:embed="rId3"/>
                <a:stretch>
                  <a:fillRect l="-18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821DEFD-7052-405D-83B9-EDB81FDEA8D1}"/>
                  </a:ext>
                </a:extLst>
              </p:cNvPr>
              <p:cNvSpPr/>
              <p:nvPr/>
            </p:nvSpPr>
            <p:spPr>
              <a:xfrm>
                <a:off x="508000" y="2578099"/>
                <a:ext cx="7661072" cy="53296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A</a:t>
                </a:r>
                <a:r>
                  <a:rPr kumimoji="0" lang="vi-VN" sz="2800" b="1" i="0" u="none" strike="noStrike" kern="1200" cap="none" spc="0" normalizeH="0" baseline="3000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2</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𝟏</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 </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sub>
                    </m:sSub>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sup>
                    </m:s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𝟏</m:t>
                        </m:r>
                      </m:sub>
                    </m:sSub>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sub>
                    </m:sSub>
                    <m:func>
                      <m:func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uncPr>
                      <m:fNa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𝒄𝒐𝒔</m:t>
                        </m:r>
                      </m:fName>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e>
                    </m:func>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𝝓</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𝝓</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𝟏</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9821DEFD-7052-405D-83B9-EDB81FDEA8D1}"/>
                  </a:ext>
                </a:extLst>
              </p:cNvPr>
              <p:cNvSpPr>
                <a:spLocks noRot="1" noChangeAspect="1" noMove="1" noResize="1" noEditPoints="1" noAdjustHandles="1" noChangeArrowheads="1" noChangeShapeType="1" noTextEdit="1"/>
              </p:cNvSpPr>
              <p:nvPr/>
            </p:nvSpPr>
            <p:spPr>
              <a:xfrm>
                <a:off x="508000" y="2578099"/>
                <a:ext cx="7661072" cy="532966"/>
              </a:xfrm>
              <a:prstGeom prst="rect">
                <a:avLst/>
              </a:prstGeom>
              <a:blipFill>
                <a:blip r:embed="rId4"/>
                <a:stretch>
                  <a:fillRect l="-1591" t="-11494" b="-3103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6D5931F7-A23B-492F-A5E8-549F2D953F85}"/>
                  </a:ext>
                </a:extLst>
              </p:cNvPr>
              <p:cNvSpPr/>
              <p:nvPr/>
            </p:nvSpPr>
            <p:spPr>
              <a:xfrm>
                <a:off x="508000" y="3522910"/>
                <a:ext cx="7661072" cy="53296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a:t>
                </a:r>
                <a:r>
                  <a:rPr kumimoji="0" lang="vi-VN" sz="2800" b="1" i="0" u="none" strike="noStrike" kern="1200" cap="none" spc="0" normalizeH="0" baseline="3000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2</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𝟏</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 </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sub>
                    </m:sSub>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sup>
                    </m:sSup>
                    <m:r>
                      <a:rPr kumimoji="0" lang="en-US"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𝟏</m:t>
                        </m:r>
                      </m:sub>
                    </m:sSub>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𝑨</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sub>
                    </m:sSub>
                    <m:func>
                      <m:func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uncPr>
                      <m:fNa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𝒄𝒐𝒔</m:t>
                        </m:r>
                      </m:fName>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e>
                    </m:func>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𝝓</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𝝓</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𝟏</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10" name="Rectangle 9">
                <a:extLst>
                  <a:ext uri="{FF2B5EF4-FFF2-40B4-BE49-F238E27FC236}">
                    <a16:creationId xmlns:a16="http://schemas.microsoft.com/office/drawing/2014/main" id="{6D5931F7-A23B-492F-A5E8-549F2D953F85}"/>
                  </a:ext>
                </a:extLst>
              </p:cNvPr>
              <p:cNvSpPr>
                <a:spLocks noRot="1" noChangeAspect="1" noMove="1" noResize="1" noEditPoints="1" noAdjustHandles="1" noChangeArrowheads="1" noChangeShapeType="1" noTextEdit="1"/>
              </p:cNvSpPr>
              <p:nvPr/>
            </p:nvSpPr>
            <p:spPr>
              <a:xfrm>
                <a:off x="508000" y="3522910"/>
                <a:ext cx="7661072" cy="532966"/>
              </a:xfrm>
              <a:prstGeom prst="rect">
                <a:avLst/>
              </a:prstGeom>
              <a:blipFill>
                <a:blip r:embed="rId5"/>
                <a:stretch>
                  <a:fillRect l="-1591" t="-11494" b="-31034"/>
                </a:stretch>
              </a:blipFill>
            </p:spPr>
            <p:txBody>
              <a:bodyPr/>
              <a:lstStyle/>
              <a:p>
                <a:r>
                  <a:rPr lang="vi-VN">
                    <a:noFill/>
                  </a:rPr>
                  <a:t> </a:t>
                </a:r>
              </a:p>
            </p:txBody>
          </p:sp>
        </mc:Fallback>
      </mc:AlternateContent>
      <p:sp>
        <p:nvSpPr>
          <p:cNvPr id="11" name="Oval 10">
            <a:extLst>
              <a:ext uri="{FF2B5EF4-FFF2-40B4-BE49-F238E27FC236}">
                <a16:creationId xmlns:a16="http://schemas.microsoft.com/office/drawing/2014/main" id="{C89E09AC-88BF-4FCD-9679-20BEB4800B48}"/>
              </a:ext>
            </a:extLst>
          </p:cNvPr>
          <p:cNvSpPr/>
          <p:nvPr/>
        </p:nvSpPr>
        <p:spPr>
          <a:xfrm>
            <a:off x="444500" y="2514599"/>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56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ipe(left)">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11">
                                            <p:bg/>
                                          </p:spTgt>
                                        </p:tgtEl>
                                        <p:attrNameLst>
                                          <p:attrName>style.visibility</p:attrName>
                                        </p:attrNameLst>
                                      </p:cBhvr>
                                      <p:to>
                                        <p:strVal val="visible"/>
                                      </p:to>
                                    </p:set>
                                    <p:anim calcmode="lin" valueType="num">
                                      <p:cBhvr>
                                        <p:cTn id="32" dur="500" fill="hold"/>
                                        <p:tgtEl>
                                          <p:spTgt spid="11">
                                            <p:bg/>
                                          </p:spTgt>
                                        </p:tgtEl>
                                        <p:attrNameLst>
                                          <p:attrName>ppt_w</p:attrName>
                                        </p:attrNameLst>
                                      </p:cBhvr>
                                      <p:tavLst>
                                        <p:tav tm="0">
                                          <p:val>
                                            <p:fltVal val="0"/>
                                          </p:val>
                                        </p:tav>
                                        <p:tav tm="100000">
                                          <p:val>
                                            <p:strVal val="#ppt_w"/>
                                          </p:val>
                                        </p:tav>
                                      </p:tavLst>
                                    </p:anim>
                                    <p:anim calcmode="lin" valueType="num">
                                      <p:cBhvr>
                                        <p:cTn id="33" dur="500" fill="hold"/>
                                        <p:tgtEl>
                                          <p:spTgt spid="11">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11">
                                            <p:txEl>
                                              <p:pRg st="0" end="0"/>
                                            </p:txEl>
                                          </p:spTgt>
                                        </p:tgtEl>
                                        <p:attrNameLst>
                                          <p:attrName>style.visibility</p:attrName>
                                        </p:attrNameLst>
                                      </p:cBhvr>
                                      <p:to>
                                        <p:strVal val="visible"/>
                                      </p:to>
                                    </p:set>
                                    <p:anim calcmode="lin" valueType="num">
                                      <p:cBhvr>
                                        <p:cTn id="38"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1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10" grpId="0" build="p" autoUpdateAnimBg="0"/>
      <p:bldP spid="11" grpId="0" build="p" animBg="1"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10452</Words>
  <Application>Microsoft Office PowerPoint</Application>
  <PresentationFormat>Widescreen</PresentationFormat>
  <Paragraphs>1009</Paragraphs>
  <Slides>154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154</vt:i4>
      </vt:variant>
    </vt:vector>
  </HeadingPairs>
  <TitlesOfParts>
    <vt:vector size="161" baseType="lpstr">
      <vt:lpstr>Arial</vt:lpstr>
      <vt:lpstr>Calibri</vt:lpstr>
      <vt:lpstr>Calibri Light</vt:lpstr>
      <vt:lpstr>Cambria Math</vt:lpstr>
      <vt:lpstr>Times New Roman</vt:lpstr>
      <vt:lpstr>UTM Swiss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HUY HUNG</dc:creator>
  <cp:lastModifiedBy>NGUYEN HUY HUNG</cp:lastModifiedBy>
  <cp:revision>8</cp:revision>
  <dcterms:created xsi:type="dcterms:W3CDTF">2020-09-01T09:30:34Z</dcterms:created>
  <dcterms:modified xsi:type="dcterms:W3CDTF">2020-09-05T07:57:05Z</dcterms:modified>
</cp:coreProperties>
</file>