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9" r:id="rId19"/>
    <p:sldId id="277" r:id="rId20"/>
    <p:sldId id="276" r:id="rId21"/>
    <p:sldId id="278" r:id="rId22"/>
    <p:sldId id="280" r:id="rId23"/>
    <p:sldId id="281" r:id="rId24"/>
    <p:sldId id="282" r:id="rId25"/>
    <p:sldId id="283" r:id="rId26"/>
    <p:sldId id="284" r:id="rId2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02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7BD3924-9B89-4D19-8CE4-5B94FF740EBC}" type="datetimeFigureOut">
              <a:rPr lang="vi-VN" smtClean="0"/>
              <a:t>07/01/2024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316514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7BD3924-9B89-4D19-8CE4-5B94FF740EBC}" type="datetimeFigureOut">
              <a:rPr lang="vi-VN" smtClean="0"/>
              <a:t>07/01/2024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3126481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7BD3924-9B89-4D19-8CE4-5B94FF740EBC}" type="datetimeFigureOut">
              <a:rPr lang="vi-VN" smtClean="0"/>
              <a:t>07/01/2024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322972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7BD3924-9B89-4D19-8CE4-5B94FF740EBC}" type="datetimeFigureOut">
              <a:rPr lang="vi-VN" smtClean="0"/>
              <a:t>07/01/2024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225943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BD3924-9B89-4D19-8CE4-5B94FF740EBC}" type="datetimeFigureOut">
              <a:rPr lang="vi-VN" smtClean="0"/>
              <a:t>07/01/2024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31547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7BD3924-9B89-4D19-8CE4-5B94FF740EBC}" type="datetimeFigureOut">
              <a:rPr lang="vi-VN" smtClean="0"/>
              <a:t>07/01/2024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13499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7BD3924-9B89-4D19-8CE4-5B94FF740EBC}" type="datetimeFigureOut">
              <a:rPr lang="vi-VN" smtClean="0"/>
              <a:t>07/01/2024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3371424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7BD3924-9B89-4D19-8CE4-5B94FF740EBC}" type="datetimeFigureOut">
              <a:rPr lang="vi-VN" smtClean="0"/>
              <a:t>07/01/2024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690108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D3924-9B89-4D19-8CE4-5B94FF740EBC}" type="datetimeFigureOut">
              <a:rPr lang="vi-VN" smtClean="0"/>
              <a:t>07/01/2024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1783911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3924-9B89-4D19-8CE4-5B94FF740EBC}" type="datetimeFigureOut">
              <a:rPr lang="vi-VN" smtClean="0"/>
              <a:t>07/01/2024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1609018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3924-9B89-4D19-8CE4-5B94FF740EBC}" type="datetimeFigureOut">
              <a:rPr lang="vi-VN" smtClean="0"/>
              <a:t>07/01/2024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3037662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D3924-9B89-4D19-8CE4-5B94FF740EBC}" type="datetimeFigureOut">
              <a:rPr lang="vi-VN" smtClean="0"/>
              <a:t>07/01/2024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97022-CC13-40EB-8D0A-0A1909D469FC}" type="slidenum">
              <a:rPr lang="vi-VN" smtClean="0"/>
              <a:t>‹#›</a:t>
            </a:fld>
            <a:endParaRPr lang="vi-VN"/>
          </a:p>
        </p:txBody>
      </p:sp>
    </p:spTree>
    <p:extLst>
      <p:ext uri="{BB962C8B-B14F-4D97-AF65-F5344CB8AC3E}">
        <p14:creationId xmlns:p14="http://schemas.microsoft.com/office/powerpoint/2010/main" val="143980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74" y="-27384"/>
            <a:ext cx="9217024" cy="6885384"/>
          </a:xfrm>
          <a:prstGeom prst="rect">
            <a:avLst/>
          </a:prstGeom>
          <a:noFill/>
          <a:ln>
            <a:noFill/>
          </a:ln>
        </p:spPr>
      </p:pic>
      <p:pic>
        <p:nvPicPr>
          <p:cNvPr id="5" name="Picture 4" descr="Bellcoll"/>
          <p:cNvPicPr/>
          <p:nvPr/>
        </p:nvPicPr>
        <p:blipFill>
          <a:blip r:embed="rId3"/>
          <a:srcRect/>
          <a:stretch>
            <a:fillRect/>
          </a:stretch>
        </p:blipFill>
        <p:spPr bwMode="auto">
          <a:xfrm>
            <a:off x="3347864" y="-243408"/>
            <a:ext cx="1752600" cy="1168400"/>
          </a:xfrm>
          <a:prstGeom prst="rect">
            <a:avLst/>
          </a:prstGeom>
          <a:noFill/>
          <a:ln w="9525">
            <a:noFill/>
            <a:miter lim="800000"/>
            <a:headEnd/>
            <a:tailEnd/>
          </a:ln>
        </p:spPr>
      </p:pic>
      <p:pic>
        <p:nvPicPr>
          <p:cNvPr id="17" name="Picture 16" descr="Growing Wild Flowers Sticker by Botanical PaperWorks for iOS &amp;amp; Android |  GIPHY | Flowers gif, Good morning beautiful gif, Beautiful gif"/>
          <p:cNvPicPr/>
          <p:nvPr/>
        </p:nvPicPr>
        <p:blipFill>
          <a:blip r:embed="rId4"/>
          <a:srcRect/>
          <a:stretch>
            <a:fillRect/>
          </a:stretch>
        </p:blipFill>
        <p:spPr bwMode="auto">
          <a:xfrm>
            <a:off x="8244408" y="4381842"/>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via GIPHY | Stickers, Giphy, Flowers"/>
          <p:cNvPicPr/>
          <p:nvPr/>
        </p:nvPicPr>
        <p:blipFill>
          <a:blip r:embed="rId5"/>
          <a:srcRect/>
          <a:stretch>
            <a:fillRect/>
          </a:stretch>
        </p:blipFill>
        <p:spPr bwMode="auto">
          <a:xfrm>
            <a:off x="5189290" y="4869161"/>
            <a:ext cx="1054100" cy="17915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Growing Wild Flowers Sticker by Botanical PaperWorks for iOS &amp;amp; Android |  GIPHY | Flowers gif, Good morning beautiful gif, Beautiful gif"/>
          <p:cNvPicPr/>
          <p:nvPr/>
        </p:nvPicPr>
        <p:blipFill>
          <a:blip r:embed="rId4"/>
          <a:srcRect/>
          <a:stretch>
            <a:fillRect/>
          </a:stretch>
        </p:blipFill>
        <p:spPr bwMode="auto">
          <a:xfrm>
            <a:off x="7640488" y="4988205"/>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Growing Wild Flowers Sticker by Botanical PaperWorks for iOS &amp;amp; Android |  GIPHY | Flowers gif, Good morning beautiful gif, Beautiful gif"/>
          <p:cNvPicPr/>
          <p:nvPr/>
        </p:nvPicPr>
        <p:blipFill>
          <a:blip r:embed="rId4"/>
          <a:srcRect/>
          <a:stretch>
            <a:fillRect/>
          </a:stretch>
        </p:blipFill>
        <p:spPr bwMode="auto">
          <a:xfrm>
            <a:off x="6859006" y="5521617"/>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rowing Wild Flowers Sticker by Botanical PaperWorks for iOS &amp;amp; Android |  GIPHY | Flowers gif, Good morning beautiful gif, Beautiful gif"/>
          <p:cNvPicPr/>
          <p:nvPr/>
        </p:nvPicPr>
        <p:blipFill>
          <a:blip r:embed="rId4"/>
          <a:srcRect/>
          <a:stretch>
            <a:fillRect/>
          </a:stretch>
        </p:blipFill>
        <p:spPr bwMode="auto">
          <a:xfrm>
            <a:off x="4044692" y="5679916"/>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Growing Wild Flowers Sticker by Botanical PaperWorks for iOS &amp;amp; Android |  GIPHY | Flowers gif, Good morning beautiful gif, Beautiful gif"/>
          <p:cNvPicPr/>
          <p:nvPr/>
        </p:nvPicPr>
        <p:blipFill>
          <a:blip r:embed="rId4"/>
          <a:srcRect/>
          <a:stretch>
            <a:fillRect/>
          </a:stretch>
        </p:blipFill>
        <p:spPr bwMode="auto">
          <a:xfrm>
            <a:off x="2940194" y="5411708"/>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Growing Wild Flowers Sticker by Botanical PaperWorks for iOS &amp;amp; Android |  GIPHY | Flowers gif, Good morning beautiful gif, Beautiful gif"/>
          <p:cNvPicPr/>
          <p:nvPr/>
        </p:nvPicPr>
        <p:blipFill>
          <a:blip r:embed="rId4"/>
          <a:srcRect/>
          <a:stretch>
            <a:fillRect/>
          </a:stretch>
        </p:blipFill>
        <p:spPr bwMode="auto">
          <a:xfrm>
            <a:off x="1619672" y="5192608"/>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Ghim trên Butterfly Beautification"/>
          <p:cNvPicPr/>
          <p:nvPr/>
        </p:nvPicPr>
        <p:blipFill>
          <a:blip r:embed="rId6"/>
          <a:srcRect/>
          <a:stretch>
            <a:fillRect/>
          </a:stretch>
        </p:blipFill>
        <p:spPr bwMode="auto">
          <a:xfrm>
            <a:off x="4891290" y="4789512"/>
            <a:ext cx="1840949" cy="18398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Growing Wild Flowers Sticker by Botanical PaperWorks for iOS &amp;amp; Android |  GIPHY | Flowers gif, Good morning beautiful gif, Beautiful gif"/>
          <p:cNvPicPr/>
          <p:nvPr/>
        </p:nvPicPr>
        <p:blipFill>
          <a:blip r:embed="rId4"/>
          <a:srcRect/>
          <a:stretch>
            <a:fillRect/>
          </a:stretch>
        </p:blipFill>
        <p:spPr bwMode="auto">
          <a:xfrm>
            <a:off x="179512" y="5600278"/>
            <a:ext cx="815340" cy="81534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xmlns="" id="{BDA144B1-BC48-4FB5-81A0-5EEE0F41D92F}"/>
              </a:ext>
            </a:extLst>
          </p:cNvPr>
          <p:cNvSpPr/>
          <p:nvPr/>
        </p:nvSpPr>
        <p:spPr>
          <a:xfrm>
            <a:off x="9560" y="1724392"/>
            <a:ext cx="9056262" cy="2662267"/>
          </a:xfrm>
          <a:prstGeom prst="rect">
            <a:avLst/>
          </a:prstGeom>
        </p:spPr>
        <p:txBody>
          <a:bodyPr wrap="none">
            <a:spAutoFit/>
          </a:bodyPr>
          <a:lstStyle/>
          <a:p>
            <a:pPr algn="ctr" defTabSz="914377">
              <a:spcAft>
                <a:spcPts val="600"/>
              </a:spcAft>
              <a:defRPr/>
            </a:pPr>
            <a:r>
              <a:rPr lang="en-US" sz="5400" b="1" dirty="0" err="1">
                <a:solidFill>
                  <a:srgbClr val="002060"/>
                </a:solidFill>
                <a:latin typeface="UTM Avo" panose="02040603050506020204" pitchFamily="18" charset="0"/>
                <a:cs typeface="Arial" panose="020B0604020202020204" pitchFamily="34" charset="0"/>
              </a:rPr>
              <a:t>Tuần</a:t>
            </a:r>
            <a:r>
              <a:rPr lang="en-US" sz="5400" b="1">
                <a:solidFill>
                  <a:srgbClr val="002060"/>
                </a:solidFill>
                <a:latin typeface="UTM Avo" panose="02040603050506020204" pitchFamily="18" charset="0"/>
                <a:cs typeface="Arial" panose="020B0604020202020204" pitchFamily="34" charset="0"/>
              </a:rPr>
              <a:t> </a:t>
            </a:r>
            <a:r>
              <a:rPr lang="en-US" sz="5400" b="1" smtClean="0">
                <a:solidFill>
                  <a:srgbClr val="002060"/>
                </a:solidFill>
                <a:latin typeface="UTM Avo" panose="02040603050506020204" pitchFamily="18" charset="0"/>
                <a:cs typeface="Arial" panose="020B0604020202020204" pitchFamily="34" charset="0"/>
              </a:rPr>
              <a:t>27</a:t>
            </a:r>
          </a:p>
          <a:p>
            <a:pPr algn="ctr" defTabSz="914377">
              <a:spcAft>
                <a:spcPts val="600"/>
              </a:spcAft>
              <a:defRPr/>
            </a:pPr>
            <a:r>
              <a:rPr lang="en-US" sz="6000" b="1" smtClean="0">
                <a:solidFill>
                  <a:srgbClr val="FF0000"/>
                </a:solidFill>
                <a:latin typeface="UTM Avo" panose="02040603050506020204" pitchFamily="18" charset="0"/>
                <a:cs typeface="Arial" panose="020B0604020202020204" pitchFamily="34" charset="0"/>
              </a:rPr>
              <a:t>ÔN </a:t>
            </a:r>
            <a:r>
              <a:rPr lang="en-US" sz="6000" b="1">
                <a:solidFill>
                  <a:srgbClr val="FF0000"/>
                </a:solidFill>
                <a:latin typeface="UTM Avo" panose="02040603050506020204" pitchFamily="18" charset="0"/>
                <a:cs typeface="Arial" panose="020B0604020202020204" pitchFamily="34" charset="0"/>
              </a:rPr>
              <a:t>TẬP GIỮA </a:t>
            </a:r>
            <a:r>
              <a:rPr lang="en-US" sz="6000" b="1" dirty="0">
                <a:solidFill>
                  <a:srgbClr val="FF0000"/>
                </a:solidFill>
                <a:latin typeface="UTM Avo" panose="02040603050506020204" pitchFamily="18" charset="0"/>
                <a:cs typeface="Arial" panose="020B0604020202020204" pitchFamily="34" charset="0"/>
              </a:rPr>
              <a:t>HỌC </a:t>
            </a:r>
            <a:r>
              <a:rPr lang="en-US" sz="6000" b="1">
                <a:solidFill>
                  <a:srgbClr val="FF0000"/>
                </a:solidFill>
                <a:latin typeface="UTM Avo" panose="02040603050506020204" pitchFamily="18" charset="0"/>
                <a:cs typeface="Arial" panose="020B0604020202020204" pitchFamily="34" charset="0"/>
              </a:rPr>
              <a:t>KÌ </a:t>
            </a:r>
            <a:r>
              <a:rPr lang="en-US" sz="6000" b="1" smtClean="0">
                <a:solidFill>
                  <a:srgbClr val="FF0000"/>
                </a:solidFill>
                <a:latin typeface="UTM Avo" panose="02040603050506020204" pitchFamily="18" charset="0"/>
                <a:cs typeface="Arial" panose="020B0604020202020204" pitchFamily="34" charset="0"/>
              </a:rPr>
              <a:t>II</a:t>
            </a:r>
            <a:r>
              <a:rPr lang="en-US" sz="6000" b="1">
                <a:solidFill>
                  <a:srgbClr val="FF0000"/>
                </a:solidFill>
                <a:latin typeface="UTM Avo" panose="02040603050506020204" pitchFamily="18" charset="0"/>
                <a:cs typeface="Arial" panose="020B0604020202020204" pitchFamily="34" charset="0"/>
              </a:rPr>
              <a:t/>
            </a:r>
            <a:br>
              <a:rPr lang="en-US" sz="6000" b="1">
                <a:solidFill>
                  <a:srgbClr val="FF0000"/>
                </a:solidFill>
                <a:latin typeface="UTM Avo" panose="02040603050506020204" pitchFamily="18" charset="0"/>
                <a:cs typeface="Arial" panose="020B0604020202020204" pitchFamily="34" charset="0"/>
              </a:rPr>
            </a:br>
            <a:r>
              <a:rPr lang="en-US" sz="4800">
                <a:solidFill>
                  <a:srgbClr val="FF0000"/>
                </a:solidFill>
                <a:latin typeface="UTM Avo" panose="02040603050506020204" pitchFamily="18" charset="0"/>
                <a:cs typeface="Arial" panose="020B0604020202020204" pitchFamily="34" charset="0"/>
              </a:rPr>
              <a:t>(</a:t>
            </a:r>
            <a:r>
              <a:rPr lang="en-US" sz="4800" smtClean="0">
                <a:solidFill>
                  <a:srgbClr val="FF0000"/>
                </a:solidFill>
                <a:latin typeface="UTM Avo" panose="02040603050506020204" pitchFamily="18" charset="0"/>
                <a:cs typeface="Arial" panose="020B0604020202020204" pitchFamily="34" charset="0"/>
              </a:rPr>
              <a:t>Tiết 5)</a:t>
            </a:r>
            <a:endParaRPr lang="en-US" sz="6000" dirty="0">
              <a:solidFill>
                <a:srgbClr val="FF0000"/>
              </a:solidFill>
              <a:latin typeface="UTM Avo" panose="02040603050506020204" pitchFamily="18" charset="0"/>
              <a:cs typeface="Arial" panose="020B0604020202020204" pitchFamily="34" charset="0"/>
            </a:endParaRPr>
          </a:p>
        </p:txBody>
      </p:sp>
      <p:sp>
        <p:nvSpPr>
          <p:cNvPr id="14" name="Flowchart: Predefined Process 13"/>
          <p:cNvSpPr/>
          <p:nvPr/>
        </p:nvSpPr>
        <p:spPr>
          <a:xfrm>
            <a:off x="7308304" y="0"/>
            <a:ext cx="1940738" cy="2132856"/>
          </a:xfrm>
          <a:prstGeom prst="flowChartPredefined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smtClean="0">
                <a:latin typeface="Utm"/>
              </a:rPr>
              <a:t>TIẾNG VIỆT 4</a:t>
            </a:r>
            <a:endParaRPr lang="vi-VN" sz="3200">
              <a:latin typeface="Utm"/>
            </a:endParaRPr>
          </a:p>
        </p:txBody>
      </p:sp>
    </p:spTree>
    <p:extLst>
      <p:ext uri="{BB962C8B-B14F-4D97-AF65-F5344CB8AC3E}">
        <p14:creationId xmlns:p14="http://schemas.microsoft.com/office/powerpoint/2010/main" val="347562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“Người lính dũng cảm”</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xmlns="" id="{AB252590-DCC4-4EED-9DE8-9B701D649DAB}"/>
              </a:ext>
            </a:extLst>
          </p:cNvPr>
          <p:cNvSpPr txBox="1"/>
          <p:nvPr/>
        </p:nvSpPr>
        <p:spPr>
          <a:xfrm>
            <a:off x="3314700" y="2156532"/>
            <a:ext cx="5829300" cy="1945148"/>
          </a:xfrm>
          <a:prstGeom prst="rect">
            <a:avLst/>
          </a:prstGeom>
          <a:solidFill>
            <a:schemeClr val="accent4">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Vì sao tác giả gọi “ chú lính nhỏ” là “ người chỉ huy dũng cảm”? </a:t>
            </a:r>
            <a:endParaRPr lang="en-US" sz="3200" dirty="0">
              <a:latin typeface="UTM Avo" panose="020406030505060202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6" y="1844824"/>
            <a:ext cx="335565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1571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47107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39980"/>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“Đàn bò gặm cỏ”</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34-35)</a:t>
            </a:r>
            <a:endParaRPr lang="en-US" sz="4000" dirty="0">
              <a:solidFill>
                <a:schemeClr val="tx1"/>
              </a:solidFill>
              <a:latin typeface="UTM Avo" panose="020406030505060202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9" y="1844824"/>
            <a:ext cx="481012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xmlns="" id="{AB252590-DCC4-4EED-9DE8-9B701D649DAB}"/>
              </a:ext>
            </a:extLst>
          </p:cNvPr>
          <p:cNvSpPr txBox="1"/>
          <p:nvPr/>
        </p:nvSpPr>
        <p:spPr>
          <a:xfrm>
            <a:off x="4788024" y="2156532"/>
            <a:ext cx="4355976" cy="1501950"/>
          </a:xfrm>
          <a:prstGeom prst="rect">
            <a:avLst/>
          </a:prstGeom>
          <a:solidFill>
            <a:schemeClr val="bg2">
              <a:lumMod val="9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Anh Nhẫn có cảm xúc gì khi nhìn đàn bò ăn cỏ?</a:t>
            </a:r>
            <a:endParaRPr lang="en-US" sz="3200" dirty="0">
              <a:latin typeface="UTM Avo" panose="02040603050506020204" pitchFamily="18" charset="0"/>
              <a:cs typeface="Times New Roman" panose="02020603050405020304" pitchFamily="18" charset="0"/>
            </a:endParaRPr>
          </a:p>
        </p:txBody>
      </p:sp>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71453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5974"/>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“Người giàn khoan”</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37)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xmlns="" id="{AB252590-DCC4-4EED-9DE8-9B701D649DAB}"/>
              </a:ext>
            </a:extLst>
          </p:cNvPr>
          <p:cNvSpPr txBox="1"/>
          <p:nvPr/>
        </p:nvSpPr>
        <p:spPr>
          <a:xfrm>
            <a:off x="4067944" y="2156532"/>
            <a:ext cx="5076056" cy="2831544"/>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Tìm những từ ngữ, hình ảnh giúp em hình dung được khó khăn, thách thức đối với người làm việc trên giàn khoan?</a:t>
            </a:r>
            <a:endParaRPr lang="en-US" sz="3200" dirty="0">
              <a:latin typeface="UTM Avo" panose="020406030505060202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819275"/>
            <a:ext cx="4104456" cy="42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91304"/>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7675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3742"/>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“Đoàn thuyền đánh cá”</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40)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xmlns="" id="{AB252590-DCC4-4EED-9DE8-9B701D649DAB}"/>
              </a:ext>
            </a:extLst>
          </p:cNvPr>
          <p:cNvSpPr txBox="1"/>
          <p:nvPr/>
        </p:nvSpPr>
        <p:spPr>
          <a:xfrm>
            <a:off x="4067944" y="2156532"/>
            <a:ext cx="5076056" cy="1945148"/>
          </a:xfrm>
          <a:prstGeom prst="rect">
            <a:avLst/>
          </a:prstGeom>
          <a:solidFill>
            <a:schemeClr val="accent5">
              <a:lumMod val="60000"/>
              <a:lumOff val="4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a:t>
            </a:r>
            <a:r>
              <a:rPr lang="en-US" sz="3200" smtClean="0">
                <a:latin typeface="UTM Avo" panose="02040603050506020204" pitchFamily="18" charset="0"/>
                <a:cs typeface="Times New Roman" panose="02020603050405020304" pitchFamily="18" charset="0"/>
              </a:rPr>
              <a:t>iếng hát vang lên suốt quá trình lao động nói lên điều gì?</a:t>
            </a:r>
            <a:endParaRPr lang="en-US" sz="3200" dirty="0">
              <a:latin typeface="UTM Avo" panose="020406030505060202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6" y="1896688"/>
            <a:ext cx="4097650" cy="41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3717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49878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23986"/>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“Ngô Quyền đại phá quân Nam Hán”</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49-50)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xmlns="" id="{AB252590-DCC4-4EED-9DE8-9B701D649DAB}"/>
              </a:ext>
            </a:extLst>
          </p:cNvPr>
          <p:cNvSpPr txBox="1"/>
          <p:nvPr/>
        </p:nvSpPr>
        <p:spPr>
          <a:xfrm>
            <a:off x="4032448" y="2156532"/>
            <a:ext cx="5076056" cy="1945148"/>
          </a:xfrm>
          <a:prstGeom prst="rect">
            <a:avLst/>
          </a:prstGeom>
          <a:solidFill>
            <a:schemeClr val="accent4">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Những chi tiết nào cho thấy Ngô Quyền là người chỉ huy mưu lược?</a:t>
            </a:r>
            <a:endParaRPr lang="en-US" sz="3200" dirty="0">
              <a:latin typeface="UTM Avo" panose="020406030505060202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844824"/>
            <a:ext cx="406794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14487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77" y="23986"/>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“Mít tinh mừng độc lập”</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53- 54)</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xmlns="" id="{AB252590-DCC4-4EED-9DE8-9B701D649DAB}"/>
              </a:ext>
            </a:extLst>
          </p:cNvPr>
          <p:cNvSpPr txBox="1"/>
          <p:nvPr/>
        </p:nvSpPr>
        <p:spPr>
          <a:xfrm>
            <a:off x="4032448" y="2156532"/>
            <a:ext cx="5076056" cy="1501950"/>
          </a:xfrm>
          <a:prstGeom prst="rect">
            <a:avLst/>
          </a:prstGeom>
          <a:solidFill>
            <a:schemeClr val="accent3">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Tiếng hát vang của mọi người được so sánh với gỉ?</a:t>
            </a:r>
            <a:endParaRPr lang="en-US" sz="3200" dirty="0">
              <a:latin typeface="UTM Avo" panose="020406030505060202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 y="1844824"/>
            <a:ext cx="410547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72367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 y="-27384"/>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“Bức ảnh”</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xmlns="" id="{AB252590-DCC4-4EED-9DE8-9B701D649DAB}"/>
              </a:ext>
            </a:extLst>
          </p:cNvPr>
          <p:cNvSpPr txBox="1"/>
          <p:nvPr/>
        </p:nvSpPr>
        <p:spPr>
          <a:xfrm>
            <a:off x="4032448" y="2156532"/>
            <a:ext cx="5076056"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Theo em các chiến sĩ quyết tâm bảo vệ từng tất đất của Tổ quốc là ai?</a:t>
            </a:r>
            <a:endParaRPr lang="en-US" sz="3200" dirty="0">
              <a:latin typeface="UTM Avo" panose="020406030505060202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6" y="1844824"/>
            <a:ext cx="408489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2" action="ppaction://hlinksldjump"/>
          </p:cNvPr>
          <p:cNvSpPr/>
          <p:nvPr/>
        </p:nvSpPr>
        <p:spPr>
          <a:xfrm>
            <a:off x="7391593" y="527102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20601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44" y="27384"/>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“Trường Sa”</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59)</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xmlns="" id="{AB252590-DCC4-4EED-9DE8-9B701D649DAB}"/>
              </a:ext>
            </a:extLst>
          </p:cNvPr>
          <p:cNvSpPr txBox="1"/>
          <p:nvPr/>
        </p:nvSpPr>
        <p:spPr>
          <a:xfrm>
            <a:off x="3347864" y="2156532"/>
            <a:ext cx="5760640"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gn="just">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Những từ ngữ nào cho thấy Trường Sa từ rất lâu đã gắn bó với Tổ quốc Việt Nam?</a:t>
            </a:r>
            <a:endParaRPr lang="en-US" sz="3200" dirty="0">
              <a:latin typeface="UTM Avo" panose="020406030505060202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6" y="1844823"/>
            <a:ext cx="3377670" cy="418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841716" cy="192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56008"/>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69965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4" y="0"/>
            <a:ext cx="9252520" cy="6858000"/>
          </a:xfrm>
          <a:prstGeom prst="rect">
            <a:avLst/>
          </a:prstGeom>
          <a:noFill/>
          <a:ln>
            <a:noFill/>
          </a:ln>
        </p:spPr>
      </p:pic>
      <p:sp>
        <p:nvSpPr>
          <p:cNvPr id="3" name="Rectangle 2"/>
          <p:cNvSpPr/>
          <p:nvPr/>
        </p:nvSpPr>
        <p:spPr>
          <a:xfrm>
            <a:off x="177600" y="2132856"/>
            <a:ext cx="9074920" cy="1569660"/>
          </a:xfrm>
          <a:prstGeom prst="rect">
            <a:avLst/>
          </a:prstGeom>
        </p:spPr>
        <p:txBody>
          <a:bodyPr wrap="none">
            <a:spAutoFit/>
          </a:bodyPr>
          <a:lstStyle/>
          <a:p>
            <a:pPr algn="ctr"/>
            <a:r>
              <a:rPr lang="en-US" sz="9600" b="1">
                <a:solidFill>
                  <a:srgbClr val="FF0000"/>
                </a:solidFill>
                <a:latin typeface="Utm"/>
              </a:rPr>
              <a:t>B. LUYỆN TẬP</a:t>
            </a:r>
            <a:r>
              <a:rPr lang="en-US" sz="9600">
                <a:solidFill>
                  <a:srgbClr val="FF0000"/>
                </a:solidFill>
                <a:latin typeface="Utm"/>
              </a:rPr>
              <a:t> </a:t>
            </a:r>
            <a:endParaRPr lang="vi-VN" sz="9600">
              <a:solidFill>
                <a:srgbClr val="FF0000"/>
              </a:solidFill>
              <a:latin typeface="Utm"/>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213" y="0"/>
            <a:ext cx="1963737" cy="203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8191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4" y="0"/>
            <a:ext cx="9252520" cy="6858000"/>
          </a:xfrm>
          <a:prstGeom prst="rect">
            <a:avLst/>
          </a:prstGeom>
          <a:noFill/>
          <a:ln>
            <a:noFill/>
          </a:ln>
        </p:spPr>
      </p:pic>
      <p:sp>
        <p:nvSpPr>
          <p:cNvPr id="5" name="Rectangle 4"/>
          <p:cNvSpPr/>
          <p:nvPr/>
        </p:nvSpPr>
        <p:spPr>
          <a:xfrm>
            <a:off x="-1146" y="332656"/>
            <a:ext cx="9253666" cy="523220"/>
          </a:xfrm>
          <a:prstGeom prst="rect">
            <a:avLst/>
          </a:prstGeom>
          <a:blipFill>
            <a:blip r:embed="rId3"/>
            <a:tile tx="0" ty="0" sx="100000" sy="100000" flip="none" algn="tl"/>
          </a:blipFill>
        </p:spPr>
        <p:txBody>
          <a:bodyPr wrap="square">
            <a:spAutoFit/>
          </a:bodyPr>
          <a:lstStyle/>
          <a:p>
            <a:pPr lvl="0"/>
            <a:r>
              <a:rPr lang="vi-VN" sz="2800">
                <a:solidFill>
                  <a:prstClr val="black"/>
                </a:solidFill>
                <a:latin typeface="Utm"/>
              </a:rPr>
              <a:t>Câu 1:Tìm trạng ngữ trong các đoạn văn dưới đây:</a:t>
            </a:r>
          </a:p>
        </p:txBody>
      </p:sp>
      <p:sp>
        <p:nvSpPr>
          <p:cNvPr id="7" name="Rectangle 6"/>
          <p:cNvSpPr/>
          <p:nvPr/>
        </p:nvSpPr>
        <p:spPr>
          <a:xfrm>
            <a:off x="-1146" y="1052736"/>
            <a:ext cx="9253666" cy="2246769"/>
          </a:xfrm>
          <a:prstGeom prst="rect">
            <a:avLst/>
          </a:prstGeom>
        </p:spPr>
        <p:txBody>
          <a:bodyPr wrap="square">
            <a:spAutoFit/>
          </a:bodyPr>
          <a:lstStyle/>
          <a:p>
            <a:pPr lvl="0" algn="just"/>
            <a:r>
              <a:rPr lang="vi-VN" sz="2800">
                <a:solidFill>
                  <a:prstClr val="black"/>
                </a:solidFill>
                <a:latin typeface="Utm"/>
              </a:rPr>
              <a:t>a. Mùa xuân, lá bàng mới nảy trông như những ngọn lửa xanh. Sang hè, lá lên thật dày, ánh sáng xuyên qua chỉ còn là màu ngọc bích. Khi lá bàng ngả sang màu lục, ấy là mùa thu. Sang đến những ngày cuối đông, mùa của lá rụng, nó lại có vẻ đẹp riêng.</a:t>
            </a:r>
          </a:p>
        </p:txBody>
      </p:sp>
      <p:sp>
        <p:nvSpPr>
          <p:cNvPr id="8" name="Rectangle 7"/>
          <p:cNvSpPr/>
          <p:nvPr/>
        </p:nvSpPr>
        <p:spPr>
          <a:xfrm>
            <a:off x="-108520" y="3284984"/>
            <a:ext cx="9375958" cy="2677656"/>
          </a:xfrm>
          <a:prstGeom prst="rect">
            <a:avLst/>
          </a:prstGeom>
        </p:spPr>
        <p:txBody>
          <a:bodyPr wrap="square">
            <a:spAutoFit/>
          </a:bodyPr>
          <a:lstStyle/>
          <a:p>
            <a:pPr lvl="0"/>
            <a:r>
              <a:rPr lang="vi-VN" sz="2800" smtClean="0">
                <a:solidFill>
                  <a:prstClr val="black"/>
                </a:solidFill>
                <a:latin typeface="Utm"/>
              </a:rPr>
              <a:t>b </a:t>
            </a:r>
            <a:r>
              <a:rPr lang="vi-VN" sz="2800">
                <a:solidFill>
                  <a:prstClr val="black"/>
                </a:solidFill>
                <a:latin typeface="Utm"/>
              </a:rPr>
              <a:t>Sau cơn mưa, con đường trước cửa nhà em đang khô dần. Trên đường, xe đạp, xe máy, ô tô đi lại đông như mắc cửi. Ở vỉa hè bên kia, bác Cường đang dọn đồ nghề ra để chữa xe cho khách qua đường. Góc phố, một đám trẻ chơi nhảy dây. Những bím tóc tun ngủn vung vẩy theo từng nhịp chân và tiếng cười giòn tan.</a:t>
            </a:r>
          </a:p>
        </p:txBody>
      </p:sp>
    </p:spTree>
    <p:extLst>
      <p:ext uri="{BB962C8B-B14F-4D97-AF65-F5344CB8AC3E}">
        <p14:creationId xmlns:p14="http://schemas.microsoft.com/office/powerpoint/2010/main" val="196730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pic>
        <p:nvPicPr>
          <p:cNvPr id="3"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73"/>
            <a:ext cx="9289114" cy="6853927"/>
          </a:xfrm>
          <a:prstGeom prst="rect">
            <a:avLst/>
          </a:prstGeom>
        </p:spPr>
      </p:pic>
    </p:spTree>
    <p:extLst>
      <p:ext uri="{BB962C8B-B14F-4D97-AF65-F5344CB8AC3E}">
        <p14:creationId xmlns:p14="http://schemas.microsoft.com/office/powerpoint/2010/main" val="408747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4" y="27384"/>
            <a:ext cx="9252520" cy="6858000"/>
          </a:xfrm>
          <a:prstGeom prst="rect">
            <a:avLst/>
          </a:prstGeom>
          <a:noFill/>
          <a:ln>
            <a:noFill/>
          </a:ln>
        </p:spPr>
      </p:pic>
      <p:sp>
        <p:nvSpPr>
          <p:cNvPr id="5" name="Rectangle 4"/>
          <p:cNvSpPr/>
          <p:nvPr/>
        </p:nvSpPr>
        <p:spPr>
          <a:xfrm>
            <a:off x="-1146" y="332656"/>
            <a:ext cx="9253666" cy="523220"/>
          </a:xfrm>
          <a:prstGeom prst="rect">
            <a:avLst/>
          </a:prstGeom>
          <a:blipFill>
            <a:blip r:embed="rId3"/>
            <a:tile tx="0" ty="0" sx="100000" sy="100000" flip="none" algn="tl"/>
          </a:blipFill>
        </p:spPr>
        <p:txBody>
          <a:bodyPr wrap="square">
            <a:spAutoFit/>
          </a:bodyPr>
          <a:lstStyle/>
          <a:p>
            <a:pPr lvl="0"/>
            <a:r>
              <a:rPr lang="vi-VN" sz="2800">
                <a:solidFill>
                  <a:prstClr val="black"/>
                </a:solidFill>
                <a:latin typeface="Utm"/>
              </a:rPr>
              <a:t>Câu 1:Tìm trạng ngữ trong các đoạn văn dưới đây:</a:t>
            </a:r>
          </a:p>
        </p:txBody>
      </p:sp>
      <p:sp>
        <p:nvSpPr>
          <p:cNvPr id="9" name="Horizontal Scroll 8"/>
          <p:cNvSpPr/>
          <p:nvPr/>
        </p:nvSpPr>
        <p:spPr>
          <a:xfrm>
            <a:off x="-31988" y="476672"/>
            <a:ext cx="9268514" cy="612068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10" name="Rectangle 9"/>
          <p:cNvSpPr/>
          <p:nvPr/>
        </p:nvSpPr>
        <p:spPr>
          <a:xfrm>
            <a:off x="611560" y="1417364"/>
            <a:ext cx="8244408" cy="4078039"/>
          </a:xfrm>
          <a:prstGeom prst="rect">
            <a:avLst/>
          </a:prstGeom>
        </p:spPr>
        <p:txBody>
          <a:bodyPr wrap="square">
            <a:spAutoFit/>
          </a:bodyPr>
          <a:lstStyle/>
          <a:p>
            <a:pPr lvl="0" algn="just"/>
            <a:r>
              <a:rPr lang="vi-VN" sz="3700" smtClean="0">
                <a:solidFill>
                  <a:schemeClr val="bg1"/>
                </a:solidFill>
                <a:latin typeface="Utm"/>
              </a:rPr>
              <a:t>a</a:t>
            </a:r>
            <a:r>
              <a:rPr lang="vi-VN" sz="3700">
                <a:solidFill>
                  <a:schemeClr val="bg1"/>
                </a:solidFill>
                <a:latin typeface="Utm"/>
              </a:rPr>
              <a:t>. Mùa xuân, lá bàng mới nảy trông như </a:t>
            </a:r>
            <a:r>
              <a:rPr lang="vi-VN" sz="3700" smtClean="0">
                <a:solidFill>
                  <a:schemeClr val="bg1"/>
                </a:solidFill>
                <a:latin typeface="Utm"/>
              </a:rPr>
              <a:t>những </a:t>
            </a:r>
            <a:r>
              <a:rPr lang="vi-VN" sz="3700">
                <a:solidFill>
                  <a:schemeClr val="bg1"/>
                </a:solidFill>
                <a:latin typeface="Utm"/>
              </a:rPr>
              <a:t>ngọn lửa xanh. Sang hè, lá lên thật dày, ánh sáng xuyên qua chỉ còn là màu ngọc bích. Khi lá bàng ngả sang màu lục, ấy là mùa thu. Sang đến những ngày cuối đông, mùa của lá rụng, nó lại có vẻ đẹp riêng.</a:t>
            </a:r>
          </a:p>
        </p:txBody>
      </p:sp>
      <p:cxnSp>
        <p:nvCxnSpPr>
          <p:cNvPr id="12" name="Straight Connector 11"/>
          <p:cNvCxnSpPr/>
          <p:nvPr/>
        </p:nvCxnSpPr>
        <p:spPr>
          <a:xfrm>
            <a:off x="1403648" y="2060848"/>
            <a:ext cx="2088232"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6804248" y="2564904"/>
            <a:ext cx="1872208"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191672" y="3645024"/>
            <a:ext cx="2664296"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827584" y="4797152"/>
            <a:ext cx="6696236"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755576" y="4293096"/>
            <a:ext cx="4104456"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2191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252520" cy="6858000"/>
          </a:xfrm>
          <a:prstGeom prst="rect">
            <a:avLst/>
          </a:prstGeom>
          <a:noFill/>
          <a:ln>
            <a:noFill/>
          </a:ln>
        </p:spPr>
      </p:pic>
      <p:sp>
        <p:nvSpPr>
          <p:cNvPr id="3" name="Horizontal Scroll 2"/>
          <p:cNvSpPr/>
          <p:nvPr/>
        </p:nvSpPr>
        <p:spPr>
          <a:xfrm>
            <a:off x="-123438" y="-548680"/>
            <a:ext cx="9375958" cy="729004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539552" y="557187"/>
            <a:ext cx="8486082" cy="5078313"/>
          </a:xfrm>
          <a:prstGeom prst="rect">
            <a:avLst/>
          </a:prstGeom>
        </p:spPr>
        <p:txBody>
          <a:bodyPr wrap="square">
            <a:spAutoFit/>
          </a:bodyPr>
          <a:lstStyle/>
          <a:p>
            <a:pPr lvl="0" algn="just"/>
            <a:r>
              <a:rPr lang="vi-VN" sz="3600" smtClean="0">
                <a:solidFill>
                  <a:schemeClr val="bg1"/>
                </a:solidFill>
                <a:latin typeface="Utm"/>
              </a:rPr>
              <a:t>	b </a:t>
            </a:r>
            <a:r>
              <a:rPr lang="vi-VN" sz="3600">
                <a:solidFill>
                  <a:schemeClr val="bg1"/>
                </a:solidFill>
                <a:latin typeface="Utm"/>
              </a:rPr>
              <a:t>Sau cơn mưa, con đường trước cửa nhà em đang khô dần. Trên đường, xe đạp, xe máy, ô tô đi lại đông như mắc cửi. Ở vỉa hè bên kia, bác Cường đang dọn đồ nghề ra để chữa xe cho khách qua đường. Góc phố, một đám trẻ chơi nhảy dây. Những bím tóc tun ngủn vung vẩy theo từng nhịp chân và tiếng cười giòn tan.</a:t>
            </a:r>
          </a:p>
        </p:txBody>
      </p:sp>
      <p:cxnSp>
        <p:nvCxnSpPr>
          <p:cNvPr id="11" name="Straight Connector 10"/>
          <p:cNvCxnSpPr/>
          <p:nvPr/>
        </p:nvCxnSpPr>
        <p:spPr>
          <a:xfrm>
            <a:off x="1979712" y="1124744"/>
            <a:ext cx="2880320"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6444208" y="1713404"/>
            <a:ext cx="2376264"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a:off x="1691680" y="2780928"/>
            <a:ext cx="3384376"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3287894" y="3922762"/>
            <a:ext cx="1716154"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1771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4" y="0"/>
            <a:ext cx="9252520" cy="6858000"/>
          </a:xfrm>
          <a:prstGeom prst="rect">
            <a:avLst/>
          </a:prstGeom>
          <a:noFill/>
          <a:ln>
            <a:noFill/>
          </a:ln>
        </p:spPr>
      </p:pic>
      <p:sp>
        <p:nvSpPr>
          <p:cNvPr id="5" name="Rectangle 4"/>
          <p:cNvSpPr/>
          <p:nvPr/>
        </p:nvSpPr>
        <p:spPr>
          <a:xfrm>
            <a:off x="108520" y="0"/>
            <a:ext cx="9144000" cy="6740307"/>
          </a:xfrm>
          <a:prstGeom prst="rect">
            <a:avLst/>
          </a:prstGeom>
        </p:spPr>
        <p:txBody>
          <a:bodyPr wrap="square">
            <a:spAutoFit/>
          </a:bodyPr>
          <a:lstStyle/>
          <a:p>
            <a:pPr algn="just"/>
            <a:r>
              <a:rPr lang="vi-VN" sz="3600" b="1">
                <a:latin typeface="Utm"/>
              </a:rPr>
              <a:t>Câu </a:t>
            </a:r>
            <a:r>
              <a:rPr lang="vi-VN" sz="3600" b="1" smtClean="0">
                <a:latin typeface="Utm"/>
              </a:rPr>
              <a:t>2</a:t>
            </a:r>
            <a:r>
              <a:rPr lang="vi-VN" sz="3600" smtClean="0">
                <a:latin typeface="Utm"/>
              </a:rPr>
              <a:t>: </a:t>
            </a:r>
            <a:r>
              <a:rPr lang="vi-VN" sz="3600" b="1" smtClean="0">
                <a:latin typeface="Utm"/>
              </a:rPr>
              <a:t>Những </a:t>
            </a:r>
            <a:r>
              <a:rPr lang="vi-VN" sz="3600" b="1">
                <a:latin typeface="Utm"/>
              </a:rPr>
              <a:t>trạng ngữ em tìm được ở bài tập 1 có tác dụng gì? Tìm các ý đúng:</a:t>
            </a:r>
            <a:endParaRPr lang="vi-VN" sz="3600">
              <a:latin typeface="Utm"/>
            </a:endParaRPr>
          </a:p>
          <a:p>
            <a:pPr algn="just"/>
            <a:r>
              <a:rPr lang="vi-VN" sz="3600">
                <a:solidFill>
                  <a:srgbClr val="000000"/>
                </a:solidFill>
                <a:latin typeface="Utm"/>
              </a:rPr>
              <a:t>A.  Bổ sung thông tin về thời gian, địa điểm cho câu</a:t>
            </a:r>
          </a:p>
          <a:p>
            <a:pPr algn="just"/>
            <a:r>
              <a:rPr lang="vi-VN" sz="3600" smtClean="0">
                <a:solidFill>
                  <a:srgbClr val="000000"/>
                </a:solidFill>
                <a:latin typeface="Utm"/>
              </a:rPr>
              <a:t>B.  </a:t>
            </a:r>
            <a:r>
              <a:rPr lang="vi-VN" sz="3600">
                <a:solidFill>
                  <a:srgbClr val="000000"/>
                </a:solidFill>
                <a:latin typeface="Utm"/>
              </a:rPr>
              <a:t>Giúp đoạn văn miêu tả sự vật theo trình tự thời gian.</a:t>
            </a:r>
          </a:p>
          <a:p>
            <a:pPr algn="just"/>
            <a:r>
              <a:rPr lang="vi-VN" sz="3600" smtClean="0">
                <a:solidFill>
                  <a:srgbClr val="000000"/>
                </a:solidFill>
                <a:latin typeface="Utm"/>
              </a:rPr>
              <a:t>C.  </a:t>
            </a:r>
            <a:r>
              <a:rPr lang="vi-VN" sz="3600">
                <a:solidFill>
                  <a:srgbClr val="000000"/>
                </a:solidFill>
                <a:latin typeface="Utm"/>
              </a:rPr>
              <a:t>Giúp đoạn văn miêu tả hoạt động theo trình tự không gian.</a:t>
            </a:r>
          </a:p>
          <a:p>
            <a:pPr algn="just"/>
            <a:endParaRPr lang="vi-VN" sz="3600" smtClean="0">
              <a:solidFill>
                <a:srgbClr val="000000"/>
              </a:solidFill>
              <a:latin typeface="Utm"/>
            </a:endParaRPr>
          </a:p>
          <a:p>
            <a:pPr algn="just"/>
            <a:r>
              <a:rPr lang="vi-VN" sz="3600" smtClean="0">
                <a:solidFill>
                  <a:srgbClr val="000000"/>
                </a:solidFill>
                <a:latin typeface="Utm"/>
              </a:rPr>
              <a:t>D. Biểu </a:t>
            </a:r>
            <a:r>
              <a:rPr lang="vi-VN" sz="3600">
                <a:solidFill>
                  <a:srgbClr val="000000"/>
                </a:solidFill>
                <a:latin typeface="Utm"/>
              </a:rPr>
              <a:t>thị tình cảm, cảm xúc của người viết</a:t>
            </a:r>
            <a:r>
              <a:rPr lang="vi-VN" sz="3600" smtClean="0">
                <a:solidFill>
                  <a:srgbClr val="000000"/>
                </a:solidFill>
                <a:latin typeface="Utm"/>
              </a:rPr>
              <a:t>.</a:t>
            </a:r>
            <a:endParaRPr lang="vi-VN" sz="3600">
              <a:solidFill>
                <a:srgbClr val="000000"/>
              </a:solidFill>
              <a:latin typeface="Utm"/>
            </a:endParaRPr>
          </a:p>
        </p:txBody>
      </p:sp>
      <p:sp>
        <p:nvSpPr>
          <p:cNvPr id="6" name="Rectangle 5"/>
          <p:cNvSpPr/>
          <p:nvPr/>
        </p:nvSpPr>
        <p:spPr>
          <a:xfrm>
            <a:off x="0" y="1664256"/>
            <a:ext cx="923652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000000"/>
                </a:solidFill>
                <a:latin typeface="Utm"/>
              </a:rPr>
              <a:t>A.  Bổ sung thông tin về thời gian, địa điểm cho câu</a:t>
            </a:r>
          </a:p>
        </p:txBody>
      </p:sp>
      <p:sp>
        <p:nvSpPr>
          <p:cNvPr id="7" name="Rectangle 6"/>
          <p:cNvSpPr/>
          <p:nvPr/>
        </p:nvSpPr>
        <p:spPr>
          <a:xfrm>
            <a:off x="15994" y="2852936"/>
            <a:ext cx="9236526" cy="108012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000000"/>
                </a:solidFill>
                <a:latin typeface="Utm"/>
              </a:rPr>
              <a:t>B.  Giúp đoạn văn miêu tả sự vật theo trình tự thời gian.</a:t>
            </a:r>
          </a:p>
        </p:txBody>
      </p:sp>
      <p:sp>
        <p:nvSpPr>
          <p:cNvPr id="8" name="Rectangle 7"/>
          <p:cNvSpPr/>
          <p:nvPr/>
        </p:nvSpPr>
        <p:spPr>
          <a:xfrm>
            <a:off x="-36512" y="4005064"/>
            <a:ext cx="9236526" cy="108012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000000"/>
                </a:solidFill>
                <a:latin typeface="Utm"/>
              </a:rPr>
              <a:t>C.  Giúp đoạn văn miêu tả hoạt động theo trình tự không gian.</a:t>
            </a:r>
          </a:p>
        </p:txBody>
      </p:sp>
    </p:spTree>
    <p:extLst>
      <p:ext uri="{BB962C8B-B14F-4D97-AF65-F5344CB8AC3E}">
        <p14:creationId xmlns:p14="http://schemas.microsoft.com/office/powerpoint/2010/main" val="256382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00" y="-27384"/>
            <a:ext cx="9252520" cy="6858000"/>
          </a:xfrm>
          <a:prstGeom prst="rect">
            <a:avLst/>
          </a:prstGeom>
          <a:noFill/>
          <a:ln>
            <a:noFill/>
          </a:ln>
        </p:spPr>
      </p:pic>
      <p:sp>
        <p:nvSpPr>
          <p:cNvPr id="3" name="Rectangle 2"/>
          <p:cNvSpPr/>
          <p:nvPr/>
        </p:nvSpPr>
        <p:spPr>
          <a:xfrm>
            <a:off x="27494" y="-33054"/>
            <a:ext cx="9236526" cy="6986528"/>
          </a:xfrm>
          <a:prstGeom prst="rect">
            <a:avLst/>
          </a:prstGeom>
        </p:spPr>
        <p:txBody>
          <a:bodyPr wrap="square">
            <a:spAutoFit/>
          </a:bodyPr>
          <a:lstStyle/>
          <a:p>
            <a:r>
              <a:rPr lang="vi-VN" sz="2800" b="1">
                <a:latin typeface="Utm"/>
              </a:rPr>
              <a:t>Câu </a:t>
            </a:r>
            <a:r>
              <a:rPr lang="vi-VN" sz="2800" b="1" smtClean="0">
                <a:latin typeface="Utm"/>
              </a:rPr>
              <a:t>3</a:t>
            </a:r>
            <a:r>
              <a:rPr lang="vi-VN" sz="2800">
                <a:latin typeface="Utm"/>
              </a:rPr>
              <a:t> </a:t>
            </a:r>
            <a:r>
              <a:rPr lang="vi-VN" sz="2800" b="1" smtClean="0">
                <a:latin typeface="Utm"/>
              </a:rPr>
              <a:t>Bổ </a:t>
            </a:r>
            <a:r>
              <a:rPr lang="vi-VN" sz="2800" b="1">
                <a:latin typeface="Utm"/>
              </a:rPr>
              <a:t>sung trạng ngữ trong ngoặc đơn vào chỗ thích hợp trong các đoạn văn dưới đây:</a:t>
            </a:r>
            <a:endParaRPr lang="vi-VN" sz="2800">
              <a:latin typeface="Utm"/>
            </a:endParaRPr>
          </a:p>
          <a:p>
            <a:r>
              <a:rPr lang="vi-VN" sz="2800">
                <a:latin typeface="Utm"/>
              </a:rPr>
              <a:t>a, Ở Trường Sơn, mỗi khi trời nổi gió, cảnh tượng thật là dữ dội. Những cây đại thụ có khi cũng bật gốc cuốn tung xuống vực thẳm. Cánh chim đại bàng vẫn bay lượn trên trời. Có lúc, chim cụp cánh lao vút đi như một mũi tên. Chim lại vẫy cánh, đạp gió vút lên cao.</a:t>
            </a:r>
          </a:p>
          <a:p>
            <a:r>
              <a:rPr lang="vi-VN" sz="2800">
                <a:latin typeface="Utm"/>
              </a:rPr>
              <a:t>(Trạng ngữ: có lúc, giữa lúc gió đang gào thét ấy)</a:t>
            </a:r>
          </a:p>
          <a:p>
            <a:r>
              <a:rPr lang="vi-VN" sz="2800">
                <a:latin typeface="Utm"/>
              </a:rPr>
              <a:t>b) Sân trường đang vắng lặng bỗng chốc ồn lên những tiếng cười, tiếng nói vui vẻ. Chỗ này, cóc bạn nam rủ nhau đá cầu. Mấy bạn đang ríu rít trò chuyện. Phía các bạn nữ, cuộc nhảy dây đang trở nên hấp dẫn. Xế bên cạnh, một nhóm bạn cả nữ lẫn nam chơi trò bịt mắt bắt dê. Mấy bạn đang túm tụm xem chung một tờ báo Thiếu niên.</a:t>
            </a:r>
          </a:p>
          <a:p>
            <a:pPr algn="r"/>
            <a:r>
              <a:rPr lang="vi-VN" sz="2800">
                <a:latin typeface="Utm"/>
              </a:rPr>
              <a:t>(Trạng ngữ: Dưới bóng cây, Chỗ kia) </a:t>
            </a:r>
          </a:p>
        </p:txBody>
      </p:sp>
    </p:spTree>
    <p:extLst>
      <p:ext uri="{BB962C8B-B14F-4D97-AF65-F5344CB8AC3E}">
        <p14:creationId xmlns:p14="http://schemas.microsoft.com/office/powerpoint/2010/main" val="241689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00" y="0"/>
            <a:ext cx="9252520" cy="6858000"/>
          </a:xfrm>
          <a:prstGeom prst="rect">
            <a:avLst/>
          </a:prstGeom>
          <a:noFill/>
          <a:ln>
            <a:noFill/>
          </a:ln>
        </p:spPr>
      </p:pic>
      <p:sp>
        <p:nvSpPr>
          <p:cNvPr id="3" name="Rectangle 2"/>
          <p:cNvSpPr/>
          <p:nvPr/>
        </p:nvSpPr>
        <p:spPr>
          <a:xfrm>
            <a:off x="27494" y="530677"/>
            <a:ext cx="9236526" cy="954107"/>
          </a:xfrm>
          <a:prstGeom prst="rect">
            <a:avLst/>
          </a:prstGeom>
        </p:spPr>
        <p:txBody>
          <a:bodyPr wrap="square">
            <a:spAutoFit/>
          </a:bodyPr>
          <a:lstStyle/>
          <a:p>
            <a:pPr algn="just"/>
            <a:r>
              <a:rPr lang="vi-VN" sz="2800" b="1">
                <a:latin typeface="Utm"/>
              </a:rPr>
              <a:t>Câu </a:t>
            </a:r>
            <a:r>
              <a:rPr lang="vi-VN" sz="2800" b="1" smtClean="0">
                <a:latin typeface="Utm"/>
              </a:rPr>
              <a:t>3</a:t>
            </a:r>
            <a:r>
              <a:rPr lang="vi-VN" sz="2800">
                <a:latin typeface="Utm"/>
              </a:rPr>
              <a:t> </a:t>
            </a:r>
            <a:r>
              <a:rPr lang="vi-VN" sz="2800" b="1" smtClean="0">
                <a:latin typeface="Utm"/>
              </a:rPr>
              <a:t>Bổ </a:t>
            </a:r>
            <a:r>
              <a:rPr lang="vi-VN" sz="2800" b="1">
                <a:latin typeface="Utm"/>
              </a:rPr>
              <a:t>sung trạng ngữ trong ngoặc đơn vào chỗ thích hợp trong các đoạn văn dưới đây</a:t>
            </a:r>
            <a:r>
              <a:rPr lang="vi-VN" sz="2800" b="1" smtClean="0">
                <a:latin typeface="Utm"/>
              </a:rPr>
              <a:t>:</a:t>
            </a:r>
            <a:endParaRPr lang="vi-VN" sz="2800">
              <a:latin typeface="Utm"/>
            </a:endParaRPr>
          </a:p>
        </p:txBody>
      </p:sp>
      <p:sp>
        <p:nvSpPr>
          <p:cNvPr id="4" name="Rectangle 3"/>
          <p:cNvSpPr/>
          <p:nvPr/>
        </p:nvSpPr>
        <p:spPr>
          <a:xfrm>
            <a:off x="-36512" y="1689770"/>
            <a:ext cx="9361040" cy="1631216"/>
          </a:xfrm>
          <a:prstGeom prst="rect">
            <a:avLst/>
          </a:prstGeom>
        </p:spPr>
        <p:txBody>
          <a:bodyPr wrap="square">
            <a:spAutoFit/>
          </a:bodyPr>
          <a:lstStyle/>
          <a:p>
            <a:pPr lvl="0" algn="just"/>
            <a:r>
              <a:rPr lang="vi-VN" sz="2000" smtClean="0">
                <a:solidFill>
                  <a:prstClr val="black"/>
                </a:solidFill>
                <a:latin typeface="Utm"/>
              </a:rPr>
              <a:t>a. </a:t>
            </a:r>
            <a:r>
              <a:rPr lang="vi-VN" sz="2000">
                <a:solidFill>
                  <a:prstClr val="black"/>
                </a:solidFill>
                <a:latin typeface="Utm"/>
              </a:rPr>
              <a:t>Ở Trường Sơn, mỗi khi trời nổi gió, cảnh tượng thật là dữ dội. Những cây đại thụ có khi cũng bật gốc cuốn tung xuống vực thẳm. Cánh chim đại bàng vẫn bay lượn trên trời. Có lúc, chim cụp cánh lao vút đi như một mũi tên. Chim lại vẫy cánh, đạp gió vút lên cao.</a:t>
            </a:r>
          </a:p>
          <a:p>
            <a:pPr lvl="0"/>
            <a:r>
              <a:rPr lang="vi-VN" sz="2000" b="1">
                <a:solidFill>
                  <a:prstClr val="black"/>
                </a:solidFill>
                <a:latin typeface="Utm"/>
              </a:rPr>
              <a:t>(Trạng ngữ: có lúc, giữa lúc gió đang gào thét </a:t>
            </a:r>
            <a:r>
              <a:rPr lang="vi-VN" sz="2000" b="1">
                <a:solidFill>
                  <a:prstClr val="black"/>
                </a:solidFill>
                <a:latin typeface="Utm"/>
              </a:rPr>
              <a:t>ấy</a:t>
            </a:r>
            <a:r>
              <a:rPr lang="vi-VN" sz="2000" b="1" smtClean="0">
                <a:solidFill>
                  <a:prstClr val="black"/>
                </a:solidFill>
                <a:latin typeface="Utm"/>
              </a:rPr>
              <a:t>)</a:t>
            </a:r>
            <a:endParaRPr lang="vi-VN" sz="2000" b="1">
              <a:solidFill>
                <a:prstClr val="black"/>
              </a:solidFill>
              <a:latin typeface="Utm"/>
            </a:endParaRPr>
          </a:p>
        </p:txBody>
      </p:sp>
      <p:sp>
        <p:nvSpPr>
          <p:cNvPr id="5" name="Rectangle 4"/>
          <p:cNvSpPr/>
          <p:nvPr/>
        </p:nvSpPr>
        <p:spPr>
          <a:xfrm>
            <a:off x="23996" y="1689770"/>
            <a:ext cx="9300532" cy="3539430"/>
          </a:xfrm>
          <a:prstGeom prst="rect">
            <a:avLst/>
          </a:prstGeom>
          <a:solidFill>
            <a:schemeClr val="bg2"/>
          </a:solidFill>
        </p:spPr>
        <p:txBody>
          <a:bodyPr wrap="square">
            <a:spAutoFit/>
          </a:bodyPr>
          <a:lstStyle/>
          <a:p>
            <a:pPr algn="just"/>
            <a:r>
              <a:rPr lang="vi-VN" sz="3200">
                <a:solidFill>
                  <a:prstClr val="black"/>
                </a:solidFill>
                <a:latin typeface="Utm"/>
              </a:rPr>
              <a:t>a, Ở Trường Sơn, mỗi khi trời nổi gió, cảnh tượng thật là dữ dội.  Những cây đại thụ có khi cũng bật gốc cuốn tung xuống vực thẳm. Giữa lúc gió đang gào thét ấy, Cánh chim đại bàng vẫn bay lượn trên trời. Có lúc, chim cụp cánh lao vút đi như một mũi tên. Có lúc, chim lại vẫy cánh, đạp gió vút lên cao.</a:t>
            </a:r>
            <a:endParaRPr lang="vi-VN"/>
          </a:p>
        </p:txBody>
      </p:sp>
      <p:sp>
        <p:nvSpPr>
          <p:cNvPr id="9" name="TextBox 8"/>
          <p:cNvSpPr txBox="1"/>
          <p:nvPr/>
        </p:nvSpPr>
        <p:spPr>
          <a:xfrm>
            <a:off x="3419872" y="1687691"/>
            <a:ext cx="3672408" cy="584775"/>
          </a:xfrm>
          <a:prstGeom prst="rect">
            <a:avLst/>
          </a:prstGeom>
          <a:solidFill>
            <a:schemeClr val="bg2"/>
          </a:solidFill>
        </p:spPr>
        <p:txBody>
          <a:bodyPr wrap="square" rtlCol="0">
            <a:spAutoFit/>
          </a:bodyPr>
          <a:lstStyle/>
          <a:p>
            <a:r>
              <a:rPr lang="vi-VN" sz="3200">
                <a:solidFill>
                  <a:srgbClr val="FF0000"/>
                </a:solidFill>
                <a:latin typeface="Utm"/>
              </a:rPr>
              <a:t>mỗi khi trời </a:t>
            </a:r>
            <a:r>
              <a:rPr lang="vi-VN" sz="3200">
                <a:solidFill>
                  <a:srgbClr val="FF0000"/>
                </a:solidFill>
                <a:latin typeface="Utm"/>
              </a:rPr>
              <a:t>nổi </a:t>
            </a:r>
            <a:r>
              <a:rPr lang="vi-VN" sz="3200" smtClean="0">
                <a:solidFill>
                  <a:srgbClr val="FF0000"/>
                </a:solidFill>
                <a:latin typeface="Utm"/>
              </a:rPr>
              <a:t>gió,</a:t>
            </a:r>
            <a:endParaRPr lang="vi-VN">
              <a:solidFill>
                <a:srgbClr val="FF0000"/>
              </a:solidFill>
            </a:endParaRPr>
          </a:p>
        </p:txBody>
      </p:sp>
      <p:sp>
        <p:nvSpPr>
          <p:cNvPr id="10" name="TextBox 9"/>
          <p:cNvSpPr txBox="1"/>
          <p:nvPr/>
        </p:nvSpPr>
        <p:spPr>
          <a:xfrm>
            <a:off x="5796136" y="2636912"/>
            <a:ext cx="3528392" cy="584775"/>
          </a:xfrm>
          <a:prstGeom prst="rect">
            <a:avLst/>
          </a:prstGeom>
          <a:solidFill>
            <a:schemeClr val="bg2"/>
          </a:solidFill>
        </p:spPr>
        <p:txBody>
          <a:bodyPr wrap="square" rtlCol="0">
            <a:spAutoFit/>
          </a:bodyPr>
          <a:lstStyle/>
          <a:p>
            <a:r>
              <a:rPr lang="vi-VN" sz="3200" smtClean="0">
                <a:solidFill>
                  <a:srgbClr val="FF0000"/>
                </a:solidFill>
                <a:latin typeface="Utm"/>
              </a:rPr>
              <a:t>.Giữa </a:t>
            </a:r>
            <a:r>
              <a:rPr lang="vi-VN" sz="3200">
                <a:solidFill>
                  <a:srgbClr val="FF0000"/>
                </a:solidFill>
                <a:latin typeface="Utm"/>
              </a:rPr>
              <a:t>lúc </a:t>
            </a:r>
            <a:r>
              <a:rPr lang="vi-VN" sz="3200">
                <a:solidFill>
                  <a:srgbClr val="FF0000"/>
                </a:solidFill>
                <a:latin typeface="Utm"/>
              </a:rPr>
              <a:t>gió </a:t>
            </a:r>
            <a:r>
              <a:rPr lang="vi-VN" sz="3200" smtClean="0">
                <a:solidFill>
                  <a:srgbClr val="FF0000"/>
                </a:solidFill>
                <a:latin typeface="Utm"/>
              </a:rPr>
              <a:t>đang</a:t>
            </a:r>
            <a:endParaRPr lang="vi-VN">
              <a:solidFill>
                <a:srgbClr val="FF0000"/>
              </a:solidFill>
            </a:endParaRPr>
          </a:p>
        </p:txBody>
      </p:sp>
      <p:sp>
        <p:nvSpPr>
          <p:cNvPr id="11" name="TextBox 10"/>
          <p:cNvSpPr txBox="1"/>
          <p:nvPr/>
        </p:nvSpPr>
        <p:spPr>
          <a:xfrm>
            <a:off x="107504" y="3155191"/>
            <a:ext cx="2304256" cy="584775"/>
          </a:xfrm>
          <a:prstGeom prst="rect">
            <a:avLst/>
          </a:prstGeom>
          <a:solidFill>
            <a:schemeClr val="bg2"/>
          </a:solidFill>
        </p:spPr>
        <p:txBody>
          <a:bodyPr wrap="square" rtlCol="0">
            <a:spAutoFit/>
          </a:bodyPr>
          <a:lstStyle/>
          <a:p>
            <a:pPr lvl="0"/>
            <a:r>
              <a:rPr lang="vi-VN" sz="3200">
                <a:solidFill>
                  <a:srgbClr val="FF0000"/>
                </a:solidFill>
                <a:latin typeface="Utm"/>
              </a:rPr>
              <a:t>gào thét ấy,</a:t>
            </a:r>
            <a:endParaRPr lang="vi-VN">
              <a:solidFill>
                <a:srgbClr val="FF0000"/>
              </a:solidFill>
            </a:endParaRPr>
          </a:p>
        </p:txBody>
      </p:sp>
      <p:sp>
        <p:nvSpPr>
          <p:cNvPr id="12" name="TextBox 11"/>
          <p:cNvSpPr txBox="1"/>
          <p:nvPr/>
        </p:nvSpPr>
        <p:spPr>
          <a:xfrm>
            <a:off x="1691680" y="3636313"/>
            <a:ext cx="1512168" cy="584775"/>
          </a:xfrm>
          <a:prstGeom prst="rect">
            <a:avLst/>
          </a:prstGeom>
          <a:solidFill>
            <a:schemeClr val="bg2"/>
          </a:solidFill>
        </p:spPr>
        <p:txBody>
          <a:bodyPr wrap="square" rtlCol="0">
            <a:spAutoFit/>
          </a:bodyPr>
          <a:lstStyle/>
          <a:p>
            <a:r>
              <a:rPr lang="vi-VN" sz="3200">
                <a:solidFill>
                  <a:srgbClr val="FF0000"/>
                </a:solidFill>
                <a:latin typeface="Utm"/>
              </a:rPr>
              <a:t>Có </a:t>
            </a:r>
            <a:r>
              <a:rPr lang="vi-VN" sz="3200" smtClean="0">
                <a:solidFill>
                  <a:srgbClr val="FF0000"/>
                </a:solidFill>
                <a:latin typeface="Utm"/>
              </a:rPr>
              <a:t>lúc,</a:t>
            </a:r>
            <a:endParaRPr lang="vi-VN">
              <a:solidFill>
                <a:srgbClr val="FF0000"/>
              </a:solidFill>
            </a:endParaRPr>
          </a:p>
        </p:txBody>
      </p:sp>
      <p:sp>
        <p:nvSpPr>
          <p:cNvPr id="13" name="TextBox 12"/>
          <p:cNvSpPr txBox="1"/>
          <p:nvPr/>
        </p:nvSpPr>
        <p:spPr>
          <a:xfrm>
            <a:off x="1619672" y="4140369"/>
            <a:ext cx="1512168" cy="584775"/>
          </a:xfrm>
          <a:prstGeom prst="rect">
            <a:avLst/>
          </a:prstGeom>
          <a:solidFill>
            <a:schemeClr val="bg2"/>
          </a:solidFill>
        </p:spPr>
        <p:txBody>
          <a:bodyPr wrap="square" rtlCol="0">
            <a:spAutoFit/>
          </a:bodyPr>
          <a:lstStyle/>
          <a:p>
            <a:r>
              <a:rPr lang="vi-VN" sz="3200">
                <a:solidFill>
                  <a:srgbClr val="FF0000"/>
                </a:solidFill>
                <a:latin typeface="Utm"/>
              </a:rPr>
              <a:t>Có </a:t>
            </a:r>
            <a:r>
              <a:rPr lang="vi-VN" sz="3200" smtClean="0">
                <a:solidFill>
                  <a:srgbClr val="FF0000"/>
                </a:solidFill>
                <a:latin typeface="Utm"/>
              </a:rPr>
              <a:t>lúc,</a:t>
            </a:r>
            <a:endParaRPr lang="vi-VN">
              <a:solidFill>
                <a:srgbClr val="FF0000"/>
              </a:solidFill>
            </a:endParaRPr>
          </a:p>
        </p:txBody>
      </p:sp>
    </p:spTree>
    <p:extLst>
      <p:ext uri="{BB962C8B-B14F-4D97-AF65-F5344CB8AC3E}">
        <p14:creationId xmlns:p14="http://schemas.microsoft.com/office/powerpoint/2010/main" val="227400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9" grpId="0" animBg="1"/>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972"/>
            <a:ext cx="9252520" cy="6858000"/>
          </a:xfrm>
          <a:prstGeom prst="rect">
            <a:avLst/>
          </a:prstGeom>
          <a:noFill/>
          <a:ln>
            <a:noFill/>
          </a:ln>
        </p:spPr>
      </p:pic>
      <p:sp>
        <p:nvSpPr>
          <p:cNvPr id="3" name="Rectangle 2"/>
          <p:cNvSpPr/>
          <p:nvPr/>
        </p:nvSpPr>
        <p:spPr>
          <a:xfrm>
            <a:off x="160010" y="969690"/>
            <a:ext cx="8983990" cy="3539430"/>
          </a:xfrm>
          <a:prstGeom prst="rect">
            <a:avLst/>
          </a:prstGeom>
          <a:noFill/>
        </p:spPr>
        <p:txBody>
          <a:bodyPr wrap="square">
            <a:spAutoFit/>
          </a:bodyPr>
          <a:lstStyle/>
          <a:p>
            <a:pPr algn="just"/>
            <a:r>
              <a:rPr lang="vi-VN" sz="2800" smtClean="0">
                <a:latin typeface="Utm"/>
              </a:rPr>
              <a:t>b</a:t>
            </a:r>
            <a:r>
              <a:rPr lang="vi-VN" sz="2800">
                <a:latin typeface="Utm"/>
              </a:rPr>
              <a:t>) Sân trường đang vắng lặng bỗng chốc ồn lên những tiếng cười, tiếng nói vui vẻ. Chỗ này, cóc bạn nam rủ nhau đá cầu. Mấy bạn đang ríu rít trò chuyện. Phía các bạn nữ, cuộc nhảy dây đang trở nên hấp dẫn. Xế bên cạnh, một nhóm bạn cả nữ lẫn nam chơi trò bịt mắt bắt dê. Mấy bạn đang túm tụm xem chung một tờ báo Thiếu niên.</a:t>
            </a:r>
          </a:p>
          <a:p>
            <a:pPr algn="r"/>
            <a:r>
              <a:rPr lang="vi-VN" sz="2800">
                <a:latin typeface="Utm"/>
              </a:rPr>
              <a:t>(Trạng ngữ: Dưới bóng cây, Chỗ kia) </a:t>
            </a:r>
            <a:endParaRPr lang="vi-VN" sz="2800" smtClean="0">
              <a:latin typeface="Utm"/>
            </a:endParaRPr>
          </a:p>
        </p:txBody>
      </p:sp>
      <p:sp>
        <p:nvSpPr>
          <p:cNvPr id="5" name="TextBox 4"/>
          <p:cNvSpPr txBox="1"/>
          <p:nvPr/>
        </p:nvSpPr>
        <p:spPr>
          <a:xfrm>
            <a:off x="-36512" y="968529"/>
            <a:ext cx="9289032" cy="4031873"/>
          </a:xfrm>
          <a:prstGeom prst="rect">
            <a:avLst/>
          </a:prstGeom>
          <a:solidFill>
            <a:schemeClr val="tx2">
              <a:lumMod val="20000"/>
              <a:lumOff val="80000"/>
            </a:schemeClr>
          </a:solidFill>
        </p:spPr>
        <p:txBody>
          <a:bodyPr wrap="square" rtlCol="0">
            <a:spAutoFit/>
          </a:bodyPr>
          <a:lstStyle/>
          <a:p>
            <a:pPr lvl="0" algn="just"/>
            <a:r>
              <a:rPr lang="vi-VN" sz="3200">
                <a:solidFill>
                  <a:prstClr val="black"/>
                </a:solidFill>
                <a:latin typeface="Utm"/>
              </a:rPr>
              <a:t>b) Sân trường đang vắng lặng bỗng chốc ồn lên những tiếng cười, tiếng nói vui vẻ. Chỗ này, các bạn nam rủ nhau đá cầu. Chỗ kia, mấy bạn đang ríu rít trò chuyện. Phía các bạn nữ, cuộc nhảy dây đang trở nên hấp dẫn. Xế bên cạnh, một nhóm bạn cả </a:t>
            </a:r>
            <a:r>
              <a:rPr lang="vi-VN" sz="3200">
                <a:solidFill>
                  <a:prstClr val="black"/>
                </a:solidFill>
                <a:latin typeface="Utm"/>
              </a:rPr>
              <a:t>nữ </a:t>
            </a:r>
            <a:r>
              <a:rPr lang="vi-VN" sz="3200" smtClean="0">
                <a:solidFill>
                  <a:prstClr val="black"/>
                </a:solidFill>
                <a:latin typeface="Utm"/>
              </a:rPr>
              <a:t>lẫn </a:t>
            </a:r>
            <a:r>
              <a:rPr lang="vi-VN" sz="3200">
                <a:solidFill>
                  <a:prstClr val="black"/>
                </a:solidFill>
                <a:latin typeface="Utm"/>
              </a:rPr>
              <a:t>nam chơi trò bịt mắt bắt dê. Dưới bóng cây, mấy bạn đang túm tụm xem chung một tờ báo Thiếu </a:t>
            </a:r>
            <a:r>
              <a:rPr lang="vi-VN" sz="3200">
                <a:solidFill>
                  <a:prstClr val="black"/>
                </a:solidFill>
                <a:latin typeface="Utm"/>
              </a:rPr>
              <a:t>niên</a:t>
            </a:r>
            <a:r>
              <a:rPr lang="vi-VN" sz="3200" smtClean="0">
                <a:solidFill>
                  <a:prstClr val="black"/>
                </a:solidFill>
                <a:latin typeface="Utm"/>
              </a:rPr>
              <a:t>.</a:t>
            </a:r>
            <a:r>
              <a:rPr lang="vi-VN" sz="3200">
                <a:solidFill>
                  <a:srgbClr val="FF0000"/>
                </a:solidFill>
                <a:latin typeface="Utm"/>
              </a:rPr>
              <a:t> </a:t>
            </a:r>
            <a:endParaRPr lang="vi-VN" sz="3200">
              <a:solidFill>
                <a:prstClr val="black"/>
              </a:solidFill>
              <a:latin typeface="Utm"/>
            </a:endParaRPr>
          </a:p>
        </p:txBody>
      </p:sp>
      <p:sp>
        <p:nvSpPr>
          <p:cNvPr id="6" name="TextBox 5"/>
          <p:cNvSpPr txBox="1"/>
          <p:nvPr/>
        </p:nvSpPr>
        <p:spPr>
          <a:xfrm>
            <a:off x="4716016" y="1916832"/>
            <a:ext cx="1800200" cy="584775"/>
          </a:xfrm>
          <a:prstGeom prst="rect">
            <a:avLst/>
          </a:prstGeom>
          <a:solidFill>
            <a:schemeClr val="tx2">
              <a:lumMod val="20000"/>
              <a:lumOff val="80000"/>
            </a:schemeClr>
          </a:solidFill>
        </p:spPr>
        <p:txBody>
          <a:bodyPr wrap="square" rtlCol="0">
            <a:spAutoFit/>
          </a:bodyPr>
          <a:lstStyle/>
          <a:p>
            <a:pPr algn="ctr"/>
            <a:r>
              <a:rPr lang="vi-VN" sz="3200">
                <a:solidFill>
                  <a:srgbClr val="FF0000"/>
                </a:solidFill>
                <a:latin typeface="Utm"/>
              </a:rPr>
              <a:t>Chỗ kia, </a:t>
            </a:r>
            <a:endParaRPr lang="vi-VN">
              <a:solidFill>
                <a:srgbClr val="FF0000"/>
              </a:solidFill>
            </a:endParaRPr>
          </a:p>
        </p:txBody>
      </p:sp>
      <p:sp>
        <p:nvSpPr>
          <p:cNvPr id="7" name="TextBox 6"/>
          <p:cNvSpPr txBox="1"/>
          <p:nvPr/>
        </p:nvSpPr>
        <p:spPr>
          <a:xfrm>
            <a:off x="-36512" y="3866257"/>
            <a:ext cx="2016224" cy="584775"/>
          </a:xfrm>
          <a:prstGeom prst="rect">
            <a:avLst/>
          </a:prstGeom>
          <a:solidFill>
            <a:schemeClr val="tx2">
              <a:lumMod val="20000"/>
              <a:lumOff val="80000"/>
            </a:schemeClr>
          </a:solidFill>
        </p:spPr>
        <p:txBody>
          <a:bodyPr wrap="square" rtlCol="0">
            <a:spAutoFit/>
          </a:bodyPr>
          <a:lstStyle/>
          <a:p>
            <a:pPr algn="ctr"/>
            <a:r>
              <a:rPr lang="vi-VN" sz="3200" smtClean="0">
                <a:solidFill>
                  <a:srgbClr val="FF0000"/>
                </a:solidFill>
                <a:latin typeface="Utm"/>
              </a:rPr>
              <a:t>bóng cây,</a:t>
            </a:r>
            <a:endParaRPr lang="vi-VN">
              <a:solidFill>
                <a:srgbClr val="FF0000"/>
              </a:solidFill>
            </a:endParaRPr>
          </a:p>
        </p:txBody>
      </p:sp>
      <p:sp>
        <p:nvSpPr>
          <p:cNvPr id="8" name="Rectangle 7"/>
          <p:cNvSpPr/>
          <p:nvPr/>
        </p:nvSpPr>
        <p:spPr>
          <a:xfrm>
            <a:off x="8028384" y="3497301"/>
            <a:ext cx="1116011" cy="584775"/>
          </a:xfrm>
          <a:prstGeom prst="rect">
            <a:avLst/>
          </a:prstGeom>
          <a:solidFill>
            <a:schemeClr val="tx2">
              <a:lumMod val="20000"/>
              <a:lumOff val="80000"/>
            </a:schemeClr>
          </a:solidFill>
        </p:spPr>
        <p:txBody>
          <a:bodyPr wrap="none">
            <a:spAutoFit/>
          </a:bodyPr>
          <a:lstStyle/>
          <a:p>
            <a:pPr lvl="0" algn="just"/>
            <a:r>
              <a:rPr lang="vi-VN" sz="3200">
                <a:solidFill>
                  <a:srgbClr val="FF0000"/>
                </a:solidFill>
                <a:latin typeface="Utm"/>
              </a:rPr>
              <a:t>Dưới</a:t>
            </a:r>
            <a:endParaRPr lang="vi-VN" sz="3200">
              <a:solidFill>
                <a:prstClr val="black"/>
              </a:solidFill>
              <a:latin typeface="Utm"/>
            </a:endParaRPr>
          </a:p>
        </p:txBody>
      </p:sp>
    </p:spTree>
    <p:extLst>
      <p:ext uri="{BB962C8B-B14F-4D97-AF65-F5344CB8AC3E}">
        <p14:creationId xmlns:p14="http://schemas.microsoft.com/office/powerpoint/2010/main" val="227400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5"/>
            <a:ext cx="9144000" cy="6857999"/>
          </a:xfrm>
          <a:prstGeom prst="rect">
            <a:avLst/>
          </a:prstGeom>
          <a:noFill/>
          <a:ln>
            <a:solidFill>
              <a:schemeClr val="tx1">
                <a:lumMod val="85000"/>
                <a:lumOff val="15000"/>
              </a:schemeClr>
            </a:solidFill>
          </a:ln>
        </p:spPr>
      </p:pic>
      <p:sp>
        <p:nvSpPr>
          <p:cNvPr id="4" name="WordArt 5">
            <a:extLst>
              <a:ext uri="{FF2B5EF4-FFF2-40B4-BE49-F238E27FC236}">
                <a16:creationId xmlns:a16="http://schemas.microsoft.com/office/drawing/2014/main" xmlns="" id="{825B51B8-27EA-45CD-B206-D547EC375E72}"/>
              </a:ext>
            </a:extLst>
          </p:cNvPr>
          <p:cNvSpPr>
            <a:spLocks noChangeArrowheads="1" noChangeShapeType="1" noTextEdit="1"/>
          </p:cNvSpPr>
          <p:nvPr/>
        </p:nvSpPr>
        <p:spPr bwMode="auto">
          <a:xfrm>
            <a:off x="395536" y="2060848"/>
            <a:ext cx="8496944" cy="2062640"/>
          </a:xfrm>
          <a:prstGeom prst="rect">
            <a:avLst/>
          </a:prstGeom>
          <a:ln>
            <a:solidFill>
              <a:schemeClr val="bg1"/>
            </a:solidFill>
          </a:ln>
          <a:effectLst>
            <a:glow rad="139700">
              <a:schemeClr val="accent2">
                <a:satMod val="175000"/>
                <a:alpha val="40000"/>
              </a:schemeClr>
            </a:glow>
            <a:innerShdw blurRad="63500" dist="50800" dir="135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a:r>
              <a:rPr lang="en-US" sz="2800" b="1" kern="10" smtClean="0">
                <a:ln w="9525">
                  <a:round/>
                  <a:headEnd/>
                  <a:tailEnd/>
                </a:ln>
                <a:solidFill>
                  <a:srgbClr val="FF0000"/>
                </a:solidFill>
                <a:latin typeface="Times New Roman" pitchFamily="18" charset="0"/>
                <a:cs typeface="Times New Roman" pitchFamily="18" charset="0"/>
              </a:rPr>
              <a:t>    Tạm biệt </a:t>
            </a:r>
            <a:r>
              <a:rPr lang="en-US" sz="2800" b="1" kern="10" dirty="0" err="1" smtClean="0">
                <a:ln w="9525">
                  <a:round/>
                  <a:headEnd/>
                  <a:tailEnd/>
                </a:ln>
                <a:solidFill>
                  <a:srgbClr val="FF0000"/>
                </a:solidFill>
                <a:latin typeface="Times New Roman" pitchFamily="18" charset="0"/>
                <a:cs typeface="Times New Roman" pitchFamily="18" charset="0"/>
              </a:rPr>
              <a:t>các</a:t>
            </a:r>
            <a:r>
              <a:rPr lang="en-US" sz="2800" b="1" kern="10" dirty="0" smtClean="0">
                <a:ln w="9525">
                  <a:round/>
                  <a:headEnd/>
                  <a:tailEnd/>
                </a:ln>
                <a:solidFill>
                  <a:srgbClr val="FF0000"/>
                </a:solidFill>
                <a:latin typeface="Times New Roman" pitchFamily="18" charset="0"/>
                <a:cs typeface="Times New Roman" pitchFamily="18" charset="0"/>
              </a:rPr>
              <a:t> </a:t>
            </a:r>
            <a:r>
              <a:rPr lang="en-US" sz="2800" b="1" kern="10" err="1" smtClean="0">
                <a:ln w="9525">
                  <a:round/>
                  <a:headEnd/>
                  <a:tailEnd/>
                </a:ln>
                <a:solidFill>
                  <a:srgbClr val="FF0000"/>
                </a:solidFill>
                <a:latin typeface="Times New Roman" pitchFamily="18" charset="0"/>
                <a:cs typeface="Times New Roman" pitchFamily="18" charset="0"/>
              </a:rPr>
              <a:t>em</a:t>
            </a:r>
            <a:r>
              <a:rPr lang="en-US" sz="2800" b="1" kern="10" smtClean="0">
                <a:ln w="9525">
                  <a:round/>
                  <a:headEnd/>
                  <a:tailEnd/>
                </a:ln>
                <a:solidFill>
                  <a:srgbClr val="FF0000"/>
                </a:solidFill>
                <a:latin typeface="Times New Roman" pitchFamily="18" charset="0"/>
                <a:cs typeface="Times New Roman" pitchFamily="18" charset="0"/>
              </a:rPr>
              <a:t>    </a:t>
            </a:r>
            <a:endParaRPr lang="en-US" sz="2800" b="1" kern="10" dirty="0">
              <a:ln w="9525">
                <a:round/>
                <a:headEnd/>
                <a:tailEnd/>
              </a:ln>
              <a:solidFill>
                <a:srgbClr val="FF0000"/>
              </a:solidFill>
              <a:latin typeface="Times New Roman" pitchFamily="18" charset="0"/>
              <a:cs typeface="Times New Roman" pitchFamily="18" charset="0"/>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4123488"/>
            <a:ext cx="2938686"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31" y="-66208"/>
            <a:ext cx="23241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160710" y="2736303"/>
            <a:ext cx="3050434" cy="414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36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mph" presetSubtype="0" repeatCount="indefinite" fill="hold" nodeType="withEffect">
                                  <p:stCondLst>
                                    <p:cond delay="0"/>
                                  </p:stCondLst>
                                  <p:childTnLst>
                                    <p:animRot by="21600000">
                                      <p:cBhvr>
                                        <p:cTn id="9" dur="60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02" y="0"/>
            <a:ext cx="9144000" cy="6858000"/>
          </a:xfrm>
          <a:prstGeom prst="rect">
            <a:avLst/>
          </a:prstGeom>
          <a:noFill/>
          <a:ln>
            <a:noFill/>
          </a:ln>
        </p:spPr>
      </p:pic>
      <p:sp>
        <p:nvSpPr>
          <p:cNvPr id="3" name="Rectangle 2">
            <a:extLst>
              <a:ext uri="{FF2B5EF4-FFF2-40B4-BE49-F238E27FC236}">
                <a16:creationId xmlns:a16="http://schemas.microsoft.com/office/drawing/2014/main" xmlns="" id="{BF55D182-E5A7-4F4D-AB85-5546D8AD1B19}"/>
              </a:ext>
            </a:extLst>
          </p:cNvPr>
          <p:cNvSpPr/>
          <p:nvPr/>
        </p:nvSpPr>
        <p:spPr>
          <a:xfrm>
            <a:off x="113658" y="62694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4" name="Picture 3">
            <a:hlinkClick r:id="" action="ppaction://noaction"/>
            <a:extLst>
              <a:ext uri="{FF2B5EF4-FFF2-40B4-BE49-F238E27FC236}">
                <a16:creationId xmlns:a16="http://schemas.microsoft.com/office/drawing/2014/main" xmlns="" id="{78169E3C-0366-4CDB-A8E3-8F58FE1E42FC}"/>
              </a:ext>
            </a:extLst>
          </p:cNvPr>
          <p:cNvPicPr>
            <a:picLocks noChangeAspect="1"/>
          </p:cNvPicPr>
          <p:nvPr/>
        </p:nvPicPr>
        <p:blipFill>
          <a:blip r:embed="rId3"/>
          <a:stretch>
            <a:fillRect/>
          </a:stretch>
        </p:blipFill>
        <p:spPr>
          <a:xfrm>
            <a:off x="171832" y="732687"/>
            <a:ext cx="1199792" cy="1424963"/>
          </a:xfrm>
          <a:prstGeom prst="rect">
            <a:avLst/>
          </a:prstGeom>
        </p:spPr>
      </p:pic>
      <p:sp>
        <p:nvSpPr>
          <p:cNvPr id="5" name="Oval 4">
            <a:extLst>
              <a:ext uri="{FF2B5EF4-FFF2-40B4-BE49-F238E27FC236}">
                <a16:creationId xmlns:a16="http://schemas.microsoft.com/office/drawing/2014/main" xmlns="" id="{29721781-2A62-44BC-A7CF-EB9A3A341912}"/>
              </a:ext>
            </a:extLst>
          </p:cNvPr>
          <p:cNvSpPr/>
          <p:nvPr/>
        </p:nvSpPr>
        <p:spPr>
          <a:xfrm>
            <a:off x="139135" y="1919367"/>
            <a:ext cx="300309" cy="3575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1</a:t>
            </a:r>
          </a:p>
        </p:txBody>
      </p:sp>
      <p:sp>
        <p:nvSpPr>
          <p:cNvPr id="6" name="Rectangle 5">
            <a:extLst>
              <a:ext uri="{FF2B5EF4-FFF2-40B4-BE49-F238E27FC236}">
                <a16:creationId xmlns:a16="http://schemas.microsoft.com/office/drawing/2014/main" xmlns="" id="{32087DB7-A6F2-43C0-A263-5537084EF510}"/>
              </a:ext>
            </a:extLst>
          </p:cNvPr>
          <p:cNvSpPr/>
          <p:nvPr/>
        </p:nvSpPr>
        <p:spPr>
          <a:xfrm>
            <a:off x="1598564" y="65094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7" name="Picture 6">
            <a:hlinkClick r:id="" action="ppaction://noaction"/>
            <a:extLst>
              <a:ext uri="{FF2B5EF4-FFF2-40B4-BE49-F238E27FC236}">
                <a16:creationId xmlns:a16="http://schemas.microsoft.com/office/drawing/2014/main" xmlns="" id="{D10642B0-DBAD-47F0-B9B5-C37F5BF14F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5486" y="746867"/>
            <a:ext cx="1078322" cy="1313981"/>
          </a:xfrm>
          <a:prstGeom prst="rect">
            <a:avLst/>
          </a:prstGeom>
        </p:spPr>
      </p:pic>
      <p:sp>
        <p:nvSpPr>
          <p:cNvPr id="8" name="Oval 7">
            <a:extLst>
              <a:ext uri="{FF2B5EF4-FFF2-40B4-BE49-F238E27FC236}">
                <a16:creationId xmlns:a16="http://schemas.microsoft.com/office/drawing/2014/main" xmlns="" id="{F9409693-2C74-4F29-A052-4481537E7785}"/>
              </a:ext>
            </a:extLst>
          </p:cNvPr>
          <p:cNvSpPr/>
          <p:nvPr/>
        </p:nvSpPr>
        <p:spPr>
          <a:xfrm>
            <a:off x="1593276" y="1864984"/>
            <a:ext cx="372908" cy="38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2</a:t>
            </a:r>
          </a:p>
        </p:txBody>
      </p:sp>
      <p:sp>
        <p:nvSpPr>
          <p:cNvPr id="9" name="Rectangle 8">
            <a:extLst>
              <a:ext uri="{FF2B5EF4-FFF2-40B4-BE49-F238E27FC236}">
                <a16:creationId xmlns:a16="http://schemas.microsoft.com/office/drawing/2014/main" xmlns="" id="{9DF0E2B0-9811-4C70-A176-10C58F25C869}"/>
              </a:ext>
            </a:extLst>
          </p:cNvPr>
          <p:cNvSpPr/>
          <p:nvPr/>
        </p:nvSpPr>
        <p:spPr>
          <a:xfrm>
            <a:off x="3050771" y="64617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0" name="Picture 10">
            <a:hlinkClick r:id="" action="ppaction://noaction"/>
            <a:extLst>
              <a:ext uri="{FF2B5EF4-FFF2-40B4-BE49-F238E27FC236}">
                <a16:creationId xmlns:a16="http://schemas.microsoft.com/office/drawing/2014/main" xmlns="" id="{F1B93DDB-0E1C-447E-9277-1449D3596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166754" y="750294"/>
            <a:ext cx="1168671" cy="151072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xmlns="" id="{4DDDE03E-EC83-4075-B096-8BEC3B8EAA12}"/>
              </a:ext>
            </a:extLst>
          </p:cNvPr>
          <p:cNvSpPr/>
          <p:nvPr/>
        </p:nvSpPr>
        <p:spPr>
          <a:xfrm>
            <a:off x="3082851" y="1798762"/>
            <a:ext cx="325705" cy="421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sp>
        <p:nvSpPr>
          <p:cNvPr id="12" name="Rectangle 11">
            <a:extLst>
              <a:ext uri="{FF2B5EF4-FFF2-40B4-BE49-F238E27FC236}">
                <a16:creationId xmlns:a16="http://schemas.microsoft.com/office/drawing/2014/main" xmlns="" id="{D6C00CA1-8E59-41A6-83A0-0E9FC905D31E}"/>
              </a:ext>
            </a:extLst>
          </p:cNvPr>
          <p:cNvSpPr/>
          <p:nvPr/>
        </p:nvSpPr>
        <p:spPr>
          <a:xfrm>
            <a:off x="4549631" y="633601"/>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3" name="Picture 12">
            <a:hlinkClick r:id="" action="ppaction://noaction"/>
            <a:extLst>
              <a:ext uri="{FF2B5EF4-FFF2-40B4-BE49-F238E27FC236}">
                <a16:creationId xmlns:a16="http://schemas.microsoft.com/office/drawing/2014/main" xmlns="" id="{6BB9F2AE-0B6B-425A-9618-0B86D63BC98B}"/>
              </a:ext>
            </a:extLst>
          </p:cNvPr>
          <p:cNvPicPr>
            <a:picLocks noChangeAspect="1"/>
          </p:cNvPicPr>
          <p:nvPr/>
        </p:nvPicPr>
        <p:blipFill>
          <a:blip r:embed="rId6"/>
          <a:stretch>
            <a:fillRect/>
          </a:stretch>
        </p:blipFill>
        <p:spPr>
          <a:xfrm>
            <a:off x="4603802" y="685687"/>
            <a:ext cx="1244092" cy="1517792"/>
          </a:xfrm>
          <a:prstGeom prst="rect">
            <a:avLst/>
          </a:prstGeom>
        </p:spPr>
      </p:pic>
      <p:sp>
        <p:nvSpPr>
          <p:cNvPr id="14" name="Oval 13">
            <a:extLst>
              <a:ext uri="{FF2B5EF4-FFF2-40B4-BE49-F238E27FC236}">
                <a16:creationId xmlns:a16="http://schemas.microsoft.com/office/drawing/2014/main" xmlns="" id="{C058DC2F-D95D-447B-96F9-D64C2B75ED5C}"/>
              </a:ext>
            </a:extLst>
          </p:cNvPr>
          <p:cNvSpPr/>
          <p:nvPr/>
        </p:nvSpPr>
        <p:spPr>
          <a:xfrm>
            <a:off x="4603802" y="1800575"/>
            <a:ext cx="355810" cy="4642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4</a:t>
            </a:r>
          </a:p>
        </p:txBody>
      </p:sp>
      <p:sp>
        <p:nvSpPr>
          <p:cNvPr id="15" name="Rectangle 14">
            <a:extLst>
              <a:ext uri="{FF2B5EF4-FFF2-40B4-BE49-F238E27FC236}">
                <a16:creationId xmlns:a16="http://schemas.microsoft.com/office/drawing/2014/main" xmlns="" id="{28D2DB23-EAA3-4D64-B513-6B1797D46F79}"/>
              </a:ext>
            </a:extLst>
          </p:cNvPr>
          <p:cNvSpPr/>
          <p:nvPr/>
        </p:nvSpPr>
        <p:spPr>
          <a:xfrm>
            <a:off x="6048491" y="61405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6" name="Picture 15">
            <a:hlinkClick r:id="" action="ppaction://noaction"/>
            <a:extLst>
              <a:ext uri="{FF2B5EF4-FFF2-40B4-BE49-F238E27FC236}">
                <a16:creationId xmlns:a16="http://schemas.microsoft.com/office/drawing/2014/main" xmlns="" id="{5310C781-8707-466B-B022-91705B926B4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87037" y="685687"/>
            <a:ext cx="1155641" cy="1550367"/>
          </a:xfrm>
          <a:prstGeom prst="rect">
            <a:avLst/>
          </a:prstGeom>
        </p:spPr>
      </p:pic>
      <p:sp>
        <p:nvSpPr>
          <p:cNvPr id="17" name="Oval 16">
            <a:extLst>
              <a:ext uri="{FF2B5EF4-FFF2-40B4-BE49-F238E27FC236}">
                <a16:creationId xmlns:a16="http://schemas.microsoft.com/office/drawing/2014/main" xmlns="" id="{661887DF-1DB0-41A8-BC10-4B5EB54E31D7}"/>
              </a:ext>
            </a:extLst>
          </p:cNvPr>
          <p:cNvSpPr/>
          <p:nvPr/>
        </p:nvSpPr>
        <p:spPr>
          <a:xfrm>
            <a:off x="6127555" y="1844824"/>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5</a:t>
            </a:r>
          </a:p>
        </p:txBody>
      </p:sp>
      <p:sp>
        <p:nvSpPr>
          <p:cNvPr id="18" name="Rectangle 17">
            <a:extLst>
              <a:ext uri="{FF2B5EF4-FFF2-40B4-BE49-F238E27FC236}">
                <a16:creationId xmlns:a16="http://schemas.microsoft.com/office/drawing/2014/main" xmlns="" id="{E786F688-A42F-4CCA-8892-0BA2A0AD41D9}"/>
              </a:ext>
            </a:extLst>
          </p:cNvPr>
          <p:cNvSpPr/>
          <p:nvPr/>
        </p:nvSpPr>
        <p:spPr>
          <a:xfrm>
            <a:off x="7565919" y="630334"/>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9" name="Picture 18">
            <a:hlinkClick r:id="" action="ppaction://noaction"/>
            <a:extLst>
              <a:ext uri="{FF2B5EF4-FFF2-40B4-BE49-F238E27FC236}">
                <a16:creationId xmlns:a16="http://schemas.microsoft.com/office/drawing/2014/main" xmlns="" id="{7C2BF350-5DD9-4F77-AF83-0A7142742DB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726468" y="720110"/>
            <a:ext cx="1122941" cy="1497254"/>
          </a:xfrm>
          <a:prstGeom prst="rect">
            <a:avLst/>
          </a:prstGeom>
        </p:spPr>
      </p:pic>
      <p:sp>
        <p:nvSpPr>
          <p:cNvPr id="20" name="Oval 19">
            <a:extLst>
              <a:ext uri="{FF2B5EF4-FFF2-40B4-BE49-F238E27FC236}">
                <a16:creationId xmlns:a16="http://schemas.microsoft.com/office/drawing/2014/main" xmlns="" id="{B47B456F-9CF6-468B-B85D-7A877A2C1271}"/>
              </a:ext>
            </a:extLst>
          </p:cNvPr>
          <p:cNvSpPr/>
          <p:nvPr/>
        </p:nvSpPr>
        <p:spPr>
          <a:xfrm>
            <a:off x="7658153" y="1878768"/>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6</a:t>
            </a:r>
          </a:p>
        </p:txBody>
      </p:sp>
      <p:sp>
        <p:nvSpPr>
          <p:cNvPr id="21" name="Rectangle 20">
            <a:extLst>
              <a:ext uri="{FF2B5EF4-FFF2-40B4-BE49-F238E27FC236}">
                <a16:creationId xmlns:a16="http://schemas.microsoft.com/office/drawing/2014/main" xmlns="" id="{B87B9003-3EDD-402B-9FD9-81E053EB20B4}"/>
              </a:ext>
            </a:extLst>
          </p:cNvPr>
          <p:cNvSpPr/>
          <p:nvPr/>
        </p:nvSpPr>
        <p:spPr>
          <a:xfrm>
            <a:off x="110896" y="242091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2" name="Picture 6" descr="Hình ảnh động Vật Nhỏ Dễ Thương Vẽ Tay Hươu Phim Hoạt Hình Vẽ Tay động Vật  Hươu Cao Cổ, động Vật Nhỏ Mọc Lên, động Vật Vẽ Tay đầy Màu Sắc,">
            <a:hlinkClick r:id="" action="ppaction://noaction"/>
            <a:extLst>
              <a:ext uri="{FF2B5EF4-FFF2-40B4-BE49-F238E27FC236}">
                <a16:creationId xmlns:a16="http://schemas.microsoft.com/office/drawing/2014/main" xmlns="" id="{E8700AA9-0210-4804-BAF2-45FAE75B5A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099" y="2455171"/>
            <a:ext cx="1320956" cy="1534156"/>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xmlns="" id="{C111CB3B-F898-4575-8B4B-41AA01159BF4}"/>
              </a:ext>
            </a:extLst>
          </p:cNvPr>
          <p:cNvSpPr/>
          <p:nvPr/>
        </p:nvSpPr>
        <p:spPr>
          <a:xfrm>
            <a:off x="166506"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7</a:t>
            </a:r>
          </a:p>
        </p:txBody>
      </p:sp>
      <p:sp>
        <p:nvSpPr>
          <p:cNvPr id="24" name="Rectangle 23">
            <a:extLst>
              <a:ext uri="{FF2B5EF4-FFF2-40B4-BE49-F238E27FC236}">
                <a16:creationId xmlns:a16="http://schemas.microsoft.com/office/drawing/2014/main" xmlns="" id="{F75FC9FF-D16F-41B4-BD79-62D5D7A40B23}"/>
              </a:ext>
            </a:extLst>
          </p:cNvPr>
          <p:cNvSpPr/>
          <p:nvPr/>
        </p:nvSpPr>
        <p:spPr>
          <a:xfrm>
            <a:off x="1584155" y="2431657"/>
            <a:ext cx="1368558" cy="1646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5" name="Picture 8">
            <a:hlinkClick r:id="" action="ppaction://noaction"/>
            <a:extLst>
              <a:ext uri="{FF2B5EF4-FFF2-40B4-BE49-F238E27FC236}">
                <a16:creationId xmlns:a16="http://schemas.microsoft.com/office/drawing/2014/main" xmlns="" id="{38D70056-336E-4456-9633-5BE00E3C2D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800580" y="2467681"/>
            <a:ext cx="1011563" cy="1538714"/>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xmlns="" id="{A48DB54B-89C1-46BE-8B34-E74B4B0D549D}"/>
              </a:ext>
            </a:extLst>
          </p:cNvPr>
          <p:cNvSpPr/>
          <p:nvPr/>
        </p:nvSpPr>
        <p:spPr>
          <a:xfrm>
            <a:off x="1678674"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8</a:t>
            </a:r>
          </a:p>
        </p:txBody>
      </p:sp>
      <p:sp>
        <p:nvSpPr>
          <p:cNvPr id="27" name="Rectangle 26">
            <a:extLst>
              <a:ext uri="{FF2B5EF4-FFF2-40B4-BE49-F238E27FC236}">
                <a16:creationId xmlns:a16="http://schemas.microsoft.com/office/drawing/2014/main" xmlns="" id="{F8C64E79-D4C6-4EC7-9551-47D1B72060C9}"/>
              </a:ext>
            </a:extLst>
          </p:cNvPr>
          <p:cNvSpPr/>
          <p:nvPr/>
        </p:nvSpPr>
        <p:spPr>
          <a:xfrm>
            <a:off x="3045812" y="2459905"/>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8" name="Picture 27">
            <a:hlinkClick r:id="" action="ppaction://noaction"/>
            <a:extLst>
              <a:ext uri="{FF2B5EF4-FFF2-40B4-BE49-F238E27FC236}">
                <a16:creationId xmlns:a16="http://schemas.microsoft.com/office/drawing/2014/main" xmlns="" id="{A253B41B-96D1-4AD1-AA50-43EB20D15FC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31840" y="2614441"/>
            <a:ext cx="1201514" cy="1383993"/>
          </a:xfrm>
          <a:prstGeom prst="rect">
            <a:avLst/>
          </a:prstGeom>
        </p:spPr>
      </p:pic>
      <p:sp>
        <p:nvSpPr>
          <p:cNvPr id="29" name="Oval 28">
            <a:extLst>
              <a:ext uri="{FF2B5EF4-FFF2-40B4-BE49-F238E27FC236}">
                <a16:creationId xmlns:a16="http://schemas.microsoft.com/office/drawing/2014/main" xmlns="" id="{2E3BC0B5-DC54-4F2C-9B8B-612011A27A5A}"/>
              </a:ext>
            </a:extLst>
          </p:cNvPr>
          <p:cNvSpPr/>
          <p:nvPr/>
        </p:nvSpPr>
        <p:spPr>
          <a:xfrm>
            <a:off x="3073098" y="3592589"/>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9</a:t>
            </a:r>
          </a:p>
        </p:txBody>
      </p:sp>
      <p:sp>
        <p:nvSpPr>
          <p:cNvPr id="30" name="Rectangle 29">
            <a:extLst>
              <a:ext uri="{FF2B5EF4-FFF2-40B4-BE49-F238E27FC236}">
                <a16:creationId xmlns:a16="http://schemas.microsoft.com/office/drawing/2014/main" xmlns="" id="{186C5508-1762-4FC5-81C0-8E2E4D8CA0E8}"/>
              </a:ext>
            </a:extLst>
          </p:cNvPr>
          <p:cNvSpPr/>
          <p:nvPr/>
        </p:nvSpPr>
        <p:spPr>
          <a:xfrm>
            <a:off x="4537969" y="245517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1" name="Picture 30">
            <a:hlinkClick r:id="" action="ppaction://noaction"/>
            <a:extLst>
              <a:ext uri="{FF2B5EF4-FFF2-40B4-BE49-F238E27FC236}">
                <a16:creationId xmlns:a16="http://schemas.microsoft.com/office/drawing/2014/main" xmlns="" id="{0D1D3D21-1293-4E04-9BF8-1208768666C8}"/>
              </a:ext>
            </a:extLst>
          </p:cNvPr>
          <p:cNvPicPr>
            <a:picLocks noChangeAspect="1"/>
          </p:cNvPicPr>
          <p:nvPr/>
        </p:nvPicPr>
        <p:blipFill>
          <a:blip r:embed="rId12"/>
          <a:stretch>
            <a:fillRect/>
          </a:stretch>
        </p:blipFill>
        <p:spPr>
          <a:xfrm>
            <a:off x="4588868" y="2577764"/>
            <a:ext cx="1214610" cy="1499308"/>
          </a:xfrm>
          <a:prstGeom prst="rect">
            <a:avLst/>
          </a:prstGeom>
        </p:spPr>
      </p:pic>
      <p:sp>
        <p:nvSpPr>
          <p:cNvPr id="32" name="Oval 31">
            <a:extLst>
              <a:ext uri="{FF2B5EF4-FFF2-40B4-BE49-F238E27FC236}">
                <a16:creationId xmlns:a16="http://schemas.microsoft.com/office/drawing/2014/main" xmlns="" id="{E23D6B83-20F7-462A-80CB-BC3058C74A4B}"/>
              </a:ext>
            </a:extLst>
          </p:cNvPr>
          <p:cNvSpPr/>
          <p:nvPr/>
        </p:nvSpPr>
        <p:spPr>
          <a:xfrm>
            <a:off x="5329471" y="3593249"/>
            <a:ext cx="54671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10</a:t>
            </a:r>
          </a:p>
        </p:txBody>
      </p:sp>
      <p:sp>
        <p:nvSpPr>
          <p:cNvPr id="33" name="Rectangle 32">
            <a:extLst>
              <a:ext uri="{FF2B5EF4-FFF2-40B4-BE49-F238E27FC236}">
                <a16:creationId xmlns:a16="http://schemas.microsoft.com/office/drawing/2014/main" xmlns="" id="{453E966C-28D3-4E16-AE23-0F218B986392}"/>
              </a:ext>
            </a:extLst>
          </p:cNvPr>
          <p:cNvSpPr/>
          <p:nvPr/>
        </p:nvSpPr>
        <p:spPr>
          <a:xfrm>
            <a:off x="6014336" y="246304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4" name="Picture 33">
            <a:hlinkClick r:id="" action="ppaction://noaction"/>
            <a:extLst>
              <a:ext uri="{FF2B5EF4-FFF2-40B4-BE49-F238E27FC236}">
                <a16:creationId xmlns:a16="http://schemas.microsoft.com/office/drawing/2014/main" xmlns="" id="{2FDD32E7-62E7-4E14-9AEB-3BE7CAB4346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123349" y="2537278"/>
            <a:ext cx="1231226" cy="1565721"/>
          </a:xfrm>
          <a:prstGeom prst="rect">
            <a:avLst/>
          </a:prstGeom>
        </p:spPr>
      </p:pic>
      <p:sp>
        <p:nvSpPr>
          <p:cNvPr id="35" name="Oval 34">
            <a:extLst>
              <a:ext uri="{FF2B5EF4-FFF2-40B4-BE49-F238E27FC236}">
                <a16:creationId xmlns:a16="http://schemas.microsoft.com/office/drawing/2014/main" xmlns="" id="{FF7948E4-7C38-425F-8636-2CC856BBAAE5}"/>
              </a:ext>
            </a:extLst>
          </p:cNvPr>
          <p:cNvSpPr/>
          <p:nvPr/>
        </p:nvSpPr>
        <p:spPr>
          <a:xfrm>
            <a:off x="6048000" y="3571956"/>
            <a:ext cx="56185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11</a:t>
            </a:r>
          </a:p>
        </p:txBody>
      </p:sp>
      <p:sp>
        <p:nvSpPr>
          <p:cNvPr id="36" name="Rectangle 35">
            <a:extLst>
              <a:ext uri="{FF2B5EF4-FFF2-40B4-BE49-F238E27FC236}">
                <a16:creationId xmlns:a16="http://schemas.microsoft.com/office/drawing/2014/main" xmlns="" id="{B43076EA-3A42-4B94-B208-64F8AA717291}"/>
              </a:ext>
            </a:extLst>
          </p:cNvPr>
          <p:cNvSpPr/>
          <p:nvPr/>
        </p:nvSpPr>
        <p:spPr>
          <a:xfrm>
            <a:off x="7554710" y="245893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7" name="Picture 12">
            <a:hlinkClick r:id="" action="ppaction://noaction"/>
            <a:extLst>
              <a:ext uri="{FF2B5EF4-FFF2-40B4-BE49-F238E27FC236}">
                <a16:creationId xmlns:a16="http://schemas.microsoft.com/office/drawing/2014/main" xmlns="" id="{8212DF7A-E71E-4BE8-A92C-5AAE259019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7637836" y="2357382"/>
            <a:ext cx="1457249" cy="1791698"/>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a:extLst>
              <a:ext uri="{FF2B5EF4-FFF2-40B4-BE49-F238E27FC236}">
                <a16:creationId xmlns:a16="http://schemas.microsoft.com/office/drawing/2014/main" xmlns="" id="{E0438EBB-EFEE-46DE-97D9-8D633DC7D9CB}"/>
              </a:ext>
            </a:extLst>
          </p:cNvPr>
          <p:cNvSpPr/>
          <p:nvPr/>
        </p:nvSpPr>
        <p:spPr>
          <a:xfrm>
            <a:off x="7565006" y="3592480"/>
            <a:ext cx="538490"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12</a:t>
            </a:r>
          </a:p>
        </p:txBody>
      </p:sp>
      <p:sp>
        <p:nvSpPr>
          <p:cNvPr id="39" name="Rectangle 38">
            <a:extLst>
              <a:ext uri="{FF2B5EF4-FFF2-40B4-BE49-F238E27FC236}">
                <a16:creationId xmlns:a16="http://schemas.microsoft.com/office/drawing/2014/main" xmlns="" id="{966CE803-8577-4DB8-9764-0C0FBF8588E1}"/>
              </a:ext>
            </a:extLst>
          </p:cNvPr>
          <p:cNvSpPr/>
          <p:nvPr/>
        </p:nvSpPr>
        <p:spPr>
          <a:xfrm>
            <a:off x="108929" y="422253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0" name="Picture 39">
            <a:hlinkClick r:id="" action="ppaction://noaction"/>
            <a:extLst>
              <a:ext uri="{FF2B5EF4-FFF2-40B4-BE49-F238E27FC236}">
                <a16:creationId xmlns:a16="http://schemas.microsoft.com/office/drawing/2014/main" xmlns="" id="{502A6A51-54F7-412A-AEED-BDBF751B884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70650" y="4220234"/>
            <a:ext cx="1293881" cy="1810958"/>
          </a:xfrm>
          <a:prstGeom prst="rect">
            <a:avLst/>
          </a:prstGeom>
        </p:spPr>
      </p:pic>
      <p:sp>
        <p:nvSpPr>
          <p:cNvPr id="41" name="Oval 40">
            <a:extLst>
              <a:ext uri="{FF2B5EF4-FFF2-40B4-BE49-F238E27FC236}">
                <a16:creationId xmlns:a16="http://schemas.microsoft.com/office/drawing/2014/main" xmlns="" id="{7BCFAD7A-1781-432F-9EE7-168C96463F1B}"/>
              </a:ext>
            </a:extLst>
          </p:cNvPr>
          <p:cNvSpPr/>
          <p:nvPr/>
        </p:nvSpPr>
        <p:spPr>
          <a:xfrm>
            <a:off x="122650" y="5362380"/>
            <a:ext cx="55826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13</a:t>
            </a:r>
          </a:p>
        </p:txBody>
      </p:sp>
      <p:sp>
        <p:nvSpPr>
          <p:cNvPr id="43" name="Rectangle 42">
            <a:extLst>
              <a:ext uri="{FF2B5EF4-FFF2-40B4-BE49-F238E27FC236}">
                <a16:creationId xmlns:a16="http://schemas.microsoft.com/office/drawing/2014/main" xmlns="" id="{2B4BD84C-D75A-4E23-BEAA-7F878D6EE4E9}"/>
              </a:ext>
            </a:extLst>
          </p:cNvPr>
          <p:cNvSpPr/>
          <p:nvPr/>
        </p:nvSpPr>
        <p:spPr>
          <a:xfrm>
            <a:off x="1567239" y="419232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4" name="Picture 43">
            <a:hlinkClick r:id="" action="ppaction://noaction"/>
            <a:extLst>
              <a:ext uri="{FF2B5EF4-FFF2-40B4-BE49-F238E27FC236}">
                <a16:creationId xmlns:a16="http://schemas.microsoft.com/office/drawing/2014/main" xmlns="" id="{7301A217-0E8C-4D37-B61C-8B41E52C17AB}"/>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775955" y="4387096"/>
            <a:ext cx="1060812" cy="1262533"/>
          </a:xfrm>
          <a:prstGeom prst="rect">
            <a:avLst/>
          </a:prstGeom>
        </p:spPr>
      </p:pic>
      <p:sp>
        <p:nvSpPr>
          <p:cNvPr id="45" name="Oval 44">
            <a:extLst>
              <a:ext uri="{FF2B5EF4-FFF2-40B4-BE49-F238E27FC236}">
                <a16:creationId xmlns:a16="http://schemas.microsoft.com/office/drawing/2014/main" xmlns="" id="{11FCB86A-3B0B-49E1-9D26-987BA26D2EE9}"/>
              </a:ext>
            </a:extLst>
          </p:cNvPr>
          <p:cNvSpPr/>
          <p:nvPr/>
        </p:nvSpPr>
        <p:spPr>
          <a:xfrm>
            <a:off x="1600522" y="5322665"/>
            <a:ext cx="53870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14</a:t>
            </a:r>
          </a:p>
        </p:txBody>
      </p:sp>
      <p:sp>
        <p:nvSpPr>
          <p:cNvPr id="46" name="Rectangle 45">
            <a:extLst>
              <a:ext uri="{FF2B5EF4-FFF2-40B4-BE49-F238E27FC236}">
                <a16:creationId xmlns:a16="http://schemas.microsoft.com/office/drawing/2014/main" xmlns="" id="{2E75CA23-FE6F-4468-AFED-CC09AFFA6984}"/>
              </a:ext>
            </a:extLst>
          </p:cNvPr>
          <p:cNvSpPr/>
          <p:nvPr/>
        </p:nvSpPr>
        <p:spPr>
          <a:xfrm>
            <a:off x="3025549"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7" name="Picture 46">
            <a:hlinkClick r:id="" action="ppaction://noaction"/>
            <a:extLst>
              <a:ext uri="{FF2B5EF4-FFF2-40B4-BE49-F238E27FC236}">
                <a16:creationId xmlns:a16="http://schemas.microsoft.com/office/drawing/2014/main" xmlns="" id="{DF9A24DD-2B12-42AD-8E45-43DA9035FAE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171785" y="4206144"/>
            <a:ext cx="1190139" cy="1662870"/>
          </a:xfrm>
          <a:prstGeom prst="rect">
            <a:avLst/>
          </a:prstGeom>
        </p:spPr>
      </p:pic>
      <p:sp>
        <p:nvSpPr>
          <p:cNvPr id="48" name="Oval 47">
            <a:extLst>
              <a:ext uri="{FF2B5EF4-FFF2-40B4-BE49-F238E27FC236}">
                <a16:creationId xmlns:a16="http://schemas.microsoft.com/office/drawing/2014/main" xmlns="" id="{923457B3-639A-4298-A069-56B33C789630}"/>
              </a:ext>
            </a:extLst>
          </p:cNvPr>
          <p:cNvSpPr/>
          <p:nvPr/>
        </p:nvSpPr>
        <p:spPr>
          <a:xfrm>
            <a:off x="3115318" y="5373231"/>
            <a:ext cx="53477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15</a:t>
            </a:r>
          </a:p>
        </p:txBody>
      </p:sp>
      <p:sp>
        <p:nvSpPr>
          <p:cNvPr id="49" name="Rectangle 48">
            <a:extLst>
              <a:ext uri="{FF2B5EF4-FFF2-40B4-BE49-F238E27FC236}">
                <a16:creationId xmlns:a16="http://schemas.microsoft.com/office/drawing/2014/main" xmlns="" id="{8B2E91B7-CD51-4302-86DC-69323A4FAC95}"/>
              </a:ext>
            </a:extLst>
          </p:cNvPr>
          <p:cNvSpPr/>
          <p:nvPr/>
        </p:nvSpPr>
        <p:spPr>
          <a:xfrm>
            <a:off x="4553736"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51" name="Picture 50">
            <a:hlinkClick r:id="" action="ppaction://noaction"/>
            <a:extLst>
              <a:ext uri="{FF2B5EF4-FFF2-40B4-BE49-F238E27FC236}">
                <a16:creationId xmlns:a16="http://schemas.microsoft.com/office/drawing/2014/main" xmlns="" id="{28730B02-CB29-4B22-B835-2FD2BA8B9202}"/>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4694715" y="4210983"/>
            <a:ext cx="1199238" cy="1465735"/>
          </a:xfrm>
          <a:prstGeom prst="rect">
            <a:avLst/>
          </a:prstGeom>
        </p:spPr>
      </p:pic>
      <p:sp>
        <p:nvSpPr>
          <p:cNvPr id="52" name="Oval 51">
            <a:extLst>
              <a:ext uri="{FF2B5EF4-FFF2-40B4-BE49-F238E27FC236}">
                <a16:creationId xmlns:a16="http://schemas.microsoft.com/office/drawing/2014/main" xmlns="" id="{6AA6E479-3C00-4725-8C8E-B92B36F1341B}"/>
              </a:ext>
            </a:extLst>
          </p:cNvPr>
          <p:cNvSpPr/>
          <p:nvPr/>
        </p:nvSpPr>
        <p:spPr>
          <a:xfrm>
            <a:off x="4580353" y="5368395"/>
            <a:ext cx="57004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16</a:t>
            </a:r>
          </a:p>
        </p:txBody>
      </p:sp>
    </p:spTree>
    <p:extLst>
      <p:ext uri="{BB962C8B-B14F-4D97-AF65-F5344CB8AC3E}">
        <p14:creationId xmlns:p14="http://schemas.microsoft.com/office/powerpoint/2010/main" val="343263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4" presetClass="exit" presetSubtype="10" fill="hold" grpId="0" nodeType="withEffect">
                                  <p:stCondLst>
                                    <p:cond delay="0"/>
                                  </p:stCondLst>
                                  <p:childTnLst>
                                    <p:animEffect transition="out" filter="randombar(horizontal)">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4" presetClass="exit" presetSubtype="10" fill="hold" grpId="0" nodeType="withEffect">
                                  <p:stCondLst>
                                    <p:cond delay="0"/>
                                  </p:stCondLst>
                                  <p:childTnLst>
                                    <p:animEffect transition="out" filter="randombar(horizontal)">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4" presetClass="exit" presetSubtype="10" fill="hold" grpId="0" nodeType="withEffect">
                                  <p:stCondLst>
                                    <p:cond delay="0"/>
                                  </p:stCondLst>
                                  <p:childTnLst>
                                    <p:animEffect transition="out" filter="randombar(horizontal)">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4" presetClass="exit" presetSubtype="10" fill="hold" grpId="0" nodeType="withEffect">
                                  <p:stCondLst>
                                    <p:cond delay="0"/>
                                  </p:stCondLst>
                                  <p:childTnLst>
                                    <p:animEffect transition="out" filter="randombar(horizontal)">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14" presetClass="exit" presetSubtype="10" fill="hold" grpId="0" nodeType="withEffect">
                                  <p:stCondLst>
                                    <p:cond delay="0"/>
                                  </p:stCondLst>
                                  <p:childTnLst>
                                    <p:animEffect transition="out" filter="randombar(horizontal)">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14" presetClass="exit" presetSubtype="10" fill="hold" grpId="0" nodeType="withEffect">
                                  <p:stCondLst>
                                    <p:cond delay="0"/>
                                  </p:stCondLst>
                                  <p:childTnLst>
                                    <p:animEffect transition="out" filter="randombar(horizontal)">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14" presetClass="exit" presetSubtype="10" fill="hold" grpId="0" nodeType="withEffect">
                                  <p:stCondLst>
                                    <p:cond delay="0"/>
                                  </p:stCondLst>
                                  <p:childTnLst>
                                    <p:animEffect transition="out" filter="randombar(horizontal)">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14" presetClass="exit" presetSubtype="10" fill="hold" grpId="0" nodeType="withEffect">
                                  <p:stCondLst>
                                    <p:cond delay="0"/>
                                  </p:stCondLst>
                                  <p:childTnLst>
                                    <p:animEffect transition="out" filter="randombar(horizontal)">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4" presetClass="exit" presetSubtype="10" fill="hold" grpId="0"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0" nodeType="withEffect">
                                  <p:stCondLst>
                                    <p:cond delay="0"/>
                                  </p:stCondLst>
                                  <p:childTnLst>
                                    <p:animEffect transition="out" filter="randombar(horizontal)">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14" presetClass="exit" presetSubtype="10" fill="hold" grpId="0" nodeType="withEffect">
                                  <p:stCondLst>
                                    <p:cond delay="0"/>
                                  </p:stCondLst>
                                  <p:childTnLst>
                                    <p:animEffect transition="out" filter="randombar(horizontal)">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14" presetClass="exit" presetSubtype="10" fill="hold" grpId="0" nodeType="withEffect">
                                  <p:stCondLst>
                                    <p:cond delay="0"/>
                                  </p:stCondLst>
                                  <p:childTnLst>
                                    <p:animEffect transition="out" filter="randombar(horizontal)">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par>
                                <p:cTn id="83" presetID="14" presetClass="exit" presetSubtype="10" fill="hold" grpId="0" nodeType="withEffect">
                                  <p:stCondLst>
                                    <p:cond delay="0"/>
                                  </p:stCondLst>
                                  <p:childTnLst>
                                    <p:animEffect transition="out" filter="randombar(horizontal)">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14" presetClass="exit" presetSubtype="10" fill="hold" grpId="0" nodeType="withEffect">
                                  <p:stCondLst>
                                    <p:cond delay="0"/>
                                  </p:stCondLst>
                                  <p:childTnLst>
                                    <p:animEffect transition="out" filter="randombar(horizontal)">
                                      <p:cBhvr>
                                        <p:cTn id="87" dur="500"/>
                                        <p:tgtEl>
                                          <p:spTgt spid="45"/>
                                        </p:tgtEl>
                                      </p:cBhvr>
                                    </p:animEffect>
                                    <p:set>
                                      <p:cBhvr>
                                        <p:cTn id="88" dur="1" fill="hold">
                                          <p:stCondLst>
                                            <p:cond delay="499"/>
                                          </p:stCondLst>
                                        </p:cTn>
                                        <p:tgtEl>
                                          <p:spTgt spid="45"/>
                                        </p:tgtEl>
                                        <p:attrNameLst>
                                          <p:attrName>style.visibility</p:attrName>
                                        </p:attrNameLst>
                                      </p:cBhvr>
                                      <p:to>
                                        <p:strVal val="hidden"/>
                                      </p:to>
                                    </p:set>
                                  </p:childTnLst>
                                </p:cTn>
                              </p:par>
                              <p:par>
                                <p:cTn id="89" presetID="14" presetClass="exit" presetSubtype="10" fill="hold" grpId="0" nodeType="withEffect">
                                  <p:stCondLst>
                                    <p:cond delay="0"/>
                                  </p:stCondLst>
                                  <p:childTnLst>
                                    <p:animEffect transition="out" filter="randombar(horizontal)">
                                      <p:cBhvr>
                                        <p:cTn id="90" dur="500"/>
                                        <p:tgtEl>
                                          <p:spTgt spid="46"/>
                                        </p:tgtEl>
                                      </p:cBhvr>
                                    </p:animEffect>
                                    <p:set>
                                      <p:cBhvr>
                                        <p:cTn id="91" dur="1" fill="hold">
                                          <p:stCondLst>
                                            <p:cond delay="499"/>
                                          </p:stCondLst>
                                        </p:cTn>
                                        <p:tgtEl>
                                          <p:spTgt spid="46"/>
                                        </p:tgtEl>
                                        <p:attrNameLst>
                                          <p:attrName>style.visibility</p:attrName>
                                        </p:attrNameLst>
                                      </p:cBhvr>
                                      <p:to>
                                        <p:strVal val="hidden"/>
                                      </p:to>
                                    </p:set>
                                  </p:childTnLst>
                                </p:cTn>
                              </p:par>
                              <p:par>
                                <p:cTn id="92" presetID="14" presetClass="exit" presetSubtype="10" fill="hold" grpId="0" nodeType="withEffect">
                                  <p:stCondLst>
                                    <p:cond delay="0"/>
                                  </p:stCondLst>
                                  <p:childTnLst>
                                    <p:animEffect transition="out" filter="randombar(horizontal)">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par>
                                <p:cTn id="95" presetID="14" presetClass="exit" presetSubtype="10" fill="hold" grpId="0" nodeType="withEffect">
                                  <p:stCondLst>
                                    <p:cond delay="0"/>
                                  </p:stCondLst>
                                  <p:childTnLst>
                                    <p:animEffect transition="out" filter="randombar(horizontal)">
                                      <p:cBhvr>
                                        <p:cTn id="96" dur="500"/>
                                        <p:tgtEl>
                                          <p:spTgt spid="49"/>
                                        </p:tgtEl>
                                      </p:cBhvr>
                                    </p:animEffect>
                                    <p:set>
                                      <p:cBhvr>
                                        <p:cTn id="97" dur="1" fill="hold">
                                          <p:stCondLst>
                                            <p:cond delay="499"/>
                                          </p:stCondLst>
                                        </p:cTn>
                                        <p:tgtEl>
                                          <p:spTgt spid="49"/>
                                        </p:tgtEl>
                                        <p:attrNameLst>
                                          <p:attrName>style.visibility</p:attrName>
                                        </p:attrNameLst>
                                      </p:cBhvr>
                                      <p:to>
                                        <p:strVal val="hidden"/>
                                      </p:to>
                                    </p:set>
                                  </p:childTnLst>
                                </p:cTn>
                              </p:par>
                              <p:par>
                                <p:cTn id="98" presetID="14" presetClass="exit" presetSubtype="10" fill="hold" grpId="0" nodeType="withEffect">
                                  <p:stCondLst>
                                    <p:cond delay="0"/>
                                  </p:stCondLst>
                                  <p:childTnLst>
                                    <p:animEffect transition="out" filter="randombar(horizontal)">
                                      <p:cBhvr>
                                        <p:cTn id="99" dur="500"/>
                                        <p:tgtEl>
                                          <p:spTgt spid="52"/>
                                        </p:tgtEl>
                                      </p:cBhvr>
                                    </p:animEffect>
                                    <p:set>
                                      <p:cBhvr>
                                        <p:cTn id="100"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4"/>
                    </p:tgtEl>
                  </p:cond>
                </p:stCondLst>
                <p:endSync evt="end" delay="0">
                  <p:rtn val="all"/>
                </p:endSync>
                <p:childTnLst>
                  <p:par>
                    <p:cTn id="102" fill="hold">
                      <p:stCondLst>
                        <p:cond delay="0"/>
                      </p:stCondLst>
                      <p:childTnLst>
                        <p:par>
                          <p:cTn id="103" fill="hold">
                            <p:stCondLst>
                              <p:cond delay="0"/>
                            </p:stCondLst>
                            <p:childTnLst>
                              <p:par>
                                <p:cTn id="104" presetID="9" presetClass="exit" presetSubtype="0" fill="hold" nodeType="clickEffect">
                                  <p:stCondLst>
                                    <p:cond delay="0"/>
                                  </p:stCondLst>
                                  <p:childTnLst>
                                    <p:animEffect transition="out" filter="dissolv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7"/>
                    </p:tgtEl>
                  </p:cond>
                </p:stCondLst>
                <p:endSync evt="end" delay="0">
                  <p:rtn val="all"/>
                </p:endSync>
                <p:childTnLst>
                  <p:par>
                    <p:cTn id="108" fill="hold">
                      <p:stCondLst>
                        <p:cond delay="0"/>
                      </p:stCondLst>
                      <p:childTnLst>
                        <p:par>
                          <p:cTn id="109" fill="hold">
                            <p:stCondLst>
                              <p:cond delay="0"/>
                            </p:stCondLst>
                            <p:childTnLst>
                              <p:par>
                                <p:cTn id="110" presetID="14" presetClass="exit" presetSubtype="10" fill="hold" nodeType="clickEffect">
                                  <p:stCondLst>
                                    <p:cond delay="0"/>
                                  </p:stCondLst>
                                  <p:childTnLst>
                                    <p:animEffect transition="out" filter="randombar(horizontal)">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3" restart="whenNotActive" fill="hold" evtFilter="cancelBubble" nodeType="interactiveSeq">
                <p:stCondLst>
                  <p:cond evt="onClick" delay="0">
                    <p:tgtEl>
                      <p:spTgt spid="10"/>
                    </p:tgtEl>
                  </p:cond>
                </p:stCondLst>
                <p:endSync evt="end" delay="0">
                  <p:rtn val="all"/>
                </p:endSync>
                <p:childTnLst>
                  <p:par>
                    <p:cTn id="114" fill="hold">
                      <p:stCondLst>
                        <p:cond delay="0"/>
                      </p:stCondLst>
                      <p:childTnLst>
                        <p:par>
                          <p:cTn id="115" fill="hold">
                            <p:stCondLst>
                              <p:cond delay="0"/>
                            </p:stCondLst>
                            <p:childTnLst>
                              <p:par>
                                <p:cTn id="116" presetID="14" presetClass="exit" presetSubtype="10" fill="hold" nodeType="clickEffect">
                                  <p:stCondLst>
                                    <p:cond delay="0"/>
                                  </p:stCondLst>
                                  <p:childTnLst>
                                    <p:animEffect transition="out" filter="randombar(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13"/>
                    </p:tgtEl>
                  </p:cond>
                </p:stCondLst>
                <p:endSync evt="end" delay="0">
                  <p:rtn val="all"/>
                </p:endSync>
                <p:childTnLst>
                  <p:par>
                    <p:cTn id="120" fill="hold">
                      <p:stCondLst>
                        <p:cond delay="0"/>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16"/>
                    </p:tgtEl>
                  </p:cond>
                </p:stCondLst>
                <p:endSync evt="end" delay="0">
                  <p:rtn val="all"/>
                </p:endSync>
                <p:childTnLst>
                  <p:par>
                    <p:cTn id="126" fill="hold">
                      <p:stCondLst>
                        <p:cond delay="0"/>
                      </p:stCondLst>
                      <p:childTnLst>
                        <p:par>
                          <p:cTn id="127" fill="hold">
                            <p:stCondLst>
                              <p:cond delay="0"/>
                            </p:stCondLst>
                            <p:childTnLst>
                              <p:par>
                                <p:cTn id="128" presetID="14" presetClass="exit" presetSubtype="10" fill="hold" nodeType="clickEffect">
                                  <p:stCondLst>
                                    <p:cond delay="0"/>
                                  </p:stCondLst>
                                  <p:childTnLst>
                                    <p:animEffect transition="out" filter="randombar(horizontal)">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1" restart="whenNotActive" fill="hold" evtFilter="cancelBubble" nodeType="interactiveSeq">
                <p:stCondLst>
                  <p:cond evt="onClick" delay="0">
                    <p:tgtEl>
                      <p:spTgt spid="19"/>
                    </p:tgtEl>
                  </p:cond>
                </p:stCondLst>
                <p:endSync evt="end" delay="0">
                  <p:rtn val="all"/>
                </p:endSync>
                <p:childTnLst>
                  <p:par>
                    <p:cTn id="132" fill="hold">
                      <p:stCondLst>
                        <p:cond delay="0"/>
                      </p:stCondLst>
                      <p:childTnLst>
                        <p:par>
                          <p:cTn id="133" fill="hold">
                            <p:stCondLst>
                              <p:cond delay="0"/>
                            </p:stCondLst>
                            <p:childTnLst>
                              <p:par>
                                <p:cTn id="134" presetID="14" presetClass="exit" presetSubtype="10" fill="hold" nodeType="clickEffect">
                                  <p:stCondLst>
                                    <p:cond delay="0"/>
                                  </p:stCondLst>
                                  <p:childTnLst>
                                    <p:animEffect transition="out" filter="randombar(horizontal)">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7" restart="whenNotActive" fill="hold" evtFilter="cancelBubble" nodeType="interactiveSeq">
                <p:stCondLst>
                  <p:cond evt="onClick" delay="0">
                    <p:tgtEl>
                      <p:spTgt spid="22"/>
                    </p:tgtEl>
                  </p:cond>
                </p:stCondLst>
                <p:endSync evt="end" delay="0">
                  <p:rtn val="all"/>
                </p:endSync>
                <p:childTnLst>
                  <p:par>
                    <p:cTn id="138" fill="hold">
                      <p:stCondLst>
                        <p:cond delay="0"/>
                      </p:stCondLst>
                      <p:childTnLst>
                        <p:par>
                          <p:cTn id="139" fill="hold">
                            <p:stCondLst>
                              <p:cond delay="0"/>
                            </p:stCondLst>
                            <p:childTnLst>
                              <p:par>
                                <p:cTn id="140" presetID="14" presetClass="exit" presetSubtype="10" fill="hold" nodeType="withEffect">
                                  <p:stCondLst>
                                    <p:cond delay="0"/>
                                  </p:stCondLst>
                                  <p:childTnLst>
                                    <p:animEffect transition="out" filter="randombar(horizontal)">
                                      <p:cBhvr>
                                        <p:cTn id="141" dur="500"/>
                                        <p:tgtEl>
                                          <p:spTgt spid="22"/>
                                        </p:tgtEl>
                                      </p:cBhvr>
                                    </p:animEffect>
                                    <p:set>
                                      <p:cBhvr>
                                        <p:cTn id="1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14" presetClass="exit" presetSubtype="10" fill="hold" nodeType="clickEffect">
                                  <p:stCondLst>
                                    <p:cond delay="0"/>
                                  </p:stCondLst>
                                  <p:childTnLst>
                                    <p:animEffect transition="out" filter="randombar(horizontal)">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9" restart="whenNotActive" fill="hold" evtFilter="cancelBubble" nodeType="interactiveSeq">
                <p:stCondLst>
                  <p:cond evt="onClick" delay="0">
                    <p:tgtEl>
                      <p:spTgt spid="28"/>
                    </p:tgtEl>
                  </p:cond>
                </p:stCondLst>
                <p:endSync evt="end" delay="0">
                  <p:rtn val="all"/>
                </p:endSync>
                <p:childTnLst>
                  <p:par>
                    <p:cTn id="150" fill="hold">
                      <p:stCondLst>
                        <p:cond delay="0"/>
                      </p:stCondLst>
                      <p:childTnLst>
                        <p:par>
                          <p:cTn id="151" fill="hold">
                            <p:stCondLst>
                              <p:cond delay="0"/>
                            </p:stCondLst>
                            <p:childTnLst>
                              <p:par>
                                <p:cTn id="152" presetID="14" presetClass="exit" presetSubtype="10" fill="hold" nodeType="clickEffect">
                                  <p:stCondLst>
                                    <p:cond delay="0"/>
                                  </p:stCondLst>
                                  <p:childTnLst>
                                    <p:animEffect transition="out" filter="randombar(horizontal)">
                                      <p:cBhvr>
                                        <p:cTn id="153" dur="500"/>
                                        <p:tgtEl>
                                          <p:spTgt spid="28"/>
                                        </p:tgtEl>
                                      </p:cBhvr>
                                    </p:animEffect>
                                    <p:set>
                                      <p:cBhvr>
                                        <p:cTn id="1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5" restart="whenNotActive" fill="hold" evtFilter="cancelBubble" nodeType="interactiveSeq">
                <p:stCondLst>
                  <p:cond evt="onClick" delay="0">
                    <p:tgtEl>
                      <p:spTgt spid="31"/>
                    </p:tgtEl>
                  </p:cond>
                </p:stCondLst>
                <p:endSync evt="end" delay="0">
                  <p:rtn val="all"/>
                </p:endSync>
                <p:childTnLst>
                  <p:par>
                    <p:cTn id="156" fill="hold">
                      <p:stCondLst>
                        <p:cond delay="0"/>
                      </p:stCondLst>
                      <p:childTnLst>
                        <p:par>
                          <p:cTn id="157" fill="hold">
                            <p:stCondLst>
                              <p:cond delay="0"/>
                            </p:stCondLst>
                            <p:childTnLst>
                              <p:par>
                                <p:cTn id="158" presetID="14" presetClass="exit" presetSubtype="10" fill="hold" nodeType="clickEffect">
                                  <p:stCondLst>
                                    <p:cond delay="0"/>
                                  </p:stCondLst>
                                  <p:childTnLst>
                                    <p:animEffect transition="out" filter="randombar(horizontal)">
                                      <p:cBhvr>
                                        <p:cTn id="159" dur="500"/>
                                        <p:tgtEl>
                                          <p:spTgt spid="31"/>
                                        </p:tgtEl>
                                      </p:cBhvr>
                                    </p:animEffect>
                                    <p:set>
                                      <p:cBhvr>
                                        <p:cTn id="16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1" restart="whenNotActive" fill="hold" evtFilter="cancelBubble" nodeType="interactiveSeq">
                <p:stCondLst>
                  <p:cond evt="onClick" delay="0">
                    <p:tgtEl>
                      <p:spTgt spid="34"/>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nodeType="clickEffect">
                                  <p:stCondLst>
                                    <p:cond delay="0"/>
                                  </p:stCondLst>
                                  <p:childTnLst>
                                    <p:animEffect transition="out" filter="randombar(horizontal)">
                                      <p:cBhvr>
                                        <p:cTn id="165" dur="500"/>
                                        <p:tgtEl>
                                          <p:spTgt spid="34"/>
                                        </p:tgtEl>
                                      </p:cBhvr>
                                    </p:animEffect>
                                    <p:set>
                                      <p:cBhvr>
                                        <p:cTn id="1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7" restart="whenNotActive" fill="hold" evtFilter="cancelBubble" nodeType="interactiveSeq">
                <p:stCondLst>
                  <p:cond evt="onClick" delay="0">
                    <p:tgtEl>
                      <p:spTgt spid="37"/>
                    </p:tgtEl>
                  </p:cond>
                </p:stCondLst>
                <p:endSync evt="end" delay="0">
                  <p:rtn val="all"/>
                </p:endSync>
                <p:childTnLst>
                  <p:par>
                    <p:cTn id="168" fill="hold">
                      <p:stCondLst>
                        <p:cond delay="0"/>
                      </p:stCondLst>
                      <p:childTnLst>
                        <p:par>
                          <p:cTn id="169" fill="hold">
                            <p:stCondLst>
                              <p:cond delay="0"/>
                            </p:stCondLst>
                            <p:childTnLst>
                              <p:par>
                                <p:cTn id="170" presetID="14" presetClass="exit" presetSubtype="10" fill="hold" nodeType="clickEffect">
                                  <p:stCondLst>
                                    <p:cond delay="0"/>
                                  </p:stCondLst>
                                  <p:childTnLst>
                                    <p:animEffect transition="out" filter="randombar(horizontal)">
                                      <p:cBhvr>
                                        <p:cTn id="171" dur="500"/>
                                        <p:tgtEl>
                                          <p:spTgt spid="37"/>
                                        </p:tgtEl>
                                      </p:cBhvr>
                                    </p:animEffect>
                                    <p:set>
                                      <p:cBhvr>
                                        <p:cTn id="1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3" restart="whenNotActive" fill="hold" evtFilter="cancelBubble" nodeType="interactiveSeq">
                <p:stCondLst>
                  <p:cond evt="onClick" delay="0">
                    <p:tgtEl>
                      <p:spTgt spid="40"/>
                    </p:tgtEl>
                  </p:cond>
                </p:stCondLst>
                <p:endSync evt="end" delay="0">
                  <p:rtn val="all"/>
                </p:endSync>
                <p:childTnLst>
                  <p:par>
                    <p:cTn id="174" fill="hold">
                      <p:stCondLst>
                        <p:cond delay="0"/>
                      </p:stCondLst>
                      <p:childTnLst>
                        <p:par>
                          <p:cTn id="175" fill="hold">
                            <p:stCondLst>
                              <p:cond delay="0"/>
                            </p:stCondLst>
                            <p:childTnLst>
                              <p:par>
                                <p:cTn id="176" presetID="14" presetClass="exit" presetSubtype="10" fill="hold" nodeType="clickEffect">
                                  <p:stCondLst>
                                    <p:cond delay="0"/>
                                  </p:stCondLst>
                                  <p:childTnLst>
                                    <p:animEffect transition="out" filter="randombar(horizontal)">
                                      <p:cBhvr>
                                        <p:cTn id="177" dur="500"/>
                                        <p:tgtEl>
                                          <p:spTgt spid="40"/>
                                        </p:tgtEl>
                                      </p:cBhvr>
                                    </p:animEffect>
                                    <p:set>
                                      <p:cBhvr>
                                        <p:cTn id="17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9" restart="whenNotActive" fill="hold" evtFilter="cancelBubble" nodeType="interactiveSeq">
                <p:stCondLst>
                  <p:cond evt="onClick" delay="0">
                    <p:tgtEl>
                      <p:spTgt spid="44"/>
                    </p:tgtEl>
                  </p:cond>
                </p:stCondLst>
                <p:endSync evt="end" delay="0">
                  <p:rtn val="all"/>
                </p:endSync>
                <p:childTnLst>
                  <p:par>
                    <p:cTn id="180" fill="hold">
                      <p:stCondLst>
                        <p:cond delay="0"/>
                      </p:stCondLst>
                      <p:childTnLst>
                        <p:par>
                          <p:cTn id="181" fill="hold">
                            <p:stCondLst>
                              <p:cond delay="0"/>
                            </p:stCondLst>
                            <p:childTnLst>
                              <p:par>
                                <p:cTn id="182" presetID="14" presetClass="exit" presetSubtype="10" fill="hold" nodeType="clickEffect">
                                  <p:stCondLst>
                                    <p:cond delay="0"/>
                                  </p:stCondLst>
                                  <p:childTnLst>
                                    <p:animEffect transition="out" filter="randombar(horizontal)">
                                      <p:cBhvr>
                                        <p:cTn id="183" dur="500"/>
                                        <p:tgtEl>
                                          <p:spTgt spid="44"/>
                                        </p:tgtEl>
                                      </p:cBhvr>
                                    </p:animEffect>
                                    <p:set>
                                      <p:cBhvr>
                                        <p:cTn id="18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85" restart="whenNotActive" fill="hold" evtFilter="cancelBubble" nodeType="interactiveSeq">
                <p:stCondLst>
                  <p:cond evt="onClick" delay="0">
                    <p:tgtEl>
                      <p:spTgt spid="47"/>
                    </p:tgtEl>
                  </p:cond>
                </p:stCondLst>
                <p:endSync evt="end" delay="0">
                  <p:rtn val="all"/>
                </p:endSync>
                <p:childTnLst>
                  <p:par>
                    <p:cTn id="186" fill="hold">
                      <p:stCondLst>
                        <p:cond delay="0"/>
                      </p:stCondLst>
                      <p:childTnLst>
                        <p:par>
                          <p:cTn id="187" fill="hold">
                            <p:stCondLst>
                              <p:cond delay="0"/>
                            </p:stCondLst>
                            <p:childTnLst>
                              <p:par>
                                <p:cTn id="188" presetID="14" presetClass="exit" presetSubtype="10" fill="hold" nodeType="clickEffect">
                                  <p:stCondLst>
                                    <p:cond delay="0"/>
                                  </p:stCondLst>
                                  <p:childTnLst>
                                    <p:animEffect transition="out" filter="randombar(horizontal)">
                                      <p:cBhvr>
                                        <p:cTn id="189" dur="500"/>
                                        <p:tgtEl>
                                          <p:spTgt spid="47"/>
                                        </p:tgtEl>
                                      </p:cBhvr>
                                    </p:animEffect>
                                    <p:set>
                                      <p:cBhvr>
                                        <p:cTn id="19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1" restart="whenNotActive" fill="hold" evtFilter="cancelBubble" nodeType="interactiveSeq">
                <p:stCondLst>
                  <p:cond evt="onClick" delay="0">
                    <p:tgtEl>
                      <p:spTgt spid="51"/>
                    </p:tgtEl>
                  </p:cond>
                </p:stCondLst>
                <p:endSync evt="end" delay="0">
                  <p:rtn val="all"/>
                </p:endSync>
                <p:childTnLst>
                  <p:par>
                    <p:cTn id="192" fill="hold">
                      <p:stCondLst>
                        <p:cond delay="0"/>
                      </p:stCondLst>
                      <p:childTnLst>
                        <p:par>
                          <p:cTn id="193" fill="hold">
                            <p:stCondLst>
                              <p:cond delay="0"/>
                            </p:stCondLst>
                            <p:childTnLst>
                              <p:par>
                                <p:cTn id="194" presetID="14" presetClass="exit" presetSubtype="10" fill="hold" nodeType="clickEffect">
                                  <p:stCondLst>
                                    <p:cond delay="0"/>
                                  </p:stCondLst>
                                  <p:childTnLst>
                                    <p:animEffect transition="out" filter="randombar(horizontal)">
                                      <p:cBhvr>
                                        <p:cTn id="195" dur="500"/>
                                        <p:tgtEl>
                                          <p:spTgt spid="51"/>
                                        </p:tgtEl>
                                      </p:cBhvr>
                                    </p:animEffect>
                                    <p:set>
                                      <p:cBhvr>
                                        <p:cTn id="19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3" grpId="0" animBg="1"/>
      <p:bldP spid="5" grpId="0" animBg="1"/>
      <p:bldP spid="6" grpId="0" animBg="1"/>
      <p:bldP spid="8" grpId="0" animBg="1"/>
      <p:bldP spid="9" grpId="0" animBg="1"/>
      <p:bldP spid="11" grpId="0" animBg="1"/>
      <p:bldP spid="12" grpId="0" animBg="1"/>
      <p:bldP spid="14" grpId="0" animBg="1"/>
      <p:bldP spid="15" grpId="0" animBg="1"/>
      <p:bldP spid="17" grpId="0" animBg="1"/>
      <p:bldP spid="18" grpId="0" animBg="1"/>
      <p:bldP spid="20" grpId="0" animBg="1"/>
      <p:bldP spid="21" grpId="0" animBg="1"/>
      <p:bldP spid="23" grpId="0" animBg="1"/>
      <p:bldP spid="24" grpId="0" animBg="1"/>
      <p:bldP spid="26" grpId="0" animBg="1"/>
      <p:bldP spid="27" grpId="0" animBg="1"/>
      <p:bldP spid="29" grpId="0" animBg="1"/>
      <p:bldP spid="30" grpId="0" animBg="1"/>
      <p:bldP spid="32" grpId="0" animBg="1"/>
      <p:bldP spid="33" grpId="0" animBg="1"/>
      <p:bldP spid="35" grpId="0" animBg="1"/>
      <p:bldP spid="36" grpId="0" animBg="1"/>
      <p:bldP spid="38" grpId="0" animBg="1"/>
      <p:bldP spid="39" grpId="0" animBg="1"/>
      <p:bldP spid="41" grpId="0" animBg="1"/>
      <p:bldP spid="43" grpId="0" animBg="1"/>
      <p:bldP spid="45" grpId="0" animBg="1"/>
      <p:bldP spid="46" grpId="0" animBg="1"/>
      <p:bldP spid="48" grpId="0" animBg="1"/>
      <p:bldP spid="49" grpId="0" animBg="1"/>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p:spPr>
      </p:pic>
      <p:sp>
        <p:nvSpPr>
          <p:cNvPr id="4" name="Horizontal Scroll 3">
            <a:extLst>
              <a:ext uri="{FF2B5EF4-FFF2-40B4-BE49-F238E27FC236}">
                <a16:creationId xmlns:a16="http://schemas.microsoft.com/office/drawing/2014/main" xmlns="" id="{E21B1C94-0D34-44F9-B902-DF1EA73B437F}"/>
              </a:ext>
            </a:extLst>
          </p:cNvPr>
          <p:cNvSpPr/>
          <p:nvPr/>
        </p:nvSpPr>
        <p:spPr>
          <a:xfrm>
            <a:off x="58426" y="0"/>
            <a:ext cx="8991172" cy="207878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a:solidFill>
                  <a:prstClr val="black"/>
                </a:solidFill>
                <a:latin typeface="UTM Avo" panose="02040603050506020204" pitchFamily="18" charset="0"/>
                <a:cs typeface="Times New Roman" pitchFamily="18" charset="0"/>
              </a:rPr>
              <a:t>Đọc bài: </a:t>
            </a:r>
            <a:r>
              <a:rPr lang="en-US" sz="4400" smtClean="0">
                <a:solidFill>
                  <a:srgbClr val="FF0000"/>
                </a:solidFill>
                <a:latin typeface="UTM Avo"/>
              </a:rPr>
              <a:t>Món quà </a:t>
            </a:r>
            <a:r>
              <a:rPr lang="en-US" sz="3200" smtClean="0">
                <a:solidFill>
                  <a:prstClr val="black"/>
                </a:solidFill>
                <a:latin typeface="UTM Avo" panose="02040603050506020204" pitchFamily="18" charset="0"/>
                <a:cs typeface="Times New Roman" pitchFamily="18" charset="0"/>
              </a:rPr>
              <a:t>(trang </a:t>
            </a:r>
            <a:r>
              <a:rPr lang="en-US" sz="3200">
                <a:solidFill>
                  <a:prstClr val="black"/>
                </a:solidFill>
                <a:latin typeface="UTM Avo" panose="02040603050506020204" pitchFamily="18" charset="0"/>
                <a:cs typeface="Times New Roman" pitchFamily="18" charset="0"/>
              </a:rPr>
              <a:t>4</a:t>
            </a:r>
            <a:r>
              <a:rPr lang="en-US" sz="3200" smtClean="0">
                <a:solidFill>
                  <a:prstClr val="black"/>
                </a:solidFill>
                <a:latin typeface="UTM Avo" panose="02040603050506020204" pitchFamily="18" charset="0"/>
                <a:cs typeface="Times New Roman" pitchFamily="18" charset="0"/>
              </a:rPr>
              <a:t>)</a:t>
            </a:r>
            <a:endParaRPr lang="en-US" sz="4400" dirty="0">
              <a:solidFill>
                <a:prstClr val="black"/>
              </a:solidFill>
              <a:latin typeface="UTM Avo" panose="02040603050506020204" pitchFamily="18" charset="0"/>
              <a:cs typeface="Times New Roman" pitchFamily="18" charset="0"/>
            </a:endParaRPr>
          </a:p>
        </p:txBody>
      </p:sp>
      <p:sp>
        <p:nvSpPr>
          <p:cNvPr id="6" name="TextBox 5">
            <a:extLst>
              <a:ext uri="{FF2B5EF4-FFF2-40B4-BE49-F238E27FC236}">
                <a16:creationId xmlns:a16="http://schemas.microsoft.com/office/drawing/2014/main" xmlns="" id="{C99CFB90-3AC4-4102-BA8C-D89AA8A26CA7}"/>
              </a:ext>
            </a:extLst>
          </p:cNvPr>
          <p:cNvSpPr txBox="1"/>
          <p:nvPr/>
        </p:nvSpPr>
        <p:spPr>
          <a:xfrm>
            <a:off x="3491881" y="1942381"/>
            <a:ext cx="5472607" cy="1631216"/>
          </a:xfrm>
          <a:prstGeom prst="rect">
            <a:avLst/>
          </a:prstGeom>
          <a:solidFill>
            <a:srgbClr val="79EDD7"/>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err="1">
                <a:latin typeface="UTM Avo" panose="02040603050506020204" pitchFamily="18" charset="0"/>
                <a:cs typeface="Times New Roman" pitchFamily="18" charset="0"/>
              </a:rPr>
              <a:t>sau</a:t>
            </a:r>
            <a:r>
              <a:rPr lang="en-US" sz="3200">
                <a:latin typeface="UTM Avo" panose="02040603050506020204" pitchFamily="18" charset="0"/>
                <a:cs typeface="Times New Roman" pitchFamily="18" charset="0"/>
              </a:rPr>
              <a:t>:</a:t>
            </a:r>
          </a:p>
          <a:p>
            <a:r>
              <a:rPr lang="en-US" sz="3200">
                <a:latin typeface="UTM Avo" panose="02040603050506020204" pitchFamily="18" charset="0"/>
              </a:rPr>
              <a:t>- </a:t>
            </a:r>
            <a:r>
              <a:rPr lang="en-US" sz="3200" smtClean="0">
                <a:latin typeface="UTM Avo" panose="02040603050506020204" pitchFamily="18" charset="0"/>
              </a:rPr>
              <a:t>Chi định tặng Vy món quà gì </a:t>
            </a:r>
            <a:r>
              <a:rPr lang="en-US" sz="3600" smtClean="0">
                <a:latin typeface="UTM Avo" panose="02040603050506020204" pitchFamily="18" charset="0"/>
              </a:rPr>
              <a:t>nhân</a:t>
            </a:r>
            <a:r>
              <a:rPr lang="en-US" sz="3200" smtClean="0">
                <a:latin typeface="UTM Avo" panose="02040603050506020204" pitchFamily="18" charset="0"/>
              </a:rPr>
              <a:t> ngày sinh nhật?</a:t>
            </a:r>
            <a:endParaRPr lang="en-US" dirty="0">
              <a:latin typeface="UTM Avo" panose="020406030505060202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3" y="1772816"/>
            <a:ext cx="3409950"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86157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p:spPr>
      </p:pic>
      <p:sp>
        <p:nvSpPr>
          <p:cNvPr id="9" name="Horizontal Scroll 1">
            <a:extLst>
              <a:ext uri="{FF2B5EF4-FFF2-40B4-BE49-F238E27FC236}">
                <a16:creationId xmlns:a16="http://schemas.microsoft.com/office/drawing/2014/main" xmlns="" id="{93592F79-BC4D-46D8-9CF3-9D30FF0FFF99}"/>
              </a:ext>
            </a:extLst>
          </p:cNvPr>
          <p:cNvSpPr/>
          <p:nvPr/>
        </p:nvSpPr>
        <p:spPr>
          <a:xfrm>
            <a:off x="323528" y="44624"/>
            <a:ext cx="8676457" cy="187220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solidFill>
                  <a:prstClr val="black"/>
                </a:solidFill>
                <a:latin typeface="UTM Avo"/>
                <a:cs typeface="Times New Roman" pitchFamily="18" charset="0"/>
              </a:rPr>
              <a:t>Đọc</a:t>
            </a:r>
            <a:r>
              <a:rPr lang="en-US" sz="3200" dirty="0">
                <a:solidFill>
                  <a:prstClr val="black"/>
                </a:solidFill>
                <a:latin typeface="UTM Avo"/>
                <a:cs typeface="Times New Roman" pitchFamily="18" charset="0"/>
              </a:rPr>
              <a:t> </a:t>
            </a:r>
            <a:r>
              <a:rPr lang="en-US" sz="3200" dirty="0" err="1">
                <a:solidFill>
                  <a:prstClr val="black"/>
                </a:solidFill>
                <a:latin typeface="UTM Avo"/>
                <a:cs typeface="Times New Roman" pitchFamily="18" charset="0"/>
              </a:rPr>
              <a:t>bài</a:t>
            </a:r>
            <a:r>
              <a:rPr lang="en-US" sz="3200">
                <a:solidFill>
                  <a:prstClr val="black"/>
                </a:solidFill>
                <a:latin typeface="UTM Avo"/>
                <a:cs typeface="Times New Roman" pitchFamily="18" charset="0"/>
              </a:rPr>
              <a:t>: </a:t>
            </a:r>
            <a:r>
              <a:rPr lang="en-US" sz="4000" smtClean="0">
                <a:solidFill>
                  <a:srgbClr val="FF0000"/>
                </a:solidFill>
                <a:latin typeface="UTM Avo"/>
              </a:rPr>
              <a:t>“Buổi học cuối cùng” </a:t>
            </a:r>
            <a:r>
              <a:rPr lang="en-US" sz="2800">
                <a:solidFill>
                  <a:schemeClr val="tx1"/>
                </a:solidFill>
                <a:latin typeface="UTM Avo"/>
              </a:rPr>
              <a:t>(trang 6</a:t>
            </a:r>
            <a:r>
              <a:rPr lang="en-US" sz="2800" smtClean="0">
                <a:solidFill>
                  <a:schemeClr val="tx1"/>
                </a:solidFill>
                <a:latin typeface="UTM Avo"/>
              </a:rPr>
              <a:t>-7</a:t>
            </a:r>
            <a:r>
              <a:rPr lang="en-US" sz="2800">
                <a:solidFill>
                  <a:schemeClr val="tx1"/>
                </a:solidFill>
                <a:latin typeface="UTM Avo"/>
              </a:rPr>
              <a:t>)</a:t>
            </a:r>
            <a:endParaRPr lang="en-US" sz="2800" dirty="0">
              <a:solidFill>
                <a:schemeClr val="tx1"/>
              </a:solidFill>
              <a:latin typeface="UTM Avo"/>
              <a:cs typeface="Times New Roman" pitchFamily="18" charset="0"/>
            </a:endParaRPr>
          </a:p>
        </p:txBody>
      </p:sp>
      <p:sp>
        <p:nvSpPr>
          <p:cNvPr id="11" name="TextBox 10">
            <a:extLst>
              <a:ext uri="{FF2B5EF4-FFF2-40B4-BE49-F238E27FC236}">
                <a16:creationId xmlns:a16="http://schemas.microsoft.com/office/drawing/2014/main" xmlns="" id="{832E6E75-2541-497F-A888-7F52967BD1A1}"/>
              </a:ext>
            </a:extLst>
          </p:cNvPr>
          <p:cNvSpPr txBox="1"/>
          <p:nvPr/>
        </p:nvSpPr>
        <p:spPr>
          <a:xfrm>
            <a:off x="5004049" y="1772816"/>
            <a:ext cx="4139952" cy="2308324"/>
          </a:xfrm>
          <a:prstGeom prst="rect">
            <a:avLst/>
          </a:prstGeom>
          <a:solidFill>
            <a:schemeClr val="accent4">
              <a:lumMod val="60000"/>
              <a:lumOff val="40000"/>
            </a:schemeClr>
          </a:solidFill>
        </p:spPr>
        <p:txBody>
          <a:bodyPr wrap="square" rtlCol="0">
            <a:spAutoFit/>
          </a:bodyPr>
          <a:lstStyle/>
          <a:p>
            <a:pPr algn="ctr"/>
            <a:r>
              <a:rPr lang="en-US" sz="3600" dirty="0" err="1">
                <a:latin typeface="UTM Avo"/>
                <a:cs typeface="Times New Roman" pitchFamily="18" charset="0"/>
              </a:rPr>
              <a:t>Trả</a:t>
            </a:r>
            <a:r>
              <a:rPr lang="en-US" sz="3600" dirty="0">
                <a:latin typeface="UTM Avo"/>
                <a:cs typeface="Times New Roman" pitchFamily="18" charset="0"/>
              </a:rPr>
              <a:t> </a:t>
            </a:r>
            <a:r>
              <a:rPr lang="en-US" sz="3600" dirty="0" err="1">
                <a:latin typeface="UTM Avo"/>
                <a:cs typeface="Times New Roman" pitchFamily="18" charset="0"/>
              </a:rPr>
              <a:t>lời</a:t>
            </a:r>
            <a:r>
              <a:rPr lang="en-US" sz="3600" dirty="0">
                <a:latin typeface="UTM Avo"/>
                <a:cs typeface="Times New Roman" pitchFamily="18" charset="0"/>
              </a:rPr>
              <a:t> </a:t>
            </a:r>
            <a:r>
              <a:rPr lang="en-US" sz="3600" dirty="0" err="1">
                <a:latin typeface="UTM Avo"/>
                <a:cs typeface="Times New Roman" pitchFamily="18" charset="0"/>
              </a:rPr>
              <a:t>câu</a:t>
            </a:r>
            <a:r>
              <a:rPr lang="en-US" sz="3600" dirty="0">
                <a:latin typeface="UTM Avo"/>
                <a:cs typeface="Times New Roman" pitchFamily="18" charset="0"/>
              </a:rPr>
              <a:t> </a:t>
            </a:r>
            <a:r>
              <a:rPr lang="en-US" sz="3600" dirty="0" err="1">
                <a:latin typeface="UTM Avo"/>
                <a:cs typeface="Times New Roman" pitchFamily="18" charset="0"/>
              </a:rPr>
              <a:t>hỏi</a:t>
            </a:r>
            <a:r>
              <a:rPr lang="en-US" sz="3600" dirty="0">
                <a:latin typeface="UTM Avo"/>
                <a:cs typeface="Times New Roman" pitchFamily="18" charset="0"/>
              </a:rPr>
              <a:t> </a:t>
            </a:r>
            <a:r>
              <a:rPr lang="en-US" sz="3600" dirty="0" err="1">
                <a:latin typeface="UTM Avo"/>
                <a:cs typeface="Times New Roman" pitchFamily="18" charset="0"/>
              </a:rPr>
              <a:t>sau</a:t>
            </a:r>
            <a:r>
              <a:rPr lang="en-US" sz="3600" dirty="0">
                <a:latin typeface="UTM Avo"/>
                <a:cs typeface="Times New Roman" pitchFamily="18" charset="0"/>
              </a:rPr>
              <a:t>:</a:t>
            </a:r>
          </a:p>
          <a:p>
            <a:pPr algn="just">
              <a:buNone/>
            </a:pPr>
            <a:r>
              <a:rPr lang="en-US" sz="3600">
                <a:solidFill>
                  <a:srgbClr val="0000FF"/>
                </a:solidFill>
                <a:latin typeface="UTM Avo"/>
                <a:cs typeface="Times New Roman" pitchFamily="18" charset="0"/>
              </a:rPr>
              <a:t>- </a:t>
            </a:r>
            <a:r>
              <a:rPr lang="en-US" sz="3600" smtClean="0">
                <a:solidFill>
                  <a:srgbClr val="0000FF"/>
                </a:solidFill>
                <a:latin typeface="UTM Avo"/>
                <a:cs typeface="Times New Roman" pitchFamily="18" charset="0"/>
              </a:rPr>
              <a:t>Vì sao lớp học trở nên trang nghiêm hơn</a:t>
            </a:r>
            <a:endParaRPr lang="en-US" sz="3600" dirty="0">
              <a:solidFill>
                <a:srgbClr val="0000FF"/>
              </a:solidFill>
              <a:latin typeface="UTM Avo"/>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6" y="1916832"/>
            <a:ext cx="503497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a:hlinkClick r:id="rId4" action="ppaction://hlinksldjump"/>
          </p:cNvPr>
          <p:cNvSpPr/>
          <p:nvPr/>
        </p:nvSpPr>
        <p:spPr>
          <a:xfrm>
            <a:off x="7074025" y="521929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56413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217024" cy="6858000"/>
          </a:xfrm>
          <a:prstGeom prst="rect">
            <a:avLst/>
          </a:prstGeom>
          <a:noFill/>
          <a:ln>
            <a:noFill/>
          </a:ln>
        </p:spPr>
      </p:pic>
      <p:sp>
        <p:nvSpPr>
          <p:cNvPr id="3" name="Horizontal Scroll 1">
            <a:extLst>
              <a:ext uri="{FF2B5EF4-FFF2-40B4-BE49-F238E27FC236}">
                <a16:creationId xmlns:a16="http://schemas.microsoft.com/office/drawing/2014/main" xmlns="" id="{6C50362C-971C-411B-A2CC-4F98421E975E}"/>
              </a:ext>
            </a:extLst>
          </p:cNvPr>
          <p:cNvSpPr/>
          <p:nvPr/>
        </p:nvSpPr>
        <p:spPr>
          <a:xfrm>
            <a:off x="755576" y="-243408"/>
            <a:ext cx="7866620" cy="1579419"/>
          </a:xfrm>
          <a:prstGeom prst="horizontalScroll">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lnSpc>
                <a:spcPct val="90000"/>
              </a:lnSpc>
              <a:defRPr/>
            </a:pP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“Con sông lan xa”</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12-13)</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xmlns="" id="{AB252590-DCC4-4EED-9DE8-9B701D649DAB}"/>
              </a:ext>
            </a:extLst>
          </p:cNvPr>
          <p:cNvSpPr txBox="1"/>
          <p:nvPr/>
        </p:nvSpPr>
        <p:spPr>
          <a:xfrm>
            <a:off x="4905381" y="2156533"/>
            <a:ext cx="4275131" cy="1945148"/>
          </a:xfrm>
          <a:prstGeom prst="rect">
            <a:avLst/>
          </a:prstGeom>
          <a:solidFill>
            <a:srgbClr val="79EDD7"/>
          </a:solidFill>
        </p:spPr>
        <p:txBody>
          <a:bodyPr wrap="square" rtlCol="0">
            <a:spAutoFit/>
          </a:bodyPr>
          <a:lstStyle/>
          <a:p>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Tìm những hình ảnh miêu tả vẻ đẹp và sự bình yên trên hồ nước? </a:t>
            </a:r>
            <a:endParaRPr lang="en-US" sz="3200" dirty="0">
              <a:latin typeface="UTM Avo" panose="020406030505060202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 y="1381868"/>
            <a:ext cx="4876800" cy="449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93937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20987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“Bài thơ về tiểu đội xe </a:t>
            </a:r>
            <a:r>
              <a:rPr lang="en-US" sz="3600" smtClean="0">
                <a:solidFill>
                  <a:srgbClr val="FF0000"/>
                </a:solidFill>
                <a:latin typeface="UTM Avo" panose="02040603050506020204" pitchFamily="18" charset="0"/>
              </a:rPr>
              <a:t>không kính</a:t>
            </a:r>
            <a:r>
              <a:rPr lang="en-US" sz="4000" smtClean="0">
                <a:solidFill>
                  <a:srgbClr val="FF0000"/>
                </a:solidFill>
                <a:latin typeface="UTM Avo" panose="02040603050506020204" pitchFamily="18" charset="0"/>
              </a:rPr>
              <a:t>”</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18)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xmlns="" id="{AB252590-DCC4-4EED-9DE8-9B701D649DAB}"/>
              </a:ext>
            </a:extLst>
          </p:cNvPr>
          <p:cNvSpPr txBox="1"/>
          <p:nvPr/>
        </p:nvSpPr>
        <p:spPr>
          <a:xfrm>
            <a:off x="3550297" y="2156532"/>
            <a:ext cx="5630216" cy="1058751"/>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Chủ đề của bài thơ là gì? </a:t>
            </a:r>
            <a:endParaRPr lang="en-US" sz="3200" dirty="0">
              <a:latin typeface="UTM Avo" panose="020406030505060202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4" y="1916832"/>
            <a:ext cx="362332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58781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“Xã thân cứu đoàn tàu”</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22)</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xmlns="" id="{AB252590-DCC4-4EED-9DE8-9B701D649DAB}"/>
              </a:ext>
            </a:extLst>
          </p:cNvPr>
          <p:cNvSpPr txBox="1"/>
          <p:nvPr/>
        </p:nvSpPr>
        <p:spPr>
          <a:xfrm>
            <a:off x="3550297" y="2156532"/>
            <a:ext cx="5630216" cy="1945148"/>
          </a:xfrm>
          <a:prstGeom prst="rect">
            <a:avLst/>
          </a:prstGeom>
          <a:solidFill>
            <a:srgbClr val="00B0F0"/>
          </a:solidFill>
        </p:spPr>
        <p:txBody>
          <a:bodyPr wrap="square" rtlCol="0">
            <a:spAutoFit/>
          </a:bodyPr>
          <a:lstStyle/>
          <a:p>
            <a:pPr algn="ctr"/>
            <a:r>
              <a:rPr lang="en-US" sz="3400" dirty="0" err="1">
                <a:solidFill>
                  <a:schemeClr val="bg1"/>
                </a:solidFill>
                <a:latin typeface="UTM Avo" panose="02040603050506020204" pitchFamily="18" charset="0"/>
                <a:cs typeface="Times New Roman" pitchFamily="18" charset="0"/>
              </a:rPr>
              <a:t>Trả</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lời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câu</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hỏi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sau</a:t>
            </a:r>
            <a:r>
              <a:rPr lang="en-US" sz="3400" dirty="0">
                <a:solidFill>
                  <a:schemeClr val="bg1"/>
                </a:solidFill>
                <a:latin typeface="UTM Avo" panose="02040603050506020204" pitchFamily="18" charset="0"/>
                <a:cs typeface="Times New Roman" pitchFamily="18" charset="0"/>
              </a:rPr>
              <a:t>:</a:t>
            </a:r>
          </a:p>
          <a:p>
            <a:pPr lvl="0">
              <a:lnSpc>
                <a:spcPct val="90000"/>
              </a:lnSpc>
              <a:defRPr/>
            </a:pPr>
            <a:r>
              <a:rPr lang="en-US" sz="3200">
                <a:solidFill>
                  <a:schemeClr val="bg1"/>
                </a:solidFill>
                <a:latin typeface="UTM Avo" panose="02040603050506020204" pitchFamily="18" charset="0"/>
                <a:cs typeface="Times New Roman" panose="02020603050405020304" pitchFamily="18" charset="0"/>
              </a:rPr>
              <a:t>- </a:t>
            </a:r>
            <a:r>
              <a:rPr lang="en-US" sz="3200" smtClean="0">
                <a:solidFill>
                  <a:schemeClr val="bg1"/>
                </a:solidFill>
                <a:latin typeface="UTM Avo" panose="02040603050506020204" pitchFamily="18" charset="0"/>
                <a:cs typeface="Times New Roman" panose="02020603050405020304" pitchFamily="18" charset="0"/>
              </a:rPr>
              <a:t>Tìm những chi tiết cho thấy ông Thức đã chủ động đề phòng tai nạn ? </a:t>
            </a:r>
            <a:endParaRPr lang="en-US" sz="3200" dirty="0">
              <a:solidFill>
                <a:schemeClr val="bg1"/>
              </a:solidFill>
              <a:latin typeface="UTM Avo" panose="020406030505060202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844824"/>
            <a:ext cx="362332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6179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“Sự thật là thước đo chân lí”</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24- 25)</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xmlns="" id="{AB252590-DCC4-4EED-9DE8-9B701D649DAB}"/>
              </a:ext>
            </a:extLst>
          </p:cNvPr>
          <p:cNvSpPr txBox="1"/>
          <p:nvPr/>
        </p:nvSpPr>
        <p:spPr>
          <a:xfrm>
            <a:off x="3314700" y="2156532"/>
            <a:ext cx="5829300" cy="1945148"/>
          </a:xfrm>
          <a:prstGeom prst="rect">
            <a:avLst/>
          </a:prstGeom>
          <a:solidFill>
            <a:schemeClr val="accent3">
              <a:lumMod val="20000"/>
              <a:lumOff val="8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Vì sao ông Ga –li-lê quyết đình làm thí nghiệm về tốc độ rơi của các vật ? </a:t>
            </a:r>
            <a:endParaRPr lang="en-US" sz="3200" dirty="0">
              <a:latin typeface="UTM Avo" panose="020406030505060202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8" y="1844825"/>
            <a:ext cx="328150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79613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833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30167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1523</Words>
  <PresentationFormat>On-screen Show (4:3)</PresentationFormat>
  <Paragraphs>112</Paragraphs>
  <Slides>26</Slides>
  <Notes>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2024-01-06T03:17:50Z</dcterms:created>
  <dcterms:modified xsi:type="dcterms:W3CDTF">2024-01-06T21:57:46Z</dcterms:modified>
</cp:coreProperties>
</file>