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6"/>
  </p:notesMasterIdLst>
  <p:sldIdLst>
    <p:sldId id="301" r:id="rId3"/>
    <p:sldId id="258" r:id="rId4"/>
    <p:sldId id="304" r:id="rId5"/>
    <p:sldId id="306" r:id="rId6"/>
    <p:sldId id="305" r:id="rId7"/>
    <p:sldId id="307" r:id="rId8"/>
    <p:sldId id="308" r:id="rId9"/>
    <p:sldId id="309" r:id="rId10"/>
    <p:sldId id="310" r:id="rId11"/>
    <p:sldId id="316" r:id="rId12"/>
    <p:sldId id="312" r:id="rId13"/>
    <p:sldId id="313" r:id="rId14"/>
    <p:sldId id="317" r:id="rId15"/>
    <p:sldId id="286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277" r:id="rId44"/>
    <p:sldId id="345" r:id="rId45"/>
  </p:sldIdLst>
  <p:sldSz cx="24384000" cy="13716000"/>
  <p:notesSz cx="6858000" cy="9144000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3333FF"/>
    <a:srgbClr val="0000FF"/>
    <a:srgbClr val="135F82"/>
    <a:srgbClr val="FFA700"/>
    <a:srgbClr val="242452"/>
    <a:srgbClr val="270F6B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2" d="100"/>
          <a:sy n="32" d="100"/>
        </p:scale>
        <p:origin x="438" y="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73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04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7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66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2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1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8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29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6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6963256" y="307975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0" y="-17964"/>
            <a:ext cx="1544936" cy="15451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9348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HÀM SỐ LŨY THỪA – HÀM SỐ MŨ VÀ HÀM SỐ LOGARIT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71151" y="4446052"/>
            <a:ext cx="19380566" cy="861744"/>
            <a:chOff x="2942109" y="4446051"/>
            <a:chExt cx="1938056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2109" y="4446051"/>
              <a:ext cx="19380566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 BẤT PHƯƠNG TRÌNH MŨ VÀ LOGARIT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716000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10625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5486400"/>
            <a:ext cx="9298478" cy="907184"/>
            <a:chOff x="7459670" y="7086600"/>
            <a:chExt cx="929955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766677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MŨ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6" y="8770736"/>
            <a:ext cx="10970410" cy="929775"/>
            <a:chOff x="7459670" y="8524495"/>
            <a:chExt cx="1097167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933889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LOGARIT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6" y="12077661"/>
            <a:ext cx="5199599" cy="942109"/>
            <a:chOff x="7459670" y="9982200"/>
            <a:chExt cx="5200200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356741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6611452"/>
            <a:ext cx="11515721" cy="861774"/>
            <a:chOff x="644526" y="2766774"/>
            <a:chExt cx="1151572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102536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 cơ bản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7691094"/>
            <a:ext cx="11636825" cy="861774"/>
            <a:chOff x="644526" y="2766774"/>
            <a:chExt cx="11636825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0374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mũ đơn giản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149A33D-F90D-42A2-A61B-5578CD787983}"/>
              </a:ext>
            </a:extLst>
          </p:cNvPr>
          <p:cNvGrpSpPr/>
          <p:nvPr/>
        </p:nvGrpSpPr>
        <p:grpSpPr>
          <a:xfrm>
            <a:off x="4060373" y="9918379"/>
            <a:ext cx="11636827" cy="861774"/>
            <a:chOff x="644526" y="2766774"/>
            <a:chExt cx="11636827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B89B05-29B3-45A9-91A6-462E46832F7B}"/>
                </a:ext>
              </a:extLst>
            </p:cNvPr>
            <p:cNvSpPr txBox="1"/>
            <p:nvPr/>
          </p:nvSpPr>
          <p:spPr>
            <a:xfrm>
              <a:off x="1906587" y="2766774"/>
              <a:ext cx="10374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 cơ bản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97">
              <a:extLst>
                <a:ext uri="{FF2B5EF4-FFF2-40B4-BE49-F238E27FC236}">
                  <a16:creationId xmlns:a16="http://schemas.microsoft.com/office/drawing/2014/main" id="{FA60DF1B-1162-4C97-9F2B-1EFCBBC676D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C3EA22E-8F03-454F-B94E-05991B2DF5D2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EFFEF09-7419-46B8-BC0E-5A1EED613CB5}"/>
              </a:ext>
            </a:extLst>
          </p:cNvPr>
          <p:cNvGrpSpPr/>
          <p:nvPr/>
        </p:nvGrpSpPr>
        <p:grpSpPr>
          <a:xfrm>
            <a:off x="4081650" y="10998021"/>
            <a:ext cx="11996550" cy="861774"/>
            <a:chOff x="644526" y="2766774"/>
            <a:chExt cx="11996550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0F408DB-9638-4AFB-B722-C69C4C12151D}"/>
                </a:ext>
              </a:extLst>
            </p:cNvPr>
            <p:cNvSpPr txBox="1"/>
            <p:nvPr/>
          </p:nvSpPr>
          <p:spPr>
            <a:xfrm>
              <a:off x="1906586" y="2766774"/>
              <a:ext cx="107344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logarit đơn giản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ounded Rectangle 93">
              <a:extLst>
                <a:ext uri="{FF2B5EF4-FFF2-40B4-BE49-F238E27FC236}">
                  <a16:creationId xmlns:a16="http://schemas.microsoft.com/office/drawing/2014/main" id="{3396C86E-620B-4A88-B21A-A0086098297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511C86-88CF-4CF2-83C0-47FE413F6012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1777659" cy="861774"/>
            <a:chOff x="644526" y="2766774"/>
            <a:chExt cx="117776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0515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 cơ bản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2" name="Group 10">
            <a:extLst>
              <a:ext uri="{FF2B5EF4-FFF2-40B4-BE49-F238E27FC236}">
                <a16:creationId xmlns:a16="http://schemas.microsoft.com/office/drawing/2014/main" id="{BDCDCF9B-B99D-42DC-B8C5-981F5F8B3496}"/>
              </a:ext>
            </a:extLst>
          </p:cNvPr>
          <p:cNvGrpSpPr/>
          <p:nvPr/>
        </p:nvGrpSpPr>
        <p:grpSpPr>
          <a:xfrm>
            <a:off x="1282162" y="6053958"/>
            <a:ext cx="21819676" cy="5157206"/>
            <a:chOff x="1270511" y="5867400"/>
            <a:chExt cx="21819676" cy="4779841"/>
          </a:xfrm>
        </p:grpSpPr>
        <p:sp>
          <p:nvSpPr>
            <p:cNvPr id="44" name="Rounded Rectangle 52">
              <a:extLst>
                <a:ext uri="{FF2B5EF4-FFF2-40B4-BE49-F238E27FC236}">
                  <a16:creationId xmlns:a16="http://schemas.microsoft.com/office/drawing/2014/main" id="{11144272-9E1B-4FE1-9F4A-7E7CC2B0500D}"/>
                </a:ext>
              </a:extLst>
            </p:cNvPr>
            <p:cNvSpPr/>
            <p:nvPr/>
          </p:nvSpPr>
          <p:spPr>
            <a:xfrm>
              <a:off x="1272210" y="6139009"/>
              <a:ext cx="21817977" cy="45082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311F902B-6CC2-4F0D-B4EC-0810B9C58C3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DD716D49-9043-4F51-9FA6-9084AF03C4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DA28ED-5651-4EA7-9E0C-7CA59CFD6F2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8">
                <a:extLst>
                  <a:ext uri="{FF2B5EF4-FFF2-40B4-BE49-F238E27FC236}">
                    <a16:creationId xmlns:a16="http://schemas.microsoft.com/office/drawing/2014/main" id="{597C218C-72A6-443E-891E-9E4D78E3F9D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4A0BD7C2-693E-49F9-8853-95046CA51D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2EA0AB-6327-4404-B6AD-2D91FF9200B1}"/>
              </a:ext>
            </a:extLst>
          </p:cNvPr>
          <p:cNvGrpSpPr/>
          <p:nvPr/>
        </p:nvGrpSpPr>
        <p:grpSpPr>
          <a:xfrm>
            <a:off x="1271088" y="3461658"/>
            <a:ext cx="21841827" cy="2228685"/>
            <a:chOff x="1268078" y="3405486"/>
            <a:chExt cx="21841827" cy="2228685"/>
          </a:xfrm>
        </p:grpSpPr>
        <p:sp>
          <p:nvSpPr>
            <p:cNvPr id="56" name="Rounded Rectangle 61">
              <a:extLst>
                <a:ext uri="{FF2B5EF4-FFF2-40B4-BE49-F238E27FC236}">
                  <a16:creationId xmlns:a16="http://schemas.microsoft.com/office/drawing/2014/main" id="{19CD9B38-452D-45D9-8991-BF112EE13645}"/>
                </a:ext>
              </a:extLst>
            </p:cNvPr>
            <p:cNvSpPr/>
            <p:nvPr/>
          </p:nvSpPr>
          <p:spPr>
            <a:xfrm>
              <a:off x="1268078" y="3790951"/>
              <a:ext cx="21841827" cy="18432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90F25AA4-5269-473E-BCF3-A4694640D36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E2F63CC9-A59E-4310-84BD-DED650311FF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FD5218-DABC-47BF-A97A-79858870052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CED601F7-B613-4517-87D0-FF2539C4B25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D629ADC-7C85-4D1C-84FE-40BCDAC44EC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CB8FBACF-BDEB-4BCB-A521-09ACC570CA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5C071523-DC1F-4FF2-82C8-227E32FC3B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91DD0543-276B-4C9D-A5A1-EE28379403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FB313134-1E28-4CD7-A798-47D4AD0E3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02AFDE93-FF76-48EA-8050-65C8D7D0A1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F74DCB8D-096C-4932-8C66-EFFA67C3DB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F0C30BA9-6250-4646-B934-DCC3F9209F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AF7F3958-AADE-4E5F-86B2-B6AF2F681B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1D67EC68-69C5-4927-89B5-8FA1C7BF4E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65B4C004-E82D-49BD-9F74-072A24ED60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D8D665AD-8413-4F03-A5B8-2AB90E0E8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FC9561B9-92D0-43C9-BF06-075F7EE65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45076B4F-B77A-47D8-ABCF-641D31F57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09A7552D-BA37-4C4A-8F6D-18111DD01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900AA307-42E2-4574-A7F7-1CF52B1ED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AFDBF23D-09E8-44F3-9A89-A2E1548D1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6B6B5EC5-AE99-4674-8C94-9AFB8F0E3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5F5D3308-425E-408D-AEA0-D05F5DEEC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2F7B5187-37AC-42AD-B2D1-3FA132237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12DEDB95-667C-41FB-8DC6-9997F2121A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C22877A4-1272-4834-AC75-2E0A746F0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733444C1-99B7-471D-B2DB-FCBCAA3C0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D68AD1EF-CF03-4CB5-94F0-05F9C6DDE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F6D8C8F4-C799-4F65-A12D-1F7B194CC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2CC6E-5692-4FF1-ACB5-97B796CBC01B}"/>
                  </a:ext>
                </a:extLst>
              </p:cNvPr>
              <p:cNvSpPr txBox="1"/>
              <p:nvPr/>
            </p:nvSpPr>
            <p:spPr>
              <a:xfrm>
                <a:off x="5029200" y="3963650"/>
                <a:ext cx="173229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nghiệm của bất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x-none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2CC6E-5692-4FF1-ACB5-97B796CBC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963650"/>
                <a:ext cx="17322993" cy="1446550"/>
              </a:xfrm>
              <a:prstGeom prst="rect">
                <a:avLst/>
              </a:prstGeom>
              <a:blipFill>
                <a:blip r:embed="rId8"/>
                <a:stretch>
                  <a:fillRect l="-1407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706B4-D880-427C-85E2-3FF065C01709}"/>
                  </a:ext>
                </a:extLst>
              </p:cNvPr>
              <p:cNvSpPr txBox="1"/>
              <p:nvPr/>
            </p:nvSpPr>
            <p:spPr>
              <a:xfrm>
                <a:off x="5181600" y="7954566"/>
                <a:ext cx="16840200" cy="227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0A706B4-D880-427C-85E2-3FF065C0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7954566"/>
                <a:ext cx="16840200" cy="2279791"/>
              </a:xfrm>
              <a:prstGeom prst="rect">
                <a:avLst/>
              </a:prstGeom>
              <a:blipFill rotWithShape="0">
                <a:blip r:embed="rId9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>
            <a:extLst>
              <a:ext uri="{FF2B5EF4-FFF2-40B4-BE49-F238E27FC236}">
                <a16:creationId xmlns:a16="http://schemas.microsoft.com/office/drawing/2014/main" id="{DD2681A5-0528-41F4-BD7F-F4B1870CE12D}"/>
              </a:ext>
            </a:extLst>
          </p:cNvPr>
          <p:cNvSpPr/>
          <p:nvPr/>
        </p:nvSpPr>
        <p:spPr>
          <a:xfrm>
            <a:off x="4850282" y="4672091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006260" cy="861774"/>
            <a:chOff x="644526" y="2766774"/>
            <a:chExt cx="12006260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074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 đơn giản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FE2283E-9415-4BAB-B8AB-AF0EF19868C1}"/>
              </a:ext>
            </a:extLst>
          </p:cNvPr>
          <p:cNvGrpSpPr/>
          <p:nvPr/>
        </p:nvGrpSpPr>
        <p:grpSpPr>
          <a:xfrm>
            <a:off x="1120811" y="4055025"/>
            <a:ext cx="21806048" cy="3314675"/>
            <a:chOff x="1120323" y="10874111"/>
            <a:chExt cx="21808572" cy="3315058"/>
          </a:xfrm>
        </p:grpSpPr>
        <p:sp>
          <p:nvSpPr>
            <p:cNvPr id="44" name="Rounded Rectangle 6">
              <a:extLst>
                <a:ext uri="{FF2B5EF4-FFF2-40B4-BE49-F238E27FC236}">
                  <a16:creationId xmlns:a16="http://schemas.microsoft.com/office/drawing/2014/main" id="{5042A3D3-8B82-468C-883C-BB388C69F302}"/>
                </a:ext>
              </a:extLst>
            </p:cNvPr>
            <p:cNvSpPr/>
            <p:nvPr/>
          </p:nvSpPr>
          <p:spPr>
            <a:xfrm>
              <a:off x="1402809" y="11288209"/>
              <a:ext cx="21526086" cy="2900960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2">
              <a:extLst>
                <a:ext uri="{FF2B5EF4-FFF2-40B4-BE49-F238E27FC236}">
                  <a16:creationId xmlns:a16="http://schemas.microsoft.com/office/drawing/2014/main" id="{7EDBEBCC-4F2E-45F8-8642-12CF174F3BC7}"/>
                </a:ext>
              </a:extLst>
            </p:cNvPr>
            <p:cNvGrpSpPr/>
            <p:nvPr/>
          </p:nvGrpSpPr>
          <p:grpSpPr>
            <a:xfrm>
              <a:off x="1120323" y="10874111"/>
              <a:ext cx="12021477" cy="1070879"/>
              <a:chOff x="1120323" y="10874111"/>
              <a:chExt cx="12021477" cy="1070879"/>
            </a:xfrm>
          </p:grpSpPr>
          <p:sp>
            <p:nvSpPr>
              <p:cNvPr id="51" name="Right Triangle 50">
                <a:extLst>
                  <a:ext uri="{FF2B5EF4-FFF2-40B4-BE49-F238E27FC236}">
                    <a16:creationId xmlns:a16="http://schemas.microsoft.com/office/drawing/2014/main" id="{E5C4F9BA-4166-4C29-AF83-B2DA01D3B0BB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92FF90B0-B73B-45FF-88C8-B17EE589486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687440" y="5334265"/>
                <a:ext cx="914513" cy="11994206"/>
              </a:xfrm>
              <a:prstGeom prst="round2SameRect">
                <a:avLst>
                  <a:gd name="adj1" fmla="val 6644"/>
                  <a:gd name="adj2" fmla="val 0"/>
                </a:avLst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75C9843-0F8A-48B8-9F92-CAF5B88B3052}"/>
                      </a:ext>
                    </a:extLst>
                  </p:cNvPr>
                  <p:cNvSpPr txBox="1"/>
                  <p:nvPr/>
                </p:nvSpPr>
                <p:spPr>
                  <a:xfrm>
                    <a:off x="1314449" y="10988403"/>
                    <a:ext cx="11827349" cy="8003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600" b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2.1 Đưa về cùng cơ số </a:t>
                    </a:r>
                    <a14:m>
                      <m:oMath xmlns:m="http://schemas.openxmlformats.org/officeDocument/2006/math"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sub>
                        </m:sSub>
                        <m:r>
                          <a:rPr lang="vi-V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r>
                          <a:rPr lang="vi-V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vi-V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)&gt;</m:t>
                        </m:r>
                        <m:r>
                          <a:rPr lang="vi-V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sub>
                        </m:sSub>
                        <m:r>
                          <a:rPr lang="vi-V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vi-V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vi-V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75C9843-0F8A-48B8-9F92-CAF5B88B30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449" y="10988403"/>
                    <a:ext cx="11827349" cy="80031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16" t="-16794" b="-374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4DD387-7F7D-4EC0-8577-C1E823D4B835}"/>
                  </a:ext>
                </a:extLst>
              </p:cNvPr>
              <p:cNvSpPr txBox="1"/>
              <p:nvPr/>
            </p:nvSpPr>
            <p:spPr>
              <a:xfrm>
                <a:off x="2514600" y="5431224"/>
                <a:ext cx="1364894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)&gt;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𝐠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)&gt;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)&lt;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𝐠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4DD387-7F7D-4EC0-8577-C1E823D4B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31224"/>
                <a:ext cx="13648946" cy="2123658"/>
              </a:xfrm>
              <a:prstGeom prst="rect">
                <a:avLst/>
              </a:prstGeom>
              <a:blipFill>
                <a:blip r:embed="rId9"/>
                <a:stretch>
                  <a:fillRect l="-1831" t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E32FC264-D322-4BDD-B080-00A7DA5847E9}"/>
              </a:ext>
            </a:extLst>
          </p:cNvPr>
          <p:cNvGrpSpPr/>
          <p:nvPr/>
        </p:nvGrpSpPr>
        <p:grpSpPr>
          <a:xfrm>
            <a:off x="1130152" y="8314762"/>
            <a:ext cx="21806048" cy="4182038"/>
            <a:chOff x="1120323" y="10988313"/>
            <a:chExt cx="21808572" cy="4182522"/>
          </a:xfrm>
        </p:grpSpPr>
        <p:sp>
          <p:nvSpPr>
            <p:cNvPr id="55" name="Rounded Rectangle 6">
              <a:extLst>
                <a:ext uri="{FF2B5EF4-FFF2-40B4-BE49-F238E27FC236}">
                  <a16:creationId xmlns:a16="http://schemas.microsoft.com/office/drawing/2014/main" id="{8C67B549-4F3F-48F3-8C2F-43708BACC7DD}"/>
                </a:ext>
              </a:extLst>
            </p:cNvPr>
            <p:cNvSpPr/>
            <p:nvPr/>
          </p:nvSpPr>
          <p:spPr>
            <a:xfrm>
              <a:off x="1402809" y="11288209"/>
              <a:ext cx="21526086" cy="3882626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2">
              <a:extLst>
                <a:ext uri="{FF2B5EF4-FFF2-40B4-BE49-F238E27FC236}">
                  <a16:creationId xmlns:a16="http://schemas.microsoft.com/office/drawing/2014/main" id="{899F852B-5BA0-4158-B549-E83EB58341FD}"/>
                </a:ext>
              </a:extLst>
            </p:cNvPr>
            <p:cNvGrpSpPr/>
            <p:nvPr/>
          </p:nvGrpSpPr>
          <p:grpSpPr>
            <a:xfrm>
              <a:off x="1120323" y="10988313"/>
              <a:ext cx="10834502" cy="956677"/>
              <a:chOff x="1120323" y="10988313"/>
              <a:chExt cx="10834502" cy="956677"/>
            </a:xfrm>
          </p:grpSpPr>
          <p:sp>
            <p:nvSpPr>
              <p:cNvPr id="57" name="Right Triangle 56">
                <a:extLst>
                  <a:ext uri="{FF2B5EF4-FFF2-40B4-BE49-F238E27FC236}">
                    <a16:creationId xmlns:a16="http://schemas.microsoft.com/office/drawing/2014/main" id="{B9D335C2-0C45-470B-835C-CAF40F714C57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C40A0A71-9DE3-49B5-92C2-4569FFADDF5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151054" y="5984853"/>
                <a:ext cx="800311" cy="10807231"/>
              </a:xfrm>
              <a:prstGeom prst="round2SameRect">
                <a:avLst>
                  <a:gd name="adj1" fmla="val 6644"/>
                  <a:gd name="adj2" fmla="val 0"/>
                </a:avLst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C4F9A06-C311-4FC2-981C-D188449CB76E}"/>
                  </a:ext>
                </a:extLst>
              </p:cNvPr>
              <p:cNvSpPr txBox="1"/>
              <p:nvPr/>
            </p:nvSpPr>
            <p:spPr>
              <a:xfrm>
                <a:off x="1314450" y="10988403"/>
                <a:ext cx="10487956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2.2 Đặt ẩn phụ và giải BPT bậc hai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1D2870-4223-4575-856D-6649F2ED968A}"/>
                  </a:ext>
                </a:extLst>
              </p:cNvPr>
              <p:cNvSpPr txBox="1"/>
              <p:nvPr/>
            </p:nvSpPr>
            <p:spPr>
              <a:xfrm>
                <a:off x="4464050" y="9721772"/>
                <a:ext cx="16719550" cy="247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BPT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𝐥𝐨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vi-VN" sz="44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sub>
                      <m:sup>
                        <m:r>
                          <a:rPr lang="vi-VN" sz="44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𝐥𝐨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vi-VN" sz="44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sub>
                    </m:sSub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𝐥𝐨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vi-VN" sz="44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sub>
                    </m:sSub>
                    <m:r>
                      <a:rPr lang="vi-VN" sz="44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BPT 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𝒑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81D2870-4223-4575-856D-6649F2ED9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50" y="9721772"/>
                <a:ext cx="16719550" cy="2470228"/>
              </a:xfrm>
              <a:prstGeom prst="rect">
                <a:avLst/>
              </a:prstGeom>
              <a:blipFill rotWithShape="1">
                <a:blip r:embed="rId10"/>
                <a:stretch>
                  <a:fillRect l="-1458" t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394211" cy="861774"/>
            <a:chOff x="644526" y="2766774"/>
            <a:chExt cx="1239421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1132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 đơn giản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7CE95335-1D2B-4778-87C0-A589F5A2D4AD}"/>
              </a:ext>
            </a:extLst>
          </p:cNvPr>
          <p:cNvGrpSpPr/>
          <p:nvPr/>
        </p:nvGrpSpPr>
        <p:grpSpPr>
          <a:xfrm>
            <a:off x="1282162" y="6282559"/>
            <a:ext cx="21819676" cy="5632450"/>
            <a:chOff x="1270511" y="5867400"/>
            <a:chExt cx="21819676" cy="5103434"/>
          </a:xfrm>
        </p:grpSpPr>
        <p:sp>
          <p:nvSpPr>
            <p:cNvPr id="27" name="Rounded Rectangle 52">
              <a:extLst>
                <a:ext uri="{FF2B5EF4-FFF2-40B4-BE49-F238E27FC236}">
                  <a16:creationId xmlns:a16="http://schemas.microsoft.com/office/drawing/2014/main" id="{039D1BD2-A28F-488E-8AEF-91531DC0F5EE}"/>
                </a:ext>
              </a:extLst>
            </p:cNvPr>
            <p:cNvSpPr/>
            <p:nvPr/>
          </p:nvSpPr>
          <p:spPr>
            <a:xfrm>
              <a:off x="1272210" y="6139009"/>
              <a:ext cx="21817977" cy="48318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2695FA0A-D124-4AED-ADF2-D796067793B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F6EC31F2-8F0C-4D82-9042-5D9C7288C9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D210D1E-656E-4223-A4A0-479CADCD849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Round Diagonal Corner Rectangle 58">
                <a:extLst>
                  <a:ext uri="{FF2B5EF4-FFF2-40B4-BE49-F238E27FC236}">
                    <a16:creationId xmlns:a16="http://schemas.microsoft.com/office/drawing/2014/main" id="{E11E0CBE-73E7-4B36-B829-1B89C73024D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1068E653-F32C-4E0C-BB40-A6FF8992B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36AF69-BCC3-41C7-83AA-EF05F1FAFE7E}"/>
              </a:ext>
            </a:extLst>
          </p:cNvPr>
          <p:cNvGrpSpPr/>
          <p:nvPr/>
        </p:nvGrpSpPr>
        <p:grpSpPr>
          <a:xfrm>
            <a:off x="1271088" y="3461658"/>
            <a:ext cx="21841827" cy="2507461"/>
            <a:chOff x="1268078" y="3405486"/>
            <a:chExt cx="21841827" cy="2507461"/>
          </a:xfrm>
        </p:grpSpPr>
        <p:sp>
          <p:nvSpPr>
            <p:cNvPr id="34" name="Rounded Rectangle 61">
              <a:extLst>
                <a:ext uri="{FF2B5EF4-FFF2-40B4-BE49-F238E27FC236}">
                  <a16:creationId xmlns:a16="http://schemas.microsoft.com/office/drawing/2014/main" id="{83C66A7C-320B-4260-8BF2-3B26C223DA92}"/>
                </a:ext>
              </a:extLst>
            </p:cNvPr>
            <p:cNvSpPr/>
            <p:nvPr/>
          </p:nvSpPr>
          <p:spPr>
            <a:xfrm>
              <a:off x="1268078" y="3790950"/>
              <a:ext cx="21841827" cy="21219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67">
              <a:extLst>
                <a:ext uri="{FF2B5EF4-FFF2-40B4-BE49-F238E27FC236}">
                  <a16:creationId xmlns:a16="http://schemas.microsoft.com/office/drawing/2014/main" id="{C4677C9A-7719-4B5C-98F6-A0C710F1FF1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710B2F3D-D5E3-4123-8669-10D73DB63C2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8BC8D7-F400-4CF3-8EEA-DF569BFCB0F2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8" name="Group 70">
                <a:extLst>
                  <a:ext uri="{FF2B5EF4-FFF2-40B4-BE49-F238E27FC236}">
                    <a16:creationId xmlns:a16="http://schemas.microsoft.com/office/drawing/2014/main" id="{F9EEA0ED-F9D9-4059-8D3B-170D33487A1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BA72D1F-E63D-4E58-BCAD-D2AFA129B60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45559AE9-9FE8-4DCA-8E58-7437B2D4E6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AC78FFA0-3773-488D-ACED-48A907AB66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3E601FCD-454F-44AC-AD2C-8146ADC95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6A373A24-A3EA-41C1-85E2-5943790234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7">
                  <a:extLst>
                    <a:ext uri="{FF2B5EF4-FFF2-40B4-BE49-F238E27FC236}">
                      <a16:creationId xmlns:a16="http://schemas.microsoft.com/office/drawing/2014/main" id="{8B7A31C1-B715-472C-86BB-C160955613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8">
                  <a:extLst>
                    <a:ext uri="{FF2B5EF4-FFF2-40B4-BE49-F238E27FC236}">
                      <a16:creationId xmlns:a16="http://schemas.microsoft.com/office/drawing/2014/main" id="{A5735317-246C-431E-80A3-F5C7773CD1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9">
                  <a:extLst>
                    <a:ext uri="{FF2B5EF4-FFF2-40B4-BE49-F238E27FC236}">
                      <a16:creationId xmlns:a16="http://schemas.microsoft.com/office/drawing/2014/main" id="{E5DA3974-4586-443B-9894-4996BA0619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0">
                  <a:extLst>
                    <a:ext uri="{FF2B5EF4-FFF2-40B4-BE49-F238E27FC236}">
                      <a16:creationId xmlns:a16="http://schemas.microsoft.com/office/drawing/2014/main" id="{E366ED49-66DB-44A3-A852-8E595D3FC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1">
                  <a:extLst>
                    <a:ext uri="{FF2B5EF4-FFF2-40B4-BE49-F238E27FC236}">
                      <a16:creationId xmlns:a16="http://schemas.microsoft.com/office/drawing/2014/main" id="{BBA126AD-4371-4F62-979F-712FA7F55E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2">
                  <a:extLst>
                    <a:ext uri="{FF2B5EF4-FFF2-40B4-BE49-F238E27FC236}">
                      <a16:creationId xmlns:a16="http://schemas.microsoft.com/office/drawing/2014/main" id="{D86F471D-F7F7-4DE3-82B4-CB7C565B0D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3">
                  <a:extLst>
                    <a:ext uri="{FF2B5EF4-FFF2-40B4-BE49-F238E27FC236}">
                      <a16:creationId xmlns:a16="http://schemas.microsoft.com/office/drawing/2014/main" id="{852451E3-0616-4987-B257-B883A1FFE5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4">
                  <a:extLst>
                    <a:ext uri="{FF2B5EF4-FFF2-40B4-BE49-F238E27FC236}">
                      <a16:creationId xmlns:a16="http://schemas.microsoft.com/office/drawing/2014/main" id="{E996BF4A-6D93-4F29-A828-126D57FC93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5">
                  <a:extLst>
                    <a:ext uri="{FF2B5EF4-FFF2-40B4-BE49-F238E27FC236}">
                      <a16:creationId xmlns:a16="http://schemas.microsoft.com/office/drawing/2014/main" id="{37E4EE15-9F76-45BB-9CC0-6073A275C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6">
                  <a:extLst>
                    <a:ext uri="{FF2B5EF4-FFF2-40B4-BE49-F238E27FC236}">
                      <a16:creationId xmlns:a16="http://schemas.microsoft.com/office/drawing/2014/main" id="{C2B1BD94-C859-4BC5-AA20-0299AFCC5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7">
                  <a:extLst>
                    <a:ext uri="{FF2B5EF4-FFF2-40B4-BE49-F238E27FC236}">
                      <a16:creationId xmlns:a16="http://schemas.microsoft.com/office/drawing/2014/main" id="{26CDF0AE-0A1B-4036-AC99-B2794A444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8">
                  <a:extLst>
                    <a:ext uri="{FF2B5EF4-FFF2-40B4-BE49-F238E27FC236}">
                      <a16:creationId xmlns:a16="http://schemas.microsoft.com/office/drawing/2014/main" id="{410C6B9B-0DEB-4725-8EB7-57463647C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9">
                  <a:extLst>
                    <a:ext uri="{FF2B5EF4-FFF2-40B4-BE49-F238E27FC236}">
                      <a16:creationId xmlns:a16="http://schemas.microsoft.com/office/drawing/2014/main" id="{27DFC89D-7E1B-475B-976D-73080D42AE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0">
                  <a:extLst>
                    <a:ext uri="{FF2B5EF4-FFF2-40B4-BE49-F238E27FC236}">
                      <a16:creationId xmlns:a16="http://schemas.microsoft.com/office/drawing/2014/main" id="{5B56E7A6-40E3-4622-B40F-209125B75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1">
                  <a:extLst>
                    <a:ext uri="{FF2B5EF4-FFF2-40B4-BE49-F238E27FC236}">
                      <a16:creationId xmlns:a16="http://schemas.microsoft.com/office/drawing/2014/main" id="{4FF9215D-7097-468E-8202-B9E451AC5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2">
                  <a:extLst>
                    <a:ext uri="{FF2B5EF4-FFF2-40B4-BE49-F238E27FC236}">
                      <a16:creationId xmlns:a16="http://schemas.microsoft.com/office/drawing/2014/main" id="{759EC2E0-B0A7-42E5-9338-8C7AB9914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3">
                  <a:extLst>
                    <a:ext uri="{FF2B5EF4-FFF2-40B4-BE49-F238E27FC236}">
                      <a16:creationId xmlns:a16="http://schemas.microsoft.com/office/drawing/2014/main" id="{A2E14780-4ECC-489F-B0B6-89BD443DA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4">
                  <a:extLst>
                    <a:ext uri="{FF2B5EF4-FFF2-40B4-BE49-F238E27FC236}">
                      <a16:creationId xmlns:a16="http://schemas.microsoft.com/office/drawing/2014/main" id="{03D27B0C-8395-4756-897A-EDD0FDE3F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5">
                  <a:extLst>
                    <a:ext uri="{FF2B5EF4-FFF2-40B4-BE49-F238E27FC236}">
                      <a16:creationId xmlns:a16="http://schemas.microsoft.com/office/drawing/2014/main" id="{65D05924-7C58-4878-9692-2E53F76ED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6">
                  <a:extLst>
                    <a:ext uri="{FF2B5EF4-FFF2-40B4-BE49-F238E27FC236}">
                      <a16:creationId xmlns:a16="http://schemas.microsoft.com/office/drawing/2014/main" id="{B5D66DC6-BE78-4D8B-8357-3E61DF916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B050C80-A591-438A-B12D-5E8B20C9C303}"/>
                  </a:ext>
                </a:extLst>
              </p:cNvPr>
              <p:cNvSpPr txBox="1"/>
              <p:nvPr/>
            </p:nvSpPr>
            <p:spPr>
              <a:xfrm>
                <a:off x="5029199" y="3962400"/>
                <a:ext cx="17988695" cy="2449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nghiệm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bất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</m:func>
                    <m:r>
                      <a:rPr lang="x-none" sz="4400" b="1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B050C80-A591-438A-B12D-5E8B20C9C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9" y="3962400"/>
                <a:ext cx="17988695" cy="2449838"/>
              </a:xfrm>
              <a:prstGeom prst="rect">
                <a:avLst/>
              </a:prstGeom>
              <a:blipFill>
                <a:blip r:embed="rId8"/>
                <a:stretch>
                  <a:fillRect l="-1355" t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99BC0DDC-54BB-4009-BF8D-62303A2D6871}"/>
              </a:ext>
            </a:extLst>
          </p:cNvPr>
          <p:cNvSpPr/>
          <p:nvPr/>
        </p:nvSpPr>
        <p:spPr>
          <a:xfrm>
            <a:off x="4850281" y="4953023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618DE5-703B-4066-98AD-B23A29ED0A8C}"/>
                  </a:ext>
                </a:extLst>
              </p:cNvPr>
              <p:cNvSpPr txBox="1"/>
              <p:nvPr/>
            </p:nvSpPr>
            <p:spPr>
              <a:xfrm>
                <a:off x="3598297" y="7772400"/>
                <a:ext cx="18877707" cy="4142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618DE5-703B-4066-98AD-B23A29ED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97" y="7772400"/>
                <a:ext cx="18877707" cy="4142609"/>
              </a:xfrm>
              <a:prstGeom prst="rect">
                <a:avLst/>
              </a:prstGeom>
              <a:blipFill>
                <a:blip r:embed="rId9"/>
                <a:stretch>
                  <a:fillRect l="-1292" t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5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 animBg="1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394211" cy="861774"/>
            <a:chOff x="644526" y="2766774"/>
            <a:chExt cx="1239421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1132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 đơn giản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7CE95335-1D2B-4778-87C0-A589F5A2D4AD}"/>
              </a:ext>
            </a:extLst>
          </p:cNvPr>
          <p:cNvGrpSpPr/>
          <p:nvPr/>
        </p:nvGrpSpPr>
        <p:grpSpPr>
          <a:xfrm>
            <a:off x="1282162" y="6948377"/>
            <a:ext cx="21819676" cy="5624623"/>
            <a:chOff x="1270511" y="5867400"/>
            <a:chExt cx="21819676" cy="4651899"/>
          </a:xfrm>
        </p:grpSpPr>
        <p:sp>
          <p:nvSpPr>
            <p:cNvPr id="27" name="Rounded Rectangle 52">
              <a:extLst>
                <a:ext uri="{FF2B5EF4-FFF2-40B4-BE49-F238E27FC236}">
                  <a16:creationId xmlns:a16="http://schemas.microsoft.com/office/drawing/2014/main" id="{039D1BD2-A28F-488E-8AEF-91531DC0F5EE}"/>
                </a:ext>
              </a:extLst>
            </p:cNvPr>
            <p:cNvSpPr/>
            <p:nvPr/>
          </p:nvSpPr>
          <p:spPr>
            <a:xfrm>
              <a:off x="1272210" y="6139009"/>
              <a:ext cx="21817977" cy="43802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2695FA0A-D124-4AED-ADF2-D796067793B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F6EC31F2-8F0C-4D82-9042-5D9C7288C9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D210D1E-656E-4223-A4A0-479CADCD849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Round Diagonal Corner Rectangle 58">
                <a:extLst>
                  <a:ext uri="{FF2B5EF4-FFF2-40B4-BE49-F238E27FC236}">
                    <a16:creationId xmlns:a16="http://schemas.microsoft.com/office/drawing/2014/main" id="{E11E0CBE-73E7-4B36-B829-1B89C73024D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1068E653-F32C-4E0C-BB40-A6FF8992B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36AF69-BCC3-41C7-83AA-EF05F1FAFE7E}"/>
              </a:ext>
            </a:extLst>
          </p:cNvPr>
          <p:cNvGrpSpPr/>
          <p:nvPr/>
        </p:nvGrpSpPr>
        <p:grpSpPr>
          <a:xfrm>
            <a:off x="1271088" y="3461658"/>
            <a:ext cx="21841827" cy="3314461"/>
            <a:chOff x="1268078" y="3405486"/>
            <a:chExt cx="21841827" cy="3314461"/>
          </a:xfrm>
        </p:grpSpPr>
        <p:sp>
          <p:nvSpPr>
            <p:cNvPr id="34" name="Rounded Rectangle 61">
              <a:extLst>
                <a:ext uri="{FF2B5EF4-FFF2-40B4-BE49-F238E27FC236}">
                  <a16:creationId xmlns:a16="http://schemas.microsoft.com/office/drawing/2014/main" id="{83C66A7C-320B-4260-8BF2-3B26C223DA92}"/>
                </a:ext>
              </a:extLst>
            </p:cNvPr>
            <p:cNvSpPr/>
            <p:nvPr/>
          </p:nvSpPr>
          <p:spPr>
            <a:xfrm>
              <a:off x="1268078" y="3790950"/>
              <a:ext cx="21841827" cy="29289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67">
              <a:extLst>
                <a:ext uri="{FF2B5EF4-FFF2-40B4-BE49-F238E27FC236}">
                  <a16:creationId xmlns:a16="http://schemas.microsoft.com/office/drawing/2014/main" id="{C4677C9A-7719-4B5C-98F6-A0C710F1FF1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710B2F3D-D5E3-4123-8669-10D73DB63C2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8BC8D7-F400-4CF3-8EEA-DF569BFCB0F2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8" name="Group 70">
                <a:extLst>
                  <a:ext uri="{FF2B5EF4-FFF2-40B4-BE49-F238E27FC236}">
                    <a16:creationId xmlns:a16="http://schemas.microsoft.com/office/drawing/2014/main" id="{F9EEA0ED-F9D9-4059-8D3B-170D33487A1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BA72D1F-E63D-4E58-BCAD-D2AFA129B60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45559AE9-9FE8-4DCA-8E58-7437B2D4E6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AC78FFA0-3773-488D-ACED-48A907AB66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3E601FCD-454F-44AC-AD2C-8146ADC95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6A373A24-A3EA-41C1-85E2-5943790234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7">
                  <a:extLst>
                    <a:ext uri="{FF2B5EF4-FFF2-40B4-BE49-F238E27FC236}">
                      <a16:creationId xmlns:a16="http://schemas.microsoft.com/office/drawing/2014/main" id="{8B7A31C1-B715-472C-86BB-C160955613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8">
                  <a:extLst>
                    <a:ext uri="{FF2B5EF4-FFF2-40B4-BE49-F238E27FC236}">
                      <a16:creationId xmlns:a16="http://schemas.microsoft.com/office/drawing/2014/main" id="{A5735317-246C-431E-80A3-F5C7773CD1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9">
                  <a:extLst>
                    <a:ext uri="{FF2B5EF4-FFF2-40B4-BE49-F238E27FC236}">
                      <a16:creationId xmlns:a16="http://schemas.microsoft.com/office/drawing/2014/main" id="{E5DA3974-4586-443B-9894-4996BA0619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0">
                  <a:extLst>
                    <a:ext uri="{FF2B5EF4-FFF2-40B4-BE49-F238E27FC236}">
                      <a16:creationId xmlns:a16="http://schemas.microsoft.com/office/drawing/2014/main" id="{E366ED49-66DB-44A3-A852-8E595D3FC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1">
                  <a:extLst>
                    <a:ext uri="{FF2B5EF4-FFF2-40B4-BE49-F238E27FC236}">
                      <a16:creationId xmlns:a16="http://schemas.microsoft.com/office/drawing/2014/main" id="{BBA126AD-4371-4F62-979F-712FA7F55E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2">
                  <a:extLst>
                    <a:ext uri="{FF2B5EF4-FFF2-40B4-BE49-F238E27FC236}">
                      <a16:creationId xmlns:a16="http://schemas.microsoft.com/office/drawing/2014/main" id="{D86F471D-F7F7-4DE3-82B4-CB7C565B0D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3">
                  <a:extLst>
                    <a:ext uri="{FF2B5EF4-FFF2-40B4-BE49-F238E27FC236}">
                      <a16:creationId xmlns:a16="http://schemas.microsoft.com/office/drawing/2014/main" id="{852451E3-0616-4987-B257-B883A1FFE5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4">
                  <a:extLst>
                    <a:ext uri="{FF2B5EF4-FFF2-40B4-BE49-F238E27FC236}">
                      <a16:creationId xmlns:a16="http://schemas.microsoft.com/office/drawing/2014/main" id="{E996BF4A-6D93-4F29-A828-126D57FC93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5">
                  <a:extLst>
                    <a:ext uri="{FF2B5EF4-FFF2-40B4-BE49-F238E27FC236}">
                      <a16:creationId xmlns:a16="http://schemas.microsoft.com/office/drawing/2014/main" id="{37E4EE15-9F76-45BB-9CC0-6073A275C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6">
                  <a:extLst>
                    <a:ext uri="{FF2B5EF4-FFF2-40B4-BE49-F238E27FC236}">
                      <a16:creationId xmlns:a16="http://schemas.microsoft.com/office/drawing/2014/main" id="{C2B1BD94-C859-4BC5-AA20-0299AFCC5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7">
                  <a:extLst>
                    <a:ext uri="{FF2B5EF4-FFF2-40B4-BE49-F238E27FC236}">
                      <a16:creationId xmlns:a16="http://schemas.microsoft.com/office/drawing/2014/main" id="{26CDF0AE-0A1B-4036-AC99-B2794A444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8">
                  <a:extLst>
                    <a:ext uri="{FF2B5EF4-FFF2-40B4-BE49-F238E27FC236}">
                      <a16:creationId xmlns:a16="http://schemas.microsoft.com/office/drawing/2014/main" id="{410C6B9B-0DEB-4725-8EB7-57463647C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9">
                  <a:extLst>
                    <a:ext uri="{FF2B5EF4-FFF2-40B4-BE49-F238E27FC236}">
                      <a16:creationId xmlns:a16="http://schemas.microsoft.com/office/drawing/2014/main" id="{27DFC89D-7E1B-475B-976D-73080D42AE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0">
                  <a:extLst>
                    <a:ext uri="{FF2B5EF4-FFF2-40B4-BE49-F238E27FC236}">
                      <a16:creationId xmlns:a16="http://schemas.microsoft.com/office/drawing/2014/main" id="{5B56E7A6-40E3-4622-B40F-209125B75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1">
                  <a:extLst>
                    <a:ext uri="{FF2B5EF4-FFF2-40B4-BE49-F238E27FC236}">
                      <a16:creationId xmlns:a16="http://schemas.microsoft.com/office/drawing/2014/main" id="{4FF9215D-7097-468E-8202-B9E451AC5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2">
                  <a:extLst>
                    <a:ext uri="{FF2B5EF4-FFF2-40B4-BE49-F238E27FC236}">
                      <a16:creationId xmlns:a16="http://schemas.microsoft.com/office/drawing/2014/main" id="{759EC2E0-B0A7-42E5-9338-8C7AB9914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3">
                  <a:extLst>
                    <a:ext uri="{FF2B5EF4-FFF2-40B4-BE49-F238E27FC236}">
                      <a16:creationId xmlns:a16="http://schemas.microsoft.com/office/drawing/2014/main" id="{A2E14780-4ECC-489F-B0B6-89BD443DA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4">
                  <a:extLst>
                    <a:ext uri="{FF2B5EF4-FFF2-40B4-BE49-F238E27FC236}">
                      <a16:creationId xmlns:a16="http://schemas.microsoft.com/office/drawing/2014/main" id="{03D27B0C-8395-4756-897A-EDD0FDE3F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5">
                  <a:extLst>
                    <a:ext uri="{FF2B5EF4-FFF2-40B4-BE49-F238E27FC236}">
                      <a16:creationId xmlns:a16="http://schemas.microsoft.com/office/drawing/2014/main" id="{65D05924-7C58-4878-9692-2E53F76ED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6">
                  <a:extLst>
                    <a:ext uri="{FF2B5EF4-FFF2-40B4-BE49-F238E27FC236}">
                      <a16:creationId xmlns:a16="http://schemas.microsoft.com/office/drawing/2014/main" id="{B5D66DC6-BE78-4D8B-8357-3E61DF916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B050C80-A591-438A-B12D-5E8B20C9C303}"/>
                  </a:ext>
                </a:extLst>
              </p:cNvPr>
              <p:cNvSpPr txBox="1"/>
              <p:nvPr/>
            </p:nvSpPr>
            <p:spPr>
              <a:xfrm>
                <a:off x="5029199" y="4089703"/>
                <a:ext cx="17988695" cy="284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𝐥</m:t>
                            </m:r>
                            <m:sSub>
                              <m:sSub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</a:rPr>
                                  <m:t>𝐨𝐠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r>
                      <a:rPr lang="x-none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;+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;+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;+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44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050C80-A591-438A-B12D-5E8B20C9C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9" y="4089703"/>
                <a:ext cx="17988695" cy="2844497"/>
              </a:xfrm>
              <a:prstGeom prst="rect">
                <a:avLst/>
              </a:prstGeom>
              <a:blipFill rotWithShape="1">
                <a:blip r:embed="rId3"/>
                <a:stretch>
                  <a:fillRect l="-1355" t="-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99BC0DDC-54BB-4009-BF8D-62303A2D6871}"/>
              </a:ext>
            </a:extLst>
          </p:cNvPr>
          <p:cNvSpPr/>
          <p:nvPr/>
        </p:nvSpPr>
        <p:spPr>
          <a:xfrm>
            <a:off x="4934178" y="5460734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618DE5-703B-4066-98AD-B23A29ED0A8C}"/>
                  </a:ext>
                </a:extLst>
              </p:cNvPr>
              <p:cNvSpPr txBox="1"/>
              <p:nvPr/>
            </p:nvSpPr>
            <p:spPr>
              <a:xfrm>
                <a:off x="3657600" y="8468928"/>
                <a:ext cx="18048121" cy="2745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Bpt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0" smtClean="0"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618DE5-703B-4066-98AD-B23A29ED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8468928"/>
                <a:ext cx="18048121" cy="2745047"/>
              </a:xfrm>
              <a:prstGeom prst="rect">
                <a:avLst/>
              </a:prstGeom>
              <a:blipFill rotWithShape="1">
                <a:blip r:embed="rId4"/>
                <a:stretch>
                  <a:fillRect l="-1351" t="-4656" b="-9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6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 animBg="1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205624"/>
            <a:chOff x="1175570" y="2468559"/>
            <a:chExt cx="22178464" cy="3205995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053958"/>
            <a:ext cx="22175897" cy="6290442"/>
            <a:chOff x="1270511" y="5867400"/>
            <a:chExt cx="22068577" cy="5606183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3345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5333999" y="3132669"/>
                <a:ext cx="16902439" cy="2429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Gang Thép Thái Nguyên 2019)</a:t>
                </a:r>
                <a:r>
                  <a:rPr lang="id-ID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nghiệm 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id-ID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d-ID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id-ID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id-ID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id-ID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id-ID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9" y="3132669"/>
                <a:ext cx="16902439" cy="2429383"/>
              </a:xfrm>
              <a:prstGeom prst="rect">
                <a:avLst/>
              </a:prstGeom>
              <a:blipFill>
                <a:blip r:embed="rId2"/>
                <a:stretch>
                  <a:fillRect l="-1442" t="-4271" b="-10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3944600" y="4730664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/>
              <p:nvPr/>
            </p:nvSpPr>
            <p:spPr>
              <a:xfrm>
                <a:off x="3962400" y="7620000"/>
                <a:ext cx="14859000" cy="2651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indent="8953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indent="8953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nghiệm bất phương trình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indent="8953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A4BD72F-D077-497E-A5A7-13148315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7620000"/>
                <a:ext cx="14859000" cy="2651175"/>
              </a:xfrm>
              <a:prstGeom prst="rect">
                <a:avLst/>
              </a:prstGeom>
              <a:blipFill rotWithShape="1">
                <a:blip r:embed="rId3"/>
                <a:stretch>
                  <a:fillRect t="-3218" b="-7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2">
            <a:extLst>
              <a:ext uri="{FF2B5EF4-FFF2-40B4-BE49-F238E27FC236}">
                <a16:creationId xmlns:a16="http://schemas.microsoft.com/office/drawing/2014/main" id="{650D8B72-8973-44DE-B8DE-442F4CDA376C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56E95A01-09ED-4C40-8458-BA45ED04C0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BFFFBE4-4E30-43BA-AC0B-6F666646841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Mức độ 1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5251786"/>
            <a:chOff x="1270511" y="5867400"/>
            <a:chExt cx="22068577" cy="600485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7332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5333999" y="3132669"/>
                <a:ext cx="17746283" cy="2947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(SGD Hưng Yên 2019) 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nghiệm của 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(−∞;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;+∞)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9" y="3132669"/>
                <a:ext cx="17746283" cy="2947153"/>
              </a:xfrm>
              <a:prstGeom prst="rect">
                <a:avLst/>
              </a:prstGeom>
              <a:blipFill>
                <a:blip r:embed="rId2"/>
                <a:stretch>
                  <a:fillRect l="-1374" t="-4348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3944600" y="5029200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/>
              <p:nvPr/>
            </p:nvSpPr>
            <p:spPr>
              <a:xfrm>
                <a:off x="3445205" y="8378931"/>
                <a:ext cx="16764000" cy="2947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A4BD72F-D077-497E-A5A7-13148315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205" y="8378931"/>
                <a:ext cx="16764000" cy="2947153"/>
              </a:xfrm>
              <a:prstGeom prst="rect">
                <a:avLst/>
              </a:prstGeom>
              <a:blipFill rotWithShape="1">
                <a:blip r:embed="rId3"/>
                <a:stretch>
                  <a:fillRect l="-1455" b="-8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2">
            <a:extLst>
              <a:ext uri="{FF2B5EF4-FFF2-40B4-BE49-F238E27FC236}">
                <a16:creationId xmlns:a16="http://schemas.microsoft.com/office/drawing/2014/main" id="{4A5940E3-7C46-44EA-B43D-B02971164500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E0A85E20-278D-419B-8DC8-E9E2B46A69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80B9AA-2C2A-477E-AF82-DD3A1549FD42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Mức độ 1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0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6"/>
            <a:ext cx="22175897" cy="4842643"/>
            <a:chOff x="1270511" y="5867400"/>
            <a:chExt cx="22068577" cy="4159634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38880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5562600" y="3132669"/>
                <a:ext cx="17517682" cy="2830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Chuyên ĐHSP – Hà Nội - Lần 1 năm 2017 – 2018)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bất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pt-BR" sz="4400" b="1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132669"/>
                <a:ext cx="17517682" cy="2830455"/>
              </a:xfrm>
              <a:prstGeom prst="rect">
                <a:avLst/>
              </a:prstGeom>
              <a:blipFill>
                <a:blip r:embed="rId2"/>
                <a:stretch>
                  <a:fillRect l="-1427" t="-4526" b="-9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8516600" y="5103806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/>
              <p:nvPr/>
            </p:nvSpPr>
            <p:spPr>
              <a:xfrm>
                <a:off x="5516880" y="8056353"/>
                <a:ext cx="15087600" cy="215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80" y="8056353"/>
                <a:ext cx="15087600" cy="2153346"/>
              </a:xfrm>
              <a:prstGeom prst="rect">
                <a:avLst/>
              </a:prstGeom>
              <a:blipFill>
                <a:blip r:embed="rId3"/>
                <a:stretch>
                  <a:fillRect l="-1616" t="-6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2">
            <a:extLst>
              <a:ext uri="{FF2B5EF4-FFF2-40B4-BE49-F238E27FC236}">
                <a16:creationId xmlns:a16="http://schemas.microsoft.com/office/drawing/2014/main" id="{B762FF79-F00F-4840-BA75-738C677BEFDF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D652F49C-8944-4EFB-98A1-78B0C3126B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FFC4E80-C7B0-4692-9959-E8C1495AC212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Mức độ 1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4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4690242"/>
            <a:chOff x="1270511" y="5867400"/>
            <a:chExt cx="22068577" cy="3968767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36971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3080819" y="3435298"/>
                <a:ext cx="19855381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(SGD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Ninh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–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2 -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2017-2018)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hợp nghiệm của bất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5029200" algn="l"/>
                    <a:tab pos="10058400" algn="l"/>
                    <a:tab pos="1508760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19" y="3435298"/>
                <a:ext cx="19855381" cy="2800767"/>
              </a:xfrm>
              <a:prstGeom prst="rect">
                <a:avLst/>
              </a:prstGeom>
              <a:blipFill>
                <a:blip r:embed="rId2"/>
                <a:stretch>
                  <a:fillRect l="-1228" t="-4575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2978029" y="5312502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/>
              <p:nvPr/>
            </p:nvSpPr>
            <p:spPr>
              <a:xfrm>
                <a:off x="5539740" y="8338260"/>
                <a:ext cx="15087600" cy="3634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740" y="8338260"/>
                <a:ext cx="15087600" cy="3634008"/>
              </a:xfrm>
              <a:prstGeom prst="rect">
                <a:avLst/>
              </a:prstGeom>
              <a:blipFill>
                <a:blip r:embed="rId3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2">
            <a:extLst>
              <a:ext uri="{FF2B5EF4-FFF2-40B4-BE49-F238E27FC236}">
                <a16:creationId xmlns:a16="http://schemas.microsoft.com/office/drawing/2014/main" id="{593CA1BB-94AF-43A6-A455-DC9DF27A0C4C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3E8B7046-D41D-45A5-B9A5-B3A9711E36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6E533-574C-4715-90C0-D630A032A202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Mức độ 1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7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5251786"/>
            <a:chOff x="1270511" y="5867400"/>
            <a:chExt cx="22068577" cy="600485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7332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3080819" y="3435298"/>
                <a:ext cx="19855381" cy="252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(SGD Hà Nội-lần 11 năm 2017-2018)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nghiệm của bất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19" y="3435298"/>
                <a:ext cx="19855381" cy="2528577"/>
              </a:xfrm>
              <a:prstGeom prst="rect">
                <a:avLst/>
              </a:prstGeom>
              <a:blipFill>
                <a:blip r:embed="rId2"/>
                <a:stretch>
                  <a:fillRect l="-1228" t="-5072" b="-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3868400" y="5095097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/>
              <p:nvPr/>
            </p:nvSpPr>
            <p:spPr>
              <a:xfrm>
                <a:off x="1879966" y="8296351"/>
                <a:ext cx="21326275" cy="3608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num>
                                      <m:den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,∀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66" y="8296351"/>
                <a:ext cx="21326275" cy="3608232"/>
              </a:xfrm>
              <a:prstGeom prst="rect">
                <a:avLst/>
              </a:prstGeom>
              <a:blipFill>
                <a:blip r:embed="rId3"/>
                <a:stretch>
                  <a:fillRect l="-1143" r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8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5251786"/>
            <a:chOff x="1270511" y="5867400"/>
            <a:chExt cx="22068577" cy="600485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7332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3080819" y="3435298"/>
                <a:ext cx="19855381" cy="2138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Đặng Thúc Hứa-Nghệ An-lần 1 năm 2017-2018)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tập nghiệm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19" y="3435298"/>
                <a:ext cx="19855381" cy="2138983"/>
              </a:xfrm>
              <a:prstGeom prst="rect">
                <a:avLst/>
              </a:prstGeom>
              <a:blipFill>
                <a:blip r:embed="rId2"/>
                <a:stretch>
                  <a:fillRect l="-1228" t="-6000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7315200" y="4724400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/>
              <p:nvPr/>
            </p:nvSpPr>
            <p:spPr>
              <a:xfrm>
                <a:off x="4110599" y="8206193"/>
                <a:ext cx="16306801" cy="2138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599" y="8206193"/>
                <a:ext cx="16306801" cy="2138983"/>
              </a:xfrm>
              <a:prstGeom prst="rect">
                <a:avLst/>
              </a:prstGeom>
              <a:blipFill>
                <a:blip r:embed="rId3"/>
                <a:stretch>
                  <a:fillRect l="-1495" t="-5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2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 cơ bản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200" y="3581400"/>
            <a:ext cx="23926455" cy="2944818"/>
            <a:chOff x="1076414" y="4334859"/>
            <a:chExt cx="23926455" cy="2944818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43057"/>
              <a:ext cx="23469600" cy="2636620"/>
              <a:chOff x="637542" y="1072902"/>
              <a:chExt cx="9242081" cy="103804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9242081" cy="84776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233658" y="1072902"/>
                    <a:ext cx="7549335" cy="10380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0850" marR="0" algn="just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Bất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phương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trình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mũ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cơ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bản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</a:t>
                    </a:r>
                    <a:r>
                      <a:rPr lang="vi-VN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sup>
                        </m:sSup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&gt;</m:t>
                        </m:r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oMath>
                    </a14:m>
                    <a:r>
                      <a:rPr lang="vi-VN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hoặc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vi-VN" sz="4400" b="1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sup>
                        </m:sSup>
                        <m:r>
                          <a:rPr lang="vi-VN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≥</m:t>
                        </m:r>
                        <m:r>
                          <a:rPr lang="vi-VN" sz="44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oMath>
                    </a14:m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sup>
                        </m:sSup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oMath>
                    </a14:m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sup>
                        </m:sSup>
                        <m:r>
                          <a:rPr lang="vi-VN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oMath>
                    </a14:m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)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&gt;</m:t>
                        </m:r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oMath>
                    </a14:m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≠</m:t>
                        </m:r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oMath>
                    </a14:m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  <a:endParaRPr lang="en-US" sz="44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just">
                      <a:lnSpc>
                        <a:spcPts val="4000"/>
                      </a:lnSpc>
                    </a:pPr>
                    <a:endParaRPr lang="en-US" sz="44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3658" y="1072902"/>
                    <a:ext cx="7549335" cy="10380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3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33400" y="6781800"/>
            <a:ext cx="23469600" cy="5943600"/>
            <a:chOff x="1390107" y="4038600"/>
            <a:chExt cx="22778775" cy="59436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2778775" cy="5906159"/>
              <a:chOff x="1232452" y="2495616"/>
              <a:chExt cx="22778775" cy="59061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4"/>
                <a:ext cx="22778775" cy="5543491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4DD387-7F7D-4EC0-8577-C1E823D4B835}"/>
                  </a:ext>
                </a:extLst>
              </p:cNvPr>
              <p:cNvSpPr txBox="1"/>
              <p:nvPr/>
            </p:nvSpPr>
            <p:spPr>
              <a:xfrm>
                <a:off x="228600" y="7848600"/>
                <a:ext cx="23972112" cy="4667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BPT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𝐛</m:t>
                    </m:r>
                  </m:oMath>
                </a14:m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tập nghiệm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𝐓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𝐚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</a:t>
                </a:r>
                <a:r>
                  <a:rPr lang="vi-VN" sz="4400" b="1">
                    <a:solidFill>
                      <a:srgbClr val="0000FF"/>
                    </a:solidFill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𝐥𝐨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𝐠</m:t>
                        </m:r>
                      </m:e>
                      <m:sub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</m:sub>
                    </m:sSub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en-US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nghiệm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𝐓</m:t>
                    </m:r>
                    <m:r>
                      <a:rPr lang="en-US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=(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𝐥𝐨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𝐠</m:t>
                        </m:r>
                      </m:e>
                      <m:sub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</m:sub>
                    </m:sSub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𝐚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vi-VN" sz="4400" b="1">
                    <a:solidFill>
                      <a:srgbClr val="0000FF"/>
                    </a:solidFill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𝐥𝐨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𝐠</m:t>
                        </m:r>
                      </m:e>
                      <m:sub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</m:sub>
                    </m:sSub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nghiệm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𝐓</m:t>
                    </m:r>
                    <m:r>
                      <a:rPr lang="en-US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=(−∞;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𝐥𝐨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𝐠</m:t>
                        </m:r>
                      </m:e>
                      <m:sub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</m:sub>
                    </m:sSub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4DD387-7F7D-4EC0-8577-C1E823D4B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848600"/>
                <a:ext cx="23972112" cy="46679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5604642"/>
            <a:chOff x="1270511" y="5867400"/>
            <a:chExt cx="22068577" cy="600485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7332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3080819" y="3435298"/>
                <a:ext cx="19855381" cy="3126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(SGD Quảng Nam – năm 2017 – 2018)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nghiệm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bất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x-none" sz="4400" b="1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19" y="3435298"/>
                <a:ext cx="19855381" cy="3126946"/>
              </a:xfrm>
              <a:prstGeom prst="rect">
                <a:avLst/>
              </a:prstGeom>
              <a:blipFill>
                <a:blip r:embed="rId2"/>
                <a:stretch>
                  <a:fillRect l="-1228" t="-4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2988005" y="5051082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2988005" y="8768841"/>
                <a:ext cx="18805195" cy="2449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5" y="8768841"/>
                <a:ext cx="18805195" cy="2449838"/>
              </a:xfrm>
              <a:prstGeom prst="rect">
                <a:avLst/>
              </a:prstGeom>
              <a:blipFill>
                <a:blip r:embed="rId3"/>
                <a:stretch>
                  <a:fillRect l="-1297" t="-5473" b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5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6"/>
            <a:ext cx="22175897" cy="5251787"/>
            <a:chOff x="1270511" y="5867400"/>
            <a:chExt cx="22068577" cy="5101413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48298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3080819" y="3435298"/>
                <a:ext cx="19855381" cy="3563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ĐH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Vinh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–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2017 – 2018)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sup>
                    </m:sSup>
                    <m:r>
                      <a:rPr lang="x-none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19" y="3435298"/>
                <a:ext cx="19855381" cy="3563348"/>
              </a:xfrm>
              <a:prstGeom prst="rect">
                <a:avLst/>
              </a:prstGeom>
              <a:blipFill rotWithShape="1">
                <a:blip r:embed="rId2"/>
                <a:stretch>
                  <a:fillRect l="-1228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2971800" y="4876823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3080820" y="8077200"/>
                <a:ext cx="18772172" cy="3566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ĐKXĐ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20" y="8077200"/>
                <a:ext cx="18772172" cy="3566874"/>
              </a:xfrm>
              <a:prstGeom prst="rect">
                <a:avLst/>
              </a:prstGeom>
              <a:blipFill>
                <a:blip r:embed="rId3"/>
                <a:stretch>
                  <a:fillRect l="-1299" t="-3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9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5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5251786"/>
            <a:chOff x="1270511" y="5867400"/>
            <a:chExt cx="22068577" cy="600485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7332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3080819" y="3435298"/>
                <a:ext cx="19855381" cy="349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Nguyễn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Quang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Diệu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2017 – 2018)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x-none" sz="4400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19" y="3435298"/>
                <a:ext cx="19855381" cy="3491405"/>
              </a:xfrm>
              <a:prstGeom prst="rect">
                <a:avLst/>
              </a:prstGeom>
              <a:blipFill>
                <a:blip r:embed="rId2"/>
                <a:stretch>
                  <a:fillRect l="-1228" t="-3671" r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7315200" y="4800623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3080820" y="8314888"/>
                <a:ext cx="18772172" cy="213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x-none" sz="4400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x-none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20" y="8314888"/>
                <a:ext cx="18772172" cy="2137188"/>
              </a:xfrm>
              <a:prstGeom prst="rect">
                <a:avLst/>
              </a:prstGeom>
              <a:blipFill>
                <a:blip r:embed="rId3"/>
                <a:stretch>
                  <a:fillRect l="-1299" t="-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0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6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5251786"/>
            <a:chOff x="1270511" y="5867400"/>
            <a:chExt cx="22068577" cy="600485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7332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3080819" y="3435298"/>
                <a:ext cx="19855381" cy="4434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2017 – 2018)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19" y="3435298"/>
                <a:ext cx="19855381" cy="4434997"/>
              </a:xfrm>
              <a:prstGeom prst="rect">
                <a:avLst/>
              </a:prstGeom>
              <a:blipFill>
                <a:blip r:embed="rId2"/>
                <a:stretch>
                  <a:fillRect l="-1228" t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1681586" y="4980647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1750546" y="8314888"/>
                <a:ext cx="21185654" cy="1884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546" y="8314888"/>
                <a:ext cx="21185654" cy="1884170"/>
              </a:xfrm>
              <a:prstGeom prst="rect">
                <a:avLst/>
              </a:prstGeom>
              <a:blipFill>
                <a:blip r:embed="rId3"/>
                <a:stretch>
                  <a:fillRect l="-1151" b="-14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8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7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5251786"/>
            <a:chOff x="1270511" y="5867400"/>
            <a:chExt cx="22068577" cy="600485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7332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3080819" y="3435298"/>
                <a:ext cx="19855381" cy="2830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Chuyên Lương Thế Vinh - Hà Nội – Lần 2 năm 2017 – 2018)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nghiệm của bât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x-none" sz="4400" b="1" i="1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19" y="3435298"/>
                <a:ext cx="19855381" cy="2830455"/>
              </a:xfrm>
              <a:prstGeom prst="rect">
                <a:avLst/>
              </a:prstGeom>
              <a:blipFill>
                <a:blip r:embed="rId2"/>
                <a:stretch>
                  <a:fillRect l="-1228" t="-4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6002000" y="4788287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4379625" y="8206193"/>
                <a:ext cx="20804654" cy="353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625" y="8206193"/>
                <a:ext cx="20804654" cy="3538469"/>
              </a:xfrm>
              <a:prstGeom prst="rect">
                <a:avLst/>
              </a:prstGeom>
              <a:blipFill>
                <a:blip r:embed="rId3"/>
                <a:stretch>
                  <a:fillRect l="-1172" t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8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5251786"/>
            <a:chOff x="1270511" y="5867400"/>
            <a:chExt cx="22068577" cy="600485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7332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3080819" y="3352800"/>
                <a:ext cx="19855381" cy="436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(TT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Diệu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Hiền-Cần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Thơ-tháng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10-năm 2017-2018)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19" y="3352800"/>
                <a:ext cx="19855381" cy="4367286"/>
              </a:xfrm>
              <a:prstGeom prst="rect">
                <a:avLst/>
              </a:prstGeom>
              <a:blipFill>
                <a:blip r:embed="rId2"/>
                <a:stretch>
                  <a:fillRect l="-1228" t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2960503" y="5334023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3080819" y="7716375"/>
                <a:ext cx="17338443" cy="4384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19" y="7716375"/>
                <a:ext cx="17338443" cy="4384534"/>
              </a:xfrm>
              <a:prstGeom prst="rect">
                <a:avLst/>
              </a:prstGeom>
              <a:blipFill>
                <a:blip r:embed="rId3"/>
                <a:stretch>
                  <a:fillRect l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6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9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5757042"/>
            <a:chOff x="1270511" y="5867400"/>
            <a:chExt cx="22068577" cy="600485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7332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3080819" y="3761125"/>
                <a:ext cx="1985538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(TT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Diệu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Hiền-Cần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Thơ-tháng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10-năm 2017-2018)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19" y="3761125"/>
                <a:ext cx="19855381" cy="3477875"/>
              </a:xfrm>
              <a:prstGeom prst="rect">
                <a:avLst/>
              </a:prstGeom>
              <a:blipFill>
                <a:blip r:embed="rId2"/>
                <a:stretch>
                  <a:fillRect l="-1228" t="-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7315200" y="5105423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2897939" y="7666527"/>
                <a:ext cx="19472143" cy="5018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Chọn B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939" y="7666527"/>
                <a:ext cx="19472143" cy="5018874"/>
              </a:xfrm>
              <a:prstGeom prst="rect">
                <a:avLst/>
              </a:prstGeom>
              <a:blipFill>
                <a:blip r:embed="rId3"/>
                <a:stretch>
                  <a:fillRect l="-1252" b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1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10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5757042"/>
            <a:chOff x="1270511" y="5867400"/>
            <a:chExt cx="22068577" cy="600485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7332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1921143" y="3761125"/>
                <a:ext cx="21015057" cy="4481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BDVH218LTT-khoa 1-năm 2017-2018)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Vô số.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43" y="3761125"/>
                <a:ext cx="21015057" cy="4481163"/>
              </a:xfrm>
              <a:prstGeom prst="rect">
                <a:avLst/>
              </a:prstGeom>
              <a:blipFill>
                <a:blip r:embed="rId2"/>
                <a:stretch>
                  <a:fillRect l="-1160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6019800" y="5258075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5033080" y="7303502"/>
                <a:ext cx="18848374" cy="5054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 của bất phương trình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bất phương trình đã cho thành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B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080" y="7303502"/>
                <a:ext cx="18848374" cy="5054525"/>
              </a:xfrm>
              <a:prstGeom prst="rect">
                <a:avLst/>
              </a:prstGeom>
              <a:blipFill>
                <a:blip r:embed="rId3"/>
                <a:stretch>
                  <a:fillRect l="-1326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6595242"/>
            <a:chOff x="1270511" y="5867400"/>
            <a:chExt cx="22068577" cy="6879139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660753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2077831" y="3556254"/>
                <a:ext cx="20858370" cy="249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Hậu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Lộc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2-Thanh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Hóa-Lần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1-năm 2017-2018)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831" y="3556254"/>
                <a:ext cx="20858370" cy="2498313"/>
              </a:xfrm>
              <a:prstGeom prst="rect">
                <a:avLst/>
              </a:prstGeom>
              <a:blipFill>
                <a:blip r:embed="rId2"/>
                <a:stretch>
                  <a:fillRect l="-1198" t="-4878" b="-1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7221200" y="5257823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5151687" y="7254588"/>
                <a:ext cx="17033644" cy="6130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687" y="7254588"/>
                <a:ext cx="17033644" cy="6130781"/>
              </a:xfrm>
              <a:prstGeom prst="rect">
                <a:avLst/>
              </a:prstGeom>
              <a:blipFill>
                <a:blip r:embed="rId3"/>
                <a:stretch>
                  <a:fillRect l="-1432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4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6061842"/>
            <a:chOff x="1270511" y="5867400"/>
            <a:chExt cx="22068577" cy="632277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60511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4952999" y="3352800"/>
                <a:ext cx="17983201" cy="2763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Lê Văn Thịnh-Bắc Ninh-lần 1 năm 2017-2018)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Giải bất phương trình sau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9" y="3352800"/>
                <a:ext cx="17983201" cy="2763513"/>
              </a:xfrm>
              <a:prstGeom prst="rect">
                <a:avLst/>
              </a:prstGeom>
              <a:blipFill>
                <a:blip r:embed="rId2"/>
                <a:stretch>
                  <a:fillRect l="-1355" t="-4415" b="-3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4800600" y="5181600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5334311" y="7567424"/>
                <a:ext cx="19718221" cy="440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cơ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bất phương trình trở thành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hợp với điều kiện ta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A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311" y="7567424"/>
                <a:ext cx="19718221" cy="4400757"/>
              </a:xfrm>
              <a:prstGeom prst="rect">
                <a:avLst/>
              </a:prstGeom>
              <a:blipFill>
                <a:blip r:embed="rId3"/>
                <a:stretch>
                  <a:fillRect l="-1236" b="-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0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 cơ bản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2" name="Group 10">
            <a:extLst>
              <a:ext uri="{FF2B5EF4-FFF2-40B4-BE49-F238E27FC236}">
                <a16:creationId xmlns:a16="http://schemas.microsoft.com/office/drawing/2014/main" id="{BDCDCF9B-B99D-42DC-B8C5-981F5F8B3496}"/>
              </a:ext>
            </a:extLst>
          </p:cNvPr>
          <p:cNvGrpSpPr/>
          <p:nvPr/>
        </p:nvGrpSpPr>
        <p:grpSpPr>
          <a:xfrm>
            <a:off x="1282162" y="6053958"/>
            <a:ext cx="21819676" cy="6823842"/>
            <a:chOff x="1270511" y="5867400"/>
            <a:chExt cx="21819676" cy="7802336"/>
          </a:xfrm>
        </p:grpSpPr>
        <p:sp>
          <p:nvSpPr>
            <p:cNvPr id="44" name="Rounded Rectangle 52">
              <a:extLst>
                <a:ext uri="{FF2B5EF4-FFF2-40B4-BE49-F238E27FC236}">
                  <a16:creationId xmlns:a16="http://schemas.microsoft.com/office/drawing/2014/main" id="{11144272-9E1B-4FE1-9F4A-7E7CC2B0500D}"/>
                </a:ext>
              </a:extLst>
            </p:cNvPr>
            <p:cNvSpPr/>
            <p:nvPr/>
          </p:nvSpPr>
          <p:spPr>
            <a:xfrm>
              <a:off x="1272210" y="6139009"/>
              <a:ext cx="21817977" cy="75307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311F902B-6CC2-4F0D-B4EC-0810B9C58C3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DD716D49-9043-4F51-9FA6-9084AF03C4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DA28ED-5651-4EA7-9E0C-7CA59CFD6F2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8">
                <a:extLst>
                  <a:ext uri="{FF2B5EF4-FFF2-40B4-BE49-F238E27FC236}">
                    <a16:creationId xmlns:a16="http://schemas.microsoft.com/office/drawing/2014/main" id="{597C218C-72A6-443E-891E-9E4D78E3F9D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4A0BD7C2-693E-49F9-8853-95046CA51D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2EA0AB-6327-4404-B6AD-2D91FF9200B1}"/>
              </a:ext>
            </a:extLst>
          </p:cNvPr>
          <p:cNvGrpSpPr/>
          <p:nvPr/>
        </p:nvGrpSpPr>
        <p:grpSpPr>
          <a:xfrm>
            <a:off x="1271088" y="3461658"/>
            <a:ext cx="21841827" cy="2228685"/>
            <a:chOff x="1268078" y="3405486"/>
            <a:chExt cx="21841827" cy="2228685"/>
          </a:xfrm>
        </p:grpSpPr>
        <p:sp>
          <p:nvSpPr>
            <p:cNvPr id="56" name="Rounded Rectangle 61">
              <a:extLst>
                <a:ext uri="{FF2B5EF4-FFF2-40B4-BE49-F238E27FC236}">
                  <a16:creationId xmlns:a16="http://schemas.microsoft.com/office/drawing/2014/main" id="{19CD9B38-452D-45D9-8991-BF112EE13645}"/>
                </a:ext>
              </a:extLst>
            </p:cNvPr>
            <p:cNvSpPr/>
            <p:nvPr/>
          </p:nvSpPr>
          <p:spPr>
            <a:xfrm>
              <a:off x="1268078" y="3790951"/>
              <a:ext cx="21841827" cy="18432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90F25AA4-5269-473E-BCF3-A4694640D36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E2F63CC9-A59E-4310-84BD-DED650311FF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FD5218-DABC-47BF-A97A-79858870052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CED601F7-B613-4517-87D0-FF2539C4B25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D629ADC-7C85-4D1C-84FE-40BCDAC44EC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CB8FBACF-BDEB-4BCB-A521-09ACC570CA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5C071523-DC1F-4FF2-82C8-227E32FC3B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91DD0543-276B-4C9D-A5A1-EE28379403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FB313134-1E28-4CD7-A798-47D4AD0E3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02AFDE93-FF76-48EA-8050-65C8D7D0A1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F74DCB8D-096C-4932-8C66-EFFA67C3DB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F0C30BA9-6250-4646-B934-DCC3F9209F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AF7F3958-AADE-4E5F-86B2-B6AF2F681B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1D67EC68-69C5-4927-89B5-8FA1C7BF4E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65B4C004-E82D-49BD-9F74-072A24ED60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D8D665AD-8413-4F03-A5B8-2AB90E0E8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FC9561B9-92D0-43C9-BF06-075F7EE65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45076B4F-B77A-47D8-ABCF-641D31F57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09A7552D-BA37-4C4A-8F6D-18111DD01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900AA307-42E2-4574-A7F7-1CF52B1ED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AFDBF23D-09E8-44F3-9A89-A2E1548D1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6B6B5EC5-AE99-4674-8C94-9AFB8F0E3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5F5D3308-425E-408D-AEA0-D05F5DEEC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2F7B5187-37AC-42AD-B2D1-3FA132237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12DEDB95-667C-41FB-8DC6-9997F2121A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C22877A4-1272-4834-AC75-2E0A746F0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733444C1-99B7-471D-B2DB-FCBCAA3C0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D68AD1EF-CF03-4CB5-94F0-05F9C6DDE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F6D8C8F4-C799-4F65-A12D-1F7B194CC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2CC6E-5692-4FF1-ACB5-97B796CBC01B}"/>
                  </a:ext>
                </a:extLst>
              </p:cNvPr>
              <p:cNvSpPr txBox="1"/>
              <p:nvPr/>
            </p:nvSpPr>
            <p:spPr>
              <a:xfrm>
                <a:off x="5029200" y="3809345"/>
                <a:ext cx="16315049" cy="1650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nghiệm bất phương trình: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  <m:t>[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E2CC6E-5692-4FF1-ACB5-97B796CBC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809345"/>
                <a:ext cx="16315049" cy="1650708"/>
              </a:xfrm>
              <a:prstGeom prst="rect">
                <a:avLst/>
              </a:prstGeom>
              <a:blipFill rotWithShape="1">
                <a:blip r:embed="rId8"/>
                <a:stretch>
                  <a:fillRect l="-1495" t="-5904" r="-75" b="-16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706B4-D880-427C-85E2-3FF065C01709}"/>
                  </a:ext>
                </a:extLst>
              </p:cNvPr>
              <p:cNvSpPr txBox="1"/>
              <p:nvPr/>
            </p:nvSpPr>
            <p:spPr>
              <a:xfrm>
                <a:off x="4343400" y="7289086"/>
                <a:ext cx="16840200" cy="3547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indent="8953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indent="8953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nghiệm bất phương trình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Kết luận: C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706B4-D880-427C-85E2-3FF065C0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7289086"/>
                <a:ext cx="16840200" cy="3547638"/>
              </a:xfrm>
              <a:prstGeom prst="rect">
                <a:avLst/>
              </a:prstGeom>
              <a:blipFill>
                <a:blip r:embed="rId9"/>
                <a:stretch>
                  <a:fillRect t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>
            <a:extLst>
              <a:ext uri="{FF2B5EF4-FFF2-40B4-BE49-F238E27FC236}">
                <a16:creationId xmlns:a16="http://schemas.microsoft.com/office/drawing/2014/main" id="{DD2681A5-0528-41F4-BD7F-F4B1870CE12D}"/>
              </a:ext>
            </a:extLst>
          </p:cNvPr>
          <p:cNvSpPr/>
          <p:nvPr/>
        </p:nvSpPr>
        <p:spPr>
          <a:xfrm>
            <a:off x="13639800" y="4647660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6061842"/>
            <a:chOff x="1270511" y="5867400"/>
            <a:chExt cx="22068577" cy="632277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60511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4952999" y="3352800"/>
                <a:ext cx="17983201" cy="3490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Tập-Hà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Tĩnh-lần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2017-2018)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/>
                          </a:rPr>
                          <m:t>;+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9" y="3352800"/>
                <a:ext cx="17983201" cy="3490379"/>
              </a:xfrm>
              <a:prstGeom prst="rect">
                <a:avLst/>
              </a:prstGeom>
              <a:blipFill rotWithShape="1">
                <a:blip r:embed="rId2"/>
                <a:stretch>
                  <a:fillRect l="-1355" t="-3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7907000" y="5173747"/>
            <a:ext cx="914400" cy="9143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5427777" y="7756170"/>
                <a:ext cx="17033644" cy="237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77" y="7756170"/>
                <a:ext cx="17033644" cy="23797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9F8DED-C920-4452-9EC2-8718724D9256}"/>
                  </a:ext>
                </a:extLst>
              </p:cNvPr>
              <p:cNvSpPr txBox="1"/>
              <p:nvPr/>
            </p:nvSpPr>
            <p:spPr>
              <a:xfrm>
                <a:off x="5458257" y="10445303"/>
                <a:ext cx="15621000" cy="178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nghi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ệ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Chọn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9F8DED-C920-4452-9EC2-8718724D9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257" y="10445303"/>
                <a:ext cx="15621000" cy="1782796"/>
              </a:xfrm>
              <a:prstGeom prst="rect">
                <a:avLst/>
              </a:prstGeom>
              <a:blipFill>
                <a:blip r:embed="rId4"/>
                <a:stretch>
                  <a:fillRect l="-1561" b="-15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14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6061842"/>
            <a:chOff x="1270511" y="5867400"/>
            <a:chExt cx="22068577" cy="632277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60511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2955261" y="3352800"/>
                <a:ext cx="19980940" cy="3463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Phan </a:t>
                </a:r>
                <a:r>
                  <a:rPr lang="fr-FR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Châu</a:t>
                </a:r>
                <a:r>
                  <a:rPr lang="fr-FR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Trinh-</a:t>
                </a:r>
                <a:r>
                  <a:rPr lang="fr-FR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DakLak</a:t>
                </a:r>
                <a:r>
                  <a:rPr lang="fr-FR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fr-FR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fr-FR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fr-FR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2017-2018)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x-none" sz="4400" b="1" i="1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261" y="3352800"/>
                <a:ext cx="19980940" cy="3463192"/>
              </a:xfrm>
              <a:prstGeom prst="rect">
                <a:avLst/>
              </a:prstGeom>
              <a:blipFill>
                <a:blip r:embed="rId2"/>
                <a:stretch>
                  <a:fillRect l="-1251" t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2623619" y="5135132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3657600" y="7973473"/>
                <a:ext cx="18803821" cy="3541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Chọn A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7973473"/>
                <a:ext cx="18803821" cy="3541419"/>
              </a:xfrm>
              <a:prstGeom prst="rect">
                <a:avLst/>
              </a:prstGeom>
              <a:blipFill>
                <a:blip r:embed="rId3"/>
                <a:stretch>
                  <a:fillRect l="-1297" b="-7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4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15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6061842"/>
            <a:chOff x="1270511" y="5867400"/>
            <a:chExt cx="22068577" cy="632277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60511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4952999" y="3515142"/>
                <a:ext cx="1775460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Lê Quý Đôn-Quảng Trị-lần 1 năm 2017-2018)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tập nghiệm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9" y="3515142"/>
                <a:ext cx="17754601" cy="2123658"/>
              </a:xfrm>
              <a:prstGeom prst="rect">
                <a:avLst/>
              </a:prstGeom>
              <a:blipFill>
                <a:blip r:embed="rId2"/>
                <a:stretch>
                  <a:fillRect l="-1373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9144000" y="4876800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2253053" y="7833407"/>
                <a:ext cx="20208368" cy="5285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điều kiện trên,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ra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053" y="7833407"/>
                <a:ext cx="20208368" cy="5285934"/>
              </a:xfrm>
              <a:prstGeom prst="rect">
                <a:avLst/>
              </a:prstGeom>
              <a:blipFill>
                <a:blip r:embed="rId3"/>
                <a:stretch>
                  <a:fillRect l="-1237" t="-2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9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16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6061842"/>
            <a:chOff x="1270511" y="5867400"/>
            <a:chExt cx="22068577" cy="632277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60511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4952999" y="3276600"/>
                <a:ext cx="17754601" cy="347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9" y="3276600"/>
                <a:ext cx="17754601" cy="3473515"/>
              </a:xfrm>
              <a:prstGeom prst="rect">
                <a:avLst/>
              </a:prstGeom>
              <a:blipFill>
                <a:blip r:embed="rId2"/>
                <a:stretch>
                  <a:fillRect l="-1373" t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4800600" y="4114215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2253053" y="7391400"/>
                <a:ext cx="20208368" cy="5267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⇔</m:t>
                        </m:r>
                      </m:e>
                      <m:lim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A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053" y="7391400"/>
                <a:ext cx="20208368" cy="5267660"/>
              </a:xfrm>
              <a:prstGeom prst="rect">
                <a:avLst/>
              </a:prstGeom>
              <a:blipFill>
                <a:blip r:embed="rId3"/>
                <a:stretch>
                  <a:fillRect l="-1237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5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17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6061842"/>
            <a:chOff x="1270511" y="5867400"/>
            <a:chExt cx="22068577" cy="632277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60511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3352800" y="3356108"/>
                <a:ext cx="19999149" cy="2816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(Lý Nhân Tông - Bắc Ninh 2019)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tập nghiệm là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356108"/>
                <a:ext cx="19999149" cy="2816092"/>
              </a:xfrm>
              <a:prstGeom prst="rect">
                <a:avLst/>
              </a:prstGeom>
              <a:blipFill>
                <a:blip r:embed="rId2"/>
                <a:stretch>
                  <a:fillRect l="-1219" t="-432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3200400" y="5334000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5250180" y="7637293"/>
                <a:ext cx="16492147" cy="497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𝒍𝒐𝒈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func>
                              </m:sup>
                            </m:sSup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180" y="7637293"/>
                <a:ext cx="16492147" cy="4974119"/>
              </a:xfrm>
              <a:prstGeom prst="rect">
                <a:avLst/>
              </a:prstGeom>
              <a:blipFill>
                <a:blip r:embed="rId3"/>
                <a:stretch>
                  <a:fillRect l="-1478" t="-2451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60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8"/>
            <a:ext cx="22175897" cy="6061842"/>
            <a:chOff x="1270511" y="5867400"/>
            <a:chExt cx="22068577" cy="632277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60511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3352800" y="3356108"/>
                <a:ext cx="19999149" cy="3228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pt-BR" sz="4400" b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(Chuyên Vĩnh Phúc 2019)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nghiệm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356108"/>
                <a:ext cx="19999149" cy="3228320"/>
              </a:xfrm>
              <a:prstGeom prst="rect">
                <a:avLst/>
              </a:prstGeom>
              <a:blipFill>
                <a:blip r:embed="rId2"/>
                <a:stretch>
                  <a:fillRect l="-1219" t="-3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6306800" y="5105400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3352800" y="8552900"/>
                <a:ext cx="18245647" cy="2271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+2&lt;2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8552900"/>
                <a:ext cx="18245647" cy="2271519"/>
              </a:xfrm>
              <a:prstGeom prst="rect">
                <a:avLst/>
              </a:prstGeom>
              <a:blipFill>
                <a:blip r:embed="rId3"/>
                <a:stretch>
                  <a:fillRect l="-1169" b="-10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90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4709658"/>
            <a:chOff x="1175570" y="2468559"/>
            <a:chExt cx="22178464" cy="4710204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430616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7190194"/>
            <a:ext cx="22175897" cy="6221006"/>
            <a:chOff x="1270511" y="5867400"/>
            <a:chExt cx="22068577" cy="6488793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62171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4741089" y="2667000"/>
                <a:ext cx="18347511" cy="4561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Can </a:t>
                </a:r>
                <a:r>
                  <a:rPr lang="en-US" sz="4400" b="1" dirty="0" err="1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Lộc-Hà</a:t>
                </a:r>
                <a:r>
                  <a:rPr lang="en-US" sz="4400" b="1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Tĩnh-lần</a:t>
                </a:r>
                <a:r>
                  <a:rPr lang="en-US" sz="4400" b="1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2017-2018)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𝟔</m:t>
                            </m:r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  <a:tab pos="2159000" algn="l"/>
                    <a:tab pos="4983163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𝟏𝟏</m:t>
                        </m:r>
                      </m:num>
                      <m:den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𝟑𝟏</m:t>
                        </m:r>
                      </m:num>
                      <m:den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𝟐𝟖</m:t>
                        </m:r>
                      </m:num>
                      <m:den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𝟖</m:t>
                        </m:r>
                      </m:num>
                      <m:den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89" y="2667000"/>
                <a:ext cx="18347511" cy="4561120"/>
              </a:xfrm>
              <a:prstGeom prst="rect">
                <a:avLst/>
              </a:prstGeom>
              <a:blipFill>
                <a:blip r:embed="rId2"/>
                <a:stretch>
                  <a:fillRect l="-1362" r="-1329" b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5257800" y="6172200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3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3221341" y="8175990"/>
                <a:ext cx="20192692" cy="5051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41" y="8175990"/>
                <a:ext cx="20192692" cy="5051768"/>
              </a:xfrm>
              <a:prstGeom prst="rect">
                <a:avLst/>
              </a:prstGeom>
              <a:blipFill>
                <a:blip r:embed="rId3"/>
                <a:stretch>
                  <a:fillRect l="-1207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9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362200"/>
            <a:ext cx="22175897" cy="3948437"/>
            <a:chOff x="1175570" y="2468559"/>
            <a:chExt cx="22178464" cy="3948895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5448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400800"/>
            <a:ext cx="22175897" cy="7298803"/>
            <a:chOff x="1270511" y="5867400"/>
            <a:chExt cx="22068577" cy="7265856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69942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5027146" y="2743200"/>
                <a:ext cx="18290054" cy="3636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Lê Quý Đôn-Hải Phòng lần 1 năm 2017-2018)</a:t>
                </a:r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nghiệm của bất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x-none" sz="4400" b="1" i="1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46" y="2743200"/>
                <a:ext cx="18290054" cy="3636188"/>
              </a:xfrm>
              <a:prstGeom prst="rect">
                <a:avLst/>
              </a:prstGeom>
              <a:blipFill>
                <a:blip r:embed="rId2"/>
                <a:stretch>
                  <a:fillRect l="-1367" t="-3356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1430000" y="4572023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630731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3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1750546" y="7162800"/>
                <a:ext cx="21601403" cy="6407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&lt;−</m:t>
                                    </m:r>
                                    <m:f>
                                      <m:f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&lt;−</m:t>
                                    </m:r>
                                    <m:f>
                                      <m:f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&lt;−</m:t>
                                    </m:r>
                                    <m:f>
                                      <m:f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&lt;−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x-none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x-none" sz="4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x-none" sz="4400" b="1" i="1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x-none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x-none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x-none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 sánh với điều kiện ta có tập nghiệm của bất phương trình là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B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546" y="7162800"/>
                <a:ext cx="21601403" cy="6407652"/>
              </a:xfrm>
              <a:prstGeom prst="rect">
                <a:avLst/>
              </a:prstGeom>
              <a:blipFill>
                <a:blip r:embed="rId3"/>
                <a:stretch>
                  <a:fillRect l="-1129" b="-3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6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4709658"/>
            <a:chOff x="1175570" y="2468559"/>
            <a:chExt cx="22178464" cy="4710204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430616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7571194"/>
            <a:ext cx="22175897" cy="5306607"/>
            <a:chOff x="1270511" y="5867400"/>
            <a:chExt cx="22068577" cy="5974086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7024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4798546" y="3261927"/>
                <a:ext cx="18290054" cy="313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Nguyễn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Trãi-Đà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Nẵng-lần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2017-2018)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sup>
                    </m:sSup>
                    <m:r>
                      <a:rPr lang="x-none" sz="4400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x-none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46" y="3261927"/>
                <a:ext cx="18290054" cy="3138873"/>
              </a:xfrm>
              <a:prstGeom prst="rect">
                <a:avLst/>
              </a:prstGeom>
              <a:blipFill>
                <a:blip r:embed="rId2"/>
                <a:stretch>
                  <a:fillRect l="-1333" t="-3883" b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7754600" y="5410223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3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3886200" y="8794163"/>
                <a:ext cx="18288000" cy="360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8794163"/>
                <a:ext cx="18288000" cy="3602909"/>
              </a:xfrm>
              <a:prstGeom prst="rect">
                <a:avLst/>
              </a:prstGeom>
              <a:blipFill>
                <a:blip r:embed="rId3"/>
                <a:stretch>
                  <a:fillRect l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7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7239" y="2422826"/>
            <a:ext cx="22175897" cy="3549441"/>
            <a:chOff x="1175570" y="2468559"/>
            <a:chExt cx="22178464" cy="3948895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5448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04051" y="6247577"/>
            <a:ext cx="22175897" cy="6631692"/>
            <a:chOff x="1270511" y="5867400"/>
            <a:chExt cx="22068577" cy="6601756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63301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1506413" y="3196314"/>
                <a:ext cx="22371366" cy="2905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Bình-lần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2017-2018)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13" y="3196314"/>
                <a:ext cx="22371366" cy="2905154"/>
              </a:xfrm>
              <a:prstGeom prst="rect">
                <a:avLst/>
              </a:prstGeom>
              <a:blipFill>
                <a:blip r:embed="rId2"/>
                <a:stretch>
                  <a:fillRect l="-1090" t="-4193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630731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3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3505200" y="7543800"/>
                <a:ext cx="17375654" cy="2946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7543800"/>
                <a:ext cx="17375654" cy="2946448"/>
              </a:xfrm>
              <a:prstGeom prst="rect">
                <a:avLst/>
              </a:prstGeom>
              <a:blipFill>
                <a:blip r:embed="rId3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 cơ bản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2" name="Group 10">
            <a:extLst>
              <a:ext uri="{FF2B5EF4-FFF2-40B4-BE49-F238E27FC236}">
                <a16:creationId xmlns:a16="http://schemas.microsoft.com/office/drawing/2014/main" id="{BDCDCF9B-B99D-42DC-B8C5-981F5F8B3496}"/>
              </a:ext>
            </a:extLst>
          </p:cNvPr>
          <p:cNvGrpSpPr/>
          <p:nvPr/>
        </p:nvGrpSpPr>
        <p:grpSpPr>
          <a:xfrm>
            <a:off x="1264971" y="6240279"/>
            <a:ext cx="21819676" cy="5185680"/>
            <a:chOff x="1270511" y="5867400"/>
            <a:chExt cx="21819676" cy="4935753"/>
          </a:xfrm>
        </p:grpSpPr>
        <p:sp>
          <p:nvSpPr>
            <p:cNvPr id="44" name="Rounded Rectangle 52">
              <a:extLst>
                <a:ext uri="{FF2B5EF4-FFF2-40B4-BE49-F238E27FC236}">
                  <a16:creationId xmlns:a16="http://schemas.microsoft.com/office/drawing/2014/main" id="{11144272-9E1B-4FE1-9F4A-7E7CC2B0500D}"/>
                </a:ext>
              </a:extLst>
            </p:cNvPr>
            <p:cNvSpPr/>
            <p:nvPr/>
          </p:nvSpPr>
          <p:spPr>
            <a:xfrm>
              <a:off x="1272210" y="6139010"/>
              <a:ext cx="21817977" cy="46641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311F902B-6CC2-4F0D-B4EC-0810B9C58C3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DD716D49-9043-4F51-9FA6-9084AF03C4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DA28ED-5651-4EA7-9E0C-7CA59CFD6F2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8">
                <a:extLst>
                  <a:ext uri="{FF2B5EF4-FFF2-40B4-BE49-F238E27FC236}">
                    <a16:creationId xmlns:a16="http://schemas.microsoft.com/office/drawing/2014/main" id="{597C218C-72A6-443E-891E-9E4D78E3F9D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4A0BD7C2-693E-49F9-8853-95046CA51D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2EA0AB-6327-4404-B6AD-2D91FF9200B1}"/>
              </a:ext>
            </a:extLst>
          </p:cNvPr>
          <p:cNvGrpSpPr/>
          <p:nvPr/>
        </p:nvGrpSpPr>
        <p:grpSpPr>
          <a:xfrm>
            <a:off x="1271088" y="3461658"/>
            <a:ext cx="21841827" cy="2507461"/>
            <a:chOff x="1268078" y="3405486"/>
            <a:chExt cx="21841827" cy="2507461"/>
          </a:xfrm>
        </p:grpSpPr>
        <p:sp>
          <p:nvSpPr>
            <p:cNvPr id="56" name="Rounded Rectangle 61">
              <a:extLst>
                <a:ext uri="{FF2B5EF4-FFF2-40B4-BE49-F238E27FC236}">
                  <a16:creationId xmlns:a16="http://schemas.microsoft.com/office/drawing/2014/main" id="{19CD9B38-452D-45D9-8991-BF112EE13645}"/>
                </a:ext>
              </a:extLst>
            </p:cNvPr>
            <p:cNvSpPr/>
            <p:nvPr/>
          </p:nvSpPr>
          <p:spPr>
            <a:xfrm>
              <a:off x="1268078" y="3790950"/>
              <a:ext cx="21841827" cy="21219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90F25AA4-5269-473E-BCF3-A4694640D36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E2F63CC9-A59E-4310-84BD-DED650311FF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FD5218-DABC-47BF-A97A-79858870052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CED601F7-B613-4517-87D0-FF2539C4B25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D629ADC-7C85-4D1C-84FE-40BCDAC44EC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CB8FBACF-BDEB-4BCB-A521-09ACC570CA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5C071523-DC1F-4FF2-82C8-227E32FC3B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91DD0543-276B-4C9D-A5A1-EE28379403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FB313134-1E28-4CD7-A798-47D4AD0E3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02AFDE93-FF76-48EA-8050-65C8D7D0A1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F74DCB8D-096C-4932-8C66-EFFA67C3DB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F0C30BA9-6250-4646-B934-DCC3F9209F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AF7F3958-AADE-4E5F-86B2-B6AF2F681B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1D67EC68-69C5-4927-89B5-8FA1C7BF4E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65B4C004-E82D-49BD-9F74-072A24ED60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D8D665AD-8413-4F03-A5B8-2AB90E0E8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FC9561B9-92D0-43C9-BF06-075F7EE65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45076B4F-B77A-47D8-ABCF-641D31F57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09A7552D-BA37-4C4A-8F6D-18111DD01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900AA307-42E2-4574-A7F7-1CF52B1ED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AFDBF23D-09E8-44F3-9A89-A2E1548D1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6B6B5EC5-AE99-4674-8C94-9AFB8F0E3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5F5D3308-425E-408D-AEA0-D05F5DEEC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2F7B5187-37AC-42AD-B2D1-3FA132237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12DEDB95-667C-41FB-8DC6-9997F2121A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C22877A4-1272-4834-AC75-2E0A746F0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733444C1-99B7-471D-B2DB-FCBCAA3C0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D68AD1EF-CF03-4CB5-94F0-05F9C6DDE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F6D8C8F4-C799-4F65-A12D-1F7B194CC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2CC6E-5692-4FF1-ACB5-97B796CBC01B}"/>
                  </a:ext>
                </a:extLst>
              </p:cNvPr>
              <p:cNvSpPr txBox="1"/>
              <p:nvPr/>
            </p:nvSpPr>
            <p:spPr>
              <a:xfrm>
                <a:off x="4622127" y="3906147"/>
                <a:ext cx="17283114" cy="1851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E2CC6E-5692-4FF1-ACB5-97B796CBC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127" y="3906147"/>
                <a:ext cx="17283114" cy="1851725"/>
              </a:xfrm>
              <a:prstGeom prst="rect">
                <a:avLst/>
              </a:prstGeom>
              <a:blipFill rotWithShape="0">
                <a:blip r:embed="rId8"/>
                <a:stretch>
                  <a:fillRect l="-1411" r="-741" b="-14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706B4-D880-427C-85E2-3FF065C01709}"/>
                  </a:ext>
                </a:extLst>
              </p:cNvPr>
              <p:cNvSpPr txBox="1"/>
              <p:nvPr/>
            </p:nvSpPr>
            <p:spPr>
              <a:xfrm>
                <a:off x="3200400" y="7445687"/>
                <a:ext cx="18592800" cy="422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luận: 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A706B4-D880-427C-85E2-3FF065C0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7445687"/>
                <a:ext cx="18592800" cy="4228658"/>
              </a:xfrm>
              <a:prstGeom prst="rect">
                <a:avLst/>
              </a:prstGeom>
              <a:blipFill rotWithShape="1">
                <a:blip r:embed="rId9"/>
                <a:stretch>
                  <a:fillRect l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B5E4442A-DE2C-4927-995B-017CE2DEE5F0}"/>
              </a:ext>
            </a:extLst>
          </p:cNvPr>
          <p:cNvSpPr/>
          <p:nvPr/>
        </p:nvSpPr>
        <p:spPr>
          <a:xfrm>
            <a:off x="8763000" y="4843495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24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362200"/>
            <a:ext cx="22175897" cy="3549441"/>
            <a:chOff x="1175570" y="2468559"/>
            <a:chExt cx="22178464" cy="3948895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5448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400800"/>
            <a:ext cx="22175897" cy="6705599"/>
            <a:chOff x="1270511" y="5867400"/>
            <a:chExt cx="22068577" cy="6675330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5867400"/>
              <a:ext cx="22066878" cy="667533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5027146" y="2743200"/>
                <a:ext cx="18290054" cy="2816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Chuyên Thái Bình-lần 4 năm 2017-2018)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của bất 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46" y="2743200"/>
                <a:ext cx="18290054" cy="2816092"/>
              </a:xfrm>
              <a:prstGeom prst="rect">
                <a:avLst/>
              </a:prstGeom>
              <a:blipFill>
                <a:blip r:embed="rId2"/>
                <a:stretch>
                  <a:fillRect l="-1367" t="-4329" r="-11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13550487" y="4750764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630731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3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1879967" y="7290122"/>
                <a:ext cx="20675234" cy="552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2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67" y="7290122"/>
                <a:ext cx="20675234" cy="5524526"/>
              </a:xfrm>
              <a:prstGeom prst="rect">
                <a:avLst/>
              </a:prstGeom>
              <a:blipFill>
                <a:blip r:embed="rId3"/>
                <a:stretch>
                  <a:fillRect l="-1179" t="-2318" b="-4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57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598348" cy="4350048"/>
            <a:chOff x="1175570" y="2468559"/>
            <a:chExt cx="22178464" cy="4350552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9465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5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7162800"/>
            <a:ext cx="22598348" cy="5715000"/>
            <a:chOff x="1270511" y="5867400"/>
            <a:chExt cx="22068577" cy="643384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61622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2118097" y="3577053"/>
                <a:ext cx="21656303" cy="307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(THPT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Nguyễn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Khuyến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-TPHCM-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2017-2018)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97" y="3577053"/>
                <a:ext cx="21656303" cy="3073727"/>
              </a:xfrm>
              <a:prstGeom prst="rect">
                <a:avLst/>
              </a:prstGeom>
              <a:blipFill>
                <a:blip r:embed="rId2"/>
                <a:stretch>
                  <a:fillRect l="-1126" t="-4563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14038D26-2A6E-4C12-B128-B6C05524DC66}"/>
              </a:ext>
            </a:extLst>
          </p:cNvPr>
          <p:cNvSpPr/>
          <p:nvPr/>
        </p:nvSpPr>
        <p:spPr>
          <a:xfrm>
            <a:off x="6248400" y="5675801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791508D6-7BB4-424B-96C4-8AAB0DFEDEC4}"/>
              </a:ext>
            </a:extLst>
          </p:cNvPr>
          <p:cNvGrpSpPr/>
          <p:nvPr/>
        </p:nvGrpSpPr>
        <p:grpSpPr>
          <a:xfrm>
            <a:off x="10659306" y="1727988"/>
            <a:ext cx="3971092" cy="960069"/>
            <a:chOff x="1147591" y="10988402"/>
            <a:chExt cx="3971551" cy="96018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F680E52-3277-4945-8EC1-6DE926BF2D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63194" y="9492633"/>
              <a:ext cx="940346" cy="3971551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A03D1B-9DCF-43BB-B290-1FF91E571CB3}"/>
                </a:ext>
              </a:extLst>
            </p:cNvPr>
            <p:cNvSpPr txBox="1"/>
            <p:nvPr/>
          </p:nvSpPr>
          <p:spPr>
            <a:xfrm>
              <a:off x="1314449" y="10988402"/>
              <a:ext cx="3631542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Mức độ 3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/>
              <p:nvPr/>
            </p:nvSpPr>
            <p:spPr>
              <a:xfrm>
                <a:off x="2147562" y="7949193"/>
                <a:ext cx="21626838" cy="4516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02809-F487-4A17-B0C7-A8DC195C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562" y="7949193"/>
                <a:ext cx="21626838" cy="4516236"/>
              </a:xfrm>
              <a:prstGeom prst="rect">
                <a:avLst/>
              </a:prstGeom>
              <a:blipFill>
                <a:blip r:embed="rId3"/>
                <a:stretch>
                  <a:fillRect l="-1127" b="-5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1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692728" y="2895601"/>
            <a:ext cx="22560486" cy="9376144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6">
                <a:extLst>
                  <a:ext uri="{FF2B5EF4-FFF2-40B4-BE49-F238E27FC236}">
                    <a16:creationId xmlns:a16="http://schemas.microsoft.com/office/drawing/2014/main" id="{3C78833C-4042-4B7C-A94F-C7033774E9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2408824"/>
                  </p:ext>
                </p:extLst>
              </p:nvPr>
            </p:nvGraphicFramePr>
            <p:xfrm>
              <a:off x="1157864" y="3505197"/>
              <a:ext cx="21778336" cy="8458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53353">
                      <a:extLst>
                        <a:ext uri="{9D8B030D-6E8A-4147-A177-3AD203B41FA5}">
                          <a16:colId xmlns:a16="http://schemas.microsoft.com/office/drawing/2014/main" val="2630065197"/>
                        </a:ext>
                      </a:extLst>
                    </a:gridCol>
                    <a:gridCol w="4610841">
                      <a:extLst>
                        <a:ext uri="{9D8B030D-6E8A-4147-A177-3AD203B41FA5}">
                          <a16:colId xmlns:a16="http://schemas.microsoft.com/office/drawing/2014/main" val="2947039833"/>
                        </a:ext>
                      </a:extLst>
                    </a:gridCol>
                    <a:gridCol w="4969558">
                      <a:extLst>
                        <a:ext uri="{9D8B030D-6E8A-4147-A177-3AD203B41FA5}">
                          <a16:colId xmlns:a16="http://schemas.microsoft.com/office/drawing/2014/main" val="1039348612"/>
                        </a:ext>
                      </a:extLst>
                    </a:gridCol>
                    <a:gridCol w="5444584">
                      <a:extLst>
                        <a:ext uri="{9D8B030D-6E8A-4147-A177-3AD203B41FA5}">
                          <a16:colId xmlns:a16="http://schemas.microsoft.com/office/drawing/2014/main" val="630022995"/>
                        </a:ext>
                      </a:extLst>
                    </a:gridCol>
                  </a:tblGrid>
                  <a:tr h="15535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</a:t>
                          </a:r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mũ</a:t>
                          </a:r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Trường hợp</a:t>
                          </a: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1518314"/>
                      </a:ext>
                    </a:extLst>
                  </a:tr>
                  <a:tr h="8630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 phương trình có tập nghiệm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oMath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4434324"/>
                      </a:ext>
                    </a:extLst>
                  </a:tr>
                  <a:tr h="86308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func>
                                  <m:func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func>
                                  <m:func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0100997"/>
                      </a:ext>
                    </a:extLst>
                  </a:tr>
                  <a:tr h="8630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≥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 phương trình có tập nghiệm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oMath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6109897"/>
                      </a:ext>
                    </a:extLst>
                  </a:tr>
                  <a:tr h="86308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≥</m:t>
                                </m:r>
                                <m:func>
                                  <m:func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func>
                                  <m:func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8570327"/>
                      </a:ext>
                    </a:extLst>
                  </a:tr>
                  <a:tr h="8630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 phương trình vô nghiệm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9562430"/>
                      </a:ext>
                    </a:extLst>
                  </a:tr>
                  <a:tr h="86308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func>
                                  <m:func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func>
                                  <m:func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997681"/>
                      </a:ext>
                    </a:extLst>
                  </a:tr>
                  <a:tr h="863082">
                    <a:tc rowSpan="2"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 phương trình vô nghiệm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709759"/>
                      </a:ext>
                    </a:extLst>
                  </a:tr>
                  <a:tr h="86308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func>
                                  <m:func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≥</m:t>
                                </m:r>
                                <m:func>
                                  <m:func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237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78833C-4042-4B7C-A94F-C7033774E9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2408824"/>
                  </p:ext>
                </p:extLst>
              </p:nvPr>
            </p:nvGraphicFramePr>
            <p:xfrm>
              <a:off x="1157864" y="3505197"/>
              <a:ext cx="21778336" cy="8458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5335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630065197"/>
                        </a:ext>
                      </a:extLst>
                    </a:gridCol>
                    <a:gridCol w="46108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947039833"/>
                        </a:ext>
                      </a:extLst>
                    </a:gridCol>
                    <a:gridCol w="496955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39348612"/>
                        </a:ext>
                      </a:extLst>
                    </a:gridCol>
                    <a:gridCol w="544458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30022995"/>
                        </a:ext>
                      </a:extLst>
                    </a:gridCol>
                  </a:tblGrid>
                  <a:tr h="15535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</a:t>
                          </a:r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mũ</a:t>
                          </a:r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Trường hợp</a:t>
                          </a: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8676" t="-392" r="-109681" b="-44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336" t="-392" r="-224" b="-44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101518314"/>
                      </a:ext>
                    </a:extLst>
                  </a:tr>
                  <a:tr h="8630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0" t="-90141" r="-22274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6499" t="-180282" r="-226024" b="-70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9187" t="-180282" r="-117" b="-7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794434324"/>
                      </a:ext>
                    </a:extLst>
                  </a:tr>
                  <a:tr h="86308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6499" t="-280282" r="-22602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8676" t="-280282" r="-10968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336" t="-280282" r="-224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160100997"/>
                      </a:ext>
                    </a:extLst>
                  </a:tr>
                  <a:tr h="8630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0" t="-190813" r="-222744" b="-2010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6499" t="-382979" r="-226024" b="-50425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9187" t="-382979" r="-117" b="-50425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76109897"/>
                      </a:ext>
                    </a:extLst>
                  </a:tr>
                  <a:tr h="86308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6499" t="-479577" r="-226024" b="-4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8676" t="-479577" r="-109681" b="-4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336" t="-479577" r="-224" b="-400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48570327"/>
                      </a:ext>
                    </a:extLst>
                  </a:tr>
                  <a:tr h="8630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0" t="-289789" r="-222744" b="-100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6499" t="-579577" r="-226024" b="-30070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 phương trình vô nghiệm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89562430"/>
                      </a:ext>
                    </a:extLst>
                  </a:tr>
                  <a:tr h="86308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6499" t="-679577" r="-226024" b="-2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8676" t="-679577" r="-109681" b="-2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336" t="-679577" r="-224" b="-200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8997681"/>
                      </a:ext>
                    </a:extLst>
                  </a:tr>
                  <a:tr h="8630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0" t="-391166" r="-222744" b="-7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6499" t="-785106" r="-226024" b="-10212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 phương trình vô nghiệm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54709759"/>
                      </a:ext>
                    </a:extLst>
                  </a:tr>
                  <a:tr h="86308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6499" t="-878873" r="-226024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8676" t="-878873" r="-109681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336" t="-878873" r="-224" b="-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023757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692728" y="2673350"/>
            <a:ext cx="23005472" cy="959839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6">
                <a:extLst>
                  <a:ext uri="{FF2B5EF4-FFF2-40B4-BE49-F238E27FC236}">
                    <a16:creationId xmlns:a16="http://schemas.microsoft.com/office/drawing/2014/main" id="{3C78833C-4042-4B7C-A94F-C7033774E9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320247"/>
                  </p:ext>
                </p:extLst>
              </p:nvPr>
            </p:nvGraphicFramePr>
            <p:xfrm>
              <a:off x="1326140" y="3200400"/>
              <a:ext cx="21838661" cy="868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50161">
                      <a:extLst>
                        <a:ext uri="{9D8B030D-6E8A-4147-A177-3AD203B41FA5}">
                          <a16:colId xmlns:a16="http://schemas.microsoft.com/office/drawing/2014/main" val="2630065197"/>
                        </a:ext>
                      </a:extLst>
                    </a:gridCol>
                    <a:gridCol w="6794250">
                      <a:extLst>
                        <a:ext uri="{9D8B030D-6E8A-4147-A177-3AD203B41FA5}">
                          <a16:colId xmlns:a16="http://schemas.microsoft.com/office/drawing/2014/main" val="2947039833"/>
                        </a:ext>
                      </a:extLst>
                    </a:gridCol>
                    <a:gridCol w="6794250">
                      <a:extLst>
                        <a:ext uri="{9D8B030D-6E8A-4147-A177-3AD203B41FA5}">
                          <a16:colId xmlns:a16="http://schemas.microsoft.com/office/drawing/2014/main" val="630022995"/>
                        </a:ext>
                      </a:extLst>
                    </a:gridCol>
                  </a:tblGrid>
                  <a:tr h="1737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</a:t>
                          </a:r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logarit</a:t>
                          </a:r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kern="12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Trường</a:t>
                          </a:r>
                          <a:r>
                            <a:rPr lang="en-US" sz="4400" b="1" kern="1200" baseline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hợp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kern="12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Trường</a:t>
                          </a:r>
                          <a:r>
                            <a:rPr lang="en-US" sz="4400" b="1" kern="1200" baseline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hợp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1518314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4434324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≥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≥</m:t>
                                </m:r>
                                <m:sSup>
                                  <m:sSup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sSup>
                                  <m:sSup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6109897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9562430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4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</m:t>
                                </m:r>
                                <m:sSup>
                                  <m:sSup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≥</m:t>
                                </m:r>
                                <m:sSup>
                                  <m:sSupPr>
                                    <m:ctrlP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47097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78833C-4042-4B7C-A94F-C7033774E9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320247"/>
                  </p:ext>
                </p:extLst>
              </p:nvPr>
            </p:nvGraphicFramePr>
            <p:xfrm>
              <a:off x="1326140" y="3200400"/>
              <a:ext cx="21838661" cy="868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5016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630065197"/>
                        </a:ext>
                      </a:extLst>
                    </a:gridCol>
                    <a:gridCol w="67942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947039833"/>
                        </a:ext>
                      </a:extLst>
                    </a:gridCol>
                    <a:gridCol w="67942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30022995"/>
                        </a:ext>
                      </a:extLst>
                    </a:gridCol>
                  </a:tblGrid>
                  <a:tr h="1737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</a:t>
                          </a:r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logarit</a:t>
                          </a:r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1525" t="-702" r="-100179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1525" t="-702" r="-179" b="-40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101518314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4" t="-100702" r="-164845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1525" t="-100702" r="-100179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1525" t="-100702" r="-179" b="-30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794434324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4" t="-200702" r="-164845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1525" t="-200702" r="-100179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1525" t="-200702" r="-179" b="-20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76109897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4" t="-300702" r="-164845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1525" t="-300702" r="-100179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1525" t="-300702" r="-179" b="-10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89562430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4" t="-400702" r="-164845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1525" t="-400702" r="-100179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1525" t="-400702" r="-179" b="-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547097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979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2627" y="1593286"/>
            <a:ext cx="19340514" cy="903398"/>
            <a:chOff x="400449" y="1913523"/>
            <a:chExt cx="19340514" cy="903396"/>
          </a:xfrm>
        </p:grpSpPr>
        <p:sp>
          <p:nvSpPr>
            <p:cNvPr id="3" name="Rounded Rectangle 2"/>
            <p:cNvSpPr/>
            <p:nvPr/>
          </p:nvSpPr>
          <p:spPr>
            <a:xfrm>
              <a:off x="400449" y="1970202"/>
              <a:ext cx="20574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57849" y="1985924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1168059" cy="861774"/>
            <a:chOff x="644526" y="2766774"/>
            <a:chExt cx="111680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9905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 đơn giản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FE2283E-9415-4BAB-B8AB-AF0EF19868C1}"/>
              </a:ext>
            </a:extLst>
          </p:cNvPr>
          <p:cNvGrpSpPr/>
          <p:nvPr/>
        </p:nvGrpSpPr>
        <p:grpSpPr>
          <a:xfrm>
            <a:off x="1120811" y="4114800"/>
            <a:ext cx="21806048" cy="3254900"/>
            <a:chOff x="1120323" y="10933893"/>
            <a:chExt cx="21808572" cy="3255276"/>
          </a:xfrm>
        </p:grpSpPr>
        <p:sp>
          <p:nvSpPr>
            <p:cNvPr id="44" name="Rounded Rectangle 6">
              <a:extLst>
                <a:ext uri="{FF2B5EF4-FFF2-40B4-BE49-F238E27FC236}">
                  <a16:creationId xmlns:a16="http://schemas.microsoft.com/office/drawing/2014/main" id="{5042A3D3-8B82-468C-883C-BB388C69F302}"/>
                </a:ext>
              </a:extLst>
            </p:cNvPr>
            <p:cNvSpPr/>
            <p:nvPr/>
          </p:nvSpPr>
          <p:spPr>
            <a:xfrm>
              <a:off x="1402809" y="11288209"/>
              <a:ext cx="21526086" cy="2900960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2">
              <a:extLst>
                <a:ext uri="{FF2B5EF4-FFF2-40B4-BE49-F238E27FC236}">
                  <a16:creationId xmlns:a16="http://schemas.microsoft.com/office/drawing/2014/main" id="{7EDBEBCC-4F2E-45F8-8642-12CF174F3BC7}"/>
                </a:ext>
              </a:extLst>
            </p:cNvPr>
            <p:cNvGrpSpPr/>
            <p:nvPr/>
          </p:nvGrpSpPr>
          <p:grpSpPr>
            <a:xfrm>
              <a:off x="1120323" y="10933893"/>
              <a:ext cx="10234173" cy="1011097"/>
              <a:chOff x="1120323" y="10933893"/>
              <a:chExt cx="10234173" cy="1011097"/>
            </a:xfrm>
          </p:grpSpPr>
          <p:sp>
            <p:nvSpPr>
              <p:cNvPr id="51" name="Right Triangle 50">
                <a:extLst>
                  <a:ext uri="{FF2B5EF4-FFF2-40B4-BE49-F238E27FC236}">
                    <a16:creationId xmlns:a16="http://schemas.microsoft.com/office/drawing/2014/main" id="{E5C4F9BA-4166-4C29-AF83-B2DA01D3B0BB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92FF90B0-B73B-45FF-88C8-B17EE589486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823680" y="6257807"/>
                <a:ext cx="854730" cy="10206902"/>
              </a:xfrm>
              <a:prstGeom prst="round2SameRect">
                <a:avLst>
                  <a:gd name="adj1" fmla="val 6644"/>
                  <a:gd name="adj2" fmla="val 0"/>
                </a:avLst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75C9843-0F8A-48B8-9F92-CAF5B88B3052}"/>
                      </a:ext>
                    </a:extLst>
                  </p:cNvPr>
                  <p:cNvSpPr txBox="1"/>
                  <p:nvPr/>
                </p:nvSpPr>
                <p:spPr>
                  <a:xfrm>
                    <a:off x="1314449" y="10988403"/>
                    <a:ext cx="10040047" cy="8003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600" b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2.1 Đưa về cùng cơ số</a:t>
                    </a:r>
                    <a:r>
                      <a:rPr lang="en-US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𝒈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sup>
                        </m:sSup>
                      </m:oMath>
                    </a14:m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75C9843-0F8A-48B8-9F92-CAF5B88B30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449" y="10988403"/>
                    <a:ext cx="10040047" cy="80031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611" t="-16794" b="-374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4DD387-7F7D-4EC0-8577-C1E823D4B835}"/>
                  </a:ext>
                </a:extLst>
              </p:cNvPr>
              <p:cNvSpPr txBox="1"/>
              <p:nvPr/>
            </p:nvSpPr>
            <p:spPr>
              <a:xfrm>
                <a:off x="2514600" y="5431223"/>
                <a:ext cx="14706600" cy="1510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F4DD387-7F7D-4EC0-8577-C1E823D4B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31223"/>
                <a:ext cx="14706600" cy="1510599"/>
              </a:xfrm>
              <a:prstGeom prst="rect">
                <a:avLst/>
              </a:prstGeom>
              <a:blipFill rotWithShape="0">
                <a:blip r:embed="rId9"/>
                <a:stretch>
                  <a:fillRect l="-1700" t="-7258" b="-1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E32FC264-D322-4BDD-B080-00A7DA5847E9}"/>
              </a:ext>
            </a:extLst>
          </p:cNvPr>
          <p:cNvGrpSpPr/>
          <p:nvPr/>
        </p:nvGrpSpPr>
        <p:grpSpPr>
          <a:xfrm>
            <a:off x="1130152" y="8314762"/>
            <a:ext cx="21806048" cy="4182038"/>
            <a:chOff x="1120323" y="10988313"/>
            <a:chExt cx="21808572" cy="4182522"/>
          </a:xfrm>
        </p:grpSpPr>
        <p:sp>
          <p:nvSpPr>
            <p:cNvPr id="55" name="Rounded Rectangle 6">
              <a:extLst>
                <a:ext uri="{FF2B5EF4-FFF2-40B4-BE49-F238E27FC236}">
                  <a16:creationId xmlns:a16="http://schemas.microsoft.com/office/drawing/2014/main" id="{8C67B549-4F3F-48F3-8C2F-43708BACC7DD}"/>
                </a:ext>
              </a:extLst>
            </p:cNvPr>
            <p:cNvSpPr/>
            <p:nvPr/>
          </p:nvSpPr>
          <p:spPr>
            <a:xfrm>
              <a:off x="1402809" y="11288209"/>
              <a:ext cx="21526086" cy="3882626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2">
              <a:extLst>
                <a:ext uri="{FF2B5EF4-FFF2-40B4-BE49-F238E27FC236}">
                  <a16:creationId xmlns:a16="http://schemas.microsoft.com/office/drawing/2014/main" id="{899F852B-5BA0-4158-B549-E83EB58341FD}"/>
                </a:ext>
              </a:extLst>
            </p:cNvPr>
            <p:cNvGrpSpPr/>
            <p:nvPr/>
          </p:nvGrpSpPr>
          <p:grpSpPr>
            <a:xfrm>
              <a:off x="1120323" y="10988313"/>
              <a:ext cx="10834502" cy="956677"/>
              <a:chOff x="1120323" y="10988313"/>
              <a:chExt cx="10834502" cy="956677"/>
            </a:xfrm>
          </p:grpSpPr>
          <p:sp>
            <p:nvSpPr>
              <p:cNvPr id="57" name="Right Triangle 56">
                <a:extLst>
                  <a:ext uri="{FF2B5EF4-FFF2-40B4-BE49-F238E27FC236}">
                    <a16:creationId xmlns:a16="http://schemas.microsoft.com/office/drawing/2014/main" id="{B9D335C2-0C45-470B-835C-CAF40F714C57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C40A0A71-9DE3-49B5-92C2-4569FFADDF5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151054" y="5984853"/>
                <a:ext cx="800311" cy="10807231"/>
              </a:xfrm>
              <a:prstGeom prst="round2SameRect">
                <a:avLst>
                  <a:gd name="adj1" fmla="val 6644"/>
                  <a:gd name="adj2" fmla="val 0"/>
                </a:avLst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C4F9A06-C311-4FC2-981C-D188449CB76E}"/>
                  </a:ext>
                </a:extLst>
              </p:cNvPr>
              <p:cNvSpPr txBox="1"/>
              <p:nvPr/>
            </p:nvSpPr>
            <p:spPr>
              <a:xfrm>
                <a:off x="1314450" y="10988403"/>
                <a:ext cx="10487956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2.2 Đặt ẩn phụ và giải BPT bậc hai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1D2870-4223-4575-856D-6649F2ED968A}"/>
                  </a:ext>
                </a:extLst>
              </p:cNvPr>
              <p:cNvSpPr txBox="1"/>
              <p:nvPr/>
            </p:nvSpPr>
            <p:spPr>
              <a:xfrm>
                <a:off x="2514600" y="9479825"/>
                <a:ext cx="17145000" cy="247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BPT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sup>
                    </m:sSup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sup>
                    </m:sSup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𝒑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sup>
                    </m:sSup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BPT 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𝒑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1D2870-4223-4575-856D-6649F2ED9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9479825"/>
                <a:ext cx="17145000" cy="2470228"/>
              </a:xfrm>
              <a:prstGeom prst="rect">
                <a:avLst/>
              </a:prstGeom>
              <a:blipFill rotWithShape="0">
                <a:blip r:embed="rId10"/>
                <a:stretch>
                  <a:fillRect l="-1458" t="-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6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1168059" cy="861774"/>
            <a:chOff x="644526" y="2766774"/>
            <a:chExt cx="111680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9905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 đơn giản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7CE95335-1D2B-4778-87C0-A589F5A2D4AD}"/>
              </a:ext>
            </a:extLst>
          </p:cNvPr>
          <p:cNvGrpSpPr/>
          <p:nvPr/>
        </p:nvGrpSpPr>
        <p:grpSpPr>
          <a:xfrm>
            <a:off x="1282162" y="6282559"/>
            <a:ext cx="21819676" cy="5861379"/>
            <a:chOff x="1270511" y="5867400"/>
            <a:chExt cx="21819676" cy="5177757"/>
          </a:xfrm>
        </p:grpSpPr>
        <p:sp>
          <p:nvSpPr>
            <p:cNvPr id="27" name="Rounded Rectangle 52">
              <a:extLst>
                <a:ext uri="{FF2B5EF4-FFF2-40B4-BE49-F238E27FC236}">
                  <a16:creationId xmlns:a16="http://schemas.microsoft.com/office/drawing/2014/main" id="{039D1BD2-A28F-488E-8AEF-91531DC0F5EE}"/>
                </a:ext>
              </a:extLst>
            </p:cNvPr>
            <p:cNvSpPr/>
            <p:nvPr/>
          </p:nvSpPr>
          <p:spPr>
            <a:xfrm>
              <a:off x="1272210" y="6139009"/>
              <a:ext cx="21817977" cy="49061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2695FA0A-D124-4AED-ADF2-D796067793B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F6EC31F2-8F0C-4D82-9042-5D9C7288C9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D210D1E-656E-4223-A4A0-479CADCD849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Round Diagonal Corner Rectangle 58">
                <a:extLst>
                  <a:ext uri="{FF2B5EF4-FFF2-40B4-BE49-F238E27FC236}">
                    <a16:creationId xmlns:a16="http://schemas.microsoft.com/office/drawing/2014/main" id="{E11E0CBE-73E7-4B36-B829-1B89C73024D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1068E653-F32C-4E0C-BB40-A6FF8992B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36AF69-BCC3-41C7-83AA-EF05F1FAFE7E}"/>
              </a:ext>
            </a:extLst>
          </p:cNvPr>
          <p:cNvGrpSpPr/>
          <p:nvPr/>
        </p:nvGrpSpPr>
        <p:grpSpPr>
          <a:xfrm>
            <a:off x="1271088" y="3461658"/>
            <a:ext cx="21841827" cy="2507461"/>
            <a:chOff x="1268078" y="3405486"/>
            <a:chExt cx="21841827" cy="2507461"/>
          </a:xfrm>
        </p:grpSpPr>
        <p:sp>
          <p:nvSpPr>
            <p:cNvPr id="34" name="Rounded Rectangle 61">
              <a:extLst>
                <a:ext uri="{FF2B5EF4-FFF2-40B4-BE49-F238E27FC236}">
                  <a16:creationId xmlns:a16="http://schemas.microsoft.com/office/drawing/2014/main" id="{83C66A7C-320B-4260-8BF2-3B26C223DA92}"/>
                </a:ext>
              </a:extLst>
            </p:cNvPr>
            <p:cNvSpPr/>
            <p:nvPr/>
          </p:nvSpPr>
          <p:spPr>
            <a:xfrm>
              <a:off x="1268078" y="3790950"/>
              <a:ext cx="21841827" cy="21219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67">
              <a:extLst>
                <a:ext uri="{FF2B5EF4-FFF2-40B4-BE49-F238E27FC236}">
                  <a16:creationId xmlns:a16="http://schemas.microsoft.com/office/drawing/2014/main" id="{C4677C9A-7719-4B5C-98F6-A0C710F1FF1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710B2F3D-D5E3-4123-8669-10D73DB63C2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8BC8D7-F400-4CF3-8EEA-DF569BFCB0F2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8" name="Group 70">
                <a:extLst>
                  <a:ext uri="{FF2B5EF4-FFF2-40B4-BE49-F238E27FC236}">
                    <a16:creationId xmlns:a16="http://schemas.microsoft.com/office/drawing/2014/main" id="{F9EEA0ED-F9D9-4059-8D3B-170D33487A1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BA72D1F-E63D-4E58-BCAD-D2AFA129B60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45559AE9-9FE8-4DCA-8E58-7437B2D4E6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AC78FFA0-3773-488D-ACED-48A907AB66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3E601FCD-454F-44AC-AD2C-8146ADC95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6A373A24-A3EA-41C1-85E2-5943790234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7">
                  <a:extLst>
                    <a:ext uri="{FF2B5EF4-FFF2-40B4-BE49-F238E27FC236}">
                      <a16:creationId xmlns:a16="http://schemas.microsoft.com/office/drawing/2014/main" id="{8B7A31C1-B715-472C-86BB-C160955613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8">
                  <a:extLst>
                    <a:ext uri="{FF2B5EF4-FFF2-40B4-BE49-F238E27FC236}">
                      <a16:creationId xmlns:a16="http://schemas.microsoft.com/office/drawing/2014/main" id="{A5735317-246C-431E-80A3-F5C7773CD1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9">
                  <a:extLst>
                    <a:ext uri="{FF2B5EF4-FFF2-40B4-BE49-F238E27FC236}">
                      <a16:creationId xmlns:a16="http://schemas.microsoft.com/office/drawing/2014/main" id="{E5DA3974-4586-443B-9894-4996BA0619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0">
                  <a:extLst>
                    <a:ext uri="{FF2B5EF4-FFF2-40B4-BE49-F238E27FC236}">
                      <a16:creationId xmlns:a16="http://schemas.microsoft.com/office/drawing/2014/main" id="{E366ED49-66DB-44A3-A852-8E595D3FC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1">
                  <a:extLst>
                    <a:ext uri="{FF2B5EF4-FFF2-40B4-BE49-F238E27FC236}">
                      <a16:creationId xmlns:a16="http://schemas.microsoft.com/office/drawing/2014/main" id="{BBA126AD-4371-4F62-979F-712FA7F55E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2">
                  <a:extLst>
                    <a:ext uri="{FF2B5EF4-FFF2-40B4-BE49-F238E27FC236}">
                      <a16:creationId xmlns:a16="http://schemas.microsoft.com/office/drawing/2014/main" id="{D86F471D-F7F7-4DE3-82B4-CB7C565B0D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3">
                  <a:extLst>
                    <a:ext uri="{FF2B5EF4-FFF2-40B4-BE49-F238E27FC236}">
                      <a16:creationId xmlns:a16="http://schemas.microsoft.com/office/drawing/2014/main" id="{852451E3-0616-4987-B257-B883A1FFE5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4">
                  <a:extLst>
                    <a:ext uri="{FF2B5EF4-FFF2-40B4-BE49-F238E27FC236}">
                      <a16:creationId xmlns:a16="http://schemas.microsoft.com/office/drawing/2014/main" id="{E996BF4A-6D93-4F29-A828-126D57FC93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5">
                  <a:extLst>
                    <a:ext uri="{FF2B5EF4-FFF2-40B4-BE49-F238E27FC236}">
                      <a16:creationId xmlns:a16="http://schemas.microsoft.com/office/drawing/2014/main" id="{37E4EE15-9F76-45BB-9CC0-6073A275C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6">
                  <a:extLst>
                    <a:ext uri="{FF2B5EF4-FFF2-40B4-BE49-F238E27FC236}">
                      <a16:creationId xmlns:a16="http://schemas.microsoft.com/office/drawing/2014/main" id="{C2B1BD94-C859-4BC5-AA20-0299AFCC5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7">
                  <a:extLst>
                    <a:ext uri="{FF2B5EF4-FFF2-40B4-BE49-F238E27FC236}">
                      <a16:creationId xmlns:a16="http://schemas.microsoft.com/office/drawing/2014/main" id="{26CDF0AE-0A1B-4036-AC99-B2794A444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8">
                  <a:extLst>
                    <a:ext uri="{FF2B5EF4-FFF2-40B4-BE49-F238E27FC236}">
                      <a16:creationId xmlns:a16="http://schemas.microsoft.com/office/drawing/2014/main" id="{410C6B9B-0DEB-4725-8EB7-57463647C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9">
                  <a:extLst>
                    <a:ext uri="{FF2B5EF4-FFF2-40B4-BE49-F238E27FC236}">
                      <a16:creationId xmlns:a16="http://schemas.microsoft.com/office/drawing/2014/main" id="{27DFC89D-7E1B-475B-976D-73080D42AE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0">
                  <a:extLst>
                    <a:ext uri="{FF2B5EF4-FFF2-40B4-BE49-F238E27FC236}">
                      <a16:creationId xmlns:a16="http://schemas.microsoft.com/office/drawing/2014/main" id="{5B56E7A6-40E3-4622-B40F-209125B75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1">
                  <a:extLst>
                    <a:ext uri="{FF2B5EF4-FFF2-40B4-BE49-F238E27FC236}">
                      <a16:creationId xmlns:a16="http://schemas.microsoft.com/office/drawing/2014/main" id="{4FF9215D-7097-468E-8202-B9E451AC5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2">
                  <a:extLst>
                    <a:ext uri="{FF2B5EF4-FFF2-40B4-BE49-F238E27FC236}">
                      <a16:creationId xmlns:a16="http://schemas.microsoft.com/office/drawing/2014/main" id="{759EC2E0-B0A7-42E5-9338-8C7AB9914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3">
                  <a:extLst>
                    <a:ext uri="{FF2B5EF4-FFF2-40B4-BE49-F238E27FC236}">
                      <a16:creationId xmlns:a16="http://schemas.microsoft.com/office/drawing/2014/main" id="{A2E14780-4ECC-489F-B0B6-89BD443DA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4">
                  <a:extLst>
                    <a:ext uri="{FF2B5EF4-FFF2-40B4-BE49-F238E27FC236}">
                      <a16:creationId xmlns:a16="http://schemas.microsoft.com/office/drawing/2014/main" id="{03D27B0C-8395-4756-897A-EDD0FDE3F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5">
                  <a:extLst>
                    <a:ext uri="{FF2B5EF4-FFF2-40B4-BE49-F238E27FC236}">
                      <a16:creationId xmlns:a16="http://schemas.microsoft.com/office/drawing/2014/main" id="{65D05924-7C58-4878-9692-2E53F76ED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6">
                  <a:extLst>
                    <a:ext uri="{FF2B5EF4-FFF2-40B4-BE49-F238E27FC236}">
                      <a16:creationId xmlns:a16="http://schemas.microsoft.com/office/drawing/2014/main" id="{B5D66DC6-BE78-4D8B-8357-3E61DF916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B050C80-A591-438A-B12D-5E8B20C9C303}"/>
                  </a:ext>
                </a:extLst>
              </p:cNvPr>
              <p:cNvSpPr txBox="1"/>
              <p:nvPr/>
            </p:nvSpPr>
            <p:spPr>
              <a:xfrm>
                <a:off x="5029200" y="4086087"/>
                <a:ext cx="17283114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[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latin typeface="Cambria Math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B050C80-A591-438A-B12D-5E8B20C9C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86087"/>
                <a:ext cx="17283114" cy="1461875"/>
              </a:xfrm>
              <a:prstGeom prst="rect">
                <a:avLst/>
              </a:prstGeom>
              <a:blipFill>
                <a:blip r:embed="rId3"/>
                <a:stretch>
                  <a:fillRect l="-1411" t="-791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99BC0DDC-54BB-4009-BF8D-62303A2D6871}"/>
              </a:ext>
            </a:extLst>
          </p:cNvPr>
          <p:cNvSpPr/>
          <p:nvPr/>
        </p:nvSpPr>
        <p:spPr>
          <a:xfrm>
            <a:off x="4850281" y="4824241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618DE5-703B-4066-98AD-B23A29ED0A8C}"/>
                  </a:ext>
                </a:extLst>
              </p:cNvPr>
              <p:cNvSpPr txBox="1"/>
              <p:nvPr/>
            </p:nvSpPr>
            <p:spPr>
              <a:xfrm>
                <a:off x="3200400" y="7732761"/>
                <a:ext cx="18505321" cy="384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[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Kết luận: A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618DE5-703B-4066-98AD-B23A29ED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7732761"/>
                <a:ext cx="18505321" cy="3849639"/>
              </a:xfrm>
              <a:prstGeom prst="rect">
                <a:avLst/>
              </a:prstGeom>
              <a:blipFill rotWithShape="1">
                <a:blip r:embed="rId4"/>
                <a:stretch>
                  <a:fillRect l="-1318" t="-3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3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1168059" cy="861774"/>
            <a:chOff x="644526" y="2766774"/>
            <a:chExt cx="111680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9905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 đơn giản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7CE95335-1D2B-4778-87C0-A589F5A2D4AD}"/>
              </a:ext>
            </a:extLst>
          </p:cNvPr>
          <p:cNvGrpSpPr/>
          <p:nvPr/>
        </p:nvGrpSpPr>
        <p:grpSpPr>
          <a:xfrm>
            <a:off x="1282162" y="6587359"/>
            <a:ext cx="21819676" cy="6595241"/>
            <a:chOff x="1270511" y="5867400"/>
            <a:chExt cx="21819676" cy="6463010"/>
          </a:xfrm>
        </p:grpSpPr>
        <p:sp>
          <p:nvSpPr>
            <p:cNvPr id="27" name="Rounded Rectangle 52">
              <a:extLst>
                <a:ext uri="{FF2B5EF4-FFF2-40B4-BE49-F238E27FC236}">
                  <a16:creationId xmlns:a16="http://schemas.microsoft.com/office/drawing/2014/main" id="{039D1BD2-A28F-488E-8AEF-91531DC0F5EE}"/>
                </a:ext>
              </a:extLst>
            </p:cNvPr>
            <p:cNvSpPr/>
            <p:nvPr/>
          </p:nvSpPr>
          <p:spPr>
            <a:xfrm>
              <a:off x="1272210" y="6139009"/>
              <a:ext cx="21817977" cy="61914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2695FA0A-D124-4AED-ADF2-D796067793B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F6EC31F2-8F0C-4D82-9042-5D9C7288C9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D210D1E-656E-4223-A4A0-479CADCD849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Round Diagonal Corner Rectangle 58">
                <a:extLst>
                  <a:ext uri="{FF2B5EF4-FFF2-40B4-BE49-F238E27FC236}">
                    <a16:creationId xmlns:a16="http://schemas.microsoft.com/office/drawing/2014/main" id="{E11E0CBE-73E7-4B36-B829-1B89C73024D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1068E653-F32C-4E0C-BB40-A6FF8992B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36AF69-BCC3-41C7-83AA-EF05F1FAFE7E}"/>
              </a:ext>
            </a:extLst>
          </p:cNvPr>
          <p:cNvGrpSpPr/>
          <p:nvPr/>
        </p:nvGrpSpPr>
        <p:grpSpPr>
          <a:xfrm>
            <a:off x="1271088" y="3461658"/>
            <a:ext cx="21841827" cy="2792657"/>
            <a:chOff x="1268078" y="3405486"/>
            <a:chExt cx="21841827" cy="2792657"/>
          </a:xfrm>
        </p:grpSpPr>
        <p:sp>
          <p:nvSpPr>
            <p:cNvPr id="34" name="Rounded Rectangle 61">
              <a:extLst>
                <a:ext uri="{FF2B5EF4-FFF2-40B4-BE49-F238E27FC236}">
                  <a16:creationId xmlns:a16="http://schemas.microsoft.com/office/drawing/2014/main" id="{83C66A7C-320B-4260-8BF2-3B26C223DA92}"/>
                </a:ext>
              </a:extLst>
            </p:cNvPr>
            <p:cNvSpPr/>
            <p:nvPr/>
          </p:nvSpPr>
          <p:spPr>
            <a:xfrm>
              <a:off x="1268078" y="3790950"/>
              <a:ext cx="21841827" cy="240719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67">
              <a:extLst>
                <a:ext uri="{FF2B5EF4-FFF2-40B4-BE49-F238E27FC236}">
                  <a16:creationId xmlns:a16="http://schemas.microsoft.com/office/drawing/2014/main" id="{C4677C9A-7719-4B5C-98F6-A0C710F1FF1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710B2F3D-D5E3-4123-8669-10D73DB63C2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8BC8D7-F400-4CF3-8EEA-DF569BFCB0F2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8" name="Group 70">
                <a:extLst>
                  <a:ext uri="{FF2B5EF4-FFF2-40B4-BE49-F238E27FC236}">
                    <a16:creationId xmlns:a16="http://schemas.microsoft.com/office/drawing/2014/main" id="{F9EEA0ED-F9D9-4059-8D3B-170D33487A1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BA72D1F-E63D-4E58-BCAD-D2AFA129B60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45559AE9-9FE8-4DCA-8E58-7437B2D4E6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AC78FFA0-3773-488D-ACED-48A907AB66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3E601FCD-454F-44AC-AD2C-8146ADC95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6A373A24-A3EA-41C1-85E2-5943790234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7">
                  <a:extLst>
                    <a:ext uri="{FF2B5EF4-FFF2-40B4-BE49-F238E27FC236}">
                      <a16:creationId xmlns:a16="http://schemas.microsoft.com/office/drawing/2014/main" id="{8B7A31C1-B715-472C-86BB-C160955613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8">
                  <a:extLst>
                    <a:ext uri="{FF2B5EF4-FFF2-40B4-BE49-F238E27FC236}">
                      <a16:creationId xmlns:a16="http://schemas.microsoft.com/office/drawing/2014/main" id="{A5735317-246C-431E-80A3-F5C7773CD1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9">
                  <a:extLst>
                    <a:ext uri="{FF2B5EF4-FFF2-40B4-BE49-F238E27FC236}">
                      <a16:creationId xmlns:a16="http://schemas.microsoft.com/office/drawing/2014/main" id="{E5DA3974-4586-443B-9894-4996BA0619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0">
                  <a:extLst>
                    <a:ext uri="{FF2B5EF4-FFF2-40B4-BE49-F238E27FC236}">
                      <a16:creationId xmlns:a16="http://schemas.microsoft.com/office/drawing/2014/main" id="{E366ED49-66DB-44A3-A852-8E595D3FC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1">
                  <a:extLst>
                    <a:ext uri="{FF2B5EF4-FFF2-40B4-BE49-F238E27FC236}">
                      <a16:creationId xmlns:a16="http://schemas.microsoft.com/office/drawing/2014/main" id="{BBA126AD-4371-4F62-979F-712FA7F55E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2">
                  <a:extLst>
                    <a:ext uri="{FF2B5EF4-FFF2-40B4-BE49-F238E27FC236}">
                      <a16:creationId xmlns:a16="http://schemas.microsoft.com/office/drawing/2014/main" id="{D86F471D-F7F7-4DE3-82B4-CB7C565B0D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3">
                  <a:extLst>
                    <a:ext uri="{FF2B5EF4-FFF2-40B4-BE49-F238E27FC236}">
                      <a16:creationId xmlns:a16="http://schemas.microsoft.com/office/drawing/2014/main" id="{852451E3-0616-4987-B257-B883A1FFE5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4">
                  <a:extLst>
                    <a:ext uri="{FF2B5EF4-FFF2-40B4-BE49-F238E27FC236}">
                      <a16:creationId xmlns:a16="http://schemas.microsoft.com/office/drawing/2014/main" id="{E996BF4A-6D93-4F29-A828-126D57FC93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5">
                  <a:extLst>
                    <a:ext uri="{FF2B5EF4-FFF2-40B4-BE49-F238E27FC236}">
                      <a16:creationId xmlns:a16="http://schemas.microsoft.com/office/drawing/2014/main" id="{37E4EE15-9F76-45BB-9CC0-6073A275C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6">
                  <a:extLst>
                    <a:ext uri="{FF2B5EF4-FFF2-40B4-BE49-F238E27FC236}">
                      <a16:creationId xmlns:a16="http://schemas.microsoft.com/office/drawing/2014/main" id="{C2B1BD94-C859-4BC5-AA20-0299AFCC5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7">
                  <a:extLst>
                    <a:ext uri="{FF2B5EF4-FFF2-40B4-BE49-F238E27FC236}">
                      <a16:creationId xmlns:a16="http://schemas.microsoft.com/office/drawing/2014/main" id="{26CDF0AE-0A1B-4036-AC99-B2794A444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8">
                  <a:extLst>
                    <a:ext uri="{FF2B5EF4-FFF2-40B4-BE49-F238E27FC236}">
                      <a16:creationId xmlns:a16="http://schemas.microsoft.com/office/drawing/2014/main" id="{410C6B9B-0DEB-4725-8EB7-57463647C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9">
                  <a:extLst>
                    <a:ext uri="{FF2B5EF4-FFF2-40B4-BE49-F238E27FC236}">
                      <a16:creationId xmlns:a16="http://schemas.microsoft.com/office/drawing/2014/main" id="{27DFC89D-7E1B-475B-976D-73080D42AE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0">
                  <a:extLst>
                    <a:ext uri="{FF2B5EF4-FFF2-40B4-BE49-F238E27FC236}">
                      <a16:creationId xmlns:a16="http://schemas.microsoft.com/office/drawing/2014/main" id="{5B56E7A6-40E3-4622-B40F-209125B75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1">
                  <a:extLst>
                    <a:ext uri="{FF2B5EF4-FFF2-40B4-BE49-F238E27FC236}">
                      <a16:creationId xmlns:a16="http://schemas.microsoft.com/office/drawing/2014/main" id="{4FF9215D-7097-468E-8202-B9E451AC5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2">
                  <a:extLst>
                    <a:ext uri="{FF2B5EF4-FFF2-40B4-BE49-F238E27FC236}">
                      <a16:creationId xmlns:a16="http://schemas.microsoft.com/office/drawing/2014/main" id="{759EC2E0-B0A7-42E5-9338-8C7AB9914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3">
                  <a:extLst>
                    <a:ext uri="{FF2B5EF4-FFF2-40B4-BE49-F238E27FC236}">
                      <a16:creationId xmlns:a16="http://schemas.microsoft.com/office/drawing/2014/main" id="{A2E14780-4ECC-489F-B0B6-89BD443DA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4">
                  <a:extLst>
                    <a:ext uri="{FF2B5EF4-FFF2-40B4-BE49-F238E27FC236}">
                      <a16:creationId xmlns:a16="http://schemas.microsoft.com/office/drawing/2014/main" id="{03D27B0C-8395-4756-897A-EDD0FDE3F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5">
                  <a:extLst>
                    <a:ext uri="{FF2B5EF4-FFF2-40B4-BE49-F238E27FC236}">
                      <a16:creationId xmlns:a16="http://schemas.microsoft.com/office/drawing/2014/main" id="{65D05924-7C58-4878-9692-2E53F76ED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6">
                  <a:extLst>
                    <a:ext uri="{FF2B5EF4-FFF2-40B4-BE49-F238E27FC236}">
                      <a16:creationId xmlns:a16="http://schemas.microsoft.com/office/drawing/2014/main" id="{B5D66DC6-BE78-4D8B-8357-3E61DF916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B050C80-A591-438A-B12D-5E8B20C9C303}"/>
                  </a:ext>
                </a:extLst>
              </p:cNvPr>
              <p:cNvSpPr txBox="1"/>
              <p:nvPr/>
            </p:nvSpPr>
            <p:spPr>
              <a:xfrm>
                <a:off x="1620558" y="4473836"/>
                <a:ext cx="2153662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 phương trình sau có bao nhiêu nghiệm nguyên dương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3.		B. 1.		C. 0.		D. 2.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B050C80-A591-438A-B12D-5E8B20C9C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58" y="4473836"/>
                <a:ext cx="21536621" cy="1446550"/>
              </a:xfrm>
              <a:prstGeom prst="rect">
                <a:avLst/>
              </a:prstGeom>
              <a:blipFill>
                <a:blip r:embed="rId8"/>
                <a:stretch>
                  <a:fillRect l="-1160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99BC0DDC-54BB-4009-BF8D-62303A2D6871}"/>
              </a:ext>
            </a:extLst>
          </p:cNvPr>
          <p:cNvSpPr/>
          <p:nvPr/>
        </p:nvSpPr>
        <p:spPr>
          <a:xfrm>
            <a:off x="12344400" y="5181623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618DE5-703B-4066-98AD-B23A29ED0A8C}"/>
                  </a:ext>
                </a:extLst>
              </p:cNvPr>
              <p:cNvSpPr txBox="1"/>
              <p:nvPr/>
            </p:nvSpPr>
            <p:spPr>
              <a:xfrm>
                <a:off x="2819400" y="7628271"/>
                <a:ext cx="20115285" cy="518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Kết luận: 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618DE5-703B-4066-98AD-B23A29ED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7628271"/>
                <a:ext cx="20115285" cy="5185971"/>
              </a:xfrm>
              <a:prstGeom prst="rect">
                <a:avLst/>
              </a:prstGeom>
              <a:blipFill rotWithShape="1">
                <a:blip r:embed="rId9"/>
                <a:stretch>
                  <a:fillRect l="-1243" t="-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0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1853859" cy="861774"/>
            <a:chOff x="644526" y="2766774"/>
            <a:chExt cx="118538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0591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 cơ bản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200" y="3581400"/>
            <a:ext cx="23926455" cy="3530149"/>
            <a:chOff x="1076414" y="4334859"/>
            <a:chExt cx="23926455" cy="353014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3469600" cy="3193917"/>
              <a:chOff x="637542" y="1083939"/>
              <a:chExt cx="9242081" cy="125745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9242081" cy="108489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86879" y="1269118"/>
                    <a:ext cx="9150292" cy="10722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0850" marR="0" algn="just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Bất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phương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trình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logarit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cơ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bản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</a:t>
                    </a:r>
                    <a:r>
                      <a:rPr lang="vi-VN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vi-VN" sz="4400" b="1" i="1" u="none" strike="noStrike" spc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4400" b="1" i="1" u="none" strike="noStrike" spc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4400" b="0" i="0" u="none" strike="noStrike" spc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400" b="1" i="1" u="none" strike="noStrike" spc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 u="none" strike="noStrike" spc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&gt;</m:t>
                        </m:r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oMath>
                    </a14:m>
                    <a:r>
                      <a:rPr lang="vi-VN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hoặc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44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≥</m:t>
                        </m:r>
                        <m:r>
                          <a:rPr lang="vi-VN" sz="44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oMath>
                    </a14:m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44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oMath>
                    </a14:m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44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oMath>
                    </a14:m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)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  <m:r>
                          <a:rPr lang="vi-VN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&gt;</m:t>
                        </m:r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oMath>
                    </a14:m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≠</m:t>
                        </m:r>
                        <m:r>
                          <a:rPr lang="en-US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oMath>
                    </a14:m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  <a:endParaRPr lang="en-US" sz="44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just">
                      <a:lnSpc>
                        <a:spcPts val="4000"/>
                      </a:lnSpc>
                    </a:pPr>
                    <a:endParaRPr lang="en-US" sz="44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879" y="1269118"/>
                    <a:ext cx="9150292" cy="10722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0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33055" y="7158830"/>
            <a:ext cx="23469600" cy="5943600"/>
            <a:chOff x="1390107" y="4038600"/>
            <a:chExt cx="22778775" cy="59436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2778775" cy="5906159"/>
              <a:chOff x="1232452" y="2495616"/>
              <a:chExt cx="22778775" cy="59061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4"/>
                <a:ext cx="22778775" cy="5543491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4DD387-7F7D-4EC0-8577-C1E823D4B835}"/>
                  </a:ext>
                </a:extLst>
              </p:cNvPr>
              <p:cNvSpPr txBox="1"/>
              <p:nvPr/>
            </p:nvSpPr>
            <p:spPr>
              <a:xfrm>
                <a:off x="990601" y="8406438"/>
                <a:ext cx="22097999" cy="3729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BPT</a:t>
                </a:r>
                <a:r>
                  <a:rPr lang="en-US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𝐛</m:t>
                    </m:r>
                  </m:oMath>
                </a14:m>
                <a:r>
                  <a:rPr lang="en-US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𝐚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</a:t>
                </a:r>
                <a:r>
                  <a:rPr lang="vi-VN" sz="4400" b="1" dirty="0">
                    <a:solidFill>
                      <a:srgbClr val="0000FF"/>
                    </a:solidFill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vi-VN" sz="4400" b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vi-VN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sup>
                    </m:sSup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en-US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nghiệm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𝐓</m:t>
                    </m:r>
                    <m:r>
                      <a:rPr lang="en-US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=(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sup>
                    </m:sSup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𝐚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nghiệm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𝐓</m:t>
                    </m:r>
                    <m:r>
                      <a:rPr lang="en-US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=(−∞;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sup>
                    </m:sSup>
                    <m:r>
                      <a:rPr lang="vi-VN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F4DD387-7F7D-4EC0-8577-C1E823D4B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8406438"/>
                <a:ext cx="22097999" cy="37290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8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1777659" cy="861774"/>
            <a:chOff x="644526" y="2766774"/>
            <a:chExt cx="117776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0515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logarit cơ bản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2" name="Group 10">
            <a:extLst>
              <a:ext uri="{FF2B5EF4-FFF2-40B4-BE49-F238E27FC236}">
                <a16:creationId xmlns:a16="http://schemas.microsoft.com/office/drawing/2014/main" id="{BDCDCF9B-B99D-42DC-B8C5-981F5F8B3496}"/>
              </a:ext>
            </a:extLst>
          </p:cNvPr>
          <p:cNvGrpSpPr/>
          <p:nvPr/>
        </p:nvGrpSpPr>
        <p:grpSpPr>
          <a:xfrm>
            <a:off x="1282162" y="6053958"/>
            <a:ext cx="21819676" cy="6089980"/>
            <a:chOff x="1270511" y="5867400"/>
            <a:chExt cx="21819676" cy="5831426"/>
          </a:xfrm>
        </p:grpSpPr>
        <p:sp>
          <p:nvSpPr>
            <p:cNvPr id="44" name="Rounded Rectangle 52">
              <a:extLst>
                <a:ext uri="{FF2B5EF4-FFF2-40B4-BE49-F238E27FC236}">
                  <a16:creationId xmlns:a16="http://schemas.microsoft.com/office/drawing/2014/main" id="{11144272-9E1B-4FE1-9F4A-7E7CC2B0500D}"/>
                </a:ext>
              </a:extLst>
            </p:cNvPr>
            <p:cNvSpPr/>
            <p:nvPr/>
          </p:nvSpPr>
          <p:spPr>
            <a:xfrm>
              <a:off x="1272210" y="6139009"/>
              <a:ext cx="21817977" cy="55598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311F902B-6CC2-4F0D-B4EC-0810B9C58C3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DD716D49-9043-4F51-9FA6-9084AF03C4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DA28ED-5651-4EA7-9E0C-7CA59CFD6F2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8">
                <a:extLst>
                  <a:ext uri="{FF2B5EF4-FFF2-40B4-BE49-F238E27FC236}">
                    <a16:creationId xmlns:a16="http://schemas.microsoft.com/office/drawing/2014/main" id="{597C218C-72A6-443E-891E-9E4D78E3F9D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4A0BD7C2-693E-49F9-8853-95046CA51D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2EA0AB-6327-4404-B6AD-2D91FF9200B1}"/>
              </a:ext>
            </a:extLst>
          </p:cNvPr>
          <p:cNvGrpSpPr/>
          <p:nvPr/>
        </p:nvGrpSpPr>
        <p:grpSpPr>
          <a:xfrm>
            <a:off x="1271088" y="3461658"/>
            <a:ext cx="21841827" cy="2228685"/>
            <a:chOff x="1268078" y="3405486"/>
            <a:chExt cx="21841827" cy="2228685"/>
          </a:xfrm>
        </p:grpSpPr>
        <p:sp>
          <p:nvSpPr>
            <p:cNvPr id="56" name="Rounded Rectangle 61">
              <a:extLst>
                <a:ext uri="{FF2B5EF4-FFF2-40B4-BE49-F238E27FC236}">
                  <a16:creationId xmlns:a16="http://schemas.microsoft.com/office/drawing/2014/main" id="{19CD9B38-452D-45D9-8991-BF112EE13645}"/>
                </a:ext>
              </a:extLst>
            </p:cNvPr>
            <p:cNvSpPr/>
            <p:nvPr/>
          </p:nvSpPr>
          <p:spPr>
            <a:xfrm>
              <a:off x="1268078" y="3790951"/>
              <a:ext cx="21841827" cy="18432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90F25AA4-5269-473E-BCF3-A4694640D36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E2F63CC9-A59E-4310-84BD-DED650311FF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FD5218-DABC-47BF-A97A-79858870052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CED601F7-B613-4517-87D0-FF2539C4B25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D629ADC-7C85-4D1C-84FE-40BCDAC44EC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CB8FBACF-BDEB-4BCB-A521-09ACC570CA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5C071523-DC1F-4FF2-82C8-227E32FC3B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91DD0543-276B-4C9D-A5A1-EE28379403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FB313134-1E28-4CD7-A798-47D4AD0E3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02AFDE93-FF76-48EA-8050-65C8D7D0A1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F74DCB8D-096C-4932-8C66-EFFA67C3DB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F0C30BA9-6250-4646-B934-DCC3F9209F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AF7F3958-AADE-4E5F-86B2-B6AF2F681B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1D67EC68-69C5-4927-89B5-8FA1C7BF4E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65B4C004-E82D-49BD-9F74-072A24ED60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D8D665AD-8413-4F03-A5B8-2AB90E0E8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FC9561B9-92D0-43C9-BF06-075F7EE65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45076B4F-B77A-47D8-ABCF-641D31F57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09A7552D-BA37-4C4A-8F6D-18111DD01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900AA307-42E2-4574-A7F7-1CF52B1ED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AFDBF23D-09E8-44F3-9A89-A2E1548D1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6B6B5EC5-AE99-4674-8C94-9AFB8F0E3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5F5D3308-425E-408D-AEA0-D05F5DEEC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2F7B5187-37AC-42AD-B2D1-3FA132237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12DEDB95-667C-41FB-8DC6-9997F2121A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C22877A4-1272-4834-AC75-2E0A746F0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733444C1-99B7-471D-B2DB-FCBCAA3C0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D68AD1EF-CF03-4CB5-94F0-05F9C6DDE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F6D8C8F4-C799-4F65-A12D-1F7B194CC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2CC6E-5692-4FF1-ACB5-97B796CBC01B}"/>
                  </a:ext>
                </a:extLst>
              </p:cNvPr>
              <p:cNvSpPr txBox="1"/>
              <p:nvPr/>
            </p:nvSpPr>
            <p:spPr>
              <a:xfrm>
                <a:off x="5029200" y="3963650"/>
                <a:ext cx="1714499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nghiệm của bất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x-none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; +∞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; +∞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; +∞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; +∞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2CC6E-5692-4FF1-ACB5-97B796CBC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963650"/>
                <a:ext cx="17144999" cy="1446550"/>
              </a:xfrm>
              <a:prstGeom prst="rect">
                <a:avLst/>
              </a:prstGeom>
              <a:blipFill>
                <a:blip r:embed="rId8"/>
                <a:stretch>
                  <a:fillRect l="-1422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>
            <a:extLst>
              <a:ext uri="{FF2B5EF4-FFF2-40B4-BE49-F238E27FC236}">
                <a16:creationId xmlns:a16="http://schemas.microsoft.com/office/drawing/2014/main" id="{DD2681A5-0528-41F4-BD7F-F4B1870CE12D}"/>
              </a:ext>
            </a:extLst>
          </p:cNvPr>
          <p:cNvSpPr/>
          <p:nvPr/>
        </p:nvSpPr>
        <p:spPr>
          <a:xfrm>
            <a:off x="4850282" y="4672091"/>
            <a:ext cx="914400" cy="9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7D28860-7872-4C5C-B8DD-D51729657385}"/>
                  </a:ext>
                </a:extLst>
              </p:cNvPr>
              <p:cNvSpPr txBox="1"/>
              <p:nvPr/>
            </p:nvSpPr>
            <p:spPr>
              <a:xfrm>
                <a:off x="3124200" y="7431487"/>
                <a:ext cx="18059400" cy="316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x-non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x-non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x-non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; +∞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7D28860-7872-4C5C-B8DD-D51729657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431487"/>
                <a:ext cx="18059400" cy="3162341"/>
              </a:xfrm>
              <a:prstGeom prst="rect">
                <a:avLst/>
              </a:prstGeom>
              <a:blipFill rotWithShape="1">
                <a:blip r:embed="rId9"/>
                <a:stretch>
                  <a:fillRect b="-3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61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6" grpId="0" animBg="1"/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3070</TotalTime>
  <Words>4146</Words>
  <PresentationFormat>Custom</PresentationFormat>
  <Paragraphs>538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2021-09-03T03:24:30Z</dcterms:modified>
</cp:coreProperties>
</file>