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4"/>
  </p:notesMasterIdLst>
  <p:sldIdLst>
    <p:sldId id="313" r:id="rId2"/>
    <p:sldId id="301" r:id="rId3"/>
    <p:sldId id="341" r:id="rId4"/>
    <p:sldId id="340" r:id="rId5"/>
    <p:sldId id="344" r:id="rId6"/>
    <p:sldId id="342" r:id="rId7"/>
    <p:sldId id="318" r:id="rId8"/>
    <p:sldId id="331" r:id="rId9"/>
    <p:sldId id="332" r:id="rId10"/>
    <p:sldId id="333" r:id="rId11"/>
    <p:sldId id="334" r:id="rId12"/>
    <p:sldId id="319" r:id="rId13"/>
    <p:sldId id="317" r:id="rId14"/>
    <p:sldId id="336" r:id="rId15"/>
    <p:sldId id="343" r:id="rId16"/>
    <p:sldId id="320" r:id="rId17"/>
    <p:sldId id="339" r:id="rId18"/>
    <p:sldId id="321" r:id="rId19"/>
    <p:sldId id="362" r:id="rId20"/>
    <p:sldId id="322" r:id="rId21"/>
    <p:sldId id="323" r:id="rId22"/>
    <p:sldId id="325" r:id="rId23"/>
    <p:sldId id="326" r:id="rId24"/>
    <p:sldId id="345" r:id="rId25"/>
    <p:sldId id="327" r:id="rId26"/>
    <p:sldId id="328" r:id="rId27"/>
    <p:sldId id="350" r:id="rId28"/>
    <p:sldId id="349" r:id="rId29"/>
    <p:sldId id="351" r:id="rId30"/>
    <p:sldId id="347" r:id="rId31"/>
    <p:sldId id="348" r:id="rId32"/>
    <p:sldId id="346" r:id="rId33"/>
    <p:sldId id="354" r:id="rId34"/>
    <p:sldId id="352" r:id="rId35"/>
    <p:sldId id="353" r:id="rId36"/>
    <p:sldId id="355" r:id="rId37"/>
    <p:sldId id="356" r:id="rId38"/>
    <p:sldId id="357" r:id="rId39"/>
    <p:sldId id="358" r:id="rId40"/>
    <p:sldId id="359" r:id="rId41"/>
    <p:sldId id="360" r:id="rId42"/>
    <p:sldId id="361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B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94063" autoAdjust="0"/>
  </p:normalViewPr>
  <p:slideViewPr>
    <p:cSldViewPr>
      <p:cViewPr varScale="1">
        <p:scale>
          <a:sx n="34" d="100"/>
          <a:sy n="34" d="100"/>
        </p:scale>
        <p:origin x="384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1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209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8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9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6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3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1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6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0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1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11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0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3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93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75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0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4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00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8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8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3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4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27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83" r:id="rId16"/>
    <p:sldLayoutId id="2147483750" r:id="rId17"/>
    <p:sldLayoutId id="214748378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81.jpeg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83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60.png"/><Relationship Id="rId4" Type="http://schemas.openxmlformats.org/officeDocument/2006/relationships/image" Target="../media/image81.jpeg"/><Relationship Id="rId9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0.png"/><Relationship Id="rId5" Type="http://schemas.openxmlformats.org/officeDocument/2006/relationships/image" Target="../media/image82.jpeg"/><Relationship Id="rId4" Type="http://schemas.openxmlformats.org/officeDocument/2006/relationships/image" Target="../media/image2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30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eg"/><Relationship Id="rId5" Type="http://schemas.openxmlformats.org/officeDocument/2006/relationships/image" Target="../media/image87.png"/><Relationship Id="rId4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96979" y="507920"/>
            <a:ext cx="23393400" cy="76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08513" y="1551079"/>
            <a:ext cx="11353800" cy="1197410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Pythagore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(Pi-ta-go)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hay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672967" y="1668584"/>
            <a:ext cx="11833122" cy="118566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11B4F-0FB1-4E0E-AB1B-A18367EB8854}"/>
              </a:ext>
            </a:extLst>
          </p:cNvPr>
          <p:cNvGrpSpPr/>
          <p:nvPr/>
        </p:nvGrpSpPr>
        <p:grpSpPr>
          <a:xfrm>
            <a:off x="398738" y="1594387"/>
            <a:ext cx="2895600" cy="990600"/>
            <a:chOff x="0" y="-3072"/>
            <a:chExt cx="1383550" cy="497921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E2D06873-7D24-4375-83AA-0E9403470ED9}"/>
                </a:ext>
              </a:extLst>
            </p:cNvPr>
            <p:cNvSpPr txBox="1"/>
            <p:nvPr/>
          </p:nvSpPr>
          <p:spPr>
            <a:xfrm>
              <a:off x="646080" y="-3072"/>
              <a:ext cx="737470" cy="497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7070BF-539B-4BC8-B028-3EE167DE7AD9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80A-D8DA-4CCD-94D4-7D7C420C613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AF38B4A7-03A9-4FB4-8B18-4EE3D36FA26B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Arrow: Chevron 13">
                  <a:extLst>
                    <a:ext uri="{FF2B5EF4-FFF2-40B4-BE49-F238E27FC236}">
                      <a16:creationId xmlns:a16="http://schemas.microsoft.com/office/drawing/2014/main" id="{C64A88AB-1763-4599-8714-3F75C160C71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0D396AF4-ACF5-40A4-A159-69056CCC06A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9F968EAE-42E4-4CC7-8A9E-D563DDCF5EF0}"/>
                  </a:ext>
                </a:extLst>
              </p:cNvPr>
              <p:cNvSpPr/>
              <p:nvPr/>
            </p:nvSpPr>
            <p:spPr>
              <a:xfrm>
                <a:off x="80311" y="137614"/>
                <a:ext cx="253736" cy="115826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F984FA-B9BD-4901-8649-3C17E056B554}"/>
                  </a:ext>
                </a:extLst>
              </p:cNvPr>
              <p:cNvSpPr/>
              <p:nvPr/>
            </p:nvSpPr>
            <p:spPr>
              <a:xfrm>
                <a:off x="211660" y="142762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2810D4-3807-94A4-B57F-A59AFDCBB69B}"/>
              </a:ext>
            </a:extLst>
          </p:cNvPr>
          <p:cNvSpPr txBox="1"/>
          <p:nvPr/>
        </p:nvSpPr>
        <p:spPr>
          <a:xfrm>
            <a:off x="3810000" y="5591519"/>
            <a:ext cx="265330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96206-63C2-8DE4-8A2A-83B4FAFEF749}"/>
              </a:ext>
            </a:extLst>
          </p:cNvPr>
          <p:cNvSpPr txBox="1"/>
          <p:nvPr/>
        </p:nvSpPr>
        <p:spPr>
          <a:xfrm>
            <a:off x="-322853" y="6229539"/>
            <a:ext cx="11441759" cy="2134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sau khi đi được 2 giờ, tàu chuyển sang hướng nam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(thay vì hướng đông nam) thì sơ đồ đường đi của tàu như sau: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EBCA35-371C-817D-BF03-BF137270A132}"/>
                  </a:ext>
                </a:extLst>
              </p:cNvPr>
              <p:cNvSpPr txBox="1"/>
              <p:nvPr/>
            </p:nvSpPr>
            <p:spPr>
              <a:xfrm>
                <a:off x="11509825" y="2584987"/>
                <a:ext cx="11961628" cy="9502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2 giờ đầu, tàu đi từ O đến A, với quãng đường là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20.2 = 40 (km) tương ứng 40 cm trên sơ đồ.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đó, tàu chuyển sang hướng nam, vị trí của tàu là điểm B.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ta có thể tính chính xác khoảng cách từ cảng đến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tàu, chính là đoạn OB (do tam giác OAB vuông tại A)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dựa vào định lí Pythagore: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18034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vi-VN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vi-VN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EBCA35-371C-817D-BF03-BF137270A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825" y="2584987"/>
                <a:ext cx="11961628" cy="9502217"/>
              </a:xfrm>
              <a:prstGeom prst="rect">
                <a:avLst/>
              </a:prstGeom>
              <a:blipFill>
                <a:blip r:embed="rId3"/>
                <a:stretch>
                  <a:fillRect t="-1475" r="-2599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02">
            <a:extLst>
              <a:ext uri="{FF2B5EF4-FFF2-40B4-BE49-F238E27FC236}">
                <a16:creationId xmlns:a16="http://schemas.microsoft.com/office/drawing/2014/main" id="{89974652-12AD-C352-6722-0B61F3AB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68" y="8868657"/>
            <a:ext cx="8067032" cy="41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9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1" y="30480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492" y="1342485"/>
                <a:ext cx="11353800" cy="1237351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3.8,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𝒃𝒄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2" y="1342485"/>
                <a:ext cx="11353800" cy="12373516"/>
              </a:xfrm>
              <a:prstGeom prst="rect">
                <a:avLst/>
              </a:prstGeom>
              <a:blipFill>
                <a:blip r:embed="rId4"/>
                <a:stretch>
                  <a:fillRect l="-20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963401" y="1342484"/>
            <a:ext cx="11630891" cy="1237351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11B4F-0FB1-4E0E-AB1B-A18367EB8854}"/>
              </a:ext>
            </a:extLst>
          </p:cNvPr>
          <p:cNvGrpSpPr/>
          <p:nvPr/>
        </p:nvGrpSpPr>
        <p:grpSpPr>
          <a:xfrm>
            <a:off x="990600" y="1558170"/>
            <a:ext cx="2895600" cy="990600"/>
            <a:chOff x="0" y="-3072"/>
            <a:chExt cx="1383550" cy="497921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E2D06873-7D24-4375-83AA-0E9403470ED9}"/>
                </a:ext>
              </a:extLst>
            </p:cNvPr>
            <p:cNvSpPr txBox="1"/>
            <p:nvPr/>
          </p:nvSpPr>
          <p:spPr>
            <a:xfrm>
              <a:off x="646080" y="-3072"/>
              <a:ext cx="737470" cy="497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7070BF-539B-4BC8-B028-3EE167DE7AD9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80A-D8DA-4CCD-94D4-7D7C420C613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AF38B4A7-03A9-4FB4-8B18-4EE3D36FA26B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Arrow: Chevron 13">
                  <a:extLst>
                    <a:ext uri="{FF2B5EF4-FFF2-40B4-BE49-F238E27FC236}">
                      <a16:creationId xmlns:a16="http://schemas.microsoft.com/office/drawing/2014/main" id="{C64A88AB-1763-4599-8714-3F75C160C71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0D396AF4-ACF5-40A4-A159-69056CCC06A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9F968EAE-42E4-4CC7-8A9E-D563DDCF5EF0}"/>
                  </a:ext>
                </a:extLst>
              </p:cNvPr>
              <p:cNvSpPr/>
              <p:nvPr/>
            </p:nvSpPr>
            <p:spPr>
              <a:xfrm>
                <a:off x="80311" y="137614"/>
                <a:ext cx="253736" cy="115826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F984FA-B9BD-4901-8649-3C17E056B554}"/>
                  </a:ext>
                </a:extLst>
              </p:cNvPr>
              <p:cNvSpPr/>
              <p:nvPr/>
            </p:nvSpPr>
            <p:spPr>
              <a:xfrm>
                <a:off x="211660" y="142762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1A84EF-63FA-D86B-B83E-444BA2585FC0}"/>
                  </a:ext>
                </a:extLst>
              </p:cNvPr>
              <p:cNvSpPr txBox="1"/>
              <p:nvPr/>
            </p:nvSpPr>
            <p:spPr>
              <a:xfrm>
                <a:off x="12138345" y="2103130"/>
                <a:ext cx="11935690" cy="12760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544955" indent="-91440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𝑨𝑫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𝑨𝑫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𝑩𝑨𝑫</m:t>
                    </m:r>
                  </m:oMath>
                </a14:m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Theo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1A84EF-63FA-D86B-B83E-444BA258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45" y="2103130"/>
                <a:ext cx="11935690" cy="12760545"/>
              </a:xfrm>
              <a:prstGeom prst="rect">
                <a:avLst/>
              </a:prstGeom>
              <a:blipFill>
                <a:blip r:embed="rId5"/>
                <a:stretch>
                  <a:fillRect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473299" y="8458200"/>
            <a:ext cx="95757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05494" y="457200"/>
            <a:ext cx="23828479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ĐỊNH LÍ CÔSIN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0" y="4648200"/>
                <a:ext cx="225552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Pythagore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hợp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đặc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biệt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côsin</a:t>
                </a:r>
                <a:r>
                  <a:rPr lang="en-US" sz="4400" b="1" dirty="0"/>
                  <a:t> hay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?</a:t>
                </a:r>
              </a:p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Pythagore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côsin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vì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Khi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Khi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Khi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48200"/>
                <a:ext cx="22555200" cy="6553200"/>
              </a:xfrm>
              <a:prstGeom prst="rect">
                <a:avLst/>
              </a:prstGeom>
              <a:blipFill>
                <a:blip r:embed="rId3"/>
                <a:stretch>
                  <a:fillRect l="-1080" t="-23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95D457F-AAE0-4FA6-ACF0-59304730B0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575882"/>
                  </p:ext>
                </p:extLst>
              </p:nvPr>
            </p:nvGraphicFramePr>
            <p:xfrm>
              <a:off x="6019800" y="1279236"/>
              <a:ext cx="8915400" cy="2943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3793541644"/>
                        </a:ext>
                      </a:extLst>
                    </a:gridCol>
                  </a:tblGrid>
                  <a:tr h="28194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Định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lí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côsin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.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Trong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tam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.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558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95D457F-AAE0-4FA6-ACF0-59304730B0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575882"/>
                  </p:ext>
                </p:extLst>
              </p:nvPr>
            </p:nvGraphicFramePr>
            <p:xfrm>
              <a:off x="6019800" y="1279236"/>
              <a:ext cx="8915400" cy="29829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3793541644"/>
                        </a:ext>
                      </a:extLst>
                    </a:gridCol>
                  </a:tblGrid>
                  <a:tr h="2982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" t="-3870" r="-342" b="-8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558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395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86166" y="441324"/>
            <a:ext cx="6143234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ĐỊNH LÍ CÔSIN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0" y="3565440"/>
                <a:ext cx="20039174" cy="98595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Từ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lí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côsin</a:t>
                </a:r>
                <a:r>
                  <a:rPr lang="en-US" b="1" dirty="0">
                    <a:solidFill>
                      <a:srgbClr val="0000FF"/>
                    </a:solidFill>
                  </a:rPr>
                  <a:t>,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hãy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viết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công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thức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tính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theo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dài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cạnh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</a:rPr>
                  <a:t> tam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65440"/>
                <a:ext cx="20039174" cy="9859559"/>
              </a:xfrm>
              <a:prstGeom prst="rect">
                <a:avLst/>
              </a:prstGeom>
              <a:blipFill>
                <a:blip r:embed="rId3"/>
                <a:stretch>
                  <a:fillRect l="-1338" t="-2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A44C7B4-D234-42A4-A96B-8B65D1CAF886}"/>
              </a:ext>
            </a:extLst>
          </p:cNvPr>
          <p:cNvGrpSpPr/>
          <p:nvPr/>
        </p:nvGrpSpPr>
        <p:grpSpPr>
          <a:xfrm>
            <a:off x="491201" y="2720370"/>
            <a:ext cx="4648200" cy="780864"/>
            <a:chOff x="22440" y="44437"/>
            <a:chExt cx="1046652" cy="18141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73640D2-EAE6-4037-A5E0-13F15B5913D7}"/>
                </a:ext>
              </a:extLst>
            </p:cNvPr>
            <p:cNvGrpSpPr/>
            <p:nvPr/>
          </p:nvGrpSpPr>
          <p:grpSpPr>
            <a:xfrm>
              <a:off x="22440" y="59288"/>
              <a:ext cx="953656" cy="159667"/>
              <a:chOff x="31572" y="60276"/>
              <a:chExt cx="1341810" cy="197595"/>
            </a:xfrm>
          </p:grpSpPr>
          <p:sp>
            <p:nvSpPr>
              <p:cNvPr id="36" name="Arrow: Pentagon 35">
                <a:extLst>
                  <a:ext uri="{FF2B5EF4-FFF2-40B4-BE49-F238E27FC236}">
                    <a16:creationId xmlns:a16="http://schemas.microsoft.com/office/drawing/2014/main" id="{7AEEBEC1-BC20-401B-B0CB-A36D1B8CB23D}"/>
                  </a:ext>
                </a:extLst>
              </p:cNvPr>
              <p:cNvSpPr/>
              <p:nvPr/>
            </p:nvSpPr>
            <p:spPr>
              <a:xfrm>
                <a:off x="204507" y="61809"/>
                <a:ext cx="116887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888571A1-4EA9-4556-A07F-60AE235C189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endParaRPr lang="en-US"/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CF48FC9F-5517-45D9-9D50-96BCBC4AAD53}"/>
                  </a:ext>
                </a:extLst>
              </p:cNvPr>
              <p:cNvSpPr/>
              <p:nvPr/>
            </p:nvSpPr>
            <p:spPr>
              <a:xfrm>
                <a:off x="116272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endParaRPr lang="en-US"/>
              </a:p>
            </p:txBody>
          </p:sp>
        </p:grpSp>
        <p:sp>
          <p:nvSpPr>
            <p:cNvPr id="35" name="TextBox 56">
              <a:extLst>
                <a:ext uri="{FF2B5EF4-FFF2-40B4-BE49-F238E27FC236}">
                  <a16:creationId xmlns:a16="http://schemas.microsoft.com/office/drawing/2014/main" id="{D3E17CE7-0F53-41F1-B25F-0292CAED002C}"/>
                </a:ext>
              </a:extLst>
            </p:cNvPr>
            <p:cNvSpPr txBox="1"/>
            <p:nvPr/>
          </p:nvSpPr>
          <p:spPr>
            <a:xfrm>
              <a:off x="142459" y="44437"/>
              <a:ext cx="926633" cy="181419"/>
            </a:xfrm>
            <a:prstGeom prst="rect">
              <a:avLst/>
            </a:prstGeom>
            <a:noFill/>
          </p:spPr>
          <p:txBody>
            <a:bodyPr wrap="square" tIns="0" rIns="0" bIns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Khám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phá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41DF84-8290-7B7E-D405-A17368E68C4A}"/>
                  </a:ext>
                </a:extLst>
              </p:cNvPr>
              <p:cNvSpPr txBox="1"/>
              <p:nvPr/>
            </p:nvSpPr>
            <p:spPr>
              <a:xfrm>
                <a:off x="7763266" y="5259810"/>
                <a:ext cx="8610600" cy="8151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41DF84-8290-7B7E-D405-A17368E6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66" y="5259810"/>
                <a:ext cx="8610600" cy="8151334"/>
              </a:xfrm>
              <a:prstGeom prst="rect">
                <a:avLst/>
              </a:prstGeom>
              <a:blipFill>
                <a:blip r:embed="rId4"/>
                <a:stretch>
                  <a:fillRect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5D457F-AAE0-4FA6-ACF0-59304730B0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187476"/>
                  </p:ext>
                </p:extLst>
              </p:nvPr>
            </p:nvGraphicFramePr>
            <p:xfrm>
              <a:off x="7610866" y="497539"/>
              <a:ext cx="8915400" cy="2943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3793541644"/>
                        </a:ext>
                      </a:extLst>
                    </a:gridCol>
                  </a:tblGrid>
                  <a:tr h="28194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Định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lí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côsin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.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Trong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tam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.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558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5D457F-AAE0-4FA6-ACF0-59304730B0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187476"/>
                  </p:ext>
                </p:extLst>
              </p:nvPr>
            </p:nvGraphicFramePr>
            <p:xfrm>
              <a:off x="7610866" y="497539"/>
              <a:ext cx="8915400" cy="29829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3793541644"/>
                        </a:ext>
                      </a:extLst>
                    </a:gridCol>
                  </a:tblGrid>
                  <a:tr h="2982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8" t="-3878" r="-273" b="-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558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687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20219" y="467837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219" y="1752640"/>
                <a:ext cx="23164800" cy="1209970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dài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lớn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Giải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cosin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: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</m:t>
                        </m:r>
                      </m:sup>
                    </m:sSup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𝟖𝟗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𝟖𝟗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rad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cosin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:</a:t>
                </a:r>
              </a:p>
              <a:p>
                <a:pPr lvl="0">
                  <a:defRPr/>
                </a:pPr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endParaRPr lang="en-US" sz="5400" b="1" dirty="0">
                  <a:solidFill>
                    <a:prstClr val="black"/>
                  </a:solidFill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9" y="1752640"/>
                <a:ext cx="23164800" cy="12099704"/>
              </a:xfrm>
              <a:prstGeom prst="rect">
                <a:avLst/>
              </a:prstGeom>
              <a:blipFill>
                <a:blip r:embed="rId3"/>
                <a:stretch>
                  <a:fillRect l="-10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401362" y="1581660"/>
            <a:ext cx="5694638" cy="1018479"/>
            <a:chOff x="22440" y="16831"/>
            <a:chExt cx="857758" cy="2613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88108" y="16831"/>
              <a:ext cx="692090" cy="2613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2F328E-E086-4BCB-0778-37F9C0AEC3D9}"/>
                  </a:ext>
                </a:extLst>
              </p:cNvPr>
              <p:cNvSpPr txBox="1"/>
              <p:nvPr/>
            </p:nvSpPr>
            <p:spPr>
              <a:xfrm>
                <a:off x="6629400" y="7391400"/>
                <a:ext cx="15316200" cy="3510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𝒂𝒄</m:t>
                          </m:r>
                        </m:den>
                      </m:f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𝟖𝟗</m:t>
                              </m:r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𝟖𝟗</m:t>
                              </m:r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4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𝟎𝟐𝟎𝟐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2F328E-E086-4BCB-0778-37F9C0AE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7391400"/>
                <a:ext cx="15316200" cy="3510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54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41001" y="377627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20219" y="2428180"/>
            <a:ext cx="11630891" cy="10760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28935" y="2428180"/>
            <a:ext cx="11890818" cy="10760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D1A26E-1A62-4A6D-BF8F-E7C53EA357C0}"/>
              </a:ext>
            </a:extLst>
          </p:cNvPr>
          <p:cNvGrpSpPr/>
          <p:nvPr/>
        </p:nvGrpSpPr>
        <p:grpSpPr>
          <a:xfrm>
            <a:off x="216559" y="1504337"/>
            <a:ext cx="4781380" cy="1209517"/>
            <a:chOff x="22440" y="45826"/>
            <a:chExt cx="1297409" cy="26581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82B122-E2D9-4F35-BAE4-ADCDEFFDB72F}"/>
                </a:ext>
              </a:extLst>
            </p:cNvPr>
            <p:cNvGrpSpPr/>
            <p:nvPr/>
          </p:nvGrpSpPr>
          <p:grpSpPr>
            <a:xfrm>
              <a:off x="22440" y="59288"/>
              <a:ext cx="1105787" cy="158481"/>
              <a:chOff x="31572" y="60276"/>
              <a:chExt cx="1555862" cy="19612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FC05AA50-3857-4263-85A5-3294CC569BF1}"/>
                  </a:ext>
                </a:extLst>
              </p:cNvPr>
              <p:cNvSpPr/>
              <p:nvPr/>
            </p:nvSpPr>
            <p:spPr>
              <a:xfrm>
                <a:off x="204445" y="61808"/>
                <a:ext cx="1382989" cy="19402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077B76CA-8316-4937-9C05-7130070B504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12E201EC-25D6-4AA0-8863-44B23897E02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13B442FB-5D8F-4244-8376-9EDFCCEA69DD}"/>
                </a:ext>
              </a:extLst>
            </p:cNvPr>
            <p:cNvSpPr txBox="1"/>
            <p:nvPr/>
          </p:nvSpPr>
          <p:spPr>
            <a:xfrm>
              <a:off x="211532" y="45826"/>
              <a:ext cx="1108317" cy="26581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5DFFF-3BFD-AB9C-A575-FC7557676A95}"/>
              </a:ext>
            </a:extLst>
          </p:cNvPr>
          <p:cNvSpPr txBox="1"/>
          <p:nvPr/>
        </p:nvSpPr>
        <p:spPr>
          <a:xfrm>
            <a:off x="438412" y="3058011"/>
            <a:ext cx="1168216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Định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côsin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khoảng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HĐ1b.</a:t>
            </a:r>
          </a:p>
        </p:txBody>
      </p:sp>
      <p:pic>
        <p:nvPicPr>
          <p:cNvPr id="2050" name="Picture 233">
            <a:extLst>
              <a:ext uri="{FF2B5EF4-FFF2-40B4-BE49-F238E27FC236}">
                <a16:creationId xmlns:a16="http://schemas.microsoft.com/office/drawing/2014/main" id="{50076859-F00B-C126-F83C-7F1A1E13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49" y="5238983"/>
            <a:ext cx="8915400" cy="51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6A2C5B3-BF2A-D83A-FE89-60EEEF58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7" y="5053763"/>
            <a:ext cx="22910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en-US" sz="4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60D4-F9E2-3182-36F6-0B79015D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036" y="553558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14CDF-CB72-F8C2-2A2D-E0A9FB64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2" y="10601537"/>
            <a:ext cx="1151725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 xuất phát từ cảng Vân Phong, đi theo thướng Đông với vận tốc 20km/h. Sau khi đi 1 giờ, tàu chuyển sang hướng đông nam rồi giữ nguyên vận tốc.</a:t>
            </a:r>
            <a:endParaRPr kumimoji="0" lang="en-US" altLang="en-US" sz="4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7950F2FB-AF3A-B1B3-6D14-F8B77F225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0793" y="3015880"/>
                <a:ext cx="12150278" cy="9584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sau 1,5 giờ tàu ở vị trí điểm B.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quảng đường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OA=20km</a:t>
                </a: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quảng đường 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AB=10km</a:t>
                </a: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giữa tàu và cảng Vân Phong chính là</a:t>
                </a:r>
                <a:r>
                  <a:rPr lang="en-US" alt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 đường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</a:t>
                </a: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𝑶𝑨𝑩</m:t>
                        </m:r>
                      </m:e>
                    </m:acc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(do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OAB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altLang="en-US" sz="4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𝑶𝑨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𝑶𝑨𝑩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br>
                  <a:rPr lang="en-US" b="1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𝟕𝟖𝟐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tài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Vân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Phong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xỉ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27,98km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7950F2FB-AF3A-B1B3-6D14-F8B77F225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0793" y="3015880"/>
                <a:ext cx="12150278" cy="9584675"/>
              </a:xfrm>
              <a:prstGeom prst="rect">
                <a:avLst/>
              </a:prstGeom>
              <a:blipFill>
                <a:blip r:embed="rId4"/>
                <a:stretch>
                  <a:fillRect l="-1756" t="-700" b="-2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62676" y="691717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ĐỊNH LÍ CÔSIN 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8192" y="1981200"/>
            <a:ext cx="13336912" cy="11522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745832" y="1976844"/>
            <a:ext cx="10406833" cy="10760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44C7B4-D234-42A4-A96B-8B65D1CAF886}"/>
              </a:ext>
            </a:extLst>
          </p:cNvPr>
          <p:cNvGrpSpPr/>
          <p:nvPr/>
        </p:nvGrpSpPr>
        <p:grpSpPr>
          <a:xfrm>
            <a:off x="281537" y="1912922"/>
            <a:ext cx="4572000" cy="780864"/>
            <a:chOff x="22440" y="44437"/>
            <a:chExt cx="978019" cy="18141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73640D2-EAE6-4037-A5E0-13F15B5913D7}"/>
                </a:ext>
              </a:extLst>
            </p:cNvPr>
            <p:cNvGrpSpPr/>
            <p:nvPr/>
          </p:nvGrpSpPr>
          <p:grpSpPr>
            <a:xfrm>
              <a:off x="22440" y="59288"/>
              <a:ext cx="953656" cy="159667"/>
              <a:chOff x="31572" y="60276"/>
              <a:chExt cx="1341810" cy="197595"/>
            </a:xfrm>
          </p:grpSpPr>
          <p:sp>
            <p:nvSpPr>
              <p:cNvPr id="36" name="Arrow: Pentagon 35">
                <a:extLst>
                  <a:ext uri="{FF2B5EF4-FFF2-40B4-BE49-F238E27FC236}">
                    <a16:creationId xmlns:a16="http://schemas.microsoft.com/office/drawing/2014/main" id="{7AEEBEC1-BC20-401B-B0CB-A36D1B8CB23D}"/>
                  </a:ext>
                </a:extLst>
              </p:cNvPr>
              <p:cNvSpPr/>
              <p:nvPr/>
            </p:nvSpPr>
            <p:spPr>
              <a:xfrm>
                <a:off x="204507" y="61809"/>
                <a:ext cx="116887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888571A1-4EA9-4556-A07F-60AE235C189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endParaRPr lang="en-US"/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CF48FC9F-5517-45D9-9D50-96BCBC4AAD53}"/>
                  </a:ext>
                </a:extLst>
              </p:cNvPr>
              <p:cNvSpPr/>
              <p:nvPr/>
            </p:nvSpPr>
            <p:spPr>
              <a:xfrm>
                <a:off x="116272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Ins="0" bIns="0" rtlCol="0" anchor="ctr"/>
              <a:lstStyle/>
              <a:p>
                <a:endParaRPr lang="en-US"/>
              </a:p>
            </p:txBody>
          </p:sp>
        </p:grpSp>
        <p:sp>
          <p:nvSpPr>
            <p:cNvPr id="35" name="TextBox 56">
              <a:extLst>
                <a:ext uri="{FF2B5EF4-FFF2-40B4-BE49-F238E27FC236}">
                  <a16:creationId xmlns:a16="http://schemas.microsoft.com/office/drawing/2014/main" id="{D3E17CE7-0F53-41F1-B25F-0292CAED002C}"/>
                </a:ext>
              </a:extLst>
            </p:cNvPr>
            <p:cNvSpPr txBox="1"/>
            <p:nvPr/>
          </p:nvSpPr>
          <p:spPr>
            <a:xfrm>
              <a:off x="142459" y="44437"/>
              <a:ext cx="858000" cy="181419"/>
            </a:xfrm>
            <a:prstGeom prst="rect">
              <a:avLst/>
            </a:prstGeom>
            <a:noFill/>
          </p:spPr>
          <p:txBody>
            <a:bodyPr wrap="square" tIns="0" rIns="0" bIns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Trải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780D82-8BF2-DBB6-3108-58FFC3D25BEF}"/>
                  </a:ext>
                </a:extLst>
              </p:cNvPr>
              <p:cNvSpPr txBox="1"/>
              <p:nvPr/>
            </p:nvSpPr>
            <p:spPr>
              <a:xfrm>
                <a:off x="474959" y="2791341"/>
                <a:ext cx="12418826" cy="207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Vẽ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tam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độ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dài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số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góc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và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kiểm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tính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đúng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đắn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Định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lí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côsin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tại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đỉnh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tam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780D82-8BF2-DBB6-3108-58FFC3D25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9" y="2791341"/>
                <a:ext cx="12418826" cy="2077492"/>
              </a:xfrm>
              <a:prstGeom prst="rect">
                <a:avLst/>
              </a:prstGeom>
              <a:blipFill>
                <a:blip r:embed="rId3"/>
                <a:stretch>
                  <a:fillRect l="-1964" t="-58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F70BF-80D1-16C0-1F17-6F6D0ABC612F}"/>
                  </a:ext>
                </a:extLst>
              </p:cNvPr>
              <p:cNvSpPr txBox="1"/>
              <p:nvPr/>
            </p:nvSpPr>
            <p:spPr>
              <a:xfrm>
                <a:off x="474959" y="5013540"/>
                <a:ext cx="13521144" cy="7860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ta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𝟔𝟓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𝟖𝟗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br>
                  <a:rPr lang="en-US" sz="42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F70BF-80D1-16C0-1F17-6F6D0ABC6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9" y="5013540"/>
                <a:ext cx="13521144" cy="7860100"/>
              </a:xfrm>
              <a:prstGeom prst="rect">
                <a:avLst/>
              </a:prstGeom>
              <a:blipFill>
                <a:blip r:embed="rId4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D0D386-602B-C9CC-B33A-790D78816191}"/>
                  </a:ext>
                </a:extLst>
              </p:cNvPr>
              <p:cNvSpPr txBox="1"/>
              <p:nvPr/>
            </p:nvSpPr>
            <p:spPr>
              <a:xfrm>
                <a:off x="13831759" y="3497131"/>
                <a:ext cx="10984307" cy="3032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𝟖𝟓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𝟖𝟒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D0D386-602B-C9CC-B33A-790D78816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759" y="3497131"/>
                <a:ext cx="10984307" cy="3032818"/>
              </a:xfrm>
              <a:prstGeom prst="rect">
                <a:avLst/>
              </a:prstGeom>
              <a:blipFill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AC6E707E-EA11-4075-579A-D695538B7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5770574"/>
            <a:ext cx="8769833" cy="4705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A936ED-9286-EA97-B1F5-257C0B67EDB9}"/>
              </a:ext>
            </a:extLst>
          </p:cNvPr>
          <p:cNvSpPr txBox="1"/>
          <p:nvPr/>
        </p:nvSpPr>
        <p:spPr>
          <a:xfrm>
            <a:off x="4495800" y="8610600"/>
            <a:ext cx="282528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8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29001-3C10-4FEF-981D-E260279A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05000"/>
            <a:ext cx="15849600" cy="8509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6A0871-71B1-40A3-B27C-9D619C7955C5}"/>
              </a:ext>
            </a:extLst>
          </p:cNvPr>
          <p:cNvSpPr txBox="1"/>
          <p:nvPr/>
        </p:nvSpPr>
        <p:spPr>
          <a:xfrm>
            <a:off x="6409267" y="11506200"/>
            <a:ext cx="17974733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04560A4-ADF1-4AA4-A3CD-521342EAE3DF}"/>
              </a:ext>
            </a:extLst>
          </p:cNvPr>
          <p:cNvSpPr/>
          <p:nvPr/>
        </p:nvSpPr>
        <p:spPr>
          <a:xfrm>
            <a:off x="304800" y="1600200"/>
            <a:ext cx="7924800" cy="11339302"/>
          </a:xfrm>
          <a:prstGeom prst="cloudCallout">
            <a:avLst>
              <a:gd name="adj1" fmla="val -48261"/>
              <a:gd name="adj2" fmla="val 52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9965" y="1396603"/>
            <a:ext cx="13971825" cy="1231939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101790" y="1517340"/>
            <a:ext cx="10049151" cy="11903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6772" y="240488"/>
            <a:ext cx="107442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TRÒ CHƠI: NHANH TAY LẸ MẮT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9525" y="8225117"/>
            <a:ext cx="13465811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B116C-A15B-6B0C-04A5-25FADEA0E74C}"/>
                  </a:ext>
                </a:extLst>
              </p:cNvPr>
              <p:cNvSpPr txBox="1"/>
              <p:nvPr/>
            </p:nvSpPr>
            <p:spPr>
              <a:xfrm>
                <a:off x="252109" y="6467520"/>
                <a:ext cx="12188273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BÀI TOÁN</a:t>
                </a:r>
                <a:endParaRPr lang="en-US" b="1"/>
              </a:p>
              <a:p>
                <a:r>
                  <a:rPr lang="en-US" b="1"/>
                  <a:t>Trong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dưới</a:t>
                </a:r>
                <a:r>
                  <a:rPr lang="en-US" b="1" dirty="0"/>
                  <a:t> </a:t>
                </a:r>
                <a:r>
                  <a:rPr lang="en-US" b="1" dirty="0" err="1"/>
                  <a:t>đây</a:t>
                </a:r>
                <a:r>
                  <a:rPr lang="en-US" b="1" dirty="0"/>
                  <a:t>,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B116C-A15B-6B0C-04A5-25FADEA0E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9" y="6467520"/>
                <a:ext cx="12188273" cy="1415772"/>
              </a:xfrm>
              <a:prstGeom prst="rect">
                <a:avLst/>
              </a:prstGeom>
              <a:blipFill>
                <a:blip r:embed="rId4"/>
                <a:stretch>
                  <a:fillRect l="-1950" t="-8621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C6173A-2BDE-DAC8-6F30-86730ABBA797}"/>
              </a:ext>
            </a:extLst>
          </p:cNvPr>
          <p:cNvSpPr txBox="1"/>
          <p:nvPr/>
        </p:nvSpPr>
        <p:spPr>
          <a:xfrm>
            <a:off x="209550" y="1545915"/>
            <a:ext cx="13766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- Trong thời gian 2 phút, hãy quan sát thông tin trên màn hình.</a:t>
            </a:r>
          </a:p>
          <a:p>
            <a:pPr marL="685800" indent="-685800">
              <a:buFontTx/>
              <a:buChar char="-"/>
            </a:pPr>
            <a:r>
              <a:rPr lang="en-US" sz="4800" b="1"/>
              <a:t>Sắp xếp các ý theo trật tự đúng lời giải bài toán dưới đây và ghi vào vở.</a:t>
            </a:r>
          </a:p>
          <a:p>
            <a:pPr marL="685800" indent="-685800">
              <a:buFontTx/>
              <a:buChar char="-"/>
            </a:pPr>
            <a:r>
              <a:rPr lang="en-US" sz="4800" b="1"/>
              <a:t>Điểm 10 dành cho bạn nào đúng và nhanh nhất.</a:t>
            </a:r>
          </a:p>
          <a:p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22937-3DA2-E478-A999-6CAB27035F95}"/>
                  </a:ext>
                </a:extLst>
              </p:cNvPr>
              <p:cNvSpPr txBox="1"/>
              <p:nvPr/>
            </p:nvSpPr>
            <p:spPr>
              <a:xfrm>
                <a:off x="13976492" y="2347552"/>
                <a:ext cx="3782702" cy="126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22937-3DA2-E478-A999-6CAB27035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492" y="2347552"/>
                <a:ext cx="3782702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1BA257-20D4-7694-9B2C-79918F4447BD}"/>
                  </a:ext>
                </a:extLst>
              </p:cNvPr>
              <p:cNvSpPr txBox="1"/>
              <p:nvPr/>
            </p:nvSpPr>
            <p:spPr>
              <a:xfrm>
                <a:off x="13947917" y="4025854"/>
                <a:ext cx="9353523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</m:func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1BA257-20D4-7694-9B2C-79918F444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917" y="4025854"/>
                <a:ext cx="9353523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1C581C-6425-695B-6B54-95E258B9CD97}"/>
                  </a:ext>
                </a:extLst>
              </p:cNvPr>
              <p:cNvSpPr txBox="1"/>
              <p:nvPr/>
            </p:nvSpPr>
            <p:spPr>
              <a:xfrm>
                <a:off x="14024854" y="6651671"/>
                <a:ext cx="7627216" cy="78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ừ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3.10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400" b="1" i="0" dirty="0" smtClean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  <m:r>
                            <a:rPr 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ó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1C581C-6425-695B-6B54-95E258B9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854" y="6651671"/>
                <a:ext cx="7627216" cy="789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5E21B4-F877-8FAA-FB37-F273D1F9AC66}"/>
                  </a:ext>
                </a:extLst>
              </p:cNvPr>
              <p:cNvSpPr txBox="1"/>
              <p:nvPr/>
            </p:nvSpPr>
            <p:spPr>
              <a:xfrm>
                <a:off x="14120840" y="8443333"/>
                <a:ext cx="46002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 </m:t>
                          </m:r>
                        </m:fName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5E21B4-F877-8FAA-FB37-F273D1F9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840" y="8443333"/>
                <a:ext cx="460023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4899E-8BAE-6D11-50E1-CB6EC9D52694}"/>
                  </a:ext>
                </a:extLst>
              </p:cNvPr>
              <p:cNvSpPr txBox="1"/>
              <p:nvPr/>
            </p:nvSpPr>
            <p:spPr>
              <a:xfrm>
                <a:off x="14024854" y="10427179"/>
                <a:ext cx="9368206" cy="78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3.10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ó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4899E-8BAE-6D11-50E1-CB6EC9D5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854" y="10427179"/>
                <a:ext cx="9368206" cy="7896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99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76401"/>
                <a:ext cx="13705371" cy="11826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dưới</a:t>
                </a:r>
                <a:r>
                  <a:rPr lang="en-US" b="1" dirty="0"/>
                  <a:t> </a:t>
                </a:r>
                <a:r>
                  <a:rPr lang="en-US" b="1" dirty="0" err="1"/>
                  <a:t>đây</a:t>
                </a:r>
                <a:r>
                  <a:rPr lang="en-US" b="1" dirty="0"/>
                  <a:t>,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b="1" dirty="0"/>
                  <a:t>. 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6401"/>
                <a:ext cx="13705371" cy="11826876"/>
              </a:xfrm>
              <a:prstGeom prst="rect">
                <a:avLst/>
              </a:prstGeom>
              <a:blipFill>
                <a:blip r:embed="rId3"/>
                <a:stretch>
                  <a:fillRect l="-2000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014630" y="1600201"/>
            <a:ext cx="10049151" cy="11903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457200" y="1690255"/>
            <a:ext cx="2462639" cy="1018479"/>
            <a:chOff x="22440" y="31731"/>
            <a:chExt cx="664573" cy="2613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9287"/>
              <a:ext cx="610119" cy="159855"/>
              <a:chOff x="31572" y="60276"/>
              <a:chExt cx="858448" cy="197828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4585" y="62042"/>
                <a:ext cx="68543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99859" y="31731"/>
              <a:ext cx="487154" cy="2613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HĐ3.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624D03D-6F2A-4EB8-BC27-48EB7BF78D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48544" y="11131419"/>
              <a:ext cx="9581322" cy="20928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1322">
                      <a:extLst>
                        <a:ext uri="{9D8B030D-6E8A-4147-A177-3AD203B41FA5}">
                          <a16:colId xmlns:a16="http://schemas.microsoft.com/office/drawing/2014/main" val="3998227325"/>
                        </a:ext>
                      </a:extLst>
                    </a:gridCol>
                  </a:tblGrid>
                  <a:tr h="1612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lí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sin.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tam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giác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52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52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5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52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2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2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0647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624D03D-6F2A-4EB8-BC27-48EB7BF78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383014"/>
                  </p:ext>
                </p:extLst>
              </p:nvPr>
            </p:nvGraphicFramePr>
            <p:xfrm>
              <a:off x="14248544" y="11131419"/>
              <a:ext cx="9581322" cy="20928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1322">
                      <a:extLst>
                        <a:ext uri="{9D8B030D-6E8A-4147-A177-3AD203B41FA5}">
                          <a16:colId xmlns:a16="http://schemas.microsoft.com/office/drawing/2014/main" val="3998227325"/>
                        </a:ext>
                      </a:extLst>
                    </a:gridCol>
                  </a:tblGrid>
                  <a:tr h="2092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" t="-7849" r="-254" b="-5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0647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BFBA98-2221-C389-1465-32CE918EEAE7}"/>
                  </a:ext>
                </a:extLst>
              </p:cNvPr>
              <p:cNvSpPr txBox="1"/>
              <p:nvPr/>
            </p:nvSpPr>
            <p:spPr>
              <a:xfrm>
                <a:off x="13716000" y="1676400"/>
                <a:ext cx="10439400" cy="945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MBC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func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den>
                    </m:f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3.10 a ta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fr-FR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3.10 b ta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ABMC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BFBA98-2221-C389-1465-32CE918E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1676400"/>
                <a:ext cx="10439400" cy="9458680"/>
              </a:xfrm>
              <a:prstGeom prst="rect">
                <a:avLst/>
              </a:prstGeom>
              <a:blipFill>
                <a:blip r:embed="rId8"/>
                <a:stretch>
                  <a:fillRect t="-1482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492521"/>
            <a:ext cx="7615214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ĐỊNH LÍ SIN 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9"/>
          <a:stretch>
            <a:fillRect/>
          </a:stretch>
        </p:blipFill>
        <p:spPr>
          <a:xfrm>
            <a:off x="457199" y="4267200"/>
            <a:ext cx="134658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8770" y="1828800"/>
            <a:ext cx="23798723" cy="11742140"/>
            <a:chOff x="1447797" y="1793807"/>
            <a:chExt cx="23798723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07"/>
              <a:ext cx="23798723" cy="11742140"/>
              <a:chOff x="1447797" y="1793807"/>
              <a:chExt cx="23798723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440128"/>
                <a:ext cx="6671156" cy="1078079"/>
                <a:chOff x="7459670" y="7262101"/>
                <a:chExt cx="6671929" cy="107820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262101"/>
                  <a:ext cx="5039143" cy="8157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 LÍ CÔSIN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311861"/>
                  <a:ext cx="1451595" cy="1028444"/>
                  <a:chOff x="7459669" y="7769061"/>
                  <a:chExt cx="1439611" cy="102844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7769061"/>
                    <a:ext cx="1371600" cy="765976"/>
                    <a:chOff x="7527680" y="7769061"/>
                    <a:chExt cx="1371600" cy="76597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744902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82706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71" y="6574103"/>
                <a:ext cx="5288491" cy="824626"/>
                <a:chOff x="7528249" y="6284300"/>
                <a:chExt cx="5289107" cy="824721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6293319"/>
                  <a:ext cx="3783849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 LÍ SIN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6284300"/>
                  <a:ext cx="1383018" cy="767698"/>
                  <a:chOff x="7527681" y="5303605"/>
                  <a:chExt cx="1371600" cy="76769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019743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18127" y="5303605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81" name="Group 74"/>
              <p:cNvGrpSpPr/>
              <p:nvPr/>
            </p:nvGrpSpPr>
            <p:grpSpPr>
              <a:xfrm>
                <a:off x="1447800" y="9053044"/>
                <a:ext cx="13912377" cy="961627"/>
                <a:chOff x="7459670" y="7909810"/>
                <a:chExt cx="13913990" cy="961739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900530" y="7954517"/>
                  <a:ext cx="12473130" cy="8157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 THỨC TÍNH DIỆN TÍCH TAM GIÁC</a:t>
                  </a:r>
                </a:p>
              </p:txBody>
            </p:sp>
            <p:grpSp>
              <p:nvGrpSpPr>
                <p:cNvPr id="83" name="Group 44"/>
                <p:cNvGrpSpPr/>
                <p:nvPr/>
              </p:nvGrpSpPr>
              <p:grpSpPr>
                <a:xfrm>
                  <a:off x="7459670" y="7909810"/>
                  <a:ext cx="1392615" cy="961739"/>
                  <a:chOff x="7459669" y="5471410"/>
                  <a:chExt cx="1381118" cy="961739"/>
                </a:xfrm>
              </p:grpSpPr>
              <p:sp>
                <p:nvSpPr>
                  <p:cNvPr id="84" name="Isosceles Triangle 44"/>
                  <p:cNvSpPr/>
                  <p:nvPr/>
                </p:nvSpPr>
                <p:spPr>
                  <a:xfrm rot="16200000">
                    <a:off x="7469936" y="6279194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85" name="Group 46"/>
                  <p:cNvGrpSpPr/>
                  <p:nvPr/>
                </p:nvGrpSpPr>
                <p:grpSpPr>
                  <a:xfrm>
                    <a:off x="7469187" y="5471410"/>
                    <a:ext cx="1371600" cy="775707"/>
                    <a:chOff x="7469187" y="5471410"/>
                    <a:chExt cx="1371600" cy="775707"/>
                  </a:xfrm>
                </p:grpSpPr>
                <p:sp>
                  <p:nvSpPr>
                    <p:cNvPr id="86" name="Round Same Side Corner Rectangle 85"/>
                    <p:cNvSpPr/>
                    <p:nvPr/>
                  </p:nvSpPr>
                  <p:spPr>
                    <a:xfrm rot="5400000">
                      <a:off x="7789227" y="519555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7958808" y="5471410"/>
                      <a:ext cx="50751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7779763"/>
                <a:ext cx="13196489" cy="1024437"/>
                <a:chOff x="7459668" y="6321794"/>
                <a:chExt cx="17061982" cy="102455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6" y="6321809"/>
                  <a:ext cx="14960094" cy="815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TAM GIÁC VÀ ỨNG DỤNG THỰC TẾ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6321794"/>
                  <a:ext cx="1876588" cy="1024553"/>
                  <a:chOff x="7459669" y="5341099"/>
                  <a:chExt cx="1861096" cy="102455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9" y="5341099"/>
                    <a:ext cx="1775946" cy="788557"/>
                    <a:chOff x="7544819" y="5341099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3" y="4847405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92889" y="5381389"/>
                      <a:ext cx="65609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8271383" y="3439119"/>
            <a:ext cx="1149447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100" b="1" kern="1200" dirty="0">
                <a:solidFill>
                  <a:srgbClr val="FCFFEF"/>
                </a:solidFill>
                <a:effectLst/>
                <a:latin typeface="Tomaho"/>
                <a:ea typeface="Cascadia Mono"/>
                <a:cs typeface="Times New Roman" panose="02020603050405020304" pitchFamily="18" charset="0"/>
              </a:rPr>
              <a:t>HỆ THỨC LƯỢNG TRONG TAM GIÁC</a:t>
            </a:r>
            <a:endParaRPr lang="en-US" sz="4100" b="1" dirty="0"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Round Same Side Corner Rectangle 85">
            <a:extLst>
              <a:ext uri="{FF2B5EF4-FFF2-40B4-BE49-F238E27FC236}">
                <a16:creationId xmlns:a16="http://schemas.microsoft.com/office/drawing/2014/main" id="{27F7A6BB-140D-4BDD-8524-4674AF23FC99}"/>
              </a:ext>
            </a:extLst>
          </p:cNvPr>
          <p:cNvSpPr/>
          <p:nvPr/>
        </p:nvSpPr>
        <p:spPr>
          <a:xfrm rot="5400000">
            <a:off x="501012" y="10042645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E3911D-5EB0-44F2-ADDB-EE4737CF3D7E}"/>
              </a:ext>
            </a:extLst>
          </p:cNvPr>
          <p:cNvSpPr txBox="1"/>
          <p:nvPr/>
        </p:nvSpPr>
        <p:spPr>
          <a:xfrm>
            <a:off x="668940" y="10324175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94" name="Round Same Side Corner Rectangle 85">
            <a:extLst>
              <a:ext uri="{FF2B5EF4-FFF2-40B4-BE49-F238E27FC236}">
                <a16:creationId xmlns:a16="http://schemas.microsoft.com/office/drawing/2014/main" id="{8510BD55-75D2-432F-8E1B-8B7BE03ECBC3}"/>
              </a:ext>
            </a:extLst>
          </p:cNvPr>
          <p:cNvSpPr/>
          <p:nvPr/>
        </p:nvSpPr>
        <p:spPr>
          <a:xfrm rot="5400000">
            <a:off x="484077" y="11177177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ECEA38-9372-4738-9A7F-078D4FA5A23B}"/>
              </a:ext>
            </a:extLst>
          </p:cNvPr>
          <p:cNvSpPr txBox="1"/>
          <p:nvPr/>
        </p:nvSpPr>
        <p:spPr>
          <a:xfrm>
            <a:off x="652005" y="114587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1557DD1-56C7-4CB9-B967-873E35FA6058}"/>
              </a:ext>
            </a:extLst>
          </p:cNvPr>
          <p:cNvSpPr/>
          <p:nvPr/>
        </p:nvSpPr>
        <p:spPr>
          <a:xfrm>
            <a:off x="1606398" y="10301143"/>
            <a:ext cx="283122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BÀI TẬP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CB2E3EC-097D-421C-90FC-12E5943BC7BF}"/>
              </a:ext>
            </a:extLst>
          </p:cNvPr>
          <p:cNvSpPr/>
          <p:nvPr/>
        </p:nvSpPr>
        <p:spPr>
          <a:xfrm>
            <a:off x="1691064" y="11435667"/>
            <a:ext cx="737894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4" grpId="0" animBg="1"/>
      <p:bldP spid="95" grpId="0"/>
      <p:bldP spid="97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99437" y="593724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ĐỊNH LÍ SIN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692" y="1668462"/>
                <a:ext cx="11987308" cy="120475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H.3.11)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92" y="1668462"/>
                <a:ext cx="11987308" cy="12047538"/>
              </a:xfrm>
              <a:prstGeom prst="rect">
                <a:avLst/>
              </a:prstGeom>
              <a:blipFill>
                <a:blip r:embed="rId3"/>
                <a:stretch>
                  <a:fillRect l="-2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3672" y="1802030"/>
                <a:ext cx="11630891" cy="119139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72" y="1802030"/>
                <a:ext cx="11630891" cy="11913970"/>
              </a:xfrm>
              <a:prstGeom prst="rect">
                <a:avLst/>
              </a:prstGeom>
              <a:blipFill>
                <a:blip r:embed="rId4"/>
                <a:stretch>
                  <a:fillRect l="-21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299437" y="1573704"/>
            <a:ext cx="5339363" cy="1018479"/>
            <a:chOff x="22440" y="31731"/>
            <a:chExt cx="609669" cy="2613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606801" cy="160779"/>
              <a:chOff x="31572" y="57432"/>
              <a:chExt cx="853779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684802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88108" y="31731"/>
              <a:ext cx="444001" cy="2613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311708" y="6096000"/>
            <a:ext cx="90514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20219" y="76200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ĐỊNH LÍ SIN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218" y="2743200"/>
                <a:ext cx="12709981" cy="10760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Cho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Tính</a:t>
                </a:r>
                <a:r>
                  <a:rPr lang="en-US" b="1" dirty="0"/>
                  <a:t> số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, </a:t>
                </a:r>
                <a:r>
                  <a:rPr lang="en-US" b="1" dirty="0" err="1"/>
                  <a:t>bán</a:t>
                </a:r>
                <a:r>
                  <a:rPr lang="en-US" b="1" dirty="0"/>
                  <a:t> </a:t>
                </a:r>
                <a:r>
                  <a:rPr lang="en-US" b="1" dirty="0" err="1"/>
                  <a:t>kính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ngoại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 và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:r>
                  <a:rPr lang="en-US" b="1" dirty="0" err="1"/>
                  <a:t>còn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r>
                  <a:rPr lang="vi-VN" b="1" dirty="0">
                    <a:solidFill>
                      <a:srgbClr val="FF0000"/>
                    </a:solidFill>
                  </a:rPr>
                  <a:t>HD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sin </a:t>
                </a:r>
                <a:r>
                  <a:rPr lang="en-US" b="1" dirty="0" err="1"/>
                  <a:t>cho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8" y="2743200"/>
                <a:ext cx="12709981" cy="10760076"/>
              </a:xfrm>
              <a:prstGeom prst="rect">
                <a:avLst/>
              </a:prstGeom>
              <a:blipFill>
                <a:blip r:embed="rId3"/>
                <a:stretch>
                  <a:fillRect l="-2157" t="-16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32890" y="2743200"/>
            <a:ext cx="11630891" cy="10760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762000" y="1755209"/>
            <a:ext cx="7162800" cy="782181"/>
            <a:chOff x="22440" y="20224"/>
            <a:chExt cx="991272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991272" cy="160779"/>
              <a:chOff x="31572" y="57432"/>
              <a:chExt cx="1394736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1225759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81341" y="20224"/>
              <a:ext cx="783797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2.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48E84C-37CC-7A66-5921-0A02F4ECDC86}"/>
                  </a:ext>
                </a:extLst>
              </p:cNvPr>
              <p:cNvSpPr txBox="1"/>
              <p:nvPr/>
            </p:nvSpPr>
            <p:spPr>
              <a:xfrm>
                <a:off x="13030200" y="3581400"/>
                <a:ext cx="12195110" cy="3075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</m:func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𝟖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≃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𝟔𝟐</m:t>
                              </m:r>
                            </m:e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func>
                                    <m:func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𝑩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𝟖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kumimoji="0" lang="en-US" sz="43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48E84C-37CC-7A66-5921-0A02F4EC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3581400"/>
                <a:ext cx="12195110" cy="3075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2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5127" y="304800"/>
            <a:ext cx="23164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GIẢI TAM GIÁC VÀ ỨNG DỤNG THỰC TẾ</a:t>
            </a:r>
          </a:p>
          <a:p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yếu</a:t>
            </a:r>
            <a:r>
              <a:rPr lang="en-US" b="1" dirty="0"/>
              <a:t> </a:t>
            </a:r>
            <a:r>
              <a:rPr lang="en-US" b="1" dirty="0" err="1"/>
              <a:t>tố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 tam </a:t>
            </a:r>
            <a:r>
              <a:rPr lang="en-US" b="1" dirty="0" err="1"/>
              <a:t>giác</a:t>
            </a:r>
            <a:r>
              <a:rPr lang="en-US" b="1" dirty="0"/>
              <a:t>.</a:t>
            </a:r>
          </a:p>
          <a:p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219" y="2819400"/>
                <a:ext cx="11987308" cy="10683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</a:t>
                </a:r>
                <a:r>
                  <a:rPr lang="en-US" b="1" dirty="0" err="1"/>
                  <a:t>côsin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fun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𝟐𝟖𝟗𝟖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sin </a:t>
                </a:r>
                <a:r>
                  <a:rPr lang="en-US" b="1" dirty="0" err="1"/>
                  <a:t>cho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𝟖𝟒</m:t>
                        </m:r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𝒔𝒊𝒏𝑩</m:t>
                        </m:r>
                      </m:den>
                    </m:f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9" y="2819400"/>
                <a:ext cx="11987308" cy="10683876"/>
              </a:xfrm>
              <a:prstGeom prst="rect">
                <a:avLst/>
              </a:prstGeom>
              <a:blipFill>
                <a:blip r:embed="rId3"/>
                <a:stretch>
                  <a:fillRect l="-2083" r="-13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2890" y="2819400"/>
                <a:ext cx="11630891" cy="10683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/>
              </a:p>
              <a:p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sz="4400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ý.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Áp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lí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côsin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, sin và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sử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máy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cầm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tay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, ta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thể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gần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đúng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)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cạnh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và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góc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tam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giác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trong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trường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hợp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:</a:t>
                </a: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hai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cạnh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và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góc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xen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giữa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;</a:t>
                </a: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ba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cạnh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;</a:t>
                </a: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cạnh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và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hai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góc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kề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890" y="2819400"/>
                <a:ext cx="11630891" cy="10683876"/>
              </a:xfrm>
              <a:prstGeom prst="rect">
                <a:avLst/>
              </a:prstGeom>
              <a:blipFill>
                <a:blip r:embed="rId4"/>
                <a:stretch>
                  <a:fillRect l="-2148" r="-1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1085850" y="2819400"/>
            <a:ext cx="4171952" cy="782181"/>
            <a:chOff x="22440" y="20224"/>
            <a:chExt cx="909715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909715" cy="160779"/>
              <a:chOff x="31572" y="57432"/>
              <a:chExt cx="1279984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1111007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66835" y="20224"/>
              <a:ext cx="765320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3.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38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5127" y="617427"/>
            <a:ext cx="23164800" cy="78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GIẢI TAM GIÁC VÀ ỨNG DỤNG THỰC TẾ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20219" y="2819400"/>
            <a:ext cx="11987308" cy="10683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 err="1"/>
              <a:t>Trở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i="1" dirty="0" err="1"/>
              <a:t>tình</a:t>
            </a:r>
            <a:r>
              <a:rPr lang="en-US" b="1" i="1" dirty="0"/>
              <a:t> </a:t>
            </a:r>
            <a:r>
              <a:rPr lang="en-US" b="1" i="1" dirty="0" err="1"/>
              <a:t>huống</a:t>
            </a:r>
            <a:r>
              <a:rPr lang="en-US" b="1" i="1" dirty="0"/>
              <a:t> </a:t>
            </a:r>
            <a:r>
              <a:rPr lang="en-US" b="1" i="1" dirty="0" err="1"/>
              <a:t>mở</a:t>
            </a:r>
            <a:r>
              <a:rPr lang="en-US" b="1" i="1" dirty="0"/>
              <a:t> </a:t>
            </a:r>
            <a:r>
              <a:rPr lang="en-US" b="1" i="1" dirty="0" err="1"/>
              <a:t>đầu</a:t>
            </a:r>
            <a:r>
              <a:rPr lang="en-US" b="1" dirty="0"/>
              <a:t>,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khoảng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A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bờ</a:t>
            </a:r>
            <a:r>
              <a:rPr lang="en-US" b="1" dirty="0"/>
              <a:t> </a:t>
            </a:r>
            <a:r>
              <a:rPr lang="en-US" b="1" dirty="0" err="1"/>
              <a:t>hồ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Kiếm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Rùa</a:t>
            </a:r>
            <a:r>
              <a:rPr lang="en-US" b="1" dirty="0"/>
              <a:t> (H.3.12):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1.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bờ</a:t>
            </a:r>
            <a:r>
              <a:rPr lang="en-US" b="1" dirty="0"/>
              <a:t>,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cọc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yại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A và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cọc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B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.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khoảng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AB.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2.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Đứng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A, </a:t>
            </a:r>
            <a:r>
              <a:rPr lang="en-US" b="1" dirty="0" err="1"/>
              <a:t>ngắm</a:t>
            </a:r>
            <a:r>
              <a:rPr lang="en-US" b="1" dirty="0"/>
              <a:t>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Rùa</a:t>
            </a:r>
            <a:r>
              <a:rPr lang="en-US" b="1" dirty="0"/>
              <a:t> và </a:t>
            </a:r>
            <a:r>
              <a:rPr lang="en-US" b="1" dirty="0" err="1"/>
              <a:t>cọc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B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gpcs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bởi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ngắm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.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3.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Đứng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B, </a:t>
            </a:r>
            <a:r>
              <a:rPr lang="en-US" b="1" dirty="0" err="1"/>
              <a:t>ngắm</a:t>
            </a:r>
            <a:r>
              <a:rPr lang="en-US" b="1" dirty="0"/>
              <a:t> </a:t>
            </a:r>
            <a:r>
              <a:rPr lang="en-US" b="1" dirty="0" err="1"/>
              <a:t>cọc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A và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Rùa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bởi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ngắm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2890" y="2819400"/>
                <a:ext cx="11630891" cy="10683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4.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C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Tháp</a:t>
                </a:r>
                <a:r>
                  <a:rPr lang="en-US" b="1" dirty="0"/>
                  <a:t> </a:t>
                </a:r>
                <a:r>
                  <a:rPr lang="en-US" b="1" dirty="0" err="1"/>
                  <a:t>Rùa</a:t>
                </a:r>
                <a:r>
                  <a:rPr lang="en-US" b="1" dirty="0"/>
                  <a:t>.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sin </a:t>
                </a:r>
                <a:r>
                  <a:rPr lang="en-US" b="1" dirty="0" err="1"/>
                  <a:t>cho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890" y="2819400"/>
                <a:ext cx="11630891" cy="10683876"/>
              </a:xfrm>
              <a:prstGeom prst="rect">
                <a:avLst/>
              </a:prstGeom>
              <a:blipFill>
                <a:blip r:embed="rId3"/>
                <a:stretch>
                  <a:fillRect l="-2148" t="-1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725127" y="1711487"/>
            <a:ext cx="5523273" cy="782181"/>
            <a:chOff x="22440" y="20224"/>
            <a:chExt cx="693709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693709" cy="160779"/>
              <a:chOff x="31572" y="57432"/>
              <a:chExt cx="976060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807083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66835" y="20224"/>
              <a:ext cx="499467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4.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Hình ảnh 162">
            <a:extLst>
              <a:ext uri="{FF2B5EF4-FFF2-40B4-BE49-F238E27FC236}">
                <a16:creationId xmlns:a16="http://schemas.microsoft.com/office/drawing/2014/main" id="{031DDCC8-1139-46ED-AAAB-2D118F65E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290" y="4876800"/>
            <a:ext cx="10907110" cy="83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50718" y="259949"/>
            <a:ext cx="23164800" cy="806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GIẢI TAM GIÁC VÀ ỨNG DỤNG THỰC TẾ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58991" y="2945093"/>
            <a:ext cx="11018609" cy="1019474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590110" y="2945093"/>
            <a:ext cx="11785192" cy="1025549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Giải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571500" y="1531828"/>
            <a:ext cx="5372100" cy="782181"/>
            <a:chOff x="22440" y="20224"/>
            <a:chExt cx="710325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671520" cy="160779"/>
              <a:chOff x="31572" y="57432"/>
              <a:chExt cx="944840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775863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81341" y="20224"/>
              <a:ext cx="551424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71500" y="3329056"/>
            <a:ext cx="10248900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Kinh nghiệm leo núi Cô Tiên ở Nha Trang để ngắm cảnh hoàng hô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647906"/>
            <a:ext cx="9867900" cy="600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109" y="4038600"/>
            <a:ext cx="1178519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411185"/>
            <a:ext cx="23164800" cy="2255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4. CÔNG THỨC TÍNH DIỆN TÍCH TAM GIÁC</a:t>
            </a:r>
          </a:p>
          <a:p>
            <a:r>
              <a:rPr lang="en-US" b="1" dirty="0"/>
              <a:t>Ta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tích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và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đáy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.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tích tam </a:t>
            </a:r>
            <a:r>
              <a:rPr lang="en-US" b="1" dirty="0" err="1"/>
              <a:t>giác</a:t>
            </a:r>
            <a:r>
              <a:rPr lang="en-US" b="1" dirty="0"/>
              <a:t> hay </a:t>
            </a:r>
            <a:r>
              <a:rPr lang="en-US" b="1" dirty="0" err="1"/>
              <a:t>không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092" y="4343400"/>
                <a:ext cx="12034435" cy="9159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Cho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tâm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nội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. 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pPr lvl="0"/>
                <a:endParaRPr lang="en-US" b="1" dirty="0"/>
              </a:p>
              <a:p>
                <a:pPr lvl="0"/>
                <a:endParaRPr lang="vi-VN" b="1" dirty="0"/>
              </a:p>
              <a:p>
                <a:pPr lvl="0"/>
                <a:r>
                  <a:rPr lang="en-US" b="1" dirty="0"/>
                  <a:t>a) </a:t>
                </a:r>
                <a:r>
                  <a:rPr lang="en-US" b="1" dirty="0" err="1"/>
                  <a:t>Nêu</a:t>
                </a:r>
                <a:r>
                  <a:rPr lang="en-US" b="1" dirty="0"/>
                  <a:t> </a:t>
                </a:r>
                <a:r>
                  <a:rPr lang="en-US" b="1" dirty="0" err="1"/>
                  <a:t>mối</a:t>
                </a:r>
                <a:r>
                  <a:rPr lang="en-US" b="1" dirty="0"/>
                  <a:t> </a:t>
                </a:r>
                <a:r>
                  <a:rPr lang="en-US" b="1" dirty="0" err="1"/>
                  <a:t>liên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tích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 và </a:t>
                </a:r>
                <a:r>
                  <a:rPr lang="en-US" b="1" dirty="0" err="1"/>
                  <a:t>diện</a:t>
                </a:r>
                <a:r>
                  <a:rPr lang="en-US" b="1" dirty="0"/>
                  <a:t> tích </a:t>
                </a:r>
                <a:r>
                  <a:rPr lang="en-US" b="1" dirty="0" err="1"/>
                  <a:t>các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𝑰𝑪𝑨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𝑰𝑨𝑩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lvl="0"/>
                <a:r>
                  <a:rPr lang="en-US" b="1" dirty="0"/>
                  <a:t>b)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tích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2" y="4343400"/>
                <a:ext cx="12034435" cy="9159876"/>
              </a:xfrm>
              <a:prstGeom prst="rect">
                <a:avLst/>
              </a:prstGeom>
              <a:blipFill>
                <a:blip r:embed="rId3"/>
                <a:stretch>
                  <a:fillRect l="-2277" t="-2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80017" y="4334242"/>
            <a:ext cx="11630891" cy="9159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609600" y="3575074"/>
            <a:ext cx="4070131" cy="782181"/>
            <a:chOff x="22440" y="20224"/>
            <a:chExt cx="555197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555197" cy="160779"/>
              <a:chOff x="31572" y="57432"/>
              <a:chExt cx="781171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61219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66835" y="20224"/>
              <a:ext cx="377570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HĐ 4.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8233E2B0-0EC7-4FE9-8FF2-54F676EA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B9972D3-D905-431F-9A4C-4D14128E2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291749"/>
                  </p:ext>
                </p:extLst>
              </p:nvPr>
            </p:nvGraphicFramePr>
            <p:xfrm>
              <a:off x="13182600" y="11380922"/>
              <a:ext cx="9180873" cy="1909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80873">
                      <a:extLst>
                        <a:ext uri="{9D8B030D-6E8A-4147-A177-3AD203B41FA5}">
                          <a16:colId xmlns:a16="http://schemas.microsoft.com/office/drawing/2014/main" val="3766786674"/>
                        </a:ext>
                      </a:extLst>
                    </a:gridCol>
                  </a:tblGrid>
                  <a:tr h="123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Công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thức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tính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diện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tích tam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  <m: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  <m: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4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endParaRPr lang="en-US" sz="4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39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B9972D3-D905-431F-9A4C-4D14128E2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291749"/>
                  </p:ext>
                </p:extLst>
              </p:nvPr>
            </p:nvGraphicFramePr>
            <p:xfrm>
              <a:off x="13182600" y="11380922"/>
              <a:ext cx="9180873" cy="1909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80873">
                      <a:extLst>
                        <a:ext uri="{9D8B030D-6E8A-4147-A177-3AD203B41FA5}">
                          <a16:colId xmlns:a16="http://schemas.microsoft.com/office/drawing/2014/main" val="3766786674"/>
                        </a:ext>
                      </a:extLst>
                    </a:gridCol>
                  </a:tblGrid>
                  <a:tr h="1909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" t="-6667" r="-265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390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62" y="5557604"/>
            <a:ext cx="8839338" cy="389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0017" y="4580371"/>
            <a:ext cx="11294384" cy="6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5127" y="531247"/>
            <a:ext cx="23164800" cy="78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4. CÔNG THỨC TÍNH DIỆN TÍCH TAM GIÁC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092" y="2819400"/>
                <a:ext cx="12034435" cy="10683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Cho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b="1" dirty="0"/>
                  <a:t>.</a:t>
                </a:r>
                <a:endParaRPr lang="en-US" b="1" i="1" dirty="0"/>
              </a:p>
              <a:p>
                <a:pPr marL="0" lvl="0" indent="0">
                  <a:buNone/>
                </a:pPr>
                <a:r>
                  <a:rPr lang="vi-VN" b="1" dirty="0"/>
                  <a:t> </a:t>
                </a:r>
                <a:r>
                  <a:rPr lang="en-US" b="1" dirty="0"/>
                  <a:t>a)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/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vi-VN" b="1" dirty="0"/>
                  <a:t> </a:t>
                </a:r>
                <a:r>
                  <a:rPr lang="en-US" b="1" dirty="0"/>
                  <a:t>b) </a:t>
                </a:r>
                <a:r>
                  <a:rPr lang="en-US" b="1" dirty="0" err="1"/>
                  <a:t>Viết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tích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b="1" dirty="0"/>
                  <a:t> .</a:t>
                </a:r>
              </a:p>
              <a:p>
                <a:endParaRPr lang="en-US" b="1" i="1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2" y="2819400"/>
                <a:ext cx="12034435" cy="10683876"/>
              </a:xfrm>
              <a:prstGeom prst="rect">
                <a:avLst/>
              </a:prstGeom>
              <a:blipFill>
                <a:blip r:embed="rId3"/>
                <a:stretch>
                  <a:fillRect l="-2277" t="-19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80017" y="2819400"/>
            <a:ext cx="11630891" cy="1067471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794089" y="1675324"/>
            <a:ext cx="4800600" cy="782181"/>
            <a:chOff x="22440" y="20224"/>
            <a:chExt cx="555197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555197" cy="160779"/>
              <a:chOff x="31572" y="57432"/>
              <a:chExt cx="781171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61219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66835" y="20224"/>
              <a:ext cx="377570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HĐ 5.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8233E2B0-0EC7-4FE9-8FF2-54F676EA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522A8B-7FC9-41F2-820F-DD8860E2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33506"/>
                  </p:ext>
                </p:extLst>
              </p:nvPr>
            </p:nvGraphicFramePr>
            <p:xfrm>
              <a:off x="780234" y="11161078"/>
              <a:ext cx="11382927" cy="21924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2927">
                      <a:extLst>
                        <a:ext uri="{9D8B030D-6E8A-4147-A177-3AD203B41FA5}">
                          <a16:colId xmlns:a16="http://schemas.microsoft.com/office/drawing/2014/main" val="3556034665"/>
                        </a:ext>
                      </a:extLst>
                    </a:gridCol>
                  </a:tblGrid>
                  <a:tr h="125730"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Công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thức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tính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diện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tích tam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𝑺</m:t>
                                </m:r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𝒃𝒄</m:t>
                                </m:r>
                                <m:func>
                                  <m:func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e>
                                </m:func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𝒂𝒄</m:t>
                                </m:r>
                                <m:func>
                                  <m:func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𝒔𝒊𝒏𝑩</m:t>
                                    </m:r>
                                  </m:fName>
                                  <m: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𝒂𝒃𝒔𝒊𝒏𝑪</m:t>
                                </m:r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01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522A8B-7FC9-41F2-820F-DD8860E2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33506"/>
                  </p:ext>
                </p:extLst>
              </p:nvPr>
            </p:nvGraphicFramePr>
            <p:xfrm>
              <a:off x="780234" y="11161078"/>
              <a:ext cx="11382927" cy="21924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2927">
                      <a:extLst>
                        <a:ext uri="{9D8B030D-6E8A-4147-A177-3AD203B41FA5}">
                          <a16:colId xmlns:a16="http://schemas.microsoft.com/office/drawing/2014/main" val="3556034665"/>
                        </a:ext>
                      </a:extLst>
                    </a:gridCol>
                  </a:tblGrid>
                  <a:tr h="21924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" t="-5817" r="-214" b="-1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018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7" y="6143587"/>
            <a:ext cx="11363004" cy="482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1629" y="3124200"/>
            <a:ext cx="11467666" cy="5372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0847" y="9413232"/>
            <a:ext cx="11695940" cy="31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73092" y="759678"/>
            <a:ext cx="23164800" cy="78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4. CÔNG THỨC TÍNH DIỆN TÍCH TAM GIÁC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4907" y="2819400"/>
                <a:ext cx="22956001" cy="1067471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tích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vi-VN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𝟒𝟎𝟓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sin </a:t>
                </a:r>
                <a:r>
                  <a:rPr lang="en-US" b="1" dirty="0" err="1"/>
                  <a:t>cho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07" y="2819400"/>
                <a:ext cx="22956001" cy="10674718"/>
              </a:xfrm>
              <a:prstGeom prst="rect">
                <a:avLst/>
              </a:prstGeom>
              <a:blipFill>
                <a:blip r:embed="rId3"/>
                <a:stretch>
                  <a:fillRect l="-1168" t="-17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609600" y="1789539"/>
            <a:ext cx="5029200" cy="782181"/>
            <a:chOff x="22440" y="27674"/>
            <a:chExt cx="555197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555197" cy="160779"/>
              <a:chOff x="31572" y="57432"/>
              <a:chExt cx="781171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61219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88865" y="27674"/>
              <a:ext cx="377570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vi-VN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8233E2B0-0EC7-4FE9-8FF2-54F676EA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5127" y="531247"/>
            <a:ext cx="23164800" cy="78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4. CÔNG THỨC TÍNH DIỆN TÍCH TAM GIÁC</a:t>
            </a:r>
          </a:p>
          <a:p>
            <a:endParaRPr lang="en-US" b="1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73092" y="2819400"/>
            <a:ext cx="23616835" cy="10683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3DAE3-C7A3-4525-BFD8-25079905D085}"/>
              </a:ext>
            </a:extLst>
          </p:cNvPr>
          <p:cNvGrpSpPr/>
          <p:nvPr/>
        </p:nvGrpSpPr>
        <p:grpSpPr>
          <a:xfrm>
            <a:off x="794089" y="1675324"/>
            <a:ext cx="4800600" cy="782181"/>
            <a:chOff x="22440" y="20224"/>
            <a:chExt cx="555197" cy="2007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9AF95-F2F5-4826-89CB-F0ACA73DB33F}"/>
                </a:ext>
              </a:extLst>
            </p:cNvPr>
            <p:cNvGrpSpPr/>
            <p:nvPr/>
          </p:nvGrpSpPr>
          <p:grpSpPr>
            <a:xfrm>
              <a:off x="22440" y="56989"/>
              <a:ext cx="555197" cy="160779"/>
              <a:chOff x="31572" y="57432"/>
              <a:chExt cx="781171" cy="198971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E8741584-E7A1-4ACF-A1B0-5224B9F69492}"/>
                  </a:ext>
                </a:extLst>
              </p:cNvPr>
              <p:cNvSpPr/>
              <p:nvPr/>
            </p:nvSpPr>
            <p:spPr>
              <a:xfrm>
                <a:off x="200549" y="57432"/>
                <a:ext cx="61219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C568DD1-1843-4B81-971D-A4C82DEE93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A92FA0F6-1303-47A9-8224-4E1DD56B47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B356FE60-8E53-48D9-9EC1-AED752392516}"/>
                </a:ext>
              </a:extLst>
            </p:cNvPr>
            <p:cNvSpPr txBox="1"/>
            <p:nvPr/>
          </p:nvSpPr>
          <p:spPr>
            <a:xfrm>
              <a:off x="166835" y="20224"/>
              <a:ext cx="377570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HĐ 5.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8233E2B0-0EC7-4FE9-8FF2-54F676EA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522A8B-7FC9-41F2-820F-DD8860E2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321659"/>
                  </p:ext>
                </p:extLst>
              </p:nvPr>
            </p:nvGraphicFramePr>
            <p:xfrm>
              <a:off x="12242300" y="3675629"/>
              <a:ext cx="11382927" cy="21924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2927">
                      <a:extLst>
                        <a:ext uri="{9D8B030D-6E8A-4147-A177-3AD203B41FA5}">
                          <a16:colId xmlns:a16="http://schemas.microsoft.com/office/drawing/2014/main" val="3556034665"/>
                        </a:ext>
                      </a:extLst>
                    </a:gridCol>
                  </a:tblGrid>
                  <a:tr h="125730"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Công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thức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tính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diện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tích tam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𝑺</m:t>
                                </m:r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𝒃𝒄</m:t>
                                </m:r>
                                <m:func>
                                  <m:func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e>
                                </m:func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𝒂𝒄</m:t>
                                </m:r>
                                <m:func>
                                  <m:func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𝒔𝒊𝒏𝑩</m:t>
                                    </m:r>
                                  </m:fName>
                                  <m:e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𝒂𝒃𝒔𝒊𝒏𝑪</m:t>
                                </m:r>
                                <m:r>
                                  <a:rPr lang="en-US" sz="4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01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522A8B-7FC9-41F2-820F-DD8860E2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321659"/>
                  </p:ext>
                </p:extLst>
              </p:nvPr>
            </p:nvGraphicFramePr>
            <p:xfrm>
              <a:off x="12242300" y="3675629"/>
              <a:ext cx="11382927" cy="21924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2927">
                      <a:extLst>
                        <a:ext uri="{9D8B030D-6E8A-4147-A177-3AD203B41FA5}">
                          <a16:colId xmlns:a16="http://schemas.microsoft.com/office/drawing/2014/main" val="3556034665"/>
                        </a:ext>
                      </a:extLst>
                    </a:gridCol>
                  </a:tblGrid>
                  <a:tr h="21924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" t="-5817" r="-214" b="-1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018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69" y="3133262"/>
            <a:ext cx="11363004" cy="482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441" y="8161338"/>
            <a:ext cx="20598836" cy="48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466154"/>
            <a:ext cx="23164800" cy="78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4. CÔNG THỨC TÍNH DIỆN TÍCH TAM GIÁC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093" y="2819400"/>
                <a:ext cx="10928308" cy="10683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tích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5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3" y="2819400"/>
                <a:ext cx="10928308" cy="10683876"/>
              </a:xfrm>
              <a:prstGeom prst="rect">
                <a:avLst/>
              </a:prstGeom>
              <a:blipFill>
                <a:blip r:embed="rId3"/>
                <a:stretch>
                  <a:fillRect l="-2284" t="-1938" r="-6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316929" y="2819400"/>
            <a:ext cx="12793979" cy="1067471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233E2B0-0EC7-4FE9-8FF2-54F676EA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3AE2-C7AA-482A-BA37-B30830689BC0}"/>
              </a:ext>
            </a:extLst>
          </p:cNvPr>
          <p:cNvGrpSpPr/>
          <p:nvPr/>
        </p:nvGrpSpPr>
        <p:grpSpPr>
          <a:xfrm>
            <a:off x="349836" y="1663559"/>
            <a:ext cx="4760084" cy="782181"/>
            <a:chOff x="22440" y="27674"/>
            <a:chExt cx="722546" cy="20075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A6E730-FABB-4357-8D94-C901A2D8A58B}"/>
                </a:ext>
              </a:extLst>
            </p:cNvPr>
            <p:cNvGrpSpPr/>
            <p:nvPr/>
          </p:nvGrpSpPr>
          <p:grpSpPr>
            <a:xfrm>
              <a:off x="22440" y="56989"/>
              <a:ext cx="722546" cy="160779"/>
              <a:chOff x="31572" y="57432"/>
              <a:chExt cx="1016634" cy="198971"/>
            </a:xfrm>
          </p:grpSpPr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AA75FF50-C617-4CED-A1D9-898FE0482F4B}"/>
                  </a:ext>
                </a:extLst>
              </p:cNvPr>
              <p:cNvSpPr/>
              <p:nvPr/>
            </p:nvSpPr>
            <p:spPr>
              <a:xfrm>
                <a:off x="200549" y="57432"/>
                <a:ext cx="847657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A4EC1DAF-00F7-42BB-8ED7-F84F8D94994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316F44C2-5618-4D13-8220-DEC3E4CF4C8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56">
              <a:extLst>
                <a:ext uri="{FF2B5EF4-FFF2-40B4-BE49-F238E27FC236}">
                  <a16:creationId xmlns:a16="http://schemas.microsoft.com/office/drawing/2014/main" id="{A985A6F7-BF70-4B42-AB6A-2E9064079024}"/>
                </a:ext>
              </a:extLst>
            </p:cNvPr>
            <p:cNvSpPr txBox="1"/>
            <p:nvPr/>
          </p:nvSpPr>
          <p:spPr>
            <a:xfrm>
              <a:off x="211250" y="27674"/>
              <a:ext cx="530676" cy="2007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48C6E0B-9A35-47A9-9659-07A622D440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887200" y="9715537"/>
              <a:ext cx="11469480" cy="1863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69480">
                      <a:extLst>
                        <a:ext uri="{9D8B030D-6E8A-4147-A177-3AD203B41FA5}">
                          <a16:colId xmlns:a16="http://schemas.microsoft.com/office/drawing/2014/main" val="311107440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Công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thức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Heron. 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Trong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tam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4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671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48C6E0B-9A35-47A9-9659-07A622D440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8723363"/>
                  </p:ext>
                </p:extLst>
              </p:nvPr>
            </p:nvGraphicFramePr>
            <p:xfrm>
              <a:off x="11887200" y="9715537"/>
              <a:ext cx="11469480" cy="1863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69480">
                      <a:extLst>
                        <a:ext uri="{9D8B030D-6E8A-4147-A177-3AD203B41FA5}">
                          <a16:colId xmlns:a16="http://schemas.microsoft.com/office/drawing/2014/main" val="3111074408"/>
                        </a:ext>
                      </a:extLst>
                    </a:gridCol>
                  </a:tblGrid>
                  <a:tr h="1863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6" t="-6515" r="-213" b="-15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671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11778D-25E0-D662-FC00-AF1A04F1D5F2}"/>
                  </a:ext>
                </a:extLst>
              </p:cNvPr>
              <p:cNvSpPr txBox="1"/>
              <p:nvPr/>
            </p:nvSpPr>
            <p:spPr>
              <a:xfrm>
                <a:off x="157565" y="6547536"/>
                <a:ext cx="12034435" cy="6946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438400" algn="l"/>
                  </a:tabLs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43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e>
                      </m:rad>
                    </m:oMath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𝒃𝒄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𝒃𝒄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b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11778D-25E0-D662-FC00-AF1A04F1D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5" y="6547536"/>
                <a:ext cx="12034435" cy="6946582"/>
              </a:xfrm>
              <a:prstGeom prst="rect">
                <a:avLst/>
              </a:prstGeom>
              <a:blipFill>
                <a:blip r:embed="rId5"/>
                <a:stretch>
                  <a:fillRect t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216F65-A3B0-12D9-CE31-565B20BA776A}"/>
                  </a:ext>
                </a:extLst>
              </p:cNvPr>
              <p:cNvSpPr txBox="1"/>
              <p:nvPr/>
            </p:nvSpPr>
            <p:spPr>
              <a:xfrm>
                <a:off x="11322245" y="2785070"/>
                <a:ext cx="12034435" cy="5746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𝒃𝒄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𝒃𝒄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b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438400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216F65-A3B0-12D9-CE31-565B20BA7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245" y="2785070"/>
                <a:ext cx="12034435" cy="5746701"/>
              </a:xfrm>
              <a:prstGeom prst="rect">
                <a:avLst/>
              </a:prstGeom>
              <a:blipFill>
                <a:blip r:embed="rId6"/>
                <a:stretch>
                  <a:fillRect r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7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6A0871-71B1-40A3-B27C-9D619C7955C5}"/>
              </a:ext>
            </a:extLst>
          </p:cNvPr>
          <p:cNvSpPr txBox="1"/>
          <p:nvPr/>
        </p:nvSpPr>
        <p:spPr>
          <a:xfrm>
            <a:off x="7315200" y="6050451"/>
            <a:ext cx="11506200" cy="981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hought Bubble: Cloud 3">
            <a:extLst>
              <a:ext uri="{FF2B5EF4-FFF2-40B4-BE49-F238E27FC236}">
                <a16:creationId xmlns:a16="http://schemas.microsoft.com/office/drawing/2014/main" id="{704560A4-ADF1-4AA4-A3CD-521342EAE3DF}"/>
              </a:ext>
            </a:extLst>
          </p:cNvPr>
          <p:cNvSpPr/>
          <p:nvPr/>
        </p:nvSpPr>
        <p:spPr>
          <a:xfrm>
            <a:off x="18936670" y="103909"/>
            <a:ext cx="4837729" cy="6928029"/>
          </a:xfrm>
          <a:prstGeom prst="cloudCallout">
            <a:avLst>
              <a:gd name="adj1" fmla="val -48261"/>
              <a:gd name="adj2" fmla="val 52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tam giá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963871" y="293759"/>
            <a:ext cx="9525000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19" y="779388"/>
            <a:ext cx="5296871" cy="7140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D6E10-584B-4D81-B179-926C70F36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7680393"/>
            <a:ext cx="6629400" cy="5298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8723798"/>
            <a:ext cx="10363200" cy="46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1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026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3467722" y="810027"/>
            <a:ext cx="15483610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/>
              <a:t>4. CÔNG THỨC TÍNH DIỆN TÍCH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04592-B4AB-4452-9752-41F3C1975AD6}"/>
                  </a:ext>
                </a:extLst>
              </p:cNvPr>
              <p:cNvSpPr txBox="1"/>
              <p:nvPr/>
            </p:nvSpPr>
            <p:spPr>
              <a:xfrm>
                <a:off x="185328" y="2763961"/>
                <a:ext cx="11574673" cy="231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999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Diện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999" i="1" u="sng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5999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999" i="1" u="sng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04592-B4AB-4452-9752-41F3C19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28" y="2763961"/>
                <a:ext cx="11574673" cy="2319150"/>
              </a:xfrm>
              <a:prstGeom prst="rect">
                <a:avLst/>
              </a:prstGeom>
              <a:blipFill>
                <a:blip r:embed="rId3"/>
                <a:stretch>
                  <a:fillRect l="-3160" t="-7874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10" cy="769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3993" y="2763961"/>
                <a:ext cx="10494679" cy="2366047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99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5999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5999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993" y="2763961"/>
                <a:ext cx="10494679" cy="23660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3335" y="3700729"/>
            <a:ext cx="1218659" cy="7152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63846-9CFE-4590-A201-0D1E144D8CA4}"/>
                  </a:ext>
                </a:extLst>
              </p:cNvPr>
              <p:cNvSpPr/>
              <p:nvPr/>
            </p:nvSpPr>
            <p:spPr>
              <a:xfrm>
                <a:off x="618" y="6410841"/>
                <a:ext cx="12052718" cy="231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xen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999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5999" i="1" u="sng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9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999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999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63846-9CFE-4590-A201-0D1E144D8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" y="6410841"/>
                <a:ext cx="12052718" cy="2319150"/>
              </a:xfrm>
              <a:prstGeom prst="rect">
                <a:avLst/>
              </a:prstGeom>
              <a:blipFill>
                <a:blip r:embed="rId5"/>
                <a:stretch>
                  <a:fillRect l="-3035" t="-8158" r="-2681" b="-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2122462" y="6993992"/>
            <a:ext cx="1218659" cy="7152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703993" y="6495166"/>
                <a:ext cx="10494679" cy="2234825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5999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999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999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999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993" y="6495166"/>
                <a:ext cx="10494679" cy="22348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7CB1E3-F5A9-4B1E-9DA7-7860C40C0D30}"/>
                  </a:ext>
                </a:extLst>
              </p:cNvPr>
              <p:cNvSpPr/>
              <p:nvPr/>
            </p:nvSpPr>
            <p:spPr>
              <a:xfrm>
                <a:off x="1411" y="10290440"/>
                <a:ext cx="12190589" cy="32635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5999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99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</a:t>
                </a:r>
                <a14:m>
                  <m:oMath xmlns:m="http://schemas.openxmlformats.org/officeDocument/2006/math">
                    <m:r>
                      <a:rPr lang="en-US" sz="5999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999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99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5999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vi.</a:t>
                </a:r>
                <a:endParaRPr lang="en-US" sz="5999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7CB1E3-F5A9-4B1E-9DA7-7860C40C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" y="10290440"/>
                <a:ext cx="12190589" cy="3263529"/>
              </a:xfrm>
              <a:prstGeom prst="rect">
                <a:avLst/>
              </a:prstGeom>
              <a:blipFill>
                <a:blip r:embed="rId7"/>
                <a:stretch>
                  <a:fillRect l="-3000" t="-5607" r="-1550" b="-5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C85BD21A-55A1-439C-B960-086A68BE8753}"/>
              </a:ext>
            </a:extLst>
          </p:cNvPr>
          <p:cNvSpPr/>
          <p:nvPr/>
        </p:nvSpPr>
        <p:spPr>
          <a:xfrm>
            <a:off x="12274844" y="11179914"/>
            <a:ext cx="1218659" cy="7152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BC8F22-3DCD-41D0-817D-0DC5C8B03E42}"/>
                  </a:ext>
                </a:extLst>
              </p:cNvPr>
              <p:cNvSpPr/>
              <p:nvPr/>
            </p:nvSpPr>
            <p:spPr>
              <a:xfrm>
                <a:off x="13856376" y="10681089"/>
                <a:ext cx="10494679" cy="2234825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5999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BC8F22-3DCD-41D0-817D-0DC5C8B0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376" y="10681089"/>
                <a:ext cx="10494679" cy="223482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053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7" grpId="0" animBg="1"/>
      <p:bldP spid="13" grpId="0" animBg="1"/>
      <p:bldP spid="14" grpId="0"/>
      <p:bldP spid="27" grpId="0" animBg="1"/>
      <p:bldP spid="28" grpId="0" animBg="1"/>
      <p:bldP spid="20" grpId="0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8041" y="472675"/>
            <a:ext cx="3239985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026" y="433045"/>
            <a:ext cx="2519988" cy="76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3579063" y="893581"/>
            <a:ext cx="15372269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/>
              <a:t>4. CÔNG THỨC TÍNH DIỆN TÍCH TAM GIÁC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10" cy="769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3993" y="2763961"/>
                <a:ext cx="10494679" cy="236604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999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993" y="2763961"/>
                <a:ext cx="10494679" cy="236604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3335" y="3700729"/>
            <a:ext cx="1218659" cy="7152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1866418" y="8584761"/>
            <a:ext cx="1218659" cy="7152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576307" y="7467348"/>
                <a:ext cx="10494679" cy="2234825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5999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999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999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999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599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5999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307" y="7467348"/>
                <a:ext cx="10494679" cy="22348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4F6F6-D0A3-472C-A8D1-A3520ADC22E6}"/>
                  </a:ext>
                </a:extLst>
              </p:cNvPr>
              <p:cNvSpPr txBox="1"/>
              <p:nvPr/>
            </p:nvSpPr>
            <p:spPr>
              <a:xfrm>
                <a:off x="313014" y="2567554"/>
                <a:ext cx="10527033" cy="193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5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4F6F6-D0A3-472C-A8D1-A3520ADC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4" y="2567554"/>
                <a:ext cx="10527033" cy="1938768"/>
              </a:xfrm>
              <a:prstGeom prst="rect">
                <a:avLst/>
              </a:prstGeom>
              <a:blipFill>
                <a:blip r:embed="rId5"/>
                <a:stretch>
                  <a:fillRect l="-3474" t="-9434" r="-5038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BB92A9-445C-4FE9-9B0F-8AF1E96C21AF}"/>
                  </a:ext>
                </a:extLst>
              </p:cNvPr>
              <p:cNvSpPr txBox="1"/>
              <p:nvPr/>
            </p:nvSpPr>
            <p:spPr>
              <a:xfrm>
                <a:off x="313014" y="7316005"/>
                <a:ext cx="9834510" cy="326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5999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5999" i="1" u="sng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999" i="1" u="sng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999" i="1" u="sng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5999" i="1" u="sng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5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BB92A9-445C-4FE9-9B0F-8AF1E96C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4" y="7316005"/>
                <a:ext cx="9834510" cy="3263529"/>
              </a:xfrm>
              <a:prstGeom prst="rect">
                <a:avLst/>
              </a:prstGeom>
              <a:blipFill>
                <a:blip r:embed="rId6"/>
                <a:stretch>
                  <a:fillRect l="-3717" t="-5607" r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71987" y="10236535"/>
                <a:ext cx="7039895" cy="101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999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999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987" y="10236535"/>
                <a:ext cx="7039895" cy="1015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733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3" grpId="0" animBg="1"/>
      <p:bldP spid="27" grpId="0" animBg="1"/>
      <p:bldP spid="28" grpId="0" animBg="1"/>
      <p:bldP spid="19" grpId="0"/>
      <p:bldP spid="2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566" y="4980236"/>
            <a:ext cx="19044846" cy="101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508535" y="5403865"/>
            <a:ext cx="23734573" cy="5773788"/>
            <a:chOff x="862619" y="5508757"/>
            <a:chExt cx="21817977" cy="8239056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862619" y="5879267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9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508757"/>
              <a:ext cx="3268169" cy="1229588"/>
              <a:chOff x="1224541" y="5947324"/>
              <a:chExt cx="3268169" cy="1229588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71" tIns="91435" rIns="182871" bIns="9143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99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5947324"/>
                <a:ext cx="2460408" cy="122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99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71" tIns="91435" rIns="182871" bIns="9143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99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4001" y="9798944"/>
            <a:ext cx="91433" cy="101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4617097" y="6296451"/>
                <a:ext cx="18891460" cy="4580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999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b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999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5999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5999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999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999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5999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999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5999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97" y="6296451"/>
                <a:ext cx="18891460" cy="4580532"/>
              </a:xfrm>
              <a:prstGeom prst="rect">
                <a:avLst/>
              </a:prstGeom>
              <a:blipFill>
                <a:blip r:embed="rId3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076A1245-AD53-4501-8EF9-75C38D358D96}"/>
              </a:ext>
            </a:extLst>
          </p:cNvPr>
          <p:cNvGrpSpPr/>
          <p:nvPr/>
        </p:nvGrpSpPr>
        <p:grpSpPr>
          <a:xfrm>
            <a:off x="311604" y="981370"/>
            <a:ext cx="23162317" cy="2209412"/>
            <a:chOff x="1175570" y="2370645"/>
            <a:chExt cx="22203595" cy="3004652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89148AD5-0270-429E-A668-955C2028D297}"/>
                </a:ext>
              </a:extLst>
            </p:cNvPr>
            <p:cNvSpPr/>
            <p:nvPr/>
          </p:nvSpPr>
          <p:spPr>
            <a:xfrm>
              <a:off x="1200701" y="2573339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9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CB8994F4-BE97-4E73-857D-D95E94B9E9CD}"/>
                </a:ext>
              </a:extLst>
            </p:cNvPr>
            <p:cNvGrpSpPr/>
            <p:nvPr/>
          </p:nvGrpSpPr>
          <p:grpSpPr>
            <a:xfrm>
              <a:off x="1175570" y="2370645"/>
              <a:ext cx="3672406" cy="1129970"/>
              <a:chOff x="1175570" y="1727897"/>
              <a:chExt cx="4005918" cy="1232589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10577BD4-F8E6-4329-8161-E35E63F87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8" tIns="45710" rIns="91418" bIns="4571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99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0DAF4F-E787-47EC-89FF-87E0804EC5EF}"/>
                  </a:ext>
                </a:extLst>
              </p:cNvPr>
              <p:cNvSpPr txBox="1"/>
              <p:nvPr/>
            </p:nvSpPr>
            <p:spPr>
              <a:xfrm>
                <a:off x="2235431" y="1727897"/>
                <a:ext cx="2871432" cy="123258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 dụ 2: </a:t>
                </a:r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B43B390E-2956-4EB8-BC75-0B57946B867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99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54DB44CE-6988-4996-AEA4-8331D461714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25E348D7-A351-406B-BF54-528FFD6BE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0C54E3A6-EA73-43AD-A260-56FC3BC12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FE6E5109-0721-490B-9923-E5BA87575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5288B1F8-0A77-43AA-8E7B-61B1F7E64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1849606D-935B-469C-B17B-996D929A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92835759-CDF5-4387-95F0-29BFFE77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C90D734A-F619-4C11-859F-8AE33CD53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8" tIns="45710" rIns="91418" bIns="4571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999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/>
              <p:nvPr/>
            </p:nvSpPr>
            <p:spPr>
              <a:xfrm>
                <a:off x="4520151" y="1047278"/>
                <a:ext cx="18709695" cy="193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999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999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51" y="1047278"/>
                <a:ext cx="18709695" cy="1938768"/>
              </a:xfrm>
              <a:prstGeom prst="rect">
                <a:avLst/>
              </a:prstGeom>
              <a:blipFill>
                <a:blip r:embed="rId4"/>
                <a:stretch>
                  <a:fillRect l="-1954" t="-9748" r="-749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92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05061" y="914400"/>
            <a:ext cx="19259538" cy="1091842"/>
            <a:chOff x="3344318" y="4469240"/>
            <a:chExt cx="18438768" cy="891615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3" tIns="45697" rIns="91393" bIns="45697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553" y="4657155"/>
              <a:ext cx="9559371" cy="7037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91393" tIns="45697" rIns="91393" bIns="45697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3000"/>
                </a:spcBef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TẬP  VỀ NHÀ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0800"/>
            <a:ext cx="21938833" cy="10166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66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9395" y="6927"/>
            <a:ext cx="24401735" cy="1382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3236" y="5905711"/>
            <a:ext cx="22391204" cy="590371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5560" y="2051867"/>
            <a:ext cx="20649404" cy="2298172"/>
            <a:chOff x="3038432" y="4469240"/>
            <a:chExt cx="19783372" cy="187672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3" tIns="45697" rIns="91393" bIns="45697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8432" y="4699756"/>
              <a:ext cx="19783372" cy="16462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91393" tIns="45697" rIns="91393" bIns="45697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3000"/>
                </a:spcBef>
              </a:pP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: CÁC HỆ THỨC LƯỢNG TRONG TAM GIÁC </a:t>
              </a:r>
            </a:p>
            <a:p>
              <a:pPr algn="ctr">
                <a:lnSpc>
                  <a:spcPts val="5999"/>
                </a:lnSpc>
                <a:spcBef>
                  <a:spcPts val="3000"/>
                </a:spcBef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VÀ GIẢI TAM GIÁC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740213" y="6437522"/>
            <a:ext cx="12880874" cy="1129686"/>
            <a:chOff x="7459670" y="7086600"/>
            <a:chExt cx="12884698" cy="1130022"/>
          </a:xfrm>
        </p:grpSpPr>
        <p:sp>
          <p:nvSpPr>
            <p:cNvPr id="57" name="Rectangle 56">
              <a:hlinkClick r:id="rId4" action="ppaction://hlinksldjump"/>
            </p:cNvPr>
            <p:cNvSpPr/>
            <p:nvPr/>
          </p:nvSpPr>
          <p:spPr>
            <a:xfrm>
              <a:off x="9092455" y="7178187"/>
              <a:ext cx="11251913" cy="985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7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TÓM TẮT </a:t>
              </a:r>
              <a:r>
                <a:rPr lang="vi-VN" sz="57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KIẾN THỨC ĐÃ HỌC</a:t>
              </a:r>
              <a:endParaRPr lang="en-US" sz="5799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130022"/>
              <a:chOff x="7459669" y="7543800"/>
              <a:chExt cx="1381118" cy="11300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799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988696"/>
                <a:chOff x="7469187" y="7685126"/>
                <a:chExt cx="1371600" cy="98869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799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7077" y="7688759"/>
                  <a:ext cx="4709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799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844810" y="7858037"/>
            <a:ext cx="4662912" cy="1104090"/>
            <a:chOff x="7459670" y="8519320"/>
            <a:chExt cx="4664298" cy="1104418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60" y="8638675"/>
              <a:ext cx="3031508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799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19320"/>
              <a:ext cx="1392615" cy="985063"/>
              <a:chOff x="7459669" y="7538625"/>
              <a:chExt cx="1381118" cy="98506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799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538625"/>
                <a:ext cx="1371600" cy="985063"/>
                <a:chOff x="7469187" y="7538625"/>
                <a:chExt cx="1371600" cy="9850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799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33177" y="7538625"/>
                  <a:ext cx="7587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799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ED696-1A3A-4A19-84F6-5AB33ED842EE}"/>
              </a:ext>
            </a:extLst>
          </p:cNvPr>
          <p:cNvGrpSpPr/>
          <p:nvPr/>
        </p:nvGrpSpPr>
        <p:grpSpPr>
          <a:xfrm>
            <a:off x="2826694" y="9257345"/>
            <a:ext cx="21337225" cy="1080437"/>
            <a:chOff x="1116660" y="9696893"/>
            <a:chExt cx="21339695" cy="1080562"/>
          </a:xfrm>
        </p:grpSpPr>
        <p:grpSp>
          <p:nvGrpSpPr>
            <p:cNvPr id="81" name="Group 74"/>
            <p:cNvGrpSpPr/>
            <p:nvPr/>
          </p:nvGrpSpPr>
          <p:grpSpPr>
            <a:xfrm>
              <a:off x="1116660" y="9696893"/>
              <a:ext cx="21339695" cy="957490"/>
              <a:chOff x="7459670" y="9982200"/>
              <a:chExt cx="21343553" cy="957663"/>
            </a:xfrm>
          </p:grpSpPr>
          <p:sp>
            <p:nvSpPr>
              <p:cNvPr id="82" name="Rectangle 81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3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5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822842" y="7688759"/>
                    <a:ext cx="77944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III</a:t>
                    </a:r>
                  </a:p>
                </p:txBody>
              </p:sp>
            </p:grpSp>
          </p:grpSp>
        </p:grpSp>
        <p:sp>
          <p:nvSpPr>
            <p:cNvPr id="53" name="Rectangle 52">
              <a:hlinkClick r:id="" action="ppaction://noaction"/>
              <a:extLst>
                <a:ext uri="{FF2B5EF4-FFF2-40B4-BE49-F238E27FC236}">
                  <a16:creationId xmlns:a16="http://schemas.microsoft.com/office/drawing/2014/main" id="{249D802A-F7BD-4129-9643-64C93C0995FF}"/>
                </a:ext>
              </a:extLst>
            </p:cNvPr>
            <p:cNvSpPr/>
            <p:nvPr/>
          </p:nvSpPr>
          <p:spPr>
            <a:xfrm>
              <a:off x="2509020" y="9792584"/>
              <a:ext cx="7402563" cy="98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799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THỰC TẾ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CE30C-C02E-415D-9BA2-DE5D61F52E8C}"/>
              </a:ext>
            </a:extLst>
          </p:cNvPr>
          <p:cNvGrpSpPr/>
          <p:nvPr/>
        </p:nvGrpSpPr>
        <p:grpSpPr>
          <a:xfrm>
            <a:off x="2854403" y="10648803"/>
            <a:ext cx="21337225" cy="1016730"/>
            <a:chOff x="1116660" y="10898617"/>
            <a:chExt cx="21339695" cy="1016848"/>
          </a:xfrm>
        </p:grpSpPr>
        <p:grpSp>
          <p:nvGrpSpPr>
            <p:cNvPr id="65" name="Group 74"/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66" name="Rectangle 65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68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9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0" name="Round Same Side Corner Rectangle 69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826023" y="7688759"/>
                    <a:ext cx="77308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IV</a:t>
                    </a:r>
                  </a:p>
                </p:txBody>
              </p:sp>
            </p:grpSp>
          </p:grpSp>
        </p:grpSp>
        <p:sp>
          <p:nvSpPr>
            <p:cNvPr id="54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id="{C7A4ADF4-DAEA-40DA-B5D6-782CAFFDB3ED}"/>
                </a:ext>
              </a:extLst>
            </p:cNvPr>
            <p:cNvSpPr/>
            <p:nvPr/>
          </p:nvSpPr>
          <p:spPr>
            <a:xfrm>
              <a:off x="2505505" y="10898617"/>
              <a:ext cx="610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799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VỀ NHÀ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294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23E03A-F995-44B6-AC26-85B4C190DF27}"/>
              </a:ext>
            </a:extLst>
          </p:cNvPr>
          <p:cNvGrpSpPr/>
          <p:nvPr/>
        </p:nvGrpSpPr>
        <p:grpSpPr>
          <a:xfrm>
            <a:off x="256731" y="68870"/>
            <a:ext cx="6960709" cy="960327"/>
            <a:chOff x="13477876" y="4114800"/>
            <a:chExt cx="6962774" cy="960438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50A4A36-1450-45FB-AD3A-55BB59D6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5432CC-D2AA-4276-A39D-09652C1A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12BE1B8-1218-44B6-A59A-386C153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F6DAAE8-A9E2-4666-A5AC-46A2EC4C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0A0B9D9-FC49-491C-89D0-637506D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E8C8EE9-461C-42ED-8146-C7E0BCF1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76BED18-AD7B-4B0C-B739-5853EC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0F2EB26-89F1-4BF0-924B-8C4EC0B8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A6AAE8-8D44-492E-AF68-556B63B2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648A0A6-F960-4521-B60B-E4EEAD7C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228802E-8409-4BD0-8DFD-3CC2063C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1972212-A23C-42F6-9881-3A381593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5A9AF08-040A-4DC4-82A7-A3C1BFF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C236018-DA65-4EFA-AA77-0742C0A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5E65884-83BC-4321-964B-F4F33841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ABA6ED8-FEF4-4DF9-8F5A-93F59357B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61709AD-06DA-4E0A-A2AB-003E3F03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1FFDCEB-7916-4196-9703-282D1E8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C273297-FC5F-4A8B-B414-81E9E114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13209DD-CB64-4969-8DB1-B7BB73A7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071E6C4-4B5D-4063-B6E5-D8BE211A6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3556936-E3D1-46C8-8873-734A39B4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223F84A-3127-4EC1-94B7-EBE3301B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4FA863D-25B7-407F-AFE7-00C436C28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4AE1A99-8D72-4BE3-8120-2F9CD4B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27ABFBA-2061-4445-BAB9-553CB158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BAB3BB9-816D-4ED1-AC39-6FCE68009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CDD286A-DE54-4BE6-8594-9CD9DD11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8" tIns="45710" rIns="91418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1BC389-CD88-4373-BDA7-1488B565CF2E}"/>
              </a:ext>
            </a:extLst>
          </p:cNvPr>
          <p:cNvGrpSpPr/>
          <p:nvPr/>
        </p:nvGrpSpPr>
        <p:grpSpPr>
          <a:xfrm>
            <a:off x="448555" y="1377332"/>
            <a:ext cx="13115045" cy="2640040"/>
            <a:chOff x="883566" y="1449499"/>
            <a:chExt cx="12501021" cy="2829470"/>
          </a:xfrm>
        </p:grpSpPr>
        <p:sp>
          <p:nvSpPr>
            <p:cNvPr id="101" name="Rounded Rectangle 44">
              <a:extLst>
                <a:ext uri="{FF2B5EF4-FFF2-40B4-BE49-F238E27FC236}">
                  <a16:creationId xmlns:a16="http://schemas.microsoft.com/office/drawing/2014/main" id="{1C07BF68-2A31-4E23-AD83-9EDF09B48B5E}"/>
                </a:ext>
              </a:extLst>
            </p:cNvPr>
            <p:cNvSpPr/>
            <p:nvPr/>
          </p:nvSpPr>
          <p:spPr>
            <a:xfrm>
              <a:off x="6233569" y="1449499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entagon 217087">
              <a:extLst>
                <a:ext uri="{FF2B5EF4-FFF2-40B4-BE49-F238E27FC236}">
                  <a16:creationId xmlns:a16="http://schemas.microsoft.com/office/drawing/2014/main" id="{17AB6216-BE3D-48C0-90FC-055BEB795725}"/>
                </a:ext>
              </a:extLst>
            </p:cNvPr>
            <p:cNvSpPr/>
            <p:nvPr/>
          </p:nvSpPr>
          <p:spPr>
            <a:xfrm>
              <a:off x="883566" y="1660332"/>
              <a:ext cx="4140109" cy="1537592"/>
            </a:xfrm>
            <a:prstGeom prst="homePlate">
              <a:avLst>
                <a:gd name="adj" fmla="val 27425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BEE6E6C-1030-4FF3-8972-B6F13DD91B7B}"/>
                </a:ext>
              </a:extLst>
            </p:cNvPr>
            <p:cNvSpPr txBox="1"/>
            <p:nvPr/>
          </p:nvSpPr>
          <p:spPr>
            <a:xfrm>
              <a:off x="966563" y="2134053"/>
              <a:ext cx="4317355" cy="75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côsin</a:t>
              </a:r>
              <a:endParaRPr lang="en-US" sz="4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04" name="Object 3">
              <a:extLst>
                <a:ext uri="{FF2B5EF4-FFF2-40B4-BE49-F238E27FC236}">
                  <a16:creationId xmlns:a16="http://schemas.microsoft.com/office/drawing/2014/main" id="{3500BD3A-C424-4DC9-BD18-9D5421DE52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471599"/>
                </p:ext>
              </p:extLst>
            </p:nvPr>
          </p:nvGraphicFramePr>
          <p:xfrm>
            <a:off x="6602285" y="1575330"/>
            <a:ext cx="6311901" cy="238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311900" imgH="2387600" progId="Equation.DSMT4">
                    <p:embed/>
                  </p:oleObj>
                </mc:Choice>
                <mc:Fallback>
                  <p:oleObj name="Equation" r:id="rId3" imgW="6311900" imgH="2387600" progId="Equation.DSMT4">
                    <p:embed/>
                    <p:pic>
                      <p:nvPicPr>
                        <p:cNvPr id="104" name="Object 3">
                          <a:extLst>
                            <a:ext uri="{FF2B5EF4-FFF2-40B4-BE49-F238E27FC236}">
                              <a16:creationId xmlns:a16="http://schemas.microsoft.com/office/drawing/2014/main" id="{3500BD3A-C424-4DC9-BD18-9D5421DE5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2285" y="1575330"/>
                          <a:ext cx="6311901" cy="238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9986CC-EDE5-4201-A283-75A4DAD75386}"/>
              </a:ext>
            </a:extLst>
          </p:cNvPr>
          <p:cNvGrpSpPr/>
          <p:nvPr/>
        </p:nvGrpSpPr>
        <p:grpSpPr>
          <a:xfrm>
            <a:off x="554025" y="4052131"/>
            <a:ext cx="23885803" cy="2142848"/>
            <a:chOff x="-1057" y="5223606"/>
            <a:chExt cx="21255261" cy="2143096"/>
          </a:xfrm>
        </p:grpSpPr>
        <p:grpSp>
          <p:nvGrpSpPr>
            <p:cNvPr id="115" name="Group 32">
              <a:extLst>
                <a:ext uri="{FF2B5EF4-FFF2-40B4-BE49-F238E27FC236}">
                  <a16:creationId xmlns:a16="http://schemas.microsoft.com/office/drawing/2014/main" id="{853E1DED-3AAF-472B-84C5-FC10E7BBA57B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118" name="Rounded Rectangle 48">
                <a:extLst>
                  <a:ext uri="{FF2B5EF4-FFF2-40B4-BE49-F238E27FC236}">
                    <a16:creationId xmlns:a16="http://schemas.microsoft.com/office/drawing/2014/main" id="{FEE145BB-D1EB-48DD-91C3-27EA62ED2A64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47">
                <a:extLst>
                  <a:ext uri="{FF2B5EF4-FFF2-40B4-BE49-F238E27FC236}">
                    <a16:creationId xmlns:a16="http://schemas.microsoft.com/office/drawing/2014/main" id="{4334A314-A981-4D42-A6DD-3A8CE8C35B58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p:graphicFrame>
            <p:nvGraphicFramePr>
              <p:cNvPr id="121" name="Object 4">
                <a:extLst>
                  <a:ext uri="{FF2B5EF4-FFF2-40B4-BE49-F238E27FC236}">
                    <a16:creationId xmlns:a16="http://schemas.microsoft.com/office/drawing/2014/main" id="{4FF14375-A95F-48B9-85FC-888266F845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09942" y="6312059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5080000" imgH="1422400" progId="Equation.DSMT4">
                      <p:embed/>
                    </p:oleObj>
                  </mc:Choice>
                  <mc:Fallback>
                    <p:oleObj name="Equation" r:id="rId5" imgW="5080000" imgH="1422400" progId="Equation.DSMT4">
                      <p:embed/>
                      <p:pic>
                        <p:nvPicPr>
                          <p:cNvPr id="121" name="Object 4">
                            <a:extLst>
                              <a:ext uri="{FF2B5EF4-FFF2-40B4-BE49-F238E27FC236}">
                                <a16:creationId xmlns:a16="http://schemas.microsoft.com/office/drawing/2014/main" id="{4FF14375-A95F-48B9-85FC-888266F845E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9942" y="6312059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5">
                <a:extLst>
                  <a:ext uri="{FF2B5EF4-FFF2-40B4-BE49-F238E27FC236}">
                    <a16:creationId xmlns:a16="http://schemas.microsoft.com/office/drawing/2014/main" id="{A4D3E8CF-F365-4BFF-99A8-D7546AB3A1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94910" y="6405193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5080000" imgH="1422400" progId="Equation.DSMT4">
                      <p:embed/>
                    </p:oleObj>
                  </mc:Choice>
                  <mc:Fallback>
                    <p:oleObj name="Equation" r:id="rId7" imgW="5080000" imgH="1422400" progId="Equation.DSMT4">
                      <p:embed/>
                      <p:pic>
                        <p:nvPicPr>
                          <p:cNvPr id="122" name="Object 5">
                            <a:extLst>
                              <a:ext uri="{FF2B5EF4-FFF2-40B4-BE49-F238E27FC236}">
                                <a16:creationId xmlns:a16="http://schemas.microsoft.com/office/drawing/2014/main" id="{A4D3E8CF-F365-4BFF-99A8-D7546AB3A1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94910" y="6405193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6">
                <a:extLst>
                  <a:ext uri="{FF2B5EF4-FFF2-40B4-BE49-F238E27FC236}">
                    <a16:creationId xmlns:a16="http://schemas.microsoft.com/office/drawing/2014/main" id="{8EA2F8B8-387C-413E-9043-DAD6BF11FC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926365" y="6293479"/>
              <a:ext cx="47625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762500" imgH="1422400" progId="Equation.DSMT4">
                      <p:embed/>
                    </p:oleObj>
                  </mc:Choice>
                  <mc:Fallback>
                    <p:oleObj name="Equation" r:id="rId9" imgW="4762500" imgH="1422400" progId="Equation.DSMT4">
                      <p:embed/>
                      <p:pic>
                        <p:nvPicPr>
                          <p:cNvPr id="123" name="Object 6">
                            <a:extLst>
                              <a:ext uri="{FF2B5EF4-FFF2-40B4-BE49-F238E27FC236}">
                                <a16:creationId xmlns:a16="http://schemas.microsoft.com/office/drawing/2014/main" id="{8EA2F8B8-387C-413E-9043-DAD6BF11FC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26365" y="6293479"/>
                            <a:ext cx="47625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6" name="Pentagon 56">
              <a:extLst>
                <a:ext uri="{FF2B5EF4-FFF2-40B4-BE49-F238E27FC236}">
                  <a16:creationId xmlns:a16="http://schemas.microsoft.com/office/drawing/2014/main" id="{1F0A4EDE-E09E-4506-8777-58B2A1F0B5DF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59EA3A7-C020-4861-9E2F-EE0C0BABA450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endParaRPr lang="en-US" sz="4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89A03DC-3801-4437-8A37-C448EDDC3A04}"/>
              </a:ext>
            </a:extLst>
          </p:cNvPr>
          <p:cNvGrpSpPr/>
          <p:nvPr/>
        </p:nvGrpSpPr>
        <p:grpSpPr>
          <a:xfrm>
            <a:off x="535629" y="6276757"/>
            <a:ext cx="16969590" cy="2597859"/>
            <a:chOff x="95450" y="10435207"/>
            <a:chExt cx="17674813" cy="2817683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23FF8D9-42B6-492E-87FD-45648525E93F}"/>
                </a:ext>
              </a:extLst>
            </p:cNvPr>
            <p:cNvGrpSpPr/>
            <p:nvPr/>
          </p:nvGrpSpPr>
          <p:grpSpPr>
            <a:xfrm>
              <a:off x="95450" y="10435207"/>
              <a:ext cx="17674813" cy="2707085"/>
              <a:chOff x="883566" y="2415085"/>
              <a:chExt cx="17864695" cy="302231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25" name="Rounded Rectangle 61">
                <a:extLst>
                  <a:ext uri="{FF2B5EF4-FFF2-40B4-BE49-F238E27FC236}">
                    <a16:creationId xmlns:a16="http://schemas.microsoft.com/office/drawing/2014/main" id="{AC3FC5A4-E5FE-458B-B7F3-4BEB8E11F73B}"/>
                  </a:ext>
                </a:extLst>
              </p:cNvPr>
              <p:cNvSpPr/>
              <p:nvPr/>
            </p:nvSpPr>
            <p:spPr>
              <a:xfrm>
                <a:off x="5179043" y="2415085"/>
                <a:ext cx="13569218" cy="3022315"/>
              </a:xfrm>
              <a:prstGeom prst="roundRect">
                <a:avLst>
                  <a:gd name="adj" fmla="val 6384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entagon 62">
                <a:extLst>
                  <a:ext uri="{FF2B5EF4-FFF2-40B4-BE49-F238E27FC236}">
                    <a16:creationId xmlns:a16="http://schemas.microsoft.com/office/drawing/2014/main" id="{E1DF4DD0-A83F-41A2-AC5C-11E3BF80EBF2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1E4B64C-D68F-45B0-B441-5ABB2755EEC0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85719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sin</a:t>
                </a:r>
              </a:p>
            </p:txBody>
          </p:sp>
          <p:graphicFrame>
            <p:nvGraphicFramePr>
              <p:cNvPr id="128" name="Object 2">
                <a:extLst>
                  <a:ext uri="{FF2B5EF4-FFF2-40B4-BE49-F238E27FC236}">
                    <a16:creationId xmlns:a16="http://schemas.microsoft.com/office/drawing/2014/main" id="{448D4C4A-3B2E-4799-95DA-54BCF370BB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18083" y="2594246"/>
              <a:ext cx="9568559" cy="1937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6083300" imgH="1231900" progId="Equation.DSMT4">
                      <p:embed/>
                    </p:oleObj>
                  </mc:Choice>
                  <mc:Fallback>
                    <p:oleObj name="Equation" r:id="rId11" imgW="6083300" imgH="1231900" progId="Equation.DSMT4">
                      <p:embed/>
                      <p:pic>
                        <p:nvPicPr>
                          <p:cNvPr id="128" name="Object 2">
                            <a:extLst>
                              <a:ext uri="{FF2B5EF4-FFF2-40B4-BE49-F238E27FC236}">
                                <a16:creationId xmlns:a16="http://schemas.microsoft.com/office/drawing/2014/main" id="{448D4C4A-3B2E-4799-95DA-54BCF370BB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18083" y="2594246"/>
                            <a:ext cx="9568559" cy="19378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EC84CA-531B-463E-A304-5164DEBE4392}"/>
                </a:ext>
              </a:extLst>
            </p:cNvPr>
            <p:cNvSpPr txBox="1"/>
            <p:nvPr/>
          </p:nvSpPr>
          <p:spPr>
            <a:xfrm>
              <a:off x="7149566" y="12545004"/>
              <a:ext cx="9632945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R: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094" y="8976477"/>
            <a:ext cx="19658947" cy="4511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27831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937" y="728778"/>
                <a:ext cx="22707600" cy="1168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3.5.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" y="728778"/>
                <a:ext cx="22707600" cy="1168400"/>
              </a:xfrm>
              <a:prstGeom prst="rect">
                <a:avLst/>
              </a:prstGeom>
              <a:blipFill>
                <a:blip r:embed="rId3"/>
                <a:stretch>
                  <a:fillRect l="-1073" t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64A05-206F-4C1A-8701-2F08C790D86D}"/>
              </a:ext>
            </a:extLst>
          </p:cNvPr>
          <p:cNvGrpSpPr/>
          <p:nvPr/>
        </p:nvGrpSpPr>
        <p:grpSpPr>
          <a:xfrm>
            <a:off x="748937" y="3079870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B1F77C-1120-4E8D-9418-BD9F111CACD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56C1F9-23D3-455E-9D5B-6C4C8F339655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349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F285C2-3BA5-4766-8F65-56F97D9C4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C8EC5-C36E-4598-9C1C-037C82F11DDC}"/>
              </a:ext>
            </a:extLst>
          </p:cNvPr>
          <p:cNvCxnSpPr>
            <a:cxnSpLocks/>
          </p:cNvCxnSpPr>
          <p:nvPr/>
        </p:nvCxnSpPr>
        <p:spPr>
          <a:xfrm>
            <a:off x="11506200" y="3914590"/>
            <a:ext cx="0" cy="95728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/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d>
                      </m:e>
                    </m:ra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blipFill>
                <a:blip r:embed="rId6"/>
                <a:stretch>
                  <a:fillRect l="-209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4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" y="1077059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3.6.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𝟒𝟓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𝟕𝟎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077059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1022" t="-1602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3170920"/>
            <a:ext cx="11582401" cy="10316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09610-7C96-4220-9D8D-7E186001619D}"/>
              </a:ext>
            </a:extLst>
          </p:cNvPr>
          <p:cNvGrpSpPr/>
          <p:nvPr/>
        </p:nvGrpSpPr>
        <p:grpSpPr>
          <a:xfrm>
            <a:off x="178904" y="302411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F6D46CB-3D3D-41F6-A7E6-773097628D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C717E-73AC-4198-A148-26194F929CF4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472365-7743-42C9-A021-388F8B59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𝟐𝟖𝟗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𝟏𝟖𝟎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/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𝟖𝟐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/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114800" marR="0" lvl="4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blipFill>
                <a:blip r:embed="rId7"/>
                <a:stretch>
                  <a:fillRect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/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blipFill>
                <a:blip r:embed="rId8"/>
                <a:stretch>
                  <a:fillRect l="-3038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/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8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0" grpId="0" animBg="1"/>
      <p:bldP spid="21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164" y="914400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4" y="914400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1022" t="-1547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blipFill>
                <a:blip r:embed="rId4"/>
                <a:stretch>
                  <a:fillRect l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AF8BB-0AD6-48B4-BF57-902E1F94D151}"/>
              </a:ext>
            </a:extLst>
          </p:cNvPr>
          <p:cNvGrpSpPr/>
          <p:nvPr/>
        </p:nvGrpSpPr>
        <p:grpSpPr>
          <a:xfrm>
            <a:off x="419100" y="3196319"/>
            <a:ext cx="3827235" cy="92551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440A07CE-C78C-4556-B4CB-8E181728399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7B0F02-473B-4FDB-9DD4-0BAB64D0904B}"/>
                </a:ext>
              </a:extLst>
            </p:cNvPr>
            <p:cNvSpPr txBox="1"/>
            <p:nvPr/>
          </p:nvSpPr>
          <p:spPr>
            <a:xfrm>
              <a:off x="1406053" y="4732065"/>
              <a:ext cx="2872839" cy="123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CE46C3-D825-4C30-8731-3DB3D4346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B3CE81-5D5D-42A2-AB34-A90FB4490C6A}"/>
              </a:ext>
            </a:extLst>
          </p:cNvPr>
          <p:cNvCxnSpPr/>
          <p:nvPr/>
        </p:nvCxnSpPr>
        <p:spPr>
          <a:xfrm>
            <a:off x="12954000" y="3196319"/>
            <a:ext cx="0" cy="101386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/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blipFill>
                <a:blip r:embed="rId6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3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Sau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blipFill>
                <a:blip r:embed="rId3"/>
                <a:stretch>
                  <a:fillRect l="-1355" t="-4585" b="-83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blipFill>
                <a:blip r:embed="rId4"/>
                <a:stretch>
                  <a:fillRect l="-1532" t="-2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𝟗𝟗𝟗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blipFill>
                <a:blip r:embed="rId5"/>
                <a:stretch>
                  <a:fillRect l="-29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D02069-F5BB-4CA7-911B-392E83E14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71" y="1469143"/>
            <a:ext cx="6386229" cy="51453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ECE97-406A-4819-A5AA-9C8A30C577DF}"/>
              </a:ext>
            </a:extLst>
          </p:cNvPr>
          <p:cNvGrpSpPr/>
          <p:nvPr/>
        </p:nvGrpSpPr>
        <p:grpSpPr>
          <a:xfrm>
            <a:off x="341811" y="5818544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4B5A1FC-0C0A-4C72-8821-BF83EC8FE0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618CE-E70C-4F13-AFE3-368C98E97F0E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CEC9F-1911-49F2-85C1-945498617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F6641E-61DB-45D8-8DBD-342C7B985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26" y="9341069"/>
            <a:ext cx="5022712" cy="38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7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6A0871-71B1-40A3-B27C-9D619C7955C5}"/>
              </a:ext>
            </a:extLst>
          </p:cNvPr>
          <p:cNvSpPr txBox="1"/>
          <p:nvPr/>
        </p:nvSpPr>
        <p:spPr>
          <a:xfrm>
            <a:off x="685800" y="10744200"/>
            <a:ext cx="23241000" cy="131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Hình ảnh cảnh hồ nước các mùa - BAIVIET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43000"/>
            <a:ext cx="18059400" cy="891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7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(H.3.18).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blipFill>
                <a:blip r:embed="rId3"/>
                <a:stretch>
                  <a:fillRect l="-1377" t="-43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blipFill>
                <a:blip r:embed="rId4"/>
                <a:stretch>
                  <a:fillRect l="-930" t="-3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54D46B-884A-4E28-BF3F-72F3906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06" y="1796493"/>
            <a:ext cx="5901480" cy="50615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4F5608-8055-4095-8A6D-BACF9C436587}"/>
              </a:ext>
            </a:extLst>
          </p:cNvPr>
          <p:cNvGrpSpPr/>
          <p:nvPr/>
        </p:nvGrpSpPr>
        <p:grpSpPr>
          <a:xfrm>
            <a:off x="381001" y="6157733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15BA0A3-1A57-4F22-A78E-91CD9B782C4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18CCC-81B5-431B-9E4D-DE9CC6EC6F4C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7FA465-2D26-4636-9291-E274BD991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374F9-B874-4548-8BF0-02496A89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7254614"/>
            <a:ext cx="5013896" cy="5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1" y="1879600"/>
            <a:ext cx="154686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blipFill>
                <a:blip r:embed="rId3"/>
                <a:stretch>
                  <a:fillRect l="-1364" t="-2875" r="-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2A2550-027C-45EA-9BC6-5C211E4F2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05" y="1699884"/>
            <a:ext cx="8037786" cy="3522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B583F-4F34-407A-8D55-4FE3B16C8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11" y="5796899"/>
            <a:ext cx="7676374" cy="77063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5E1AFA-6B9A-462F-9E6C-4DDE562FC315}"/>
              </a:ext>
            </a:extLst>
          </p:cNvPr>
          <p:cNvGrpSpPr/>
          <p:nvPr/>
        </p:nvGrpSpPr>
        <p:grpSpPr>
          <a:xfrm>
            <a:off x="304800" y="5083058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DD24D6D-0780-4260-940E-4B197D3315B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2D47A-50E4-4F36-942C-5A975A53E572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76777D-57F0-4DF0-9AA4-0F7531B75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680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hầm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blipFill>
                <a:blip r:embed="rId3"/>
                <a:stretch>
                  <a:fillRect l="-1552" t="-5515" r="-1281" b="-275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𝑪𝑫𝑬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𝑨𝑩𝑭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blipFill>
                <a:blip r:embed="rId4"/>
                <a:stretch>
                  <a:fillRect l="-1000" t="-22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BD79B0-2950-4E27-8DC4-849477E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41" y="1371600"/>
            <a:ext cx="7287895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1C331-997F-4B84-9EED-B723D81D7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5391521"/>
            <a:ext cx="6161973" cy="6019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811F5-A00A-420F-AC1A-C4A51E4456DE}"/>
              </a:ext>
            </a:extLst>
          </p:cNvPr>
          <p:cNvGrpSpPr/>
          <p:nvPr/>
        </p:nvGrpSpPr>
        <p:grpSpPr>
          <a:xfrm>
            <a:off x="310057" y="496700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5E72D99-7F05-4695-822B-38AF393ECB0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FD920-41D3-47B6-916D-DCD356E6B443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EE8922-A1BB-4EEF-A431-5E322107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113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29001-3C10-4FEF-981D-E260279A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05000"/>
            <a:ext cx="15849600" cy="8509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6A0871-71B1-40A3-B27C-9D619C7955C5}"/>
              </a:ext>
            </a:extLst>
          </p:cNvPr>
          <p:cNvSpPr txBox="1"/>
          <p:nvPr/>
        </p:nvSpPr>
        <p:spPr>
          <a:xfrm>
            <a:off x="6409267" y="11506200"/>
            <a:ext cx="17974733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04560A4-ADF1-4AA4-A3CD-521342EAE3DF}"/>
              </a:ext>
            </a:extLst>
          </p:cNvPr>
          <p:cNvSpPr/>
          <p:nvPr/>
        </p:nvSpPr>
        <p:spPr>
          <a:xfrm>
            <a:off x="304800" y="1600200"/>
            <a:ext cx="7924800" cy="11339302"/>
          </a:xfrm>
          <a:prstGeom prst="cloudCallout">
            <a:avLst>
              <a:gd name="adj1" fmla="val -48261"/>
              <a:gd name="adj2" fmla="val 52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3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900" y="2438400"/>
                <a:ext cx="14630400" cy="78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/>
                  <a:t>CHÚ Ý CÁC KÝ HIỆU TRONG 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2438400"/>
                <a:ext cx="14630400" cy="787400"/>
              </a:xfrm>
              <a:prstGeom prst="rect">
                <a:avLst/>
              </a:prstGeom>
              <a:blipFill>
                <a:blip r:embed="rId3"/>
                <a:stretch>
                  <a:fillRect l="-1916" t="-27692" b="-346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3886200"/>
                <a:ext cx="22555200" cy="6858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chu vi;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tích;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22555200" cy="6858000"/>
              </a:xfrm>
              <a:prstGeom prst="rect">
                <a:avLst/>
              </a:prstGeom>
              <a:blipFill>
                <a:blip r:embed="rId4"/>
                <a:stretch>
                  <a:fillRect l="-1405" t="-3638" r="-12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40540" y="854778"/>
            <a:ext cx="1571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6. HỆ THỨC LƯỢNG TRONG TAM GIÁC</a:t>
            </a:r>
            <a:endParaRPr lang="vi-VN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9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16911" y="1333297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ĐỊNH LÍ CÔSIN </a:t>
            </a:r>
            <a:endParaRPr lang="en-US" sz="4800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6802" y="2313902"/>
            <a:ext cx="11353800" cy="1140209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tàu</a:t>
            </a:r>
            <a:r>
              <a:rPr lang="en-US" b="1" dirty="0"/>
              <a:t> </a:t>
            </a:r>
            <a:r>
              <a:rPr lang="en-US" b="1" dirty="0" err="1"/>
              <a:t>biển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cảng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(</a:t>
            </a:r>
            <a:r>
              <a:rPr lang="en-US" b="1" dirty="0" err="1"/>
              <a:t>Khánh</a:t>
            </a:r>
            <a:r>
              <a:rPr lang="en-US" b="1" dirty="0"/>
              <a:t> </a:t>
            </a:r>
            <a:r>
              <a:rPr lang="en-US" b="1" dirty="0" err="1"/>
              <a:t>Hòa</a:t>
            </a:r>
            <a:r>
              <a:rPr lang="en-US" b="1" dirty="0"/>
              <a:t>)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tốc</a:t>
            </a:r>
            <a:r>
              <a:rPr lang="en-US" b="1" dirty="0"/>
              <a:t> 20 km/h. Sau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1 </a:t>
            </a:r>
            <a:r>
              <a:rPr lang="en-US" b="1" dirty="0" err="1"/>
              <a:t>giờ</a:t>
            </a:r>
            <a:r>
              <a:rPr lang="en-US" b="1" dirty="0"/>
              <a:t>, </a:t>
            </a:r>
            <a:r>
              <a:rPr lang="en-US" b="1" dirty="0" err="1"/>
              <a:t>tàu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sang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</a:t>
            </a:r>
            <a:r>
              <a:rPr lang="en-US" b="1" dirty="0" err="1"/>
              <a:t>nam</a:t>
            </a:r>
            <a:r>
              <a:rPr lang="en-US" b="1" dirty="0"/>
              <a:t> </a:t>
            </a:r>
            <a:r>
              <a:rPr lang="en-US" b="1" dirty="0" err="1"/>
              <a:t>rồi</a:t>
            </a:r>
            <a:r>
              <a:rPr lang="en-US" b="1" dirty="0"/>
              <a:t> </a:t>
            </a:r>
            <a:r>
              <a:rPr lang="en-US" b="1" dirty="0" err="1"/>
              <a:t>giữ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tốc</a:t>
            </a:r>
            <a:r>
              <a:rPr lang="en-US" b="1" dirty="0"/>
              <a:t> và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.</a:t>
            </a:r>
          </a:p>
          <a:p>
            <a:pPr lvl="0"/>
            <a:r>
              <a:rPr lang="en-US" b="1" dirty="0"/>
              <a:t>a)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sơ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tàu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1,5 </a:t>
            </a:r>
            <a:r>
              <a:rPr lang="en-US" b="1" dirty="0" err="1"/>
              <a:t>giờ</a:t>
            </a:r>
            <a:r>
              <a:rPr lang="en-US" b="1" dirty="0"/>
              <a:t> </a:t>
            </a:r>
            <a:r>
              <a:rPr lang="en-US" b="1" dirty="0" err="1"/>
              <a:t>kể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(1 km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1 cm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).</a:t>
            </a:r>
          </a:p>
          <a:p>
            <a:r>
              <a:rPr lang="en-US" b="1" dirty="0"/>
              <a:t>b)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trực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1,5 </a:t>
            </a:r>
            <a:r>
              <a:rPr lang="en-US" b="1" dirty="0" err="1"/>
              <a:t>giờ</a:t>
            </a:r>
            <a:r>
              <a:rPr lang="en-US" b="1" dirty="0"/>
              <a:t> </a:t>
            </a:r>
            <a:r>
              <a:rPr lang="en-US" b="1" dirty="0" err="1"/>
              <a:t>kể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, </a:t>
            </a:r>
            <a:r>
              <a:rPr lang="en-US" b="1" dirty="0" err="1"/>
              <a:t>tàu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cảng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bao</a:t>
            </a:r>
            <a:r>
              <a:rPr lang="en-US" b="1" dirty="0"/>
              <a:t>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kilômét</a:t>
            </a:r>
            <a:r>
              <a:rPr lang="en-US" b="1" dirty="0"/>
              <a:t> (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gần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).</a:t>
            </a:r>
          </a:p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50820" y="2273344"/>
            <a:ext cx="11630891" cy="1144265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Pythagore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(Pi-ta-go)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11B4F-0FB1-4E0E-AB1B-A18367EB8854}"/>
              </a:ext>
            </a:extLst>
          </p:cNvPr>
          <p:cNvGrpSpPr/>
          <p:nvPr/>
        </p:nvGrpSpPr>
        <p:grpSpPr>
          <a:xfrm>
            <a:off x="1219200" y="2362200"/>
            <a:ext cx="2895600" cy="990600"/>
            <a:chOff x="0" y="-3072"/>
            <a:chExt cx="1383550" cy="497921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E2D06873-7D24-4375-83AA-0E9403470ED9}"/>
                </a:ext>
              </a:extLst>
            </p:cNvPr>
            <p:cNvSpPr txBox="1"/>
            <p:nvPr/>
          </p:nvSpPr>
          <p:spPr>
            <a:xfrm>
              <a:off x="646080" y="-3072"/>
              <a:ext cx="737470" cy="497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7070BF-539B-4BC8-B028-3EE167DE7AD9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80A-D8DA-4CCD-94D4-7D7C420C613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AF38B4A7-03A9-4FB4-8B18-4EE3D36FA26B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13">
                  <a:extLst>
                    <a:ext uri="{FF2B5EF4-FFF2-40B4-BE49-F238E27FC236}">
                      <a16:creationId xmlns:a16="http://schemas.microsoft.com/office/drawing/2014/main" id="{C64A88AB-1763-4599-8714-3F75C160C71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0D396AF4-ACF5-40A4-A159-69056CCC06A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9F968EAE-42E4-4CC7-8A9E-D563DDCF5EF0}"/>
                  </a:ext>
                </a:extLst>
              </p:cNvPr>
              <p:cNvSpPr/>
              <p:nvPr/>
            </p:nvSpPr>
            <p:spPr>
              <a:xfrm>
                <a:off x="80311" y="137614"/>
                <a:ext cx="253736" cy="115826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F984FA-B9BD-4901-8649-3C17E056B554}"/>
                  </a:ext>
                </a:extLst>
              </p:cNvPr>
              <p:cNvSpPr/>
              <p:nvPr/>
            </p:nvSpPr>
            <p:spPr>
              <a:xfrm>
                <a:off x="211660" y="142762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571366" y="252685"/>
            <a:ext cx="1571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6. HỆ THỨC LƯỢNG TRONG TAM GIÁC</a:t>
            </a:r>
            <a:endParaRPr lang="vi-VN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12998965" y="6553200"/>
            <a:ext cx="10134600" cy="69341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9733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90500" y="381000"/>
            <a:ext cx="23393400" cy="76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5136" y="1447800"/>
            <a:ext cx="11353800" cy="12039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xuất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hướng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tốc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20 km/h. Sau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sang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hướng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nam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tốc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tiếp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1,5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xuất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(1 km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).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                     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giải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xuất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Trong 1 giờ, tàu di chuyển từ O đến A với quãng đường </a:t>
            </a:r>
            <a:r>
              <a:rPr lang="vi-VN" sz="4400" b="1" dirty="0">
                <a:solidFill>
                  <a:srgbClr val="0000FF"/>
                </a:solidFill>
              </a:rPr>
              <a:t>là:20.1 =20 (km) tương ứng với 20 cm trên sơ đồ.</a:t>
            </a:r>
            <a:endParaRPr lang="en-US" sz="4400" b="1" dirty="0">
              <a:solidFill>
                <a:srgbClr val="0000FF"/>
              </a:solidFill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878483" y="1447800"/>
            <a:ext cx="11630891" cy="12039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Trong 0,5 giờ tiếp theo, tàu di chuyển từ A đến B với quãng đường là: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20.0,5 = 10 (km) tương ứng với 10 cm trên sơ đồ.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11B4F-0FB1-4E0E-AB1B-A18367EB8854}"/>
              </a:ext>
            </a:extLst>
          </p:cNvPr>
          <p:cNvGrpSpPr/>
          <p:nvPr/>
        </p:nvGrpSpPr>
        <p:grpSpPr>
          <a:xfrm>
            <a:off x="609600" y="1447800"/>
            <a:ext cx="2895600" cy="990600"/>
            <a:chOff x="0" y="-3072"/>
            <a:chExt cx="1383550" cy="497921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E2D06873-7D24-4375-83AA-0E9403470ED9}"/>
                </a:ext>
              </a:extLst>
            </p:cNvPr>
            <p:cNvSpPr txBox="1"/>
            <p:nvPr/>
          </p:nvSpPr>
          <p:spPr>
            <a:xfrm>
              <a:off x="646080" y="-3072"/>
              <a:ext cx="737470" cy="497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7070BF-539B-4BC8-B028-3EE167DE7AD9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80A-D8DA-4CCD-94D4-7D7C420C613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AF38B4A7-03A9-4FB4-8B18-4EE3D36FA26B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Arrow: Chevron 13">
                  <a:extLst>
                    <a:ext uri="{FF2B5EF4-FFF2-40B4-BE49-F238E27FC236}">
                      <a16:creationId xmlns:a16="http://schemas.microsoft.com/office/drawing/2014/main" id="{C64A88AB-1763-4599-8714-3F75C160C71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0D396AF4-ACF5-40A4-A159-69056CCC06A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9F968EAE-42E4-4CC7-8A9E-D563DDCF5EF0}"/>
                  </a:ext>
                </a:extLst>
              </p:cNvPr>
              <p:cNvSpPr/>
              <p:nvPr/>
            </p:nvSpPr>
            <p:spPr>
              <a:xfrm>
                <a:off x="80311" y="137614"/>
                <a:ext cx="253736" cy="115826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F984FA-B9BD-4901-8649-3C17E056B554}"/>
                  </a:ext>
                </a:extLst>
              </p:cNvPr>
              <p:cNvSpPr/>
              <p:nvPr/>
            </p:nvSpPr>
            <p:spPr>
              <a:xfrm>
                <a:off x="211660" y="142762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B15F501-14A4-A1F8-9EF1-7024DC66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876" y="1447800"/>
            <a:ext cx="8763000" cy="64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2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90500" y="546214"/>
            <a:ext cx="23393400" cy="76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1. ĐỊNH LÍ CÔSIN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54182" y="1752600"/>
            <a:ext cx="11353800" cy="1144401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n-US" b="1" dirty="0" err="1">
                <a:solidFill>
                  <a:prstClr val="black"/>
                </a:solidFill>
              </a:rPr>
              <a:t>Tàu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xuất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phát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từ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cảng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Vân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Phong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theo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hướng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đông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với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vận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tốc</a:t>
            </a:r>
            <a:r>
              <a:rPr lang="en-US" b="1" dirty="0">
                <a:solidFill>
                  <a:prstClr val="black"/>
                </a:solidFill>
              </a:rPr>
              <a:t> 20 km/h. </a:t>
            </a:r>
            <a:r>
              <a:rPr lang="en-US" b="1" dirty="0" err="1">
                <a:solidFill>
                  <a:prstClr val="black"/>
                </a:solidFill>
              </a:rPr>
              <a:t>Sau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được</a:t>
            </a:r>
            <a:r>
              <a:rPr lang="en-US" b="1" dirty="0">
                <a:solidFill>
                  <a:prstClr val="black"/>
                </a:solidFill>
              </a:rPr>
              <a:t> 1 </a:t>
            </a:r>
            <a:r>
              <a:rPr lang="en-US" b="1" dirty="0" err="1">
                <a:solidFill>
                  <a:prstClr val="black"/>
                </a:solidFill>
              </a:rPr>
              <a:t>giờ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tàu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chuyển</a:t>
            </a:r>
            <a:r>
              <a:rPr lang="en-US" b="1" dirty="0">
                <a:solidFill>
                  <a:prstClr val="black"/>
                </a:solidFill>
              </a:rPr>
              <a:t> sang </a:t>
            </a:r>
            <a:r>
              <a:rPr lang="en-US" b="1" dirty="0" err="1">
                <a:solidFill>
                  <a:prstClr val="black"/>
                </a:solidFill>
              </a:rPr>
              <a:t>hướng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đông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nam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nguyên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vận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vi-VN" b="1" dirty="0">
                <a:solidFill>
                  <a:prstClr val="black"/>
                </a:solidFill>
              </a:rPr>
              <a:t>tốc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và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tiếp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1,5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xuất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(1 km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).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tiếp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và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1,5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xuất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kilômét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(số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).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			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07529" y="1759527"/>
            <a:ext cx="11630891" cy="1144401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11B4F-0FB1-4E0E-AB1B-A18367EB8854}"/>
              </a:ext>
            </a:extLst>
          </p:cNvPr>
          <p:cNvGrpSpPr/>
          <p:nvPr/>
        </p:nvGrpSpPr>
        <p:grpSpPr>
          <a:xfrm>
            <a:off x="914400" y="1841589"/>
            <a:ext cx="2895600" cy="990600"/>
            <a:chOff x="0" y="-3072"/>
            <a:chExt cx="1383550" cy="497921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E2D06873-7D24-4375-83AA-0E9403470ED9}"/>
                </a:ext>
              </a:extLst>
            </p:cNvPr>
            <p:cNvSpPr txBox="1"/>
            <p:nvPr/>
          </p:nvSpPr>
          <p:spPr>
            <a:xfrm>
              <a:off x="646080" y="-3072"/>
              <a:ext cx="737470" cy="497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7070BF-539B-4BC8-B028-3EE167DE7AD9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80A-D8DA-4CCD-94D4-7D7C420C613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AF38B4A7-03A9-4FB4-8B18-4EE3D36FA26B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Arrow: Chevron 13">
                  <a:extLst>
                    <a:ext uri="{FF2B5EF4-FFF2-40B4-BE49-F238E27FC236}">
                      <a16:creationId xmlns:a16="http://schemas.microsoft.com/office/drawing/2014/main" id="{C64A88AB-1763-4599-8714-3F75C160C71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0D396AF4-ACF5-40A4-A159-69056CCC06A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9F968EAE-42E4-4CC7-8A9E-D563DDCF5EF0}"/>
                  </a:ext>
                </a:extLst>
              </p:cNvPr>
              <p:cNvSpPr/>
              <p:nvPr/>
            </p:nvSpPr>
            <p:spPr>
              <a:xfrm>
                <a:off x="80311" y="137614"/>
                <a:ext cx="253736" cy="115826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F984FA-B9BD-4901-8649-3C17E056B554}"/>
                  </a:ext>
                </a:extLst>
              </p:cNvPr>
              <p:cNvSpPr/>
              <p:nvPr/>
            </p:nvSpPr>
            <p:spPr>
              <a:xfrm>
                <a:off x="211660" y="142762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068819CA-3B82-5285-972E-E76CD4CB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714" y="8944368"/>
            <a:ext cx="104169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Trên sơ đồ, khoảng cách từ cảng đến tàu là đoạn OB dài khoảng 28 cm.</a:t>
            </a: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10EDA615-3E14-4D19-640B-2578AB56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478" y="121999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EDE0595B-1879-20CE-26D5-7BC36E54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9132" y="10528005"/>
            <a:ext cx="112476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đó khoảng cách từ cảng đến tàu thực tế khoảng 28 km.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6A8326-9226-404C-01BC-1A0AC194B618}"/>
              </a:ext>
            </a:extLst>
          </p:cNvPr>
          <p:cNvSpPr txBox="1"/>
          <p:nvPr/>
        </p:nvSpPr>
        <p:spPr>
          <a:xfrm>
            <a:off x="16408567" y="2336889"/>
            <a:ext cx="265330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15F501-14A4-A1F8-9EF1-7024DC66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0" y="3368569"/>
            <a:ext cx="7394324" cy="54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8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42" grpId="0"/>
      <p:bldP spid="45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1.3|7.7|9.6|1.8|7.5|15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.6|4.5|7.7|1.5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3.3|13.5|5.1|3.7|9|7|9.3|7.1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4423</TotalTime>
  <Words>4669</Words>
  <PresentationFormat>Custom</PresentationFormat>
  <Paragraphs>555</Paragraphs>
  <Slides>42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2022-10-31T09:09:14Z</dcterms:modified>
</cp:coreProperties>
</file>