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614" r:id="rId2"/>
    <p:sldId id="616" r:id="rId3"/>
    <p:sldId id="617" r:id="rId4"/>
    <p:sldId id="297" r:id="rId5"/>
    <p:sldId id="331" r:id="rId6"/>
    <p:sldId id="302" r:id="rId7"/>
    <p:sldId id="300" r:id="rId8"/>
    <p:sldId id="305" r:id="rId9"/>
    <p:sldId id="269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3" r:id="rId19"/>
    <p:sldId id="315" r:id="rId20"/>
    <p:sldId id="316" r:id="rId21"/>
    <p:sldId id="618" r:id="rId22"/>
    <p:sldId id="320" r:id="rId23"/>
    <p:sldId id="317" r:id="rId24"/>
    <p:sldId id="319" r:id="rId25"/>
    <p:sldId id="284" r:id="rId26"/>
    <p:sldId id="619" r:id="rId27"/>
    <p:sldId id="620" r:id="rId28"/>
    <p:sldId id="324" r:id="rId29"/>
    <p:sldId id="321" r:id="rId30"/>
    <p:sldId id="318" r:id="rId31"/>
    <p:sldId id="329" r:id="rId32"/>
    <p:sldId id="322" r:id="rId33"/>
    <p:sldId id="323" r:id="rId34"/>
    <p:sldId id="325" r:id="rId35"/>
    <p:sldId id="267" r:id="rId36"/>
    <p:sldId id="268" r:id="rId37"/>
    <p:sldId id="256" r:id="rId38"/>
    <p:sldId id="262" r:id="rId39"/>
    <p:sldId id="263" r:id="rId40"/>
    <p:sldId id="264" r:id="rId41"/>
    <p:sldId id="33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C29A"/>
    <a:srgbClr val="457F68"/>
    <a:srgbClr val="74B49A"/>
    <a:srgbClr val="7293ED"/>
    <a:srgbClr val="D9D9D9"/>
    <a:srgbClr val="F2F2F2"/>
    <a:srgbClr val="77C7A3"/>
    <a:srgbClr val="01C8DD"/>
    <a:srgbClr val="A6D6C4"/>
    <a:srgbClr val="F3F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681" autoAdjust="0"/>
    <p:restoredTop sz="94660"/>
  </p:normalViewPr>
  <p:slideViewPr>
    <p:cSldViewPr snapToGrid="0">
      <p:cViewPr>
        <p:scale>
          <a:sx n="57" d="100"/>
          <a:sy n="57" d="100"/>
        </p:scale>
        <p:origin x="86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8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948DB-1EE1-4AE7-8C3C-BB91281441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24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slide" Target="slide36.xml"/><Relationship Id="rId10" Type="http://schemas.microsoft.com/office/2007/relationships/hdphoto" Target="../media/hdphoto4.wdp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microsoft.com/office/2007/relationships/hdphoto" Target="../media/hdphoto2.wdp"/><Relationship Id="rId21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17" Type="http://schemas.openxmlformats.org/officeDocument/2006/relationships/image" Target="../media/image49.png"/><Relationship Id="rId2" Type="http://schemas.openxmlformats.org/officeDocument/2006/relationships/image" Target="../media/image40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24" Type="http://schemas.microsoft.com/office/2007/relationships/hdphoto" Target="../media/hdphoto8.wdp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6.png"/><Relationship Id="rId10" Type="http://schemas.microsoft.com/office/2007/relationships/hdphoto" Target="../media/hdphoto5.wdp"/><Relationship Id="rId19" Type="http://schemas.openxmlformats.org/officeDocument/2006/relationships/image" Target="../media/image51.png"/><Relationship Id="rId4" Type="http://schemas.openxmlformats.org/officeDocument/2006/relationships/image" Target="../media/image41.jpg"/><Relationship Id="rId9" Type="http://schemas.openxmlformats.org/officeDocument/2006/relationships/image" Target="../media/image44.png"/><Relationship Id="rId14" Type="http://schemas.microsoft.com/office/2007/relationships/hdphoto" Target="../media/hdphoto7.wdp"/><Relationship Id="rId22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slide" Target="slide40.xml"/><Relationship Id="rId18" Type="http://schemas.openxmlformats.org/officeDocument/2006/relationships/image" Target="../media/image44.png"/><Relationship Id="rId26" Type="http://schemas.openxmlformats.org/officeDocument/2006/relationships/image" Target="../media/image49.png"/><Relationship Id="rId3" Type="http://schemas.openxmlformats.org/officeDocument/2006/relationships/audio" Target="NULL" TargetMode="Externa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slide" Target="slide39.xml"/><Relationship Id="rId17" Type="http://schemas.microsoft.com/office/2007/relationships/hdphoto" Target="../media/hdphoto4.wdp"/><Relationship Id="rId25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52.png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slide" Target="slide38.xml"/><Relationship Id="rId24" Type="http://schemas.openxmlformats.org/officeDocument/2006/relationships/image" Target="../media/image47.png"/><Relationship Id="rId32" Type="http://schemas.openxmlformats.org/officeDocument/2006/relationships/image" Target="../media/image59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51.png"/><Relationship Id="rId10" Type="http://schemas.microsoft.com/office/2007/relationships/hdphoto" Target="../media/hdphoto9.wdp"/><Relationship Id="rId19" Type="http://schemas.microsoft.com/office/2007/relationships/hdphoto" Target="../media/hdphoto5.wdp"/><Relationship Id="rId31" Type="http://schemas.openxmlformats.org/officeDocument/2006/relationships/image" Target="../media/image58.gif"/><Relationship Id="rId4" Type="http://schemas.microsoft.com/office/2007/relationships/media" Target="../media/media5.mp3"/><Relationship Id="rId9" Type="http://schemas.openxmlformats.org/officeDocument/2006/relationships/image" Target="../media/image57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50.png"/><Relationship Id="rId30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" Target="slide37.xml"/><Relationship Id="rId5" Type="http://schemas.microsoft.com/office/2007/relationships/media" Target="../media/media8.mp3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" Target="slide37.xml"/><Relationship Id="rId5" Type="http://schemas.microsoft.com/office/2007/relationships/media" Target="../media/media8.mp3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" Target="slide37.xml"/><Relationship Id="rId5" Type="http://schemas.microsoft.com/office/2007/relationships/media" Target="../media/media8.mp3"/><Relationship Id="rId10" Type="http://schemas.openxmlformats.org/officeDocument/2006/relationships/image" Target="../media/image55.png"/><Relationship Id="rId4" Type="http://schemas.openxmlformats.org/officeDocument/2006/relationships/audio" Target="../media/media7.mp3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5257" y="3670990"/>
            <a:ext cx="4131311" cy="2050415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  <p:sp>
        <p:nvSpPr>
          <p:cNvPr id="7" name="文本框 147">
            <a:extLst>
              <a:ext uri="{FF2B5EF4-FFF2-40B4-BE49-F238E27FC236}">
                <a16:creationId xmlns:a16="http://schemas.microsoft.com/office/drawing/2014/main" id="{96325137-EC3F-8B4F-0644-39DD2F918AD8}"/>
              </a:ext>
            </a:extLst>
          </p:cNvPr>
          <p:cNvSpPr txBox="1"/>
          <p:nvPr/>
        </p:nvSpPr>
        <p:spPr>
          <a:xfrm>
            <a:off x="936359" y="1247866"/>
            <a:ext cx="1053885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46"/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giảng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8000" b="1" dirty="0">
                <a:solidFill>
                  <a:srgbClr val="FFFF00"/>
                </a:solidFill>
                <a:latin typeface="Times New Roman" panose="02020603050405020304" pitchFamily="18" charset="0"/>
                <a:ea typeface="Source Sans Pro Black" panose="020B0803030403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endParaRPr lang="zh-CN" altLang="en-US" sz="80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文本框 147">
            <a:extLst>
              <a:ext uri="{FF2B5EF4-FFF2-40B4-BE49-F238E27FC236}">
                <a16:creationId xmlns:a16="http://schemas.microsoft.com/office/drawing/2014/main" id="{B71365A8-F878-898E-80EA-DDF353A7DBA9}"/>
              </a:ext>
            </a:extLst>
          </p:cNvPr>
          <p:cNvSpPr txBox="1"/>
          <p:nvPr/>
        </p:nvSpPr>
        <p:spPr>
          <a:xfrm>
            <a:off x="1868074" y="2939404"/>
            <a:ext cx="82149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46"/>
            <a:r>
              <a:rPr lang="en-US" altLang="zh-CN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Sách</a:t>
            </a: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zh-CN" sz="48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7530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931888" y="1574844"/>
            <a:ext cx="103282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 XÁC ĐỊNH SỐ OXI HÓA CỦA NGUYÊN TỬ CÁC NGUYÊN TỐ TRONG HỢP CHẤT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388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444707" y="360862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97BEE3-193B-CE4A-8D12-FA6BC6780B83}"/>
              </a:ext>
            </a:extLst>
          </p:cNvPr>
          <p:cNvGrpSpPr/>
          <p:nvPr/>
        </p:nvGrpSpPr>
        <p:grpSpPr>
          <a:xfrm>
            <a:off x="1203030" y="1891151"/>
            <a:ext cx="1333307" cy="1391835"/>
            <a:chOff x="1203030" y="1891151"/>
            <a:chExt cx="1047939" cy="1391835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57AB3FA-14AC-1AE7-7BD2-55C47A74ED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B43CEEA9-4ADC-A325-1187-BDBF545F4CBA}"/>
                </a:ext>
              </a:extLst>
            </p:cNvPr>
            <p:cNvSpPr/>
            <p:nvPr/>
          </p:nvSpPr>
          <p:spPr>
            <a:xfrm>
              <a:off x="1435930" y="2082657"/>
              <a:ext cx="5821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9" name="文本框 17">
            <a:extLst>
              <a:ext uri="{FF2B5EF4-FFF2-40B4-BE49-F238E27FC236}">
                <a16:creationId xmlns:a16="http://schemas.microsoft.com/office/drawing/2014/main" id="{DDB84936-C342-62F6-8138-66326D97C8D2}"/>
              </a:ext>
            </a:extLst>
          </p:cNvPr>
          <p:cNvSpPr txBox="1"/>
          <p:nvPr/>
        </p:nvSpPr>
        <p:spPr>
          <a:xfrm>
            <a:off x="3009292" y="2174989"/>
            <a:ext cx="87959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1604100E-5B0B-4E04-3C1F-88B485FF91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302888" y="3323188"/>
            <a:ext cx="1233448" cy="1053547"/>
          </a:xfrm>
          <a:prstGeom prst="ellipse">
            <a:avLst/>
          </a:prstGeom>
          <a:solidFill>
            <a:srgbClr val="FFFFFF"/>
          </a:solidFill>
          <a:ln w="63500">
            <a:solidFill>
              <a:srgbClr val="48698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文本框 32">
            <a:extLst>
              <a:ext uri="{FF2B5EF4-FFF2-40B4-BE49-F238E27FC236}">
                <a16:creationId xmlns:a16="http://schemas.microsoft.com/office/drawing/2014/main" id="{1DF954EE-4770-2880-3CAE-FAF14A704F66}"/>
              </a:ext>
            </a:extLst>
          </p:cNvPr>
          <p:cNvSpPr txBox="1"/>
          <p:nvPr/>
        </p:nvSpPr>
        <p:spPr>
          <a:xfrm>
            <a:off x="1302889" y="454393"/>
            <a:ext cx="10328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 XÁC ĐỊNH SỐ OXI HÓA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95D5CC-7756-16D4-F146-8AA11AB66C33}"/>
              </a:ext>
            </a:extLst>
          </p:cNvPr>
          <p:cNvSpPr txBox="1"/>
          <p:nvPr/>
        </p:nvSpPr>
        <p:spPr>
          <a:xfrm>
            <a:off x="3166484" y="3671873"/>
            <a:ext cx="495199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3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613D6279-BB4B-9807-4ECD-F94B6F884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14" y="5015020"/>
            <a:ext cx="702097" cy="11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011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41"/>
            <a:ext cx="11632367" cy="618890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DDB84936-C342-62F6-8138-66326D97C8D2}"/>
              </a:ext>
            </a:extLst>
          </p:cNvPr>
          <p:cNvSpPr txBox="1"/>
          <p:nvPr/>
        </p:nvSpPr>
        <p:spPr>
          <a:xfrm>
            <a:off x="1831726" y="363816"/>
            <a:ext cx="9339416" cy="615553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8F409D-4220-8AFE-90D1-BFFA45CD10FF}"/>
              </a:ext>
            </a:extLst>
          </p:cNvPr>
          <p:cNvGrpSpPr/>
          <p:nvPr/>
        </p:nvGrpSpPr>
        <p:grpSpPr>
          <a:xfrm>
            <a:off x="531111" y="265240"/>
            <a:ext cx="1049320" cy="853341"/>
            <a:chOff x="1203030" y="1891151"/>
            <a:chExt cx="1047939" cy="1053547"/>
          </a:xfrm>
        </p:grpSpPr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9286184B-2CBF-1723-CB49-205B3B2AF1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5BCF36A9-9C4E-92F5-17C4-17534229495D}"/>
                </a:ext>
              </a:extLst>
            </p:cNvPr>
            <p:cNvSpPr/>
            <p:nvPr/>
          </p:nvSpPr>
          <p:spPr>
            <a:xfrm>
              <a:off x="1435930" y="2082657"/>
              <a:ext cx="582138" cy="64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E0B2B2-1A8A-44FF-8DCA-F7C1D738167C}"/>
              </a:ext>
            </a:extLst>
          </p:cNvPr>
          <p:cNvSpPr/>
          <p:nvPr/>
        </p:nvSpPr>
        <p:spPr>
          <a:xfrm>
            <a:off x="698701" y="1793469"/>
            <a:ext cx="10861507" cy="7263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50">
            <a:extLst>
              <a:ext uri="{FF2B5EF4-FFF2-40B4-BE49-F238E27FC236}">
                <a16:creationId xmlns:a16="http://schemas.microsoft.com/office/drawing/2014/main" id="{20E06B9B-B894-46A9-B700-33F60E445997}"/>
              </a:ext>
            </a:extLst>
          </p:cNvPr>
          <p:cNvSpPr txBox="1"/>
          <p:nvPr/>
        </p:nvSpPr>
        <p:spPr>
          <a:xfrm>
            <a:off x="1347223" y="1123415"/>
            <a:ext cx="2956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Qui </a:t>
            </a:r>
            <a:r>
              <a:rPr lang="en-US" sz="32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32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</p:txBody>
      </p:sp>
      <p:sp>
        <p:nvSpPr>
          <p:cNvPr id="22" name="TextBox 58">
            <a:extLst>
              <a:ext uri="{FF2B5EF4-FFF2-40B4-BE49-F238E27FC236}">
                <a16:creationId xmlns:a16="http://schemas.microsoft.com/office/drawing/2014/main" id="{A1AB03F8-A22A-4389-9E46-A8CDFA27201B}"/>
              </a:ext>
            </a:extLst>
          </p:cNvPr>
          <p:cNvSpPr txBox="1"/>
          <p:nvPr/>
        </p:nvSpPr>
        <p:spPr>
          <a:xfrm>
            <a:off x="920888" y="1906442"/>
            <a:ext cx="1058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CC6ECAE-3CBD-4522-92A4-7A0D760F23A4}"/>
              </a:ext>
            </a:extLst>
          </p:cNvPr>
          <p:cNvSpPr/>
          <p:nvPr/>
        </p:nvSpPr>
        <p:spPr>
          <a:xfrm>
            <a:off x="698702" y="2916349"/>
            <a:ext cx="10861506" cy="27499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70">
            <a:extLst>
              <a:ext uri="{FF2B5EF4-FFF2-40B4-BE49-F238E27FC236}">
                <a16:creationId xmlns:a16="http://schemas.microsoft.com/office/drawing/2014/main" id="{A22ED1ED-0CBF-4763-B42E-8208E594BCAE}"/>
              </a:ext>
            </a:extLst>
          </p:cNvPr>
          <p:cNvSpPr txBox="1"/>
          <p:nvPr/>
        </p:nvSpPr>
        <p:spPr>
          <a:xfrm>
            <a:off x="1000836" y="3176629"/>
            <a:ext cx="104254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(Na, Li, K…)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+ 1</a:t>
            </a:r>
            <a:r>
              <a:rPr 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(Ba, Ca, Mg…)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8144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/>
      <p:bldP spid="22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40"/>
            <a:ext cx="11632367" cy="623189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9CA9B-2C66-2AC3-F45E-50FDC78C4DC3}"/>
              </a:ext>
            </a:extLst>
          </p:cNvPr>
          <p:cNvSpPr/>
          <p:nvPr/>
        </p:nvSpPr>
        <p:spPr>
          <a:xfrm>
            <a:off x="698701" y="1664049"/>
            <a:ext cx="10861507" cy="12140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50">
            <a:extLst>
              <a:ext uri="{FF2B5EF4-FFF2-40B4-BE49-F238E27FC236}">
                <a16:creationId xmlns:a16="http://schemas.microsoft.com/office/drawing/2014/main" id="{22867E93-3FAD-BDF3-B5A9-7B1F2DDDF828}"/>
              </a:ext>
            </a:extLst>
          </p:cNvPr>
          <p:cNvSpPr txBox="1"/>
          <p:nvPr/>
        </p:nvSpPr>
        <p:spPr>
          <a:xfrm>
            <a:off x="2171612" y="909285"/>
            <a:ext cx="214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74B4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Qui </a:t>
            </a:r>
            <a:r>
              <a:rPr lang="en-US" sz="2800" b="1" i="1" dirty="0" err="1">
                <a:solidFill>
                  <a:srgbClr val="74B4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tắc</a:t>
            </a:r>
            <a:r>
              <a:rPr lang="en-US" sz="2800" b="1" i="1" dirty="0">
                <a:solidFill>
                  <a:srgbClr val="74B4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BC709-5E0C-3F85-5176-5BC83E7FE39B}"/>
              </a:ext>
            </a:extLst>
          </p:cNvPr>
          <p:cNvSpPr txBox="1"/>
          <p:nvPr/>
        </p:nvSpPr>
        <p:spPr>
          <a:xfrm>
            <a:off x="832020" y="1788942"/>
            <a:ext cx="10492159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0</a:t>
            </a:r>
            <a:r>
              <a:rPr lang="en-US" sz="3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ion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sz="3000" dirty="0" err="1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19C6F0-81B1-42E7-9DCA-1DE3212C5294}"/>
              </a:ext>
            </a:extLst>
          </p:cNvPr>
          <p:cNvSpPr/>
          <p:nvPr/>
        </p:nvSpPr>
        <p:spPr>
          <a:xfrm>
            <a:off x="832020" y="3085615"/>
            <a:ext cx="3485147" cy="3000391"/>
          </a:xfrm>
          <a:prstGeom prst="roundRect">
            <a:avLst/>
          </a:prstGeom>
          <a:solidFill>
            <a:srgbClr val="28C29A"/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ACD6E-79A5-60AB-A9ED-82C5B52B72B3}"/>
              </a:ext>
            </a:extLst>
          </p:cNvPr>
          <p:cNvSpPr txBox="1"/>
          <p:nvPr/>
        </p:nvSpPr>
        <p:spPr>
          <a:xfrm>
            <a:off x="1010064" y="3312928"/>
            <a:ext cx="3249118" cy="250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NH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P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HNO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NH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SO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2-</a:t>
            </a: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EC0F0AAF-65C2-4BBC-B934-2B7040A86568}"/>
              </a:ext>
            </a:extLst>
          </p:cNvPr>
          <p:cNvSpPr txBox="1"/>
          <p:nvPr/>
        </p:nvSpPr>
        <p:spPr>
          <a:xfrm>
            <a:off x="5259832" y="3538091"/>
            <a:ext cx="86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38AF2B2D-C0A5-4AF2-93A9-A51225255A99}"/>
              </a:ext>
            </a:extLst>
          </p:cNvPr>
          <p:cNvSpPr txBox="1"/>
          <p:nvPr/>
        </p:nvSpPr>
        <p:spPr>
          <a:xfrm>
            <a:off x="5139054" y="3859937"/>
            <a:ext cx="1878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40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07">
            <a:extLst>
              <a:ext uri="{FF2B5EF4-FFF2-40B4-BE49-F238E27FC236}">
                <a16:creationId xmlns:a16="http://schemas.microsoft.com/office/drawing/2014/main" id="{7B4FD0B0-C063-4DA9-8DF1-50DFA6407AB0}"/>
              </a:ext>
            </a:extLst>
          </p:cNvPr>
          <p:cNvSpPr txBox="1"/>
          <p:nvPr/>
        </p:nvSpPr>
        <p:spPr>
          <a:xfrm>
            <a:off x="4826539" y="4536757"/>
            <a:ext cx="2105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endParaRPr lang="en-US" sz="28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2850694F-70D9-4424-8EFD-117D27810D47}"/>
              </a:ext>
            </a:extLst>
          </p:cNvPr>
          <p:cNvSpPr txBox="1"/>
          <p:nvPr/>
        </p:nvSpPr>
        <p:spPr>
          <a:xfrm>
            <a:off x="8422594" y="3690907"/>
            <a:ext cx="127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4000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4000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58">
            <a:extLst>
              <a:ext uri="{FF2B5EF4-FFF2-40B4-BE49-F238E27FC236}">
                <a16:creationId xmlns:a16="http://schemas.microsoft.com/office/drawing/2014/main" id="{94390F18-1D92-4D88-AC06-B85B9279C2FF}"/>
              </a:ext>
            </a:extLst>
          </p:cNvPr>
          <p:cNvSpPr txBox="1"/>
          <p:nvPr/>
        </p:nvSpPr>
        <p:spPr>
          <a:xfrm>
            <a:off x="8446097" y="3388499"/>
            <a:ext cx="36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2" name="TextBox 104">
            <a:extLst>
              <a:ext uri="{FF2B5EF4-FFF2-40B4-BE49-F238E27FC236}">
                <a16:creationId xmlns:a16="http://schemas.microsoft.com/office/drawing/2014/main" id="{1D85C944-D37F-472B-85FE-4A76D917C2CA}"/>
              </a:ext>
            </a:extLst>
          </p:cNvPr>
          <p:cNvSpPr txBox="1"/>
          <p:nvPr/>
        </p:nvSpPr>
        <p:spPr>
          <a:xfrm>
            <a:off x="7989759" y="4567823"/>
            <a:ext cx="232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(+1).3 = 0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BF1B2C86-0AFC-4F9E-894F-79E81E267F0C}"/>
              </a:ext>
            </a:extLst>
          </p:cNvPr>
          <p:cNvSpPr txBox="1"/>
          <p:nvPr/>
        </p:nvSpPr>
        <p:spPr>
          <a:xfrm>
            <a:off x="8854357" y="3454135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E9876347-7FAF-8ACA-87BB-3303CCDF7B93}"/>
              </a:ext>
            </a:extLst>
          </p:cNvPr>
          <p:cNvSpPr txBox="1"/>
          <p:nvPr/>
        </p:nvSpPr>
        <p:spPr>
          <a:xfrm>
            <a:off x="1831726" y="363816"/>
            <a:ext cx="9339416" cy="615553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292A2F-D76E-6F8B-DBFA-E33EE850088F}"/>
              </a:ext>
            </a:extLst>
          </p:cNvPr>
          <p:cNvGrpSpPr/>
          <p:nvPr/>
        </p:nvGrpSpPr>
        <p:grpSpPr>
          <a:xfrm>
            <a:off x="531111" y="265240"/>
            <a:ext cx="1049320" cy="853341"/>
            <a:chOff x="1203030" y="1891151"/>
            <a:chExt cx="1047939" cy="1053547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E1FE613D-0B88-B452-2222-C81F4ED03C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BD3C10A-8F2C-A586-684B-0208962D9379}"/>
                </a:ext>
              </a:extLst>
            </p:cNvPr>
            <p:cNvSpPr/>
            <p:nvPr/>
          </p:nvSpPr>
          <p:spPr>
            <a:xfrm>
              <a:off x="1435930" y="2082657"/>
              <a:ext cx="582138" cy="64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9" name="TextBox 104">
            <a:extLst>
              <a:ext uri="{FF2B5EF4-FFF2-40B4-BE49-F238E27FC236}">
                <a16:creationId xmlns:a16="http://schemas.microsoft.com/office/drawing/2014/main" id="{8053C1FA-990B-F7DF-97E5-09DBF05E8632}"/>
              </a:ext>
            </a:extLst>
          </p:cNvPr>
          <p:cNvSpPr txBox="1"/>
          <p:nvPr/>
        </p:nvSpPr>
        <p:spPr>
          <a:xfrm>
            <a:off x="7989759" y="5016657"/>
            <a:ext cx="232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= -3</a:t>
            </a:r>
          </a:p>
        </p:txBody>
      </p:sp>
    </p:spTree>
    <p:extLst>
      <p:ext uri="{BB962C8B-B14F-4D97-AF65-F5344CB8AC3E}">
        <p14:creationId xmlns:p14="http://schemas.microsoft.com/office/powerpoint/2010/main" val="387617831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7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60861"/>
            <a:ext cx="11632367" cy="632475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F38D17DA-CEDE-4A48-BC76-C0ABA8359070}"/>
              </a:ext>
            </a:extLst>
          </p:cNvPr>
          <p:cNvSpPr txBox="1"/>
          <p:nvPr/>
        </p:nvSpPr>
        <p:spPr>
          <a:xfrm>
            <a:off x="7992325" y="1918507"/>
            <a:ext cx="1755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HNO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25383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E0DA94BA-0F01-47A5-BACF-2B949332A1FB}"/>
              </a:ext>
            </a:extLst>
          </p:cNvPr>
          <p:cNvSpPr txBox="1"/>
          <p:nvPr/>
        </p:nvSpPr>
        <p:spPr>
          <a:xfrm>
            <a:off x="7949284" y="1637309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13" name="TextBox 86">
            <a:extLst>
              <a:ext uri="{FF2B5EF4-FFF2-40B4-BE49-F238E27FC236}">
                <a16:creationId xmlns:a16="http://schemas.microsoft.com/office/drawing/2014/main" id="{1F2C323C-BDF6-4683-BFBF-AC29F68FA24B}"/>
              </a:ext>
            </a:extLst>
          </p:cNvPr>
          <p:cNvSpPr txBox="1"/>
          <p:nvPr/>
        </p:nvSpPr>
        <p:spPr>
          <a:xfrm>
            <a:off x="8870110" y="1615779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14" name="TextBox 87">
            <a:extLst>
              <a:ext uri="{FF2B5EF4-FFF2-40B4-BE49-F238E27FC236}">
                <a16:creationId xmlns:a16="http://schemas.microsoft.com/office/drawing/2014/main" id="{777D32C7-BA16-47FA-8010-E03371139B06}"/>
              </a:ext>
            </a:extLst>
          </p:cNvPr>
          <p:cNvSpPr txBox="1"/>
          <p:nvPr/>
        </p:nvSpPr>
        <p:spPr>
          <a:xfrm>
            <a:off x="8480025" y="1637308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05">
            <a:extLst>
              <a:ext uri="{FF2B5EF4-FFF2-40B4-BE49-F238E27FC236}">
                <a16:creationId xmlns:a16="http://schemas.microsoft.com/office/drawing/2014/main" id="{10DDCEF6-014D-441B-9355-FDB82ECCE28E}"/>
              </a:ext>
            </a:extLst>
          </p:cNvPr>
          <p:cNvSpPr txBox="1"/>
          <p:nvPr/>
        </p:nvSpPr>
        <p:spPr>
          <a:xfrm>
            <a:off x="7556953" y="2610382"/>
            <a:ext cx="3325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(+1) + x + (-2).3 = 0</a:t>
            </a:r>
          </a:p>
          <a:p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+5 </a:t>
            </a:r>
          </a:p>
        </p:txBody>
      </p:sp>
      <p:sp>
        <p:nvSpPr>
          <p:cNvPr id="16" name="TextBox 37">
            <a:extLst>
              <a:ext uri="{FF2B5EF4-FFF2-40B4-BE49-F238E27FC236}">
                <a16:creationId xmlns:a16="http://schemas.microsoft.com/office/drawing/2014/main" id="{3965483B-1053-91FE-C612-2F1469BC070F}"/>
              </a:ext>
            </a:extLst>
          </p:cNvPr>
          <p:cNvSpPr txBox="1"/>
          <p:nvPr/>
        </p:nvSpPr>
        <p:spPr>
          <a:xfrm>
            <a:off x="1818743" y="2047837"/>
            <a:ext cx="1755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5B98ED4B-0204-1F8B-D0FC-4B82458DF739}"/>
              </a:ext>
            </a:extLst>
          </p:cNvPr>
          <p:cNvSpPr txBox="1"/>
          <p:nvPr/>
        </p:nvSpPr>
        <p:spPr>
          <a:xfrm>
            <a:off x="1948941" y="1731155"/>
            <a:ext cx="368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04">
            <a:extLst>
              <a:ext uri="{FF2B5EF4-FFF2-40B4-BE49-F238E27FC236}">
                <a16:creationId xmlns:a16="http://schemas.microsoft.com/office/drawing/2014/main" id="{70DB5259-5CFF-9241-946D-648D2A3B0C40}"/>
              </a:ext>
            </a:extLst>
          </p:cNvPr>
          <p:cNvSpPr txBox="1"/>
          <p:nvPr/>
        </p:nvSpPr>
        <p:spPr>
          <a:xfrm>
            <a:off x="1185476" y="2882663"/>
            <a:ext cx="2570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2x + (-2).5 = 0</a:t>
            </a:r>
          </a:p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+5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1060A1EB-96F0-D28F-03A0-5384FA577905}"/>
              </a:ext>
            </a:extLst>
          </p:cNvPr>
          <p:cNvSpPr txBox="1"/>
          <p:nvPr/>
        </p:nvSpPr>
        <p:spPr>
          <a:xfrm>
            <a:off x="2446554" y="1817004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0" name="TextBox 54">
            <a:extLst>
              <a:ext uri="{FF2B5EF4-FFF2-40B4-BE49-F238E27FC236}">
                <a16:creationId xmlns:a16="http://schemas.microsoft.com/office/drawing/2014/main" id="{FA735E7A-E5A1-4023-B945-6706507294A0}"/>
              </a:ext>
            </a:extLst>
          </p:cNvPr>
          <p:cNvSpPr txBox="1"/>
          <p:nvPr/>
        </p:nvSpPr>
        <p:spPr>
          <a:xfrm>
            <a:off x="1818743" y="4342412"/>
            <a:ext cx="1664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4400" b="1" baseline="30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21" name="TextBox 73">
            <a:extLst>
              <a:ext uri="{FF2B5EF4-FFF2-40B4-BE49-F238E27FC236}">
                <a16:creationId xmlns:a16="http://schemas.microsoft.com/office/drawing/2014/main" id="{193F7FA7-12AF-4B31-AC62-6591290D4D51}"/>
              </a:ext>
            </a:extLst>
          </p:cNvPr>
          <p:cNvSpPr txBox="1"/>
          <p:nvPr/>
        </p:nvSpPr>
        <p:spPr>
          <a:xfrm>
            <a:off x="2384729" y="4101468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2" name="TextBox 74">
            <a:extLst>
              <a:ext uri="{FF2B5EF4-FFF2-40B4-BE49-F238E27FC236}">
                <a16:creationId xmlns:a16="http://schemas.microsoft.com/office/drawing/2014/main" id="{961E2A04-F85B-4125-AA34-E7D984812E9F}"/>
              </a:ext>
            </a:extLst>
          </p:cNvPr>
          <p:cNvSpPr txBox="1"/>
          <p:nvPr/>
        </p:nvSpPr>
        <p:spPr>
          <a:xfrm>
            <a:off x="1878548" y="4061437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56D87A11-C085-4A9E-B3F8-7E0A3124DE8F}"/>
              </a:ext>
            </a:extLst>
          </p:cNvPr>
          <p:cNvSpPr txBox="1"/>
          <p:nvPr/>
        </p:nvSpPr>
        <p:spPr>
          <a:xfrm>
            <a:off x="8245249" y="4174269"/>
            <a:ext cx="2637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</a:t>
            </a:r>
            <a:r>
              <a:rPr lang="en-US" sz="4400" b="1" baseline="-25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4400" b="1" baseline="30000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2-</a:t>
            </a:r>
          </a:p>
        </p:txBody>
      </p:sp>
      <p:sp>
        <p:nvSpPr>
          <p:cNvPr id="24" name="TextBox 71">
            <a:extLst>
              <a:ext uri="{FF2B5EF4-FFF2-40B4-BE49-F238E27FC236}">
                <a16:creationId xmlns:a16="http://schemas.microsoft.com/office/drawing/2014/main" id="{E717F2B0-B7DF-4230-8D92-D402CE4C546C}"/>
              </a:ext>
            </a:extLst>
          </p:cNvPr>
          <p:cNvSpPr txBox="1"/>
          <p:nvPr/>
        </p:nvSpPr>
        <p:spPr>
          <a:xfrm>
            <a:off x="8652002" y="3862686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538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5" name="TextBox 72">
            <a:extLst>
              <a:ext uri="{FF2B5EF4-FFF2-40B4-BE49-F238E27FC236}">
                <a16:creationId xmlns:a16="http://schemas.microsoft.com/office/drawing/2014/main" id="{81701F26-B35C-4190-BC89-4BBA799B1A00}"/>
              </a:ext>
            </a:extLst>
          </p:cNvPr>
          <p:cNvSpPr txBox="1"/>
          <p:nvPr/>
        </p:nvSpPr>
        <p:spPr>
          <a:xfrm>
            <a:off x="8278179" y="3908383"/>
            <a:ext cx="5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DD726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D7D3A10E-0BBA-4193-DCF7-EF2DA7074406}"/>
              </a:ext>
            </a:extLst>
          </p:cNvPr>
          <p:cNvSpPr txBox="1"/>
          <p:nvPr/>
        </p:nvSpPr>
        <p:spPr>
          <a:xfrm>
            <a:off x="1948941" y="561286"/>
            <a:ext cx="9339416" cy="615553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đã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7AF8EB-F613-C15D-4195-94495B107A3F}"/>
              </a:ext>
            </a:extLst>
          </p:cNvPr>
          <p:cNvGrpSpPr/>
          <p:nvPr/>
        </p:nvGrpSpPr>
        <p:grpSpPr>
          <a:xfrm>
            <a:off x="648326" y="462710"/>
            <a:ext cx="1049320" cy="853341"/>
            <a:chOff x="1203030" y="1891151"/>
            <a:chExt cx="1047939" cy="1053547"/>
          </a:xfrm>
        </p:grpSpPr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28E59417-87B6-8D7E-6F57-1369275800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31" name="矩形 16">
              <a:extLst>
                <a:ext uri="{FF2B5EF4-FFF2-40B4-BE49-F238E27FC236}">
                  <a16:creationId xmlns:a16="http://schemas.microsoft.com/office/drawing/2014/main" id="{9603EA35-943A-0CCA-BCED-F88E70CC2490}"/>
                </a:ext>
              </a:extLst>
            </p:cNvPr>
            <p:cNvSpPr/>
            <p:nvPr/>
          </p:nvSpPr>
          <p:spPr>
            <a:xfrm>
              <a:off x="1435930" y="2082657"/>
              <a:ext cx="582138" cy="645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2" name="TextBox 104">
            <a:extLst>
              <a:ext uri="{FF2B5EF4-FFF2-40B4-BE49-F238E27FC236}">
                <a16:creationId xmlns:a16="http://schemas.microsoft.com/office/drawing/2014/main" id="{C4FF91CA-7EFA-732F-BD23-2D5F3F155369}"/>
              </a:ext>
            </a:extLst>
          </p:cNvPr>
          <p:cNvSpPr txBox="1"/>
          <p:nvPr/>
        </p:nvSpPr>
        <p:spPr>
          <a:xfrm>
            <a:off x="1054720" y="5403382"/>
            <a:ext cx="2570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(+1).4= +1</a:t>
            </a:r>
          </a:p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-3</a:t>
            </a:r>
          </a:p>
        </p:txBody>
      </p:sp>
      <p:sp>
        <p:nvSpPr>
          <p:cNvPr id="33" name="TextBox 104">
            <a:extLst>
              <a:ext uri="{FF2B5EF4-FFF2-40B4-BE49-F238E27FC236}">
                <a16:creationId xmlns:a16="http://schemas.microsoft.com/office/drawing/2014/main" id="{31577F72-7106-94D9-7611-2D09362C4C71}"/>
              </a:ext>
            </a:extLst>
          </p:cNvPr>
          <p:cNvSpPr txBox="1"/>
          <p:nvPr/>
        </p:nvSpPr>
        <p:spPr>
          <a:xfrm>
            <a:off x="7490986" y="5209596"/>
            <a:ext cx="2570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 + (-2).4= -2</a:t>
            </a:r>
          </a:p>
          <a:p>
            <a:pPr algn="ctr"/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=&gt; x = +6</a:t>
            </a:r>
          </a:p>
        </p:txBody>
      </p:sp>
    </p:spTree>
    <p:extLst>
      <p:ext uri="{BB962C8B-B14F-4D97-AF65-F5344CB8AC3E}">
        <p14:creationId xmlns:p14="http://schemas.microsoft.com/office/powerpoint/2010/main" val="34716722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0620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97BEE3-193B-CE4A-8D12-FA6BC6780B83}"/>
              </a:ext>
            </a:extLst>
          </p:cNvPr>
          <p:cNvGrpSpPr/>
          <p:nvPr/>
        </p:nvGrpSpPr>
        <p:grpSpPr>
          <a:xfrm>
            <a:off x="2299809" y="360539"/>
            <a:ext cx="959551" cy="918133"/>
            <a:chOff x="1203030" y="1891151"/>
            <a:chExt cx="1047939" cy="1053547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57AB3FA-14AC-1AE7-7BD2-55C47A74ED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B43CEEA9-4ADC-A325-1187-BDBF545F4CBA}"/>
                </a:ext>
              </a:extLst>
            </p:cNvPr>
            <p:cNvSpPr/>
            <p:nvPr/>
          </p:nvSpPr>
          <p:spPr>
            <a:xfrm>
              <a:off x="1319480" y="2047095"/>
              <a:ext cx="815038" cy="74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" name="文本框 17">
            <a:extLst>
              <a:ext uri="{FF2B5EF4-FFF2-40B4-BE49-F238E27FC236}">
                <a16:creationId xmlns:a16="http://schemas.microsoft.com/office/drawing/2014/main" id="{010E82AF-866D-1F9D-AC12-A28AEDFC3449}"/>
              </a:ext>
            </a:extLst>
          </p:cNvPr>
          <p:cNvSpPr txBox="1"/>
          <p:nvPr/>
        </p:nvSpPr>
        <p:spPr>
          <a:xfrm>
            <a:off x="3640932" y="444690"/>
            <a:ext cx="6144631" cy="707886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290" name="Picture 2" descr="CO2 là gì? Tính chất, Cách điều chế, Ứng dụng &amp; Lưu ý khi sử dụng CO2">
            <a:extLst>
              <a:ext uri="{FF2B5EF4-FFF2-40B4-BE49-F238E27FC236}">
                <a16:creationId xmlns:a16="http://schemas.microsoft.com/office/drawing/2014/main" id="{944CE020-02BF-BA93-F605-5CD200B3B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8" b="17994"/>
          <a:stretch/>
        </p:blipFill>
        <p:spPr bwMode="auto">
          <a:xfrm>
            <a:off x="1127790" y="2149643"/>
            <a:ext cx="4712565" cy="1279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iên kết cộng hoá trị phân cực hóa 10">
            <a:extLst>
              <a:ext uri="{FF2B5EF4-FFF2-40B4-BE49-F238E27FC236}">
                <a16:creationId xmlns:a16="http://schemas.microsoft.com/office/drawing/2014/main" id="{367FE841-D214-9FCF-4002-D92CBCC05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b="21732"/>
          <a:stretch/>
        </p:blipFill>
        <p:spPr bwMode="auto">
          <a:xfrm>
            <a:off x="7185185" y="1688204"/>
            <a:ext cx="3395505" cy="1994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67391-7FB4-97A6-BA93-0B3CC508B656}"/>
                  </a:ext>
                </a:extLst>
              </p:cNvPr>
              <p:cNvSpPr txBox="1"/>
              <p:nvPr/>
            </p:nvSpPr>
            <p:spPr>
              <a:xfrm>
                <a:off x="1283500" y="4220514"/>
                <a:ext cx="431760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5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5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54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67391-7FB4-97A6-BA93-0B3CC508B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00" y="4220514"/>
                <a:ext cx="431760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7AD5E5F-B8D7-8D69-1CDD-AB7AF6F01794}"/>
              </a:ext>
            </a:extLst>
          </p:cNvPr>
          <p:cNvSpPr txBox="1"/>
          <p:nvPr/>
        </p:nvSpPr>
        <p:spPr>
          <a:xfrm>
            <a:off x="6992679" y="4414115"/>
            <a:ext cx="4108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675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3540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97BEE3-193B-CE4A-8D12-FA6BC6780B83}"/>
              </a:ext>
            </a:extLst>
          </p:cNvPr>
          <p:cNvGrpSpPr/>
          <p:nvPr/>
        </p:nvGrpSpPr>
        <p:grpSpPr>
          <a:xfrm>
            <a:off x="2299809" y="360539"/>
            <a:ext cx="959551" cy="918133"/>
            <a:chOff x="1203030" y="1891151"/>
            <a:chExt cx="1047939" cy="1053547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57AB3FA-14AC-1AE7-7BD2-55C47A74ED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03030" y="1891151"/>
              <a:ext cx="1047939" cy="1053547"/>
            </a:xfrm>
            <a:prstGeom prst="ellipse">
              <a:avLst/>
            </a:prstGeom>
            <a:solidFill>
              <a:srgbClr val="FFFFFF"/>
            </a:solidFill>
            <a:ln w="63500">
              <a:solidFill>
                <a:srgbClr val="48698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B43CEEA9-4ADC-A325-1187-BDBF545F4CBA}"/>
                </a:ext>
              </a:extLst>
            </p:cNvPr>
            <p:cNvSpPr/>
            <p:nvPr/>
          </p:nvSpPr>
          <p:spPr>
            <a:xfrm>
              <a:off x="1319480" y="2047095"/>
              <a:ext cx="815038" cy="74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11266" name="Picture 2" descr="Hydrogen Selenide Inorganic Compound Formula H2se Stock Illustration  609385097 | Shutterstock">
            <a:extLst>
              <a:ext uri="{FF2B5EF4-FFF2-40B4-BE49-F238E27FC236}">
                <a16:creationId xmlns:a16="http://schemas.microsoft.com/office/drawing/2014/main" id="{7C248EC7-B2F8-0715-2AF3-1903352E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0" y="1693889"/>
            <a:ext cx="3784934" cy="2220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xyfluoride | F2O | ChemSpider">
            <a:extLst>
              <a:ext uri="{FF2B5EF4-FFF2-40B4-BE49-F238E27FC236}">
                <a16:creationId xmlns:a16="http://schemas.microsoft.com/office/drawing/2014/main" id="{A4CA48FF-C8C4-5AD2-84D6-916962447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6" b="17613"/>
          <a:stretch/>
        </p:blipFill>
        <p:spPr bwMode="auto">
          <a:xfrm>
            <a:off x="7291012" y="1785687"/>
            <a:ext cx="3504253" cy="205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BC299F-8CB8-784D-75B0-15F13CF70A53}"/>
                  </a:ext>
                </a:extLst>
              </p:cNvPr>
              <p:cNvSpPr txBox="1"/>
              <p:nvPr/>
            </p:nvSpPr>
            <p:spPr>
              <a:xfrm>
                <a:off x="1629180" y="4668062"/>
                <a:ext cx="1630180" cy="784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n-US" sz="4400" b="1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4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𝑶</m:t>
                          </m:r>
                        </m:e>
                        <m:sup>
                          <m:r>
                            <a:rPr lang="en-US" sz="4400" b="1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n-US" sz="4400" b="1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BC299F-8CB8-784D-75B0-15F13CF70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180" y="4668062"/>
                <a:ext cx="1630180" cy="784767"/>
              </a:xfrm>
              <a:prstGeom prst="rect">
                <a:avLst/>
              </a:prstGeom>
              <a:blipFill>
                <a:blip r:embed="rId4"/>
                <a:stretch>
                  <a:fillRect r="-45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73DC15C-CEF2-8D20-2EA5-45B820A24F03}"/>
              </a:ext>
            </a:extLst>
          </p:cNvPr>
          <p:cNvSpPr txBox="1"/>
          <p:nvPr/>
        </p:nvSpPr>
        <p:spPr>
          <a:xfrm>
            <a:off x="6798202" y="4498722"/>
            <a:ext cx="4268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F </a:t>
            </a:r>
            <a:r>
              <a:rPr lang="en-US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CAD90F50-16A1-FC24-837E-46195C82BBC2}"/>
              </a:ext>
            </a:extLst>
          </p:cNvPr>
          <p:cNvSpPr txBox="1"/>
          <p:nvPr/>
        </p:nvSpPr>
        <p:spPr>
          <a:xfrm>
            <a:off x="3640932" y="444690"/>
            <a:ext cx="6144631" cy="707886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trên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144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0" name="文本框 31">
            <a:extLst>
              <a:ext uri="{FF2B5EF4-FFF2-40B4-BE49-F238E27FC236}">
                <a16:creationId xmlns:a16="http://schemas.microsoft.com/office/drawing/2014/main" id="{04126DFE-5552-8088-CA0F-DB09F0858F97}"/>
              </a:ext>
            </a:extLst>
          </p:cNvPr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5323443" y="2520661"/>
            <a:ext cx="5825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4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371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27106E-6C5E-EFC6-8845-4DEF20D4D091}"/>
              </a:ext>
            </a:extLst>
          </p:cNvPr>
          <p:cNvSpPr/>
          <p:nvPr/>
        </p:nvSpPr>
        <p:spPr>
          <a:xfrm>
            <a:off x="781545" y="5082868"/>
            <a:ext cx="10861507" cy="10044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75678" y="90826"/>
            <a:ext cx="11702321" cy="638580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BD5F08E2-B31A-F22A-F820-0093EF2232CE}"/>
              </a:ext>
            </a:extLst>
          </p:cNvPr>
          <p:cNvSpPr txBox="1"/>
          <p:nvPr/>
        </p:nvSpPr>
        <p:spPr>
          <a:xfrm>
            <a:off x="526417" y="388439"/>
            <a:ext cx="4226413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 SỐ KHÁI NIỆM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D0CAD1A5-8E59-54CF-5560-55EBA34B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49" y="5113646"/>
            <a:ext cx="11094104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28C29A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Blip>
                <a:blip r:embed="rId2"/>
              </a:buBlip>
            </a:pP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ít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9FD48-82E7-C072-776F-98172BDDCE74}"/>
              </a:ext>
            </a:extLst>
          </p:cNvPr>
          <p:cNvSpPr txBox="1"/>
          <p:nvPr/>
        </p:nvSpPr>
        <p:spPr>
          <a:xfrm>
            <a:off x="1112853" y="1092640"/>
            <a:ext cx="947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48475148-2065-8EC1-D1C3-DA63AE20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916" y="2004644"/>
            <a:ext cx="4924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 + CuSO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Cu   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35352BDF-5C10-C709-EF68-FCBD8D990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116" y="1823669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AA8DDA53-7A1A-CAFE-0147-2A0017D0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916" y="1776044"/>
            <a:ext cx="458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D1DEF45D-57AC-96BD-E19B-FA761B212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316" y="1852244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8513E6D0-75DE-523A-A8AE-3EA93146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316" y="1849069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DCD37A55-D7B4-ECC8-ABBB-BABE1D6B2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916" y="3057729"/>
            <a:ext cx="4663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HCl + NaOH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 +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20386C2C-50DF-3712-E6DF-4D4BECC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88" y="2861877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DA16834B-21AA-1DCC-5040-0DF9FA4B3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40" y="2841282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4" name="Text Box 32">
            <a:extLst>
              <a:ext uri="{FF2B5EF4-FFF2-40B4-BE49-F238E27FC236}">
                <a16:creationId xmlns:a16="http://schemas.microsoft.com/office/drawing/2014/main" id="{3CF81EE0-7C6A-01B4-3216-74E6E962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80" y="2839101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3F04A76A-0D80-6736-F5FE-E37BCEEA6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148" y="2837944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5AC1A83F-A6DC-A990-31F8-2ECCBA7D4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52" y="2863516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F693A510-C28F-5E67-ECE6-1777690D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772" y="2858721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5C7ADCCB-E76D-F883-E358-2ECCFEA2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214" y="4029783"/>
            <a:ext cx="6086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Cl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+ 2NaOH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 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NaClO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FB3E38AE-5799-AC0E-1B71-FC4D5773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714" y="2841143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3226186E-6236-E3A4-2431-54E6FDF5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719" y="2837944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-2</a:t>
            </a:r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79F01BB1-7350-3D80-4032-580E3E96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80" y="3800774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6F7C2657-6190-2CE2-4205-E9046B0E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660" y="3798819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A4CA3F15-23E6-0EAF-5380-04333298E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858" y="3845117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3" name="Text Box 32">
            <a:extLst>
              <a:ext uri="{FF2B5EF4-FFF2-40B4-BE49-F238E27FC236}">
                <a16:creationId xmlns:a16="http://schemas.microsoft.com/office/drawing/2014/main" id="{AD6AEDA8-2503-EB26-6D32-DAD29D451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32" y="3781873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A246ED59-CB40-72C5-1FA7-16A6436CD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209" y="3762713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59C19A99-AA4D-B929-04E4-3AAD9B6FA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00" y="3792341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7A341-34AD-FC07-7BC7-D2CB6C4EB519}"/>
              </a:ext>
            </a:extLst>
          </p:cNvPr>
          <p:cNvSpPr txBox="1"/>
          <p:nvPr/>
        </p:nvSpPr>
        <p:spPr>
          <a:xfrm>
            <a:off x="6995469" y="1997297"/>
            <a:ext cx="3365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400" dirty="0">
              <a:solidFill>
                <a:srgbClr val="457F68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3C9C2C-25E2-4CE2-9071-9A7145493A1E}"/>
              </a:ext>
            </a:extLst>
          </p:cNvPr>
          <p:cNvSpPr txBox="1"/>
          <p:nvPr/>
        </p:nvSpPr>
        <p:spPr>
          <a:xfrm>
            <a:off x="7666879" y="4060560"/>
            <a:ext cx="3365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rgbClr val="457F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400" dirty="0">
              <a:solidFill>
                <a:srgbClr val="457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2863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7" grpId="0"/>
      <p:bldP spid="28" grpId="0"/>
      <p:bldP spid="29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47972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17">
            <a:extLst>
              <a:ext uri="{FF2B5EF4-FFF2-40B4-BE49-F238E27FC236}">
                <a16:creationId xmlns:a16="http://schemas.microsoft.com/office/drawing/2014/main" id="{C5E7957D-9430-4EEC-77BD-A1BC1267BDBE}"/>
              </a:ext>
            </a:extLst>
          </p:cNvPr>
          <p:cNvSpPr txBox="1"/>
          <p:nvPr/>
        </p:nvSpPr>
        <p:spPr>
          <a:xfrm>
            <a:off x="526417" y="508360"/>
            <a:ext cx="4226413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 SỐ KHÁI NIỆM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C6BCA59E-A27E-8878-DBF7-1D98BD35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31" y="1366135"/>
            <a:ext cx="4922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D7404C2-38F3-F1FD-5EDE-51A6F712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999" y="1366135"/>
            <a:ext cx="4777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18CDB7A9-7109-F153-6625-25779F49E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10" y="1996869"/>
            <a:ext cx="33089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FB43835C-5E69-B323-B3B9-A9CAB8B9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110" y="1950079"/>
            <a:ext cx="27270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81B6BD-6884-2A50-05CA-47928B53CABF}"/>
              </a:ext>
            </a:extLst>
          </p:cNvPr>
          <p:cNvSpPr/>
          <p:nvPr/>
        </p:nvSpPr>
        <p:spPr>
          <a:xfrm>
            <a:off x="4483255" y="5013573"/>
            <a:ext cx="4133721" cy="13238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1DCE2790-F78B-AE2C-F034-949742BC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910" y="3791813"/>
            <a:ext cx="407836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electron</a:t>
            </a:r>
          </a:p>
          <a:p>
            <a:pPr algn="ctr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2A6A1AEA-C324-7FF4-511D-54AFC34B3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731" y="3736509"/>
            <a:ext cx="410240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B7602CD-6CAA-E5D6-A9F3-015301384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32" y="3155732"/>
            <a:ext cx="53431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969FA1FE-15F7-F68B-5764-3321AC74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013" y="3149108"/>
            <a:ext cx="4358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005C1E-391A-E11F-7EC7-09D9B6508654}"/>
              </a:ext>
            </a:extLst>
          </p:cNvPr>
          <p:cNvCxnSpPr>
            <a:cxnSpLocks/>
          </p:cNvCxnSpPr>
          <p:nvPr/>
        </p:nvCxnSpPr>
        <p:spPr>
          <a:xfrm>
            <a:off x="6367066" y="1195754"/>
            <a:ext cx="0" cy="430509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3886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  <p:pic>
        <p:nvPicPr>
          <p:cNvPr id="3" name="Na + Cl2">
            <a:hlinkClick r:id="" action="ppaction://media"/>
            <a:extLst>
              <a:ext uri="{FF2B5EF4-FFF2-40B4-BE49-F238E27FC236}">
                <a16:creationId xmlns:a16="http://schemas.microsoft.com/office/drawing/2014/main" id="{26DEC5EA-55AD-A13F-06CB-91E40F9E3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78" y="521804"/>
            <a:ext cx="10336696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72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67285" y="291270"/>
            <a:ext cx="11648049" cy="627545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948094BB-60D3-7066-154B-79AD605DE46D}"/>
              </a:ext>
            </a:extLst>
          </p:cNvPr>
          <p:cNvSpPr txBox="1"/>
          <p:nvPr/>
        </p:nvSpPr>
        <p:spPr>
          <a:xfrm>
            <a:off x="526416" y="422323"/>
            <a:ext cx="4226413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 SỐ KHÁI NIỆM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06C09B3A-7F38-7F08-C9BB-7D3E69EA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810" y="3133883"/>
            <a:ext cx="390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Fe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Fe     +  2e    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04489063-A860-73DB-E05A-469AA9BA7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410" y="3133883"/>
            <a:ext cx="29097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endParaRPr lang="en-US" altLang="en-US" sz="2800" b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E55AD052-33C2-CE5F-D5DD-B6296A13E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483" y="3133883"/>
            <a:ext cx="2092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F525BF34-5EA6-C550-D615-D700D4A0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10" y="4250672"/>
            <a:ext cx="2241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BC1C7F0E-5633-F14E-5F26-8582FD96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10" y="4250672"/>
            <a:ext cx="32640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    + 2e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 Cu  </a:t>
            </a: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879C49A3-58B5-27ED-67DC-57B20612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410" y="4172827"/>
            <a:ext cx="3140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497A0F1E-5827-39ED-994E-6713F0331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410" y="2981483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D1833329-2B41-2479-FCE6-E3E3FAA0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810" y="2981483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C1768059-7E94-FADF-74D5-A2658548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812" y="2303474"/>
            <a:ext cx="5258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 + CuSO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FeSO</a:t>
            </a:r>
            <a:r>
              <a:rPr lang="en-US" alt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Cu   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A46FFD40-D3B2-9087-18F2-6CDADCEF0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013" y="2122499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E21EE16C-55BE-44A4-6CE8-F574D5BA3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917" y="2112494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5" name="Text Box 34">
            <a:extLst>
              <a:ext uri="{FF2B5EF4-FFF2-40B4-BE49-F238E27FC236}">
                <a16:creationId xmlns:a16="http://schemas.microsoft.com/office/drawing/2014/main" id="{C60B8628-4E8E-DEFF-A6E7-192706033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213" y="2151074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id="{688A9095-DE21-1053-BD2B-371B95EC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213" y="2147899"/>
            <a:ext cx="42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637010FC-1179-3F36-6454-BE6F1337A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209" y="3988161"/>
            <a:ext cx="4315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05F2DDD6-8097-E699-1744-65BCD7932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171" y="4032303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B764FB7-1CB7-42D8-1C87-C4437AE452FF}"/>
              </a:ext>
            </a:extLst>
          </p:cNvPr>
          <p:cNvSpPr/>
          <p:nvPr/>
        </p:nvSpPr>
        <p:spPr>
          <a:xfrm>
            <a:off x="7555181" y="527697"/>
            <a:ext cx="4110403" cy="13238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o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nọ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kia</a:t>
            </a:r>
          </a:p>
        </p:txBody>
      </p:sp>
    </p:spTree>
    <p:extLst>
      <p:ext uri="{BB962C8B-B14F-4D97-AF65-F5344CB8AC3E}">
        <p14:creationId xmlns:p14="http://schemas.microsoft.com/office/powerpoint/2010/main" val="20725595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34" grpId="0"/>
      <p:bldP spid="35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67285" y="291270"/>
            <a:ext cx="11648049" cy="6275459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948094BB-60D3-7066-154B-79AD605DE46D}"/>
              </a:ext>
            </a:extLst>
          </p:cNvPr>
          <p:cNvSpPr txBox="1"/>
          <p:nvPr/>
        </p:nvSpPr>
        <p:spPr>
          <a:xfrm>
            <a:off x="526416" y="422323"/>
            <a:ext cx="4226413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 SỐ KHÁI NIỆM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E55AD052-33C2-CE5F-D5DD-B6296A13E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46" y="1195969"/>
            <a:ext cx="10829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52401" y="2435418"/>
                <a:ext cx="11972998" cy="9114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	Al 	+ 	Fe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Al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   Fe</a:t>
                </a:r>
              </a:p>
            </p:txBody>
          </p:sp>
        </mc:Choice>
        <mc:Fallback xmlns=""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1" y="2435418"/>
                <a:ext cx="11972998" cy="911468"/>
              </a:xfrm>
              <a:prstGeom prst="rect">
                <a:avLst/>
              </a:prstGeom>
              <a:blipFill>
                <a:blip r:embed="rId2"/>
                <a:stretch>
                  <a:fillRect b="-281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4604657" y="2326346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3050519" y="2315800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7466964" y="2352792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7D7AE70E-6692-4110-B3E1-6C93C4686D3E}"/>
              </a:ext>
            </a:extLst>
          </p:cNvPr>
          <p:cNvSpPr txBox="1"/>
          <p:nvPr/>
        </p:nvSpPr>
        <p:spPr>
          <a:xfrm>
            <a:off x="9742880" y="2326346"/>
            <a:ext cx="48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60774A85-BD73-4038-B7AA-EBCFDD5A6893}"/>
              </a:ext>
            </a:extLst>
          </p:cNvPr>
          <p:cNvSpPr txBox="1"/>
          <p:nvPr/>
        </p:nvSpPr>
        <p:spPr>
          <a:xfrm>
            <a:off x="2248991" y="3436224"/>
            <a:ext cx="1943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FDC11B8C-6D22-4D51-8578-780702BB0F1C}"/>
              </a:ext>
            </a:extLst>
          </p:cNvPr>
          <p:cNvSpPr txBox="1"/>
          <p:nvPr/>
        </p:nvSpPr>
        <p:spPr>
          <a:xfrm>
            <a:off x="4527771" y="3431422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152401" y="433636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152401" y="554529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3949272" y="435114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 →	Al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+ 3e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	  →	Fe 	</a:t>
                </a:r>
              </a:p>
            </p:txBody>
          </p:sp>
        </mc:Choice>
        <mc:Fallback xmlns="">
          <p:sp>
            <p:nvSpPr>
              <p:cNvPr id="47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blipFill>
                <a:blip r:embed="rId3"/>
                <a:stretch>
                  <a:fillRect l="-283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192152" y="403970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7652394" y="518632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3833761" y="5190911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5812148" y="4069956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3811920" y="4336368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368678" y="555770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</a:p>
        </p:txBody>
      </p:sp>
      <p:sp>
        <p:nvSpPr>
          <p:cNvPr id="54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378901" y="4331566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7A3DD94C-B80D-43C8-B9D3-FE343CAF3E1B}"/>
              </a:ext>
            </a:extLst>
          </p:cNvPr>
          <p:cNvSpPr txBox="1"/>
          <p:nvPr/>
        </p:nvSpPr>
        <p:spPr>
          <a:xfrm>
            <a:off x="7416422" y="564208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F9FCCAC-6D31-4195-9D60-75AEA4888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99">
            <a:off x="11133178" y="5307522"/>
            <a:ext cx="742668" cy="14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000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931888" y="1574844"/>
            <a:ext cx="103282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CÂN BẰNG PHẢN ỨNG OXI HÓA KHỬ THEO PHƯƠNG PHÁP THĂNG BẰNG ELECTRON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854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343483" y="129331"/>
            <a:ext cx="11632367" cy="653733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BFA7FB-3A5C-30C6-756E-D160CA22A665}"/>
              </a:ext>
            </a:extLst>
          </p:cNvPr>
          <p:cNvSpPr/>
          <p:nvPr/>
        </p:nvSpPr>
        <p:spPr>
          <a:xfrm>
            <a:off x="665250" y="419474"/>
            <a:ext cx="11055931" cy="868134"/>
          </a:xfrm>
          <a:prstGeom prst="roundRect">
            <a:avLst/>
          </a:prstGeom>
          <a:noFill/>
          <a:ln w="28575">
            <a:solidFill>
              <a:srgbClr val="7FA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96AD9-7354-8D4A-929E-74CDF4BC08E4}"/>
              </a:ext>
            </a:extLst>
          </p:cNvPr>
          <p:cNvSpPr txBox="1"/>
          <p:nvPr/>
        </p:nvSpPr>
        <p:spPr>
          <a:xfrm>
            <a:off x="792585" y="397200"/>
            <a:ext cx="110559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endParaRPr lang="en-US" sz="2800" b="1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6B045851-9454-B886-48DC-BEB21180EC0A}"/>
              </a:ext>
            </a:extLst>
          </p:cNvPr>
          <p:cNvGrpSpPr/>
          <p:nvPr/>
        </p:nvGrpSpPr>
        <p:grpSpPr>
          <a:xfrm>
            <a:off x="474860" y="1502925"/>
            <a:ext cx="2480556" cy="1143173"/>
            <a:chOff x="1302027" y="1480755"/>
            <a:chExt cx="2480556" cy="1143173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57647E6E-A46A-60EB-C83F-049BDFE29A22}"/>
                </a:ext>
              </a:extLst>
            </p:cNvPr>
            <p:cNvSpPr/>
            <p:nvPr/>
          </p:nvSpPr>
          <p:spPr>
            <a:xfrm rot="5400000">
              <a:off x="1970718" y="812064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D342D84B-72A6-A02C-E092-0CCC2B779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226305" y="2380080"/>
              <a:ext cx="769827" cy="151561"/>
            </a:xfrm>
            <a:prstGeom prst="rect">
              <a:avLst/>
            </a:prstGeom>
          </p:spPr>
        </p:pic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F143600-38B4-1471-3A38-8D707E0E4456}"/>
                </a:ext>
              </a:extLst>
            </p:cNvPr>
            <p:cNvSpPr/>
            <p:nvPr/>
          </p:nvSpPr>
          <p:spPr>
            <a:xfrm>
              <a:off x="1391173" y="1829116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0" name="组合 17">
            <a:extLst>
              <a:ext uri="{FF2B5EF4-FFF2-40B4-BE49-F238E27FC236}">
                <a16:creationId xmlns:a16="http://schemas.microsoft.com/office/drawing/2014/main" id="{D008D220-6FD3-CC9C-BDA0-DC2268D327BA}"/>
              </a:ext>
            </a:extLst>
          </p:cNvPr>
          <p:cNvGrpSpPr/>
          <p:nvPr/>
        </p:nvGrpSpPr>
        <p:grpSpPr>
          <a:xfrm>
            <a:off x="1937061" y="2645887"/>
            <a:ext cx="2480556" cy="1143173"/>
            <a:chOff x="3203716" y="2438226"/>
            <a:chExt cx="2480556" cy="1143173"/>
          </a:xfrm>
        </p:grpSpPr>
        <p:sp>
          <p:nvSpPr>
            <p:cNvPr id="11" name="任意多边形 18">
              <a:extLst>
                <a:ext uri="{FF2B5EF4-FFF2-40B4-BE49-F238E27FC236}">
                  <a16:creationId xmlns:a16="http://schemas.microsoft.com/office/drawing/2014/main" id="{8541307F-C372-4320-ACC0-6A5A56C0C9BA}"/>
                </a:ext>
              </a:extLst>
            </p:cNvPr>
            <p:cNvSpPr/>
            <p:nvPr/>
          </p:nvSpPr>
          <p:spPr>
            <a:xfrm rot="5400000">
              <a:off x="3872407" y="1769535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051342E6-4AC7-4CE4-F023-C0F9B2609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88236" y="3367367"/>
              <a:ext cx="769827" cy="151561"/>
            </a:xfrm>
            <a:prstGeom prst="rect">
              <a:avLst/>
            </a:prstGeom>
          </p:spPr>
        </p:pic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B957B57E-B9C3-A078-DEE2-AC6E0E0E7FFD}"/>
                </a:ext>
              </a:extLst>
            </p:cNvPr>
            <p:cNvSpPr/>
            <p:nvPr/>
          </p:nvSpPr>
          <p:spPr>
            <a:xfrm>
              <a:off x="3311599" y="2765133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4" name="组合 21">
            <a:extLst>
              <a:ext uri="{FF2B5EF4-FFF2-40B4-BE49-F238E27FC236}">
                <a16:creationId xmlns:a16="http://schemas.microsoft.com/office/drawing/2014/main" id="{BF8ECD30-59ED-57DB-23CF-264402BB547E}"/>
              </a:ext>
            </a:extLst>
          </p:cNvPr>
          <p:cNvGrpSpPr/>
          <p:nvPr/>
        </p:nvGrpSpPr>
        <p:grpSpPr>
          <a:xfrm>
            <a:off x="474859" y="3976569"/>
            <a:ext cx="2480556" cy="1143173"/>
            <a:chOff x="1302026" y="3909217"/>
            <a:chExt cx="2480556" cy="1143173"/>
          </a:xfrm>
        </p:grpSpPr>
        <p:sp>
          <p:nvSpPr>
            <p:cNvPr id="15" name="任意多边形 22">
              <a:extLst>
                <a:ext uri="{FF2B5EF4-FFF2-40B4-BE49-F238E27FC236}">
                  <a16:creationId xmlns:a16="http://schemas.microsoft.com/office/drawing/2014/main" id="{1D259E47-A5B1-786E-3316-92552C750451}"/>
                </a:ext>
              </a:extLst>
            </p:cNvPr>
            <p:cNvSpPr/>
            <p:nvPr/>
          </p:nvSpPr>
          <p:spPr>
            <a:xfrm rot="5400000">
              <a:off x="1970717" y="3240526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16" name="图片 23">
              <a:extLst>
                <a:ext uri="{FF2B5EF4-FFF2-40B4-BE49-F238E27FC236}">
                  <a16:creationId xmlns:a16="http://schemas.microsoft.com/office/drawing/2014/main" id="{AA85007A-4BC2-0DC4-3845-CE985929F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2181970" y="4852946"/>
              <a:ext cx="769827" cy="151561"/>
            </a:xfrm>
            <a:prstGeom prst="rect">
              <a:avLst/>
            </a:prstGeom>
          </p:spPr>
        </p:pic>
        <p:sp>
          <p:nvSpPr>
            <p:cNvPr id="17" name="矩形 24">
              <a:extLst>
                <a:ext uri="{FF2B5EF4-FFF2-40B4-BE49-F238E27FC236}">
                  <a16:creationId xmlns:a16="http://schemas.microsoft.com/office/drawing/2014/main" id="{2D252E13-ACA2-959B-ACCA-1029D770A2BB}"/>
                </a:ext>
              </a:extLst>
            </p:cNvPr>
            <p:cNvSpPr/>
            <p:nvPr/>
          </p:nvSpPr>
          <p:spPr>
            <a:xfrm>
              <a:off x="1395992" y="4241421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25">
            <a:extLst>
              <a:ext uri="{FF2B5EF4-FFF2-40B4-BE49-F238E27FC236}">
                <a16:creationId xmlns:a16="http://schemas.microsoft.com/office/drawing/2014/main" id="{94B5FA9E-2A04-629D-6C27-EFDBA45BC39A}"/>
              </a:ext>
            </a:extLst>
          </p:cNvPr>
          <p:cNvGrpSpPr/>
          <p:nvPr/>
        </p:nvGrpSpPr>
        <p:grpSpPr>
          <a:xfrm>
            <a:off x="1764297" y="5301515"/>
            <a:ext cx="2480556" cy="1143173"/>
            <a:chOff x="3203715" y="4866688"/>
            <a:chExt cx="2480556" cy="1143173"/>
          </a:xfrm>
        </p:grpSpPr>
        <p:sp>
          <p:nvSpPr>
            <p:cNvPr id="19" name="任意多边形 26">
              <a:extLst>
                <a:ext uri="{FF2B5EF4-FFF2-40B4-BE49-F238E27FC236}">
                  <a16:creationId xmlns:a16="http://schemas.microsoft.com/office/drawing/2014/main" id="{B252C036-7DA2-FCDB-E374-966195456F06}"/>
                </a:ext>
              </a:extLst>
            </p:cNvPr>
            <p:cNvSpPr/>
            <p:nvPr/>
          </p:nvSpPr>
          <p:spPr>
            <a:xfrm rot="5400000">
              <a:off x="3872406" y="4197997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solidFill>
              <a:srgbClr val="28C29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20" name="图片 27">
              <a:extLst>
                <a:ext uri="{FF2B5EF4-FFF2-40B4-BE49-F238E27FC236}">
                  <a16:creationId xmlns:a16="http://schemas.microsoft.com/office/drawing/2014/main" id="{67B3136A-8086-7BA3-45CE-E56832ECB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900000" flipV="1">
              <a:off x="4063779" y="5830294"/>
              <a:ext cx="769827" cy="151561"/>
            </a:xfrm>
            <a:prstGeom prst="rect">
              <a:avLst/>
            </a:prstGeom>
          </p:spPr>
        </p:pic>
        <p:sp>
          <p:nvSpPr>
            <p:cNvPr id="21" name="矩形 28">
              <a:extLst>
                <a:ext uri="{FF2B5EF4-FFF2-40B4-BE49-F238E27FC236}">
                  <a16:creationId xmlns:a16="http://schemas.microsoft.com/office/drawing/2014/main" id="{E71FEE39-A37C-D076-6E74-B3488D474F93}"/>
                </a:ext>
              </a:extLst>
            </p:cNvPr>
            <p:cNvSpPr/>
            <p:nvPr/>
          </p:nvSpPr>
          <p:spPr>
            <a:xfrm>
              <a:off x="3311599" y="5211845"/>
              <a:ext cx="8905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A3D5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lang="zh-CN" altLang="en-US" sz="3200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3" name="Text Box 7">
            <a:extLst>
              <a:ext uri="{FF2B5EF4-FFF2-40B4-BE49-F238E27FC236}">
                <a16:creationId xmlns:a16="http://schemas.microsoft.com/office/drawing/2014/main" id="{89E75D27-4DF1-917D-469A-742A0BA65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488" y="1567659"/>
            <a:ext cx="94151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altLang="en-US" sz="28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36320AF9-5342-0AAF-256D-4EC5FB07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347" y="2645887"/>
            <a:ext cx="834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8FBD2DB3-46F8-EEED-6BFC-320C7CDC7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49" y="3882733"/>
            <a:ext cx="86656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=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76385754-F40A-A3E0-EC02-2A5E3D9CE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992" y="5609059"/>
            <a:ext cx="834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916943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3" grpId="0"/>
      <p:bldP spid="24" grpId="0"/>
      <p:bldP spid="25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C4B91D-30E1-9931-A31E-FE7D1C3C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2" y="234372"/>
            <a:ext cx="111034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sau: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 </a:t>
            </a:r>
            <a:r>
              <a:rPr lang="en-US" sz="3600" b="1" dirty="0">
                <a:solidFill>
                  <a:srgbClr val="28C29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Fe + CO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1BB19074-9432-79DD-0321-C8D2BD387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317" y="902016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785BA39F-8381-F626-33A9-63EE4D49A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498" y="1593834"/>
            <a:ext cx="44061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 </a:t>
            </a:r>
            <a:r>
              <a:rPr lang="en-US" sz="3200" dirty="0"/>
              <a:t>→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Fe + CO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3CDE623E-F401-0A9F-0474-25FF6E32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86" y="884992"/>
            <a:ext cx="468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38">
            <a:extLst>
              <a:ext uri="{FF2B5EF4-FFF2-40B4-BE49-F238E27FC236}">
                <a16:creationId xmlns:a16="http://schemas.microsoft.com/office/drawing/2014/main" id="{6EC4CAF7-B490-E8DA-59A6-998090628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9" y="2115305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9" name="Object 39">
            <a:extLst>
              <a:ext uri="{FF2B5EF4-FFF2-40B4-BE49-F238E27FC236}">
                <a16:creationId xmlns:a16="http://schemas.microsoft.com/office/drawing/2014/main" id="{71511586-ED53-7A0B-8ABF-9BD2F75DD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160139"/>
              </p:ext>
            </p:extLst>
          </p:nvPr>
        </p:nvGraphicFramePr>
        <p:xfrm>
          <a:off x="1975644" y="2580442"/>
          <a:ext cx="24352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6000" imgH="279400" progId="Equation.3">
                  <p:embed/>
                </p:oleObj>
              </mc:Choice>
              <mc:Fallback>
                <p:oleObj name="Equation" r:id="rId2" imgW="1016000" imgH="279400" progId="Equation.3">
                  <p:embed/>
                  <p:pic>
                    <p:nvPicPr>
                      <p:cNvPr id="78887" name="Object 39">
                        <a:extLst>
                          <a:ext uri="{FF2B5EF4-FFF2-40B4-BE49-F238E27FC236}">
                            <a16:creationId xmlns:a16="http://schemas.microsoft.com/office/drawing/2014/main" id="{CAD1D192-CD2A-1CA5-9697-572E2FED0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644" y="2580442"/>
                        <a:ext cx="24352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0">
            <a:extLst>
              <a:ext uri="{FF2B5EF4-FFF2-40B4-BE49-F238E27FC236}">
                <a16:creationId xmlns:a16="http://schemas.microsoft.com/office/drawing/2014/main" id="{BFFD76CA-332B-2D7B-25CB-4CDD9EADC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905212"/>
              </p:ext>
            </p:extLst>
          </p:nvPr>
        </p:nvGraphicFramePr>
        <p:xfrm>
          <a:off x="1996281" y="3102730"/>
          <a:ext cx="22367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79400" progId="Equation.3">
                  <p:embed/>
                </p:oleObj>
              </mc:Choice>
              <mc:Fallback>
                <p:oleObj name="Equation" r:id="rId4" imgW="914400" imgH="279400" progId="Equation.3">
                  <p:embed/>
                  <p:pic>
                    <p:nvPicPr>
                      <p:cNvPr id="78888" name="Object 40">
                        <a:extLst>
                          <a:ext uri="{FF2B5EF4-FFF2-40B4-BE49-F238E27FC236}">
                            <a16:creationId xmlns:a16="http://schemas.microsoft.com/office/drawing/2014/main" id="{2A3DDDC3-EFA8-D21E-E85B-84833C7B1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6281" y="3102730"/>
                        <a:ext cx="22367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1">
            <a:extLst>
              <a:ext uri="{FF2B5EF4-FFF2-40B4-BE49-F238E27FC236}">
                <a16:creationId xmlns:a16="http://schemas.microsoft.com/office/drawing/2014/main" id="{00C891B4-4702-B9D2-800F-564E91CC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819" y="2766180"/>
            <a:ext cx="209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D7871AC3-974A-F336-74F2-F21CC6786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044" y="3302755"/>
            <a:ext cx="2601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 Box 43">
            <a:extLst>
              <a:ext uri="{FF2B5EF4-FFF2-40B4-BE49-F238E27FC236}">
                <a16:creationId xmlns:a16="http://schemas.microsoft.com/office/drawing/2014/main" id="{12806CC8-756C-3ADE-2D25-51732C5E1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86" y="2167168"/>
            <a:ext cx="467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F689EEF4-9246-3BCE-07DE-C6AD703A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9" y="3707567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</a:t>
            </a:r>
          </a:p>
        </p:txBody>
      </p:sp>
      <p:sp>
        <p:nvSpPr>
          <p:cNvPr id="15" name="Text Box 45">
            <a:extLst>
              <a:ext uri="{FF2B5EF4-FFF2-40B4-BE49-F238E27FC236}">
                <a16:creationId xmlns:a16="http://schemas.microsoft.com/office/drawing/2014/main" id="{B5C9BE63-B0B5-8E6D-F642-465476886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981" y="4941055"/>
            <a:ext cx="1276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 x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 Box 46">
            <a:extLst>
              <a:ext uri="{FF2B5EF4-FFF2-40B4-BE49-F238E27FC236}">
                <a16:creationId xmlns:a16="http://schemas.microsoft.com/office/drawing/2014/main" id="{4BA789F3-1408-CBA1-0ED9-D7317C143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469" y="4271130"/>
            <a:ext cx="1287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x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7" name="Object 47">
            <a:extLst>
              <a:ext uri="{FF2B5EF4-FFF2-40B4-BE49-F238E27FC236}">
                <a16:creationId xmlns:a16="http://schemas.microsoft.com/office/drawing/2014/main" id="{2D272494-F4D0-972A-B103-4118A5EAF6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378800"/>
              </p:ext>
            </p:extLst>
          </p:nvPr>
        </p:nvGraphicFramePr>
        <p:xfrm>
          <a:off x="3204369" y="4172705"/>
          <a:ext cx="24352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6000" imgH="279400" progId="Equation.3">
                  <p:embed/>
                </p:oleObj>
              </mc:Choice>
              <mc:Fallback>
                <p:oleObj name="Equation" r:id="rId6" imgW="1016000" imgH="279400" progId="Equation.3">
                  <p:embed/>
                  <p:pic>
                    <p:nvPicPr>
                      <p:cNvPr id="78895" name="Object 47">
                        <a:extLst>
                          <a:ext uri="{FF2B5EF4-FFF2-40B4-BE49-F238E27FC236}">
                            <a16:creationId xmlns:a16="http://schemas.microsoft.com/office/drawing/2014/main" id="{24849870-3DF9-E31F-F588-286075965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4369" y="4172705"/>
                        <a:ext cx="243522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8">
            <a:extLst>
              <a:ext uri="{FF2B5EF4-FFF2-40B4-BE49-F238E27FC236}">
                <a16:creationId xmlns:a16="http://schemas.microsoft.com/office/drawing/2014/main" id="{8DFFC677-0CA0-1091-9949-F5995D756E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089381"/>
              </p:ext>
            </p:extLst>
          </p:nvPr>
        </p:nvGraphicFramePr>
        <p:xfrm>
          <a:off x="3225006" y="4783892"/>
          <a:ext cx="223678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279400" progId="Equation.3">
                  <p:embed/>
                </p:oleObj>
              </mc:Choice>
              <mc:Fallback>
                <p:oleObj name="Equation" r:id="rId7" imgW="914400" imgH="279400" progId="Equation.3">
                  <p:embed/>
                  <p:pic>
                    <p:nvPicPr>
                      <p:cNvPr id="78896" name="Object 48">
                        <a:extLst>
                          <a:ext uri="{FF2B5EF4-FFF2-40B4-BE49-F238E27FC236}">
                            <a16:creationId xmlns:a16="http://schemas.microsoft.com/office/drawing/2014/main" id="{6D5286E6-BC4A-8B5C-F9B7-76470A2DE9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006" y="4783892"/>
                        <a:ext cx="2236788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49">
            <a:extLst>
              <a:ext uri="{FF2B5EF4-FFF2-40B4-BE49-F238E27FC236}">
                <a16:creationId xmlns:a16="http://schemas.microsoft.com/office/drawing/2014/main" id="{91429F1B-CA7E-05C5-9947-1834C9F53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0531" y="4471155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B851C031-6AE4-FDFB-3FB3-190ADECA9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318" y="5829261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</a:t>
            </a:r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6AC91CA9-0646-05F1-A52F-B93684653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715" y="5773126"/>
            <a:ext cx="5734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 3CO </a:t>
            </a:r>
            <a:r>
              <a:rPr lang="en-US" sz="3200" dirty="0">
                <a:solidFill>
                  <a:srgbClr val="FF0000"/>
                </a:solidFill>
              </a:rPr>
              <a:t>→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3Fe  +   3CO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id="{B06758F0-5F88-ECBF-1CF0-F2172B86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556" y="3747255"/>
            <a:ext cx="1858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 Box 34">
            <a:extLst>
              <a:ext uri="{FF2B5EF4-FFF2-40B4-BE49-F238E27FC236}">
                <a16:creationId xmlns:a16="http://schemas.microsoft.com/office/drawing/2014/main" id="{FEACD2EE-88B1-BC31-23D3-250D5043C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907" y="1389705"/>
            <a:ext cx="45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+3</a:t>
            </a:r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id="{A3EEA5B5-A32D-21EB-AE27-916D0DC1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695" y="1372243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93066FC2-28A6-6095-831F-B71DD9D3F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920" y="1377005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3CB59173-5FFD-3DC1-56E8-97A5D945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520" y="1372243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A81F2-5345-FF9D-6220-A536AB63A76A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175A8D-F034-01AF-BCC7-0FA71D941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732" y="4521435"/>
            <a:ext cx="3428144" cy="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39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8">
            <a:extLst>
              <a:ext uri="{FF2B5EF4-FFF2-40B4-BE49-F238E27FC236}">
                <a16:creationId xmlns:a16="http://schemas.microsoft.com/office/drawing/2014/main" id="{241652B5-62DE-8ECC-919C-C9D4F944BA4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BAB5E75E-2EBE-A85F-E94E-86273016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17" y="381000"/>
            <a:ext cx="5486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A27AF5B0-5032-A624-B93D-422DB85F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1" y="402621"/>
            <a:ext cx="62864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HCl → MnCl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D96DBCA4-DF59-B2D6-E817-1A4757D7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4" y="1188497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5C9410A0-D943-FF0A-62A4-3F038430C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6" y="1892301"/>
            <a:ext cx="54890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HCl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→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MnCl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Cl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alt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0" name="Text Box 8">
            <a:extLst>
              <a:ext uri="{FF2B5EF4-FFF2-40B4-BE49-F238E27FC236}">
                <a16:creationId xmlns:a16="http://schemas.microsoft.com/office/drawing/2014/main" id="{26748189-5B9A-520F-C356-D33580B21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6" y="1214727"/>
            <a:ext cx="468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1" name="Text Box 9">
            <a:extLst>
              <a:ext uri="{FF2B5EF4-FFF2-40B4-BE49-F238E27FC236}">
                <a16:creationId xmlns:a16="http://schemas.microsoft.com/office/drawing/2014/main" id="{802D4F85-39B5-4B3B-477E-B8309140E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6" y="1738314"/>
            <a:ext cx="455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+4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B3F6FD56-A266-88DC-F895-295AC3F6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1676401"/>
            <a:ext cx="455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+2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B57A7CD9-73A0-BBB1-4485-6D74E9A6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4" y="1716089"/>
            <a:ext cx="39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</p:txBody>
      </p:sp>
      <p:sp>
        <p:nvSpPr>
          <p:cNvPr id="79884" name="Text Box 12">
            <a:extLst>
              <a:ext uri="{FF2B5EF4-FFF2-40B4-BE49-F238E27FC236}">
                <a16:creationId xmlns:a16="http://schemas.microsoft.com/office/drawing/2014/main" id="{23920D71-0584-2EB6-FAA6-366AFB1D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1716089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</a:p>
        </p:txBody>
      </p:sp>
      <p:sp>
        <p:nvSpPr>
          <p:cNvPr id="79885" name="Rectangle 13">
            <a:extLst>
              <a:ext uri="{FF2B5EF4-FFF2-40B4-BE49-F238E27FC236}">
                <a16:creationId xmlns:a16="http://schemas.microsoft.com/office/drawing/2014/main" id="{2D6B0724-1E17-0898-1A56-90F6CBEBE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9" y="2370138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79886" name="Object 14">
            <a:extLst>
              <a:ext uri="{FF2B5EF4-FFF2-40B4-BE49-F238E27FC236}">
                <a16:creationId xmlns:a16="http://schemas.microsoft.com/office/drawing/2014/main" id="{1DD10638-3C70-CC14-8FE7-AD6132352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0550" y="2835275"/>
          <a:ext cx="26479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04900" imgH="279400" progId="Equation.3">
                  <p:embed/>
                </p:oleObj>
              </mc:Choice>
              <mc:Fallback>
                <p:oleObj name="Equation" r:id="rId2" imgW="1104900" imgH="279400" progId="Equation.3">
                  <p:embed/>
                  <p:pic>
                    <p:nvPicPr>
                      <p:cNvPr id="79886" name="Object 14">
                        <a:extLst>
                          <a:ext uri="{FF2B5EF4-FFF2-40B4-BE49-F238E27FC236}">
                            <a16:creationId xmlns:a16="http://schemas.microsoft.com/office/drawing/2014/main" id="{1DD10638-3C70-CC14-8FE7-AD6132352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50" y="2835275"/>
                        <a:ext cx="264795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7" name="Object 15">
            <a:extLst>
              <a:ext uri="{FF2B5EF4-FFF2-40B4-BE49-F238E27FC236}">
                <a16:creationId xmlns:a16="http://schemas.microsoft.com/office/drawing/2014/main" id="{974AFD5A-42B2-E288-DE1A-B4D1F80950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5638" y="3357564"/>
          <a:ext cx="236061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65200" imgH="279400" progId="Equation.3">
                  <p:embed/>
                </p:oleObj>
              </mc:Choice>
              <mc:Fallback>
                <p:oleObj name="Equation" r:id="rId4" imgW="965200" imgH="279400" progId="Equation.3">
                  <p:embed/>
                  <p:pic>
                    <p:nvPicPr>
                      <p:cNvPr id="79887" name="Object 15">
                        <a:extLst>
                          <a:ext uri="{FF2B5EF4-FFF2-40B4-BE49-F238E27FC236}">
                            <a16:creationId xmlns:a16="http://schemas.microsoft.com/office/drawing/2014/main" id="{974AFD5A-42B2-E288-DE1A-B4D1F80950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3357564"/>
                        <a:ext cx="236061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8" name="Rectangle 16">
            <a:extLst>
              <a:ext uri="{FF2B5EF4-FFF2-40B4-BE49-F238E27FC236}">
                <a16:creationId xmlns:a16="http://schemas.microsoft.com/office/drawing/2014/main" id="{56871398-9303-7A77-2928-1D447E271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3021013"/>
            <a:ext cx="2093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 trình khử</a:t>
            </a:r>
            <a:endParaRPr lang="en-US" altLang="en-US" sz="400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89" name="Rectangle 17">
            <a:extLst>
              <a:ext uri="{FF2B5EF4-FFF2-40B4-BE49-F238E27FC236}">
                <a16:creationId xmlns:a16="http://schemas.microsoft.com/office/drawing/2014/main" id="{47E9636B-78F0-A038-9843-79E79F6C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3557588"/>
            <a:ext cx="26019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 trình oxi hóa</a:t>
            </a:r>
          </a:p>
        </p:txBody>
      </p:sp>
      <p:sp>
        <p:nvSpPr>
          <p:cNvPr id="79890" name="Text Box 18">
            <a:extLst>
              <a:ext uri="{FF2B5EF4-FFF2-40B4-BE49-F238E27FC236}">
                <a16:creationId xmlns:a16="http://schemas.microsoft.com/office/drawing/2014/main" id="{2323D545-D903-5C50-D5E1-DEEA2FEC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1" y="2373313"/>
            <a:ext cx="467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9891" name="Rectangle 19">
            <a:extLst>
              <a:ext uri="{FF2B5EF4-FFF2-40B4-BE49-F238E27FC236}">
                <a16:creationId xmlns:a16="http://schemas.microsoft.com/office/drawing/2014/main" id="{92F13E9E-4308-F8EB-CE67-BF4E0C77D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9" y="4029076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</a:t>
            </a:r>
          </a:p>
        </p:txBody>
      </p:sp>
      <p:sp>
        <p:nvSpPr>
          <p:cNvPr id="79892" name="Text Box 20">
            <a:extLst>
              <a:ext uri="{FF2B5EF4-FFF2-40B4-BE49-F238E27FC236}">
                <a16:creationId xmlns:a16="http://schemas.microsoft.com/office/drawing/2014/main" id="{38FBA2B2-2939-32A3-93EA-7E095668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0" y="5262563"/>
            <a:ext cx="1276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 x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3" name="Text Box 21">
            <a:extLst>
              <a:ext uri="{FF2B5EF4-FFF2-40B4-BE49-F238E27FC236}">
                <a16:creationId xmlns:a16="http://schemas.microsoft.com/office/drawing/2014/main" id="{464E2918-D48A-B141-EB37-45B1FE915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38" y="4592638"/>
            <a:ext cx="1287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 x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79894" name="Object 22">
            <a:extLst>
              <a:ext uri="{FF2B5EF4-FFF2-40B4-BE49-F238E27FC236}">
                <a16:creationId xmlns:a16="http://schemas.microsoft.com/office/drawing/2014/main" id="{62AF640D-FE08-DBF9-419A-337DFC3EC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9275" y="4494213"/>
          <a:ext cx="26479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00" imgH="279400" progId="Equation.3">
                  <p:embed/>
                </p:oleObj>
              </mc:Choice>
              <mc:Fallback>
                <p:oleObj name="Equation" r:id="rId6" imgW="1104900" imgH="279400" progId="Equation.3">
                  <p:embed/>
                  <p:pic>
                    <p:nvPicPr>
                      <p:cNvPr id="79894" name="Object 22">
                        <a:extLst>
                          <a:ext uri="{FF2B5EF4-FFF2-40B4-BE49-F238E27FC236}">
                            <a16:creationId xmlns:a16="http://schemas.microsoft.com/office/drawing/2014/main" id="{62AF640D-FE08-DBF9-419A-337DFC3ECA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275" y="4494213"/>
                        <a:ext cx="264795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95" name="Object 23">
            <a:extLst>
              <a:ext uri="{FF2B5EF4-FFF2-40B4-BE49-F238E27FC236}">
                <a16:creationId xmlns:a16="http://schemas.microsoft.com/office/drawing/2014/main" id="{8FE699E8-3B2C-4A6D-B1CA-0FC0DEE6BB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4363" y="5105400"/>
          <a:ext cx="23622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200" imgH="279400" progId="Equation.3">
                  <p:embed/>
                </p:oleObj>
              </mc:Choice>
              <mc:Fallback>
                <p:oleObj name="Equation" r:id="rId8" imgW="965200" imgH="279400" progId="Equation.3">
                  <p:embed/>
                  <p:pic>
                    <p:nvPicPr>
                      <p:cNvPr id="79895" name="Object 23">
                        <a:extLst>
                          <a:ext uri="{FF2B5EF4-FFF2-40B4-BE49-F238E27FC236}">
                            <a16:creationId xmlns:a16="http://schemas.microsoft.com/office/drawing/2014/main" id="{8FE699E8-3B2C-4A6D-B1CA-0FC0DEE6B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63" y="5105400"/>
                        <a:ext cx="23622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96" name="Line 24">
            <a:extLst>
              <a:ext uri="{FF2B5EF4-FFF2-40B4-BE49-F238E27FC236}">
                <a16:creationId xmlns:a16="http://schemas.microsoft.com/office/drawing/2014/main" id="{C4D3AA75-F1B5-55C6-6EE0-74EE27333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4792663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7" name="Rectangle 25">
            <a:extLst>
              <a:ext uri="{FF2B5EF4-FFF2-40B4-BE49-F238E27FC236}">
                <a16:creationId xmlns:a16="http://schemas.microsoft.com/office/drawing/2014/main" id="{E61D85DB-9AA0-8687-57AD-0D1C045E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4" y="5935663"/>
            <a:ext cx="1366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Bước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4:</a:t>
            </a:r>
          </a:p>
        </p:txBody>
      </p:sp>
      <p:sp>
        <p:nvSpPr>
          <p:cNvPr id="79898" name="Rectangle 26">
            <a:extLst>
              <a:ext uri="{FF2B5EF4-FFF2-40B4-BE49-F238E27FC236}">
                <a16:creationId xmlns:a16="http://schemas.microsoft.com/office/drawing/2014/main" id="{440E47F2-FC2B-D2FA-6474-13980AB20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698" y="5894895"/>
            <a:ext cx="6965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22363" algn="ctr"/>
                <a:tab pos="448786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MnO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  HCl →   MnCl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 Cl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+  H</a:t>
            </a:r>
            <a:r>
              <a:rPr lang="en-US" altLang="en-US" sz="32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altLang="en-US" sz="3200" b="1" baseline="-250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899" name="Text Box 27">
            <a:extLst>
              <a:ext uri="{FF2B5EF4-FFF2-40B4-BE49-F238E27FC236}">
                <a16:creationId xmlns:a16="http://schemas.microsoft.com/office/drawing/2014/main" id="{CDE4FEFD-0C64-072B-2198-D792216D1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4068763"/>
            <a:ext cx="1703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9900" name="Text Box 28">
            <a:extLst>
              <a:ext uri="{FF2B5EF4-FFF2-40B4-BE49-F238E27FC236}">
                <a16:creationId xmlns:a16="http://schemas.microsoft.com/office/drawing/2014/main" id="{C7413323-1FB4-DDC6-5176-9A47EF26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313" y="5894388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79901" name="Text Box 29">
            <a:extLst>
              <a:ext uri="{FF2B5EF4-FFF2-40B4-BE49-F238E27FC236}">
                <a16:creationId xmlns:a16="http://schemas.microsoft.com/office/drawing/2014/main" id="{5D3D66DC-191E-0264-D7B5-92E31D4C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5894388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79878" grpId="0"/>
      <p:bldP spid="79879" grpId="0"/>
      <p:bldP spid="79880" grpId="0"/>
      <p:bldP spid="79881" grpId="0"/>
      <p:bldP spid="79882" grpId="0"/>
      <p:bldP spid="79883" grpId="0"/>
      <p:bldP spid="79884" grpId="0"/>
      <p:bldP spid="79885" grpId="0"/>
      <p:bldP spid="79888" grpId="0"/>
      <p:bldP spid="79889" grpId="0"/>
      <p:bldP spid="79890" grpId="0"/>
      <p:bldP spid="79891" grpId="0"/>
      <p:bldP spid="79892" grpId="0"/>
      <p:bldP spid="79893" grpId="0"/>
      <p:bldP spid="79896" grpId="0" animBg="1"/>
      <p:bldP spid="79897" grpId="0"/>
      <p:bldP spid="79898" grpId="0"/>
      <p:bldP spid="79899" grpId="0"/>
      <p:bldP spid="79900" grpId="0"/>
      <p:bldP spid="799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8">
            <a:extLst>
              <a:ext uri="{FF2B5EF4-FFF2-40B4-BE49-F238E27FC236}">
                <a16:creationId xmlns:a16="http://schemas.microsoft.com/office/drawing/2014/main" id="{96722B86-D188-986A-1FD0-6D7C810A27E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D4A6BD-4F84-4DF7-2682-ED2952BB131F}"/>
              </a:ext>
            </a:extLst>
          </p:cNvPr>
          <p:cNvSpPr txBox="1"/>
          <p:nvPr/>
        </p:nvSpPr>
        <p:spPr>
          <a:xfrm>
            <a:off x="311097" y="297730"/>
            <a:ext cx="11598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sau:</a:t>
            </a:r>
            <a:r>
              <a:rPr lang="en-US" altLang="en-US" sz="2800" b="1" dirty="0" err="1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Al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Fe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28C29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→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Al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28C29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Fe</a:t>
            </a:r>
            <a:endParaRPr lang="en-US" altLang="en-US" sz="2800" b="1" baseline="-25000" dirty="0">
              <a:solidFill>
                <a:srgbClr val="28C29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91101" y="2390673"/>
                <a:ext cx="11972998" cy="9114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	Al 	+ 	Fe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Al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   Fe</a:t>
                </a:r>
              </a:p>
            </p:txBody>
          </p:sp>
        </mc:Choice>
        <mc:Fallback xmlns="">
          <p:sp>
            <p:nvSpPr>
              <p:cNvPr id="32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1" y="2390673"/>
                <a:ext cx="11972998" cy="911468"/>
              </a:xfrm>
              <a:prstGeom prst="rect">
                <a:avLst/>
              </a:prstGeom>
              <a:blipFill>
                <a:blip r:embed="rId2"/>
                <a:stretch>
                  <a:fillRect b="-2631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4604657" y="2326346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3050519" y="2315800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7466964" y="2352792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7D7AE70E-6692-4110-B3E1-6C93C4686D3E}"/>
              </a:ext>
            </a:extLst>
          </p:cNvPr>
          <p:cNvSpPr txBox="1"/>
          <p:nvPr/>
        </p:nvSpPr>
        <p:spPr>
          <a:xfrm>
            <a:off x="9742880" y="2326346"/>
            <a:ext cx="48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60774A85-BD73-4038-B7AA-EBCFDD5A6893}"/>
              </a:ext>
            </a:extLst>
          </p:cNvPr>
          <p:cNvSpPr txBox="1"/>
          <p:nvPr/>
        </p:nvSpPr>
        <p:spPr>
          <a:xfrm>
            <a:off x="2248991" y="3436224"/>
            <a:ext cx="1943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FDC11B8C-6D22-4D51-8578-780702BB0F1C}"/>
              </a:ext>
            </a:extLst>
          </p:cNvPr>
          <p:cNvSpPr txBox="1"/>
          <p:nvPr/>
        </p:nvSpPr>
        <p:spPr>
          <a:xfrm>
            <a:off x="4527771" y="3431422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152401" y="433636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152401" y="554529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3949272" y="435114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 →	Al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+ 3e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	  →	Fe 	</a:t>
                </a:r>
              </a:p>
            </p:txBody>
          </p:sp>
        </mc:Choice>
        <mc:Fallback xmlns="">
          <p:sp>
            <p:nvSpPr>
              <p:cNvPr id="61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272" y="5545298"/>
                <a:ext cx="5156627" cy="747577"/>
              </a:xfrm>
              <a:prstGeom prst="rect">
                <a:avLst/>
              </a:prstGeom>
              <a:blipFill>
                <a:blip r:embed="rId3"/>
                <a:stretch>
                  <a:fillRect l="-283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192152" y="403970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7652394" y="5186324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5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3833761" y="5190911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+8/3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6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5812148" y="4069956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3811920" y="4336368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368678" y="5557705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378901" y="4331566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70" name="TextBox 29">
            <a:extLst>
              <a:ext uri="{FF2B5EF4-FFF2-40B4-BE49-F238E27FC236}">
                <a16:creationId xmlns:a16="http://schemas.microsoft.com/office/drawing/2014/main" id="{7A3DD94C-B80D-43C8-B9D3-FE343CAF3E1B}"/>
              </a:ext>
            </a:extLst>
          </p:cNvPr>
          <p:cNvSpPr txBox="1"/>
          <p:nvPr/>
        </p:nvSpPr>
        <p:spPr>
          <a:xfrm>
            <a:off x="7416422" y="564208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DBB4A52-7630-48CA-999F-1D5EAB637491}"/>
              </a:ext>
            </a:extLst>
          </p:cNvPr>
          <p:cNvCxnSpPr/>
          <p:nvPr/>
        </p:nvCxnSpPr>
        <p:spPr>
          <a:xfrm>
            <a:off x="3779221" y="4351141"/>
            <a:ext cx="0" cy="19417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34">
            <a:extLst>
              <a:ext uri="{FF2B5EF4-FFF2-40B4-BE49-F238E27FC236}">
                <a16:creationId xmlns:a16="http://schemas.microsoft.com/office/drawing/2014/main" id="{B8F53F7F-FCDD-41AC-A7E3-5308876FA4E7}"/>
              </a:ext>
            </a:extLst>
          </p:cNvPr>
          <p:cNvSpPr txBox="1"/>
          <p:nvPr/>
        </p:nvSpPr>
        <p:spPr>
          <a:xfrm>
            <a:off x="3088394" y="4351141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</a:p>
        </p:txBody>
      </p:sp>
      <p:sp>
        <p:nvSpPr>
          <p:cNvPr id="73" name="TextBox 35">
            <a:extLst>
              <a:ext uri="{FF2B5EF4-FFF2-40B4-BE49-F238E27FC236}">
                <a16:creationId xmlns:a16="http://schemas.microsoft.com/office/drawing/2014/main" id="{9DD2021F-51BC-4061-8290-DC239751F579}"/>
              </a:ext>
            </a:extLst>
          </p:cNvPr>
          <p:cNvSpPr txBox="1"/>
          <p:nvPr/>
        </p:nvSpPr>
        <p:spPr>
          <a:xfrm>
            <a:off x="3088394" y="5632882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</a:p>
        </p:txBody>
      </p:sp>
      <p:sp>
        <p:nvSpPr>
          <p:cNvPr id="74" name="TextBox 36">
            <a:extLst>
              <a:ext uri="{FF2B5EF4-FFF2-40B4-BE49-F238E27FC236}">
                <a16:creationId xmlns:a16="http://schemas.microsoft.com/office/drawing/2014/main" id="{D369A1E3-EA57-4CA1-9356-CF8B98DD1B3B}"/>
              </a:ext>
            </a:extLst>
          </p:cNvPr>
          <p:cNvSpPr txBox="1"/>
          <p:nvPr/>
        </p:nvSpPr>
        <p:spPr>
          <a:xfrm>
            <a:off x="4398676" y="262386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37">
            <a:extLst>
              <a:ext uri="{FF2B5EF4-FFF2-40B4-BE49-F238E27FC236}">
                <a16:creationId xmlns:a16="http://schemas.microsoft.com/office/drawing/2014/main" id="{82DFCF71-D96A-49C6-8CA2-27F83E40C064}"/>
              </a:ext>
            </a:extLst>
          </p:cNvPr>
          <p:cNvSpPr txBox="1"/>
          <p:nvPr/>
        </p:nvSpPr>
        <p:spPr>
          <a:xfrm>
            <a:off x="9277921" y="261637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7455CD92-FDD9-4EF8-BA33-24B5E9FE77E9}"/>
              </a:ext>
            </a:extLst>
          </p:cNvPr>
          <p:cNvSpPr txBox="1"/>
          <p:nvPr/>
        </p:nvSpPr>
        <p:spPr>
          <a:xfrm>
            <a:off x="2550210" y="262386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7" name="TextBox 39">
            <a:extLst>
              <a:ext uri="{FF2B5EF4-FFF2-40B4-BE49-F238E27FC236}">
                <a16:creationId xmlns:a16="http://schemas.microsoft.com/office/drawing/2014/main" id="{7A273529-3ABE-4D0D-B538-6445424F68E4}"/>
              </a:ext>
            </a:extLst>
          </p:cNvPr>
          <p:cNvSpPr txBox="1"/>
          <p:nvPr/>
        </p:nvSpPr>
        <p:spPr>
          <a:xfrm>
            <a:off x="7129466" y="261738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F9FCCAC-6D31-4195-9D60-75AEA4888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99">
            <a:off x="11133178" y="5307522"/>
            <a:ext cx="742668" cy="14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55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  <p:bldP spid="36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67" grpId="0"/>
      <p:bldP spid="68" grpId="0"/>
      <p:bldP spid="70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8">
            <a:extLst>
              <a:ext uri="{FF2B5EF4-FFF2-40B4-BE49-F238E27FC236}">
                <a16:creationId xmlns:a16="http://schemas.microsoft.com/office/drawing/2014/main" id="{96722B86-D188-986A-1FD0-6D7C810A27EF}"/>
              </a:ext>
            </a:extLst>
          </p:cNvPr>
          <p:cNvSpPr/>
          <p:nvPr/>
        </p:nvSpPr>
        <p:spPr>
          <a:xfrm>
            <a:off x="172996" y="157227"/>
            <a:ext cx="11874842" cy="6565691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/>
              <p:nvPr/>
            </p:nvSpPr>
            <p:spPr>
              <a:xfrm>
                <a:off x="167843" y="2619316"/>
                <a:ext cx="11972998" cy="9114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	Cl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+ 	KOH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KCl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	 KClO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	 H</a:t>
                </a:r>
                <a:r>
                  <a:rPr lang="en-US" sz="4000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mc:Choice>
        <mc:Fallback xmlns="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55B56DE8-77F5-4832-A556-0FB115B12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43" y="2619316"/>
                <a:ext cx="11972998" cy="911468"/>
              </a:xfrm>
              <a:prstGeom prst="rect">
                <a:avLst/>
              </a:prstGeom>
              <a:blipFill>
                <a:blip r:embed="rId2"/>
                <a:stretch>
                  <a:fillRect b="-27152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16">
            <a:extLst>
              <a:ext uri="{FF2B5EF4-FFF2-40B4-BE49-F238E27FC236}">
                <a16:creationId xmlns:a16="http://schemas.microsoft.com/office/drawing/2014/main" id="{94CD31A3-F739-4193-9244-0D6F74C1F82F}"/>
              </a:ext>
            </a:extLst>
          </p:cNvPr>
          <p:cNvSpPr txBox="1"/>
          <p:nvPr/>
        </p:nvSpPr>
        <p:spPr>
          <a:xfrm>
            <a:off x="6439036" y="2520520"/>
            <a:ext cx="66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BD5E8D65-5665-469D-B400-89DA5B247C6E}"/>
              </a:ext>
            </a:extLst>
          </p:cNvPr>
          <p:cNvSpPr txBox="1"/>
          <p:nvPr/>
        </p:nvSpPr>
        <p:spPr>
          <a:xfrm>
            <a:off x="1545148" y="2524145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A4D4BCBB-9C28-406D-9A17-B2443FD2C58C}"/>
              </a:ext>
            </a:extLst>
          </p:cNvPr>
          <p:cNvSpPr txBox="1"/>
          <p:nvPr/>
        </p:nvSpPr>
        <p:spPr>
          <a:xfrm>
            <a:off x="8313379" y="2537570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60774A85-BD73-4038-B7AA-EBCFDD5A6893}"/>
              </a:ext>
            </a:extLst>
          </p:cNvPr>
          <p:cNvSpPr txBox="1"/>
          <p:nvPr/>
        </p:nvSpPr>
        <p:spPr>
          <a:xfrm>
            <a:off x="858990" y="3603576"/>
            <a:ext cx="1943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̉)</a:t>
            </a: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FDC11B8C-6D22-4D51-8578-780702BB0F1C}"/>
              </a:ext>
            </a:extLst>
          </p:cNvPr>
          <p:cNvSpPr txBox="1"/>
          <p:nvPr/>
        </p:nvSpPr>
        <p:spPr>
          <a:xfrm>
            <a:off x="452412" y="4134590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8A94579E-8EAC-42D8-8D00-4EA46C0BEC33}"/>
              </a:ext>
            </a:extLst>
          </p:cNvPr>
          <p:cNvSpPr txBox="1"/>
          <p:nvPr/>
        </p:nvSpPr>
        <p:spPr>
          <a:xfrm>
            <a:off x="592489" y="480815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B22E8C3A-C1E0-4272-97DF-0E7E7F99DAA2}"/>
              </a:ext>
            </a:extLst>
          </p:cNvPr>
          <p:cNvSpPr txBox="1"/>
          <p:nvPr/>
        </p:nvSpPr>
        <p:spPr>
          <a:xfrm>
            <a:off x="592489" y="6017088"/>
            <a:ext cx="3068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Quá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</a:t>
            </a:r>
            <a:r>
              <a:rPr lang="en-US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̉:</a:t>
            </a: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588B9745-264B-408C-9B6B-2A55568D33B3}"/>
              </a:ext>
            </a:extLst>
          </p:cNvPr>
          <p:cNvSpPr txBox="1"/>
          <p:nvPr/>
        </p:nvSpPr>
        <p:spPr>
          <a:xfrm>
            <a:off x="4389360" y="4822931"/>
            <a:ext cx="4099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→	Cl 	+ 5e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/>
              <p:nvPr/>
            </p:nvSpPr>
            <p:spPr>
              <a:xfrm>
                <a:off x="4389360" y="6017088"/>
                <a:ext cx="51566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+ 	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	  →	Cl 	</a:t>
                </a:r>
              </a:p>
            </p:txBody>
          </p:sp>
        </mc:Choice>
        <mc:Fallback xmlns=""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65B5947E-A82A-4213-9886-E9737716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360" y="6017088"/>
                <a:ext cx="5156627" cy="553998"/>
              </a:xfrm>
              <a:prstGeom prst="rect">
                <a:avLst/>
              </a:prstGeom>
              <a:blipFill>
                <a:blip r:embed="rId3"/>
                <a:stretch>
                  <a:fillRect l="-271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21">
            <a:extLst>
              <a:ext uri="{FF2B5EF4-FFF2-40B4-BE49-F238E27FC236}">
                <a16:creationId xmlns:a16="http://schemas.microsoft.com/office/drawing/2014/main" id="{864F3FF0-47AE-4789-977B-4E41D73B5248}"/>
              </a:ext>
            </a:extLst>
          </p:cNvPr>
          <p:cNvSpPr txBox="1"/>
          <p:nvPr/>
        </p:nvSpPr>
        <p:spPr>
          <a:xfrm>
            <a:off x="4549781" y="4456679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AEE7B0A1-991A-4E94-A57E-34364AF3B4BC}"/>
              </a:ext>
            </a:extLst>
          </p:cNvPr>
          <p:cNvSpPr txBox="1"/>
          <p:nvPr/>
        </p:nvSpPr>
        <p:spPr>
          <a:xfrm>
            <a:off x="4521931" y="5670033"/>
            <a:ext cx="72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TextBox 24">
            <a:extLst>
              <a:ext uri="{FF2B5EF4-FFF2-40B4-BE49-F238E27FC236}">
                <a16:creationId xmlns:a16="http://schemas.microsoft.com/office/drawing/2014/main" id="{377EAB78-98AF-49A5-A4AA-158FCF6BBE18}"/>
              </a:ext>
            </a:extLst>
          </p:cNvPr>
          <p:cNvSpPr txBox="1"/>
          <p:nvPr/>
        </p:nvSpPr>
        <p:spPr>
          <a:xfrm>
            <a:off x="8092311" y="5708252"/>
            <a:ext cx="10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3" name="TextBox 25">
            <a:extLst>
              <a:ext uri="{FF2B5EF4-FFF2-40B4-BE49-F238E27FC236}">
                <a16:creationId xmlns:a16="http://schemas.microsoft.com/office/drawing/2014/main" id="{344E5290-193F-43E3-BD40-71B20A24482C}"/>
              </a:ext>
            </a:extLst>
          </p:cNvPr>
          <p:cNvSpPr txBox="1"/>
          <p:nvPr/>
        </p:nvSpPr>
        <p:spPr>
          <a:xfrm>
            <a:off x="6167604" y="4481001"/>
            <a:ext cx="95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F1EF9DAE-7587-4537-8102-CEAA8D074065}"/>
              </a:ext>
            </a:extLst>
          </p:cNvPr>
          <p:cNvSpPr txBox="1"/>
          <p:nvPr/>
        </p:nvSpPr>
        <p:spPr>
          <a:xfrm>
            <a:off x="5972875" y="481405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9B530C23-150F-46A4-8DEA-72A892737E6D}"/>
              </a:ext>
            </a:extLst>
          </p:cNvPr>
          <p:cNvSpPr txBox="1"/>
          <p:nvPr/>
        </p:nvSpPr>
        <p:spPr>
          <a:xfrm>
            <a:off x="5869649" y="6002472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94ABD884-AAC9-4F7C-B11E-1CFF62199B4E}"/>
              </a:ext>
            </a:extLst>
          </p:cNvPr>
          <p:cNvSpPr txBox="1"/>
          <p:nvPr/>
        </p:nvSpPr>
        <p:spPr>
          <a:xfrm>
            <a:off x="7813848" y="4828668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sp>
        <p:nvSpPr>
          <p:cNvPr id="79" name="TextBox 30">
            <a:extLst>
              <a:ext uri="{FF2B5EF4-FFF2-40B4-BE49-F238E27FC236}">
                <a16:creationId xmlns:a16="http://schemas.microsoft.com/office/drawing/2014/main" id="{B1BC832D-EDD0-4E59-8365-45A97FF333CD}"/>
              </a:ext>
            </a:extLst>
          </p:cNvPr>
          <p:cNvSpPr txBox="1"/>
          <p:nvPr/>
        </p:nvSpPr>
        <p:spPr>
          <a:xfrm>
            <a:off x="7794237" y="601135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93D0879-C802-4632-A621-98873006AB3D}"/>
              </a:ext>
            </a:extLst>
          </p:cNvPr>
          <p:cNvCxnSpPr/>
          <p:nvPr/>
        </p:nvCxnSpPr>
        <p:spPr>
          <a:xfrm>
            <a:off x="4349861" y="4688588"/>
            <a:ext cx="0" cy="19417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35">
            <a:extLst>
              <a:ext uri="{FF2B5EF4-FFF2-40B4-BE49-F238E27FC236}">
                <a16:creationId xmlns:a16="http://schemas.microsoft.com/office/drawing/2014/main" id="{4C434E02-00AE-4A61-AF44-A7274F7D8D34}"/>
              </a:ext>
            </a:extLst>
          </p:cNvPr>
          <p:cNvSpPr txBox="1"/>
          <p:nvPr/>
        </p:nvSpPr>
        <p:spPr>
          <a:xfrm>
            <a:off x="3482163" y="4828668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1x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205347F2-DD61-4D38-A30A-F8542A36AF5D}"/>
              </a:ext>
            </a:extLst>
          </p:cNvPr>
          <p:cNvSpPr txBox="1"/>
          <p:nvPr/>
        </p:nvSpPr>
        <p:spPr>
          <a:xfrm>
            <a:off x="3543193" y="599801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</a:p>
        </p:txBody>
      </p:sp>
      <p:sp>
        <p:nvSpPr>
          <p:cNvPr id="83" name="TextBox 37">
            <a:extLst>
              <a:ext uri="{FF2B5EF4-FFF2-40B4-BE49-F238E27FC236}">
                <a16:creationId xmlns:a16="http://schemas.microsoft.com/office/drawing/2014/main" id="{BB2D4DEF-3971-45B4-BD58-B157952237E0}"/>
              </a:ext>
            </a:extLst>
          </p:cNvPr>
          <p:cNvSpPr txBox="1"/>
          <p:nvPr/>
        </p:nvSpPr>
        <p:spPr>
          <a:xfrm>
            <a:off x="1023724" y="2769338"/>
            <a:ext cx="66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C04792EB-AC3E-4465-BD5B-D49525E62A2E}"/>
              </a:ext>
            </a:extLst>
          </p:cNvPr>
          <p:cNvSpPr txBox="1"/>
          <p:nvPr/>
        </p:nvSpPr>
        <p:spPr>
          <a:xfrm>
            <a:off x="5488173" y="283751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5" name="TextBox 39">
            <a:extLst>
              <a:ext uri="{FF2B5EF4-FFF2-40B4-BE49-F238E27FC236}">
                <a16:creationId xmlns:a16="http://schemas.microsoft.com/office/drawing/2014/main" id="{C8E84C37-86E4-4A6F-A730-1310B576FFF7}"/>
              </a:ext>
            </a:extLst>
          </p:cNvPr>
          <p:cNvSpPr txBox="1"/>
          <p:nvPr/>
        </p:nvSpPr>
        <p:spPr>
          <a:xfrm>
            <a:off x="2724793" y="2841887"/>
            <a:ext cx="75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6" name="TextBox 41">
            <a:extLst>
              <a:ext uri="{FF2B5EF4-FFF2-40B4-BE49-F238E27FC236}">
                <a16:creationId xmlns:a16="http://schemas.microsoft.com/office/drawing/2014/main" id="{C26941FF-175D-492F-91D2-1FB5FCA98EBE}"/>
              </a:ext>
            </a:extLst>
          </p:cNvPr>
          <p:cNvSpPr txBox="1"/>
          <p:nvPr/>
        </p:nvSpPr>
        <p:spPr>
          <a:xfrm>
            <a:off x="10356067" y="281762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TextBox 42">
            <a:extLst>
              <a:ext uri="{FF2B5EF4-FFF2-40B4-BE49-F238E27FC236}">
                <a16:creationId xmlns:a16="http://schemas.microsoft.com/office/drawing/2014/main" id="{BB466E46-A340-4751-8955-A407CC17D0DC}"/>
              </a:ext>
            </a:extLst>
          </p:cNvPr>
          <p:cNvSpPr txBox="1"/>
          <p:nvPr/>
        </p:nvSpPr>
        <p:spPr>
          <a:xfrm>
            <a:off x="7583872" y="282660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A5AA14-CEC3-8411-351B-4DE980B64562}"/>
                  </a:ext>
                </a:extLst>
              </p:cNvPr>
              <p:cNvSpPr txBox="1"/>
              <p:nvPr/>
            </p:nvSpPr>
            <p:spPr>
              <a:xfrm>
                <a:off x="311097" y="297730"/>
                <a:ext cx="11598639" cy="1176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Hãy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cân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bằng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phương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trình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oxi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hóa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khử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sau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Cl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KOH</a:t>
                </a:r>
                <a:r>
                  <a:rPr lang="en-US" sz="3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groupChr>
                  </m:oMath>
                </a14:m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KCl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KClO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3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+ H</a:t>
                </a:r>
                <a:r>
                  <a:rPr lang="en-US" altLang="en-US" sz="3200" b="1" baseline="-25000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</a:t>
                </a:r>
                <a:r>
                  <a:rPr lang="en-US" altLang="en-US" sz="3200" b="1" dirty="0">
                    <a:solidFill>
                      <a:srgbClr val="28C2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endParaRPr lang="en-US" altLang="en-US" sz="3200" b="1" baseline="-25000" dirty="0">
                  <a:solidFill>
                    <a:srgbClr val="28C2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DA5AA14-CEC3-8411-351B-4DE980B64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97" y="297730"/>
                <a:ext cx="11598639" cy="1176797"/>
              </a:xfrm>
              <a:prstGeom prst="rect">
                <a:avLst/>
              </a:prstGeom>
              <a:blipFill>
                <a:blip r:embed="rId4"/>
                <a:stretch>
                  <a:fillRect l="-1051" t="-5699" b="-16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6706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/>
      <p:bldP spid="43" grpId="0"/>
      <p:bldP spid="46" grpId="0"/>
      <p:bldP spid="47" grpId="0"/>
      <p:bldP spid="48" grpId="0"/>
      <p:bldP spid="49" grpId="0"/>
      <p:bldP spid="51" grpId="0"/>
      <p:bldP spid="52" grpId="0"/>
      <p:bldP spid="54" grpId="0"/>
      <p:bldP spid="55" grpId="0"/>
      <p:bldP spid="63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931888" y="1574844"/>
            <a:ext cx="10328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VÀ MỘT SỐ PHẢN ỨNG OXI HÓA KHỬ QUAN TRỌNG</a:t>
            </a:r>
            <a:endParaRPr lang="zh-CN" altLang="en-US" sz="4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58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35406"/>
            <a:ext cx="11706238" cy="632488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2252A0B9-D411-6479-8CA8-EAB70267498B}"/>
              </a:ext>
            </a:extLst>
          </p:cNvPr>
          <p:cNvSpPr txBox="1"/>
          <p:nvPr/>
        </p:nvSpPr>
        <p:spPr>
          <a:xfrm>
            <a:off x="526417" y="508360"/>
            <a:ext cx="7575920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CUNG CẤP NĂNG LƯỢNG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530" name="Picture 2" descr="Đốt than củi sưởi ấm, chị tử vong em nguy kịch - Báo Người lao động">
            <a:extLst>
              <a:ext uri="{FF2B5EF4-FFF2-40B4-BE49-F238E27FC236}">
                <a16:creationId xmlns:a16="http://schemas.microsoft.com/office/drawing/2014/main" id="{8845C0F5-266A-7B24-BAC4-28293FB2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11" y="1266089"/>
            <a:ext cx="2946675" cy="20459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56FF6-DE35-6CA2-FDE1-B9F59CFE07DE}"/>
              </a:ext>
            </a:extLst>
          </p:cNvPr>
          <p:cNvSpPr txBox="1"/>
          <p:nvPr/>
        </p:nvSpPr>
        <p:spPr>
          <a:xfrm>
            <a:off x="6646586" y="1944907"/>
            <a:ext cx="3127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+ O</a:t>
            </a:r>
            <a:r>
              <a:rPr lang="en-US" altLang="zh-CN" sz="32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</a:t>
            </a:r>
            <a:r>
              <a:rPr lang="en-US" sz="3200" dirty="0"/>
              <a:t>→ </a:t>
            </a:r>
            <a:r>
              <a:rPr lang="en-US" altLang="zh-CN" sz="3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32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532" name="Picture 4" descr="Mẹo hay tiết kiệm ga khi đun nấu">
            <a:extLst>
              <a:ext uri="{FF2B5EF4-FFF2-40B4-BE49-F238E27FC236}">
                <a16:creationId xmlns:a16="http://schemas.microsoft.com/office/drawing/2014/main" id="{AD24A6CA-26FB-712C-B8C4-3C85E731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11" y="3901159"/>
            <a:ext cx="3354025" cy="22471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704CB-E4B9-1359-3800-C771B004BC1A}"/>
              </a:ext>
            </a:extLst>
          </p:cNvPr>
          <p:cNvSpPr txBox="1"/>
          <p:nvPr/>
        </p:nvSpPr>
        <p:spPr>
          <a:xfrm>
            <a:off x="5653657" y="4443207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800" b="1" baseline="-250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altLang="zh-CN" sz="2800" b="1" baseline="-250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(x+ y/4) 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/>
              <a:t>→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y/2H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608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  <p:pic>
        <p:nvPicPr>
          <p:cNvPr id="4" name="Thí nghệm H2 + CuO">
            <a:hlinkClick r:id="" action="ppaction://media"/>
            <a:extLst>
              <a:ext uri="{FF2B5EF4-FFF2-40B4-BE49-F238E27FC236}">
                <a16:creationId xmlns:a16="http://schemas.microsoft.com/office/drawing/2014/main" id="{22ACD862-4CC9-B065-FB34-EFA4F847D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66" y="413040"/>
            <a:ext cx="10495722" cy="59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47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CDDEFFAE-426B-E394-0C4E-EB59598D4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984" y="2313911"/>
            <a:ext cx="6969512" cy="651007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quang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xanh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6nCO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+ 5nH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800" dirty="0"/>
              <a:t> →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(C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10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+ 6nO</a:t>
            </a:r>
            <a:r>
              <a:rPr lang="pt-BR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5602" name="Picture 2" descr="Sự quang hợp ngày càng tăng trên toàn cầu - QuanTriMang.com">
            <a:extLst>
              <a:ext uri="{FF2B5EF4-FFF2-40B4-BE49-F238E27FC236}">
                <a16:creationId xmlns:a16="http://schemas.microsoft.com/office/drawing/2014/main" id="{07FE6482-4E99-1878-DF25-676C578B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4" y="1421027"/>
            <a:ext cx="5586182" cy="46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7">
            <a:extLst>
              <a:ext uri="{FF2B5EF4-FFF2-40B4-BE49-F238E27FC236}">
                <a16:creationId xmlns:a16="http://schemas.microsoft.com/office/drawing/2014/main" id="{D781A77C-81AF-1B42-AF20-9456D269D619}"/>
              </a:ext>
            </a:extLst>
          </p:cNvPr>
          <p:cNvSpPr txBox="1"/>
          <p:nvPr/>
        </p:nvSpPr>
        <p:spPr>
          <a:xfrm>
            <a:off x="526417" y="508360"/>
            <a:ext cx="7334637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LƯU TRỮ NĂNG LƯỢNG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321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8">
            <a:extLst>
              <a:ext uri="{FF2B5EF4-FFF2-40B4-BE49-F238E27FC236}">
                <a16:creationId xmlns:a16="http://schemas.microsoft.com/office/drawing/2014/main" id="{F15BF25C-7234-1538-22AB-326FADE6CD64}"/>
              </a:ext>
            </a:extLst>
          </p:cNvPr>
          <p:cNvSpPr/>
          <p:nvPr/>
        </p:nvSpPr>
        <p:spPr>
          <a:xfrm>
            <a:off x="253219" y="335405"/>
            <a:ext cx="11732455" cy="6290478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5AD4CC33-A6CA-AD32-D080-84335609CACE}"/>
              </a:ext>
            </a:extLst>
          </p:cNvPr>
          <p:cNvGrpSpPr>
            <a:grpSpLocks/>
          </p:cNvGrpSpPr>
          <p:nvPr/>
        </p:nvGrpSpPr>
        <p:grpSpPr bwMode="auto">
          <a:xfrm>
            <a:off x="1007166" y="840546"/>
            <a:ext cx="10373274" cy="5427732"/>
            <a:chOff x="626084" y="1842052"/>
            <a:chExt cx="8133741" cy="4787348"/>
          </a:xfrm>
        </p:grpSpPr>
        <p:sp>
          <p:nvSpPr>
            <p:cNvPr id="35845" name="AutoShape 8">
              <a:extLst>
                <a:ext uri="{FF2B5EF4-FFF2-40B4-BE49-F238E27FC236}">
                  <a16:creationId xmlns:a16="http://schemas.microsoft.com/office/drawing/2014/main" id="{1709C895-4578-E74B-A252-D9C2F9D3F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5943600"/>
              <a:ext cx="2667000" cy="685800"/>
            </a:xfrm>
            <a:prstGeom prst="flowChartAlternateProcess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Luyện</a:t>
              </a:r>
              <a:r>
                <a:rPr lang="en-US" alt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gang, </a:t>
              </a:r>
              <a:r>
                <a:rPr lang="en-US" altLang="en-US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thép</a:t>
              </a:r>
              <a:r>
                <a:rPr lang="en-US" altLang="en-US" sz="23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: 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3Fe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+ CO </a:t>
              </a:r>
              <a:r>
                <a:rPr lang="en-US" sz="2400" dirty="0"/>
                <a:t>→</a:t>
              </a:r>
              <a:r>
                <a:rPr lang="pt-BR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2Fe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+ CO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eaLnBrk="1" hangingPunct="1"/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		       Fe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+ CO </a:t>
              </a:r>
              <a:r>
                <a:rPr lang="en-US" sz="2400" dirty="0"/>
                <a:t>→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3FeO + CO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eaLnBrk="1" hangingPunct="1"/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		       FeO + CO </a:t>
              </a:r>
              <a:r>
                <a:rPr lang="en-US" sz="2400" dirty="0"/>
                <a:t>→</a:t>
              </a:r>
              <a:r>
                <a:rPr lang="pt-BR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Fe + CO</a:t>
              </a:r>
              <a:r>
                <a:rPr lang="pt-BR" altLang="en-US" sz="23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endPara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35846" name="Picture 12" descr="Kết quả hình ảnh cho quá trình luyện gang thép">
              <a:extLst>
                <a:ext uri="{FF2B5EF4-FFF2-40B4-BE49-F238E27FC236}">
                  <a16:creationId xmlns:a16="http://schemas.microsoft.com/office/drawing/2014/main" id="{6DCACD2F-49E2-F6A4-3452-94866F92F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84" y="1855304"/>
              <a:ext cx="3935976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14" descr="Kết quả hình ảnh cho quá trình luyện gang thép">
              <a:extLst>
                <a:ext uri="{FF2B5EF4-FFF2-40B4-BE49-F238E27FC236}">
                  <a16:creationId xmlns:a16="http://schemas.microsoft.com/office/drawing/2014/main" id="{1B3C683D-4C2B-11FF-D2F8-2BA020750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842052"/>
              <a:ext cx="3959225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6199F4-608C-9B0F-2AFE-5BFA683C331E}"/>
              </a:ext>
            </a:extLst>
          </p:cNvPr>
          <p:cNvCxnSpPr/>
          <p:nvPr/>
        </p:nvCxnSpPr>
        <p:spPr>
          <a:xfrm rot="5400000">
            <a:off x="4381501" y="342901"/>
            <a:ext cx="685800" cy="31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26526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 descr="The Chemical Reaction That Causes Rust">
            <a:extLst>
              <a:ext uri="{FF2B5EF4-FFF2-40B4-BE49-F238E27FC236}">
                <a16:creationId xmlns:a16="http://schemas.microsoft.com/office/drawing/2014/main" id="{584026D6-7164-FEFE-C78E-72601258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2" y="802925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w to Rust Metal">
            <a:extLst>
              <a:ext uri="{FF2B5EF4-FFF2-40B4-BE49-F238E27FC236}">
                <a16:creationId xmlns:a16="http://schemas.microsoft.com/office/drawing/2014/main" id="{8A4F49CB-26D7-D028-3B5D-CE1FD4F2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02925"/>
            <a:ext cx="5060282" cy="2971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 descr="ng">
            <a:extLst>
              <a:ext uri="{FF2B5EF4-FFF2-40B4-BE49-F238E27FC236}">
                <a16:creationId xmlns:a16="http://schemas.microsoft.com/office/drawing/2014/main" id="{6998FDE8-8F03-A8E4-096D-41F3DCA8FF39}"/>
              </a:ext>
            </a:extLst>
          </p:cNvPr>
          <p:cNvSpPr/>
          <p:nvPr/>
        </p:nvSpPr>
        <p:spPr>
          <a:xfrm>
            <a:off x="4321915" y="3953944"/>
            <a:ext cx="5328521" cy="210113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10 – 30%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04965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35406"/>
            <a:ext cx="11632367" cy="616205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圆角矩形 11">
            <a:extLst>
              <a:ext uri="{FF2B5EF4-FFF2-40B4-BE49-F238E27FC236}">
                <a16:creationId xmlns:a16="http://schemas.microsoft.com/office/drawing/2014/main" id="{D75F9BBD-C18E-5849-740A-D69D5A902B0F}"/>
              </a:ext>
            </a:extLst>
          </p:cNvPr>
          <p:cNvSpPr/>
          <p:nvPr/>
        </p:nvSpPr>
        <p:spPr>
          <a:xfrm>
            <a:off x="4578840" y="870690"/>
            <a:ext cx="6785846" cy="1607563"/>
          </a:xfrm>
          <a:prstGeom prst="roundRect">
            <a:avLst>
              <a:gd name="adj" fmla="val 3888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圆角矩形 14">
            <a:extLst>
              <a:ext uri="{FF2B5EF4-FFF2-40B4-BE49-F238E27FC236}">
                <a16:creationId xmlns:a16="http://schemas.microsoft.com/office/drawing/2014/main" id="{ED424AD6-3340-EE07-CAED-094BC7C5DAC3}"/>
              </a:ext>
            </a:extLst>
          </p:cNvPr>
          <p:cNvSpPr/>
          <p:nvPr/>
        </p:nvSpPr>
        <p:spPr>
          <a:xfrm>
            <a:off x="6339581" y="632767"/>
            <a:ext cx="326436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圆角矩形 15">
            <a:extLst>
              <a:ext uri="{FF2B5EF4-FFF2-40B4-BE49-F238E27FC236}">
                <a16:creationId xmlns:a16="http://schemas.microsoft.com/office/drawing/2014/main" id="{5CCC4428-160E-F48E-220A-B55EB63E31FE}"/>
              </a:ext>
            </a:extLst>
          </p:cNvPr>
          <p:cNvSpPr/>
          <p:nvPr/>
        </p:nvSpPr>
        <p:spPr>
          <a:xfrm>
            <a:off x="4578840" y="2999691"/>
            <a:ext cx="6785846" cy="1488165"/>
          </a:xfrm>
          <a:prstGeom prst="roundRect">
            <a:avLst>
              <a:gd name="adj" fmla="val 6016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圆角矩形 16">
            <a:extLst>
              <a:ext uri="{FF2B5EF4-FFF2-40B4-BE49-F238E27FC236}">
                <a16:creationId xmlns:a16="http://schemas.microsoft.com/office/drawing/2014/main" id="{62329698-D972-2F29-0315-969509CAD578}"/>
              </a:ext>
            </a:extLst>
          </p:cNvPr>
          <p:cNvSpPr/>
          <p:nvPr/>
        </p:nvSpPr>
        <p:spPr>
          <a:xfrm>
            <a:off x="6459323" y="2766089"/>
            <a:ext cx="326436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8D767783-21D4-AA3D-26E9-E54B36A34EFE}"/>
              </a:ext>
            </a:extLst>
          </p:cNvPr>
          <p:cNvSpPr/>
          <p:nvPr/>
        </p:nvSpPr>
        <p:spPr>
          <a:xfrm>
            <a:off x="4578840" y="993423"/>
            <a:ext cx="6785846" cy="14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ion. </a:t>
            </a:r>
            <a:endParaRPr lang="zh-CN" altLang="en-US" sz="24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972A2-6B46-4EFC-007A-7C0F999B5D0E}"/>
              </a:ext>
            </a:extLst>
          </p:cNvPr>
          <p:cNvSpPr txBox="1"/>
          <p:nvPr/>
        </p:nvSpPr>
        <p:spPr>
          <a:xfrm>
            <a:off x="4638693" y="3287527"/>
            <a:ext cx="6666138" cy="128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10000"/>
              </a:lnSpc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1" name="圆角矩形 15">
            <a:extLst>
              <a:ext uri="{FF2B5EF4-FFF2-40B4-BE49-F238E27FC236}">
                <a16:creationId xmlns:a16="http://schemas.microsoft.com/office/drawing/2014/main" id="{C784BF73-ADB6-F7B3-62D1-E70478DAEAF0}"/>
              </a:ext>
            </a:extLst>
          </p:cNvPr>
          <p:cNvSpPr/>
          <p:nvPr/>
        </p:nvSpPr>
        <p:spPr>
          <a:xfrm>
            <a:off x="4578839" y="4816186"/>
            <a:ext cx="6785846" cy="1488165"/>
          </a:xfrm>
          <a:prstGeom prst="roundRect">
            <a:avLst>
              <a:gd name="adj" fmla="val 6016"/>
            </a:avLst>
          </a:prstGeom>
          <a:noFill/>
          <a:ln w="12700">
            <a:solidFill>
              <a:srgbClr val="2A3D52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圆角矩形 16">
            <a:extLst>
              <a:ext uri="{FF2B5EF4-FFF2-40B4-BE49-F238E27FC236}">
                <a16:creationId xmlns:a16="http://schemas.microsoft.com/office/drawing/2014/main" id="{C27E9053-7626-B419-864B-1DAE7B3070D7}"/>
              </a:ext>
            </a:extLst>
          </p:cNvPr>
          <p:cNvSpPr/>
          <p:nvPr/>
        </p:nvSpPr>
        <p:spPr>
          <a:xfrm>
            <a:off x="6459323" y="4662126"/>
            <a:ext cx="4105703" cy="480053"/>
          </a:xfrm>
          <a:prstGeom prst="roundRect">
            <a:avLst/>
          </a:prstGeom>
          <a:solidFill>
            <a:srgbClr val="457F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hản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BFCE3-D30D-E6F9-66B1-9CB1BC14FEFF}"/>
              </a:ext>
            </a:extLst>
          </p:cNvPr>
          <p:cNvSpPr txBox="1"/>
          <p:nvPr/>
        </p:nvSpPr>
        <p:spPr>
          <a:xfrm>
            <a:off x="4578839" y="5271126"/>
            <a:ext cx="6725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484" name="Picture 4" descr="Redox Vector Free | AI, SVG and EPS">
            <a:extLst>
              <a:ext uri="{FF2B5EF4-FFF2-40B4-BE49-F238E27FC236}">
                <a16:creationId xmlns:a16="http://schemas.microsoft.com/office/drawing/2014/main" id="{49142DEA-E5BD-49EB-57E3-FA8D89DF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9" y="1672540"/>
            <a:ext cx="4356540" cy="319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7">
            <a:extLst>
              <a:ext uri="{FF2B5EF4-FFF2-40B4-BE49-F238E27FC236}">
                <a16:creationId xmlns:a16="http://schemas.microsoft.com/office/drawing/2014/main" id="{DC4BF927-37BA-BABD-879F-C89CA3680B95}"/>
              </a:ext>
            </a:extLst>
          </p:cNvPr>
          <p:cNvSpPr txBox="1"/>
          <p:nvPr/>
        </p:nvSpPr>
        <p:spPr>
          <a:xfrm>
            <a:off x="526417" y="508360"/>
            <a:ext cx="2363147" cy="584775"/>
          </a:xfrm>
          <a:prstGeom prst="rect">
            <a:avLst/>
          </a:prstGeom>
          <a:solidFill>
            <a:srgbClr val="457F68"/>
          </a:solidFill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947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/>
      <p:bldP spid="11" grpId="0" animBg="1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6" y="3819714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3964065" y="1922440"/>
            <a:ext cx="4963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60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D62927-2EEA-F8D6-9C11-146BECE29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5" y="2324319"/>
            <a:ext cx="7253776" cy="364284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29D58E92-E35C-C46D-0309-6ADFC0B53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93" y="4740911"/>
            <a:ext cx="1491672" cy="131734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DD68888-84B8-2422-FBEE-8C6D410B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8" y="4407712"/>
            <a:ext cx="1048141" cy="1650548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83EFAB6-BAA9-198C-8633-468CBBB53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9" y="4251696"/>
            <a:ext cx="1979595" cy="17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444534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36" y="163112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95250"/>
            <a:ext cx="10031896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0187" y="740653"/>
            <a:ext cx="88940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08171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432038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255905" y="6869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29" grpId="0"/>
      <p:bldP spid="2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0"/>
            <a:ext cx="1168248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34" y="95250"/>
            <a:ext cx="8250055" cy="26575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67315" y="1074487"/>
            <a:ext cx="5847869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9259" y="5400518"/>
            <a:ext cx="528416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4059" y="5436847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nhường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electron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059" y="4052133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3101" y="4027588"/>
            <a:ext cx="528416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2" y="95250"/>
            <a:ext cx="10768084" cy="16380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54460" y="378026"/>
            <a:ext cx="755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46265" y="1857949"/>
            <a:ext cx="10979557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5204" y="5332361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ít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6265" y="2986745"/>
            <a:ext cx="1086704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4201" y="4147202"/>
            <a:ext cx="109065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8">
            <a:extLst>
              <a:ext uri="{FF2B5EF4-FFF2-40B4-BE49-F238E27FC236}">
                <a16:creationId xmlns:a16="http://schemas.microsoft.com/office/drawing/2014/main" id="{70C0AC05-4E65-4994-F83A-0888BC1A22B6}"/>
              </a:ext>
            </a:extLst>
          </p:cNvPr>
          <p:cNvSpPr/>
          <p:nvPr/>
        </p:nvSpPr>
        <p:spPr>
          <a:xfrm>
            <a:off x="406234" y="248478"/>
            <a:ext cx="11379532" cy="636104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The Chemical Reaction That Causes Rust">
            <a:extLst>
              <a:ext uri="{FF2B5EF4-FFF2-40B4-BE49-F238E27FC236}">
                <a16:creationId xmlns:a16="http://schemas.microsoft.com/office/drawing/2014/main" id="{99FD5C43-F1E7-EC27-D1C2-7C189ED4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34" y="965850"/>
            <a:ext cx="396240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ust Metal">
            <a:extLst>
              <a:ext uri="{FF2B5EF4-FFF2-40B4-BE49-F238E27FC236}">
                <a16:creationId xmlns:a16="http://schemas.microsoft.com/office/drawing/2014/main" id="{340CBCFF-8F5B-6A58-51C3-10D8C380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2880313"/>
            <a:ext cx="5060282" cy="2694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7C5100B-BFCC-064D-368E-D5C921FA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340" y="413040"/>
            <a:ext cx="702097" cy="11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640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1914496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8" y="95250"/>
            <a:ext cx="11450472" cy="18690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29333" y="592515"/>
            <a:ext cx="100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5003" y="6146339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50587" y="2181799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CuO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Cu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0587" y="3349867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+ 2HCl → CaCl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0585" y="4468795"/>
            <a:ext cx="9649683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CuSO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MgSO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Cu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586" y="5563416"/>
            <a:ext cx="9649682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→ CO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+ 2H</a:t>
            </a:r>
            <a:r>
              <a:rPr lang="en-US" alt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37" y="3429000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1336932" y="2309378"/>
            <a:ext cx="998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528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929360" y="1149388"/>
            <a:ext cx="103332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latin typeface="Georgia" panose="02040502050405020303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13</a:t>
            </a:r>
          </a:p>
          <a:p>
            <a:pPr algn="ctr"/>
            <a:r>
              <a:rPr lang="en-US" altLang="zh-CN" sz="5400" b="1" dirty="0">
                <a:latin typeface="Georgia" panose="02040502050405020303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– KHỬ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D31A3B85-98DA-8AB5-6290-9922531E1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55" y="3088227"/>
            <a:ext cx="7253776" cy="364284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D059CE63-A14E-F69E-200E-D61D8AFB2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90CB3F2B-8EDC-5D57-9818-528B33EF6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86C16AA2-8D76-C4F9-5668-A92EA2044D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74F174F-C8D7-A9B5-75EA-180977C9F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10" y="5012934"/>
            <a:ext cx="1979595" cy="17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954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send_223484">
            <a:extLst>
              <a:ext uri="{FF2B5EF4-FFF2-40B4-BE49-F238E27FC236}">
                <a16:creationId xmlns:a16="http://schemas.microsoft.com/office/drawing/2014/main" id="{50D4757A-7E41-2B2F-9C49-9EF991A1D3B8}"/>
              </a:ext>
            </a:extLst>
          </p:cNvPr>
          <p:cNvSpPr>
            <a:spLocks noChangeAspect="1"/>
          </p:cNvSpPr>
          <p:nvPr/>
        </p:nvSpPr>
        <p:spPr bwMode="auto">
          <a:xfrm>
            <a:off x="1027725" y="3597821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112515" y="357809"/>
            <a:ext cx="9668667" cy="5913324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79E27-5AA8-6EB4-8CF0-09D30A685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19" y="5361585"/>
            <a:ext cx="2439742" cy="909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B46A9F-EB08-5C24-0409-0FA6CEEF4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9C138F-2518-0AAD-0720-620386F0A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2" y="3946306"/>
            <a:ext cx="2343136" cy="20305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1CC0B8-80A0-A888-D5E1-3C07A508C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5" y="4456089"/>
            <a:ext cx="1048141" cy="1650548"/>
          </a:xfrm>
          <a:prstGeom prst="rect">
            <a:avLst/>
          </a:prstGeom>
        </p:spPr>
      </p:pic>
      <p:grpSp>
        <p:nvGrpSpPr>
          <p:cNvPr id="10" name="组合 13">
            <a:extLst>
              <a:ext uri="{FF2B5EF4-FFF2-40B4-BE49-F238E27FC236}">
                <a16:creationId xmlns:a16="http://schemas.microsoft.com/office/drawing/2014/main" id="{BA5947EF-70B6-D263-D27B-2B13989F57A2}"/>
              </a:ext>
            </a:extLst>
          </p:cNvPr>
          <p:cNvGrpSpPr/>
          <p:nvPr/>
        </p:nvGrpSpPr>
        <p:grpSpPr>
          <a:xfrm>
            <a:off x="5123679" y="982025"/>
            <a:ext cx="787773" cy="769543"/>
            <a:chOff x="7105500" y="1306796"/>
            <a:chExt cx="787773" cy="76954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EB47841-D61C-227F-1A83-489B3005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500" y="1328191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91E9D36B-1C8F-ACC3-7E5D-13ECA4C01BF5}"/>
                </a:ext>
              </a:extLst>
            </p:cNvPr>
            <p:cNvSpPr txBox="1"/>
            <p:nvPr/>
          </p:nvSpPr>
          <p:spPr>
            <a:xfrm>
              <a:off x="7195646" y="130679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3" name="组合 16">
            <a:extLst>
              <a:ext uri="{FF2B5EF4-FFF2-40B4-BE49-F238E27FC236}">
                <a16:creationId xmlns:a16="http://schemas.microsoft.com/office/drawing/2014/main" id="{83237E22-C3F2-8EB2-EC96-EA5D0201D091}"/>
              </a:ext>
            </a:extLst>
          </p:cNvPr>
          <p:cNvGrpSpPr/>
          <p:nvPr/>
        </p:nvGrpSpPr>
        <p:grpSpPr>
          <a:xfrm>
            <a:off x="5123679" y="2624250"/>
            <a:ext cx="748147" cy="748148"/>
            <a:chOff x="7531329" y="2452432"/>
            <a:chExt cx="748147" cy="7481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B3CC2D-D411-D9AD-5600-EB9A316DE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EFFA3CA7-B140-35D5-CFFF-08CBEEF42DEC}"/>
                </a:ext>
              </a:extLst>
            </p:cNvPr>
            <p:cNvSpPr txBox="1"/>
            <p:nvPr/>
          </p:nvSpPr>
          <p:spPr>
            <a:xfrm>
              <a:off x="7578182" y="245944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文本框 25">
            <a:extLst>
              <a:ext uri="{FF2B5EF4-FFF2-40B4-BE49-F238E27FC236}">
                <a16:creationId xmlns:a16="http://schemas.microsoft.com/office/drawing/2014/main" id="{FA68212E-4FD4-5A1B-9488-C3C4DFFFAAB6}"/>
              </a:ext>
            </a:extLst>
          </p:cNvPr>
          <p:cNvSpPr txBox="1"/>
          <p:nvPr/>
        </p:nvSpPr>
        <p:spPr>
          <a:xfrm>
            <a:off x="6232435" y="1082969"/>
            <a:ext cx="2685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文本框 26">
            <a:extLst>
              <a:ext uri="{FF2B5EF4-FFF2-40B4-BE49-F238E27FC236}">
                <a16:creationId xmlns:a16="http://schemas.microsoft.com/office/drawing/2014/main" id="{4430BA6F-8BA1-9FBE-8CA6-C29D5FA86D4B}"/>
              </a:ext>
            </a:extLst>
          </p:cNvPr>
          <p:cNvSpPr txBox="1"/>
          <p:nvPr/>
        </p:nvSpPr>
        <p:spPr>
          <a:xfrm>
            <a:off x="6096000" y="2787623"/>
            <a:ext cx="5515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OXI HÓA KHỬ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文本框 34">
            <a:extLst>
              <a:ext uri="{FF2B5EF4-FFF2-40B4-BE49-F238E27FC236}">
                <a16:creationId xmlns:a16="http://schemas.microsoft.com/office/drawing/2014/main" id="{DC2E85FC-C89A-6736-4FC1-4DB826E5FBBD}"/>
              </a:ext>
            </a:extLst>
          </p:cNvPr>
          <p:cNvSpPr txBox="1"/>
          <p:nvPr/>
        </p:nvSpPr>
        <p:spPr>
          <a:xfrm>
            <a:off x="2888412" y="1510351"/>
            <a:ext cx="2000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48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605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279816" y="385997"/>
            <a:ext cx="11632367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8" name="图片 29">
            <a:extLst>
              <a:ext uri="{FF2B5EF4-FFF2-40B4-BE49-F238E27FC236}">
                <a16:creationId xmlns:a16="http://schemas.microsoft.com/office/drawing/2014/main" id="{83BE8A40-5065-4FED-5387-69BF73827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0" name="文本框 31">
            <a:extLst>
              <a:ext uri="{FF2B5EF4-FFF2-40B4-BE49-F238E27FC236}">
                <a16:creationId xmlns:a16="http://schemas.microsoft.com/office/drawing/2014/main" id="{04126DFE-5552-8088-CA0F-DB09F0858F97}"/>
              </a:ext>
            </a:extLst>
          </p:cNvPr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id="{BB970F77-59BB-BBD2-43FE-44442C6C2E54}"/>
              </a:ext>
            </a:extLst>
          </p:cNvPr>
          <p:cNvSpPr txBox="1"/>
          <p:nvPr/>
        </p:nvSpPr>
        <p:spPr>
          <a:xfrm>
            <a:off x="4934347" y="2350057"/>
            <a:ext cx="5811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7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738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8">
            <a:extLst>
              <a:ext uri="{FF2B5EF4-FFF2-40B4-BE49-F238E27FC236}">
                <a16:creationId xmlns:a16="http://schemas.microsoft.com/office/drawing/2014/main" id="{8089514E-A6DE-1425-038C-40E7A8847DD5}"/>
              </a:ext>
            </a:extLst>
          </p:cNvPr>
          <p:cNvSpPr/>
          <p:nvPr/>
        </p:nvSpPr>
        <p:spPr>
          <a:xfrm>
            <a:off x="339777" y="385996"/>
            <a:ext cx="11512445" cy="6086006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Lewis structure of NaCl - How to draw Lewis structure of NaCl, Polar or  Non-polar molecule, and Crystal Structure with FAQs">
            <a:extLst>
              <a:ext uri="{FF2B5EF4-FFF2-40B4-BE49-F238E27FC236}">
                <a16:creationId xmlns:a16="http://schemas.microsoft.com/office/drawing/2014/main" id="{8282EE4E-2049-A24A-8292-0692BCC4D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23017" r="7281"/>
          <a:stretch/>
        </p:blipFill>
        <p:spPr bwMode="auto">
          <a:xfrm>
            <a:off x="754507" y="1186877"/>
            <a:ext cx="5580032" cy="24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óa 10 bài 23 + bài 24: hiđro clorua - axit clohiđric - muối clorua - sơ  lược về hợp chất có oxi của clo">
            <a:extLst>
              <a:ext uri="{FF2B5EF4-FFF2-40B4-BE49-F238E27FC236}">
                <a16:creationId xmlns:a16="http://schemas.microsoft.com/office/drawing/2014/main" id="{E35BD4F5-8977-12D2-C50B-84358E382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-57" r="33760" b="5137"/>
          <a:stretch/>
        </p:blipFill>
        <p:spPr bwMode="auto">
          <a:xfrm>
            <a:off x="7058567" y="704538"/>
            <a:ext cx="4319209" cy="34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8348C9DD-1D9F-02FD-DBD4-FF252D1156FB}"/>
              </a:ext>
            </a:extLst>
          </p:cNvPr>
          <p:cNvSpPr txBox="1"/>
          <p:nvPr/>
        </p:nvSpPr>
        <p:spPr>
          <a:xfrm>
            <a:off x="2594797" y="4299318"/>
            <a:ext cx="4857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altLang="zh-CN" sz="4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endParaRPr lang="zh-CN" altLang="en-US" sz="4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F16BBE2-D1A7-5CAA-C2F2-62DC0B84B70C}"/>
              </a:ext>
            </a:extLst>
          </p:cNvPr>
          <p:cNvSpPr/>
          <p:nvPr/>
        </p:nvSpPr>
        <p:spPr>
          <a:xfrm>
            <a:off x="754507" y="4455827"/>
            <a:ext cx="1591128" cy="646260"/>
          </a:xfrm>
          <a:prstGeom prst="rightArrow">
            <a:avLst/>
          </a:prstGeom>
          <a:solidFill>
            <a:srgbClr val="28C29A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292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348021" y="418238"/>
            <a:ext cx="11495957" cy="6204262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yên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D40387F-9145-40BF-923D-1E50470BF02D}"/>
              </a:ext>
            </a:extLst>
          </p:cNvPr>
          <p:cNvSpPr/>
          <p:nvPr/>
        </p:nvSpPr>
        <p:spPr>
          <a:xfrm>
            <a:off x="543837" y="457949"/>
            <a:ext cx="3699601" cy="556902"/>
          </a:xfrm>
          <a:prstGeom prst="rect">
            <a:avLst/>
          </a:prstGeom>
          <a:solidFill>
            <a:srgbClr val="6EC0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82535B-98DC-4A01-BC15-F90A8F3396FB}"/>
              </a:ext>
            </a:extLst>
          </p:cNvPr>
          <p:cNvSpPr txBox="1"/>
          <p:nvPr/>
        </p:nvSpPr>
        <p:spPr>
          <a:xfrm>
            <a:off x="543837" y="418238"/>
            <a:ext cx="35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00" dirty="0">
                <a:solidFill>
                  <a:schemeClr val="bg1"/>
                </a:solidFill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OXI HÓA</a:t>
            </a:r>
            <a:endParaRPr lang="zh-CN" altLang="en-US" sz="3200" b="1" spc="500" dirty="0">
              <a:solidFill>
                <a:schemeClr val="bg1"/>
              </a:solidFill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17F737F-7BD6-46D8-AEDF-34DB868DB9DA}"/>
              </a:ext>
            </a:extLst>
          </p:cNvPr>
          <p:cNvSpPr/>
          <p:nvPr/>
        </p:nvSpPr>
        <p:spPr>
          <a:xfrm>
            <a:off x="1311407" y="1228906"/>
            <a:ext cx="10212549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8C29A"/>
                </a:solidFill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8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ion. </a:t>
            </a:r>
            <a:endParaRPr lang="zh-CN" altLang="en-US" sz="2800" dirty="0"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7FC4A216-1C0D-438A-BEE7-9D17EDED07CC}"/>
              </a:ext>
            </a:extLst>
          </p:cNvPr>
          <p:cNvSpPr>
            <a:spLocks noChangeAspect="1"/>
          </p:cNvSpPr>
          <p:nvPr/>
        </p:nvSpPr>
        <p:spPr>
          <a:xfrm>
            <a:off x="1075462" y="1717269"/>
            <a:ext cx="179849" cy="180000"/>
          </a:xfrm>
          <a:prstGeom prst="ellipse">
            <a:avLst/>
          </a:prstGeom>
          <a:solidFill>
            <a:srgbClr val="6EC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6" name="Picture 2" descr="Lewis structure of NaCl - How to draw Lewis structure of NaCl, Polar or  Non-polar molecule, and Crystal Structure with FAQs">
            <a:extLst>
              <a:ext uri="{FF2B5EF4-FFF2-40B4-BE49-F238E27FC236}">
                <a16:creationId xmlns:a16="http://schemas.microsoft.com/office/drawing/2014/main" id="{E89A3A93-53CD-147A-368C-14FE8E202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t="28589" r="7281" b="23473"/>
          <a:stretch/>
        </p:blipFill>
        <p:spPr bwMode="auto">
          <a:xfrm>
            <a:off x="1311407" y="3208139"/>
            <a:ext cx="2791610" cy="1536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3DBE4-1EEA-1C63-0356-8084400517A4}"/>
              </a:ext>
            </a:extLst>
          </p:cNvPr>
          <p:cNvSpPr txBox="1"/>
          <p:nvPr/>
        </p:nvSpPr>
        <p:spPr>
          <a:xfrm>
            <a:off x="1165385" y="5153838"/>
            <a:ext cx="3767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8194" name="Picture 2" descr="Vôi Sống Là Gì? Tính Chất Hóa Học Của CaO Và Công Dụng Thực Tế">
            <a:extLst>
              <a:ext uri="{FF2B5EF4-FFF2-40B4-BE49-F238E27FC236}">
                <a16:creationId xmlns:a16="http://schemas.microsoft.com/office/drawing/2014/main" id="{66B743C8-5413-3DC4-3C1B-FDEC6F8C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22" y="2839700"/>
            <a:ext cx="2315512" cy="227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C45E58-B983-F975-BB9F-BE7E9E22D0CA}"/>
              </a:ext>
            </a:extLst>
          </p:cNvPr>
          <p:cNvSpPr txBox="1"/>
          <p:nvPr/>
        </p:nvSpPr>
        <p:spPr>
          <a:xfrm>
            <a:off x="7124282" y="5213595"/>
            <a:ext cx="3767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Ca </a:t>
            </a:r>
            <a:r>
              <a:rPr lang="en-US" altLang="zh-CN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oxi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字魂35号-经典雅黑" panose="000005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274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</TotalTime>
  <Words>1786</Words>
  <PresentationFormat>Widescreen</PresentationFormat>
  <Paragraphs>310</Paragraphs>
  <Slides>41</Slides>
  <Notes>1</Notes>
  <HiddenSlides>0</HiddenSlides>
  <MMClips>24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等线</vt:lpstr>
      <vt:lpstr>等线 Light</vt:lpstr>
      <vt:lpstr>Arial</vt:lpstr>
      <vt:lpstr>Calibri</vt:lpstr>
      <vt:lpstr>Cambria Math</vt:lpstr>
      <vt:lpstr>Georgia</vt:lpstr>
      <vt:lpstr>Times New Roman</vt:lpstr>
      <vt:lpstr>Wingdings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2019-08-11T07:54:04Z</dcterms:created>
  <dcterms:modified xsi:type="dcterms:W3CDTF">2022-06-06T07:47:30Z</dcterms:modified>
</cp:coreProperties>
</file>