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72" r:id="rId3"/>
    <p:sldId id="405" r:id="rId4"/>
    <p:sldId id="307" r:id="rId5"/>
    <p:sldId id="374" r:id="rId6"/>
    <p:sldId id="375" r:id="rId7"/>
    <p:sldId id="406" r:id="rId8"/>
    <p:sldId id="378" r:id="rId9"/>
    <p:sldId id="356" r:id="rId10"/>
    <p:sldId id="379" r:id="rId11"/>
    <p:sldId id="389" r:id="rId12"/>
    <p:sldId id="391" r:id="rId13"/>
    <p:sldId id="345" r:id="rId14"/>
    <p:sldId id="361" r:id="rId15"/>
    <p:sldId id="394" r:id="rId16"/>
    <p:sldId id="400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0000FF"/>
    <a:srgbClr val="FFFFAB"/>
    <a:srgbClr val="135F82"/>
    <a:srgbClr val="776249"/>
    <a:srgbClr val="FFFFFF"/>
    <a:srgbClr val="FF0066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374" autoAdjust="0"/>
  </p:normalViewPr>
  <p:slideViewPr>
    <p:cSldViewPr>
      <p:cViewPr varScale="1">
        <p:scale>
          <a:sx n="37" d="100"/>
          <a:sy n="37" d="100"/>
        </p:scale>
        <p:origin x="540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3">
                <a:lumMod val="5000"/>
                <a:lumOff val="95000"/>
                <a:alpha val="38000"/>
              </a:schemeClr>
            </a:gs>
            <a:gs pos="84000">
              <a:schemeClr val="accent3">
                <a:lumMod val="45000"/>
                <a:lumOff val="55000"/>
                <a:alpha val="50000"/>
              </a:schemeClr>
            </a:gs>
            <a:gs pos="95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76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21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11411" y="3280807"/>
            <a:ext cx="6518303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ĐẠI</a:t>
            </a:r>
            <a:r>
              <a:rPr lang="en-US" sz="4800" b="1" dirty="0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TÍCH</a:t>
            </a:r>
            <a:endParaRPr lang="en-US" sz="4800" b="1" dirty="0">
              <a:solidFill>
                <a:srgbClr val="135F82"/>
              </a:solidFill>
              <a:latin typeface="Chu Van An" panose="02020603050405020304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747" y="4968622"/>
            <a:ext cx="23626653" cy="10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60270" algn="l"/>
              </a:tabLst>
            </a:pP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Chương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1: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HÀM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SỐ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LƯỢNG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GIÁC</a:t>
            </a:r>
            <a:r>
              <a:rPr lang="en-US" sz="600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VÀ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PHƯƠNG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TRÌNH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LƯỢNG</a:t>
            </a:r>
            <a:r>
              <a:rPr lang="en-US" sz="6000" b="1" spc="-40" dirty="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 </a:t>
            </a:r>
            <a:r>
              <a:rPr lang="en-US" sz="6000" b="1" spc="-40" dirty="0" err="1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GIÁC</a:t>
            </a:r>
            <a:endParaRPr lang="en-US" sz="6000" dirty="0">
              <a:solidFill>
                <a:srgbClr val="776249"/>
              </a:solidFill>
              <a:latin typeface="Chu Van An" panose="02020603050405020304"/>
              <a:ea typeface="MS Mincho" panose="02020609040205080304" pitchFamily="49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676400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32504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758867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9308554" y="9235808"/>
            <a:ext cx="17396170" cy="3200317"/>
            <a:chOff x="7483861" y="6410807"/>
            <a:chExt cx="17319276" cy="3200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9272239" y="6410807"/>
                  <a:ext cx="15503593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spc="-4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𝐜𝐨𝐬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66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2239" y="6410807"/>
                  <a:ext cx="15503593" cy="1108141"/>
                </a:xfrm>
                <a:prstGeom prst="rect">
                  <a:avLst/>
                </a:prstGeom>
                <a:blipFill>
                  <a:blip r:embed="rId5"/>
                  <a:stretch>
                    <a:fillRect l="-1801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7"/>
            <p:cNvGrpSpPr/>
            <p:nvPr/>
          </p:nvGrpSpPr>
          <p:grpSpPr>
            <a:xfrm>
              <a:off x="7483861" y="6592052"/>
              <a:ext cx="1558014" cy="2862773"/>
              <a:chOff x="7483860" y="6592052"/>
              <a:chExt cx="1558014" cy="2862773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772429" y="6592052"/>
                <a:ext cx="1269445" cy="2862773"/>
                <a:chOff x="7772429" y="6592052"/>
                <a:chExt cx="1269445" cy="2862773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8027740" y="6375397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242030" y="6592052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  <p:sp>
              <p:nvSpPr>
                <p:cNvPr id="47" name="Round Same Side Corner Rectangle 47">
                  <a:extLst>
                    <a:ext uri="{FF2B5EF4-FFF2-40B4-BE49-F238E27FC236}">
                      <a16:creationId xmlns:a16="http://schemas.microsoft.com/office/drawing/2014/main" id="{AA0B2EAC-A6A4-4A8F-B895-C59971E79E34}"/>
                    </a:ext>
                  </a:extLst>
                </p:cNvPr>
                <p:cNvSpPr/>
                <p:nvPr/>
              </p:nvSpPr>
              <p:spPr>
                <a:xfrm rot="5400000">
                  <a:off x="8027739" y="7480376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9EFB751-BD8E-495C-876F-41F46201C632}"/>
                    </a:ext>
                  </a:extLst>
                </p:cNvPr>
                <p:cNvSpPr txBox="1"/>
                <p:nvPr/>
              </p:nvSpPr>
              <p:spPr>
                <a:xfrm>
                  <a:off x="8242030" y="769703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  <p:sp>
              <p:nvSpPr>
                <p:cNvPr id="51" name="Round Same Side Corner Rectangle 47">
                  <a:extLst>
                    <a:ext uri="{FF2B5EF4-FFF2-40B4-BE49-F238E27FC236}">
                      <a16:creationId xmlns:a16="http://schemas.microsoft.com/office/drawing/2014/main" id="{AB98E600-CC8F-4C26-9281-3F2802190999}"/>
                    </a:ext>
                  </a:extLst>
                </p:cNvPr>
                <p:cNvSpPr/>
                <p:nvPr/>
              </p:nvSpPr>
              <p:spPr>
                <a:xfrm rot="5400000">
                  <a:off x="8055045" y="8467995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D73DE79-4E0C-4C5B-902A-4BE2A4B203B7}"/>
                    </a:ext>
                  </a:extLst>
                </p:cNvPr>
                <p:cNvSpPr txBox="1"/>
                <p:nvPr/>
              </p:nvSpPr>
              <p:spPr>
                <a:xfrm>
                  <a:off x="8269336" y="8684649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860DBDE-A0EC-4286-9709-94B88C69596D}"/>
                    </a:ext>
                  </a:extLst>
                </p:cNvPr>
                <p:cNvSpPr txBox="1"/>
                <p:nvPr/>
              </p:nvSpPr>
              <p:spPr>
                <a:xfrm>
                  <a:off x="9272239" y="7515786"/>
                  <a:ext cx="15503593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spc="-4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𝐭𝐚𝐧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66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860DBDE-A0EC-4286-9709-94B88C695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2239" y="7515786"/>
                  <a:ext cx="15503593" cy="1108141"/>
                </a:xfrm>
                <a:prstGeom prst="rect">
                  <a:avLst/>
                </a:prstGeom>
                <a:blipFill>
                  <a:blip r:embed="rId6"/>
                  <a:stretch>
                    <a:fillRect l="-1801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EDF1914-135A-4208-97B6-73DC97C3FE31}"/>
                    </a:ext>
                  </a:extLst>
                </p:cNvPr>
                <p:cNvSpPr txBox="1"/>
                <p:nvPr/>
              </p:nvSpPr>
              <p:spPr>
                <a:xfrm>
                  <a:off x="9299544" y="8503403"/>
                  <a:ext cx="15503593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spc="-4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𝒐𝒕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66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EDF1914-135A-4208-97B6-73DC97C3F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9544" y="8503403"/>
                  <a:ext cx="15503593" cy="1108141"/>
                </a:xfrm>
                <a:prstGeom prst="rect">
                  <a:avLst/>
                </a:prstGeom>
                <a:blipFill>
                  <a:blip r:embed="rId7"/>
                  <a:stretch>
                    <a:fillRect l="-1761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26"/>
          <p:cNvGrpSpPr/>
          <p:nvPr/>
        </p:nvGrpSpPr>
        <p:grpSpPr>
          <a:xfrm>
            <a:off x="9633039" y="8054583"/>
            <a:ext cx="14839622" cy="1107996"/>
            <a:chOff x="7010812" y="6640137"/>
            <a:chExt cx="14841554" cy="1108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534811" y="6640137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spc="-4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b="1" i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𝐬𝐢𝐧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66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811" y="6640137"/>
                  <a:ext cx="13317555" cy="1108141"/>
                </a:xfrm>
                <a:prstGeom prst="rect">
                  <a:avLst/>
                </a:prstGeom>
                <a:blipFill>
                  <a:blip r:embed="rId8"/>
                  <a:stretch>
                    <a:fillRect l="-205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27"/>
            <p:cNvGrpSpPr/>
            <p:nvPr/>
          </p:nvGrpSpPr>
          <p:grpSpPr>
            <a:xfrm>
              <a:off x="7010812" y="6824100"/>
              <a:ext cx="1371599" cy="863387"/>
              <a:chOff x="7010811" y="6824101"/>
              <a:chExt cx="1371599" cy="86338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010811" y="6824101"/>
                <a:ext cx="1371599" cy="776595"/>
                <a:chOff x="7010811" y="6824101"/>
                <a:chExt cx="1371599" cy="776595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330851" y="6549136"/>
                  <a:ext cx="731520" cy="137159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436938" y="6824101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362659" y="6359573"/>
            <a:ext cx="18309020" cy="2123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600" b="1" spc="-40" dirty="0" err="1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6600" b="1" spc="-40" dirty="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2: </a:t>
            </a:r>
            <a:r>
              <a:rPr lang="en-US" sz="6600" b="1" spc="-40" dirty="0" err="1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6600" b="1" spc="-40" dirty="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6600" b="1" spc="-40" dirty="0" err="1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6600" b="1" spc="-40" dirty="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6600" b="1" spc="-40" dirty="0" err="1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LƯỢNG</a:t>
            </a:r>
            <a:r>
              <a:rPr lang="en-US" sz="6600" b="1" spc="-40" dirty="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6600" b="1" spc="-40" dirty="0" err="1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GIÁC</a:t>
            </a:r>
            <a:r>
              <a:rPr lang="en-US" sz="6600" b="1" spc="-40" dirty="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6600" b="1" spc="-40" dirty="0" err="1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CƠ</a:t>
            </a:r>
            <a:r>
              <a:rPr lang="en-US" sz="6600" b="1" spc="-40" dirty="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6600" b="1" spc="-40" dirty="0" err="1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6600" dirty="0">
              <a:solidFill>
                <a:srgbClr val="135F82"/>
              </a:solidFill>
            </a:endParaRPr>
          </a:p>
          <a:p>
            <a:pPr algn="ctr"/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825266" y="8162570"/>
            <a:ext cx="12319087" cy="4264123"/>
          </a:xfrm>
          <a:prstGeom prst="roundRect">
            <a:avLst>
              <a:gd name="adj" fmla="val 4570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111" y="1474586"/>
            <a:ext cx="3384142" cy="338458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31A7A6-15E1-4F15-9F62-718E9981239A}"/>
              </a:ext>
            </a:extLst>
          </p:cNvPr>
          <p:cNvSpPr/>
          <p:nvPr/>
        </p:nvSpPr>
        <p:spPr>
          <a:xfrm>
            <a:off x="914400" y="9455678"/>
            <a:ext cx="5577084" cy="1669522"/>
          </a:xfrm>
          <a:prstGeom prst="roundRect">
            <a:avLst/>
          </a:prstGeom>
          <a:solidFill>
            <a:schemeClr val="accent2">
              <a:alpha val="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1C3CD-B11F-4DC1-B916-CFB3E1BBCDA1}"/>
              </a:ext>
            </a:extLst>
          </p:cNvPr>
          <p:cNvSpPr txBox="1"/>
          <p:nvPr/>
        </p:nvSpPr>
        <p:spPr>
          <a:xfrm>
            <a:off x="1181099" y="9736441"/>
            <a:ext cx="5043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NỘI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 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DUNG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133009" y="1947217"/>
            <a:ext cx="1094469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+ </a:t>
            </a:r>
            <a:r>
              <a:rPr lang="fr-FR" sz="4400" b="1" dirty="0" err="1">
                <a:solidFill>
                  <a:srgbClr val="0000FF"/>
                </a:solidFill>
              </a:rPr>
              <a:t>Ví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dụ</a:t>
            </a:r>
            <a:r>
              <a:rPr lang="fr-FR" sz="4400" b="1" dirty="0">
                <a:solidFill>
                  <a:srgbClr val="0000FF"/>
                </a:solidFill>
              </a:rPr>
              <a:t> 1: </a:t>
            </a:r>
            <a:r>
              <a:rPr lang="en-US" sz="4400" dirty="0" err="1"/>
              <a:t>Giải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639100" y="2498874"/>
                <a:ext cx="13401500" cy="2490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sin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​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sin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	                      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sin</m:t>
                    </m:r>
                    <m: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4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p>
                    </m:sSup>
                    <m: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sin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​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	                     4)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itchFamily="18" charset="0"/>
                        <a:ea typeface="Cambria Math" pitchFamily="18" charset="0"/>
                      </a:rPr>
                      <m:t>sin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​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4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</a:rPr>
                  <a:t> 	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00" y="2498874"/>
                <a:ext cx="13401500" cy="2490490"/>
              </a:xfrm>
              <a:prstGeom prst="rect">
                <a:avLst/>
              </a:prstGeom>
              <a:blipFill>
                <a:blip r:embed="rId3"/>
                <a:stretch>
                  <a:fillRect l="-1819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33009" y="5177527"/>
            <a:ext cx="12093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(4)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2028" y="6278689"/>
            <a:ext cx="1117004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953000" y="8001000"/>
                <a:ext cx="13016238" cy="4527201"/>
              </a:xfrm>
              <a:prstGeom prst="rect">
                <a:avLst/>
              </a:prstGeom>
              <a:ln w="762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  <a:sym typeface="Symbol"/>
                  </a:rPr>
                  <a:t>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thỏa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mãn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≤</m:t>
                    </m:r>
                    <m:r>
                      <a:rPr lang="en-US" sz="4400" i="1">
                        <a:latin typeface="Cambria Math"/>
                      </a:rPr>
                      <m:t>𝛼</m:t>
                    </m:r>
                    <m:r>
                      <a:rPr lang="en-US" sz="44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𝛼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viết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𝛼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arcsin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</m:oMath>
                </a14:m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Khi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</a:rPr>
                                <m:t>arcsin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</a:rPr>
                                <m:t>arcsin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  <m:r>
                      <a:rPr lang="en-US" sz="4400">
                        <a:latin typeface="Cambria Math"/>
                      </a:rPr>
                      <m:t>(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ℤ</m:t>
                    </m:r>
                    <m:r>
                      <a:rPr lang="en-US" sz="4400">
                        <a:latin typeface="Cambria Math"/>
                      </a:rPr>
                      <m:t>)</m:t>
                    </m:r>
                  </m:oMath>
                </a14:m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001000"/>
                <a:ext cx="13016238" cy="4527201"/>
              </a:xfrm>
              <a:prstGeom prst="rect">
                <a:avLst/>
              </a:prstGeom>
              <a:blipFill>
                <a:blip r:embed="rId4"/>
                <a:stretch>
                  <a:fillRect l="-1629"/>
                </a:stretch>
              </a:blipFill>
              <a:ln w="762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1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4391025" y="3892537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0000FF"/>
                </a:solidFill>
              </a:rPr>
              <a:t>Bài</a:t>
            </a:r>
            <a:r>
              <a:rPr lang="fr-FR" sz="4400" b="1" dirty="0">
                <a:solidFill>
                  <a:srgbClr val="0000FF"/>
                </a:solidFill>
              </a:rPr>
              <a:t> 1: </a:t>
            </a:r>
            <a:r>
              <a:rPr lang="en-US" sz="4400" dirty="0" err="1"/>
              <a:t>Giải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endParaRPr lang="en-US" sz="4400" dirty="0"/>
          </a:p>
          <a:p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57800" y="5166697"/>
                <a:ext cx="183642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</m:oMath>
                </a14:m>
                <a:r>
                  <a:rPr lang="en-US" sz="4400" dirty="0"/>
                  <a:t>	                   	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4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166697"/>
                <a:ext cx="18364200" cy="1169551"/>
              </a:xfrm>
              <a:prstGeom prst="rect">
                <a:avLst/>
              </a:prstGeom>
              <a:blipFill>
                <a:blip r:embed="rId3"/>
                <a:stretch>
                  <a:fillRect l="-1361" b="-12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248400" y="2438400"/>
            <a:ext cx="1249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0000FF"/>
                </a:solidFill>
              </a:rPr>
              <a:t>HOẠT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ĐỘNG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LUYỆN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TẬP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VÀ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VẬN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DỤNG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4391025" y="6826909"/>
                <a:ext cx="17154525" cy="110568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>
                    <a:solidFill>
                      <a:srgbClr val="0000FF"/>
                    </a:solidFill>
                  </a:rPr>
                  <a:t>Bài</a:t>
                </a:r>
                <a:r>
                  <a:rPr lang="fr-FR" sz="4400" b="1" dirty="0">
                    <a:solidFill>
                      <a:srgbClr val="0000FF"/>
                    </a:solidFill>
                  </a:rPr>
                  <a:t> 2:</a:t>
                </a:r>
                <a:r>
                  <a:rPr lang="en-US" sz="4400" b="1" dirty="0"/>
                  <a:t> </a:t>
                </a:r>
                <a:r>
                  <a:rPr lang="en-US" sz="4400" dirty="0" err="1"/>
                  <a:t>Tìm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GTLN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GTNN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>
                        <a:latin typeface="Cambria Math"/>
                      </a:rPr>
                      <m:t>3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25" y="6826909"/>
                <a:ext cx="17154525" cy="1105687"/>
              </a:xfrm>
              <a:prstGeom prst="rect">
                <a:avLst/>
              </a:prstGeom>
              <a:blipFill>
                <a:blip r:embed="rId4"/>
                <a:stretch>
                  <a:fillRect l="-1421" b="-939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4388848" y="8763000"/>
                <a:ext cx="15420975" cy="83311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rgbClr val="0000FF"/>
                    </a:solidFill>
                  </a:rPr>
                  <a:t>Bài 3:</a:t>
                </a:r>
                <a:r>
                  <a:rPr lang="en-US" sz="4400" b="1" dirty="0"/>
                  <a:t> </a:t>
                </a:r>
                <a:r>
                  <a:rPr lang="en-US" sz="4400" dirty="0" err="1"/>
                  <a:t>Tìm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GTNN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/>
                          </a:rPr>
                          <m:t>3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>
                        <a:latin typeface="Cambria Math"/>
                      </a:rPr>
                      <m:t>4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48" y="8763000"/>
                <a:ext cx="15420975" cy="833113"/>
              </a:xfrm>
              <a:prstGeom prst="rect">
                <a:avLst/>
              </a:prstGeom>
              <a:blipFill>
                <a:blip r:embed="rId5"/>
                <a:stretch>
                  <a:fillRect l="-1621" t="-8088" b="-3382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05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2133601" y="4724400"/>
                <a:ext cx="18668999" cy="402950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+ </a:t>
                </a:r>
                <a:r>
                  <a:rPr lang="en-US" sz="4400" dirty="0" err="1"/>
                  <a:t>Học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sinh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đọc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bài</a:t>
                </a:r>
                <a:r>
                  <a:rPr lang="en-US" sz="4400" dirty="0"/>
                  <a:t> “</a:t>
                </a:r>
                <a:r>
                  <a:rPr lang="en-US" sz="4400" dirty="0" err="1"/>
                  <a:t>Bất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lượng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giác</a:t>
                </a:r>
                <a:r>
                  <a:rPr lang="en-US" sz="4400" dirty="0"/>
                  <a:t>” – </a:t>
                </a:r>
                <a:r>
                  <a:rPr lang="en-US" sz="4400" dirty="0" err="1"/>
                  <a:t>Bài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đọc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thêm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SGK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Đại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tích</a:t>
                </a:r>
                <a:r>
                  <a:rPr lang="en-US" sz="4400" dirty="0"/>
                  <a:t> 11 </a:t>
                </a:r>
                <a:r>
                  <a:rPr lang="en-US" sz="4400" dirty="0" err="1"/>
                  <a:t>cơ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bản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trang</a:t>
                </a:r>
                <a:r>
                  <a:rPr lang="en-US" sz="4400" dirty="0"/>
                  <a:t> 37,38(</a:t>
                </a:r>
                <a:r>
                  <a:rPr lang="en-US" sz="4400" dirty="0" err="1"/>
                  <a:t>Bất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+ </a:t>
                </a:r>
                <a:r>
                  <a:rPr lang="en-US" sz="4400" dirty="0" err="1"/>
                  <a:t>Học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sinh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lấy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dụ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tự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thực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hiện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tìm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lượng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giác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4724400"/>
                <a:ext cx="18668999" cy="4029501"/>
              </a:xfrm>
              <a:prstGeom prst="rect">
                <a:avLst/>
              </a:prstGeom>
              <a:blipFill>
                <a:blip r:embed="rId3"/>
                <a:stretch>
                  <a:fillRect l="-1306" r="-1273" b="-620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781800" y="3157683"/>
            <a:ext cx="1249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0000FF"/>
                </a:solidFill>
              </a:rPr>
              <a:t>HOẠT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ĐỘNG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TÌM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TÒI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MỞ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RỘNG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093804"/>
            <a:ext cx="22136901" cy="616499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3434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cs typeface="Arial" pitchFamily="34" charset="0"/>
                  </a:rPr>
                  <a:t>Giải phương trình sau: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endParaRPr lang="en-US" sz="480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159228"/>
              </a:xfrm>
              <a:prstGeom prst="rect">
                <a:avLst/>
              </a:prstGeom>
              <a:blipFill rotWithShape="1">
                <a:blip r:embed="rId4"/>
                <a:stretch>
                  <a:fillRect l="-1216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08622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i="1">
                          <a:latin typeface="Cambria Math"/>
                        </a:rPr>
                        <m:t>𝑍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86225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662914" y="3681208"/>
                <a:ext cx="8217715" cy="149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i="1">
                          <a:latin typeface="Cambria Math"/>
                        </a:rPr>
                        <m:t>𝑍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914" y="3681208"/>
                <a:ext cx="8217715" cy="1494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70888" y="5200907"/>
                <a:ext cx="7139712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i="1">
                          <a:latin typeface="Cambria Math"/>
                        </a:rPr>
                        <m:t>𝑍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	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88" y="5200907"/>
                <a:ext cx="7139712" cy="13522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334625" y="5048250"/>
                <a:ext cx="9067800" cy="148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i="1">
                          <a:latin typeface="Cambria Math"/>
                        </a:rPr>
                        <m:t>𝑍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625" y="5048250"/>
                <a:ext cx="9067800" cy="14899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NGHIỆM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57399" y="8534400"/>
                <a:ext cx="17345025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  <m:r>
                      <a:rPr lang="en-US" sz="4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𝜋</m:t>
                    </m:r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𝑘</m:t>
                        </m:r>
                        <m:r>
                          <a:rPr lang="en-US" sz="4800">
                            <a:latin typeface="Cambria Math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ℤ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8534400"/>
                <a:ext cx="17345025" cy="1169936"/>
              </a:xfrm>
              <a:prstGeom prst="rect">
                <a:avLst/>
              </a:prstGeom>
              <a:blipFill rotWithShape="1">
                <a:blip r:embed="rId9"/>
                <a:stretch>
                  <a:fillRect l="-1581"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9982200" y="5276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9414"/>
            <a:ext cx="22136901" cy="605999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6000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tất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giá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m </a:t>
                </a:r>
                <a:r>
                  <a:rPr lang="en-US" sz="4800" dirty="0" err="1"/>
                  <a:t>để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itchFamily="18" charset="0"/>
                        <a:ea typeface="Cambria Math" pitchFamily="18" charset="0"/>
                      </a:rPr>
                      <m:t>sin</m:t>
                    </m:r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800" i="1">
                        <a:latin typeface="Cambria Math" pitchFamily="18" charset="0"/>
                        <a:ea typeface="Cambria Math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60003"/>
                <a:ext cx="2256588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79913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𝑚</m:t>
                      </m:r>
                      <m:r>
                        <a:rPr lang="en-US" sz="4800" i="1">
                          <a:latin typeface="Cambria Math"/>
                        </a:rPr>
                        <m:t>≠</m:t>
                      </m:r>
                      <m:r>
                        <a:rPr lang="en-US" sz="480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799139"/>
                <a:ext cx="438854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825126" y="479913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𝑚</m:t>
                      </m:r>
                      <m:r>
                        <a:rPr lang="en-US" sz="4800" i="1">
                          <a:latin typeface="Cambria Math"/>
                        </a:rPr>
                        <m:t>≠−</m:t>
                      </m:r>
                      <m:r>
                        <a:rPr lang="en-US" sz="480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126" y="4799139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15749" y="4799139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1</m:t>
                      </m:r>
                      <m:r>
                        <a:rPr lang="en-US" sz="4800" i="1">
                          <a:latin typeface="Cambria Math"/>
                        </a:rPr>
                        <m:t>≤</m:t>
                      </m:r>
                      <m:r>
                        <a:rPr lang="en-US" sz="4800" i="1">
                          <a:latin typeface="Cambria Math"/>
                        </a:rPr>
                        <m:t>𝑚</m:t>
                      </m:r>
                      <m:r>
                        <a:rPr lang="en-US" sz="4800" i="1">
                          <a:latin typeface="Cambria Math"/>
                        </a:rPr>
                        <m:t>≤</m:t>
                      </m:r>
                      <m:r>
                        <a:rPr lang="en-US" sz="480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749" y="4799139"/>
                <a:ext cx="444710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𝑚</m:t>
                      </m:r>
                      <m:r>
                        <a:rPr lang="en-US" sz="4800" i="1">
                          <a:latin typeface="Cambria Math"/>
                        </a:rPr>
                        <m:t>&gt;</m:t>
                      </m:r>
                      <m:r>
                        <a:rPr lang="en-US" sz="480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NGHIỆM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057400" y="8366551"/>
                <a:ext cx="137957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≤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  <m:r>
                      <a:rPr lang="en-US" sz="4800" i="1">
                        <a:latin typeface="Cambria Math"/>
                      </a:rPr>
                      <m:t>⇔−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  <m:r>
                      <a:rPr lang="en-US" sz="4800" i="1">
                        <a:latin typeface="Cambria Math"/>
                      </a:rPr>
                      <m:t>≤</m:t>
                    </m:r>
                    <m:r>
                      <a:rPr lang="en-US" sz="4800" i="1">
                        <a:latin typeface="Cambria Math"/>
                      </a:rPr>
                      <m:t>𝑚</m:t>
                    </m:r>
                    <m:r>
                      <a:rPr lang="en-US" sz="4800" i="1">
                        <a:latin typeface="Cambria Math"/>
                      </a:rPr>
                      <m:t>≤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366551"/>
                <a:ext cx="13795745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734800" y="467836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9414"/>
            <a:ext cx="22136901" cy="605999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6000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</m:t>
                    </m:r>
                    <m:r>
                      <a:rPr lang="en-US" sz="4800">
                        <a:latin typeface="Cambria Math"/>
                      </a:rPr>
                      <m:t>(2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18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&lt;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&lt;</m:t>
                    </m:r>
                    <m:r>
                      <a:rPr lang="en-US" sz="4800">
                        <a:latin typeface="Cambria Math"/>
                      </a:rPr>
                      <m:t>18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endParaRPr lang="en-US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60003"/>
                <a:ext cx="2256588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799139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/>
                        </a:rPr>
                        <m:t>1.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799139"/>
                <a:ext cx="5224926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4858" y="479913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/>
                        </a:rPr>
                        <m:t>2.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58" y="4799139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02692" y="48078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692" y="4807803"/>
                <a:ext cx="444710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4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057399" y="8366551"/>
                <a:ext cx="212848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</m:t>
                    </m:r>
                    <m:r>
                      <a:rPr lang="en-US" sz="4800">
                        <a:latin typeface="Cambria Math"/>
                      </a:rPr>
                      <m:t>(2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>
                        <a:latin typeface="Cambria Math"/>
                      </a:rPr>
                      <m:t>36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>
                        <a:latin typeface="Cambria Math"/>
                      </a:rPr>
                      <m:t>18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8366551"/>
                <a:ext cx="21284839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289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757247" y="466149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33600" y="9586083"/>
                <a:ext cx="160782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>
                        <a:latin typeface="Cambria Math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>
                        <a:latin typeface="Cambria Math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⇒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000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>
                        <a:latin typeface="Cambria Math"/>
                      </a:rPr>
                      <m:t>0),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=−</m:t>
                    </m:r>
                    <m:r>
                      <a:rPr lang="en-US" sz="4000">
                        <a:latin typeface="Cambria Math"/>
                      </a:rPr>
                      <m:t>11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4000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=−</m:t>
                    </m:r>
                    <m:r>
                      <a:rPr lang="en-US" sz="4000">
                        <a:latin typeface="Cambria Math"/>
                      </a:rPr>
                      <m:t>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9586083"/>
                <a:ext cx="16078200" cy="754053"/>
              </a:xfrm>
              <a:prstGeom prst="rect">
                <a:avLst/>
              </a:prstGeom>
              <a:blipFill rotWithShape="1">
                <a:blip r:embed="rId10"/>
                <a:stretch>
                  <a:fillRect l="-1478" t="-15447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7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9414"/>
            <a:ext cx="22136901" cy="605999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/>
                  <a:t>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0,5</m:t>
                    </m:r>
                  </m:oMath>
                </a14:m>
                <a:r>
                  <a:rPr lang="en-US" sz="4800"/>
                  <a:t> tương đương với phương trình nào sau đây?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847733"/>
              </a:xfrm>
              <a:prstGeom prst="rect">
                <a:avLst/>
              </a:prstGeom>
              <a:blipFill rotWithShape="1">
                <a:blip r:embed="rId4"/>
                <a:stretch>
                  <a:fillRect l="-1198" t="-13669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057400" y="8366551"/>
                <a:ext cx="20802600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0,5</m:t>
                    </m:r>
                    <m:r>
                      <a:rPr lang="en-US" sz="4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cos</m:t>
                        </m:r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0,5</m:t>
                    </m:r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cos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366551"/>
                <a:ext cx="20802600" cy="1155766"/>
              </a:xfrm>
              <a:prstGeom prst="rect">
                <a:avLst/>
              </a:prstGeom>
              <a:blipFill rotWithShape="1">
                <a:blip r:embed="rId5"/>
                <a:stretch>
                  <a:fillRect l="-134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00200" y="4633442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cos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33442"/>
                <a:ext cx="5224926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10400" y="4633442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cos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633442"/>
                <a:ext cx="4388542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115800" y="464210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sin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4642106"/>
                <a:ext cx="444710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617339" y="4633442"/>
                <a:ext cx="48616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sin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/>
                            </a:rPr>
                            <m:t>0,5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633442"/>
                <a:ext cx="486166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7004647" y="449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6217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0" grpId="0"/>
      <p:bldP spid="52" grpId="0"/>
      <p:bldP spid="56" grpId="0"/>
      <p:bldP spid="58" grpId="0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21681" y="3976304"/>
            <a:ext cx="221955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</a:rPr>
                <a:t>TIẾT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KẾT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THÚC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</a:rPr>
                <a:t>TRÂN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TRỌNG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CÁM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ƠN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CÁC</a:t>
              </a:r>
              <a:r>
                <a:rPr lang="en-US" sz="6600" b="1" dirty="0">
                  <a:solidFill>
                    <a:srgbClr val="FF0000"/>
                  </a:solidFill>
                </a:rPr>
                <a:t> EM </a:t>
              </a:r>
              <a:r>
                <a:rPr lang="en-US" sz="6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SINH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ĐÃ</a:t>
              </a:r>
              <a:r>
                <a:rPr lang="en-US" sz="6600" b="1" dirty="0">
                  <a:solidFill>
                    <a:srgbClr val="FF0000"/>
                  </a:solidFill>
                </a:rPr>
                <a:t> THEO </a:t>
              </a:r>
              <a:r>
                <a:rPr lang="en-US" sz="6600" b="1" dirty="0" err="1">
                  <a:solidFill>
                    <a:srgbClr val="FF0000"/>
                  </a:solidFill>
                </a:rPr>
                <a:t>DÕI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14478000" cy="10668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3" name="Oval Callout 2"/>
          <p:cNvSpPr/>
          <p:nvPr/>
        </p:nvSpPr>
        <p:spPr>
          <a:xfrm>
            <a:off x="14782800" y="1676400"/>
            <a:ext cx="9372600" cy="3505200"/>
          </a:xfrm>
          <a:prstGeom prst="wedgeEllipseCallout">
            <a:avLst>
              <a:gd name="adj1" fmla="val -61985"/>
              <a:gd name="adj2" fmla="val 4319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224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30553767">
            <a:hlinkClick r:id="" action="ppaction://media"/>
            <a:extLst>
              <a:ext uri="{FF2B5EF4-FFF2-40B4-BE49-F238E27FC236}">
                <a16:creationId xmlns:a16="http://schemas.microsoft.com/office/drawing/2014/main" id="{40642D34-F51D-433C-A041-A8F6ED26E7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2400" y="1576251"/>
            <a:ext cx="21539200" cy="121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19200" y="2707950"/>
            <a:ext cx="5154548" cy="76944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0000FF"/>
                </a:solidFill>
              </a:rPr>
              <a:t>Bài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toán</a:t>
            </a:r>
            <a:r>
              <a:rPr lang="fr-FR" sz="4400" b="1" dirty="0">
                <a:solidFill>
                  <a:srgbClr val="0000FF"/>
                </a:solidFill>
              </a:rPr>
              <a:t>: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905000" y="3847023"/>
                <a:ext cx="14809504" cy="95392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Một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chiếc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guồng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có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dạng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hình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tròn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bán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kính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2,5m,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trục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của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nó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đặt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cách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mặt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2m. Khi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guồng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quay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đều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khoảng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cách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h (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mét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)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từ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một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chiếc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gầu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gắn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tại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A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của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guồng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đến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mặt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tính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theo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công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thức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h</m:t>
                    </m:r>
                    <m:r>
                      <a:rPr lang="en-US" sz="4400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i="0" spc="-4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,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trong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đó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y</m:t>
                    </m:r>
                    <m:r>
                      <a:rPr lang="en-US" sz="4400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=2+2,5</m:t>
                    </m:r>
                    <m:r>
                      <m:rPr>
                        <m:sty m:val="p"/>
                      </m:rPr>
                      <a:rPr lang="en-US" sz="4400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i="0" spc="-4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i="0" spc="-4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π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i="0" spc="-4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t</m:t>
                            </m:r>
                            <m:r>
                              <a:rPr lang="en-US" sz="4400" i="0" spc="-4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4400" i="0" spc="-40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 spc="-40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với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t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là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thời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gian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quay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của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guồng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t</m:t>
                    </m:r>
                    <m:r>
                      <a:rPr lang="en-US" sz="4400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≥0</m:t>
                    </m:r>
                  </m:oMath>
                </a14:m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)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tính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bằng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phút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; ta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quy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rằng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y &gt; 0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khi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gầu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ở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bên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trên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mặt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và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y &lt; 0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khi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gầu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ở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dưới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.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Hỏi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:</a:t>
                </a:r>
                <a:endParaRPr lang="en-US" sz="4400" dirty="0"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a) Khi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nào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gầu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ở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vị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trí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thấp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nhất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?</a:t>
                </a:r>
                <a:endParaRPr lang="en-US" sz="4400" dirty="0"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b)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Chiếc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gầu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cách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mặt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nước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3,5m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lần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đầu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tiên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khi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a typeface="MS Mincho" panose="02020609040205080304" pitchFamily="49" charset="-128"/>
                    <a:cs typeface="Arial" panose="020B0604020202020204" pitchFamily="34" charset="0"/>
                  </a:rPr>
                  <a:t>nào</a:t>
                </a:r>
                <a:r>
                  <a:rPr lang="en-US" sz="4400" spc="-40" dirty="0">
                    <a:ea typeface="MS Mincho" panose="02020609040205080304" pitchFamily="49" charset="-128"/>
                    <a:cs typeface="Arial" panose="020B0604020202020204" pitchFamily="34" charset="0"/>
                  </a:rPr>
                  <a:t>?</a:t>
                </a:r>
                <a:endParaRPr lang="en-US" sz="4400" dirty="0"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endParaRPr lang="vi-VN" sz="44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47023"/>
                <a:ext cx="14809504" cy="9539214"/>
              </a:xfrm>
              <a:prstGeom prst="rect">
                <a:avLst/>
              </a:prstGeom>
              <a:blipFill>
                <a:blip r:embed="rId3"/>
                <a:stretch>
                  <a:fillRect l="-1688" t="-958" r="-164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124" y="5455769"/>
            <a:ext cx="8096876" cy="63217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93293A-39D1-419C-990F-B7F7DEC265BC}"/>
              </a:ext>
            </a:extLst>
          </p:cNvPr>
          <p:cNvSpPr/>
          <p:nvPr/>
        </p:nvSpPr>
        <p:spPr>
          <a:xfrm>
            <a:off x="5486400" y="1867506"/>
            <a:ext cx="5154548" cy="76944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A727B-28AC-4FA9-BC11-754FD1496A9E}"/>
              </a:ext>
            </a:extLst>
          </p:cNvPr>
          <p:cNvSpPr/>
          <p:nvPr/>
        </p:nvSpPr>
        <p:spPr>
          <a:xfrm>
            <a:off x="8094154" y="1938509"/>
            <a:ext cx="91440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0000FF"/>
                </a:solidFill>
              </a:rPr>
              <a:t>HOẠT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ĐỘNG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KHỞI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ĐỘNG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C5D72-92AA-4543-BEA3-03280130E307}"/>
              </a:ext>
            </a:extLst>
          </p:cNvPr>
          <p:cNvSpPr/>
          <p:nvPr/>
        </p:nvSpPr>
        <p:spPr>
          <a:xfrm>
            <a:off x="5516880" y="2176386"/>
            <a:ext cx="5154548" cy="76944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 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2590800"/>
                <a:ext cx="14401800" cy="6434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Bài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toán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này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dẫn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đến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việc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giải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trình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:</a:t>
                </a:r>
                <a:endParaRPr lang="en-US" sz="4400" dirty="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𝜋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𝑡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1</m:t>
                    </m:r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	 (a)</a:t>
                </a:r>
                <a:endParaRPr lang="en-US" sz="4400" dirty="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𝜋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𝑡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	 (b)</a:t>
                </a:r>
                <a:endParaRPr lang="en-US" sz="4400" dirty="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Nếu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đặt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𝑡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thì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các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trình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trên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có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dạng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1</m:t>
                    </m:r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và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90800"/>
                <a:ext cx="14401800" cy="6434903"/>
              </a:xfrm>
              <a:prstGeom prst="rect">
                <a:avLst/>
              </a:prstGeom>
              <a:blipFill>
                <a:blip r:embed="rId3"/>
                <a:stretch>
                  <a:fillRect l="-1736" t="-1420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3352800"/>
            <a:ext cx="8096876" cy="63217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9296478"/>
                <a:ext cx="14401800" cy="2362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Trên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thực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tế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có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nhiều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bài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toán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dẫn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đến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việc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giải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trình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có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một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trong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các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dạng</a:t>
                </a:r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sin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𝑎</m:t>
                    </m:r>
                  </m:oMath>
                </a14:m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cos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𝑎</m:t>
                    </m:r>
                  </m:oMath>
                </a14:m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tan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𝑎</m:t>
                    </m:r>
                  </m:oMath>
                </a14:m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cot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𝑎</m:t>
                    </m:r>
                  </m:oMath>
                </a14:m>
                <a:r>
                  <a:rPr lang="en-US" sz="4400" spc="-4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296478"/>
                <a:ext cx="14401800" cy="2362122"/>
              </a:xfrm>
              <a:prstGeom prst="rect">
                <a:avLst/>
              </a:prstGeom>
              <a:blipFill rotWithShape="1">
                <a:blip r:embed="rId5"/>
                <a:stretch>
                  <a:fillRect l="-1736" t="-3866" r="-1693" b="-1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B8094A1-CBBC-4C82-9805-97C7C8597B13}"/>
              </a:ext>
            </a:extLst>
          </p:cNvPr>
          <p:cNvSpPr txBox="1"/>
          <p:nvPr/>
        </p:nvSpPr>
        <p:spPr>
          <a:xfrm>
            <a:off x="3581400" y="10939828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4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Đó</a:t>
            </a:r>
            <a:r>
              <a:rPr lang="en-US" sz="4000" spc="-4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là</a:t>
            </a:r>
            <a:r>
              <a:rPr lang="en-US" sz="4000" spc="-4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spc="-4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các</a:t>
            </a:r>
            <a:r>
              <a:rPr lang="en-US" sz="4000" spc="-4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phương</a:t>
            </a:r>
            <a:r>
              <a:rPr lang="en-US" sz="4000" b="1" spc="-4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trình</a:t>
            </a:r>
            <a:r>
              <a:rPr lang="en-US" sz="4000" b="1" spc="-4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lượng</a:t>
            </a:r>
            <a:r>
              <a:rPr lang="en-US" sz="4000" b="1" spc="-4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giác</a:t>
            </a:r>
            <a:r>
              <a:rPr lang="en-US" sz="4000" b="1" spc="-4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cơ</a:t>
            </a:r>
            <a:r>
              <a:rPr lang="en-US" sz="4000" b="1" spc="-4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bản</a:t>
            </a:r>
            <a:r>
              <a:rPr lang="en-US" sz="4000" b="1" spc="-4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1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8853" y="5411454"/>
                <a:ext cx="14408753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+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Trường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hợp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1: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&gt;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1</m:t>
                    </m:r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thì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trình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(1)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vô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nghiệm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53" y="5411454"/>
                <a:ext cx="14408753" cy="871008"/>
              </a:xfrm>
              <a:prstGeom prst="rect">
                <a:avLst/>
              </a:prstGeom>
              <a:blipFill>
                <a:blip r:embed="rId2"/>
                <a:stretch>
                  <a:fillRect l="-1692" t="-11189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03727" y="6542011"/>
                <a:ext cx="14043146" cy="94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+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Trường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hợp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2: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≤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27" y="6542011"/>
                <a:ext cx="14043146" cy="947952"/>
              </a:xfrm>
              <a:prstGeom prst="rect">
                <a:avLst/>
              </a:prstGeom>
              <a:blipFill>
                <a:blip r:embed="rId3"/>
                <a:stretch>
                  <a:fillRect l="-1780" t="-9615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67928" y="10906717"/>
                <a:ext cx="14043146" cy="1987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Khi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đó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số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đo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các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cung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lượng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giác</a:t>
                </a:r>
                <a:r>
                  <a:rPr lang="en-US" sz="4400" spc="-4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limUp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𝐴𝑀</m:t>
                        </m:r>
                      </m:e>
                      <m:li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↷</m:t>
                        </m:r>
                      </m:lim>
                    </m:limUpp>
                  </m:oMath>
                </a14:m>
                <a:r>
                  <a:rPr lang="en-US" sz="4400" b="1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và</a:t>
                </a:r>
                <a:r>
                  <a:rPr lang="en-US" sz="4400" b="1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limUp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′</m:t>
                            </m:r>
                          </m:sup>
                        </m:sSup>
                      </m:e>
                      <m:li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↷</m:t>
                        </m:r>
                      </m:lim>
                    </m:limUpp>
                  </m:oMath>
                </a14:m>
                <a:r>
                  <a:rPr lang="en-US" sz="4400" b="1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là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tất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cả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các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nghiệm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của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trình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𝑎</m:t>
                    </m:r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.</a:t>
                </a:r>
                <a:endParaRPr lang="en-US" sz="4400" dirty="0"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28" y="10906717"/>
                <a:ext cx="14043146" cy="1987916"/>
              </a:xfrm>
              <a:prstGeom prst="rect">
                <a:avLst/>
              </a:prstGeom>
              <a:blipFill>
                <a:blip r:embed="rId4"/>
                <a:stretch>
                  <a:fillRect l="-1736" r="-1736" b="-10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463" y="3134949"/>
            <a:ext cx="8110537" cy="77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03727" y="7716762"/>
                <a:ext cx="14043146" cy="3232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Vẽ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tròn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lượng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giác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tâm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O,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trục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hoành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là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trục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côsin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trục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tung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là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trục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sin.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Trên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trục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sin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lấy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𝑂𝐾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𝑎</m:t>
                    </m:r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.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Từ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kẻ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vuông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góc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trục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sin,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cắt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tròn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lượng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giác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tại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hai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𝑀</m:t>
                    </m:r>
                  </m:oMath>
                </a14:m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spc="-40" dirty="0" err="1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và</a:t>
                </a:r>
                <a:r>
                  <a:rPr lang="en-US" sz="4400" spc="-4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27" y="7716762"/>
                <a:ext cx="14043146" cy="3232360"/>
              </a:xfrm>
              <a:prstGeom prst="rect">
                <a:avLst/>
              </a:prstGeom>
              <a:blipFill>
                <a:blip r:embed="rId7"/>
                <a:stretch>
                  <a:fillRect l="-1780" t="-3019" r="-1737" b="-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6">
            <a:extLst>
              <a:ext uri="{FF2B5EF4-FFF2-40B4-BE49-F238E27FC236}">
                <a16:creationId xmlns:a16="http://schemas.microsoft.com/office/drawing/2014/main" id="{F6BDAB4D-B0B9-4740-9BC8-7E70CD4AADDD}"/>
              </a:ext>
            </a:extLst>
          </p:cNvPr>
          <p:cNvGrpSpPr/>
          <p:nvPr/>
        </p:nvGrpSpPr>
        <p:grpSpPr>
          <a:xfrm>
            <a:off x="1219200" y="2809282"/>
            <a:ext cx="14849139" cy="2342621"/>
            <a:chOff x="7459670" y="7543799"/>
            <a:chExt cx="14851072" cy="2342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10F6A45-D9E9-4FE0-B995-71A5E443E284}"/>
                    </a:ext>
                  </a:extLst>
                </p:cNvPr>
                <p:cNvSpPr txBox="1"/>
                <p:nvPr/>
              </p:nvSpPr>
              <p:spPr>
                <a:xfrm>
                  <a:off x="8993187" y="8778586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b="1" i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𝐬𝐢𝐧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10F6A45-D9E9-4FE0-B995-71A5E443E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8778586"/>
                  <a:ext cx="13317555" cy="1108141"/>
                </a:xfrm>
                <a:prstGeom prst="rect">
                  <a:avLst/>
                </a:prstGeom>
                <a:blipFill>
                  <a:blip r:embed="rId8"/>
                  <a:stretch>
                    <a:fillRect l="-2106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ACE9D46F-BD46-4264-B6C1-42ADFCF269FA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2195339"/>
              <a:chOff x="7459669" y="7543800"/>
              <a:chExt cx="1381118" cy="2195339"/>
            </a:xfrm>
          </p:grpSpPr>
          <p:sp>
            <p:nvSpPr>
              <p:cNvPr id="20" name="Isosceles Triangle 44">
                <a:extLst>
                  <a:ext uri="{FF2B5EF4-FFF2-40B4-BE49-F238E27FC236}">
                    <a16:creationId xmlns:a16="http://schemas.microsoft.com/office/drawing/2014/main" id="{B637A1F4-75A7-4970-8169-042B9D93C73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>
                <a:extLst>
                  <a:ext uri="{FF2B5EF4-FFF2-40B4-BE49-F238E27FC236}">
                    <a16:creationId xmlns:a16="http://schemas.microsoft.com/office/drawing/2014/main" id="{5E1F5224-9D1C-4AC9-8D63-425C9F8EE45C}"/>
                  </a:ext>
                </a:extLst>
              </p:cNvPr>
              <p:cNvGrpSpPr/>
              <p:nvPr/>
            </p:nvGrpSpPr>
            <p:grpSpPr>
              <a:xfrm>
                <a:off x="7469187" y="8962547"/>
                <a:ext cx="1371600" cy="776592"/>
                <a:chOff x="7469187" y="8962547"/>
                <a:chExt cx="1371600" cy="776592"/>
              </a:xfrm>
            </p:grpSpPr>
            <p:sp>
              <p:nvSpPr>
                <p:cNvPr id="22" name="Round Same Side Corner Rectangle 6">
                  <a:extLst>
                    <a:ext uri="{FF2B5EF4-FFF2-40B4-BE49-F238E27FC236}">
                      <a16:creationId xmlns:a16="http://schemas.microsoft.com/office/drawing/2014/main" id="{7D408C12-290A-414E-A4CA-532B80532A47}"/>
                    </a:ext>
                  </a:extLst>
                </p:cNvPr>
                <p:cNvSpPr/>
                <p:nvPr/>
              </p:nvSpPr>
              <p:spPr>
                <a:xfrm rot="5400000">
                  <a:off x="7789227" y="8687579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9BFBA4-C119-47F8-85D5-E050643977DB}"/>
                    </a:ext>
                  </a:extLst>
                </p:cNvPr>
                <p:cNvSpPr txBox="1"/>
                <p:nvPr/>
              </p:nvSpPr>
              <p:spPr>
                <a:xfrm>
                  <a:off x="7895314" y="8962547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7E5CE75-4173-4F74-AF2E-F7FDC5FC249B}"/>
              </a:ext>
            </a:extLst>
          </p:cNvPr>
          <p:cNvSpPr/>
          <p:nvPr/>
        </p:nvSpPr>
        <p:spPr>
          <a:xfrm>
            <a:off x="5170427" y="2495760"/>
            <a:ext cx="14043146" cy="80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KIẾN</a:t>
            </a:r>
            <a:r>
              <a:rPr lang="en-US" sz="4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2960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528" y="2514600"/>
            <a:ext cx="6967537" cy="667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72342" y="1945341"/>
            <a:ext cx="7238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FF0000"/>
                </a:solidFill>
              </a:rPr>
              <a:t>THẢO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LUẬN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NHÓM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36" y="8192982"/>
            <a:ext cx="17602200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900"/>
              </a:spcBef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   - Chia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cử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trao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chung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   - 2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3319992"/>
            <a:ext cx="16687800" cy="4300008"/>
            <a:chOff x="457200" y="3319992"/>
            <a:chExt cx="16687800" cy="4300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314572" y="4483923"/>
                  <a:ext cx="6820028" cy="30598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spc="-40" dirty="0" err="1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Gọi</a:t>
                  </a:r>
                  <a:r>
                    <a:rPr lang="en-US" sz="4400" spc="-40" dirty="0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là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bằng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rad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của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một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cung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lượng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giác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𝐴𝑀</m:t>
                          </m:r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endParaRPr>
                </a:p>
                <a:p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Khi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đó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: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𝐴𝑀</m:t>
                          </m:r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= ? </a:t>
                  </a:r>
                  <a:endParaRPr lang="en-US" sz="4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572" y="4483923"/>
                  <a:ext cx="6820028" cy="3059877"/>
                </a:xfrm>
                <a:prstGeom prst="rect">
                  <a:avLst/>
                </a:prstGeom>
                <a:blipFill>
                  <a:blip r:embed="rId3"/>
                  <a:stretch>
                    <a:fillRect l="-3664" t="-3187" r="-3575" b="-75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10515600" y="4500876"/>
                  <a:ext cx="6629400" cy="31191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spc="-40" dirty="0" err="1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Gọi</a:t>
                  </a:r>
                  <a:r>
                    <a:rPr lang="en-US" sz="4400" spc="-40" dirty="0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là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bằng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rad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của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một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cung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lượng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giác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𝐴𝑀</m:t>
                          </m:r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endParaRPr>
                </a:p>
                <a:p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Khi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đó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: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= ?</a:t>
                  </a:r>
                  <a:endParaRPr lang="en-US" sz="4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0" y="4500876"/>
                  <a:ext cx="6629400" cy="3119124"/>
                </a:xfrm>
                <a:prstGeom prst="rect">
                  <a:avLst/>
                </a:prstGeom>
                <a:blipFill>
                  <a:blip r:embed="rId4"/>
                  <a:stretch>
                    <a:fillRect l="-3676" t="-2930" r="-3585" b="-5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457200" y="5819526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458572" y="3352800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62600" y="3319992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699BE64-427C-46B3-BEA7-A5B14E06D53D}"/>
              </a:ext>
            </a:extLst>
          </p:cNvPr>
          <p:cNvSpPr txBox="1"/>
          <p:nvPr/>
        </p:nvSpPr>
        <p:spPr>
          <a:xfrm>
            <a:off x="6083710" y="6489308"/>
            <a:ext cx="12226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4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0E70E5-5436-48E7-AB29-502BF7B5F285}"/>
              </a:ext>
            </a:extLst>
          </p:cNvPr>
          <p:cNvGrpSpPr/>
          <p:nvPr/>
        </p:nvGrpSpPr>
        <p:grpSpPr>
          <a:xfrm>
            <a:off x="457136" y="3259436"/>
            <a:ext cx="16840392" cy="4608955"/>
            <a:chOff x="990539" y="3124200"/>
            <a:chExt cx="16002061" cy="541037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CE217-AA4A-4E42-8C5B-D90C9412D116}"/>
                </a:ext>
              </a:extLst>
            </p:cNvPr>
            <p:cNvSpPr/>
            <p:nvPr/>
          </p:nvSpPr>
          <p:spPr>
            <a:xfrm>
              <a:off x="990600" y="3124200"/>
              <a:ext cx="16002000" cy="5403771"/>
            </a:xfrm>
            <a:prstGeom prst="rect">
              <a:avLst/>
            </a:prstGeom>
            <a:solidFill>
              <a:schemeClr val="lt2">
                <a:alpha val="10000"/>
              </a:schemeClr>
            </a:solidFill>
            <a:ln w="76200"/>
          </p:spPr>
          <p:style>
            <a:lnRef idx="2">
              <a:schemeClr val="accent2"/>
            </a:lnRef>
            <a:fillRef idx="1001">
              <a:schemeClr val="lt2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767267-B346-4B5B-9390-0CEDF3694405}"/>
                </a:ext>
              </a:extLst>
            </p:cNvPr>
            <p:cNvCxnSpPr/>
            <p:nvPr/>
          </p:nvCxnSpPr>
          <p:spPr>
            <a:xfrm>
              <a:off x="990539" y="4281277"/>
              <a:ext cx="16002000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E9DE8F-0F28-4056-AAB0-94CC09439D80}"/>
                </a:ext>
              </a:extLst>
            </p:cNvPr>
            <p:cNvCxnSpPr/>
            <p:nvPr/>
          </p:nvCxnSpPr>
          <p:spPr>
            <a:xfrm>
              <a:off x="3592361" y="3130803"/>
              <a:ext cx="0" cy="5403771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AE9B75-3A7E-43A1-8820-2E5C37C30FB1}"/>
                </a:ext>
              </a:extLst>
            </p:cNvPr>
            <p:cNvCxnSpPr/>
            <p:nvPr/>
          </p:nvCxnSpPr>
          <p:spPr>
            <a:xfrm>
              <a:off x="10403470" y="3130803"/>
              <a:ext cx="0" cy="5403771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83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528" y="2514600"/>
            <a:ext cx="6967537" cy="667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72342" y="1945341"/>
            <a:ext cx="7238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FF0000"/>
                </a:solidFill>
              </a:rPr>
              <a:t>THẢO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LUẬN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NHÓM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11353" y="7830905"/>
            <a:ext cx="15281196" cy="1116522"/>
            <a:chOff x="651201" y="7752837"/>
            <a:chExt cx="15281196" cy="1116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608609" y="7807978"/>
                  <a:ext cx="4366580" cy="10613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dirty="0" err="1">
                      <a:latin typeface="Arial" pitchFamily="34" charset="0"/>
                      <a:cs typeface="Arial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limUp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𝐴𝑀</m:t>
                          </m:r>
                        </m:e>
                        <m:lim>
                          <m:r>
                            <a:rPr lang="en-US" sz="4400">
                              <a:latin typeface="Cambria Math" pitchFamily="18" charset="0"/>
                              <a:ea typeface="Cambria Math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𝛼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𝑘</m:t>
                      </m:r>
                      <m:r>
                        <a:rPr lang="en-US" sz="4400">
                          <a:latin typeface="Cambria Math" pitchFamily="18" charset="0"/>
                          <a:ea typeface="Cambria Math" pitchFamily="18" charset="0"/>
                        </a:rPr>
                        <m:t>2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𝜋</m:t>
                      </m:r>
                    </m:oMath>
                  </a14:m>
                  <a:endParaRPr lang="en-US" sz="4400" dirty="0">
                    <a:latin typeface="Cambria Math" pitchFamily="18" charset="0"/>
                    <a:ea typeface="Cambria Math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8609" y="7807978"/>
                  <a:ext cx="4366580" cy="1061381"/>
                </a:xfrm>
                <a:prstGeom prst="rect">
                  <a:avLst/>
                </a:prstGeom>
                <a:blipFill>
                  <a:blip r:embed="rId3"/>
                  <a:stretch>
                    <a:fillRect l="-5726" b="-264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0455448" y="7752837"/>
                  <a:ext cx="5476949" cy="11129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dirty="0" err="1">
                      <a:latin typeface="Arial" pitchFamily="34" charset="0"/>
                      <a:cs typeface="Arial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limUp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𝐴𝑀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′</m:t>
                          </m:r>
                        </m:e>
                        <m:lim>
                          <m:r>
                            <a:rPr lang="en-US" sz="4400">
                              <a:latin typeface="Cambria Math" pitchFamily="18" charset="0"/>
                              <a:ea typeface="Cambria Math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𝜋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𝛼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𝑘</m:t>
                      </m:r>
                      <m:r>
                        <a:rPr lang="en-US" sz="4400">
                          <a:latin typeface="Cambria Math" pitchFamily="18" charset="0"/>
                          <a:ea typeface="Cambria Math" pitchFamily="18" charset="0"/>
                        </a:rPr>
                        <m:t>2</m:t>
                      </m:r>
                      <m:r>
                        <a:rPr lang="en-US" sz="4400" i="1">
                          <a:latin typeface="Cambria Math" pitchFamily="18" charset="0"/>
                          <a:ea typeface="Cambria Math" pitchFamily="18" charset="0"/>
                        </a:rPr>
                        <m:t>𝜋</m:t>
                      </m:r>
                    </m:oMath>
                  </a14:m>
                  <a:endParaRPr lang="en-US" sz="4400" dirty="0">
                    <a:latin typeface="Cambria Math" pitchFamily="18" charset="0"/>
                    <a:ea typeface="Cambria Math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5448" y="7752837"/>
                  <a:ext cx="5476949" cy="1112933"/>
                </a:xfrm>
                <a:prstGeom prst="rect">
                  <a:avLst/>
                </a:prstGeom>
                <a:blipFill>
                  <a:blip r:embed="rId4"/>
                  <a:stretch>
                    <a:fillRect l="-4454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651201" y="8005297"/>
              <a:ext cx="2324228" cy="8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3319992"/>
            <a:ext cx="16840328" cy="4300008"/>
            <a:chOff x="457200" y="3319992"/>
            <a:chExt cx="16840328" cy="430000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57328" y="4295526"/>
              <a:ext cx="16840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314572" y="4483923"/>
                  <a:ext cx="6820028" cy="30598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spc="-40" dirty="0" err="1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Gọi</a:t>
                  </a:r>
                  <a:r>
                    <a:rPr lang="en-US" sz="4400" spc="-40" dirty="0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là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bằng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rad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của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một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cung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lượng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giác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𝐴𝑀</m:t>
                          </m:r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endParaRPr>
                </a:p>
                <a:p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Khi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đó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: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𝐴𝑀</m:t>
                          </m:r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= ? </a:t>
                  </a:r>
                  <a:endParaRPr lang="en-US" sz="4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572" y="4483923"/>
                  <a:ext cx="6820028" cy="30598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664" t="-2988" r="-3575" b="-75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0515600" y="4500876"/>
                  <a:ext cx="6629400" cy="31191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spc="-40" dirty="0" err="1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Gọi</a:t>
                  </a:r>
                  <a:r>
                    <a:rPr lang="en-US" sz="4400" spc="-40" dirty="0"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𝛼</m:t>
                      </m:r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là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bằng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rad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của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một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cung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lượng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giác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𝐴𝑀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′</m:t>
                          </m:r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endParaRPr lang="en-US" sz="440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endParaRPr>
                </a:p>
                <a:p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Khi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đó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: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li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= ?</a:t>
                  </a:r>
                  <a:endParaRPr lang="en-US" sz="4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0" y="4500876"/>
                  <a:ext cx="6629400" cy="311912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676" t="-2930" r="-3585" b="-74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457200" y="5819526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458572" y="3352800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62600" y="3319992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8600" y="9571706"/>
                <a:ext cx="1887555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???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Từ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đó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hãy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nêu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các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nghiệm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của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trình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spc="-40" dirty="0">
                    <a:solidFill>
                      <a:srgbClr val="0000CC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?</a:t>
                </a:r>
                <a:endParaRPr lang="en-US" sz="4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571706"/>
                <a:ext cx="18875558" cy="871008"/>
              </a:xfrm>
              <a:prstGeom prst="rect">
                <a:avLst/>
              </a:prstGeom>
              <a:blipFill>
                <a:blip r:embed="rId8"/>
                <a:stretch>
                  <a:fillRect l="-1324" t="-10490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22467" y="10501170"/>
            <a:ext cx="18966009" cy="2352567"/>
            <a:chOff x="2910955" y="11204238"/>
            <a:chExt cx="18966009" cy="1808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910955" y="11204238"/>
                  <a:ext cx="10009581" cy="1808113"/>
                </a:xfrm>
                <a:prstGeom prst="rect">
                  <a:avLst/>
                </a:prstGeom>
                <a:solidFill>
                  <a:schemeClr val="lt1">
                    <a:alpha val="74000"/>
                  </a:schemeClr>
                </a:solidFill>
                <a:ln w="762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𝐬𝐢𝐧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⇔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𝜶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𝜶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ℤ</m:t>
                        </m:r>
                        <m:r>
                          <a:rPr lang="en-US" sz="4400" b="1"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4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955" y="11204238"/>
                  <a:ext cx="10009581" cy="180811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762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2920536" y="11854392"/>
                  <a:ext cx="8956428" cy="8047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(Trong đó </a:t>
                  </a:r>
                  <a14:m>
                    <m:oMath xmlns:m="http://schemas.openxmlformats.org/officeDocument/2006/math"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𝛼</m:t>
                      </m:r>
                    </m:oMath>
                  </a14:m>
                  <a:r>
                    <a:rPr lang="en-US" sz="4400" spc="-4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𝑠𝑖𝑛</m:t>
                      </m:r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𝛼</m:t>
                      </m:r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𝑎</m:t>
                      </m:r>
                    </m:oMath>
                  </a14:m>
                  <a:r>
                    <a:rPr lang="en-US" sz="440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0536" y="11854392"/>
                  <a:ext cx="8956428" cy="80477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791" t="-11364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5E59AE-369A-488F-8A79-18E1A1E031E3}"/>
              </a:ext>
            </a:extLst>
          </p:cNvPr>
          <p:cNvSpPr/>
          <p:nvPr/>
        </p:nvSpPr>
        <p:spPr>
          <a:xfrm>
            <a:off x="522467" y="2994875"/>
            <a:ext cx="16840200" cy="4825875"/>
          </a:xfrm>
          <a:prstGeom prst="rect">
            <a:avLst/>
          </a:prstGeom>
          <a:solidFill>
            <a:schemeClr val="lt1">
              <a:alpha val="2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0474C2-C2B1-43BA-96CD-E58F0E32909F}"/>
              </a:ext>
            </a:extLst>
          </p:cNvPr>
          <p:cNvCxnSpPr>
            <a:cxnSpLocks/>
          </p:cNvCxnSpPr>
          <p:nvPr/>
        </p:nvCxnSpPr>
        <p:spPr>
          <a:xfrm>
            <a:off x="3151093" y="2984951"/>
            <a:ext cx="0" cy="477227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B3FBB4-92FD-4CB8-B906-B86FD63E6152}"/>
              </a:ext>
            </a:extLst>
          </p:cNvPr>
          <p:cNvCxnSpPr>
            <a:cxnSpLocks/>
          </p:cNvCxnSpPr>
          <p:nvPr/>
        </p:nvCxnSpPr>
        <p:spPr>
          <a:xfrm>
            <a:off x="10363071" y="3048476"/>
            <a:ext cx="0" cy="477227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B58E2F-D579-48FC-A384-11726C2D4DE5}"/>
              </a:ext>
            </a:extLst>
          </p:cNvPr>
          <p:cNvCxnSpPr/>
          <p:nvPr/>
        </p:nvCxnSpPr>
        <p:spPr>
          <a:xfrm>
            <a:off x="457200" y="4295526"/>
            <a:ext cx="1684032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55713B-5D7E-4DF9-9E6C-D8768C3E8DF5}"/>
              </a:ext>
            </a:extLst>
          </p:cNvPr>
          <p:cNvGrpSpPr/>
          <p:nvPr/>
        </p:nvGrpSpPr>
        <p:grpSpPr>
          <a:xfrm>
            <a:off x="522470" y="7776316"/>
            <a:ext cx="16840197" cy="1583506"/>
            <a:chOff x="522470" y="7820750"/>
            <a:chExt cx="16840197" cy="158350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0ECD6-3A43-4D17-8B18-23B203A88D75}"/>
                </a:ext>
              </a:extLst>
            </p:cNvPr>
            <p:cNvSpPr/>
            <p:nvPr/>
          </p:nvSpPr>
          <p:spPr>
            <a:xfrm>
              <a:off x="522470" y="7828943"/>
              <a:ext cx="16840197" cy="1456228"/>
            </a:xfrm>
            <a:prstGeom prst="rect">
              <a:avLst/>
            </a:prstGeom>
            <a:solidFill>
              <a:schemeClr val="lt1">
                <a:alpha val="2000"/>
              </a:schemeClr>
            </a:solidFill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4EF5EE-00FF-4FEB-B5EA-4221C55D55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1096" y="7820750"/>
              <a:ext cx="1" cy="1565705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3CCDC3-9061-40B1-A4BE-3F98D0D6F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3056" y="7838551"/>
              <a:ext cx="1" cy="1565705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524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16992" y="1755784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+ </a:t>
            </a:r>
            <a:r>
              <a:rPr lang="fr-FR" sz="4400" b="1" dirty="0" err="1">
                <a:solidFill>
                  <a:srgbClr val="0000FF"/>
                </a:solidFill>
              </a:rPr>
              <a:t>Chú</a:t>
            </a:r>
            <a:r>
              <a:rPr lang="fr-FR" sz="4400" b="1" dirty="0">
                <a:solidFill>
                  <a:srgbClr val="0000FF"/>
                </a:solidFill>
              </a:rPr>
              <a:t> ý: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6992" y="2507675"/>
                <a:ext cx="16993066" cy="1823128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𝛼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4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92" y="2507675"/>
                <a:ext cx="16993066" cy="1823128"/>
              </a:xfrm>
              <a:prstGeom prst="rect">
                <a:avLst/>
              </a:prstGeom>
              <a:blipFill>
                <a:blip r:embed="rId3"/>
                <a:stretch>
                  <a:fillRect l="-1471" b="-1538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99574" y="5743914"/>
                <a:ext cx="16993066" cy="2278637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4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36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36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  <m:r>
                      <a:rPr lang="en-US" sz="4400">
                        <a:latin typeface="Cambria Math"/>
                      </a:rPr>
                      <m:t>(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ℤ</m:t>
                    </m:r>
                    <m:r>
                      <a:rPr lang="en-US" sz="440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74" y="5743914"/>
                <a:ext cx="16993066" cy="2278637"/>
              </a:xfrm>
              <a:prstGeom prst="rect">
                <a:avLst/>
              </a:prstGeom>
              <a:blipFill>
                <a:blip r:embed="rId4"/>
                <a:stretch>
                  <a:fillRect l="-1471" b="-1684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62000" y="8754346"/>
            <a:ext cx="16993066" cy="982513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  c)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08283" y="4232511"/>
                <a:ext cx="16993066" cy="2164247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u="sng" dirty="0" err="1"/>
                  <a:t>Tổng</a:t>
                </a:r>
                <a:r>
                  <a:rPr lang="en-US" sz="4400" u="sng" dirty="0"/>
                  <a:t> </a:t>
                </a:r>
                <a:r>
                  <a:rPr lang="en-US" sz="4400" u="sng" dirty="0" err="1"/>
                  <a:t>quát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𝑓</m:t>
                    </m:r>
                    <m:r>
                      <a:rPr lang="en-US" sz="4400" i="1">
                        <a:latin typeface="Cambria Math"/>
                      </a:rPr>
                      <m:t>(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>
                        <a:latin typeface="Cambria Math"/>
                      </a:rPr>
                      <m:t>)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𝑔</m:t>
                    </m:r>
                    <m:r>
                      <a:rPr lang="en-US" sz="4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x</m:t>
                    </m:r>
                    <m:r>
                      <a:rPr lang="en-US" sz="4400">
                        <a:latin typeface="Cambria Math"/>
                      </a:rPr>
                      <m:t>)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latin typeface="Cambria Math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  <m:r>
                      <a:rPr lang="en-US" sz="4400">
                        <a:latin typeface="Cambria Math"/>
                      </a:rPr>
                      <m:t>(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ℤ</m:t>
                    </m:r>
                    <m:r>
                      <a:rPr lang="en-US" sz="440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83" y="4232511"/>
                <a:ext cx="16993066" cy="2164247"/>
              </a:xfrm>
              <a:prstGeom prst="rect">
                <a:avLst/>
              </a:prstGeom>
              <a:blipFill>
                <a:blip r:embed="rId5"/>
                <a:stretch>
                  <a:fillRect l="-143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30615" y="2897013"/>
            <a:ext cx="19964400" cy="7347964"/>
          </a:xfrm>
          <a:prstGeom prst="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929826-8845-49FA-B20D-06F29006BB85}"/>
              </a:ext>
            </a:extLst>
          </p:cNvPr>
          <p:cNvSpPr/>
          <p:nvPr/>
        </p:nvSpPr>
        <p:spPr>
          <a:xfrm>
            <a:off x="300668" y="11236941"/>
            <a:ext cx="80490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CC"/>
                </a:solidFill>
              </a:rPr>
              <a:t>+ </a:t>
            </a:r>
            <a:r>
              <a:rPr lang="en-US" sz="4400" b="1" dirty="0" err="1">
                <a:solidFill>
                  <a:srgbClr val="0000CC"/>
                </a:solidFill>
              </a:rPr>
              <a:t>Các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trường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hợp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đặc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biệt</a:t>
            </a:r>
            <a:r>
              <a:rPr lang="en-US" sz="4400" b="1" dirty="0">
                <a:solidFill>
                  <a:srgbClr val="0000CC"/>
                </a:solidFill>
              </a:rPr>
              <a:t>:</a:t>
            </a:r>
          </a:p>
          <a:p>
            <a:endParaRPr lang="vi-VN" sz="44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5CE544-D552-4181-A78B-BF2BC1EA6C8F}"/>
                  </a:ext>
                </a:extLst>
              </p:cNvPr>
              <p:cNvSpPr/>
              <p:nvPr/>
            </p:nvSpPr>
            <p:spPr>
              <a:xfrm>
                <a:off x="8818998" y="10442528"/>
                <a:ext cx="11889985" cy="3069110"/>
              </a:xfrm>
              <a:prstGeom prst="rect">
                <a:avLst/>
              </a:prstGeom>
              <a:solidFill>
                <a:schemeClr val="lt1">
                  <a:alpha val="6000"/>
                </a:schemeClr>
              </a:solidFill>
              <a:ln w="762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sin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r>
                              <a:rPr lang="en-US" sz="4400" b="0" i="1" smtClean="0">
                                <a:latin typeface="Cambria Math"/>
                                <a:ea typeface="Cambria Math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sin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𝑘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sin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44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r>
                              <a:rPr lang="en-US" sz="4400" b="0" i="1" smtClean="0">
                                <a:latin typeface="Cambria Math"/>
                                <a:ea typeface="Cambria Math" pitchFamily="18" charset="0"/>
                              </a:rPr>
                              <m:t>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4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5CE544-D552-4181-A78B-BF2BC1EA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998" y="10442528"/>
                <a:ext cx="11889985" cy="3069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9" grpId="0"/>
      <p:bldP spid="20" grpId="0"/>
      <p:bldP spid="21" grpId="0"/>
      <p:bldP spid="3" grpId="0" animBg="1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5293</TotalTime>
  <Words>1848</Words>
  <Application>Microsoft Office PowerPoint</Application>
  <PresentationFormat>Custom</PresentationFormat>
  <Paragraphs>173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AvantGarde-Demi</vt:lpstr>
      <vt:lpstr>Calibri</vt:lpstr>
      <vt:lpstr>Cambria Math</vt:lpstr>
      <vt:lpstr>Chu Van An</vt:lpstr>
      <vt:lpstr>Lucida Handwriting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Tran Phuong</cp:lastModifiedBy>
  <cp:revision>640</cp:revision>
  <dcterms:created xsi:type="dcterms:W3CDTF">2013-08-31T11:42:51Z</dcterms:created>
  <dcterms:modified xsi:type="dcterms:W3CDTF">2021-09-04T13:40:49Z</dcterms:modified>
</cp:coreProperties>
</file>