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85" r:id="rId3"/>
    <p:sldId id="302" r:id="rId4"/>
    <p:sldId id="292" r:id="rId5"/>
    <p:sldId id="397" r:id="rId6"/>
    <p:sldId id="396" r:id="rId7"/>
    <p:sldId id="334" r:id="rId8"/>
    <p:sldId id="381" r:id="rId9"/>
    <p:sldId id="383" r:id="rId10"/>
    <p:sldId id="410" r:id="rId11"/>
    <p:sldId id="373" r:id="rId12"/>
    <p:sldId id="386" r:id="rId13"/>
    <p:sldId id="402" r:id="rId14"/>
    <p:sldId id="387" r:id="rId15"/>
    <p:sldId id="403" r:id="rId16"/>
    <p:sldId id="407" r:id="rId17"/>
    <p:sldId id="411" r:id="rId18"/>
    <p:sldId id="412" r:id="rId19"/>
    <p:sldId id="416" r:id="rId20"/>
    <p:sldId id="417" r:id="rId21"/>
    <p:sldId id="366" r:id="rId22"/>
    <p:sldId id="315" r:id="rId23"/>
    <p:sldId id="380" r:id="rId24"/>
    <p:sldId id="331" r:id="rId25"/>
    <p:sldId id="295" r:id="rId26"/>
    <p:sldId id="329" r:id="rId27"/>
    <p:sldId id="343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>
        <p:scale>
          <a:sx n="100" d="100"/>
          <a:sy n="100" d="100"/>
        </p:scale>
        <p:origin x="-101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440AAB-4098-414D-A2E7-DDAE3E143503}" type="datetimeFigureOut">
              <a:rPr lang="en-US"/>
              <a:pPr>
                <a:defRPr/>
              </a:pPr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AD9E24-36D6-4386-A3EE-40B3FD91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Celebration</a:t>
            </a:r>
          </a:p>
          <a:p>
            <a:r>
              <a:rPr lang="en-US" dirty="0"/>
              <a:t>gates bank </a:t>
            </a:r>
          </a:p>
          <a:p>
            <a:r>
              <a:rPr lang="en-US" dirty="0"/>
              <a:t>floor soon </a:t>
            </a:r>
          </a:p>
          <a:p>
            <a:r>
              <a:rPr lang="en-US" dirty="0"/>
              <a:t>great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D9E24-36D6-4386-A3EE-40B3FD9110F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7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1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5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24932" y="24011"/>
            <a:ext cx="146706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5f - Skills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108027" y="1905506"/>
            <a:ext cx="63436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5: Travel &amp; Transportation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5f: Skills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88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B1270C-C283-24DE-91A4-AF2EB12EA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2608" y="331592"/>
            <a:ext cx="10972800" cy="775381"/>
          </a:xfrm>
        </p:spPr>
        <p:txBody>
          <a:bodyPr/>
          <a:lstStyle/>
          <a:p>
            <a:r>
              <a:rPr lang="en-US" sz="4000" b="1" i="0" dirty="0">
                <a:solidFill>
                  <a:srgbClr val="0000CC"/>
                </a:solidFill>
                <a:effectLst/>
              </a:rPr>
              <a:t>Do the crossword</a:t>
            </a:r>
            <a:endParaRPr lang="en-US" sz="8000" dirty="0">
              <a:solidFill>
                <a:srgbClr val="0000CC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F7FE7-26A4-DCEE-8E82-CBAA9A3F8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309" y="457200"/>
            <a:ext cx="6088674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ACROSS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2. to protect or pay close attention to something in order to keep it safe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4. something built in memory of a person, event, or special act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DOWN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1. an object made from stone or metal, etc. to look like a person or animal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3. the side of the river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53BF74-2695-9451-14EF-B463650EC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5" y="1070732"/>
            <a:ext cx="5620794" cy="47165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60AAF5-80EB-520C-FC77-DBEAC1AC25FF}"/>
              </a:ext>
            </a:extLst>
          </p:cNvPr>
          <p:cNvSpPr/>
          <p:nvPr/>
        </p:nvSpPr>
        <p:spPr>
          <a:xfrm>
            <a:off x="3607523" y="1192962"/>
            <a:ext cx="4267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S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098E1-3C65-92E0-F9CA-6A8B8131C086}"/>
              </a:ext>
            </a:extLst>
          </p:cNvPr>
          <p:cNvSpPr/>
          <p:nvPr/>
        </p:nvSpPr>
        <p:spPr>
          <a:xfrm>
            <a:off x="3601913" y="1806494"/>
            <a:ext cx="437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T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B0BAF6-D190-AEDD-6EDE-592D81160937}"/>
              </a:ext>
            </a:extLst>
          </p:cNvPr>
          <p:cNvSpPr/>
          <p:nvPr/>
        </p:nvSpPr>
        <p:spPr>
          <a:xfrm>
            <a:off x="3573058" y="2457323"/>
            <a:ext cx="4956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A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516B06-BC8A-7074-7035-37020345E5B9}"/>
              </a:ext>
            </a:extLst>
          </p:cNvPr>
          <p:cNvSpPr/>
          <p:nvPr/>
        </p:nvSpPr>
        <p:spPr>
          <a:xfrm>
            <a:off x="3601913" y="3136171"/>
            <a:ext cx="437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T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F36DB9-57C2-AA08-FB23-39641AAA0991}"/>
              </a:ext>
            </a:extLst>
          </p:cNvPr>
          <p:cNvSpPr/>
          <p:nvPr/>
        </p:nvSpPr>
        <p:spPr>
          <a:xfrm>
            <a:off x="3561036" y="3749703"/>
            <a:ext cx="5196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U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AC8A51-B276-0681-F5DF-51CF63C7E6C4}"/>
              </a:ext>
            </a:extLst>
          </p:cNvPr>
          <p:cNvSpPr/>
          <p:nvPr/>
        </p:nvSpPr>
        <p:spPr>
          <a:xfrm>
            <a:off x="3603516" y="4363235"/>
            <a:ext cx="4347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E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4CB8D0-7AC8-EC06-E492-35A32234BD78}"/>
              </a:ext>
            </a:extLst>
          </p:cNvPr>
          <p:cNvSpPr/>
          <p:nvPr/>
        </p:nvSpPr>
        <p:spPr>
          <a:xfrm>
            <a:off x="2302300" y="2455932"/>
            <a:ext cx="5116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G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9934EB-9CFB-7D11-F826-E2DDE4D9BC9B}"/>
              </a:ext>
            </a:extLst>
          </p:cNvPr>
          <p:cNvSpPr/>
          <p:nvPr/>
        </p:nvSpPr>
        <p:spPr>
          <a:xfrm>
            <a:off x="2882107" y="2455932"/>
            <a:ext cx="5196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U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85453A-D602-8834-5AE1-BEF765E6FC34}"/>
              </a:ext>
            </a:extLst>
          </p:cNvPr>
          <p:cNvSpPr/>
          <p:nvPr/>
        </p:nvSpPr>
        <p:spPr>
          <a:xfrm>
            <a:off x="4897383" y="2462303"/>
            <a:ext cx="5084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D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25E875-39B5-D052-32D1-91D9BA9BF2F8}"/>
              </a:ext>
            </a:extLst>
          </p:cNvPr>
          <p:cNvSpPr/>
          <p:nvPr/>
        </p:nvSpPr>
        <p:spPr>
          <a:xfrm>
            <a:off x="4236088" y="2460912"/>
            <a:ext cx="4732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R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E08D37-E09E-A073-61B3-0220500FCFD0}"/>
              </a:ext>
            </a:extLst>
          </p:cNvPr>
          <p:cNvSpPr/>
          <p:nvPr/>
        </p:nvSpPr>
        <p:spPr>
          <a:xfrm>
            <a:off x="1669326" y="3124415"/>
            <a:ext cx="4716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B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310F51-925C-3262-7FBA-1BDA2E6F201D}"/>
              </a:ext>
            </a:extLst>
          </p:cNvPr>
          <p:cNvSpPr/>
          <p:nvPr/>
        </p:nvSpPr>
        <p:spPr>
          <a:xfrm>
            <a:off x="1657303" y="3737947"/>
            <a:ext cx="4956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A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1D76E2-0B05-432E-62C9-51802F0C3408}"/>
              </a:ext>
            </a:extLst>
          </p:cNvPr>
          <p:cNvSpPr/>
          <p:nvPr/>
        </p:nvSpPr>
        <p:spPr>
          <a:xfrm>
            <a:off x="1643678" y="4351479"/>
            <a:ext cx="5228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N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D1A1C5-124D-AB72-387C-A4C960E5452D}"/>
              </a:ext>
            </a:extLst>
          </p:cNvPr>
          <p:cNvSpPr/>
          <p:nvPr/>
        </p:nvSpPr>
        <p:spPr>
          <a:xfrm>
            <a:off x="1686959" y="5032204"/>
            <a:ext cx="465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K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A1B420-0DB9-3E53-E0A0-35CB93613F87}"/>
              </a:ext>
            </a:extLst>
          </p:cNvPr>
          <p:cNvSpPr/>
          <p:nvPr/>
        </p:nvSpPr>
        <p:spPr>
          <a:xfrm>
            <a:off x="325631" y="4370491"/>
            <a:ext cx="6335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M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14C7C3-BA2E-E5FD-E28B-FAC58304EB10}"/>
              </a:ext>
            </a:extLst>
          </p:cNvPr>
          <p:cNvSpPr/>
          <p:nvPr/>
        </p:nvSpPr>
        <p:spPr>
          <a:xfrm>
            <a:off x="960741" y="4370491"/>
            <a:ext cx="5309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O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8AD459-AF37-CD85-B0E7-8AB426485C46}"/>
              </a:ext>
            </a:extLst>
          </p:cNvPr>
          <p:cNvSpPr/>
          <p:nvPr/>
        </p:nvSpPr>
        <p:spPr>
          <a:xfrm>
            <a:off x="2919111" y="4376862"/>
            <a:ext cx="6335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M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7DA4111-7153-8D2F-D945-E87A74156384}"/>
              </a:ext>
            </a:extLst>
          </p:cNvPr>
          <p:cNvSpPr/>
          <p:nvPr/>
        </p:nvSpPr>
        <p:spPr>
          <a:xfrm>
            <a:off x="2297089" y="4375471"/>
            <a:ext cx="5196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U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DE64D8-6226-A567-D2E5-B70FDEE67DA5}"/>
              </a:ext>
            </a:extLst>
          </p:cNvPr>
          <p:cNvSpPr/>
          <p:nvPr/>
        </p:nvSpPr>
        <p:spPr>
          <a:xfrm>
            <a:off x="4851433" y="4376862"/>
            <a:ext cx="437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T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ED4C632-39C8-F3BE-75EE-9791FD1E40B2}"/>
              </a:ext>
            </a:extLst>
          </p:cNvPr>
          <p:cNvSpPr/>
          <p:nvPr/>
        </p:nvSpPr>
        <p:spPr>
          <a:xfrm>
            <a:off x="4223935" y="4390489"/>
            <a:ext cx="5228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+mj-lt"/>
              </a:rPr>
              <a:t>N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F06674-EFF3-5AA1-B149-0BCA412610E5}"/>
              </a:ext>
            </a:extLst>
          </p:cNvPr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+mj-lt"/>
              </a:rPr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317178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8" grpId="0"/>
      <p:bldP spid="19" grpId="0"/>
      <p:bldP spid="20" grpId="0"/>
      <p:bldP spid="20" grpId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7" grpId="1"/>
      <p:bldP spid="28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Pre-Reading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98C933-58FC-B098-DD7C-079B83F61E1F}"/>
              </a:ext>
            </a:extLst>
          </p:cNvPr>
          <p:cNvSpPr/>
          <p:nvPr/>
        </p:nvSpPr>
        <p:spPr>
          <a:xfrm>
            <a:off x="502363" y="1419535"/>
            <a:ext cx="108924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Read the instruction quickly. Underline the key words. What are we going to do?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174FB-094D-98A5-B670-CA35FC7A6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5" y="2879803"/>
            <a:ext cx="11629152" cy="116453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C3EC95-9016-6EF4-A7CE-A9D327C67100}"/>
              </a:ext>
            </a:extLst>
          </p:cNvPr>
          <p:cNvCxnSpPr>
            <a:cxnSpLocks/>
          </p:cNvCxnSpPr>
          <p:nvPr/>
        </p:nvCxnSpPr>
        <p:spPr>
          <a:xfrm>
            <a:off x="3462286" y="3586079"/>
            <a:ext cx="512344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36C1A1-2875-7BD7-7BA0-E4564FB5D19B}"/>
              </a:ext>
            </a:extLst>
          </p:cNvPr>
          <p:cNvCxnSpPr>
            <a:cxnSpLocks/>
          </p:cNvCxnSpPr>
          <p:nvPr/>
        </p:nvCxnSpPr>
        <p:spPr>
          <a:xfrm>
            <a:off x="8893572" y="3610661"/>
            <a:ext cx="115520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62C572-6125-D7AD-42AD-6C51ED6A1F36}"/>
              </a:ext>
            </a:extLst>
          </p:cNvPr>
          <p:cNvCxnSpPr>
            <a:cxnSpLocks/>
          </p:cNvCxnSpPr>
          <p:nvPr/>
        </p:nvCxnSpPr>
        <p:spPr>
          <a:xfrm flipV="1">
            <a:off x="10637017" y="3590224"/>
            <a:ext cx="865173" cy="11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F08A47-1B93-50E3-21A1-9BAA9F778514}"/>
              </a:ext>
            </a:extLst>
          </p:cNvPr>
          <p:cNvCxnSpPr>
            <a:cxnSpLocks/>
          </p:cNvCxnSpPr>
          <p:nvPr/>
        </p:nvCxnSpPr>
        <p:spPr>
          <a:xfrm>
            <a:off x="2627460" y="4091107"/>
            <a:ext cx="116489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AD66BC-2A4C-6DD1-1F18-46F108DF09A0}"/>
              </a:ext>
            </a:extLst>
          </p:cNvPr>
          <p:cNvCxnSpPr>
            <a:cxnSpLocks/>
          </p:cNvCxnSpPr>
          <p:nvPr/>
        </p:nvCxnSpPr>
        <p:spPr>
          <a:xfrm flipV="1">
            <a:off x="4774584" y="4091107"/>
            <a:ext cx="788818" cy="37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EA06EB-08FF-6439-29AE-6B0BA14BFBC4}"/>
              </a:ext>
            </a:extLst>
          </p:cNvPr>
          <p:cNvCxnSpPr>
            <a:cxnSpLocks/>
          </p:cNvCxnSpPr>
          <p:nvPr/>
        </p:nvCxnSpPr>
        <p:spPr>
          <a:xfrm>
            <a:off x="6286199" y="4091107"/>
            <a:ext cx="14717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87CCAF-351B-A011-6DB2-87552D27C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4" y="37348"/>
            <a:ext cx="8708572" cy="777903"/>
          </a:xfrm>
          <a:prstGeom prst="rect">
            <a:avLst/>
          </a:prstGeom>
        </p:spPr>
      </p:pic>
      <p:sp>
        <p:nvSpPr>
          <p:cNvPr id="26" name="Text Box 18">
            <a:extLst>
              <a:ext uri="{FF2B5EF4-FFF2-40B4-BE49-F238E27FC236}">
                <a16:creationId xmlns:a16="http://schemas.microsoft.com/office/drawing/2014/main" id="{B7471E2C-2074-1443-1D28-92B4CEA76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5" y="848463"/>
            <a:ext cx="2763837" cy="584775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While-reading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4B938D-8394-8D9D-3C52-CF5E3F3BDB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577" y="848463"/>
            <a:ext cx="4823110" cy="34513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66A28F-5084-4F23-5590-6B1718C59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713" y="542594"/>
            <a:ext cx="3008517" cy="29744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F548F6-AD15-E1A5-DF89-1ED9DF006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9630" y="3165899"/>
            <a:ext cx="4723062" cy="3573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CC5CD-5A4F-D7B3-84B9-B9B2F9DA2D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118" y="3927899"/>
            <a:ext cx="3317764" cy="23597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AA0FEA-1D05-E0AD-4DD8-976DF0644F39}"/>
              </a:ext>
            </a:extLst>
          </p:cNvPr>
          <p:cNvSpPr txBox="1"/>
          <p:nvPr/>
        </p:nvSpPr>
        <p:spPr>
          <a:xfrm>
            <a:off x="402225" y="1847428"/>
            <a:ext cx="61341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00CC"/>
                </a:solidFill>
                <a:latin typeface="FrutigerLTStd-Italic"/>
              </a:rPr>
              <a:t>Where is each?</a:t>
            </a:r>
          </a:p>
          <a:p>
            <a:r>
              <a:rPr lang="en-US" sz="2800" i="1" dirty="0">
                <a:solidFill>
                  <a:srgbClr val="0000CC"/>
                </a:solidFill>
                <a:latin typeface="FrutigerLTStd-Italic"/>
              </a:rPr>
              <a:t>A. </a:t>
            </a:r>
            <a:r>
              <a:rPr lang="en-US" sz="2800" i="1" dirty="0" err="1">
                <a:solidFill>
                  <a:srgbClr val="0000CC"/>
                </a:solidFill>
                <a:latin typeface="FrutigerLTStd-Italic"/>
              </a:rPr>
              <a:t>Trấn</a:t>
            </a:r>
            <a:r>
              <a:rPr lang="en-US" sz="2800" i="1" dirty="0">
                <a:solidFill>
                  <a:srgbClr val="0000CC"/>
                </a:solidFill>
                <a:latin typeface="FrutigerLTStd-Italic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FrutigerLTStd-Italic"/>
              </a:rPr>
              <a:t>Quốc</a:t>
            </a:r>
            <a:r>
              <a:rPr lang="en-US" sz="2800" i="1" dirty="0">
                <a:solidFill>
                  <a:srgbClr val="0000CC"/>
                </a:solidFill>
                <a:latin typeface="FrutigerLTStd-Italic"/>
              </a:rPr>
              <a:t> Temple: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Hanoi, Vietnam</a:t>
            </a:r>
          </a:p>
          <a:p>
            <a:r>
              <a:rPr lang="en-US" sz="2800" b="0" i="1" dirty="0">
                <a:solidFill>
                  <a:srgbClr val="0000CC"/>
                </a:solidFill>
                <a:effectLst/>
                <a:latin typeface="FrutigerLTStd-Italic"/>
              </a:rPr>
              <a:t>B. The Parthenon:</a:t>
            </a:r>
          </a:p>
          <a:p>
            <a:r>
              <a:rPr lang="en-US" sz="2800" b="0" dirty="0">
                <a:solidFill>
                  <a:srgbClr val="C9243F"/>
                </a:solidFill>
                <a:effectLst/>
                <a:latin typeface="FrutigerLTStd-Italic"/>
              </a:rPr>
              <a:t>=&gt;</a:t>
            </a: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 Athens, Greece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9C4F10-C7FC-8528-7B40-DD1BB0E0A2FE}"/>
              </a:ext>
            </a:extLst>
          </p:cNvPr>
          <p:cNvCxnSpPr>
            <a:cxnSpLocks/>
          </p:cNvCxnSpPr>
          <p:nvPr/>
        </p:nvCxnSpPr>
        <p:spPr>
          <a:xfrm flipV="1">
            <a:off x="5355773" y="1632857"/>
            <a:ext cx="3015341" cy="1027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FBBA07-6329-84D3-D3EB-FCF4F9DA10A0}"/>
              </a:ext>
            </a:extLst>
          </p:cNvPr>
          <p:cNvCxnSpPr>
            <a:cxnSpLocks/>
          </p:cNvCxnSpPr>
          <p:nvPr/>
        </p:nvCxnSpPr>
        <p:spPr>
          <a:xfrm flipV="1">
            <a:off x="4275367" y="1926326"/>
            <a:ext cx="2176233" cy="48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0770053-A2D6-91BB-761A-8D9D8D81B51E}"/>
              </a:ext>
            </a:extLst>
          </p:cNvPr>
          <p:cNvCxnSpPr>
            <a:cxnSpLocks/>
          </p:cNvCxnSpPr>
          <p:nvPr/>
        </p:nvCxnSpPr>
        <p:spPr>
          <a:xfrm>
            <a:off x="8317423" y="3924842"/>
            <a:ext cx="3530041" cy="1705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EE8657A-1AB1-107D-E096-5481F1410252}"/>
              </a:ext>
            </a:extLst>
          </p:cNvPr>
          <p:cNvCxnSpPr>
            <a:cxnSpLocks/>
          </p:cNvCxnSpPr>
          <p:nvPr/>
        </p:nvCxnSpPr>
        <p:spPr>
          <a:xfrm>
            <a:off x="7833369" y="4216135"/>
            <a:ext cx="2504431" cy="921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" name="CD2 - TRACK 23">
            <a:hlinkClick r:id="" action="ppaction://media"/>
            <a:extLst>
              <a:ext uri="{FF2B5EF4-FFF2-40B4-BE49-F238E27FC236}">
                <a16:creationId xmlns:a16="http://schemas.microsoft.com/office/drawing/2014/main" id="{48BB8719-B89C-D29A-8E6E-229E099A2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16472" y="475299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C3879-F3AE-7E4A-0545-00B352F356F6}"/>
              </a:ext>
            </a:extLst>
          </p:cNvPr>
          <p:cNvSpPr/>
          <p:nvPr/>
        </p:nvSpPr>
        <p:spPr>
          <a:xfrm>
            <a:off x="502363" y="1419535"/>
            <a:ext cx="108924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Read the instruction quickly. Underline the key words. What are we going to do?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85AF8-CC33-1D5F-3471-F2987ADC4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11" y="2836530"/>
            <a:ext cx="9357026" cy="2803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3A781E-662D-BAA8-9F25-C6A782DCFA27}"/>
              </a:ext>
            </a:extLst>
          </p:cNvPr>
          <p:cNvCxnSpPr>
            <a:cxnSpLocks/>
          </p:cNvCxnSpPr>
          <p:nvPr/>
        </p:nvCxnSpPr>
        <p:spPr>
          <a:xfrm>
            <a:off x="1654629" y="3447142"/>
            <a:ext cx="65314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0D0458-871A-6A95-6060-7BB134CE204E}"/>
              </a:ext>
            </a:extLst>
          </p:cNvPr>
          <p:cNvCxnSpPr>
            <a:cxnSpLocks/>
          </p:cNvCxnSpPr>
          <p:nvPr/>
        </p:nvCxnSpPr>
        <p:spPr>
          <a:xfrm>
            <a:off x="3033486" y="3447142"/>
            <a:ext cx="14695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B82CAF-2CF4-D173-2459-B08DDCBEEE0B}"/>
              </a:ext>
            </a:extLst>
          </p:cNvPr>
          <p:cNvCxnSpPr>
            <a:cxnSpLocks/>
          </p:cNvCxnSpPr>
          <p:nvPr/>
        </p:nvCxnSpPr>
        <p:spPr>
          <a:xfrm>
            <a:off x="8576733" y="3447142"/>
            <a:ext cx="939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95A07E-2F3C-DF2C-213D-A74A005EAD81}"/>
              </a:ext>
            </a:extLst>
          </p:cNvPr>
          <p:cNvCxnSpPr>
            <a:cxnSpLocks/>
          </p:cNvCxnSpPr>
          <p:nvPr/>
        </p:nvCxnSpPr>
        <p:spPr>
          <a:xfrm>
            <a:off x="1969108" y="4082143"/>
            <a:ext cx="57210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9249CC-6F48-8E4F-8224-8F1CC3CAC4F9}"/>
              </a:ext>
            </a:extLst>
          </p:cNvPr>
          <p:cNvCxnSpPr>
            <a:cxnSpLocks/>
          </p:cNvCxnSpPr>
          <p:nvPr/>
        </p:nvCxnSpPr>
        <p:spPr>
          <a:xfrm flipV="1">
            <a:off x="3891644" y="4074886"/>
            <a:ext cx="808264" cy="725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4C2F32-33B9-0E61-7891-7099FDB616F7}"/>
              </a:ext>
            </a:extLst>
          </p:cNvPr>
          <p:cNvCxnSpPr>
            <a:cxnSpLocks/>
          </p:cNvCxnSpPr>
          <p:nvPr/>
        </p:nvCxnSpPr>
        <p:spPr>
          <a:xfrm>
            <a:off x="2642205" y="4074886"/>
            <a:ext cx="6428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D73B40-6FB5-3A89-6131-D06F00902771}"/>
              </a:ext>
            </a:extLst>
          </p:cNvPr>
          <p:cNvCxnSpPr>
            <a:cxnSpLocks/>
          </p:cNvCxnSpPr>
          <p:nvPr/>
        </p:nvCxnSpPr>
        <p:spPr>
          <a:xfrm>
            <a:off x="2073730" y="4579256"/>
            <a:ext cx="40821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B34FEC-C577-DFBD-A1ED-4C1BE9041DA9}"/>
              </a:ext>
            </a:extLst>
          </p:cNvPr>
          <p:cNvCxnSpPr>
            <a:cxnSpLocks/>
          </p:cNvCxnSpPr>
          <p:nvPr/>
        </p:nvCxnSpPr>
        <p:spPr>
          <a:xfrm>
            <a:off x="2963636" y="4579256"/>
            <a:ext cx="23268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6B1AF5-BC39-61DD-0393-02CC66713CDD}"/>
              </a:ext>
            </a:extLst>
          </p:cNvPr>
          <p:cNvCxnSpPr>
            <a:cxnSpLocks/>
          </p:cNvCxnSpPr>
          <p:nvPr/>
        </p:nvCxnSpPr>
        <p:spPr>
          <a:xfrm>
            <a:off x="2364014" y="5075162"/>
            <a:ext cx="322398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6C06EE-C6AF-1323-B579-140170099989}"/>
              </a:ext>
            </a:extLst>
          </p:cNvPr>
          <p:cNvCxnSpPr>
            <a:cxnSpLocks/>
          </p:cNvCxnSpPr>
          <p:nvPr/>
        </p:nvCxnSpPr>
        <p:spPr>
          <a:xfrm>
            <a:off x="2048935" y="5562601"/>
            <a:ext cx="76744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D11F45-DAD5-98B7-528C-A540F93EA75E}"/>
              </a:ext>
            </a:extLst>
          </p:cNvPr>
          <p:cNvCxnSpPr>
            <a:cxnSpLocks/>
          </p:cNvCxnSpPr>
          <p:nvPr/>
        </p:nvCxnSpPr>
        <p:spPr>
          <a:xfrm>
            <a:off x="3891644" y="5562601"/>
            <a:ext cx="139881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2F4432-C93E-27AC-5FBA-3E9A8B7AEDBB}"/>
              </a:ext>
            </a:extLst>
          </p:cNvPr>
          <p:cNvCxnSpPr>
            <a:cxnSpLocks/>
          </p:cNvCxnSpPr>
          <p:nvPr/>
        </p:nvCxnSpPr>
        <p:spPr>
          <a:xfrm>
            <a:off x="6623959" y="5562601"/>
            <a:ext cx="4517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93914" y="460735"/>
            <a:ext cx="2438400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+mj-lt"/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56814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Text Box 18"/>
          <p:cNvSpPr txBox="1">
            <a:spLocks noChangeArrowheads="1"/>
          </p:cNvSpPr>
          <p:nvPr/>
        </p:nvSpPr>
        <p:spPr bwMode="auto">
          <a:xfrm>
            <a:off x="207963" y="442913"/>
            <a:ext cx="2686050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D9BB7-6379-6C73-30E1-01A59948A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5" y="1022350"/>
            <a:ext cx="6601986" cy="26570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1A5E25-85AD-CE71-9BC5-F819A326E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7371" y="227976"/>
            <a:ext cx="4823110" cy="34513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AF28BD-6D28-A3FE-A36F-61E685344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141" y="3860503"/>
            <a:ext cx="2523061" cy="24945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BA7C9E-C50A-C59C-105A-A5B65E8B1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287" y="3111471"/>
            <a:ext cx="4723062" cy="35734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3C2044-958A-DDCF-FF0F-42164D630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118" y="3927899"/>
            <a:ext cx="3317764" cy="2359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BEC0CF-DBF9-B08F-1B13-3CDE8AFECD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897" y="1872343"/>
            <a:ext cx="247571" cy="2394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75B9929-53C6-1C2E-76AD-570C605029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057" y="2830004"/>
            <a:ext cx="247571" cy="239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D4C417-2810-9953-DEBF-4EC0BA545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46" t="23558"/>
          <a:stretch/>
        </p:blipFill>
        <p:spPr>
          <a:xfrm>
            <a:off x="5867897" y="2360358"/>
            <a:ext cx="247570" cy="2446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56BEFDD-6182-B59C-F8C1-B062081D94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46" t="23558"/>
          <a:stretch/>
        </p:blipFill>
        <p:spPr>
          <a:xfrm>
            <a:off x="5873334" y="3291194"/>
            <a:ext cx="247570" cy="244654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891BAE-9675-06DD-7210-25213A939A50}"/>
              </a:ext>
            </a:extLst>
          </p:cNvPr>
          <p:cNvCxnSpPr>
            <a:cxnSpLocks/>
          </p:cNvCxnSpPr>
          <p:nvPr/>
        </p:nvCxnSpPr>
        <p:spPr>
          <a:xfrm flipV="1">
            <a:off x="8474529" y="2024743"/>
            <a:ext cx="1366157" cy="435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F15199D-07DE-92AE-B2B1-51E0C01F1147}"/>
              </a:ext>
            </a:extLst>
          </p:cNvPr>
          <p:cNvCxnSpPr>
            <a:cxnSpLocks/>
          </p:cNvCxnSpPr>
          <p:nvPr/>
        </p:nvCxnSpPr>
        <p:spPr>
          <a:xfrm>
            <a:off x="9157607" y="4179190"/>
            <a:ext cx="1227364" cy="6577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A126E35-E1EE-285E-B0E4-13201C463869}"/>
              </a:ext>
            </a:extLst>
          </p:cNvPr>
          <p:cNvCxnSpPr>
            <a:cxnSpLocks/>
          </p:cNvCxnSpPr>
          <p:nvPr/>
        </p:nvCxnSpPr>
        <p:spPr>
          <a:xfrm>
            <a:off x="9721334" y="5027815"/>
            <a:ext cx="2252952" cy="1017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AC00DC5-B7CB-6DDF-BCF7-E549C81811B1}"/>
              </a:ext>
            </a:extLst>
          </p:cNvPr>
          <p:cNvCxnSpPr>
            <a:cxnSpLocks/>
          </p:cNvCxnSpPr>
          <p:nvPr/>
        </p:nvCxnSpPr>
        <p:spPr>
          <a:xfrm>
            <a:off x="7895255" y="5233721"/>
            <a:ext cx="2252952" cy="1017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B3E55A3-C159-1FA5-A5C0-6C7AE3B4B860}"/>
              </a:ext>
            </a:extLst>
          </p:cNvPr>
          <p:cNvCxnSpPr>
            <a:cxnSpLocks/>
          </p:cNvCxnSpPr>
          <p:nvPr/>
        </p:nvCxnSpPr>
        <p:spPr>
          <a:xfrm flipV="1">
            <a:off x="9481653" y="1263666"/>
            <a:ext cx="1872147" cy="435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33177E2-C99B-2CFB-C6A2-8B5312C72EA0}"/>
              </a:ext>
            </a:extLst>
          </p:cNvPr>
          <p:cNvCxnSpPr>
            <a:cxnSpLocks/>
          </p:cNvCxnSpPr>
          <p:nvPr/>
        </p:nvCxnSpPr>
        <p:spPr>
          <a:xfrm flipV="1">
            <a:off x="7065024" y="1568928"/>
            <a:ext cx="1409505" cy="435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E3147F4-0FDB-FA4E-6498-8DE6258EA7C8}"/>
              </a:ext>
            </a:extLst>
          </p:cNvPr>
          <p:cNvCxnSpPr>
            <a:cxnSpLocks/>
          </p:cNvCxnSpPr>
          <p:nvPr/>
        </p:nvCxnSpPr>
        <p:spPr>
          <a:xfrm>
            <a:off x="9291250" y="4767114"/>
            <a:ext cx="2530636" cy="848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61D68AD-D2B3-12C8-2D8C-B5AF367F5D61}"/>
              </a:ext>
            </a:extLst>
          </p:cNvPr>
          <p:cNvCxnSpPr>
            <a:cxnSpLocks/>
          </p:cNvCxnSpPr>
          <p:nvPr/>
        </p:nvCxnSpPr>
        <p:spPr>
          <a:xfrm>
            <a:off x="7968929" y="4962228"/>
            <a:ext cx="1188678" cy="4244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CFF3-1F2B-78FB-15DD-26F43B5B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222" y="407988"/>
            <a:ext cx="10324466" cy="1143000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0000CC"/>
                </a:solidFill>
              </a:rPr>
              <a:t>Read the text and decide whether the following statements are </a:t>
            </a:r>
            <a:r>
              <a:rPr lang="en-US" sz="4000" b="1" dirty="0">
                <a:solidFill>
                  <a:srgbClr val="0000CC"/>
                </a:solidFill>
              </a:rPr>
              <a:t>True</a:t>
            </a:r>
            <a:r>
              <a:rPr lang="en-US" sz="4000" dirty="0">
                <a:solidFill>
                  <a:srgbClr val="0000CC"/>
                </a:solidFill>
              </a:rPr>
              <a:t>, </a:t>
            </a:r>
            <a:r>
              <a:rPr lang="en-US" sz="4000" b="1" dirty="0">
                <a:solidFill>
                  <a:srgbClr val="0000CC"/>
                </a:solidFill>
              </a:rPr>
              <a:t>False</a:t>
            </a:r>
            <a:r>
              <a:rPr lang="en-US" sz="4000" dirty="0">
                <a:solidFill>
                  <a:srgbClr val="0000CC"/>
                </a:solidFill>
              </a:rPr>
              <a:t>, or </a:t>
            </a:r>
            <a:r>
              <a:rPr lang="en-US" sz="4000" b="1" dirty="0">
                <a:solidFill>
                  <a:srgbClr val="0000CC"/>
                </a:solidFill>
              </a:rPr>
              <a:t>Doesn’t say</a:t>
            </a:r>
            <a:r>
              <a:rPr lang="en-US" sz="40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D776F-72D2-A1CF-C0BF-45B27E594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89451"/>
            <a:ext cx="10972800" cy="326006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+mj-lt"/>
              </a:rPr>
              <a:t>Trấn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Quốc</a:t>
            </a:r>
            <a:r>
              <a:rPr lang="en-US" dirty="0">
                <a:latin typeface="+mj-lt"/>
              </a:rPr>
              <a:t> Temple is the biggest monument in Hanoi.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There is a stupa in </a:t>
            </a:r>
            <a:r>
              <a:rPr lang="en-US" dirty="0" err="1">
                <a:latin typeface="+mj-lt"/>
              </a:rPr>
              <a:t>Trấn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Quốc</a:t>
            </a:r>
            <a:r>
              <a:rPr lang="en-US" dirty="0">
                <a:latin typeface="+mj-lt"/>
              </a:rPr>
              <a:t> Temple.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The Parthenon was built more than 2,000 years ago.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The Parthenon is far from Acropolis.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Hugo is standing in the Acropolis Museum.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4816B-9486-CAF6-6568-E9657C0FF9E3}"/>
              </a:ext>
            </a:extLst>
          </p:cNvPr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+mj-lt"/>
              </a:rPr>
              <a:t>Extra Practice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B922DF-2DB0-4D33-173F-FDDB1C762517}"/>
              </a:ext>
            </a:extLst>
          </p:cNvPr>
          <p:cNvCxnSpPr>
            <a:cxnSpLocks/>
          </p:cNvCxnSpPr>
          <p:nvPr/>
        </p:nvCxnSpPr>
        <p:spPr>
          <a:xfrm>
            <a:off x="1817579" y="1625419"/>
            <a:ext cx="22982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7ADA8F-8637-551A-2F99-4E1E207957C0}"/>
              </a:ext>
            </a:extLst>
          </p:cNvPr>
          <p:cNvCxnSpPr>
            <a:cxnSpLocks/>
          </p:cNvCxnSpPr>
          <p:nvPr/>
        </p:nvCxnSpPr>
        <p:spPr>
          <a:xfrm>
            <a:off x="5130278" y="1643540"/>
            <a:ext cx="5322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9E2FB6-805E-B1C4-5F3E-3929EA850CA6}"/>
              </a:ext>
            </a:extLst>
          </p:cNvPr>
          <p:cNvCxnSpPr>
            <a:cxnSpLocks/>
          </p:cNvCxnSpPr>
          <p:nvPr/>
        </p:nvCxnSpPr>
        <p:spPr>
          <a:xfrm>
            <a:off x="1262106" y="2404119"/>
            <a:ext cx="28537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BFFEF3-155B-9651-D22A-1B300C986F80}"/>
              </a:ext>
            </a:extLst>
          </p:cNvPr>
          <p:cNvCxnSpPr>
            <a:cxnSpLocks/>
          </p:cNvCxnSpPr>
          <p:nvPr/>
        </p:nvCxnSpPr>
        <p:spPr>
          <a:xfrm>
            <a:off x="5321721" y="2404119"/>
            <a:ext cx="3120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27001C-0FE1-EBFA-D020-5DBC4E4BF49C}"/>
              </a:ext>
            </a:extLst>
          </p:cNvPr>
          <p:cNvCxnSpPr>
            <a:cxnSpLocks/>
          </p:cNvCxnSpPr>
          <p:nvPr/>
        </p:nvCxnSpPr>
        <p:spPr>
          <a:xfrm>
            <a:off x="8946663" y="2404119"/>
            <a:ext cx="865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1CF35E-0080-8B85-C0B6-3CFB7D75B1BF}"/>
              </a:ext>
            </a:extLst>
          </p:cNvPr>
          <p:cNvCxnSpPr>
            <a:cxnSpLocks/>
          </p:cNvCxnSpPr>
          <p:nvPr/>
        </p:nvCxnSpPr>
        <p:spPr>
          <a:xfrm>
            <a:off x="2617001" y="2980807"/>
            <a:ext cx="11362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B8E92A-28BA-2890-EF7C-26A8C5349AE3}"/>
              </a:ext>
            </a:extLst>
          </p:cNvPr>
          <p:cNvCxnSpPr>
            <a:cxnSpLocks/>
          </p:cNvCxnSpPr>
          <p:nvPr/>
        </p:nvCxnSpPr>
        <p:spPr>
          <a:xfrm>
            <a:off x="4342387" y="2980807"/>
            <a:ext cx="2930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FBA1F8-BB0B-8510-AA10-814A5AB95252}"/>
              </a:ext>
            </a:extLst>
          </p:cNvPr>
          <p:cNvCxnSpPr>
            <a:cxnSpLocks/>
          </p:cNvCxnSpPr>
          <p:nvPr/>
        </p:nvCxnSpPr>
        <p:spPr>
          <a:xfrm>
            <a:off x="1922238" y="3549972"/>
            <a:ext cx="17234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E52D14-95BC-950D-9D20-201C5E53C9E9}"/>
              </a:ext>
            </a:extLst>
          </p:cNvPr>
          <p:cNvCxnSpPr>
            <a:cxnSpLocks/>
          </p:cNvCxnSpPr>
          <p:nvPr/>
        </p:nvCxnSpPr>
        <p:spPr>
          <a:xfrm>
            <a:off x="4527473" y="3549972"/>
            <a:ext cx="51800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C1FF09-3695-2170-1F7C-EB3189B72CFB}"/>
              </a:ext>
            </a:extLst>
          </p:cNvPr>
          <p:cNvCxnSpPr>
            <a:cxnSpLocks/>
          </p:cNvCxnSpPr>
          <p:nvPr/>
        </p:nvCxnSpPr>
        <p:spPr>
          <a:xfrm>
            <a:off x="1938002" y="4138200"/>
            <a:ext cx="17076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3C022-44E2-54EF-8789-A1EBB874FD3B}"/>
              </a:ext>
            </a:extLst>
          </p:cNvPr>
          <p:cNvCxnSpPr>
            <a:cxnSpLocks/>
          </p:cNvCxnSpPr>
          <p:nvPr/>
        </p:nvCxnSpPr>
        <p:spPr>
          <a:xfrm>
            <a:off x="4115878" y="4138200"/>
            <a:ext cx="29335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3113E2-9EA6-9F80-207F-8ADAD28B8308}"/>
              </a:ext>
            </a:extLst>
          </p:cNvPr>
          <p:cNvCxnSpPr>
            <a:cxnSpLocks/>
          </p:cNvCxnSpPr>
          <p:nvPr/>
        </p:nvCxnSpPr>
        <p:spPr>
          <a:xfrm>
            <a:off x="1272739" y="4753943"/>
            <a:ext cx="783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78D241-2544-35F3-B2D7-ADB68F562216}"/>
              </a:ext>
            </a:extLst>
          </p:cNvPr>
          <p:cNvCxnSpPr>
            <a:cxnSpLocks/>
          </p:cNvCxnSpPr>
          <p:nvPr/>
        </p:nvCxnSpPr>
        <p:spPr>
          <a:xfrm>
            <a:off x="2557693" y="4742807"/>
            <a:ext cx="13125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0B77E4-B7BB-D6EC-72B1-65204AEA9059}"/>
              </a:ext>
            </a:extLst>
          </p:cNvPr>
          <p:cNvCxnSpPr>
            <a:cxnSpLocks/>
          </p:cNvCxnSpPr>
          <p:nvPr/>
        </p:nvCxnSpPr>
        <p:spPr>
          <a:xfrm>
            <a:off x="5041483" y="4722044"/>
            <a:ext cx="3092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AD43-569E-19B4-88E9-274244176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18" y="2332038"/>
            <a:ext cx="5964021" cy="145315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Trấn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Temple is the biggest monument in Hanoi.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5887DFA-F0E1-3772-18BB-C146E5E6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" y="408441"/>
            <a:ext cx="61830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4273C-6DF2-C1F9-B936-5A2A92C9F494}"/>
              </a:ext>
            </a:extLst>
          </p:cNvPr>
          <p:cNvSpPr/>
          <p:nvPr/>
        </p:nvSpPr>
        <p:spPr>
          <a:xfrm>
            <a:off x="1926771" y="3433644"/>
            <a:ext cx="25162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Doesn’t say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2D0495-FE33-0753-4F0E-7DFB7BC3F9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1167267"/>
            <a:ext cx="5715000" cy="40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9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AD43-569E-19B4-88E9-274244176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34" y="2332038"/>
            <a:ext cx="5964021" cy="14948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2. There is a stupa in </a:t>
            </a:r>
            <a:r>
              <a:rPr lang="en-US" dirty="0" err="1"/>
              <a:t>Trấn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Temple.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5887DFA-F0E1-3772-18BB-C146E5E6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" y="408441"/>
            <a:ext cx="61830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4273C-6DF2-C1F9-B936-5A2A92C9F494}"/>
              </a:ext>
            </a:extLst>
          </p:cNvPr>
          <p:cNvSpPr/>
          <p:nvPr/>
        </p:nvSpPr>
        <p:spPr>
          <a:xfrm>
            <a:off x="2679381" y="3433644"/>
            <a:ext cx="10109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2D0495-FE33-0753-4F0E-7DFB7BC3F9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143623"/>
            <a:ext cx="5964020" cy="426782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E0DF7D-D9C3-8827-9F09-ABF841C4FCD7}"/>
              </a:ext>
            </a:extLst>
          </p:cNvPr>
          <p:cNvCxnSpPr>
            <a:cxnSpLocks/>
          </p:cNvCxnSpPr>
          <p:nvPr/>
        </p:nvCxnSpPr>
        <p:spPr>
          <a:xfrm flipV="1">
            <a:off x="8284029" y="2710543"/>
            <a:ext cx="3265714" cy="957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589ED4-D7C1-0470-A6F7-E63754733AB4}"/>
              </a:ext>
            </a:extLst>
          </p:cNvPr>
          <p:cNvCxnSpPr>
            <a:cxnSpLocks/>
          </p:cNvCxnSpPr>
          <p:nvPr/>
        </p:nvCxnSpPr>
        <p:spPr>
          <a:xfrm flipV="1">
            <a:off x="6585855" y="3080658"/>
            <a:ext cx="3265714" cy="957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43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AD43-569E-19B4-88E9-274244176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34" y="2332038"/>
            <a:ext cx="5964021" cy="13234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3. The Parthenon was built more than 2,000 years ago.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5887DFA-F0E1-3772-18BB-C146E5E6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" y="408441"/>
            <a:ext cx="61830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4273C-6DF2-C1F9-B936-5A2A92C9F494}"/>
              </a:ext>
            </a:extLst>
          </p:cNvPr>
          <p:cNvSpPr/>
          <p:nvPr/>
        </p:nvSpPr>
        <p:spPr>
          <a:xfrm>
            <a:off x="2679381" y="3433644"/>
            <a:ext cx="10109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11CE57-2496-23FB-144A-D382967D2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954" y="1049979"/>
            <a:ext cx="5982046" cy="45259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07F578-87B0-3EE6-59DC-E545BCAAA6AE}"/>
              </a:ext>
            </a:extLst>
          </p:cNvPr>
          <p:cNvCxnSpPr>
            <a:cxnSpLocks/>
          </p:cNvCxnSpPr>
          <p:nvPr/>
        </p:nvCxnSpPr>
        <p:spPr>
          <a:xfrm>
            <a:off x="8518070" y="2416629"/>
            <a:ext cx="3390901" cy="1850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B8F395-5735-3CC1-66DC-B90AB102024A}"/>
              </a:ext>
            </a:extLst>
          </p:cNvPr>
          <p:cNvCxnSpPr>
            <a:cxnSpLocks/>
          </p:cNvCxnSpPr>
          <p:nvPr/>
        </p:nvCxnSpPr>
        <p:spPr>
          <a:xfrm>
            <a:off x="6822619" y="2732315"/>
            <a:ext cx="405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97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AD43-569E-19B4-88E9-274244176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34" y="2332037"/>
            <a:ext cx="5964021" cy="11016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4. The Parthenon is far from Acropolis.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5887DFA-F0E1-3772-18BB-C146E5E6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" y="408441"/>
            <a:ext cx="61830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4273C-6DF2-C1F9-B936-5A2A92C9F494}"/>
              </a:ext>
            </a:extLst>
          </p:cNvPr>
          <p:cNvSpPr/>
          <p:nvPr/>
        </p:nvSpPr>
        <p:spPr>
          <a:xfrm>
            <a:off x="2591602" y="3433644"/>
            <a:ext cx="11865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11CE57-2496-23FB-144A-D382967D2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954" y="1049979"/>
            <a:ext cx="5982046" cy="45259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07F578-87B0-3EE6-59DC-E545BCAAA6AE}"/>
              </a:ext>
            </a:extLst>
          </p:cNvPr>
          <p:cNvCxnSpPr>
            <a:cxnSpLocks/>
          </p:cNvCxnSpPr>
          <p:nvPr/>
        </p:nvCxnSpPr>
        <p:spPr>
          <a:xfrm>
            <a:off x="8518070" y="2416629"/>
            <a:ext cx="1257301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B8F395-5735-3CC1-66DC-B90AB102024A}"/>
              </a:ext>
            </a:extLst>
          </p:cNvPr>
          <p:cNvCxnSpPr>
            <a:cxnSpLocks/>
          </p:cNvCxnSpPr>
          <p:nvPr/>
        </p:nvCxnSpPr>
        <p:spPr>
          <a:xfrm>
            <a:off x="7573734" y="2743200"/>
            <a:ext cx="4269923" cy="1632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AC0092-F08C-2675-3EAF-6E31CF56095D}"/>
              </a:ext>
            </a:extLst>
          </p:cNvPr>
          <p:cNvCxnSpPr>
            <a:cxnSpLocks/>
          </p:cNvCxnSpPr>
          <p:nvPr/>
        </p:nvCxnSpPr>
        <p:spPr>
          <a:xfrm>
            <a:off x="6819898" y="3058885"/>
            <a:ext cx="996045" cy="3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8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67505" y="1472279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88" y="3285360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88" y="4085281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74740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8F2F48A8-E18C-97DA-F37B-54FDC46B08D5}"/>
              </a:ext>
            </a:extLst>
          </p:cNvPr>
          <p:cNvSpPr/>
          <p:nvPr/>
        </p:nvSpPr>
        <p:spPr>
          <a:xfrm>
            <a:off x="1296988" y="2382038"/>
            <a:ext cx="3255962" cy="66198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309429" y="4946807"/>
            <a:ext cx="3255962" cy="661988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587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AD43-569E-19B4-88E9-274244176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34" y="2332038"/>
            <a:ext cx="5964021" cy="11545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5. Hugo is standing in the Acropolis Museum.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5887DFA-F0E1-3772-18BB-C146E5E6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" y="408441"/>
            <a:ext cx="61830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4273C-6DF2-C1F9-B936-5A2A92C9F494}"/>
              </a:ext>
            </a:extLst>
          </p:cNvPr>
          <p:cNvSpPr/>
          <p:nvPr/>
        </p:nvSpPr>
        <p:spPr>
          <a:xfrm>
            <a:off x="2591602" y="3433644"/>
            <a:ext cx="11865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11CE57-2496-23FB-144A-D382967D2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954" y="1049979"/>
            <a:ext cx="5982046" cy="45259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07F578-87B0-3EE6-59DC-E545BCAAA6AE}"/>
              </a:ext>
            </a:extLst>
          </p:cNvPr>
          <p:cNvCxnSpPr>
            <a:cxnSpLocks/>
          </p:cNvCxnSpPr>
          <p:nvPr/>
        </p:nvCxnSpPr>
        <p:spPr>
          <a:xfrm>
            <a:off x="10863943" y="2177143"/>
            <a:ext cx="1208314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B8F395-5735-3CC1-66DC-B90AB102024A}"/>
              </a:ext>
            </a:extLst>
          </p:cNvPr>
          <p:cNvCxnSpPr>
            <a:cxnSpLocks/>
          </p:cNvCxnSpPr>
          <p:nvPr/>
        </p:nvCxnSpPr>
        <p:spPr>
          <a:xfrm>
            <a:off x="6822619" y="2353809"/>
            <a:ext cx="3182618" cy="144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0E80EB-FF2F-108B-FAC3-FDA24C684857}"/>
              </a:ext>
            </a:extLst>
          </p:cNvPr>
          <p:cNvCxnSpPr>
            <a:cxnSpLocks/>
          </p:cNvCxnSpPr>
          <p:nvPr/>
        </p:nvCxnSpPr>
        <p:spPr>
          <a:xfrm>
            <a:off x="6585855" y="5446601"/>
            <a:ext cx="832587" cy="531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41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2400300" cy="579438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itchFamily="34" charset="0"/>
              </a:rPr>
              <a:t>Post-reading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6BCDF-9336-2591-D747-B7EBD1800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86" y="106136"/>
            <a:ext cx="7312591" cy="2776438"/>
          </a:xfrm>
          <a:prstGeom prst="rect">
            <a:avLst/>
          </a:prstGeom>
        </p:spPr>
      </p:pic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214313" y="3313460"/>
            <a:ext cx="577283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A: Where is </a:t>
            </a:r>
            <a:r>
              <a:rPr lang="en-US" sz="2800" i="1" dirty="0" err="1">
                <a:solidFill>
                  <a:srgbClr val="FF0000"/>
                </a:solidFill>
                <a:latin typeface="Calibri" pitchFamily="34" charset="0"/>
              </a:rPr>
              <a:t>Trấn</a:t>
            </a:r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itchFamily="34" charset="0"/>
              </a:rPr>
              <a:t>Quốc</a:t>
            </a:r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 Temple?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B: It’s on the bank of the West Lake?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A: What is the most special building of the temple?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B: It’s the high stupa. etc.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0E1F481E-9958-8FFD-D87C-AA8BB311F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82574"/>
            <a:ext cx="599054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A: Where is Hugo?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B: He’s in Athens, Greece.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A: What’s is he doing today?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B: He is visiting the Parthenon today.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A: How old is the Parthenon?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B: It’s 2,500 years old.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A: Where is the Parthenon?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B: It’s on the top of the Acropolis Hill. </a:t>
            </a:r>
            <a:endParaRPr lang="en-US" sz="28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554037" y="366623"/>
            <a:ext cx="1146379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CC"/>
                </a:solidFill>
                <a:latin typeface="Calibri" pitchFamily="34" charset="0"/>
              </a:rPr>
              <a:t>Write a paragraph (60-80 words) to describe a tourist destination you visited. You can use the following ideas: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CC"/>
                </a:solidFill>
                <a:latin typeface="Calibri" pitchFamily="34" charset="0"/>
              </a:rPr>
              <a:t>Where is it?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CC"/>
                </a:solidFill>
                <a:latin typeface="Calibri" pitchFamily="34" charset="0"/>
              </a:rPr>
              <a:t>When did you go there?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CC"/>
                </a:solidFill>
                <a:latin typeface="Calibri" pitchFamily="34" charset="0"/>
              </a:rPr>
              <a:t>What is special about it?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CC"/>
                </a:solidFill>
                <a:latin typeface="Calibri" pitchFamily="34" charset="0"/>
              </a:rPr>
              <a:t>What activities did you do there?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E.g.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I went to Ha Long Bay three years ago. It is in Quang </a:t>
            </a:r>
            <a:r>
              <a:rPr lang="en-US" sz="2800" i="1" dirty="0" err="1">
                <a:solidFill>
                  <a:srgbClr val="FF0000"/>
                </a:solidFill>
                <a:latin typeface="Calibri" pitchFamily="34" charset="0"/>
              </a:rPr>
              <a:t>Ninh</a:t>
            </a:r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 Province, in the North of Vietnam. Ha Long Bay is very beautiful with many small islands. It was recognized as a world natural heritage by UNESCO. I enjoyed the fresh air and had an interesting boat trip to some small islands. I also went to see the beautiful natural caves there. The seafood there was delicious, too.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06" y="412709"/>
            <a:ext cx="9453093" cy="60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33375" y="36138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564142"/>
            <a:ext cx="4344987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bank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guard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stupa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monument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statue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1564142"/>
            <a:ext cx="469197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Reading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Read the text about travelling for important details.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75" y="1416050"/>
            <a:ext cx="118713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47)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89 SB)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Notebook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(page 41)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learn and use some vocabulary related to traveling: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bank, guard, stupa, monument, statue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read the text about travelling for important details.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654" y="392805"/>
            <a:ext cx="8906171" cy="60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1322197"/>
            <a:ext cx="12055117" cy="4448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1. A. museum 		B. hoverbike	C. designer 	D. opinion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2. A. temple		B. greetings 	C. landmark 	D. balloon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3. A. photographer 	B. celebration 	C. environment 	D. ingredient 	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284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in pairs.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1501" y="337523"/>
            <a:ext cx="108328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+mj-lt"/>
              </a:rPr>
              <a:t>Choose the word whose main stress is placed </a:t>
            </a:r>
          </a:p>
          <a:p>
            <a:r>
              <a:rPr lang="en-US" sz="2800">
                <a:solidFill>
                  <a:srgbClr val="0070C0"/>
                </a:solidFill>
                <a:latin typeface="+mj-lt"/>
              </a:rPr>
              <a:t>differently from the others. </a:t>
            </a:r>
            <a:br>
              <a:rPr lang="en-US" sz="2800">
                <a:solidFill>
                  <a:srgbClr val="0070C0"/>
                </a:solidFill>
                <a:latin typeface="+mj-lt"/>
              </a:rPr>
            </a:br>
            <a:endParaRPr lang="en-US" sz="1600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10" y="828923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793254" y="147932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85138" y="295987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751583" y="447268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0869" y="1885922"/>
            <a:ext cx="2466798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mjuˈziːəm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60079" y="1885922"/>
            <a:ext cx="256083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hɒvəbaɪk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76339" y="1922381"/>
            <a:ext cx="265127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dɪˈzaɪnər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27689" y="1885922"/>
            <a:ext cx="2216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əˈpɪnjən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1281" y="3435869"/>
            <a:ext cx="2466798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templ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42670" y="3409288"/>
            <a:ext cx="256083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ɡriːtɪŋz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68684" y="3391876"/>
            <a:ext cx="265127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lændmɑːk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474457" y="3362976"/>
            <a:ext cx="2619967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bəˈluːn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1281" y="4889055"/>
            <a:ext cx="2661410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fəˈtɒɡrəfər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36240" y="4861371"/>
            <a:ext cx="256083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seləˈbreɪʃn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85965" y="4861371"/>
            <a:ext cx="265127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ɪnˈvaɪrənmənt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49166" y="4861371"/>
            <a:ext cx="249397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ɪnˈɡriːdiənt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940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CFB691-5732-4550-2C5C-52FD1D85E883}"/>
              </a:ext>
            </a:extLst>
          </p:cNvPr>
          <p:cNvSpPr/>
          <p:nvPr/>
        </p:nvSpPr>
        <p:spPr>
          <a:xfrm>
            <a:off x="1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+mn-cs"/>
              </a:rPr>
              <a:t>Work in pairs.</a:t>
            </a:r>
            <a:endParaRPr lang="en-US" sz="4000" b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pic>
        <p:nvPicPr>
          <p:cNvPr id="23" name="Picture 22" descr="Free Speech bubble 1195466 PNG with Transparent Background">
            <a:extLst>
              <a:ext uri="{FF2B5EF4-FFF2-40B4-BE49-F238E27FC236}">
                <a16:creationId xmlns:a16="http://schemas.microsoft.com/office/drawing/2014/main" id="{5E8ED63D-F34C-EFC0-824C-29374A36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5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">
            <a:extLst>
              <a:ext uri="{FF2B5EF4-FFF2-40B4-BE49-F238E27FC236}">
                <a16:creationId xmlns:a16="http://schemas.microsoft.com/office/drawing/2014/main" id="{961D85E2-A94B-77C0-841C-AA559D785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1207629"/>
            <a:ext cx="982345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If you have enough money to travel, where do you want to visit? Why?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E.g. If I have enough money to travel, I will visit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Phong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Nha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–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Kẻ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Bàng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. This is because I want to explore a beautiful natural cave with many strange kinds of trees and animals.</a:t>
            </a:r>
          </a:p>
        </p:txBody>
      </p:sp>
    </p:spTree>
    <p:extLst>
      <p:ext uri="{BB962C8B-B14F-4D97-AF65-F5344CB8AC3E}">
        <p14:creationId xmlns:p14="http://schemas.microsoft.com/office/powerpoint/2010/main" val="38064495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74954" y="965527"/>
            <a:ext cx="421401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Find these words in the text, try to guess their meanings.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293914" y="386089"/>
            <a:ext cx="2438400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Pre-reading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32206-5B53-7FA2-D340-089BECF1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0" y="2442855"/>
            <a:ext cx="2766898" cy="3533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14CC6E-DB9E-6084-B708-6551848D7F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3320" y="181412"/>
            <a:ext cx="4165360" cy="3450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FC2391-528D-3BB0-745F-5AEA01B41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424" y="386089"/>
            <a:ext cx="3799622" cy="3756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9F402C-7851-1836-2B51-F01C11BF9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573" y="2926413"/>
            <a:ext cx="4570662" cy="357342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CBC333-4AC4-9E36-2143-6A8D9928F27F}"/>
              </a:ext>
            </a:extLst>
          </p:cNvPr>
          <p:cNvCxnSpPr>
            <a:cxnSpLocks/>
          </p:cNvCxnSpPr>
          <p:nvPr/>
        </p:nvCxnSpPr>
        <p:spPr>
          <a:xfrm>
            <a:off x="7308850" y="1209040"/>
            <a:ext cx="407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CE541C1-DAA5-2D3E-BE9B-770B5707ABAC}"/>
              </a:ext>
            </a:extLst>
          </p:cNvPr>
          <p:cNvCxnSpPr>
            <a:cxnSpLocks/>
          </p:cNvCxnSpPr>
          <p:nvPr/>
        </p:nvCxnSpPr>
        <p:spPr>
          <a:xfrm>
            <a:off x="7171510" y="2186740"/>
            <a:ext cx="4586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46CEAA-DE99-63E4-6C8D-5201D5AD223B}"/>
              </a:ext>
            </a:extLst>
          </p:cNvPr>
          <p:cNvCxnSpPr>
            <a:cxnSpLocks/>
          </p:cNvCxnSpPr>
          <p:nvPr/>
        </p:nvCxnSpPr>
        <p:spPr>
          <a:xfrm>
            <a:off x="6145350" y="1735560"/>
            <a:ext cx="4383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E5EC8C-8078-1008-7453-B03B94A9DA26}"/>
              </a:ext>
            </a:extLst>
          </p:cNvPr>
          <p:cNvCxnSpPr>
            <a:cxnSpLocks/>
          </p:cNvCxnSpPr>
          <p:nvPr/>
        </p:nvCxnSpPr>
        <p:spPr>
          <a:xfrm flipV="1">
            <a:off x="4358642" y="2717800"/>
            <a:ext cx="960118" cy="395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EE98CA8-C424-64CF-6576-2F17225407B4}"/>
              </a:ext>
            </a:extLst>
          </p:cNvPr>
          <p:cNvCxnSpPr>
            <a:cxnSpLocks/>
          </p:cNvCxnSpPr>
          <p:nvPr/>
        </p:nvCxnSpPr>
        <p:spPr>
          <a:xfrm>
            <a:off x="6703425" y="5360288"/>
            <a:ext cx="6676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nk">
            <a:hlinkClick r:id="" action="ppaction://media"/>
            <a:extLst>
              <a:ext uri="{FF2B5EF4-FFF2-40B4-BE49-F238E27FC236}">
                <a16:creationId xmlns:a16="http://schemas.microsoft.com/office/drawing/2014/main" id="{DF55E7A7-2233-5DD2-CFB7-68ADC190C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0742" y="644720"/>
            <a:ext cx="406400" cy="406400"/>
          </a:xfrm>
          <a:prstGeom prst="rect">
            <a:avLst/>
          </a:prstGeom>
        </p:spPr>
      </p:pic>
      <p:pic>
        <p:nvPicPr>
          <p:cNvPr id="10" name="guard">
            <a:hlinkClick r:id="" action="ppaction://media"/>
            <a:extLst>
              <a:ext uri="{FF2B5EF4-FFF2-40B4-BE49-F238E27FC236}">
                <a16:creationId xmlns:a16="http://schemas.microsoft.com/office/drawing/2014/main" id="{1587552F-BDD3-6682-D601-758D31E217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14453" y="597884"/>
            <a:ext cx="406400" cy="406400"/>
          </a:xfrm>
          <a:prstGeom prst="rect">
            <a:avLst/>
          </a:prstGeom>
        </p:spPr>
      </p:pic>
      <p:pic>
        <p:nvPicPr>
          <p:cNvPr id="11" name="stupa">
            <a:hlinkClick r:id="" action="ppaction://media"/>
            <a:extLst>
              <a:ext uri="{FF2B5EF4-FFF2-40B4-BE49-F238E27FC236}">
                <a16:creationId xmlns:a16="http://schemas.microsoft.com/office/drawing/2014/main" id="{06B7EBA6-587F-1453-3CFB-CE15AF94A9C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87031" y="540161"/>
            <a:ext cx="406400" cy="406400"/>
          </a:xfrm>
          <a:prstGeom prst="rect">
            <a:avLst/>
          </a:prstGeom>
        </p:spPr>
      </p:pic>
      <p:pic>
        <p:nvPicPr>
          <p:cNvPr id="12" name="monument">
            <a:hlinkClick r:id="" action="ppaction://media"/>
            <a:extLst>
              <a:ext uri="{FF2B5EF4-FFF2-40B4-BE49-F238E27FC236}">
                <a16:creationId xmlns:a16="http://schemas.microsoft.com/office/drawing/2014/main" id="{162C8D5E-75F0-326F-6F89-E2F0C4107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0742" y="569959"/>
            <a:ext cx="406400" cy="406400"/>
          </a:xfrm>
          <a:prstGeom prst="rect">
            <a:avLst/>
          </a:prstGeom>
        </p:spPr>
      </p:pic>
      <p:pic>
        <p:nvPicPr>
          <p:cNvPr id="13" name="statue">
            <a:hlinkClick r:id="" action="ppaction://media"/>
            <a:extLst>
              <a:ext uri="{FF2B5EF4-FFF2-40B4-BE49-F238E27FC236}">
                <a16:creationId xmlns:a16="http://schemas.microsoft.com/office/drawing/2014/main" id="{972C177B-3EC5-FB91-ABB7-0F224C4175B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31927" y="579941"/>
            <a:ext cx="406400" cy="406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5817" y="47897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886654" y="437695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933" y="4859846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statue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stætʃu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ː/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vi-VN" sz="3200" dirty="0">
                <a:latin typeface="Calibri" pitchFamily="34" charset="0"/>
              </a:rPr>
              <a:t>tượng đài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388933" y="133095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bank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bæŋk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bờ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sông</a:t>
            </a:r>
            <a:endParaRPr lang="en-US" sz="3200" dirty="0"/>
          </a:p>
        </p:txBody>
      </p:sp>
      <p:sp>
        <p:nvSpPr>
          <p:cNvPr id="4" name="TextBox 13"/>
          <p:cNvSpPr txBox="1"/>
          <p:nvPr/>
        </p:nvSpPr>
        <p:spPr>
          <a:xfrm>
            <a:off x="388934" y="219556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guard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ɡɑːd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(v)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bảo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vệ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dirty="0" err="1">
                <a:latin typeface="Calibri" pitchFamily="34" charset="0"/>
              </a:rPr>
              <a:t>canh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gác</a:t>
            </a:r>
            <a:r>
              <a:rPr lang="en-US" sz="3200" dirty="0">
                <a:latin typeface="Calibri" pitchFamily="34" charset="0"/>
              </a:rPr>
              <a:t> </a:t>
            </a:r>
            <a:endParaRPr lang="en-US" sz="3200" dirty="0"/>
          </a:p>
        </p:txBody>
      </p:sp>
      <p:sp>
        <p:nvSpPr>
          <p:cNvPr id="5" name="TextBox 13"/>
          <p:cNvSpPr txBox="1"/>
          <p:nvPr/>
        </p:nvSpPr>
        <p:spPr>
          <a:xfrm>
            <a:off x="400049" y="3998229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monument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mɒnjumənt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>
                <a:latin typeface="Calibri" pitchFamily="34" charset="0"/>
              </a:rPr>
              <a:t>di </a:t>
            </a:r>
            <a:r>
              <a:rPr lang="en-US" sz="3200" dirty="0" err="1">
                <a:latin typeface="Calibri" pitchFamily="34" charset="0"/>
              </a:rPr>
              <a:t>tích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dirty="0" err="1">
                <a:latin typeface="Calibri" pitchFamily="34" charset="0"/>
              </a:rPr>
              <a:t>công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trình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kỉ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niệm</a:t>
            </a:r>
            <a:endParaRPr lang="en-US" sz="3200" dirty="0"/>
          </a:p>
        </p:txBody>
      </p:sp>
      <p:sp>
        <p:nvSpPr>
          <p:cNvPr id="6" name="TextBox 13"/>
          <p:cNvSpPr txBox="1"/>
          <p:nvPr/>
        </p:nvSpPr>
        <p:spPr>
          <a:xfrm>
            <a:off x="414337" y="3130626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stupa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stuːpə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(n)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vi-VN" sz="3200" dirty="0">
                <a:latin typeface="Calibri" pitchFamily="34" charset="0"/>
              </a:rPr>
              <a:t>phù đồ, bảo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vi-VN" sz="3200" dirty="0">
                <a:latin typeface="Calibri" pitchFamily="34" charset="0"/>
              </a:rPr>
              <a:t>tháp (Phật giáo)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10460</TotalTime>
  <Words>965</Words>
  <Application>Microsoft Office PowerPoint</Application>
  <PresentationFormat>Widescreen</PresentationFormat>
  <Paragraphs>153</Paragraphs>
  <Slides>27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 (body)</vt:lpstr>
      <vt:lpstr>FrutigerLTStd-Italic</vt:lpstr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the crossword</vt:lpstr>
      <vt:lpstr>PowerPoint Presentation</vt:lpstr>
      <vt:lpstr>PowerPoint Presentation</vt:lpstr>
      <vt:lpstr>PowerPoint Presentation</vt:lpstr>
      <vt:lpstr>PowerPoint Presentation</vt:lpstr>
      <vt:lpstr>Read the text and decide whether the following statements are True, False, or Doesn’t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199</cp:revision>
  <dcterms:created xsi:type="dcterms:W3CDTF">2020-12-08T03:17:05Z</dcterms:created>
  <dcterms:modified xsi:type="dcterms:W3CDTF">2022-12-20T08:01:24Z</dcterms:modified>
</cp:coreProperties>
</file>