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2" r:id="rId5"/>
    <p:sldId id="290" r:id="rId6"/>
    <p:sldId id="265" r:id="rId7"/>
    <p:sldId id="266" r:id="rId8"/>
    <p:sldId id="267" r:id="rId9"/>
    <p:sldId id="268" r:id="rId10"/>
    <p:sldId id="292" r:id="rId11"/>
    <p:sldId id="271" r:id="rId12"/>
    <p:sldId id="272" r:id="rId13"/>
    <p:sldId id="273" r:id="rId14"/>
    <p:sldId id="274" r:id="rId15"/>
    <p:sldId id="275" r:id="rId16"/>
    <p:sldId id="276" r:id="rId17"/>
    <p:sldId id="277" r:id="rId18"/>
    <p:sldId id="280" r:id="rId19"/>
    <p:sldId id="281" r:id="rId20"/>
    <p:sldId id="295" r:id="rId21"/>
    <p:sldId id="282" r:id="rId22"/>
    <p:sldId id="294" r:id="rId23"/>
    <p:sldId id="283" r:id="rId24"/>
    <p:sldId id="284" r:id="rId25"/>
    <p:sldId id="285" r:id="rId26"/>
    <p:sldId id="286" r:id="rId27"/>
    <p:sldId id="287" r:id="rId28"/>
    <p:sldId id="288" r:id="rId29"/>
    <p:sldId id="289"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82" autoAdjust="0"/>
    <p:restoredTop sz="94660"/>
  </p:normalViewPr>
  <p:slideViewPr>
    <p:cSldViewPr snapToGrid="0">
      <p:cViewPr varScale="1">
        <p:scale>
          <a:sx n="73" d="100"/>
          <a:sy n="73" d="100"/>
        </p:scale>
        <p:origin x="20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11/23/2020</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09896" y="356395"/>
            <a:ext cx="10437224" cy="6370975"/>
          </a:xfrm>
          <a:prstGeom prst="rect">
            <a:avLst/>
          </a:prstGeom>
          <a:noFill/>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BÁO CÁO</a:t>
            </a:r>
            <a:endParaRPr lang="vi-VN" sz="2400" dirty="0" smtClean="0">
              <a:latin typeface="Times New Roman" panose="02020603050405020304" pitchFamily="18" charset="0"/>
              <a:cs typeface="Times New Roman" panose="02020603050405020304" pitchFamily="18" charset="0"/>
            </a:endParaRPr>
          </a:p>
          <a:p>
            <a:pPr algn="ctr"/>
            <a:r>
              <a:rPr lang="en-US" sz="2400" b="1" dirty="0" smtClean="0">
                <a:latin typeface="Times New Roman" panose="02020603050405020304" pitchFamily="18" charset="0"/>
                <a:cs typeface="Times New Roman" panose="02020603050405020304" pitchFamily="18" charset="0"/>
              </a:rPr>
              <a:t>BIỆN PHÁP NÂNG CAO CHẤT LƯỢNG CÔNG TÁC GIẢNG DẠY</a:t>
            </a:r>
            <a:endParaRPr lang="vi-VN" sz="2400" dirty="0" smtClean="0">
              <a:latin typeface="Times New Roman" panose="02020603050405020304" pitchFamily="18" charset="0"/>
              <a:cs typeface="Times New Roman" panose="02020603050405020304" pitchFamily="18" charset="0"/>
            </a:endParaRPr>
          </a:p>
          <a:p>
            <a:pPr algn="ctr"/>
            <a:r>
              <a:rPr lang="en-US" sz="2400" b="1" dirty="0" smtClean="0">
                <a:latin typeface="Times New Roman" panose="02020603050405020304" pitchFamily="18" charset="0"/>
                <a:cs typeface="Times New Roman" panose="02020603050405020304" pitchFamily="18" charset="0"/>
              </a:rPr>
              <a:t>MÔN: TOÁN 7</a:t>
            </a:r>
            <a:endParaRPr lang="vi-VN" sz="2400" dirty="0" smtClean="0">
              <a:latin typeface="Times New Roman" panose="02020603050405020304" pitchFamily="18" charset="0"/>
              <a:cs typeface="Times New Roman" panose="02020603050405020304" pitchFamily="18" charset="0"/>
            </a:endParaRPr>
          </a:p>
          <a:p>
            <a:pPr algn="ctr"/>
            <a:r>
              <a:rPr lang="en-US" sz="2400" b="1" dirty="0" smtClean="0">
                <a:latin typeface="Times New Roman" panose="02020603050405020304" pitchFamily="18" charset="0"/>
                <a:cs typeface="Times New Roman" panose="02020603050405020304" pitchFamily="18" charset="0"/>
              </a:rPr>
              <a:t> </a:t>
            </a:r>
            <a:endParaRPr lang="vi-VN" sz="2400" dirty="0" smtClean="0">
              <a:latin typeface="Times New Roman" panose="02020603050405020304" pitchFamily="18" charset="0"/>
              <a:cs typeface="Times New Roman" panose="02020603050405020304" pitchFamily="18" charset="0"/>
            </a:endParaRPr>
          </a:p>
          <a:p>
            <a:pPr algn="ctr"/>
            <a:r>
              <a:rPr lang="en-US" sz="2400" b="1" dirty="0" smtClean="0">
                <a:latin typeface="Times New Roman" panose="02020603050405020304" pitchFamily="18" charset="0"/>
                <a:cs typeface="Times New Roman" panose="02020603050405020304" pitchFamily="18" charset="0"/>
              </a:rPr>
              <a:t> </a:t>
            </a:r>
            <a:endParaRPr lang="vi-VN" sz="2400" dirty="0" smtClean="0">
              <a:latin typeface="Times New Roman" panose="02020603050405020304" pitchFamily="18" charset="0"/>
              <a:cs typeface="Times New Roman" panose="02020603050405020304" pitchFamily="18" charset="0"/>
            </a:endParaRPr>
          </a:p>
          <a:p>
            <a:pPr algn="ctr"/>
            <a:r>
              <a:rPr lang="en-US" sz="2400" b="1" dirty="0" smtClean="0">
                <a:latin typeface="Times New Roman" panose="02020603050405020304" pitchFamily="18" charset="0"/>
                <a:cs typeface="Times New Roman" panose="02020603050405020304" pitchFamily="18" charset="0"/>
              </a:rPr>
              <a:t>TÊN BIỆN PHÁP: DẠY HỌC CÁC BÀI TOÁN TỈ LỆ BẰNG PHƯƠNG PHÁP LẬP BẢNG</a:t>
            </a:r>
            <a:endParaRPr lang="vi-VN" sz="2400" dirty="0" smtClean="0">
              <a:latin typeface="Times New Roman" panose="02020603050405020304" pitchFamily="18" charset="0"/>
              <a:cs typeface="Times New Roman" panose="02020603050405020304" pitchFamily="18" charset="0"/>
            </a:endParaRPr>
          </a:p>
          <a:p>
            <a:pPr algn="ctr"/>
            <a:r>
              <a:rPr lang="en-US" sz="2400" dirty="0" smtClean="0">
                <a:latin typeface="Times New Roman" panose="02020603050405020304" pitchFamily="18" charset="0"/>
                <a:cs typeface="Times New Roman" panose="02020603050405020304" pitchFamily="18" charset="0"/>
              </a:rPr>
              <a:t> </a:t>
            </a:r>
            <a:endParaRPr lang="vi-VN" sz="2400" dirty="0" smtClean="0">
              <a:latin typeface="Times New Roman" panose="02020603050405020304" pitchFamily="18" charset="0"/>
              <a:cs typeface="Times New Roman" panose="02020603050405020304" pitchFamily="18" charset="0"/>
            </a:endParaRPr>
          </a:p>
          <a:p>
            <a:pPr algn="ctr"/>
            <a:r>
              <a:rPr lang="en-US" sz="2400" dirty="0" smtClean="0">
                <a:latin typeface="Times New Roman" panose="02020603050405020304" pitchFamily="18" charset="0"/>
                <a:cs typeface="Times New Roman" panose="02020603050405020304" pitchFamily="18" charset="0"/>
              </a:rPr>
              <a:t> </a:t>
            </a:r>
            <a:endParaRPr lang="vi-VN" sz="2400" dirty="0" smtClean="0">
              <a:latin typeface="Times New Roman" panose="02020603050405020304" pitchFamily="18" charset="0"/>
              <a:cs typeface="Times New Roman" panose="02020603050405020304" pitchFamily="18" charset="0"/>
            </a:endParaRPr>
          </a:p>
          <a:p>
            <a:pPr algn="ctr"/>
            <a:r>
              <a:rPr lang="en-US" sz="2400" dirty="0" smtClean="0">
                <a:latin typeface="Times New Roman" panose="02020603050405020304" pitchFamily="18" charset="0"/>
                <a:cs typeface="Times New Roman" panose="02020603050405020304" pitchFamily="18" charset="0"/>
              </a:rPr>
              <a:t> </a:t>
            </a:r>
            <a:endParaRPr lang="vi-VN" sz="2400" dirty="0" smtClean="0">
              <a:latin typeface="Times New Roman" panose="02020603050405020304" pitchFamily="18" charset="0"/>
              <a:cs typeface="Times New Roman" panose="02020603050405020304" pitchFamily="18" charset="0"/>
            </a:endParaRPr>
          </a:p>
          <a:p>
            <a:pPr algn="ctr"/>
            <a:r>
              <a:rPr lang="en-US" sz="2400" dirty="0" smtClean="0">
                <a:latin typeface="Times New Roman" panose="02020603050405020304" pitchFamily="18" charset="0"/>
                <a:cs typeface="Times New Roman" panose="02020603050405020304" pitchFamily="18" charset="0"/>
              </a:rPr>
              <a:t> </a:t>
            </a:r>
            <a:endParaRPr lang="vi-VN" sz="2400" dirty="0" smtClean="0">
              <a:latin typeface="Times New Roman" panose="02020603050405020304" pitchFamily="18" charset="0"/>
              <a:cs typeface="Times New Roman" panose="02020603050405020304" pitchFamily="18" charset="0"/>
            </a:endParaRPr>
          </a:p>
          <a:p>
            <a:pPr algn="ctr"/>
            <a:r>
              <a:rPr lang="en-US" sz="2400" dirty="0" smtClean="0">
                <a:latin typeface="Times New Roman" panose="02020603050405020304" pitchFamily="18" charset="0"/>
                <a:cs typeface="Times New Roman" panose="02020603050405020304" pitchFamily="18" charset="0"/>
              </a:rPr>
              <a:t>Tác giả: Phạm Thị Huyền</a:t>
            </a:r>
            <a:endParaRPr lang="vi-VN" sz="2400" dirty="0" smtClean="0">
              <a:latin typeface="Times New Roman" panose="02020603050405020304" pitchFamily="18" charset="0"/>
              <a:cs typeface="Times New Roman" panose="02020603050405020304" pitchFamily="18" charset="0"/>
            </a:endParaRPr>
          </a:p>
          <a:p>
            <a:pPr algn="ctr"/>
            <a:r>
              <a:rPr lang="en-US" sz="2400" dirty="0" smtClean="0">
                <a:latin typeface="Times New Roman" panose="02020603050405020304" pitchFamily="18" charset="0"/>
                <a:cs typeface="Times New Roman" panose="02020603050405020304" pitchFamily="18" charset="0"/>
              </a:rPr>
              <a:t>Môn giảng dạy: Toán</a:t>
            </a:r>
            <a:endParaRPr lang="vi-VN" sz="2400" dirty="0" smtClean="0">
              <a:latin typeface="Times New Roman" panose="02020603050405020304" pitchFamily="18" charset="0"/>
              <a:cs typeface="Times New Roman" panose="02020603050405020304" pitchFamily="18" charset="0"/>
            </a:endParaRPr>
          </a:p>
          <a:p>
            <a:pPr algn="ctr"/>
            <a:r>
              <a:rPr lang="en-US" sz="2400" dirty="0" smtClean="0">
                <a:latin typeface="Times New Roman" panose="02020603050405020304" pitchFamily="18" charset="0"/>
                <a:cs typeface="Times New Roman" panose="02020603050405020304" pitchFamily="18" charset="0"/>
              </a:rPr>
              <a:t>Trình độ chuyên môn: Đại Học</a:t>
            </a:r>
            <a:endParaRPr lang="vi-VN" sz="2400" dirty="0" smtClean="0">
              <a:latin typeface="Times New Roman" panose="02020603050405020304" pitchFamily="18" charset="0"/>
              <a:cs typeface="Times New Roman" panose="02020603050405020304" pitchFamily="18" charset="0"/>
            </a:endParaRPr>
          </a:p>
          <a:p>
            <a:pPr algn="ctr"/>
            <a:r>
              <a:rPr lang="en-US" sz="2400" dirty="0" smtClean="0">
                <a:latin typeface="Times New Roman" panose="02020603050405020304" pitchFamily="18" charset="0"/>
                <a:cs typeface="Times New Roman" panose="02020603050405020304" pitchFamily="18" charset="0"/>
              </a:rPr>
              <a:t>Chức vụ: Giáo viên</a:t>
            </a:r>
            <a:endParaRPr lang="vi-VN" sz="2400" dirty="0" smtClean="0">
              <a:latin typeface="Times New Roman" panose="02020603050405020304" pitchFamily="18" charset="0"/>
              <a:cs typeface="Times New Roman" panose="02020603050405020304" pitchFamily="18" charset="0"/>
            </a:endParaRPr>
          </a:p>
          <a:p>
            <a:pPr algn="ctr"/>
            <a:r>
              <a:rPr lang="en-US" sz="2400" dirty="0" smtClean="0">
                <a:latin typeface="Times New Roman" panose="02020603050405020304" pitchFamily="18" charset="0"/>
                <a:cs typeface="Times New Roman" panose="02020603050405020304" pitchFamily="18" charset="0"/>
              </a:rPr>
              <a:t>Đơn vị công tác: Trường THCS Đào Viên</a:t>
            </a:r>
            <a:endParaRPr lang="vi-VN" sz="2400" dirty="0" smtClean="0">
              <a:latin typeface="Times New Roman" panose="02020603050405020304" pitchFamily="18" charset="0"/>
              <a:cs typeface="Times New Roman" panose="02020603050405020304" pitchFamily="18" charset="0"/>
            </a:endParaRPr>
          </a:p>
          <a:p>
            <a:pPr algn="ctr"/>
            <a:r>
              <a:rPr lang="en-US" sz="2400" dirty="0" smtClean="0">
                <a:latin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4703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9086" y="2037806"/>
            <a:ext cx="11247120" cy="661207"/>
          </a:xfrm>
          <a:prstGeom prst="rect">
            <a:avLst/>
          </a:prstGeom>
          <a:noFill/>
        </p:spPr>
        <p:txBody>
          <a:bodyPr wrap="square" rtlCol="0">
            <a:spAutoFit/>
          </a:bodyPr>
          <a:lstStyle/>
          <a:p>
            <a:pPr marL="457200" algn="just">
              <a:lnSpc>
                <a:spcPct val="150000"/>
              </a:lnSpc>
              <a:spcBef>
                <a:spcPts val="600"/>
              </a:spcBef>
              <a:spcAft>
                <a:spcPts val="0"/>
              </a:spcAft>
            </a:pPr>
            <a:r>
              <a:rPr lang="vi-VN" sz="2800" b="1" dirty="0">
                <a:latin typeface="+mj-lt"/>
              </a:rPr>
              <a:t>BP2: Chia dạng bài tập và có phương pháp giải cho từng </a:t>
            </a:r>
            <a:r>
              <a:rPr lang="vi-VN" sz="2800" b="1" dirty="0" smtClean="0">
                <a:latin typeface="+mj-lt"/>
              </a:rPr>
              <a:t>dạng</a:t>
            </a:r>
            <a:endParaRPr lang="vi-VN" sz="2800" dirty="0">
              <a:latin typeface="+mj-lt"/>
            </a:endParaRPr>
          </a:p>
        </p:txBody>
      </p:sp>
    </p:spTree>
    <p:extLst>
      <p:ext uri="{BB962C8B-B14F-4D97-AF65-F5344CB8AC3E}">
        <p14:creationId xmlns:p14="http://schemas.microsoft.com/office/powerpoint/2010/main" val="36297053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8823" y="1136469"/>
            <a:ext cx="4519748" cy="5078313"/>
          </a:xfrm>
          <a:prstGeom prst="rect">
            <a:avLst/>
          </a:prstGeom>
          <a:noFill/>
        </p:spPr>
        <p:txBody>
          <a:bodyPr wrap="square" rtlCol="0">
            <a:spAutoFit/>
          </a:bodyPr>
          <a:lstStyle/>
          <a:p>
            <a:pPr lvl="0">
              <a:lnSpc>
                <a:spcPct val="150000"/>
              </a:lnSpc>
            </a:pPr>
            <a:r>
              <a:rPr lang="en-US" sz="2400" b="1" u="sng" dirty="0">
                <a:solidFill>
                  <a:prstClr val="white"/>
                </a:solidFill>
                <a:latin typeface="Times New Roman" panose="02020603050405020304" pitchFamily="18" charset="0"/>
                <a:ea typeface="Times New Roman" panose="02020603050405020304" pitchFamily="18" charset="0"/>
              </a:rPr>
              <a:t>Ví dụ 1</a:t>
            </a:r>
            <a:r>
              <a:rPr lang="en-US" sz="2400" b="1" dirty="0" smtClean="0">
                <a:solidFill>
                  <a:prstClr val="white"/>
                </a:solidFill>
                <a:latin typeface="Times New Roman" panose="02020603050405020304" pitchFamily="18" charset="0"/>
                <a:ea typeface="Times New Roman" panose="02020603050405020304" pitchFamily="18" charset="0"/>
              </a:rPr>
              <a:t>: </a:t>
            </a:r>
          </a:p>
          <a:p>
            <a:pPr lvl="0">
              <a:lnSpc>
                <a:spcPct val="150000"/>
              </a:lnSpc>
            </a:pPr>
            <a:r>
              <a:rPr lang="en-US" sz="2400" dirty="0" smtClean="0">
                <a:solidFill>
                  <a:prstClr val="white"/>
                </a:solidFill>
                <a:latin typeface="Times New Roman" panose="02020603050405020304" pitchFamily="18" charset="0"/>
                <a:ea typeface="Times New Roman" panose="02020603050405020304" pitchFamily="18" charset="0"/>
              </a:rPr>
              <a:t>(</a:t>
            </a:r>
            <a:r>
              <a:rPr lang="en-US" sz="2400" dirty="0">
                <a:solidFill>
                  <a:prstClr val="white"/>
                </a:solidFill>
                <a:latin typeface="Times New Roman" panose="02020603050405020304" pitchFamily="18" charset="0"/>
                <a:ea typeface="Times New Roman" panose="02020603050405020304" pitchFamily="18" charset="0"/>
              </a:rPr>
              <a:t>Bài 7 trang 56, SGK toán 7 tập 1)</a:t>
            </a:r>
            <a:endParaRPr lang="vi-VN" sz="2400" dirty="0">
              <a:solidFill>
                <a:prstClr val="white"/>
              </a:solidFill>
              <a:latin typeface="Times New Roman" panose="02020603050405020304" pitchFamily="18" charset="0"/>
              <a:ea typeface="Times New Roman" panose="02020603050405020304" pitchFamily="18" charset="0"/>
            </a:endParaRPr>
          </a:p>
          <a:p>
            <a:pPr lvl="0">
              <a:lnSpc>
                <a:spcPct val="150000"/>
              </a:lnSpc>
            </a:pPr>
            <a:r>
              <a:rPr lang="en-US" sz="2400" dirty="0">
                <a:solidFill>
                  <a:prstClr val="white"/>
                </a:solidFill>
                <a:latin typeface="Times New Roman" panose="02020603050405020304" pitchFamily="18" charset="0"/>
                <a:ea typeface="Times New Roman" panose="02020603050405020304" pitchFamily="18" charset="0"/>
              </a:rPr>
              <a:t>           Hạnh và Vân định làm mứt dẻo từ 2,5 kg dâu. Theo công thức thì 2kg dâu cần 3kg đường. Hạnh bảo </a:t>
            </a:r>
            <a:r>
              <a:rPr lang="en-US" sz="2400" dirty="0" smtClean="0">
                <a:solidFill>
                  <a:prstClr val="white"/>
                </a:solidFill>
                <a:latin typeface="Times New Roman" panose="02020603050405020304" pitchFamily="18" charset="0"/>
                <a:ea typeface="Times New Roman" panose="02020603050405020304" pitchFamily="18" charset="0"/>
              </a:rPr>
              <a:t>cần </a:t>
            </a:r>
            <a:r>
              <a:rPr lang="en-US" sz="2400" dirty="0">
                <a:solidFill>
                  <a:prstClr val="white"/>
                </a:solidFill>
                <a:latin typeface="Times New Roman" panose="02020603050405020304" pitchFamily="18" charset="0"/>
                <a:ea typeface="Times New Roman" panose="02020603050405020304" pitchFamily="18" charset="0"/>
              </a:rPr>
              <a:t>3,75kg đường còn Vân bảo cần 3,25kg. Theo bạn ai đúng? Vì sao?</a:t>
            </a:r>
          </a:p>
          <a:p>
            <a:pPr lvl="0">
              <a:lnSpc>
                <a:spcPct val="150000"/>
              </a:lnSpc>
            </a:pPr>
            <a:r>
              <a:rPr lang="vi-VN" sz="2400" b="1" i="1" u="sng" dirty="0">
                <a:solidFill>
                  <a:prstClr val="white"/>
                </a:solidFill>
                <a:latin typeface="Times New Roman" panose="02020603050405020304" pitchFamily="18" charset="0"/>
                <a:ea typeface="Times New Roman" panose="02020603050405020304" pitchFamily="18" charset="0"/>
              </a:rPr>
              <a:t>Hướng dẫn giải</a:t>
            </a:r>
            <a:endParaRPr lang="vi-VN" sz="2000" dirty="0">
              <a:solidFill>
                <a:prstClr val="white"/>
              </a:solidFill>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5486400" y="1136469"/>
            <a:ext cx="26126" cy="53557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773782" y="888277"/>
            <a:ext cx="5956663" cy="5632311"/>
          </a:xfrm>
          <a:prstGeom prst="rect">
            <a:avLst/>
          </a:prstGeom>
          <a:noFill/>
        </p:spPr>
        <p:txBody>
          <a:bodyPr wrap="square" rtlCol="0">
            <a:spAutoFit/>
          </a:bodyPr>
          <a:lstStyle/>
          <a:p>
            <a:pPr lvl="0">
              <a:lnSpc>
                <a:spcPct val="150000"/>
              </a:lnSpc>
            </a:pPr>
            <a:r>
              <a:rPr lang="vi-VN" sz="2400" i="1" dirty="0">
                <a:solidFill>
                  <a:prstClr val="white"/>
                </a:solidFill>
                <a:latin typeface="Times New Roman" panose="02020603050405020304" pitchFamily="18" charset="0"/>
                <a:ea typeface="Times New Roman" panose="02020603050405020304" pitchFamily="18" charset="0"/>
              </a:rPr>
              <a:t>Phân tích bài toán</a:t>
            </a:r>
            <a:endParaRPr lang="vi-VN" sz="2000" dirty="0">
              <a:solidFill>
                <a:prstClr val="white"/>
              </a:solidFill>
              <a:latin typeface="Times New Roman" panose="02020603050405020304" pitchFamily="18" charset="0"/>
              <a:ea typeface="Times New Roman" panose="02020603050405020304" pitchFamily="18" charset="0"/>
            </a:endParaRPr>
          </a:p>
          <a:p>
            <a:pPr marL="342900" lvl="0" indent="-342900">
              <a:lnSpc>
                <a:spcPct val="150000"/>
              </a:lnSpc>
              <a:buFont typeface="Times New Roman" panose="02020603050405020304" pitchFamily="18" charset="0"/>
              <a:buChar char="-"/>
            </a:pPr>
            <a:r>
              <a:rPr lang="vi-VN" sz="2400" b="1" i="1" u="sng" dirty="0">
                <a:solidFill>
                  <a:prstClr val="white"/>
                </a:solidFill>
                <a:latin typeface="Times New Roman" panose="02020603050405020304" pitchFamily="18" charset="0"/>
                <a:ea typeface="Times New Roman" panose="02020603050405020304" pitchFamily="18" charset="0"/>
              </a:rPr>
              <a:t>Bước 1:</a:t>
            </a:r>
            <a:endParaRPr lang="vi-VN" sz="2000" dirty="0">
              <a:solidFill>
                <a:prstClr val="white"/>
              </a:solidFill>
              <a:latin typeface="Times New Roman" panose="02020603050405020304" pitchFamily="18" charset="0"/>
              <a:ea typeface="Times New Roman" panose="02020603050405020304" pitchFamily="18" charset="0"/>
            </a:endParaRPr>
          </a:p>
          <a:p>
            <a:pPr lvl="0">
              <a:lnSpc>
                <a:spcPct val="150000"/>
              </a:lnSpc>
            </a:pPr>
            <a:r>
              <a:rPr lang="vi-VN" sz="2400" dirty="0">
                <a:solidFill>
                  <a:prstClr val="white"/>
                </a:solidFill>
                <a:latin typeface="Times New Roman" panose="02020603050405020304" pitchFamily="18" charset="0"/>
                <a:ea typeface="Times New Roman" panose="02020603050405020304" pitchFamily="18" charset="0"/>
              </a:rPr>
              <a:t>Cho biết bài toán </a:t>
            </a:r>
            <a:r>
              <a:rPr lang="vi-VN" sz="2400" dirty="0" smtClean="0">
                <a:solidFill>
                  <a:prstClr val="white"/>
                </a:solidFill>
                <a:latin typeface="Times New Roman" panose="02020603050405020304" pitchFamily="18" charset="0"/>
                <a:ea typeface="Times New Roman" panose="02020603050405020304" pitchFamily="18" charset="0"/>
              </a:rPr>
              <a:t>trên </a:t>
            </a:r>
            <a:r>
              <a:rPr lang="vi-VN" sz="2400" dirty="0">
                <a:solidFill>
                  <a:prstClr val="white"/>
                </a:solidFill>
                <a:latin typeface="Times New Roman" panose="02020603050405020304" pitchFamily="18" charset="0"/>
                <a:ea typeface="Times New Roman" panose="02020603050405020304" pitchFamily="18" charset="0"/>
              </a:rPr>
              <a:t>có các đại lượng nào tham gia? ( khối lượng đường và khối lượng dâu)</a:t>
            </a:r>
            <a:endParaRPr lang="vi-VN" sz="2000" dirty="0">
              <a:solidFill>
                <a:prstClr val="white"/>
              </a:solidFill>
              <a:latin typeface="Times New Roman" panose="02020603050405020304" pitchFamily="18" charset="0"/>
              <a:ea typeface="Times New Roman" panose="02020603050405020304" pitchFamily="18" charset="0"/>
            </a:endParaRPr>
          </a:p>
          <a:p>
            <a:pPr lvl="0">
              <a:lnSpc>
                <a:spcPct val="150000"/>
              </a:lnSpc>
            </a:pPr>
            <a:r>
              <a:rPr lang="vi-VN" sz="2400" dirty="0">
                <a:solidFill>
                  <a:prstClr val="white"/>
                </a:solidFill>
                <a:latin typeface="Times New Roman" panose="02020603050405020304" pitchFamily="18" charset="0"/>
                <a:ea typeface="Times New Roman" panose="02020603050405020304" pitchFamily="18" charset="0"/>
              </a:rPr>
              <a:t>Khi lượng dâu tăng thì khối lượng đường sẽ tăng hay giảm? ( số dâu càng nhiều thì số đường càng nhiều)</a:t>
            </a:r>
            <a:endParaRPr lang="vi-VN" sz="2000" dirty="0">
              <a:solidFill>
                <a:prstClr val="white"/>
              </a:solidFill>
              <a:latin typeface="Times New Roman" panose="02020603050405020304" pitchFamily="18" charset="0"/>
              <a:ea typeface="Times New Roman" panose="02020603050405020304" pitchFamily="18" charset="0"/>
            </a:endParaRPr>
          </a:p>
          <a:p>
            <a:pPr lvl="0">
              <a:lnSpc>
                <a:spcPct val="150000"/>
              </a:lnSpc>
            </a:pPr>
            <a:r>
              <a:rPr lang="vi-VN" sz="2400" dirty="0">
                <a:solidFill>
                  <a:prstClr val="white"/>
                </a:solidFill>
                <a:latin typeface="Times New Roman" panose="02020603050405020304" pitchFamily="18" charset="0"/>
                <a:ea typeface="Times New Roman" panose="02020603050405020304" pitchFamily="18" charset="0"/>
              </a:rPr>
              <a:t>Vậy số kg dâu và số kg đường là hai đại lượng tỉ lệ thuận.</a:t>
            </a:r>
            <a:endParaRPr lang="vi-VN" sz="2000" dirty="0">
              <a:solidFill>
                <a:prstClr val="white"/>
              </a:solidFill>
              <a:latin typeface="Times New Roman" panose="02020603050405020304" pitchFamily="18" charset="0"/>
              <a:ea typeface="Times New Roman" panose="02020603050405020304" pitchFamily="18" charset="0"/>
            </a:endParaRPr>
          </a:p>
        </p:txBody>
      </p:sp>
      <p:sp>
        <p:nvSpPr>
          <p:cNvPr id="4" name="TextBox 3"/>
          <p:cNvSpPr txBox="1"/>
          <p:nvPr/>
        </p:nvSpPr>
        <p:spPr>
          <a:xfrm>
            <a:off x="2116187" y="169816"/>
            <a:ext cx="7445829" cy="579967"/>
          </a:xfrm>
          <a:prstGeom prst="rect">
            <a:avLst/>
          </a:prstGeom>
          <a:noFill/>
        </p:spPr>
        <p:txBody>
          <a:bodyPr wrap="square" rtlCol="0">
            <a:spAutoFit/>
          </a:bodyPr>
          <a:lstStyle/>
          <a:p>
            <a:pPr marL="685800" lvl="0" algn="just">
              <a:lnSpc>
                <a:spcPct val="150000"/>
              </a:lnSpc>
              <a:spcBef>
                <a:spcPts val="600"/>
              </a:spcBef>
            </a:pPr>
            <a:r>
              <a:rPr lang="vi-VN" sz="2400" b="1" dirty="0">
                <a:solidFill>
                  <a:prstClr val="white"/>
                </a:solidFill>
                <a:latin typeface="Times New Roman" panose="02020603050405020304" pitchFamily="18" charset="0"/>
              </a:rPr>
              <a:t>*Dạng 1: Một số bài toán về đại lượng tỉ lệ thuận</a:t>
            </a:r>
            <a:endParaRPr lang="vi-VN" sz="2400" dirty="0">
              <a:solidFill>
                <a:prstClr val="white"/>
              </a:solidFill>
              <a:latin typeface="Times New Roman" panose="02020603050405020304" pitchFamily="18" charset="0"/>
            </a:endParaRPr>
          </a:p>
        </p:txBody>
      </p:sp>
    </p:spTree>
    <p:extLst>
      <p:ext uri="{BB962C8B-B14F-4D97-AF65-F5344CB8AC3E}">
        <p14:creationId xmlns:p14="http://schemas.microsoft.com/office/powerpoint/2010/main" val="342858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wedge">
                                      <p:cBhvr>
                                        <p:cTn id="15" dur="2000"/>
                                        <p:tgtEl>
                                          <p:spTgt spid="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wipe(left)">
                                      <p:cBhvr>
                                        <p:cTn id="20" dur="500"/>
                                        <p:tgtEl>
                                          <p:spTgt spid="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wipe(left)">
                                      <p:cBhvr>
                                        <p:cTn id="25" dur="500"/>
                                        <p:tgtEl>
                                          <p:spTgt spid="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animEffect transition="in" filter="wipe(left)">
                                      <p:cBhvr>
                                        <p:cTn id="30" dur="500"/>
                                        <p:tgtEl>
                                          <p:spTgt spid="9">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animEffect transition="in" filter="wipe(up)">
                                      <p:cBhvr>
                                        <p:cTn id="35" dur="500"/>
                                        <p:tgtEl>
                                          <p:spTgt spid="9">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9">
                                            <p:txEl>
                                              <p:pRg st="4" end="4"/>
                                            </p:txEl>
                                          </p:spTgt>
                                        </p:tgtEl>
                                        <p:attrNameLst>
                                          <p:attrName>style.visibility</p:attrName>
                                        </p:attrNameLst>
                                      </p:cBhvr>
                                      <p:to>
                                        <p:strVal val="visible"/>
                                      </p:to>
                                    </p:set>
                                    <p:animEffect transition="in" filter="wipe(left)">
                                      <p:cBhvr>
                                        <p:cTn id="40"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8823" y="457200"/>
            <a:ext cx="4519748" cy="5078313"/>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Ví dụ 1</a:t>
            </a: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Bài 7 trang 56, SGK toán 7 tập 1)</a:t>
            </a:r>
            <a:endPar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Hạnh và Vân định làm mứt dẻo từ 2,5 kg dâu. Theo công thức thì 2kg dâu cần 3kg đường. Hạnh bảo </a:t>
            </a:r>
            <a:r>
              <a:rPr kumimoji="0" 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cần </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3,75kg đường còn Vân bảo cần 3,25kg. Theo bạn ai đúng? Vì sao?</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vi-VN" sz="2400" b="1" i="1"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Hướng dẫn giải</a:t>
            </a:r>
            <a:endParaRPr kumimoji="0" lang="vi-VN"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cxnSp>
        <p:nvCxnSpPr>
          <p:cNvPr id="7" name="Straight Connector 6"/>
          <p:cNvCxnSpPr/>
          <p:nvPr/>
        </p:nvCxnSpPr>
        <p:spPr>
          <a:xfrm>
            <a:off x="5512526" y="365760"/>
            <a:ext cx="0" cy="61264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773782" y="535578"/>
            <a:ext cx="5956663" cy="1687963"/>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vi-VN" sz="2400" b="0" i="1"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rPr>
              <a:t>Phân tích bài toán</a:t>
            </a:r>
            <a:endPar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endParaRPr>
          </a:p>
          <a:p>
            <a:pPr marL="342900" lvl="0" indent="-342900">
              <a:lnSpc>
                <a:spcPct val="150000"/>
              </a:lnSpc>
              <a:spcAft>
                <a:spcPts val="0"/>
              </a:spcAft>
              <a:buFont typeface="Times New Roman" panose="02020603050405020304" pitchFamily="18" charset="0"/>
              <a:buChar char="-"/>
            </a:pPr>
            <a:r>
              <a:rPr lang="vi-VN" sz="2400" b="1" i="1" u="sng" dirty="0">
                <a:latin typeface="Times New Roman" panose="02020603050405020304" pitchFamily="18" charset="0"/>
                <a:ea typeface="Times New Roman" panose="02020603050405020304" pitchFamily="18" charset="0"/>
              </a:rPr>
              <a:t>Bước 2: </a:t>
            </a:r>
            <a:r>
              <a:rPr lang="vi-VN" sz="2400" dirty="0">
                <a:latin typeface="Times New Roman" panose="02020603050405020304" pitchFamily="18" charset="0"/>
                <a:ea typeface="Times New Roman" panose="02020603050405020304" pitchFamily="18" charset="0"/>
              </a:rPr>
              <a:t> Lập bảng:</a:t>
            </a:r>
          </a:p>
          <a:p>
            <a:pPr>
              <a:lnSpc>
                <a:spcPct val="150000"/>
              </a:lnSpc>
              <a:spcAft>
                <a:spcPts val="0"/>
              </a:spcAft>
            </a:pPr>
            <a:r>
              <a:rPr lang="vi-VN" sz="2400" dirty="0">
                <a:latin typeface="Times New Roman" panose="02020603050405020304" pitchFamily="18" charset="0"/>
                <a:ea typeface="Times New Roman" panose="02020603050405020304" pitchFamily="18" charset="0"/>
              </a:rPr>
              <a:t>Ta có bảng sau</a:t>
            </a:r>
            <a:r>
              <a:rPr lang="vi-VN" sz="2400" dirty="0" smtClean="0">
                <a:latin typeface="Times New Roman" panose="02020603050405020304" pitchFamily="18" charset="0"/>
                <a:ea typeface="Times New Roman" panose="02020603050405020304" pitchFamily="18" charset="0"/>
              </a:rPr>
              <a:t>:</a:t>
            </a:r>
            <a:endParaRPr lang="vi-VN" sz="2400" dirty="0">
              <a:latin typeface="Times New Roman" panose="02020603050405020304" pitchFamily="18" charset="0"/>
              <a:ea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144366867"/>
              </p:ext>
            </p:extLst>
          </p:nvPr>
        </p:nvGraphicFramePr>
        <p:xfrm>
          <a:off x="6244045" y="2390500"/>
          <a:ext cx="4219303" cy="1097280"/>
        </p:xfrm>
        <a:graphic>
          <a:graphicData uri="http://schemas.openxmlformats.org/drawingml/2006/table">
            <a:tbl>
              <a:tblPr firstRow="1" firstCol="1" lastRow="1" lastCol="1" bandRow="1" bandCol="1"/>
              <a:tblGrid>
                <a:gridCol w="2233748">
                  <a:extLst>
                    <a:ext uri="{9D8B030D-6E8A-4147-A177-3AD203B41FA5}">
                      <a16:colId xmlns:a16="http://schemas.microsoft.com/office/drawing/2014/main" val="3890523308"/>
                    </a:ext>
                  </a:extLst>
                </a:gridCol>
                <a:gridCol w="927463">
                  <a:extLst>
                    <a:ext uri="{9D8B030D-6E8A-4147-A177-3AD203B41FA5}">
                      <a16:colId xmlns:a16="http://schemas.microsoft.com/office/drawing/2014/main" val="564064620"/>
                    </a:ext>
                  </a:extLst>
                </a:gridCol>
                <a:gridCol w="1058092">
                  <a:extLst>
                    <a:ext uri="{9D8B030D-6E8A-4147-A177-3AD203B41FA5}">
                      <a16:colId xmlns:a16="http://schemas.microsoft.com/office/drawing/2014/main" val="446264666"/>
                    </a:ext>
                  </a:extLst>
                </a:gridCol>
              </a:tblGrid>
              <a:tr h="332318">
                <a:tc>
                  <a:txBody>
                    <a:bodyPr/>
                    <a:lstStyle/>
                    <a:p>
                      <a:pPr>
                        <a:lnSpc>
                          <a:spcPct val="150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Số kg dâu (x)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92722453"/>
                  </a:ext>
                </a:extLst>
              </a:tr>
              <a:tr h="332318">
                <a:tc>
                  <a:txBody>
                    <a:bodyPr/>
                    <a:lstStyle/>
                    <a:p>
                      <a:pPr>
                        <a:lnSpc>
                          <a:spcPct val="150000"/>
                        </a:lnSpc>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Số kg đường (y)</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3324157"/>
                  </a:ext>
                </a:extLst>
              </a:tr>
            </a:tbl>
          </a:graphicData>
        </a:graphic>
      </p:graphicFrame>
      <p:sp>
        <p:nvSpPr>
          <p:cNvPr id="6" name="TextBox 5"/>
          <p:cNvSpPr txBox="1"/>
          <p:nvPr/>
        </p:nvSpPr>
        <p:spPr>
          <a:xfrm>
            <a:off x="5773780" y="3801288"/>
            <a:ext cx="5839097" cy="2241960"/>
          </a:xfrm>
          <a:prstGeom prst="rect">
            <a:avLst/>
          </a:prstGeom>
          <a:noFill/>
        </p:spPr>
        <p:txBody>
          <a:bodyPr wrap="square" rtlCol="0">
            <a:spAutoFit/>
          </a:bodyPr>
          <a:lstStyle/>
          <a:p>
            <a:pPr marL="342900" lvl="0" indent="-342900">
              <a:lnSpc>
                <a:spcPct val="150000"/>
              </a:lnSpc>
              <a:spcAft>
                <a:spcPts val="0"/>
              </a:spcAft>
              <a:buFont typeface="Times New Roman" panose="02020603050405020304" pitchFamily="18" charset="0"/>
              <a:buChar char="-"/>
            </a:pPr>
            <a:r>
              <a:rPr lang="vi-VN" sz="2400" b="1" i="1" u="sng" dirty="0">
                <a:latin typeface="Times New Roman" panose="02020603050405020304" pitchFamily="18" charset="0"/>
                <a:ea typeface="Times New Roman" panose="02020603050405020304" pitchFamily="18" charset="0"/>
              </a:rPr>
              <a:t>Bước 3:</a:t>
            </a:r>
            <a:endParaRPr lang="vi-VN" sz="2400" dirty="0">
              <a:latin typeface="Times New Roman" panose="02020603050405020304" pitchFamily="18" charset="0"/>
              <a:ea typeface="Times New Roman" panose="02020603050405020304" pitchFamily="18" charset="0"/>
            </a:endParaRPr>
          </a:p>
          <a:p>
            <a:pPr>
              <a:lnSpc>
                <a:spcPct val="150000"/>
              </a:lnSpc>
              <a:spcAft>
                <a:spcPts val="0"/>
              </a:spcAft>
            </a:pPr>
            <a:r>
              <a:rPr lang="vi-VN" sz="2400" dirty="0">
                <a:latin typeface="Times New Roman" panose="02020603050405020304" pitchFamily="18" charset="0"/>
                <a:ea typeface="Times New Roman" panose="02020603050405020304" pitchFamily="18" charset="0"/>
              </a:rPr>
              <a:t>Vận dụng tính chất hoặc khái niệm để giải</a:t>
            </a:r>
          </a:p>
          <a:p>
            <a:pPr marL="342900" lvl="0" indent="-342900">
              <a:lnSpc>
                <a:spcPct val="150000"/>
              </a:lnSpc>
              <a:spcAft>
                <a:spcPts val="0"/>
              </a:spcAft>
              <a:buFont typeface="Times New Roman" panose="02020603050405020304" pitchFamily="18" charset="0"/>
              <a:buChar char="-"/>
            </a:pPr>
            <a:r>
              <a:rPr lang="vi-VN" sz="2400" b="1" i="1" u="sng" dirty="0">
                <a:latin typeface="Times New Roman" panose="02020603050405020304" pitchFamily="18" charset="0"/>
                <a:ea typeface="Times New Roman" panose="02020603050405020304" pitchFamily="18" charset="0"/>
              </a:rPr>
              <a:t>Bước 4:</a:t>
            </a:r>
            <a:endParaRPr lang="vi-VN" sz="2400" dirty="0">
              <a:latin typeface="Times New Roman" panose="02020603050405020304" pitchFamily="18" charset="0"/>
              <a:ea typeface="Times New Roman" panose="02020603050405020304" pitchFamily="18" charset="0"/>
            </a:endParaRPr>
          </a:p>
          <a:p>
            <a:pPr>
              <a:lnSpc>
                <a:spcPct val="150000"/>
              </a:lnSpc>
              <a:spcAft>
                <a:spcPts val="0"/>
              </a:spcAft>
            </a:pPr>
            <a:r>
              <a:rPr lang="vi-VN" sz="2400" dirty="0">
                <a:latin typeface="Times New Roman" panose="02020603050405020304" pitchFamily="18" charset="0"/>
                <a:ea typeface="Times New Roman" panose="02020603050405020304" pitchFamily="18" charset="0"/>
              </a:rPr>
              <a:t>Áp dụng tính chất tỉ lệ thức</a:t>
            </a:r>
            <a:endParaRPr lang="vi-VN"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4080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p:cTn id="7" dur="1000" fill="hold"/>
                                        <p:tgtEl>
                                          <p:spTgt spid="9">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9">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9">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500"/>
                                        <p:tgtEl>
                                          <p:spTgt spid="9">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 calcmode="lin" valueType="num">
                                      <p:cBhvr>
                                        <p:cTn id="26"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wipe(left)">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wipe(left)">
                                      <p:cBhvr>
                                        <p:cTn id="37" dur="500"/>
                                        <p:tgtEl>
                                          <p:spTgt spid="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wipe(left)">
                                      <p:cBhvr>
                                        <p:cTn id="4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2879" y="457200"/>
            <a:ext cx="4140927" cy="5078313"/>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Ví dụ 1</a:t>
            </a: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Bài 7 trang 56, SGK toán 7 </a:t>
            </a:r>
            <a:r>
              <a:rPr kumimoji="0" 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tập 1</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a:t>
            </a:r>
            <a:endPar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Hạnh và Vân định làm mứt dẻo từ 2,5 kg dâu. Theo công thức thì 2kg dâu cần 3kg đường. Hạnh bảo cẩn 3,75kg đường còn Vân bảo cần 3,25kg. Theo bạn ai đúng? Vì sao</a:t>
            </a:r>
            <a:r>
              <a:rPr kumimoji="0" 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cxnSp>
        <p:nvCxnSpPr>
          <p:cNvPr id="7" name="Straight Connector 6"/>
          <p:cNvCxnSpPr/>
          <p:nvPr/>
        </p:nvCxnSpPr>
        <p:spPr>
          <a:xfrm>
            <a:off x="4467495" y="347723"/>
            <a:ext cx="0" cy="61264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754879" y="13058"/>
            <a:ext cx="7171509" cy="2308324"/>
          </a:xfrm>
          <a:prstGeom prst="rect">
            <a:avLst/>
          </a:prstGeom>
          <a:noFill/>
        </p:spPr>
        <p:txBody>
          <a:bodyPr wrap="square" rtlCol="0">
            <a:spAutoFit/>
          </a:bodyPr>
          <a:lstStyle/>
          <a:p>
            <a:pPr lvl="0">
              <a:lnSpc>
                <a:spcPct val="150000"/>
              </a:lnSpc>
            </a:pPr>
            <a:r>
              <a:rPr lang="vi-VN" sz="2400" b="1" i="1" u="sng" dirty="0">
                <a:solidFill>
                  <a:prstClr val="white"/>
                </a:solidFill>
                <a:latin typeface="Times New Roman" panose="02020603050405020304" pitchFamily="18" charset="0"/>
                <a:ea typeface="Times New Roman" panose="02020603050405020304" pitchFamily="18" charset="0"/>
              </a:rPr>
              <a:t>Trình bày lời giải:</a:t>
            </a:r>
            <a:endParaRPr lang="vi-VN" sz="2400" dirty="0">
              <a:solidFill>
                <a:prstClr val="white"/>
              </a:solidFill>
              <a:latin typeface="Times New Roman" panose="02020603050405020304" pitchFamily="18" charset="0"/>
              <a:ea typeface="Times New Roman" panose="02020603050405020304" pitchFamily="18" charset="0"/>
            </a:endParaRPr>
          </a:p>
          <a:p>
            <a:pPr>
              <a:spcAft>
                <a:spcPts val="0"/>
              </a:spcAft>
            </a:pPr>
            <a:r>
              <a:rPr lang="vi-VN" sz="2400" dirty="0" smtClean="0">
                <a:latin typeface="Times New Roman" panose="02020603050405020304" pitchFamily="18" charset="0"/>
                <a:ea typeface="Times New Roman" panose="02020603050405020304" pitchFamily="18" charset="0"/>
              </a:rPr>
              <a:t>Gọi khối </a:t>
            </a:r>
            <a:r>
              <a:rPr lang="vi-VN" sz="2400" dirty="0">
                <a:latin typeface="Times New Roman" panose="02020603050405020304" pitchFamily="18" charset="0"/>
                <a:ea typeface="Times New Roman" panose="02020603050405020304" pitchFamily="18" charset="0"/>
              </a:rPr>
              <a:t>lượng đường cần để làm mứt dẻo từ 2,5 kg </a:t>
            </a:r>
            <a:r>
              <a:rPr lang="vi-VN" sz="2400" dirty="0" smtClean="0">
                <a:latin typeface="Times New Roman" panose="02020603050405020304" pitchFamily="18" charset="0"/>
                <a:ea typeface="Times New Roman" panose="02020603050405020304" pitchFamily="18" charset="0"/>
              </a:rPr>
              <a:t>dâu là a (kg), a &gt; 0. </a:t>
            </a:r>
            <a:r>
              <a:rPr lang="vi-VN" sz="2400" dirty="0">
                <a:latin typeface="Times New Roman" panose="02020603050405020304" pitchFamily="18" charset="0"/>
                <a:ea typeface="Times New Roman" panose="02020603050405020304" pitchFamily="18" charset="0"/>
              </a:rPr>
              <a:t>Vì khối lượng đường và khối lượng dâu là hai đại lượng tỉ lệ thuận nên</a:t>
            </a:r>
          </a:p>
          <a:p>
            <a:pPr>
              <a:lnSpc>
                <a:spcPct val="150000"/>
              </a:lnSpc>
              <a:spcAft>
                <a:spcPts val="0"/>
              </a:spcAft>
            </a:pPr>
            <a:r>
              <a:rPr lang="vi-VN" sz="2400" dirty="0">
                <a:latin typeface="Times New Roman" panose="02020603050405020304" pitchFamily="18" charset="0"/>
                <a:ea typeface="Times New Roman" panose="02020603050405020304" pitchFamily="18" charset="0"/>
              </a:rPr>
              <a:t>Ta có bảng sau</a:t>
            </a:r>
            <a:r>
              <a:rPr lang="en-US" sz="2400" dirty="0" smtClean="0">
                <a:latin typeface="VNI-Times" pitchFamily="2" charset="0"/>
                <a:ea typeface="Times New Roman" panose="02020603050405020304" pitchFamily="18" charset="0"/>
              </a:rPr>
              <a:t>:</a:t>
            </a:r>
            <a:endParaRPr lang="vi-VN" sz="2400" dirty="0">
              <a:latin typeface="Times New Roman" panose="02020603050405020304" pitchFamily="18" charset="0"/>
              <a:ea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130563518"/>
              </p:ext>
            </p:extLst>
          </p:nvPr>
        </p:nvGraphicFramePr>
        <p:xfrm>
          <a:off x="7067004" y="2468882"/>
          <a:ext cx="4219303" cy="1097280"/>
        </p:xfrm>
        <a:graphic>
          <a:graphicData uri="http://schemas.openxmlformats.org/drawingml/2006/table">
            <a:tbl>
              <a:tblPr firstRow="1" firstCol="1" lastRow="1" lastCol="1" bandRow="1" bandCol="1"/>
              <a:tblGrid>
                <a:gridCol w="2233748">
                  <a:extLst>
                    <a:ext uri="{9D8B030D-6E8A-4147-A177-3AD203B41FA5}">
                      <a16:colId xmlns:a16="http://schemas.microsoft.com/office/drawing/2014/main" val="3890523308"/>
                    </a:ext>
                  </a:extLst>
                </a:gridCol>
                <a:gridCol w="927463">
                  <a:extLst>
                    <a:ext uri="{9D8B030D-6E8A-4147-A177-3AD203B41FA5}">
                      <a16:colId xmlns:a16="http://schemas.microsoft.com/office/drawing/2014/main" val="564064620"/>
                    </a:ext>
                  </a:extLst>
                </a:gridCol>
                <a:gridCol w="1058092">
                  <a:extLst>
                    <a:ext uri="{9D8B030D-6E8A-4147-A177-3AD203B41FA5}">
                      <a16:colId xmlns:a16="http://schemas.microsoft.com/office/drawing/2014/main" val="446264666"/>
                    </a:ext>
                  </a:extLst>
                </a:gridCol>
              </a:tblGrid>
              <a:tr h="332318">
                <a:tc>
                  <a:txBody>
                    <a:bodyPr/>
                    <a:lstStyle/>
                    <a:p>
                      <a:pPr>
                        <a:lnSpc>
                          <a:spcPct val="150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Số kg dâu (x)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92722453"/>
                  </a:ext>
                </a:extLst>
              </a:tr>
              <a:tr h="332318">
                <a:tc>
                  <a:txBody>
                    <a:bodyPr/>
                    <a:lstStyle/>
                    <a:p>
                      <a:pPr>
                        <a:lnSpc>
                          <a:spcPct val="150000"/>
                        </a:lnSpc>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Số kg đường (y)</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3324157"/>
                  </a:ext>
                </a:extLst>
              </a:tr>
            </a:tbl>
          </a:graphicData>
        </a:graphic>
      </p:graphicFrame>
      <mc:AlternateContent xmlns:mc="http://schemas.openxmlformats.org/markup-compatibility/2006" xmlns:a14="http://schemas.microsoft.com/office/drawing/2010/main">
        <mc:Choice Requires="a14">
          <p:sp>
            <p:nvSpPr>
              <p:cNvPr id="2" name="TextBox 1"/>
              <p:cNvSpPr txBox="1"/>
              <p:nvPr/>
            </p:nvSpPr>
            <p:spPr>
              <a:xfrm>
                <a:off x="5081451" y="3958046"/>
                <a:ext cx="6675120" cy="2548711"/>
              </a:xfrm>
              <a:prstGeom prst="rect">
                <a:avLst/>
              </a:prstGeom>
              <a:noFill/>
            </p:spPr>
            <p:txBody>
              <a:bodyPr wrap="square" rtlCol="0">
                <a:spAutoFit/>
              </a:bodyPr>
              <a:lstStyle/>
              <a:p>
                <a:pPr>
                  <a:lnSpc>
                    <a:spcPct val="150000"/>
                  </a:lnSpc>
                  <a:spcAft>
                    <a:spcPts val="0"/>
                  </a:spcAft>
                </a:pPr>
                <a:r>
                  <a:rPr lang="vi-VN" sz="2400" dirty="0">
                    <a:latin typeface="Times New Roman" panose="02020603050405020304" pitchFamily="18" charset="0"/>
                    <a:ea typeface="Times New Roman" panose="02020603050405020304" pitchFamily="18" charset="0"/>
                  </a:rPr>
                  <a:t>Áp dụng tính chất tỉ lệ thuận ta có</a:t>
                </a:r>
                <a:r>
                  <a:rPr lang="vi-VN" sz="2400" dirty="0" smtClean="0">
                    <a:latin typeface="Times New Roman" panose="02020603050405020304" pitchFamily="18" charset="0"/>
                    <a:ea typeface="Times New Roman" panose="02020603050405020304" pitchFamily="18" charset="0"/>
                  </a:rPr>
                  <a:t>:      </a:t>
                </a:r>
                <a14:m>
                  <m:oMath xmlns:m="http://schemas.openxmlformats.org/officeDocument/2006/math">
                    <m:f>
                      <m:fPr>
                        <m:ctrlPr>
                          <a:rPr lang="vi-VN" sz="2400" i="1">
                            <a:latin typeface="Cambria Math" panose="02040503050406030204" pitchFamily="18" charset="0"/>
                            <a:ea typeface="Times New Roman" panose="02020603050405020304" pitchFamily="18" charset="0"/>
                          </a:rPr>
                        </m:ctrlPr>
                      </m:fPr>
                      <m:num>
                        <m:r>
                          <a:rPr lang="vi-VN" sz="2400" i="1">
                            <a:latin typeface="Cambria Math" panose="02040503050406030204" pitchFamily="18" charset="0"/>
                            <a:ea typeface="Times New Roman" panose="02020603050405020304" pitchFamily="18" charset="0"/>
                          </a:rPr>
                          <m:t>2</m:t>
                        </m:r>
                      </m:num>
                      <m:den>
                        <m:r>
                          <a:rPr lang="vi-VN" sz="2400" i="1">
                            <a:latin typeface="Cambria Math" panose="02040503050406030204" pitchFamily="18" charset="0"/>
                            <a:ea typeface="Times New Roman" panose="02020603050405020304" pitchFamily="18" charset="0"/>
                          </a:rPr>
                          <m:t>3</m:t>
                        </m:r>
                      </m:den>
                    </m:f>
                    <m:r>
                      <a:rPr lang="vi-VN" sz="2400" i="1">
                        <a:latin typeface="Cambria Math" panose="02040503050406030204" pitchFamily="18" charset="0"/>
                        <a:ea typeface="Times New Roman" panose="02020603050405020304" pitchFamily="18" charset="0"/>
                      </a:rPr>
                      <m:t>=</m:t>
                    </m:r>
                    <m:f>
                      <m:fPr>
                        <m:ctrlPr>
                          <a:rPr lang="vi-VN" sz="2400" i="1">
                            <a:latin typeface="Cambria Math" panose="02040503050406030204" pitchFamily="18" charset="0"/>
                            <a:ea typeface="Times New Roman" panose="02020603050405020304" pitchFamily="18" charset="0"/>
                          </a:rPr>
                        </m:ctrlPr>
                      </m:fPr>
                      <m:num>
                        <m:r>
                          <a:rPr lang="vi-VN" sz="2400" i="1">
                            <a:latin typeface="Cambria Math" panose="02040503050406030204" pitchFamily="18" charset="0"/>
                            <a:ea typeface="Times New Roman" panose="02020603050405020304" pitchFamily="18" charset="0"/>
                          </a:rPr>
                          <m:t>2,5</m:t>
                        </m:r>
                      </m:num>
                      <m:den>
                        <m:r>
                          <a:rPr lang="vi-VN" sz="2400" i="1">
                            <a:latin typeface="Cambria Math" panose="02040503050406030204" pitchFamily="18" charset="0"/>
                            <a:ea typeface="Times New Roman" panose="02020603050405020304" pitchFamily="18" charset="0"/>
                          </a:rPr>
                          <m:t>𝑎</m:t>
                        </m:r>
                      </m:den>
                    </m:f>
                  </m:oMath>
                </a14:m>
                <a:endParaRPr lang="vi-VN" sz="2400" dirty="0">
                  <a:effectLst/>
                  <a:latin typeface="Times New Roman" panose="02020603050405020304" pitchFamily="18" charset="0"/>
                  <a:ea typeface="Times New Roman" panose="02020603050405020304" pitchFamily="18" charset="0"/>
                </a:endParaRPr>
              </a:p>
              <a:p>
                <a:pPr>
                  <a:lnSpc>
                    <a:spcPct val="150000"/>
                  </a:lnSpc>
                  <a:spcAft>
                    <a:spcPts val="0"/>
                  </a:spcAft>
                </a:pPr>
                <a:r>
                  <a:rPr lang="vi-VN" sz="2400" dirty="0">
                    <a:latin typeface="Calibri" panose="020F0502020204030204" pitchFamily="34" charset="0"/>
                    <a:ea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Hay 2.a = 3.2,5</a:t>
                </a:r>
                <a:endParaRPr lang="vi-VN" sz="2400" dirty="0">
                  <a:effectLst/>
                  <a:latin typeface="Times New Roman" panose="02020603050405020304" pitchFamily="18" charset="0"/>
                  <a:ea typeface="Times New Roman" panose="02020603050405020304" pitchFamily="18" charset="0"/>
                </a:endParaRPr>
              </a:p>
              <a:p>
                <a:pPr>
                  <a:lnSpc>
                    <a:spcPct val="150000"/>
                  </a:lnSpc>
                  <a:spcAft>
                    <a:spcPts val="0"/>
                  </a:spcAft>
                </a:pPr>
                <a:r>
                  <a:rPr lang="vi-VN" sz="2400" dirty="0">
                    <a:latin typeface="Times New Roman" panose="02020603050405020304" pitchFamily="18" charset="0"/>
                    <a:ea typeface="Times New Roman" panose="02020603050405020304" pitchFamily="18" charset="0"/>
                  </a:rPr>
                  <a:t>                                                                a = 3,75</a:t>
                </a:r>
                <a:endParaRPr lang="vi-VN" sz="2400" dirty="0">
                  <a:effectLst/>
                  <a:latin typeface="Times New Roman" panose="02020603050405020304" pitchFamily="18" charset="0"/>
                  <a:ea typeface="Times New Roman" panose="02020603050405020304" pitchFamily="18" charset="0"/>
                </a:endParaRPr>
              </a:p>
              <a:p>
                <a:pPr>
                  <a:lnSpc>
                    <a:spcPct val="150000"/>
                  </a:lnSpc>
                  <a:spcAft>
                    <a:spcPts val="0"/>
                  </a:spcAft>
                </a:pPr>
                <a:r>
                  <a:rPr lang="vi-VN" sz="2400" dirty="0">
                    <a:latin typeface="Times New Roman" panose="02020603050405020304" pitchFamily="18" charset="0"/>
                    <a:ea typeface="Times New Roman" panose="02020603050405020304" pitchFamily="18" charset="0"/>
                  </a:rPr>
                  <a:t>Vậy cần 3,75kg </a:t>
                </a:r>
                <a:r>
                  <a:rPr lang="vi-VN" sz="2400" dirty="0" smtClean="0">
                    <a:latin typeface="Times New Roman" panose="02020603050405020304" pitchFamily="18" charset="0"/>
                    <a:ea typeface="Times New Roman" panose="02020603050405020304" pitchFamily="18" charset="0"/>
                  </a:rPr>
                  <a:t>đường. </a:t>
                </a:r>
                <a:r>
                  <a:rPr lang="vi-VN" sz="2400" dirty="0">
                    <a:latin typeface="Times New Roman" panose="02020603050405020304" pitchFamily="18" charset="0"/>
                    <a:ea typeface="Times New Roman" panose="02020603050405020304" pitchFamily="18" charset="0"/>
                  </a:rPr>
                  <a:t>Do đó bạn Hạnh nói đúng</a:t>
                </a:r>
                <a:r>
                  <a:rPr lang="vi-VN" sz="2400" dirty="0" smtClean="0">
                    <a:latin typeface="Times New Roman" panose="02020603050405020304" pitchFamily="18" charset="0"/>
                    <a:ea typeface="Times New Roman" panose="02020603050405020304" pitchFamily="18" charset="0"/>
                  </a:rPr>
                  <a:t>.</a:t>
                </a:r>
                <a:endParaRPr lang="vi-VN" sz="2000" dirty="0">
                  <a:latin typeface="Times New Roman" panose="02020603050405020304" pitchFamily="18" charset="0"/>
                  <a:ea typeface="Times New Roman" panose="020206030504050203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5081451" y="3958046"/>
                <a:ext cx="6675120" cy="2548711"/>
              </a:xfrm>
              <a:prstGeom prst="rect">
                <a:avLst/>
              </a:prstGeom>
              <a:blipFill>
                <a:blip r:embed="rId2"/>
                <a:stretch>
                  <a:fillRect l="-1461" b="-2153"/>
                </a:stretch>
              </a:blipFill>
            </p:spPr>
            <p:txBody>
              <a:bodyPr/>
              <a:lstStyle/>
              <a:p>
                <a:r>
                  <a:rPr lang="vi-VN">
                    <a:noFill/>
                  </a:rPr>
                  <a:t> </a:t>
                </a:r>
              </a:p>
            </p:txBody>
          </p:sp>
        </mc:Fallback>
      </mc:AlternateContent>
    </p:spTree>
    <p:extLst>
      <p:ext uri="{BB962C8B-B14F-4D97-AF65-F5344CB8AC3E}">
        <p14:creationId xmlns:p14="http://schemas.microsoft.com/office/powerpoint/2010/main" val="411159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up)">
                                      <p:cBhvr>
                                        <p:cTn id="12" dur="500"/>
                                        <p:tgtEl>
                                          <p:spTgt spid="9">
                                            <p:txEl>
                                              <p:pRg st="1" end="1"/>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wipe(up)">
                                      <p:cBhvr>
                                        <p:cTn id="15" dur="500"/>
                                        <p:tgtEl>
                                          <p:spTgt spid="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wipe(left)">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wipe(left)">
                                      <p:cBhvr>
                                        <p:cTn id="30" dur="500"/>
                                        <p:tgtEl>
                                          <p:spTgt spid="2">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animEffect transition="in" filter="wipe(left)">
                                      <p:cBhvr>
                                        <p:cTn id="35" dur="500"/>
                                        <p:tgtEl>
                                          <p:spTgt spid="2">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
                                            <p:txEl>
                                              <p:pRg st="3" end="3"/>
                                            </p:txEl>
                                          </p:spTgt>
                                        </p:tgtEl>
                                        <p:attrNameLst>
                                          <p:attrName>style.visibility</p:attrName>
                                        </p:attrNameLst>
                                      </p:cBhvr>
                                      <p:to>
                                        <p:strVal val="visible"/>
                                      </p:to>
                                    </p:set>
                                    <p:animEffect transition="in" filter="wipe(left)">
                                      <p:cBhvr>
                                        <p:cTn id="4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8823" y="457200"/>
            <a:ext cx="3317966" cy="5678478"/>
          </a:xfrm>
          <a:prstGeom prst="rect">
            <a:avLst/>
          </a:prstGeom>
          <a:noFill/>
        </p:spPr>
        <p:txBody>
          <a:bodyPr wrap="square" rtlCol="0">
            <a:spAutoFit/>
          </a:bodyPr>
          <a:lstStyle/>
          <a:p>
            <a:pPr>
              <a:lnSpc>
                <a:spcPct val="150000"/>
              </a:lnSpc>
              <a:spcAft>
                <a:spcPts val="0"/>
              </a:spcAft>
            </a:pPr>
            <a:r>
              <a:rPr lang="vi-VN" sz="2200" b="1" u="sng" dirty="0">
                <a:latin typeface="Times New Roman" panose="02020603050405020304" pitchFamily="18" charset="0"/>
                <a:ea typeface="Times New Roman" panose="02020603050405020304" pitchFamily="18" charset="0"/>
              </a:rPr>
              <a:t>Ví dụ 2:</a:t>
            </a:r>
            <a:endParaRPr lang="vi-VN" sz="2200" dirty="0">
              <a:latin typeface="Times New Roman" panose="02020603050405020304" pitchFamily="18" charset="0"/>
              <a:ea typeface="Times New Roman" panose="02020603050405020304" pitchFamily="18" charset="0"/>
            </a:endParaRPr>
          </a:p>
          <a:p>
            <a:pPr>
              <a:lnSpc>
                <a:spcPct val="150000"/>
              </a:lnSpc>
              <a:spcAft>
                <a:spcPts val="0"/>
              </a:spcAft>
            </a:pPr>
            <a:r>
              <a:rPr lang="vi-VN" sz="2200" dirty="0">
                <a:latin typeface="Times New Roman" panose="02020603050405020304" pitchFamily="18" charset="0"/>
                <a:ea typeface="Times New Roman" panose="02020603050405020304" pitchFamily="18" charset="0"/>
              </a:rPr>
              <a:t>Học sinh của ba lớp 7 cần phải trồng và chăm sóc 24 cây xanh. Lớp 7A có 32 học sinh, lớp 7B có 28 học sinh, lớp 7C có 36 học sinh. Hỏi mỗi lớp phải trồng và chăm sóc bao nhiêu cây xanh, biết số cây xanh tỉ lệ với số học sinh</a:t>
            </a:r>
            <a:r>
              <a:rPr lang="vi-VN" sz="2200" dirty="0" smtClean="0">
                <a:latin typeface="Times New Roman" panose="02020603050405020304" pitchFamily="18" charset="0"/>
                <a:ea typeface="Times New Roman" panose="02020603050405020304" pitchFamily="18" charset="0"/>
              </a:rPr>
              <a:t>.</a:t>
            </a: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vi-VN" sz="2200" b="1" i="1"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rPr>
              <a:t>Hướng dẫn giải</a:t>
            </a:r>
            <a:endParaRPr kumimoji="0" lang="vi-VN" sz="2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3775161" y="574766"/>
            <a:ext cx="0" cy="61264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062549" y="143688"/>
            <a:ext cx="7981405" cy="1954381"/>
          </a:xfrm>
          <a:prstGeom prst="rect">
            <a:avLst/>
          </a:prstGeom>
          <a:noFill/>
        </p:spPr>
        <p:txBody>
          <a:bodyPr wrap="square" rtlCol="0">
            <a:spAutoFit/>
          </a:bodyPr>
          <a:lstStyle/>
          <a:p>
            <a:pPr>
              <a:lnSpc>
                <a:spcPct val="150000"/>
              </a:lnSpc>
              <a:spcAft>
                <a:spcPts val="0"/>
              </a:spcAft>
            </a:pPr>
            <a:r>
              <a:rPr lang="vi-VN" sz="2200" b="1" i="1" u="sng" dirty="0">
                <a:latin typeface="Times New Roman" panose="02020603050405020304" pitchFamily="18" charset="0"/>
                <a:ea typeface="Times New Roman" panose="02020603050405020304" pitchFamily="18" charset="0"/>
              </a:rPr>
              <a:t>Trình bày lời giải</a:t>
            </a:r>
            <a:r>
              <a:rPr lang="vi-VN" sz="2200" i="1" u="sng" dirty="0">
                <a:latin typeface="Times New Roman" panose="02020603050405020304" pitchFamily="18" charset="0"/>
                <a:ea typeface="Times New Roman" panose="02020603050405020304" pitchFamily="18" charset="0"/>
              </a:rPr>
              <a:t>:</a:t>
            </a:r>
            <a:endParaRPr lang="vi-VN" sz="2200" dirty="0">
              <a:latin typeface="Times New Roman" panose="02020603050405020304" pitchFamily="18" charset="0"/>
              <a:ea typeface="Times New Roman" panose="02020603050405020304" pitchFamily="18" charset="0"/>
            </a:endParaRPr>
          </a:p>
          <a:p>
            <a:pPr marL="342900" lvl="0" indent="-342900">
              <a:spcAft>
                <a:spcPts val="0"/>
              </a:spcAft>
              <a:buFont typeface="Times New Roman" panose="02020603050405020304" pitchFamily="18" charset="0"/>
              <a:buChar char="-"/>
            </a:pPr>
            <a:r>
              <a:rPr lang="vi-VN" sz="2200" dirty="0">
                <a:latin typeface="Times New Roman" panose="02020603050405020304" pitchFamily="18" charset="0"/>
                <a:ea typeface="Times New Roman" panose="02020603050405020304" pitchFamily="18" charset="0"/>
              </a:rPr>
              <a:t>Gọi số cây xanh của lớp 7A, 7B, 7C phải trồng lần lượt là a, b, c (a,b,c là những số nguyên dương)</a:t>
            </a:r>
          </a:p>
          <a:p>
            <a:pPr>
              <a:spcAft>
                <a:spcPts val="0"/>
              </a:spcAft>
            </a:pPr>
            <a:r>
              <a:rPr lang="vi-VN" sz="2200" dirty="0">
                <a:latin typeface="Times New Roman" panose="02020603050405020304" pitchFamily="18" charset="0"/>
                <a:ea typeface="Times New Roman" panose="02020603050405020304" pitchFamily="18" charset="0"/>
              </a:rPr>
              <a:t>số cây xanh phải trồng và số học sinh là hai đại lượng tỉ </a:t>
            </a:r>
            <a:r>
              <a:rPr lang="vi-VN" sz="2200" dirty="0" smtClean="0">
                <a:latin typeface="Times New Roman" panose="02020603050405020304" pitchFamily="18" charset="0"/>
                <a:ea typeface="Times New Roman" panose="02020603050405020304" pitchFamily="18" charset="0"/>
              </a:rPr>
              <a:t>lệ thuận</a:t>
            </a:r>
            <a:endParaRPr lang="vi-VN" sz="2200" dirty="0">
              <a:latin typeface="Times New Roman" panose="02020603050405020304" pitchFamily="18" charset="0"/>
              <a:ea typeface="Times New Roman" panose="02020603050405020304" pitchFamily="18" charset="0"/>
            </a:endParaRPr>
          </a:p>
          <a:p>
            <a:pPr marL="342900" lvl="0" indent="-342900">
              <a:spcAft>
                <a:spcPts val="0"/>
              </a:spcAft>
              <a:buFont typeface="Times New Roman" panose="02020603050405020304" pitchFamily="18" charset="0"/>
              <a:buChar char="-"/>
            </a:pPr>
            <a:r>
              <a:rPr lang="fr-FR" sz="2200" dirty="0">
                <a:latin typeface="Times New Roman" panose="02020603050405020304" pitchFamily="18" charset="0"/>
                <a:ea typeface="Times New Roman" panose="02020603050405020304" pitchFamily="18" charset="0"/>
              </a:rPr>
              <a:t>Ta có bảng sau</a:t>
            </a:r>
            <a:r>
              <a:rPr lang="vi-VN" sz="2200" dirty="0">
                <a:latin typeface="Times New Roman" panose="02020603050405020304" pitchFamily="18" charset="0"/>
                <a:ea typeface="Times New Roman" panose="02020603050405020304" pitchFamily="18" charset="0"/>
              </a:rPr>
              <a:t>:</a:t>
            </a:r>
            <a:endParaRPr lang="vi-VN" sz="2200" dirty="0">
              <a:effectLst/>
              <a:latin typeface="Times New Roman" panose="02020603050405020304" pitchFamily="18" charset="0"/>
              <a:ea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367861486"/>
              </p:ext>
            </p:extLst>
          </p:nvPr>
        </p:nvGraphicFramePr>
        <p:xfrm>
          <a:off x="5394959" y="2129244"/>
          <a:ext cx="4754888" cy="1057128"/>
        </p:xfrm>
        <a:graphic>
          <a:graphicData uri="http://schemas.openxmlformats.org/drawingml/2006/table">
            <a:tbl>
              <a:tblPr firstRow="1" firstCol="1" lastRow="1" lastCol="1" bandRow="1" bandCol="1"/>
              <a:tblGrid>
                <a:gridCol w="2064069">
                  <a:extLst>
                    <a:ext uri="{9D8B030D-6E8A-4147-A177-3AD203B41FA5}">
                      <a16:colId xmlns:a16="http://schemas.microsoft.com/office/drawing/2014/main" val="2279467028"/>
                    </a:ext>
                  </a:extLst>
                </a:gridCol>
                <a:gridCol w="923013">
                  <a:extLst>
                    <a:ext uri="{9D8B030D-6E8A-4147-A177-3AD203B41FA5}">
                      <a16:colId xmlns:a16="http://schemas.microsoft.com/office/drawing/2014/main" val="129400214"/>
                    </a:ext>
                  </a:extLst>
                </a:gridCol>
                <a:gridCol w="891725">
                  <a:extLst>
                    <a:ext uri="{9D8B030D-6E8A-4147-A177-3AD203B41FA5}">
                      <a16:colId xmlns:a16="http://schemas.microsoft.com/office/drawing/2014/main" val="2106408199"/>
                    </a:ext>
                  </a:extLst>
                </a:gridCol>
                <a:gridCol w="876081">
                  <a:extLst>
                    <a:ext uri="{9D8B030D-6E8A-4147-A177-3AD203B41FA5}">
                      <a16:colId xmlns:a16="http://schemas.microsoft.com/office/drawing/2014/main" val="4104856031"/>
                    </a:ext>
                  </a:extLst>
                </a:gridCol>
              </a:tblGrid>
              <a:tr h="528564">
                <a:tc>
                  <a:txBody>
                    <a:bodyPr/>
                    <a:lstStyle/>
                    <a:p>
                      <a:pPr>
                        <a:lnSpc>
                          <a:spcPct val="150000"/>
                        </a:lnSpc>
                        <a:spcAft>
                          <a:spcPts val="0"/>
                        </a:spcAft>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Số cây xanh (x)</a:t>
                      </a:r>
                      <a:endParaRPr lang="vi-VN"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a</a:t>
                      </a:r>
                      <a:endParaRPr lang="vi-VN"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b</a:t>
                      </a:r>
                      <a:endParaRPr lang="vi-VN"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c</a:t>
                      </a:r>
                      <a:endParaRPr lang="vi-VN"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0310355"/>
                  </a:ext>
                </a:extLst>
              </a:tr>
              <a:tr h="528564">
                <a:tc>
                  <a:txBody>
                    <a:bodyPr/>
                    <a:lstStyle/>
                    <a:p>
                      <a:pPr>
                        <a:lnSpc>
                          <a:spcPct val="150000"/>
                        </a:lnSpc>
                        <a:spcAft>
                          <a:spcPts val="0"/>
                        </a:spcAft>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Số học sinh (y)</a:t>
                      </a:r>
                      <a:endParaRPr lang="vi-VN"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32</a:t>
                      </a:r>
                      <a:endParaRPr lang="vi-VN"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28</a:t>
                      </a:r>
                      <a:endParaRPr lang="vi-VN"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36</a:t>
                      </a:r>
                      <a:endParaRPr lang="vi-VN"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0204271"/>
                  </a:ext>
                </a:extLst>
              </a:tr>
            </a:tbl>
          </a:graphicData>
        </a:graphic>
      </p:graphicFrame>
      <mc:AlternateContent xmlns:mc="http://schemas.openxmlformats.org/markup-compatibility/2006" xmlns:a14="http://schemas.microsoft.com/office/drawing/2010/main">
        <mc:Choice Requires="a14">
          <p:sp>
            <p:nvSpPr>
              <p:cNvPr id="3" name="TextBox 2"/>
              <p:cNvSpPr txBox="1"/>
              <p:nvPr/>
            </p:nvSpPr>
            <p:spPr>
              <a:xfrm>
                <a:off x="4042952" y="3532542"/>
                <a:ext cx="7471955" cy="2737737"/>
              </a:xfrm>
              <a:prstGeom prst="rect">
                <a:avLst/>
              </a:prstGeom>
              <a:noFill/>
            </p:spPr>
            <p:txBody>
              <a:bodyPr wrap="square" rtlCol="0">
                <a:spAutoFit/>
              </a:bodyPr>
              <a:lstStyle/>
              <a:p>
                <a:pPr marL="342900" lvl="0" indent="-342900">
                  <a:spcAft>
                    <a:spcPts val="0"/>
                  </a:spcAft>
                  <a:buFont typeface="Times New Roman" panose="02020603050405020304" pitchFamily="18" charset="0"/>
                  <a:buChar char="-"/>
                </a:pPr>
                <a:r>
                  <a:rPr lang="vi-VN" sz="2200" dirty="0">
                    <a:latin typeface="Times New Roman" panose="02020603050405020304" pitchFamily="18" charset="0"/>
                    <a:ea typeface="Times New Roman" panose="02020603050405020304" pitchFamily="18" charset="0"/>
                  </a:rPr>
                  <a:t>Áp dụng tính chất của đại lượng tỉ lệ thuận ta có:</a:t>
                </a:r>
                <a:endParaRPr lang="vi-VN" sz="2200" dirty="0">
                  <a:effectLst/>
                  <a:latin typeface="Times New Roman" panose="02020603050405020304" pitchFamily="18" charset="0"/>
                  <a:ea typeface="Times New Roman" panose="02020603050405020304" pitchFamily="18" charset="0"/>
                </a:endParaRPr>
              </a:p>
              <a:p>
                <a:pPr marL="228600">
                  <a:spcAft>
                    <a:spcPts val="0"/>
                  </a:spcAft>
                </a:pPr>
                <a14:m>
                  <m:oMathPara xmlns:m="http://schemas.openxmlformats.org/officeDocument/2006/math">
                    <m:oMathParaPr>
                      <m:jc m:val="centerGroup"/>
                    </m:oMathParaPr>
                    <m:oMath xmlns:m="http://schemas.openxmlformats.org/officeDocument/2006/math">
                      <m:f>
                        <m:fPr>
                          <m:ctrlPr>
                            <a:rPr lang="vi-VN" sz="2200" i="1">
                              <a:latin typeface="Cambria Math" panose="02040503050406030204" pitchFamily="18" charset="0"/>
                              <a:ea typeface="Times New Roman" panose="02020603050405020304" pitchFamily="18" charset="0"/>
                            </a:rPr>
                          </m:ctrlPr>
                        </m:fPr>
                        <m:num>
                          <m:r>
                            <a:rPr lang="vi-VN" sz="2200" i="1">
                              <a:latin typeface="Cambria Math" panose="02040503050406030204" pitchFamily="18" charset="0"/>
                              <a:ea typeface="Times New Roman" panose="02020603050405020304" pitchFamily="18" charset="0"/>
                            </a:rPr>
                            <m:t>𝑎</m:t>
                          </m:r>
                        </m:num>
                        <m:den>
                          <m:r>
                            <a:rPr lang="vi-VN" sz="2200" i="1">
                              <a:latin typeface="Cambria Math" panose="02040503050406030204" pitchFamily="18" charset="0"/>
                              <a:ea typeface="Times New Roman" panose="02020603050405020304" pitchFamily="18" charset="0"/>
                            </a:rPr>
                            <m:t>32</m:t>
                          </m:r>
                        </m:den>
                      </m:f>
                      <m:r>
                        <a:rPr lang="vi-VN" sz="2200" i="1">
                          <a:latin typeface="Cambria Math" panose="02040503050406030204" pitchFamily="18" charset="0"/>
                          <a:ea typeface="Times New Roman" panose="02020603050405020304" pitchFamily="18" charset="0"/>
                        </a:rPr>
                        <m:t>=</m:t>
                      </m:r>
                      <m:f>
                        <m:fPr>
                          <m:ctrlPr>
                            <a:rPr lang="vi-VN" sz="2200" i="1">
                              <a:latin typeface="Cambria Math" panose="02040503050406030204" pitchFamily="18" charset="0"/>
                              <a:ea typeface="Times New Roman" panose="02020603050405020304" pitchFamily="18" charset="0"/>
                            </a:rPr>
                          </m:ctrlPr>
                        </m:fPr>
                        <m:num>
                          <m:r>
                            <a:rPr lang="vi-VN" sz="2200" i="1">
                              <a:latin typeface="Cambria Math" panose="02040503050406030204" pitchFamily="18" charset="0"/>
                              <a:ea typeface="Times New Roman" panose="02020603050405020304" pitchFamily="18" charset="0"/>
                            </a:rPr>
                            <m:t>𝑏</m:t>
                          </m:r>
                        </m:num>
                        <m:den>
                          <m:r>
                            <a:rPr lang="vi-VN" sz="2200" i="1">
                              <a:latin typeface="Cambria Math" panose="02040503050406030204" pitchFamily="18" charset="0"/>
                              <a:ea typeface="Times New Roman" panose="02020603050405020304" pitchFamily="18" charset="0"/>
                            </a:rPr>
                            <m:t>28</m:t>
                          </m:r>
                        </m:den>
                      </m:f>
                      <m:r>
                        <a:rPr lang="vi-VN" sz="2200" i="1">
                          <a:latin typeface="Cambria Math" panose="02040503050406030204" pitchFamily="18" charset="0"/>
                          <a:ea typeface="Times New Roman" panose="02020603050405020304" pitchFamily="18" charset="0"/>
                        </a:rPr>
                        <m:t>=</m:t>
                      </m:r>
                      <m:f>
                        <m:fPr>
                          <m:ctrlPr>
                            <a:rPr lang="vi-VN" sz="2200" i="1">
                              <a:latin typeface="Cambria Math" panose="02040503050406030204" pitchFamily="18" charset="0"/>
                              <a:ea typeface="Times New Roman" panose="02020603050405020304" pitchFamily="18" charset="0"/>
                            </a:rPr>
                          </m:ctrlPr>
                        </m:fPr>
                        <m:num>
                          <m:r>
                            <a:rPr lang="vi-VN" sz="2200" i="1">
                              <a:latin typeface="Cambria Math" panose="02040503050406030204" pitchFamily="18" charset="0"/>
                              <a:ea typeface="Times New Roman" panose="02020603050405020304" pitchFamily="18" charset="0"/>
                            </a:rPr>
                            <m:t>𝑐</m:t>
                          </m:r>
                        </m:num>
                        <m:den>
                          <m:r>
                            <a:rPr lang="vi-VN" sz="2200" i="1">
                              <a:latin typeface="Cambria Math" panose="02040503050406030204" pitchFamily="18" charset="0"/>
                              <a:ea typeface="Times New Roman" panose="02020603050405020304" pitchFamily="18" charset="0"/>
                            </a:rPr>
                            <m:t>36</m:t>
                          </m:r>
                        </m:den>
                      </m:f>
                    </m:oMath>
                  </m:oMathPara>
                </a14:m>
                <a:endParaRPr lang="vi-VN" sz="2200" dirty="0">
                  <a:effectLst/>
                  <a:latin typeface="Times New Roman" panose="02020603050405020304" pitchFamily="18" charset="0"/>
                  <a:ea typeface="Times New Roman" panose="02020603050405020304" pitchFamily="18" charset="0"/>
                </a:endParaRPr>
              </a:p>
              <a:p>
                <a:pPr marL="228600">
                  <a:spcAft>
                    <a:spcPts val="0"/>
                  </a:spcAft>
                </a:pPr>
                <a:r>
                  <a:rPr lang="vi-VN" sz="2200" dirty="0">
                    <a:latin typeface="Times New Roman" panose="02020603050405020304" pitchFamily="18" charset="0"/>
                    <a:ea typeface="Times New Roman" panose="02020603050405020304" pitchFamily="18" charset="0"/>
                  </a:rPr>
                  <a:t>Do cả ba lớp phải trồng và chăm sóc 24 cây xanh nên</a:t>
                </a:r>
                <a:r>
                  <a:rPr lang="vi-VN" sz="2200" dirty="0" smtClean="0">
                    <a:latin typeface="Times New Roman" panose="02020603050405020304" pitchFamily="18" charset="0"/>
                    <a:ea typeface="Times New Roman" panose="02020603050405020304" pitchFamily="18" charset="0"/>
                  </a:rPr>
                  <a:t>:</a:t>
                </a:r>
              </a:p>
              <a:p>
                <a:pPr marL="228600">
                  <a:spcAft>
                    <a:spcPts val="0"/>
                  </a:spcAft>
                </a:pPr>
                <a:r>
                  <a:rPr lang="vi-VN" sz="2200" dirty="0" smtClean="0">
                    <a:latin typeface="Times New Roman" panose="02020603050405020304" pitchFamily="18" charset="0"/>
                    <a:ea typeface="Times New Roman" panose="02020603050405020304" pitchFamily="18" charset="0"/>
                  </a:rPr>
                  <a:t>                                    a </a:t>
                </a:r>
                <a:r>
                  <a:rPr lang="vi-VN" sz="2200" dirty="0">
                    <a:latin typeface="Times New Roman" panose="02020603050405020304" pitchFamily="18" charset="0"/>
                    <a:ea typeface="Times New Roman" panose="02020603050405020304" pitchFamily="18" charset="0"/>
                  </a:rPr>
                  <a:t>+ b + c  = 24</a:t>
                </a:r>
                <a:endParaRPr lang="vi-VN" sz="2200" dirty="0">
                  <a:effectLst/>
                  <a:latin typeface="Times New Roman" panose="02020603050405020304" pitchFamily="18" charset="0"/>
                  <a:ea typeface="Times New Roman" panose="02020603050405020304" pitchFamily="18" charset="0"/>
                </a:endParaRPr>
              </a:p>
              <a:p>
                <a:pPr marL="228600">
                  <a:spcAft>
                    <a:spcPts val="0"/>
                  </a:spcAft>
                </a:pPr>
                <a:r>
                  <a:rPr lang="vi-VN" sz="2200" dirty="0">
                    <a:latin typeface="Times New Roman" panose="02020603050405020304" pitchFamily="18" charset="0"/>
                    <a:ea typeface="Times New Roman" panose="02020603050405020304" pitchFamily="18" charset="0"/>
                  </a:rPr>
                  <a:t>Áp dụng tính chất của dãy tỉ số bằng nhau ta có:</a:t>
                </a:r>
                <a:endParaRPr lang="vi-VN" sz="2200" dirty="0">
                  <a:effectLst/>
                  <a:latin typeface="Times New Roman" panose="02020603050405020304" pitchFamily="18" charset="0"/>
                  <a:ea typeface="Times New Roman" panose="02020603050405020304" pitchFamily="18" charset="0"/>
                </a:endParaRPr>
              </a:p>
              <a:p>
                <a:pPr indent="457200">
                  <a:spcAft>
                    <a:spcPts val="0"/>
                  </a:spcAft>
                </a:pPr>
                <a14:m>
                  <m:oMathPara xmlns:m="http://schemas.openxmlformats.org/officeDocument/2006/math">
                    <m:oMathParaPr>
                      <m:jc m:val="centerGroup"/>
                    </m:oMathParaPr>
                    <m:oMath xmlns:m="http://schemas.openxmlformats.org/officeDocument/2006/math">
                      <m:f>
                        <m:fPr>
                          <m:ctrlPr>
                            <a:rPr lang="vi-VN" sz="2200" i="1">
                              <a:latin typeface="Cambria Math" panose="02040503050406030204" pitchFamily="18" charset="0"/>
                              <a:ea typeface="Times New Roman" panose="02020603050405020304" pitchFamily="18" charset="0"/>
                            </a:rPr>
                          </m:ctrlPr>
                        </m:fPr>
                        <m:num>
                          <m:r>
                            <a:rPr lang="vi-VN" sz="2200" i="1">
                              <a:latin typeface="Cambria Math" panose="02040503050406030204" pitchFamily="18" charset="0"/>
                              <a:ea typeface="Times New Roman" panose="02020603050405020304" pitchFamily="18" charset="0"/>
                            </a:rPr>
                            <m:t>𝑎</m:t>
                          </m:r>
                        </m:num>
                        <m:den>
                          <m:r>
                            <a:rPr lang="vi-VN" sz="2200" i="1">
                              <a:latin typeface="Cambria Math" panose="02040503050406030204" pitchFamily="18" charset="0"/>
                              <a:ea typeface="Times New Roman" panose="02020603050405020304" pitchFamily="18" charset="0"/>
                            </a:rPr>
                            <m:t>32</m:t>
                          </m:r>
                        </m:den>
                      </m:f>
                      <m:r>
                        <a:rPr lang="vi-VN" sz="2200" i="1">
                          <a:latin typeface="Cambria Math" panose="02040503050406030204" pitchFamily="18" charset="0"/>
                          <a:ea typeface="Times New Roman" panose="02020603050405020304" pitchFamily="18" charset="0"/>
                        </a:rPr>
                        <m:t>=</m:t>
                      </m:r>
                      <m:f>
                        <m:fPr>
                          <m:ctrlPr>
                            <a:rPr lang="vi-VN" sz="2200" i="1">
                              <a:latin typeface="Cambria Math" panose="02040503050406030204" pitchFamily="18" charset="0"/>
                              <a:ea typeface="Times New Roman" panose="02020603050405020304" pitchFamily="18" charset="0"/>
                            </a:rPr>
                          </m:ctrlPr>
                        </m:fPr>
                        <m:num>
                          <m:r>
                            <a:rPr lang="vi-VN" sz="2200" i="1">
                              <a:latin typeface="Cambria Math" panose="02040503050406030204" pitchFamily="18" charset="0"/>
                              <a:ea typeface="Times New Roman" panose="02020603050405020304" pitchFamily="18" charset="0"/>
                            </a:rPr>
                            <m:t>𝑏</m:t>
                          </m:r>
                        </m:num>
                        <m:den>
                          <m:r>
                            <a:rPr lang="vi-VN" sz="2200" i="1">
                              <a:latin typeface="Cambria Math" panose="02040503050406030204" pitchFamily="18" charset="0"/>
                              <a:ea typeface="Times New Roman" panose="02020603050405020304" pitchFamily="18" charset="0"/>
                            </a:rPr>
                            <m:t>28</m:t>
                          </m:r>
                        </m:den>
                      </m:f>
                      <m:r>
                        <a:rPr lang="vi-VN" sz="2200" i="1">
                          <a:latin typeface="Cambria Math" panose="02040503050406030204" pitchFamily="18" charset="0"/>
                          <a:ea typeface="Times New Roman" panose="02020603050405020304" pitchFamily="18" charset="0"/>
                        </a:rPr>
                        <m:t>=</m:t>
                      </m:r>
                      <m:f>
                        <m:fPr>
                          <m:ctrlPr>
                            <a:rPr lang="vi-VN" sz="2200" i="1">
                              <a:latin typeface="Cambria Math" panose="02040503050406030204" pitchFamily="18" charset="0"/>
                              <a:ea typeface="Times New Roman" panose="02020603050405020304" pitchFamily="18" charset="0"/>
                            </a:rPr>
                          </m:ctrlPr>
                        </m:fPr>
                        <m:num>
                          <m:r>
                            <a:rPr lang="vi-VN" sz="2200" i="1">
                              <a:latin typeface="Cambria Math" panose="02040503050406030204" pitchFamily="18" charset="0"/>
                              <a:ea typeface="Times New Roman" panose="02020603050405020304" pitchFamily="18" charset="0"/>
                            </a:rPr>
                            <m:t>𝑐</m:t>
                          </m:r>
                        </m:num>
                        <m:den>
                          <m:r>
                            <a:rPr lang="vi-VN" sz="2200" i="1">
                              <a:latin typeface="Cambria Math" panose="02040503050406030204" pitchFamily="18" charset="0"/>
                              <a:ea typeface="Times New Roman" panose="02020603050405020304" pitchFamily="18" charset="0"/>
                            </a:rPr>
                            <m:t>36</m:t>
                          </m:r>
                        </m:den>
                      </m:f>
                      <m:r>
                        <a:rPr lang="vi-VN" sz="2200" i="1">
                          <a:latin typeface="Cambria Math" panose="02040503050406030204" pitchFamily="18" charset="0"/>
                          <a:ea typeface="Times New Roman" panose="02020603050405020304" pitchFamily="18" charset="0"/>
                        </a:rPr>
                        <m:t>=</m:t>
                      </m:r>
                      <m:f>
                        <m:fPr>
                          <m:ctrlPr>
                            <a:rPr lang="vi-VN" sz="2200" i="1">
                              <a:latin typeface="Cambria Math" panose="02040503050406030204" pitchFamily="18" charset="0"/>
                              <a:ea typeface="Times New Roman" panose="02020603050405020304" pitchFamily="18" charset="0"/>
                            </a:rPr>
                          </m:ctrlPr>
                        </m:fPr>
                        <m:num>
                          <m:r>
                            <a:rPr lang="vi-VN" sz="2200" i="1">
                              <a:latin typeface="Cambria Math" panose="02040503050406030204" pitchFamily="18" charset="0"/>
                              <a:ea typeface="Times New Roman" panose="02020603050405020304" pitchFamily="18" charset="0"/>
                            </a:rPr>
                            <m:t>𝑎</m:t>
                          </m:r>
                          <m:r>
                            <a:rPr lang="vi-VN" sz="2200" i="1">
                              <a:latin typeface="Cambria Math" panose="02040503050406030204" pitchFamily="18" charset="0"/>
                              <a:ea typeface="Times New Roman" panose="02020603050405020304" pitchFamily="18" charset="0"/>
                            </a:rPr>
                            <m:t>+</m:t>
                          </m:r>
                          <m:r>
                            <a:rPr lang="vi-VN" sz="2200" i="1">
                              <a:latin typeface="Cambria Math" panose="02040503050406030204" pitchFamily="18" charset="0"/>
                              <a:ea typeface="Times New Roman" panose="02020603050405020304" pitchFamily="18" charset="0"/>
                            </a:rPr>
                            <m:t>𝑏</m:t>
                          </m:r>
                          <m:r>
                            <a:rPr lang="vi-VN" sz="2200" i="1">
                              <a:latin typeface="Cambria Math" panose="02040503050406030204" pitchFamily="18" charset="0"/>
                              <a:ea typeface="Times New Roman" panose="02020603050405020304" pitchFamily="18" charset="0"/>
                            </a:rPr>
                            <m:t>+</m:t>
                          </m:r>
                          <m:r>
                            <a:rPr lang="vi-VN" sz="2200" i="1">
                              <a:latin typeface="Cambria Math" panose="02040503050406030204" pitchFamily="18" charset="0"/>
                              <a:ea typeface="Times New Roman" panose="02020603050405020304" pitchFamily="18" charset="0"/>
                            </a:rPr>
                            <m:t>𝑐</m:t>
                          </m:r>
                        </m:num>
                        <m:den>
                          <m:r>
                            <a:rPr lang="vi-VN" sz="2200" i="1">
                              <a:latin typeface="Cambria Math" panose="02040503050406030204" pitchFamily="18" charset="0"/>
                              <a:ea typeface="Times New Roman" panose="02020603050405020304" pitchFamily="18" charset="0"/>
                            </a:rPr>
                            <m:t>32+28+36</m:t>
                          </m:r>
                        </m:den>
                      </m:f>
                      <m:r>
                        <a:rPr lang="vi-VN" sz="2200" i="1">
                          <a:latin typeface="Cambria Math" panose="02040503050406030204" pitchFamily="18" charset="0"/>
                          <a:ea typeface="Times New Roman" panose="02020603050405020304" pitchFamily="18" charset="0"/>
                        </a:rPr>
                        <m:t>=</m:t>
                      </m:r>
                      <m:f>
                        <m:fPr>
                          <m:ctrlPr>
                            <a:rPr lang="vi-VN" sz="2200" i="1">
                              <a:latin typeface="Cambria Math" panose="02040503050406030204" pitchFamily="18" charset="0"/>
                              <a:ea typeface="Times New Roman" panose="02020603050405020304" pitchFamily="18" charset="0"/>
                            </a:rPr>
                          </m:ctrlPr>
                        </m:fPr>
                        <m:num>
                          <m:r>
                            <a:rPr lang="vi-VN" sz="2200" i="1">
                              <a:latin typeface="Cambria Math" panose="02040503050406030204" pitchFamily="18" charset="0"/>
                              <a:ea typeface="Times New Roman" panose="02020603050405020304" pitchFamily="18" charset="0"/>
                            </a:rPr>
                            <m:t>24</m:t>
                          </m:r>
                        </m:num>
                        <m:den>
                          <m:r>
                            <a:rPr lang="vi-VN" sz="2200" i="1">
                              <a:latin typeface="Cambria Math" panose="02040503050406030204" pitchFamily="18" charset="0"/>
                              <a:ea typeface="Times New Roman" panose="02020603050405020304" pitchFamily="18" charset="0"/>
                            </a:rPr>
                            <m:t>96</m:t>
                          </m:r>
                        </m:den>
                      </m:f>
                      <m:r>
                        <a:rPr lang="vi-VN" sz="2200" i="1">
                          <a:latin typeface="Cambria Math" panose="02040503050406030204" pitchFamily="18" charset="0"/>
                          <a:ea typeface="Times New Roman" panose="02020603050405020304" pitchFamily="18" charset="0"/>
                        </a:rPr>
                        <m:t>=</m:t>
                      </m:r>
                      <m:f>
                        <m:fPr>
                          <m:ctrlPr>
                            <a:rPr lang="vi-VN" sz="2200" i="1">
                              <a:latin typeface="Cambria Math" panose="02040503050406030204" pitchFamily="18" charset="0"/>
                              <a:ea typeface="Times New Roman" panose="02020603050405020304" pitchFamily="18" charset="0"/>
                            </a:rPr>
                          </m:ctrlPr>
                        </m:fPr>
                        <m:num>
                          <m:r>
                            <a:rPr lang="vi-VN" sz="2200" i="1">
                              <a:latin typeface="Cambria Math" panose="02040503050406030204" pitchFamily="18" charset="0"/>
                              <a:ea typeface="Times New Roman" panose="02020603050405020304" pitchFamily="18" charset="0"/>
                            </a:rPr>
                            <m:t>1</m:t>
                          </m:r>
                        </m:num>
                        <m:den>
                          <m:r>
                            <a:rPr lang="vi-VN" sz="2200" i="1">
                              <a:latin typeface="Cambria Math" panose="02040503050406030204" pitchFamily="18" charset="0"/>
                              <a:ea typeface="Times New Roman" panose="02020603050405020304" pitchFamily="18" charset="0"/>
                            </a:rPr>
                            <m:t>4</m:t>
                          </m:r>
                        </m:den>
                      </m:f>
                    </m:oMath>
                  </m:oMathPara>
                </a14:m>
                <a:endParaRPr lang="vi-VN" sz="2200" dirty="0">
                  <a:effectLst/>
                  <a:latin typeface="Times New Roman" panose="02020603050405020304" pitchFamily="18" charset="0"/>
                  <a:ea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042952" y="3532542"/>
                <a:ext cx="7471955" cy="2737737"/>
              </a:xfrm>
              <a:prstGeom prst="rect">
                <a:avLst/>
              </a:prstGeom>
              <a:blipFill>
                <a:blip r:embed="rId2"/>
                <a:stretch>
                  <a:fillRect l="-897" t="-1333"/>
                </a:stretch>
              </a:blipFill>
            </p:spPr>
            <p:txBody>
              <a:bodyPr/>
              <a:lstStyle/>
              <a:p>
                <a:r>
                  <a:rPr lang="vi-VN">
                    <a:noFill/>
                  </a:rPr>
                  <a:t> </a:t>
                </a:r>
              </a:p>
            </p:txBody>
          </p:sp>
        </mc:Fallback>
      </mc:AlternateContent>
    </p:spTree>
    <p:extLst>
      <p:ext uri="{BB962C8B-B14F-4D97-AF65-F5344CB8AC3E}">
        <p14:creationId xmlns:p14="http://schemas.microsoft.com/office/powerpoint/2010/main" val="50056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up)">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barn(inVertical)">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5"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randombar(vertical)">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wipe(left)">
                                      <p:cBhvr>
                                        <p:cTn id="37" dur="500"/>
                                        <p:tgtEl>
                                          <p:spTgt spid="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1" end="1"/>
                                            </p:txEl>
                                          </p:spTgt>
                                        </p:tgtEl>
                                        <p:attrNameLst>
                                          <p:attrName>style.visibility</p:attrName>
                                        </p:attrNameLst>
                                      </p:cBhvr>
                                      <p:to>
                                        <p:strVal val="visible"/>
                                      </p:to>
                                    </p:set>
                                    <p:animEffect transition="in" filter="wipe(left)">
                                      <p:cBhvr>
                                        <p:cTn id="42" dur="500"/>
                                        <p:tgtEl>
                                          <p:spTgt spid="3">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Effect transition="in" filter="wipe(left)">
                                      <p:cBhvr>
                                        <p:cTn id="47" dur="500"/>
                                        <p:tgtEl>
                                          <p:spTgt spid="3">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
                                            <p:txEl>
                                              <p:pRg st="3" end="3"/>
                                            </p:txEl>
                                          </p:spTgt>
                                        </p:tgtEl>
                                        <p:attrNameLst>
                                          <p:attrName>style.visibility</p:attrName>
                                        </p:attrNameLst>
                                      </p:cBhvr>
                                      <p:to>
                                        <p:strVal val="visible"/>
                                      </p:to>
                                    </p:set>
                                    <p:animEffect transition="in" filter="wipe(left)">
                                      <p:cBhvr>
                                        <p:cTn id="52" dur="500"/>
                                        <p:tgtEl>
                                          <p:spTgt spid="3">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Effect transition="in" filter="wipe(left)">
                                      <p:cBhvr>
                                        <p:cTn id="57" dur="500"/>
                                        <p:tgtEl>
                                          <p:spTgt spid="3">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
                                            <p:txEl>
                                              <p:pRg st="5" end="5"/>
                                            </p:txEl>
                                          </p:spTgt>
                                        </p:tgtEl>
                                        <p:attrNameLst>
                                          <p:attrName>style.visibility</p:attrName>
                                        </p:attrNameLst>
                                      </p:cBhvr>
                                      <p:to>
                                        <p:strVal val="visible"/>
                                      </p:to>
                                    </p:set>
                                    <p:animEffect transition="in" filter="wipe(left)">
                                      <p:cBhvr>
                                        <p:cTn id="6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8823" y="457200"/>
            <a:ext cx="3317966" cy="5678478"/>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vi-VN" sz="22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Ví dụ 2:</a:t>
            </a:r>
            <a:endParaRPr kumimoji="0" lang="vi-VN" sz="2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Học sinh của ba lớp 7 cần phải trồng và chăm sóc 24 cây xanh. Lớp 7A có 32 học sinh, lớp 7B có 28 học sinh, lớp 7C có 36 học sinh. Hỏi mỗi lớp phải trồng và chăm sóc bao nhiêu cây xanh, biết số cây xanh tỉ lệ với số học sinh</a:t>
            </a:r>
            <a:r>
              <a:rPr kumimoji="0" lang="vi-VN" sz="22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a:t>
            </a: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vi-VN" sz="2200" b="1" i="1"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Hướng dẫn giải</a:t>
            </a:r>
            <a:endParaRPr kumimoji="0" lang="vi-VN" sz="2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cxnSp>
        <p:nvCxnSpPr>
          <p:cNvPr id="7" name="Straight Connector 6"/>
          <p:cNvCxnSpPr/>
          <p:nvPr/>
        </p:nvCxnSpPr>
        <p:spPr>
          <a:xfrm>
            <a:off x="3775161" y="574766"/>
            <a:ext cx="0" cy="61264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TextBox 2"/>
              <p:cNvSpPr txBox="1"/>
              <p:nvPr/>
            </p:nvSpPr>
            <p:spPr>
              <a:xfrm>
                <a:off x="4042952" y="188441"/>
                <a:ext cx="7471955" cy="2737737"/>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kumimoji="0" lang="vi-VN" sz="2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Áp dụng tính chất của đại lượng tỉ lệ thuận ta có:</a:t>
                </a:r>
              </a:p>
              <a:p>
                <a:pPr marL="22860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vi-VN" sz="22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ctrlPr>
                        </m:fPr>
                        <m:num>
                          <m:r>
                            <a:rPr kumimoji="0" lang="vi-VN" sz="22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𝑎</m:t>
                          </m:r>
                        </m:num>
                        <m:den>
                          <m:r>
                            <a:rPr kumimoji="0" lang="vi-VN" sz="22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32</m:t>
                          </m:r>
                        </m:den>
                      </m:f>
                      <m:r>
                        <a:rPr kumimoji="0" lang="vi-VN" sz="22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m:t>
                      </m:r>
                      <m:f>
                        <m:fPr>
                          <m:ctrlPr>
                            <a:rPr kumimoji="0" lang="vi-VN" sz="22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ctrlPr>
                        </m:fPr>
                        <m:num>
                          <m:r>
                            <a:rPr kumimoji="0" lang="vi-VN" sz="22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𝑏</m:t>
                          </m:r>
                        </m:num>
                        <m:den>
                          <m:r>
                            <a:rPr kumimoji="0" lang="vi-VN" sz="22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28</m:t>
                          </m:r>
                        </m:den>
                      </m:f>
                      <m:r>
                        <a:rPr kumimoji="0" lang="vi-VN" sz="22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m:t>
                      </m:r>
                      <m:f>
                        <m:fPr>
                          <m:ctrlPr>
                            <a:rPr kumimoji="0" lang="vi-VN" sz="22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ctrlPr>
                        </m:fPr>
                        <m:num>
                          <m:r>
                            <a:rPr kumimoji="0" lang="vi-VN" sz="22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𝑐</m:t>
                          </m:r>
                        </m:num>
                        <m:den>
                          <m:r>
                            <a:rPr kumimoji="0" lang="vi-VN" sz="22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36</m:t>
                          </m:r>
                        </m:den>
                      </m:f>
                    </m:oMath>
                  </m:oMathPara>
                </a14:m>
                <a:endParaRPr kumimoji="0" lang="vi-VN" sz="2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228600" marR="0" lvl="0" indent="0" algn="l" defTabSz="4572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Do cả ba lớp phải trồng và chăm sóc 24 cây xanh nên</a:t>
                </a:r>
                <a:r>
                  <a:rPr kumimoji="0" lang="vi-VN" sz="22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a:t>
                </a:r>
              </a:p>
              <a:p>
                <a:pPr marL="228600" marR="0" lvl="0" indent="0" algn="ctr" defTabSz="4572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vi-VN" sz="2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a + b + c  = 24</a:t>
                </a:r>
              </a:p>
              <a:p>
                <a:pPr marL="228600" marR="0" lvl="0" indent="0" algn="l" defTabSz="4572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Áp dụng tính chất của dãy tỉ số bằng nhau ta có:</a:t>
                </a:r>
              </a:p>
              <a:p>
                <a:pPr marL="0" marR="0" lvl="0" indent="45720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vi-VN" sz="22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ctrlPr>
                        </m:fPr>
                        <m:num>
                          <m:r>
                            <a:rPr kumimoji="0" lang="vi-VN" sz="22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𝑎</m:t>
                          </m:r>
                        </m:num>
                        <m:den>
                          <m:r>
                            <a:rPr kumimoji="0" lang="vi-VN" sz="22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32</m:t>
                          </m:r>
                        </m:den>
                      </m:f>
                      <m:r>
                        <a:rPr kumimoji="0" lang="vi-VN" sz="22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m:t>
                      </m:r>
                      <m:f>
                        <m:fPr>
                          <m:ctrlPr>
                            <a:rPr kumimoji="0" lang="vi-VN" sz="22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ctrlPr>
                        </m:fPr>
                        <m:num>
                          <m:r>
                            <a:rPr kumimoji="0" lang="vi-VN" sz="22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𝑏</m:t>
                          </m:r>
                        </m:num>
                        <m:den>
                          <m:r>
                            <a:rPr kumimoji="0" lang="vi-VN" sz="22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28</m:t>
                          </m:r>
                        </m:den>
                      </m:f>
                      <m:r>
                        <a:rPr kumimoji="0" lang="vi-VN" sz="22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m:t>
                      </m:r>
                      <m:f>
                        <m:fPr>
                          <m:ctrlPr>
                            <a:rPr kumimoji="0" lang="vi-VN" sz="22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ctrlPr>
                        </m:fPr>
                        <m:num>
                          <m:r>
                            <a:rPr kumimoji="0" lang="vi-VN" sz="22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𝑐</m:t>
                          </m:r>
                        </m:num>
                        <m:den>
                          <m:r>
                            <a:rPr kumimoji="0" lang="vi-VN" sz="22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36</m:t>
                          </m:r>
                        </m:den>
                      </m:f>
                      <m:r>
                        <a:rPr kumimoji="0" lang="vi-VN" sz="22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m:t>
                      </m:r>
                      <m:f>
                        <m:fPr>
                          <m:ctrlPr>
                            <a:rPr kumimoji="0" lang="vi-VN" sz="22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ctrlPr>
                        </m:fPr>
                        <m:num>
                          <m:r>
                            <a:rPr kumimoji="0" lang="vi-VN" sz="22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𝑎</m:t>
                          </m:r>
                          <m:r>
                            <a:rPr kumimoji="0" lang="vi-VN" sz="22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m:t>
                          </m:r>
                          <m:r>
                            <a:rPr kumimoji="0" lang="vi-VN" sz="22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𝑏</m:t>
                          </m:r>
                          <m:r>
                            <a:rPr kumimoji="0" lang="vi-VN" sz="22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m:t>
                          </m:r>
                          <m:r>
                            <a:rPr kumimoji="0" lang="vi-VN" sz="22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𝑐</m:t>
                          </m:r>
                        </m:num>
                        <m:den>
                          <m:r>
                            <a:rPr kumimoji="0" lang="vi-VN" sz="22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32+28+36</m:t>
                          </m:r>
                        </m:den>
                      </m:f>
                      <m:r>
                        <a:rPr kumimoji="0" lang="vi-VN" sz="22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m:t>
                      </m:r>
                      <m:f>
                        <m:fPr>
                          <m:ctrlPr>
                            <a:rPr kumimoji="0" lang="vi-VN" sz="22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ctrlPr>
                        </m:fPr>
                        <m:num>
                          <m:r>
                            <a:rPr kumimoji="0" lang="vi-VN" sz="22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24</m:t>
                          </m:r>
                        </m:num>
                        <m:den>
                          <m:r>
                            <a:rPr kumimoji="0" lang="vi-VN" sz="22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96</m:t>
                          </m:r>
                        </m:den>
                      </m:f>
                      <m:r>
                        <a:rPr kumimoji="0" lang="vi-VN" sz="22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m:t>
                      </m:r>
                      <m:f>
                        <m:fPr>
                          <m:ctrlPr>
                            <a:rPr kumimoji="0" lang="vi-VN" sz="22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ctrlPr>
                        </m:fPr>
                        <m:num>
                          <m:r>
                            <a:rPr kumimoji="0" lang="vi-VN" sz="22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1</m:t>
                          </m:r>
                        </m:num>
                        <m:den>
                          <m:r>
                            <a:rPr kumimoji="0" lang="vi-VN" sz="22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4</m:t>
                          </m:r>
                        </m:den>
                      </m:f>
                    </m:oMath>
                  </m:oMathPara>
                </a14:m>
                <a:endParaRPr kumimoji="0" lang="vi-VN" sz="2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042952" y="188441"/>
                <a:ext cx="7471955" cy="2737737"/>
              </a:xfrm>
              <a:prstGeom prst="rect">
                <a:avLst/>
              </a:prstGeom>
              <a:blipFill>
                <a:blip r:embed="rId2"/>
                <a:stretch>
                  <a:fillRect l="-897" t="-155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421773" y="2351409"/>
                <a:ext cx="7419702" cy="3983783"/>
              </a:xfrm>
              <a:prstGeom prst="rect">
                <a:avLst/>
              </a:prstGeom>
              <a:noFill/>
            </p:spPr>
            <p:txBody>
              <a:bodyPr wrap="square" rtlCol="0">
                <a:spAutoFit/>
              </a:bodyPr>
              <a:lstStyle/>
              <a:p>
                <a:pPr indent="457200">
                  <a:lnSpc>
                    <a:spcPct val="150000"/>
                  </a:lnSpc>
                  <a:spcAft>
                    <a:spcPts val="0"/>
                  </a:spcAft>
                </a:pPr>
                <a:r>
                  <a:rPr lang="en-US" sz="2200" dirty="0">
                    <a:latin typeface="Times New Roman" panose="02020603050405020304" pitchFamily="18" charset="0"/>
                    <a:ea typeface="Times New Roman" panose="02020603050405020304" pitchFamily="18" charset="0"/>
                  </a:rPr>
                  <a:t>Suy ra : </a:t>
                </a:r>
                <a14:m>
                  <m:oMath xmlns:m="http://schemas.openxmlformats.org/officeDocument/2006/math">
                    <m:d>
                      <m:dPr>
                        <m:begChr m:val="{"/>
                        <m:endChr m:val=""/>
                        <m:ctrlPr>
                          <a:rPr lang="vi-VN" sz="2200" i="1">
                            <a:latin typeface="Cambria Math" panose="02040503050406030204" pitchFamily="18" charset="0"/>
                            <a:ea typeface="Times New Roman" panose="02020603050405020304" pitchFamily="18" charset="0"/>
                          </a:rPr>
                        </m:ctrlPr>
                      </m:dPr>
                      <m:e>
                        <m:eqArr>
                          <m:eqArrPr>
                            <m:ctrlPr>
                              <a:rPr lang="vi-VN" sz="2200" i="1">
                                <a:latin typeface="Cambria Math" panose="02040503050406030204" pitchFamily="18" charset="0"/>
                                <a:ea typeface="Times New Roman" panose="02020603050405020304" pitchFamily="18" charset="0"/>
                              </a:rPr>
                            </m:ctrlPr>
                          </m:eqArrPr>
                          <m:e>
                            <m:r>
                              <a:rPr lang="fr-FR" sz="2200" i="1">
                                <a:latin typeface="Cambria Math" panose="02040503050406030204" pitchFamily="18" charset="0"/>
                                <a:ea typeface="Times New Roman" panose="02020603050405020304" pitchFamily="18" charset="0"/>
                              </a:rPr>
                              <m:t>𝑎</m:t>
                            </m:r>
                            <m:r>
                              <a:rPr lang="en-US" sz="2200" i="1">
                                <a:latin typeface="Cambria Math" panose="02040503050406030204" pitchFamily="18" charset="0"/>
                                <a:ea typeface="Times New Roman" panose="02020603050405020304" pitchFamily="18" charset="0"/>
                              </a:rPr>
                              <m:t>=32.</m:t>
                            </m:r>
                            <m:f>
                              <m:fPr>
                                <m:ctrlPr>
                                  <a:rPr lang="vi-VN" sz="2200" i="1">
                                    <a:latin typeface="Cambria Math" panose="02040503050406030204" pitchFamily="18" charset="0"/>
                                    <a:ea typeface="Times New Roman" panose="02020603050405020304" pitchFamily="18" charset="0"/>
                                  </a:rPr>
                                </m:ctrlPr>
                              </m:fPr>
                              <m:num>
                                <m:r>
                                  <a:rPr lang="en-US" sz="2200" i="1">
                                    <a:latin typeface="Cambria Math" panose="02040503050406030204" pitchFamily="18" charset="0"/>
                                    <a:ea typeface="Times New Roman" panose="02020603050405020304" pitchFamily="18" charset="0"/>
                                  </a:rPr>
                                  <m:t>1</m:t>
                                </m:r>
                              </m:num>
                              <m:den>
                                <m:r>
                                  <a:rPr lang="en-US" sz="2200" i="1">
                                    <a:latin typeface="Cambria Math" panose="02040503050406030204" pitchFamily="18" charset="0"/>
                                    <a:ea typeface="Times New Roman" panose="02020603050405020304" pitchFamily="18" charset="0"/>
                                  </a:rPr>
                                  <m:t>4</m:t>
                                </m:r>
                              </m:den>
                            </m:f>
                          </m:e>
                          <m:e>
                            <m:r>
                              <a:rPr lang="fr-FR" sz="2200" i="1">
                                <a:latin typeface="Cambria Math" panose="02040503050406030204" pitchFamily="18" charset="0"/>
                                <a:ea typeface="Times New Roman" panose="02020603050405020304" pitchFamily="18" charset="0"/>
                              </a:rPr>
                              <m:t>𝑏</m:t>
                            </m:r>
                            <m:r>
                              <a:rPr lang="en-US" sz="2200" i="1">
                                <a:latin typeface="Cambria Math" panose="02040503050406030204" pitchFamily="18" charset="0"/>
                                <a:ea typeface="Times New Roman" panose="02020603050405020304" pitchFamily="18" charset="0"/>
                              </a:rPr>
                              <m:t>=28.</m:t>
                            </m:r>
                            <m:f>
                              <m:fPr>
                                <m:ctrlPr>
                                  <a:rPr lang="vi-VN" sz="2200" i="1">
                                    <a:latin typeface="Cambria Math" panose="02040503050406030204" pitchFamily="18" charset="0"/>
                                    <a:ea typeface="Times New Roman" panose="02020603050405020304" pitchFamily="18" charset="0"/>
                                  </a:rPr>
                                </m:ctrlPr>
                              </m:fPr>
                              <m:num>
                                <m:r>
                                  <a:rPr lang="en-US" sz="2200" i="1">
                                    <a:latin typeface="Cambria Math" panose="02040503050406030204" pitchFamily="18" charset="0"/>
                                    <a:ea typeface="Times New Roman" panose="02020603050405020304" pitchFamily="18" charset="0"/>
                                  </a:rPr>
                                  <m:t>1</m:t>
                                </m:r>
                              </m:num>
                              <m:den>
                                <m:r>
                                  <a:rPr lang="en-US" sz="2200" i="1">
                                    <a:latin typeface="Cambria Math" panose="02040503050406030204" pitchFamily="18" charset="0"/>
                                    <a:ea typeface="Times New Roman" panose="02020603050405020304" pitchFamily="18" charset="0"/>
                                  </a:rPr>
                                  <m:t>4</m:t>
                                </m:r>
                              </m:den>
                            </m:f>
                          </m:e>
                          <m:e>
                            <m:r>
                              <a:rPr lang="fr-FR" sz="2200" i="1">
                                <a:latin typeface="Cambria Math" panose="02040503050406030204" pitchFamily="18" charset="0"/>
                                <a:ea typeface="Cambria Math" panose="02040503050406030204" pitchFamily="18" charset="0"/>
                                <a:cs typeface="Cambria Math" panose="02040503050406030204" pitchFamily="18" charset="0"/>
                              </a:rPr>
                              <m:t>𝑐</m:t>
                            </m:r>
                            <m:r>
                              <a:rPr lang="en-US" sz="2200" i="1">
                                <a:latin typeface="Cambria Math" panose="02040503050406030204" pitchFamily="18" charset="0"/>
                                <a:ea typeface="Cambria Math" panose="02040503050406030204" pitchFamily="18" charset="0"/>
                                <a:cs typeface="Cambria Math" panose="02040503050406030204" pitchFamily="18" charset="0"/>
                              </a:rPr>
                              <m:t>=36.</m:t>
                            </m:r>
                            <m:f>
                              <m:fPr>
                                <m:ctrlPr>
                                  <a:rPr lang="vi-VN" sz="2200" i="1">
                                    <a:latin typeface="Cambria Math" panose="02040503050406030204" pitchFamily="18" charset="0"/>
                                    <a:ea typeface="Cambria Math" panose="02040503050406030204" pitchFamily="18" charset="0"/>
                                    <a:cs typeface="Cambria Math" panose="02040503050406030204" pitchFamily="18" charset="0"/>
                                  </a:rPr>
                                </m:ctrlPr>
                              </m:fPr>
                              <m:num>
                                <m:r>
                                  <a:rPr lang="en-US" sz="2200" i="1">
                                    <a:latin typeface="Cambria Math" panose="02040503050406030204" pitchFamily="18" charset="0"/>
                                    <a:ea typeface="Cambria Math" panose="02040503050406030204" pitchFamily="18" charset="0"/>
                                    <a:cs typeface="Cambria Math" panose="02040503050406030204" pitchFamily="18" charset="0"/>
                                  </a:rPr>
                                  <m:t>1</m:t>
                                </m:r>
                              </m:num>
                              <m:den>
                                <m:r>
                                  <a:rPr lang="en-US" sz="2200" i="1">
                                    <a:latin typeface="Cambria Math" panose="02040503050406030204" pitchFamily="18" charset="0"/>
                                    <a:ea typeface="Cambria Math" panose="02040503050406030204" pitchFamily="18" charset="0"/>
                                    <a:cs typeface="Cambria Math" panose="02040503050406030204" pitchFamily="18" charset="0"/>
                                  </a:rPr>
                                  <m:t>4</m:t>
                                </m:r>
                              </m:den>
                            </m:f>
                          </m:e>
                        </m:eqArr>
                      </m:e>
                    </m:d>
                  </m:oMath>
                </a14:m>
                <a:r>
                  <a:rPr lang="en-US" sz="2200" dirty="0">
                    <a:latin typeface="Times New Roman" panose="02020603050405020304" pitchFamily="18" charset="0"/>
                    <a:ea typeface="Times New Roman" panose="02020603050405020304" pitchFamily="18" charset="0"/>
                  </a:rPr>
                  <a:t>    hay   </a:t>
                </a:r>
                <a14:m>
                  <m:oMath xmlns:m="http://schemas.openxmlformats.org/officeDocument/2006/math">
                    <m:d>
                      <m:dPr>
                        <m:begChr m:val="{"/>
                        <m:endChr m:val=""/>
                        <m:ctrlPr>
                          <a:rPr lang="vi-VN" sz="2200" i="1">
                            <a:latin typeface="Cambria Math" panose="02040503050406030204" pitchFamily="18" charset="0"/>
                            <a:ea typeface="Times New Roman" panose="02020603050405020304" pitchFamily="18" charset="0"/>
                          </a:rPr>
                        </m:ctrlPr>
                      </m:dPr>
                      <m:e>
                        <m:eqArr>
                          <m:eqArrPr>
                            <m:ctrlPr>
                              <a:rPr lang="vi-VN" sz="2200" i="1">
                                <a:latin typeface="Cambria Math" panose="02040503050406030204" pitchFamily="18" charset="0"/>
                                <a:ea typeface="Times New Roman" panose="02020603050405020304" pitchFamily="18" charset="0"/>
                              </a:rPr>
                            </m:ctrlPr>
                          </m:eqArrPr>
                          <m:e>
                            <m:r>
                              <a:rPr lang="en-US" sz="2200" i="1">
                                <a:latin typeface="Cambria Math" panose="02040503050406030204" pitchFamily="18" charset="0"/>
                                <a:ea typeface="Times New Roman" panose="02020603050405020304" pitchFamily="18" charset="0"/>
                              </a:rPr>
                              <m:t>𝑎</m:t>
                            </m:r>
                            <m:r>
                              <a:rPr lang="en-US" sz="2200" i="1">
                                <a:latin typeface="Cambria Math" panose="02040503050406030204" pitchFamily="18" charset="0"/>
                                <a:ea typeface="Times New Roman" panose="02020603050405020304" pitchFamily="18" charset="0"/>
                              </a:rPr>
                              <m:t>=8</m:t>
                            </m:r>
                          </m:e>
                          <m:e>
                            <m:r>
                              <a:rPr lang="en-US" sz="2200" i="1">
                                <a:latin typeface="Cambria Math" panose="02040503050406030204" pitchFamily="18" charset="0"/>
                                <a:ea typeface="Times New Roman" panose="02020603050405020304" pitchFamily="18" charset="0"/>
                              </a:rPr>
                              <m:t>𝑏</m:t>
                            </m:r>
                            <m:r>
                              <a:rPr lang="en-US" sz="2200" i="1">
                                <a:latin typeface="Cambria Math" panose="02040503050406030204" pitchFamily="18" charset="0"/>
                                <a:ea typeface="Times New Roman" panose="02020603050405020304" pitchFamily="18" charset="0"/>
                              </a:rPr>
                              <m:t>=7</m:t>
                            </m:r>
                          </m:e>
                          <m:e>
                            <m:r>
                              <a:rPr lang="en-US" sz="2200" i="1">
                                <a:latin typeface="Cambria Math" panose="02040503050406030204" pitchFamily="18" charset="0"/>
                                <a:ea typeface="Cambria Math" panose="02040503050406030204" pitchFamily="18" charset="0"/>
                                <a:cs typeface="Cambria Math" panose="02040503050406030204" pitchFamily="18" charset="0"/>
                              </a:rPr>
                              <m:t>𝑐</m:t>
                            </m:r>
                            <m:r>
                              <a:rPr lang="en-US" sz="2200" i="1">
                                <a:latin typeface="Cambria Math" panose="02040503050406030204" pitchFamily="18" charset="0"/>
                                <a:ea typeface="Cambria Math" panose="02040503050406030204" pitchFamily="18" charset="0"/>
                                <a:cs typeface="Cambria Math" panose="02040503050406030204" pitchFamily="18" charset="0"/>
                              </a:rPr>
                              <m:t>=9</m:t>
                            </m:r>
                          </m:e>
                        </m:eqArr>
                      </m:e>
                    </m:d>
                  </m:oMath>
                </a14:m>
                <a:endParaRPr lang="vi-VN" sz="2200" dirty="0">
                  <a:effectLst/>
                  <a:latin typeface="Times New Roman" panose="02020603050405020304" pitchFamily="18" charset="0"/>
                  <a:ea typeface="Times New Roman" panose="02020603050405020304" pitchFamily="18" charset="0"/>
                </a:endParaRPr>
              </a:p>
              <a:p>
                <a:pPr indent="457200">
                  <a:lnSpc>
                    <a:spcPct val="150000"/>
                  </a:lnSpc>
                  <a:spcAft>
                    <a:spcPts val="0"/>
                  </a:spcAft>
                </a:pPr>
                <a:r>
                  <a:rPr lang="vi-VN" sz="2200" dirty="0">
                    <a:latin typeface="Times New Roman" panose="02020603050405020304" pitchFamily="18" charset="0"/>
                    <a:ea typeface="Times New Roman" panose="02020603050405020304" pitchFamily="18" charset="0"/>
                  </a:rPr>
                  <a:t>Vậy lớp 7A phải trồng và chăm sóc 8 cây xanh</a:t>
                </a:r>
                <a:endParaRPr lang="vi-VN" sz="2200" dirty="0">
                  <a:effectLst/>
                  <a:latin typeface="Times New Roman" panose="02020603050405020304" pitchFamily="18" charset="0"/>
                  <a:ea typeface="Times New Roman" panose="02020603050405020304" pitchFamily="18" charset="0"/>
                </a:endParaRPr>
              </a:p>
              <a:p>
                <a:pPr indent="457200">
                  <a:lnSpc>
                    <a:spcPct val="150000"/>
                  </a:lnSpc>
                  <a:spcAft>
                    <a:spcPts val="0"/>
                  </a:spcAft>
                </a:pPr>
                <a:r>
                  <a:rPr lang="vi-VN" sz="2200" dirty="0" smtClean="0">
                    <a:latin typeface="Times New Roman" panose="02020603050405020304" pitchFamily="18" charset="0"/>
                    <a:ea typeface="Times New Roman" panose="02020603050405020304" pitchFamily="18" charset="0"/>
                  </a:rPr>
                  <a:t>        Lớp </a:t>
                </a:r>
                <a:r>
                  <a:rPr lang="vi-VN" sz="2200" dirty="0">
                    <a:latin typeface="Times New Roman" panose="02020603050405020304" pitchFamily="18" charset="0"/>
                    <a:ea typeface="Times New Roman" panose="02020603050405020304" pitchFamily="18" charset="0"/>
                  </a:rPr>
                  <a:t>7B phải trồng và chăm sóc 7 cây xanh</a:t>
                </a:r>
                <a:endParaRPr lang="vi-VN" sz="2200" dirty="0">
                  <a:effectLst/>
                  <a:latin typeface="Times New Roman" panose="02020603050405020304" pitchFamily="18" charset="0"/>
                  <a:ea typeface="Times New Roman" panose="02020603050405020304" pitchFamily="18" charset="0"/>
                </a:endParaRPr>
              </a:p>
              <a:p>
                <a:pPr indent="457200">
                  <a:lnSpc>
                    <a:spcPct val="150000"/>
                  </a:lnSpc>
                  <a:spcAft>
                    <a:spcPts val="0"/>
                  </a:spcAft>
                </a:pPr>
                <a:r>
                  <a:rPr lang="vi-VN" sz="2200" dirty="0" smtClean="0">
                    <a:latin typeface="Times New Roman" panose="02020603050405020304" pitchFamily="18" charset="0"/>
                    <a:ea typeface="Times New Roman" panose="02020603050405020304" pitchFamily="18" charset="0"/>
                  </a:rPr>
                  <a:t>        Lớp </a:t>
                </a:r>
                <a:r>
                  <a:rPr lang="vi-VN" sz="2200" dirty="0">
                    <a:latin typeface="Times New Roman" panose="02020603050405020304" pitchFamily="18" charset="0"/>
                    <a:ea typeface="Times New Roman" panose="02020603050405020304" pitchFamily="18" charset="0"/>
                  </a:rPr>
                  <a:t>7C phải trồng và chăm sóc 9 cây xanh</a:t>
                </a:r>
                <a:endParaRPr lang="vi-VN" sz="2200" dirty="0">
                  <a:effectLst/>
                  <a:latin typeface="Times New Roman" panose="02020603050405020304" pitchFamily="18" charset="0"/>
                  <a:ea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421773" y="2351409"/>
                <a:ext cx="7419702" cy="3983783"/>
              </a:xfrm>
              <a:prstGeom prst="rect">
                <a:avLst/>
              </a:prstGeom>
              <a:blipFill>
                <a:blip r:embed="rId3"/>
                <a:stretch>
                  <a:fillRect b="-2144"/>
                </a:stretch>
              </a:blipFill>
            </p:spPr>
            <p:txBody>
              <a:bodyPr/>
              <a:lstStyle/>
              <a:p>
                <a:r>
                  <a:rPr lang="vi-VN">
                    <a:noFill/>
                  </a:rPr>
                  <a:t> </a:t>
                </a:r>
              </a:p>
            </p:txBody>
          </p:sp>
        </mc:Fallback>
      </mc:AlternateContent>
    </p:spTree>
    <p:extLst>
      <p:ext uri="{BB962C8B-B14F-4D97-AF65-F5344CB8AC3E}">
        <p14:creationId xmlns:p14="http://schemas.microsoft.com/office/powerpoint/2010/main" val="386376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up)">
                                      <p:cBhvr>
                                        <p:cTn id="12" dur="500"/>
                                        <p:tgtEl>
                                          <p:spTgt spid="6">
                                            <p:txEl>
                                              <p:pRg st="1" end="1"/>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up)">
                                      <p:cBhvr>
                                        <p:cTn id="15" dur="500"/>
                                        <p:tgtEl>
                                          <p:spTgt spid="6">
                                            <p:txEl>
                                              <p:pRg st="2" end="2"/>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wipe(up)">
                                      <p:cBhvr>
                                        <p:cTn id="18"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5943" y="1267532"/>
            <a:ext cx="3135083" cy="4832092"/>
          </a:xfrm>
          <a:prstGeom prst="rect">
            <a:avLst/>
          </a:prstGeom>
          <a:noFill/>
        </p:spPr>
        <p:txBody>
          <a:bodyPr wrap="square" rtlCol="0">
            <a:spAutoFit/>
          </a:bodyPr>
          <a:lstStyle/>
          <a:p>
            <a:pPr>
              <a:spcAft>
                <a:spcPts val="0"/>
              </a:spcAft>
            </a:pPr>
            <a:r>
              <a:rPr lang="vi-VN" sz="2400" b="1" u="sng" dirty="0">
                <a:latin typeface="Times New Roman" panose="02020603050405020304" pitchFamily="18" charset="0"/>
                <a:ea typeface="Times New Roman" panose="02020603050405020304" pitchFamily="18" charset="0"/>
              </a:rPr>
              <a:t>Ví </a:t>
            </a:r>
            <a:r>
              <a:rPr lang="vi-VN" sz="2400" b="1" u="sng" dirty="0" smtClean="0">
                <a:latin typeface="Times New Roman" panose="02020603050405020304" pitchFamily="18" charset="0"/>
                <a:ea typeface="Times New Roman" panose="02020603050405020304" pitchFamily="18" charset="0"/>
              </a:rPr>
              <a:t>dụ 1 :</a:t>
            </a:r>
            <a:r>
              <a:rPr lang="vi-VN" sz="2400" dirty="0" smtClean="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(Bài 14 trang 58, SGK toán 7 tập 1)</a:t>
            </a:r>
            <a:endParaRPr lang="vi-VN" sz="2000" dirty="0">
              <a:latin typeface="Times New Roman" panose="02020603050405020304" pitchFamily="18" charset="0"/>
              <a:ea typeface="Times New Roman" panose="02020603050405020304" pitchFamily="18" charset="0"/>
            </a:endParaRPr>
          </a:p>
          <a:p>
            <a:pPr>
              <a:spcAft>
                <a:spcPts val="0"/>
              </a:spcAft>
            </a:pPr>
            <a:r>
              <a:rPr lang="vi-VN" sz="2400" dirty="0">
                <a:latin typeface="Times New Roman" panose="02020603050405020304" pitchFamily="18" charset="0"/>
                <a:ea typeface="Times New Roman" panose="02020603050405020304" pitchFamily="18" charset="0"/>
              </a:rPr>
              <a:t>Biết 35 công nhân xây một ngôi nhà hết 68 ngày. Hỏi 28 công nhân xây ngôi nhà đó hết bao nhiêu ngày ( giả sử năng suất làm việc của mỗi công nhân là như nhau</a:t>
            </a:r>
            <a:r>
              <a:rPr lang="vi-VN" sz="2400" dirty="0" smtClean="0">
                <a:latin typeface="Times New Roman" panose="02020603050405020304" pitchFamily="18" charset="0"/>
                <a:ea typeface="Times New Roman" panose="02020603050405020304" pitchFamily="18" charset="0"/>
              </a:rPr>
              <a:t>).</a:t>
            </a:r>
          </a:p>
          <a:p>
            <a:pPr>
              <a:spcAft>
                <a:spcPts val="0"/>
              </a:spcAft>
            </a:pPr>
            <a:endParaRPr lang="vi-VN" sz="2400" dirty="0" smtClean="0">
              <a:latin typeface="Times New Roman" panose="02020603050405020304" pitchFamily="18" charset="0"/>
              <a:ea typeface="Times New Roman" panose="02020603050405020304" pitchFamily="18" charset="0"/>
            </a:endParaRPr>
          </a:p>
          <a:p>
            <a:pPr lvl="0"/>
            <a:r>
              <a:rPr lang="vi-VN" sz="2400" b="1" i="1" u="sng" dirty="0">
                <a:solidFill>
                  <a:prstClr val="white"/>
                </a:solidFill>
                <a:latin typeface="Times New Roman" panose="02020603050405020304" pitchFamily="18" charset="0"/>
                <a:ea typeface="Times New Roman" panose="02020603050405020304" pitchFamily="18" charset="0"/>
              </a:rPr>
              <a:t>Hướng dẫn giải</a:t>
            </a:r>
            <a:endParaRPr lang="vi-VN" sz="2400" dirty="0">
              <a:solidFill>
                <a:prstClr val="white"/>
              </a:solidFill>
              <a:latin typeface="Times New Roman" panose="02020603050405020304" pitchFamily="18" charset="0"/>
              <a:ea typeface="Times New Roman" panose="02020603050405020304" pitchFamily="18" charset="0"/>
            </a:endParaRPr>
          </a:p>
          <a:p>
            <a:pPr>
              <a:spcAft>
                <a:spcPts val="0"/>
              </a:spcAft>
            </a:pPr>
            <a:endParaRPr lang="vi-VN" sz="2000" dirty="0">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3487776" y="705394"/>
            <a:ext cx="0" cy="61526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644527" y="509453"/>
            <a:ext cx="8386363" cy="3785652"/>
          </a:xfrm>
          <a:prstGeom prst="rect">
            <a:avLst/>
          </a:prstGeom>
          <a:noFill/>
        </p:spPr>
        <p:txBody>
          <a:bodyPr wrap="square" rtlCol="0">
            <a:spAutoFit/>
          </a:bodyPr>
          <a:lstStyle/>
          <a:p>
            <a:pPr marL="342900" lvl="0" indent="-342900">
              <a:spcAft>
                <a:spcPts val="0"/>
              </a:spcAft>
              <a:buFont typeface="Times New Roman" panose="02020603050405020304" pitchFamily="18" charset="0"/>
              <a:buChar char="-"/>
            </a:pPr>
            <a:r>
              <a:rPr lang="vi-VN" sz="2400" b="1" i="1" u="sng" dirty="0" smtClean="0">
                <a:latin typeface="Times New Roman" panose="02020603050405020304" pitchFamily="18" charset="0"/>
                <a:ea typeface="Times New Roman" panose="02020603050405020304" pitchFamily="18" charset="0"/>
              </a:rPr>
              <a:t>Bước </a:t>
            </a:r>
            <a:r>
              <a:rPr lang="vi-VN" sz="2400" b="1" i="1" u="sng" dirty="0">
                <a:latin typeface="Times New Roman" panose="02020603050405020304" pitchFamily="18" charset="0"/>
                <a:ea typeface="Times New Roman" panose="02020603050405020304" pitchFamily="18" charset="0"/>
              </a:rPr>
              <a:t>1:</a:t>
            </a:r>
            <a:endParaRPr lang="vi-VN" sz="2400" dirty="0">
              <a:latin typeface="Times New Roman" panose="02020603050405020304" pitchFamily="18" charset="0"/>
              <a:ea typeface="Times New Roman" panose="02020603050405020304" pitchFamily="18" charset="0"/>
            </a:endParaRPr>
          </a:p>
          <a:p>
            <a:pPr>
              <a:spcAft>
                <a:spcPts val="0"/>
              </a:spcAft>
            </a:pPr>
            <a:r>
              <a:rPr lang="vi-VN" sz="2400" dirty="0">
                <a:latin typeface="Times New Roman" panose="02020603050405020304" pitchFamily="18" charset="0"/>
                <a:ea typeface="Times New Roman" panose="02020603050405020304" pitchFamily="18" charset="0"/>
              </a:rPr>
              <a:t>Cho biết bài toán </a:t>
            </a:r>
            <a:r>
              <a:rPr lang="vi-VN" sz="2400" dirty="0" smtClean="0">
                <a:latin typeface="Times New Roman" panose="02020603050405020304" pitchFamily="18" charset="0"/>
                <a:ea typeface="Times New Roman" panose="02020603050405020304" pitchFamily="18" charset="0"/>
              </a:rPr>
              <a:t>trên </a:t>
            </a:r>
            <a:r>
              <a:rPr lang="vi-VN" sz="2400" dirty="0">
                <a:latin typeface="Times New Roman" panose="02020603050405020304" pitchFamily="18" charset="0"/>
                <a:ea typeface="Times New Roman" panose="02020603050405020304" pitchFamily="18" charset="0"/>
              </a:rPr>
              <a:t>có các đại lượng nào tham gia? ( số công nhân x, số ngày y)</a:t>
            </a:r>
          </a:p>
          <a:p>
            <a:pPr>
              <a:spcAft>
                <a:spcPts val="0"/>
              </a:spcAft>
            </a:pPr>
            <a:r>
              <a:rPr lang="vi-VN" sz="2400" dirty="0">
                <a:latin typeface="Times New Roman" panose="02020603050405020304" pitchFamily="18" charset="0"/>
                <a:ea typeface="Times New Roman" panose="02020603050405020304" pitchFamily="18" charset="0"/>
              </a:rPr>
              <a:t>Vì số công nhân càng ít thì số ngày sẽ tăng lên.</a:t>
            </a:r>
          </a:p>
          <a:p>
            <a:pPr>
              <a:spcAft>
                <a:spcPts val="0"/>
              </a:spcAft>
            </a:pPr>
            <a:r>
              <a:rPr lang="vi-VN" sz="2400" dirty="0">
                <a:latin typeface="Times New Roman" panose="02020603050405020304" pitchFamily="18" charset="0"/>
                <a:ea typeface="Times New Roman" panose="02020603050405020304" pitchFamily="18" charset="0"/>
              </a:rPr>
              <a:t>Do đó số công nhân và số ngày là hai đại lượng tỉ lệ ngịch</a:t>
            </a:r>
          </a:p>
          <a:p>
            <a:pPr marL="342900" lvl="0" indent="-342900">
              <a:spcAft>
                <a:spcPts val="0"/>
              </a:spcAft>
              <a:buFont typeface="Times New Roman" panose="02020603050405020304" pitchFamily="18" charset="0"/>
              <a:buChar char="-"/>
            </a:pPr>
            <a:r>
              <a:rPr lang="vi-VN" sz="2400" b="1" i="1" u="sng" dirty="0">
                <a:latin typeface="Times New Roman" panose="02020603050405020304" pitchFamily="18" charset="0"/>
                <a:ea typeface="Times New Roman" panose="02020603050405020304" pitchFamily="18" charset="0"/>
              </a:rPr>
              <a:t>Bước 2: </a:t>
            </a:r>
            <a:r>
              <a:rPr lang="vi-VN" sz="2400" dirty="0">
                <a:latin typeface="Times New Roman" panose="02020603050405020304" pitchFamily="18" charset="0"/>
                <a:ea typeface="Times New Roman" panose="02020603050405020304" pitchFamily="18" charset="0"/>
              </a:rPr>
              <a:t> Lập bảng:</a:t>
            </a:r>
          </a:p>
          <a:p>
            <a:pPr>
              <a:spcAft>
                <a:spcPts val="0"/>
              </a:spcAft>
            </a:pPr>
            <a:r>
              <a:rPr lang="vi-VN" sz="2400" dirty="0">
                <a:latin typeface="Times New Roman" panose="02020603050405020304" pitchFamily="18" charset="0"/>
                <a:ea typeface="Times New Roman" panose="02020603050405020304" pitchFamily="18" charset="0"/>
              </a:rPr>
              <a:t>Các số nào là giá trị của đại số công </a:t>
            </a:r>
            <a:r>
              <a:rPr lang="vi-VN" sz="2400" dirty="0" smtClean="0">
                <a:latin typeface="Times New Roman" panose="02020603050405020304" pitchFamily="18" charset="0"/>
                <a:ea typeface="Times New Roman" panose="02020603050405020304" pitchFamily="18" charset="0"/>
              </a:rPr>
              <a:t>nhân?</a:t>
            </a:r>
          </a:p>
          <a:p>
            <a:pPr>
              <a:spcAft>
                <a:spcPts val="0"/>
              </a:spcAft>
            </a:pPr>
            <a:r>
              <a:rPr lang="vi-VN" sz="2400" dirty="0" smtClean="0">
                <a:latin typeface="Times New Roman" panose="02020603050405020304" pitchFamily="18" charset="0"/>
                <a:ea typeface="Times New Roman" panose="02020603050405020304" pitchFamily="18" charset="0"/>
              </a:rPr>
              <a:t>Các số nào là giá trị của đại lượng số ngày?</a:t>
            </a:r>
          </a:p>
          <a:p>
            <a:pPr>
              <a:spcAft>
                <a:spcPts val="0"/>
              </a:spcAft>
            </a:pPr>
            <a:r>
              <a:rPr lang="vi-VN" sz="2400" dirty="0" smtClean="0">
                <a:latin typeface="Times New Roman" panose="02020603050405020304" pitchFamily="18" charset="0"/>
                <a:ea typeface="Times New Roman" panose="02020603050405020304" pitchFamily="18" charset="0"/>
              </a:rPr>
              <a:t>Gọi </a:t>
            </a:r>
            <a:r>
              <a:rPr lang="vi-VN" sz="2400" dirty="0">
                <a:latin typeface="Times New Roman" panose="02020603050405020304" pitchFamily="18" charset="0"/>
                <a:ea typeface="Times New Roman" panose="02020603050405020304" pitchFamily="18" charset="0"/>
              </a:rPr>
              <a:t>số ngày cần tìm là a</a:t>
            </a:r>
          </a:p>
          <a:p>
            <a:pPr>
              <a:spcAft>
                <a:spcPts val="0"/>
              </a:spcAft>
            </a:pPr>
            <a:r>
              <a:rPr lang="vi-VN" sz="2400" dirty="0">
                <a:latin typeface="Times New Roman" panose="02020603050405020304" pitchFamily="18" charset="0"/>
                <a:ea typeface="Times New Roman" panose="02020603050405020304" pitchFamily="18" charset="0"/>
              </a:rPr>
              <a:t>Ta lập bảng sau:</a:t>
            </a:r>
            <a:endParaRPr lang="vi-VN" sz="2400" dirty="0">
              <a:effectLst/>
              <a:latin typeface="Times New Roman" panose="02020603050405020304" pitchFamily="18" charset="0"/>
              <a:ea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64373470"/>
              </p:ext>
            </p:extLst>
          </p:nvPr>
        </p:nvGraphicFramePr>
        <p:xfrm>
          <a:off x="4963885" y="4310738"/>
          <a:ext cx="5674451" cy="1102180"/>
        </p:xfrm>
        <a:graphic>
          <a:graphicData uri="http://schemas.openxmlformats.org/drawingml/2006/table">
            <a:tbl>
              <a:tblPr firstRow="1" firstCol="1" lastRow="1" lastCol="1" bandRow="1" bandCol="1"/>
              <a:tblGrid>
                <a:gridCol w="2358977">
                  <a:extLst>
                    <a:ext uri="{9D8B030D-6E8A-4147-A177-3AD203B41FA5}">
                      <a16:colId xmlns:a16="http://schemas.microsoft.com/office/drawing/2014/main" val="952845478"/>
                    </a:ext>
                  </a:extLst>
                </a:gridCol>
                <a:gridCol w="1662734">
                  <a:extLst>
                    <a:ext uri="{9D8B030D-6E8A-4147-A177-3AD203B41FA5}">
                      <a16:colId xmlns:a16="http://schemas.microsoft.com/office/drawing/2014/main" val="2765076247"/>
                    </a:ext>
                  </a:extLst>
                </a:gridCol>
                <a:gridCol w="1652740">
                  <a:extLst>
                    <a:ext uri="{9D8B030D-6E8A-4147-A177-3AD203B41FA5}">
                      <a16:colId xmlns:a16="http://schemas.microsoft.com/office/drawing/2014/main" val="3272522967"/>
                    </a:ext>
                  </a:extLst>
                </a:gridCol>
              </a:tblGrid>
              <a:tr h="551090">
                <a:tc>
                  <a:txBody>
                    <a:bodyPr/>
                    <a:lstStyle/>
                    <a:p>
                      <a:pPr>
                        <a:lnSpc>
                          <a:spcPct val="150000"/>
                        </a:lnSpc>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Số công nhân (x)</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35</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28</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3307779"/>
                  </a:ext>
                </a:extLst>
              </a:tr>
              <a:tr h="551090">
                <a:tc>
                  <a:txBody>
                    <a:bodyPr/>
                    <a:lstStyle/>
                    <a:p>
                      <a:pPr>
                        <a:lnSpc>
                          <a:spcPct val="150000"/>
                        </a:lnSpc>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Số ngày (y)</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68</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5361921"/>
                  </a:ext>
                </a:extLst>
              </a:tr>
            </a:tbl>
          </a:graphicData>
        </a:graphic>
      </p:graphicFrame>
      <p:sp>
        <p:nvSpPr>
          <p:cNvPr id="3" name="TextBox 2"/>
          <p:cNvSpPr txBox="1"/>
          <p:nvPr/>
        </p:nvSpPr>
        <p:spPr>
          <a:xfrm>
            <a:off x="3892723" y="5499460"/>
            <a:ext cx="7811594" cy="1200329"/>
          </a:xfrm>
          <a:prstGeom prst="rect">
            <a:avLst/>
          </a:prstGeom>
          <a:noFill/>
        </p:spPr>
        <p:txBody>
          <a:bodyPr wrap="square" rtlCol="0">
            <a:spAutoFit/>
          </a:bodyPr>
          <a:lstStyle/>
          <a:p>
            <a:pPr marL="342900" lvl="0" indent="-342900">
              <a:spcAft>
                <a:spcPts val="0"/>
              </a:spcAft>
              <a:buFont typeface="Times New Roman" panose="02020603050405020304" pitchFamily="18" charset="0"/>
              <a:buChar char="-"/>
            </a:pPr>
            <a:r>
              <a:rPr lang="vi-VN" sz="2400" b="1" i="1" u="sng" dirty="0">
                <a:latin typeface="Times New Roman" panose="02020603050405020304" pitchFamily="18" charset="0"/>
                <a:ea typeface="Times New Roman" panose="02020603050405020304" pitchFamily="18" charset="0"/>
              </a:rPr>
              <a:t>Bước 3:</a:t>
            </a:r>
            <a:r>
              <a:rPr lang="vi-VN" sz="2400" b="1" i="1"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Vận dụng tính chất hoặc khái niệm để giải</a:t>
            </a:r>
          </a:p>
          <a:p>
            <a:pPr marL="342900" lvl="0" indent="-342900">
              <a:spcAft>
                <a:spcPts val="0"/>
              </a:spcAft>
              <a:buFont typeface="Times New Roman" panose="02020603050405020304" pitchFamily="18" charset="0"/>
              <a:buChar char="-"/>
            </a:pPr>
            <a:r>
              <a:rPr lang="vi-VN" sz="2400" b="1" i="1" u="sng" dirty="0">
                <a:latin typeface="Times New Roman" panose="02020603050405020304" pitchFamily="18" charset="0"/>
                <a:ea typeface="Times New Roman" panose="02020603050405020304" pitchFamily="18" charset="0"/>
              </a:rPr>
              <a:t>Bước 4:</a:t>
            </a:r>
            <a:r>
              <a:rPr lang="vi-VN" sz="2400" dirty="0">
                <a:latin typeface="Times New Roman" panose="02020603050405020304" pitchFamily="18" charset="0"/>
                <a:ea typeface="Times New Roman" panose="02020603050405020304" pitchFamily="18" charset="0"/>
              </a:rPr>
              <a:t>   Áp dụng tính chất tỉ lệ thức, dãy tỉ số bằng nhau để tìm a.</a:t>
            </a:r>
            <a:endParaRPr lang="vi-VN" sz="2400" dirty="0">
              <a:effectLst/>
              <a:latin typeface="Times New Roman" panose="02020603050405020304" pitchFamily="18" charset="0"/>
              <a:ea typeface="Times New Roman" panose="02020603050405020304" pitchFamily="18" charset="0"/>
            </a:endParaRPr>
          </a:p>
        </p:txBody>
      </p:sp>
      <p:sp>
        <p:nvSpPr>
          <p:cNvPr id="8" name="TextBox 7"/>
          <p:cNvSpPr txBox="1"/>
          <p:nvPr/>
        </p:nvSpPr>
        <p:spPr>
          <a:xfrm>
            <a:off x="2116187" y="-104507"/>
            <a:ext cx="7445829" cy="646331"/>
          </a:xfrm>
          <a:prstGeom prst="rect">
            <a:avLst/>
          </a:prstGeom>
          <a:noFill/>
        </p:spPr>
        <p:txBody>
          <a:bodyPr wrap="square" rtlCol="0">
            <a:spAutoFit/>
          </a:bodyPr>
          <a:lstStyle/>
          <a:p>
            <a:pPr marL="685800" lvl="0" algn="just">
              <a:lnSpc>
                <a:spcPct val="150000"/>
              </a:lnSpc>
              <a:spcBef>
                <a:spcPts val="600"/>
              </a:spcBef>
            </a:pPr>
            <a:r>
              <a:rPr lang="vi-VN" sz="2400" b="1" dirty="0">
                <a:solidFill>
                  <a:prstClr val="white"/>
                </a:solidFill>
                <a:latin typeface="Times New Roman" panose="02020603050405020304" pitchFamily="18" charset="0"/>
              </a:rPr>
              <a:t>*Dạng </a:t>
            </a:r>
            <a:r>
              <a:rPr lang="vi-VN" sz="2400" b="1" dirty="0" smtClean="0">
                <a:solidFill>
                  <a:prstClr val="white"/>
                </a:solidFill>
                <a:latin typeface="Times New Roman" panose="02020603050405020304" pitchFamily="18" charset="0"/>
              </a:rPr>
              <a:t>2: </a:t>
            </a:r>
            <a:r>
              <a:rPr lang="vi-VN" sz="2400" b="1" dirty="0">
                <a:solidFill>
                  <a:prstClr val="white"/>
                </a:solidFill>
                <a:latin typeface="Times New Roman" panose="02020603050405020304" pitchFamily="18" charset="0"/>
              </a:rPr>
              <a:t>Một số bài toán về đại lượng tỉ lệ </a:t>
            </a:r>
            <a:r>
              <a:rPr lang="vi-VN" sz="2400" b="1" dirty="0" smtClean="0">
                <a:solidFill>
                  <a:prstClr val="white"/>
                </a:solidFill>
                <a:latin typeface="Times New Roman" panose="02020603050405020304" pitchFamily="18" charset="0"/>
              </a:rPr>
              <a:t>nghịch</a:t>
            </a:r>
            <a:endParaRPr lang="vi-VN" sz="2400" dirty="0">
              <a:solidFill>
                <a:prstClr val="white"/>
              </a:solidFill>
              <a:latin typeface="Times New Roman" panose="02020603050405020304" pitchFamily="18" charset="0"/>
            </a:endParaRPr>
          </a:p>
        </p:txBody>
      </p:sp>
    </p:spTree>
    <p:extLst>
      <p:ext uri="{BB962C8B-B14F-4D97-AF65-F5344CB8AC3E}">
        <p14:creationId xmlns:p14="http://schemas.microsoft.com/office/powerpoint/2010/main" val="368541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barn(inVertical)">
                                      <p:cBhvr>
                                        <p:cTn id="15" dur="500"/>
                                        <p:tgtEl>
                                          <p:spTgt spid="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wipe(right)">
                                      <p:cBhvr>
                                        <p:cTn id="20" dur="500"/>
                                        <p:tgtEl>
                                          <p:spTgt spid="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barn(inVertical)">
                                      <p:cBhvr>
                                        <p:cTn id="25" dur="500"/>
                                        <p:tgtEl>
                                          <p:spTgt spid="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animEffect transition="in" filter="wipe(up)">
                                      <p:cBhvr>
                                        <p:cTn id="30" dur="500"/>
                                        <p:tgtEl>
                                          <p:spTgt spid="9">
                                            <p:txEl>
                                              <p:pRg st="2" end="2"/>
                                            </p:txEl>
                                          </p:spTgt>
                                        </p:tgtEl>
                                      </p:cBhvr>
                                    </p:animEffect>
                                  </p:childTnLst>
                                </p:cTn>
                              </p:par>
                              <p:par>
                                <p:cTn id="31" presetID="22" presetClass="entr" presetSubtype="1" fill="hold" nodeType="with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animEffect transition="in" filter="wipe(up)">
                                      <p:cBhvr>
                                        <p:cTn id="33" dur="500"/>
                                        <p:tgtEl>
                                          <p:spTgt spid="9">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9">
                                            <p:txEl>
                                              <p:pRg st="4" end="4"/>
                                            </p:txEl>
                                          </p:spTgt>
                                        </p:tgtEl>
                                        <p:attrNameLst>
                                          <p:attrName>style.visibility</p:attrName>
                                        </p:attrNameLst>
                                      </p:cBhvr>
                                      <p:to>
                                        <p:strVal val="visible"/>
                                      </p:to>
                                    </p:set>
                                    <p:animEffect transition="in" filter="wipe(left)">
                                      <p:cBhvr>
                                        <p:cTn id="38" dur="500"/>
                                        <p:tgtEl>
                                          <p:spTgt spid="9">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9">
                                            <p:txEl>
                                              <p:pRg st="5" end="5"/>
                                            </p:txEl>
                                          </p:spTgt>
                                        </p:tgtEl>
                                        <p:attrNameLst>
                                          <p:attrName>style.visibility</p:attrName>
                                        </p:attrNameLst>
                                      </p:cBhvr>
                                      <p:to>
                                        <p:strVal val="visible"/>
                                      </p:to>
                                    </p:set>
                                    <p:animEffect transition="in" filter="wipe(left)">
                                      <p:cBhvr>
                                        <p:cTn id="43" dur="500"/>
                                        <p:tgtEl>
                                          <p:spTgt spid="9">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9">
                                            <p:txEl>
                                              <p:pRg st="6" end="6"/>
                                            </p:txEl>
                                          </p:spTgt>
                                        </p:tgtEl>
                                        <p:attrNameLst>
                                          <p:attrName>style.visibility</p:attrName>
                                        </p:attrNameLst>
                                      </p:cBhvr>
                                      <p:to>
                                        <p:strVal val="visible"/>
                                      </p:to>
                                    </p:set>
                                    <p:animEffect transition="in" filter="wipe(left)">
                                      <p:cBhvr>
                                        <p:cTn id="48" dur="500"/>
                                        <p:tgtEl>
                                          <p:spTgt spid="9">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9">
                                            <p:txEl>
                                              <p:pRg st="7" end="7"/>
                                            </p:txEl>
                                          </p:spTgt>
                                        </p:tgtEl>
                                        <p:attrNameLst>
                                          <p:attrName>style.visibility</p:attrName>
                                        </p:attrNameLst>
                                      </p:cBhvr>
                                      <p:to>
                                        <p:strVal val="visible"/>
                                      </p:to>
                                    </p:set>
                                    <p:animEffect transition="in" filter="wipe(left)">
                                      <p:cBhvr>
                                        <p:cTn id="53" dur="500"/>
                                        <p:tgtEl>
                                          <p:spTgt spid="9">
                                            <p:txEl>
                                              <p:pRg st="7" end="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9">
                                            <p:txEl>
                                              <p:pRg st="8" end="8"/>
                                            </p:txEl>
                                          </p:spTgt>
                                        </p:tgtEl>
                                        <p:attrNameLst>
                                          <p:attrName>style.visibility</p:attrName>
                                        </p:attrNameLst>
                                      </p:cBhvr>
                                      <p:to>
                                        <p:strVal val="visible"/>
                                      </p:to>
                                    </p:set>
                                    <p:animEffect transition="in" filter="wipe(left)">
                                      <p:cBhvr>
                                        <p:cTn id="58" dur="500"/>
                                        <p:tgtEl>
                                          <p:spTgt spid="9">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nodeType="click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wipe(up)">
                                      <p:cBhvr>
                                        <p:cTn id="63" dur="500"/>
                                        <p:tgtEl>
                                          <p:spTgt spid="2"/>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3">
                                            <p:txEl>
                                              <p:pRg st="0" end="0"/>
                                            </p:txEl>
                                          </p:spTgt>
                                        </p:tgtEl>
                                        <p:attrNameLst>
                                          <p:attrName>style.visibility</p:attrName>
                                        </p:attrNameLst>
                                      </p:cBhvr>
                                      <p:to>
                                        <p:strVal val="visible"/>
                                      </p:to>
                                    </p:set>
                                    <p:animEffect transition="in" filter="wipe(left)">
                                      <p:cBhvr>
                                        <p:cTn id="68" dur="500"/>
                                        <p:tgtEl>
                                          <p:spTgt spid="3">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3">
                                            <p:txEl>
                                              <p:pRg st="1" end="1"/>
                                            </p:txEl>
                                          </p:spTgt>
                                        </p:tgtEl>
                                        <p:attrNameLst>
                                          <p:attrName>style.visibility</p:attrName>
                                        </p:attrNameLst>
                                      </p:cBhvr>
                                      <p:to>
                                        <p:strVal val="visible"/>
                                      </p:to>
                                    </p:set>
                                    <p:animEffect transition="in" filter="wipe(left)">
                                      <p:cBhvr>
                                        <p:cTn id="7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4320" y="1201783"/>
            <a:ext cx="3317966" cy="5078313"/>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vi-VN" sz="24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Ví dụ </a:t>
            </a:r>
            <a:r>
              <a:rPr kumimoji="0" lang="vi-VN" sz="2400" b="1" i="0" u="sng"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1:</a:t>
            </a:r>
            <a:r>
              <a:rPr kumimoji="0" lang="vi-VN"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(Bài 14 trang 58, SGK toán 7 tập 1)</a:t>
            </a:r>
            <a:endParaRPr kumimoji="0" lang="vi-VN"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Biết 35 công nhân xây một ngôi nhà hết 68 ngày. Hỏi 28 công nhân xây ngôi nhà đó hết bao nhiêu ngày ( giả sử năng suất làm việc của mỗi công nhân là như nhau).</a:t>
            </a:r>
            <a:endParaRPr kumimoji="0" lang="vi-VN"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cxnSp>
        <p:nvCxnSpPr>
          <p:cNvPr id="7" name="Straight Connector 6"/>
          <p:cNvCxnSpPr/>
          <p:nvPr/>
        </p:nvCxnSpPr>
        <p:spPr>
          <a:xfrm>
            <a:off x="3866602" y="1632860"/>
            <a:ext cx="0" cy="51728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219298" y="992778"/>
            <a:ext cx="7511148" cy="1938992"/>
          </a:xfrm>
          <a:prstGeom prst="rect">
            <a:avLst/>
          </a:prstGeom>
          <a:noFill/>
        </p:spPr>
        <p:txBody>
          <a:bodyPr wrap="square" rtlCol="0">
            <a:spAutoFit/>
          </a:bodyPr>
          <a:lstStyle/>
          <a:p>
            <a:pPr>
              <a:spcAft>
                <a:spcPts val="0"/>
              </a:spcAft>
            </a:pPr>
            <a:r>
              <a:rPr lang="vi-VN" sz="2400" b="1" i="1" u="sng" dirty="0">
                <a:latin typeface="Times New Roman" panose="02020603050405020304" pitchFamily="18" charset="0"/>
                <a:ea typeface="Times New Roman" panose="02020603050405020304" pitchFamily="18" charset="0"/>
              </a:rPr>
              <a:t>Trình bày lời giải</a:t>
            </a:r>
            <a:r>
              <a:rPr lang="vi-VN" sz="2400" i="1" u="sng" dirty="0" smtClean="0">
                <a:latin typeface="Times New Roman" panose="02020603050405020304" pitchFamily="18" charset="0"/>
                <a:ea typeface="Times New Roman" panose="02020603050405020304" pitchFamily="18" charset="0"/>
              </a:rPr>
              <a:t>:</a:t>
            </a:r>
            <a:endParaRPr lang="vi-VN" sz="2400" dirty="0" smtClean="0">
              <a:latin typeface="Times New Roman" panose="02020603050405020304" pitchFamily="18" charset="0"/>
              <a:ea typeface="Times New Roman" panose="02020603050405020304" pitchFamily="18" charset="0"/>
            </a:endParaRPr>
          </a:p>
          <a:p>
            <a:pPr>
              <a:spcAft>
                <a:spcPts val="0"/>
              </a:spcAft>
            </a:pPr>
            <a:r>
              <a:rPr lang="vi-VN" sz="2400" dirty="0" smtClean="0">
                <a:latin typeface="Times New Roman" panose="02020603050405020304" pitchFamily="18" charset="0"/>
                <a:ea typeface="Times New Roman" panose="02020603050405020304" pitchFamily="18" charset="0"/>
              </a:rPr>
              <a:t>Gọi </a:t>
            </a:r>
            <a:r>
              <a:rPr lang="vi-VN" sz="2400" dirty="0">
                <a:latin typeface="Times New Roman" panose="02020603050405020304" pitchFamily="18" charset="0"/>
                <a:ea typeface="Times New Roman" panose="02020603050405020304" pitchFamily="18" charset="0"/>
              </a:rPr>
              <a:t>a là số ngày 28 công nhân xây xong </a:t>
            </a:r>
            <a:r>
              <a:rPr lang="vi-VN" sz="2400" dirty="0" smtClean="0">
                <a:latin typeface="Times New Roman" panose="02020603050405020304" pitchFamily="18" charset="0"/>
                <a:ea typeface="Times New Roman" panose="02020603050405020304" pitchFamily="18" charset="0"/>
              </a:rPr>
              <a:t>ngôi </a:t>
            </a:r>
            <a:r>
              <a:rPr lang="vi-VN" sz="2400" dirty="0">
                <a:latin typeface="Times New Roman" panose="02020603050405020304" pitchFamily="18" charset="0"/>
                <a:ea typeface="Times New Roman" panose="02020603050405020304" pitchFamily="18" charset="0"/>
              </a:rPr>
              <a:t>nhà </a:t>
            </a:r>
            <a:r>
              <a:rPr lang="vi-VN" sz="2400" dirty="0" smtClean="0">
                <a:latin typeface="Times New Roman" panose="02020603050405020304" pitchFamily="18" charset="0"/>
                <a:ea typeface="Times New Roman" panose="02020603050405020304" pitchFamily="18" charset="0"/>
              </a:rPr>
              <a:t>đó (a là số nguyên dương).</a:t>
            </a:r>
            <a:endParaRPr lang="vi-VN" sz="2000" dirty="0">
              <a:latin typeface="Times New Roman" panose="02020603050405020304" pitchFamily="18" charset="0"/>
              <a:ea typeface="Times New Roman" panose="02020603050405020304" pitchFamily="18" charset="0"/>
            </a:endParaRPr>
          </a:p>
          <a:p>
            <a:pPr>
              <a:spcAft>
                <a:spcPts val="0"/>
              </a:spcAft>
            </a:pPr>
            <a:r>
              <a:rPr lang="vi-VN" sz="2400" dirty="0">
                <a:latin typeface="Times New Roman" panose="02020603050405020304" pitchFamily="18" charset="0"/>
                <a:ea typeface="Times New Roman" panose="02020603050405020304" pitchFamily="18" charset="0"/>
              </a:rPr>
              <a:t>Vì số công nhân và số ngày là hai đại lượng tỉ lệ nghịch.</a:t>
            </a:r>
            <a:endParaRPr lang="vi-VN" sz="2000" dirty="0">
              <a:latin typeface="Times New Roman" panose="02020603050405020304" pitchFamily="18" charset="0"/>
              <a:ea typeface="Times New Roman" panose="02020603050405020304" pitchFamily="18" charset="0"/>
            </a:endParaRPr>
          </a:p>
          <a:p>
            <a:pPr>
              <a:spcAft>
                <a:spcPts val="0"/>
              </a:spcAft>
            </a:pPr>
            <a:r>
              <a:rPr lang="fr-FR" sz="2400" dirty="0">
                <a:latin typeface="Times New Roman" panose="02020603050405020304" pitchFamily="18" charset="0"/>
                <a:ea typeface="Times New Roman" panose="02020603050405020304" pitchFamily="18" charset="0"/>
              </a:rPr>
              <a:t>Ta có bảng sau</a:t>
            </a:r>
            <a:r>
              <a:rPr lang="fr-FR" sz="2400" dirty="0">
                <a:latin typeface="VNI-Times" pitchFamily="2" charset="0"/>
                <a:ea typeface="Times New Roman" panose="02020603050405020304" pitchFamily="18" charset="0"/>
              </a:rPr>
              <a:t> :</a:t>
            </a:r>
            <a:endParaRPr lang="vi-VN" sz="2000" dirty="0">
              <a:effectLst/>
              <a:latin typeface="Times New Roman" panose="02020603050405020304" pitchFamily="18" charset="0"/>
              <a:ea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082707352"/>
              </p:ext>
            </p:extLst>
          </p:nvPr>
        </p:nvGraphicFramePr>
        <p:xfrm>
          <a:off x="4963885" y="3004457"/>
          <a:ext cx="5674451" cy="1099730"/>
        </p:xfrm>
        <a:graphic>
          <a:graphicData uri="http://schemas.openxmlformats.org/drawingml/2006/table">
            <a:tbl>
              <a:tblPr firstRow="1" firstCol="1" lastRow="1" lastCol="1" bandRow="1" bandCol="1"/>
              <a:tblGrid>
                <a:gridCol w="2358977">
                  <a:extLst>
                    <a:ext uri="{9D8B030D-6E8A-4147-A177-3AD203B41FA5}">
                      <a16:colId xmlns:a16="http://schemas.microsoft.com/office/drawing/2014/main" val="952845478"/>
                    </a:ext>
                  </a:extLst>
                </a:gridCol>
                <a:gridCol w="1662734">
                  <a:extLst>
                    <a:ext uri="{9D8B030D-6E8A-4147-A177-3AD203B41FA5}">
                      <a16:colId xmlns:a16="http://schemas.microsoft.com/office/drawing/2014/main" val="2765076247"/>
                    </a:ext>
                  </a:extLst>
                </a:gridCol>
                <a:gridCol w="1652740">
                  <a:extLst>
                    <a:ext uri="{9D8B030D-6E8A-4147-A177-3AD203B41FA5}">
                      <a16:colId xmlns:a16="http://schemas.microsoft.com/office/drawing/2014/main" val="3272522967"/>
                    </a:ext>
                  </a:extLst>
                </a:gridCol>
              </a:tblGrid>
              <a:tr h="498834">
                <a:tc>
                  <a:txBody>
                    <a:bodyPr/>
                    <a:lstStyle/>
                    <a:p>
                      <a:pPr>
                        <a:lnSpc>
                          <a:spcPct val="150000"/>
                        </a:lnSpc>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Số công nhân (x)</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35</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28</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3307779"/>
                  </a:ext>
                </a:extLst>
              </a:tr>
              <a:tr h="551090">
                <a:tc>
                  <a:txBody>
                    <a:bodyPr/>
                    <a:lstStyle/>
                    <a:p>
                      <a:pPr>
                        <a:lnSpc>
                          <a:spcPct val="150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Số ngày (y)</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68</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5361921"/>
                  </a:ext>
                </a:extLst>
              </a:tr>
            </a:tbl>
          </a:graphicData>
        </a:graphic>
      </p:graphicFrame>
      <mc:AlternateContent xmlns:mc="http://schemas.openxmlformats.org/markup-compatibility/2006" xmlns:a14="http://schemas.microsoft.com/office/drawing/2010/main">
        <mc:Choice Requires="a14">
          <p:sp>
            <p:nvSpPr>
              <p:cNvPr id="3" name="TextBox 2"/>
              <p:cNvSpPr txBox="1"/>
              <p:nvPr/>
            </p:nvSpPr>
            <p:spPr>
              <a:xfrm>
                <a:off x="4062541" y="4213505"/>
                <a:ext cx="7811594" cy="2276521"/>
              </a:xfrm>
              <a:prstGeom prst="rect">
                <a:avLst/>
              </a:prstGeom>
              <a:noFill/>
            </p:spPr>
            <p:txBody>
              <a:bodyPr wrap="square" rtlCol="0">
                <a:spAutoFit/>
              </a:bodyPr>
              <a:lstStyle/>
              <a:p>
                <a:pPr indent="457200">
                  <a:spcAft>
                    <a:spcPts val="0"/>
                  </a:spcAft>
                </a:pPr>
                <a:r>
                  <a:rPr lang="en-US" sz="2400" dirty="0">
                    <a:latin typeface="Times New Roman" panose="02020603050405020304" pitchFamily="18" charset="0"/>
                    <a:ea typeface="Times New Roman" panose="02020603050405020304" pitchFamily="18" charset="0"/>
                  </a:rPr>
                  <a:t>Áp dụng tính chất của đại lượng tỉ lệ nghịch ta có:</a:t>
                </a:r>
                <a:endParaRPr lang="vi-VN" sz="2000" dirty="0">
                  <a:effectLst/>
                  <a:latin typeface="Times New Roman" panose="02020603050405020304" pitchFamily="18" charset="0"/>
                  <a:ea typeface="Times New Roman" panose="02020603050405020304" pitchFamily="18" charset="0"/>
                </a:endParaRPr>
              </a:p>
              <a:p>
                <a:pPr marL="914400" indent="457200">
                  <a:spcAft>
                    <a:spcPts val="0"/>
                  </a:spcAft>
                </a:pPr>
                <a:r>
                  <a:rPr lang="en-US" sz="2400" dirty="0">
                    <a:effectLst/>
                    <a:latin typeface="Times New Roman" panose="02020603050405020304" pitchFamily="18" charset="0"/>
                    <a:ea typeface="Times New Roman" panose="02020603050405020304" pitchFamily="18" charset="0"/>
                  </a:rPr>
                  <a:t>35.68 = 28.a</a:t>
                </a:r>
                <a:endParaRPr lang="vi-VN" sz="2000" dirty="0">
                  <a:effectLst/>
                  <a:latin typeface="Times New Roman" panose="02020603050405020304" pitchFamily="18" charset="0"/>
                  <a:ea typeface="Times New Roman" panose="02020603050405020304" pitchFamily="18" charset="0"/>
                </a:endParaRPr>
              </a:p>
              <a:p>
                <a:pPr>
                  <a:spcAft>
                    <a:spcPts val="0"/>
                  </a:spcAft>
                </a:pPr>
                <a:r>
                  <a:rPr lang="en-US" sz="2400" dirty="0">
                    <a:effectLst/>
                    <a:latin typeface="Times New Roman" panose="02020603050405020304" pitchFamily="18" charset="0"/>
                    <a:ea typeface="Times New Roman" panose="02020603050405020304" pitchFamily="18" charset="0"/>
                  </a:rPr>
                  <a:t>                      </a:t>
                </a:r>
                <a:r>
                  <a:rPr lang="en-US" sz="2400" dirty="0" smtClean="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a = </a:t>
                </a:r>
                <a14:m>
                  <m:oMath xmlns:m="http://schemas.openxmlformats.org/officeDocument/2006/math">
                    <m:f>
                      <m:fPr>
                        <m:ctrlPr>
                          <a:rPr lang="vi-VN"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35.68</m:t>
                        </m:r>
                      </m:num>
                      <m:den>
                        <m:r>
                          <a:rPr lang="en-US" sz="3200" i="1">
                            <a:effectLst/>
                            <a:latin typeface="Cambria Math" panose="02040503050406030204" pitchFamily="18" charset="0"/>
                            <a:ea typeface="Times New Roman" panose="02020603050405020304" pitchFamily="18" charset="0"/>
                          </a:rPr>
                          <m:t>28</m:t>
                        </m:r>
                      </m:den>
                    </m:f>
                  </m:oMath>
                </a14:m>
                <a:endParaRPr lang="vi-VN" sz="2000" dirty="0">
                  <a:effectLst/>
                  <a:latin typeface="Times New Roman" panose="02020603050405020304" pitchFamily="18" charset="0"/>
                  <a:ea typeface="Times New Roman" panose="02020603050405020304" pitchFamily="18" charset="0"/>
                </a:endParaRPr>
              </a:p>
              <a:p>
                <a:pPr indent="457200">
                  <a:spcAft>
                    <a:spcPts val="0"/>
                  </a:spcAft>
                </a:pPr>
                <a:r>
                  <a:rPr lang="en-US" sz="2400" dirty="0">
                    <a:effectLst/>
                    <a:latin typeface="Times New Roman" panose="02020603050405020304" pitchFamily="18" charset="0"/>
                    <a:ea typeface="Times New Roman" panose="02020603050405020304" pitchFamily="18" charset="0"/>
                  </a:rPr>
                  <a:t>                  </a:t>
                </a:r>
                <a:r>
                  <a:rPr lang="en-US" sz="2400" dirty="0" smtClean="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a = 210</a:t>
                </a:r>
                <a:endParaRPr lang="vi-VN" sz="2000" dirty="0">
                  <a:effectLst/>
                  <a:latin typeface="Times New Roman" panose="02020603050405020304" pitchFamily="18" charset="0"/>
                  <a:ea typeface="Times New Roman" panose="02020603050405020304" pitchFamily="18" charset="0"/>
                </a:endParaRPr>
              </a:p>
              <a:p>
                <a:pPr indent="457200">
                  <a:spcAft>
                    <a:spcPts val="0"/>
                  </a:spcAft>
                </a:pPr>
                <a:r>
                  <a:rPr lang="vi-VN" sz="2400" dirty="0">
                    <a:effectLst/>
                    <a:latin typeface="Times New Roman" panose="02020603050405020304" pitchFamily="18" charset="0"/>
                    <a:ea typeface="Times New Roman" panose="02020603050405020304" pitchFamily="18" charset="0"/>
                  </a:rPr>
                  <a:t>Vậy 28 công nhân xây xong ngôi nhà đó hết 210 ngày.</a:t>
                </a:r>
                <a:endParaRPr lang="vi-VN" sz="2000" dirty="0">
                  <a:effectLst/>
                  <a:latin typeface="Times New Roman" panose="02020603050405020304" pitchFamily="18" charset="0"/>
                  <a:ea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062541" y="4213505"/>
                <a:ext cx="7811594" cy="2276521"/>
              </a:xfrm>
              <a:prstGeom prst="rect">
                <a:avLst/>
              </a:prstGeom>
              <a:blipFill>
                <a:blip r:embed="rId2"/>
                <a:stretch>
                  <a:fillRect t="-2139" b="-5080"/>
                </a:stretch>
              </a:blipFill>
            </p:spPr>
            <p:txBody>
              <a:bodyPr/>
              <a:lstStyle/>
              <a:p>
                <a:r>
                  <a:rPr lang="vi-VN">
                    <a:noFill/>
                  </a:rPr>
                  <a:t> </a:t>
                </a:r>
              </a:p>
            </p:txBody>
          </p:sp>
        </mc:Fallback>
      </mc:AlternateContent>
      <p:sp>
        <p:nvSpPr>
          <p:cNvPr id="8" name="TextBox 7"/>
          <p:cNvSpPr txBox="1"/>
          <p:nvPr/>
        </p:nvSpPr>
        <p:spPr>
          <a:xfrm>
            <a:off x="2116187" y="169816"/>
            <a:ext cx="7445829" cy="646331"/>
          </a:xfrm>
          <a:prstGeom prst="rect">
            <a:avLst/>
          </a:prstGeom>
          <a:noFill/>
        </p:spPr>
        <p:txBody>
          <a:bodyPr wrap="square" rtlCol="0">
            <a:spAutoFit/>
          </a:bodyPr>
          <a:lstStyle/>
          <a:p>
            <a:pPr marL="685800" lvl="0" algn="just">
              <a:lnSpc>
                <a:spcPct val="150000"/>
              </a:lnSpc>
              <a:spcBef>
                <a:spcPts val="600"/>
              </a:spcBef>
            </a:pPr>
            <a:r>
              <a:rPr lang="vi-VN" sz="2400" b="1" dirty="0">
                <a:solidFill>
                  <a:prstClr val="white"/>
                </a:solidFill>
                <a:latin typeface="Times New Roman" panose="02020603050405020304" pitchFamily="18" charset="0"/>
              </a:rPr>
              <a:t>*Dạng </a:t>
            </a:r>
            <a:r>
              <a:rPr lang="vi-VN" sz="2400" b="1" dirty="0" smtClean="0">
                <a:solidFill>
                  <a:prstClr val="white"/>
                </a:solidFill>
                <a:latin typeface="Times New Roman" panose="02020603050405020304" pitchFamily="18" charset="0"/>
              </a:rPr>
              <a:t>2: </a:t>
            </a:r>
            <a:r>
              <a:rPr lang="vi-VN" sz="2400" b="1" dirty="0">
                <a:solidFill>
                  <a:prstClr val="white"/>
                </a:solidFill>
                <a:latin typeface="Times New Roman" panose="02020603050405020304" pitchFamily="18" charset="0"/>
              </a:rPr>
              <a:t>Một số bài toán về đại lượng tỉ lệ </a:t>
            </a:r>
            <a:r>
              <a:rPr lang="vi-VN" sz="2400" b="1" dirty="0" smtClean="0">
                <a:solidFill>
                  <a:prstClr val="white"/>
                </a:solidFill>
                <a:latin typeface="Times New Roman" panose="02020603050405020304" pitchFamily="18" charset="0"/>
              </a:rPr>
              <a:t>nghịch</a:t>
            </a:r>
            <a:endParaRPr lang="vi-VN" sz="2400" dirty="0">
              <a:solidFill>
                <a:prstClr val="white"/>
              </a:solidFill>
              <a:latin typeface="Times New Roman" panose="02020603050405020304" pitchFamily="18" charset="0"/>
            </a:endParaRPr>
          </a:p>
        </p:txBody>
      </p:sp>
    </p:spTree>
    <p:extLst>
      <p:ext uri="{BB962C8B-B14F-4D97-AF65-F5344CB8AC3E}">
        <p14:creationId xmlns:p14="http://schemas.microsoft.com/office/powerpoint/2010/main" val="413498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 calcmode="lin" valueType="num">
                                      <p:cBhvr>
                                        <p:cTn id="14"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1" end="1"/>
                                            </p:txEl>
                                          </p:spTgt>
                                        </p:tgtEl>
                                        <p:attrNameLst>
                                          <p:attrName>ppt_h</p:attrName>
                                        </p:attrNameLst>
                                      </p:cBhvr>
                                      <p:tavLst>
                                        <p:tav tm="0">
                                          <p:val>
                                            <p:strVal val="#ppt_h"/>
                                          </p:val>
                                        </p:tav>
                                        <p:tav tm="100000">
                                          <p:val>
                                            <p:strVal val="#ppt_h"/>
                                          </p:val>
                                        </p:tav>
                                      </p:tavLst>
                                    </p:anim>
                                  </p:childTnLst>
                                </p:cTn>
                              </p:par>
                              <p:par>
                                <p:cTn id="16" presetID="17" presetClass="entr" presetSubtype="10" fill="hold" nodeType="with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 calcmode="lin" valueType="num">
                                      <p:cBhvr>
                                        <p:cTn id="18"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9">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Effect transition="in" filter="barn(inVertical)">
                                      <p:cBhvr>
                                        <p:cTn id="24" dur="500"/>
                                        <p:tgtEl>
                                          <p:spTgt spid="9">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5"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randombar(vertical)">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wipe(left)">
                                      <p:cBhvr>
                                        <p:cTn id="34" dur="500"/>
                                        <p:tgtEl>
                                          <p:spTgt spid="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32"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circle(out)">
                                      <p:cBhvr>
                                        <p:cTn id="39" dur="2000"/>
                                        <p:tgtEl>
                                          <p:spTgt spid="3">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32" fill="hold"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circle(out)">
                                      <p:cBhvr>
                                        <p:cTn id="44" dur="2000"/>
                                        <p:tgtEl>
                                          <p:spTgt spid="3">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Effect transition="in" filter="circle(in)">
                                      <p:cBhvr>
                                        <p:cTn id="49" dur="2000"/>
                                        <p:tgtEl>
                                          <p:spTgt spid="3">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37" fill="hold" nodeType="clickEffect">
                                  <p:stCondLst>
                                    <p:cond delay="0"/>
                                  </p:stCondLst>
                                  <p:childTnLst>
                                    <p:set>
                                      <p:cBhvr>
                                        <p:cTn id="53" dur="1" fill="hold">
                                          <p:stCondLst>
                                            <p:cond delay="0"/>
                                          </p:stCondLst>
                                        </p:cTn>
                                        <p:tgtEl>
                                          <p:spTgt spid="3">
                                            <p:txEl>
                                              <p:pRg st="4" end="4"/>
                                            </p:txEl>
                                          </p:spTgt>
                                        </p:tgtEl>
                                        <p:attrNameLst>
                                          <p:attrName>style.visibility</p:attrName>
                                        </p:attrNameLst>
                                      </p:cBhvr>
                                      <p:to>
                                        <p:strVal val="visible"/>
                                      </p:to>
                                    </p:set>
                                    <p:animEffect transition="in" filter="barn(outVertical)">
                                      <p:cBhvr>
                                        <p:cTn id="5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8824" y="313507"/>
            <a:ext cx="3317966" cy="6186309"/>
          </a:xfrm>
          <a:prstGeom prst="rect">
            <a:avLst/>
          </a:prstGeom>
          <a:noFill/>
        </p:spPr>
        <p:txBody>
          <a:bodyPr wrap="square" rtlCol="0">
            <a:spAutoFit/>
          </a:bodyPr>
          <a:lstStyle/>
          <a:p>
            <a:pPr>
              <a:lnSpc>
                <a:spcPct val="150000"/>
              </a:lnSpc>
              <a:spcAft>
                <a:spcPts val="0"/>
              </a:spcAft>
            </a:pPr>
            <a:r>
              <a:rPr lang="vi-VN" sz="2200" b="1" u="sng" dirty="0">
                <a:latin typeface="Times New Roman" panose="02020603050405020304" pitchFamily="18" charset="0"/>
                <a:ea typeface="Times New Roman" panose="02020603050405020304" pitchFamily="18" charset="0"/>
              </a:rPr>
              <a:t>Ví dụ </a:t>
            </a:r>
            <a:r>
              <a:rPr lang="vi-VN" sz="2200" b="1" u="sng" dirty="0" smtClean="0">
                <a:latin typeface="Times New Roman" panose="02020603050405020304" pitchFamily="18" charset="0"/>
                <a:ea typeface="Times New Roman" panose="02020603050405020304" pitchFamily="18" charset="0"/>
              </a:rPr>
              <a:t>3:</a:t>
            </a:r>
            <a:r>
              <a:rPr lang="vi-VN" sz="2200" b="1" i="1" dirty="0" smtClean="0">
                <a:latin typeface="Times New Roman" panose="02020603050405020304" pitchFamily="18" charset="0"/>
                <a:ea typeface="Times New Roman" panose="02020603050405020304" pitchFamily="18" charset="0"/>
              </a:rPr>
              <a:t> </a:t>
            </a:r>
            <a:endParaRPr lang="vi-VN" sz="2200" dirty="0">
              <a:latin typeface="Times New Roman" panose="02020603050405020304" pitchFamily="18" charset="0"/>
              <a:ea typeface="Times New Roman" panose="02020603050405020304" pitchFamily="18" charset="0"/>
            </a:endParaRPr>
          </a:p>
          <a:p>
            <a:pPr>
              <a:lnSpc>
                <a:spcPct val="150000"/>
              </a:lnSpc>
              <a:spcAft>
                <a:spcPts val="0"/>
              </a:spcAft>
            </a:pPr>
            <a:r>
              <a:rPr lang="vi-VN" sz="2200" dirty="0">
                <a:latin typeface="Times New Roman" panose="02020603050405020304" pitchFamily="18" charset="0"/>
                <a:ea typeface="Times New Roman" panose="02020603050405020304" pitchFamily="18" charset="0"/>
              </a:rPr>
              <a:t>Ba đội máy san đất làm ba khối lượng công việc như nhau. Đội thứ nhất hoàn thành công việc trong 4 ngày, đội thứ hai trong 6 ngày và đội thứ 3 trong 8 ngày. Hỏi mỗi đội có bao nhiêu máy (có cùng năng suất). Biết rằng đội thứ nhất có nhiều hơn đội thứ hai 2 máy?</a:t>
            </a:r>
            <a:endParaRPr lang="vi-VN" sz="2200" dirty="0">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3866602" y="404948"/>
            <a:ext cx="0" cy="61264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036415" y="222067"/>
            <a:ext cx="7694031" cy="2677656"/>
          </a:xfrm>
          <a:prstGeom prst="rect">
            <a:avLst/>
          </a:prstGeom>
          <a:noFill/>
        </p:spPr>
        <p:txBody>
          <a:bodyPr wrap="square" rtlCol="0">
            <a:spAutoFit/>
          </a:bodyPr>
          <a:lstStyle/>
          <a:p>
            <a:pPr>
              <a:spcAft>
                <a:spcPts val="0"/>
              </a:spcAft>
            </a:pPr>
            <a:r>
              <a:rPr lang="vi-VN" sz="2400" b="1" i="1" u="sng" dirty="0">
                <a:latin typeface="Times New Roman" panose="02020603050405020304" pitchFamily="18" charset="0"/>
                <a:ea typeface="Times New Roman" panose="02020603050405020304" pitchFamily="18" charset="0"/>
              </a:rPr>
              <a:t>Hướng d</a:t>
            </a:r>
            <a:r>
              <a:rPr lang="en-US" sz="2400" b="1" i="1" u="sng" dirty="0" err="1">
                <a:latin typeface="Times New Roman" panose="02020603050405020304" pitchFamily="18" charset="0"/>
                <a:ea typeface="Times New Roman" panose="02020603050405020304" pitchFamily="18" charset="0"/>
              </a:rPr>
              <a:t>ẫn</a:t>
            </a:r>
            <a:r>
              <a:rPr lang="en-US" sz="2400" b="1" i="1" u="sng" dirty="0">
                <a:latin typeface="Times New Roman" panose="02020603050405020304" pitchFamily="18" charset="0"/>
                <a:ea typeface="Times New Roman" panose="02020603050405020304" pitchFamily="18" charset="0"/>
              </a:rPr>
              <a:t> giải:</a:t>
            </a:r>
            <a:endParaRPr lang="vi-VN" sz="2000" dirty="0">
              <a:latin typeface="Times New Roman" panose="02020603050405020304" pitchFamily="18" charset="0"/>
              <a:ea typeface="Times New Roman" panose="02020603050405020304" pitchFamily="18" charset="0"/>
            </a:endParaRPr>
          </a:p>
          <a:p>
            <a:pPr marL="342900" lvl="0" indent="-342900">
              <a:spcAft>
                <a:spcPts val="0"/>
              </a:spcAft>
              <a:buFont typeface="Times New Roman" panose="02020603050405020304" pitchFamily="18" charset="0"/>
              <a:buChar char="-"/>
            </a:pPr>
            <a:r>
              <a:rPr lang="vi-VN" sz="2400" b="1" i="1" u="sng" dirty="0">
                <a:latin typeface="Times New Roman" panose="02020603050405020304" pitchFamily="18" charset="0"/>
                <a:ea typeface="Times New Roman" panose="02020603050405020304" pitchFamily="18" charset="0"/>
              </a:rPr>
              <a:t>Bước 1:</a:t>
            </a:r>
            <a:endParaRPr lang="vi-VN" sz="2000" dirty="0">
              <a:latin typeface="Times New Roman" panose="02020603050405020304" pitchFamily="18" charset="0"/>
              <a:ea typeface="Times New Roman" panose="02020603050405020304" pitchFamily="18" charset="0"/>
            </a:endParaRPr>
          </a:p>
          <a:p>
            <a:pPr>
              <a:spcAft>
                <a:spcPts val="0"/>
              </a:spcAft>
            </a:pPr>
            <a:r>
              <a:rPr lang="vi-VN" sz="2400" dirty="0">
                <a:latin typeface="Times New Roman" panose="02020603050405020304" pitchFamily="18" charset="0"/>
                <a:ea typeface="Times New Roman" panose="02020603050405020304" pitchFamily="18" charset="0"/>
              </a:rPr>
              <a:t>Cho biết bài toán trên có các đại lượng nào tham gia? ( số máy và số ngày)</a:t>
            </a:r>
            <a:endParaRPr lang="vi-VN" sz="2000" dirty="0">
              <a:latin typeface="Times New Roman" panose="02020603050405020304" pitchFamily="18" charset="0"/>
              <a:ea typeface="Times New Roman" panose="02020603050405020304" pitchFamily="18" charset="0"/>
            </a:endParaRPr>
          </a:p>
          <a:p>
            <a:pPr>
              <a:spcAft>
                <a:spcPts val="0"/>
              </a:spcAft>
            </a:pPr>
            <a:r>
              <a:rPr lang="vi-VN" sz="2400" dirty="0">
                <a:latin typeface="Times New Roman" panose="02020603050405020304" pitchFamily="18" charset="0"/>
                <a:ea typeface="Times New Roman" panose="02020603050405020304" pitchFamily="18" charset="0"/>
              </a:rPr>
              <a:t>Hai đại lượng này có mối quan hệ như thế nào? ( tỉ lệ nghịch)</a:t>
            </a:r>
            <a:endParaRPr lang="vi-VN" sz="2000" dirty="0">
              <a:latin typeface="Times New Roman" panose="02020603050405020304" pitchFamily="18" charset="0"/>
              <a:ea typeface="Times New Roman" panose="02020603050405020304" pitchFamily="18" charset="0"/>
            </a:endParaRPr>
          </a:p>
          <a:p>
            <a:pPr marL="342900" lvl="0" indent="-342900">
              <a:spcAft>
                <a:spcPts val="0"/>
              </a:spcAft>
              <a:buFont typeface="Times New Roman" panose="02020603050405020304" pitchFamily="18" charset="0"/>
              <a:buChar char="-"/>
            </a:pPr>
            <a:r>
              <a:rPr lang="vi-VN" sz="2400" b="1" i="1" u="sng" dirty="0">
                <a:latin typeface="Times New Roman" panose="02020603050405020304" pitchFamily="18" charset="0"/>
                <a:ea typeface="Times New Roman" panose="02020603050405020304" pitchFamily="18" charset="0"/>
              </a:rPr>
              <a:t>Bước 2: </a:t>
            </a:r>
            <a:r>
              <a:rPr lang="vi-VN" sz="2400" dirty="0">
                <a:latin typeface="Times New Roman" panose="02020603050405020304" pitchFamily="18" charset="0"/>
                <a:ea typeface="Times New Roman" panose="02020603050405020304" pitchFamily="18" charset="0"/>
              </a:rPr>
              <a:t> Lập bảng:</a:t>
            </a:r>
            <a:endParaRPr lang="vi-VN" sz="2000" dirty="0">
              <a:latin typeface="Times New Roman" panose="02020603050405020304" pitchFamily="18" charset="0"/>
              <a:ea typeface="Times New Roman" panose="02020603050405020304" pitchFamily="18" charset="0"/>
            </a:endParaRPr>
          </a:p>
          <a:p>
            <a:pPr indent="457200">
              <a:spcAft>
                <a:spcPts val="0"/>
              </a:spcAft>
            </a:pPr>
            <a:r>
              <a:rPr lang="vi-VN" sz="2400" dirty="0">
                <a:latin typeface="Times New Roman" panose="02020603050405020304" pitchFamily="18" charset="0"/>
                <a:ea typeface="Times New Roman" panose="02020603050405020304" pitchFamily="18" charset="0"/>
              </a:rPr>
              <a:t>Gọi  x</a:t>
            </a:r>
            <a:r>
              <a:rPr lang="vi-VN" sz="2400" baseline="-25000" dirty="0">
                <a:latin typeface="Times New Roman" panose="02020603050405020304" pitchFamily="18" charset="0"/>
                <a:ea typeface="Times New Roman" panose="02020603050405020304" pitchFamily="18" charset="0"/>
              </a:rPr>
              <a:t>1, </a:t>
            </a:r>
            <a:r>
              <a:rPr lang="vi-VN" sz="2400" dirty="0">
                <a:latin typeface="Times New Roman" panose="02020603050405020304" pitchFamily="18" charset="0"/>
                <a:ea typeface="Times New Roman" panose="02020603050405020304" pitchFamily="18" charset="0"/>
              </a:rPr>
              <a:t>x</a:t>
            </a:r>
            <a:r>
              <a:rPr lang="vi-VN" sz="2400" baseline="-25000" dirty="0">
                <a:latin typeface="Times New Roman" panose="02020603050405020304" pitchFamily="18" charset="0"/>
                <a:ea typeface="Times New Roman" panose="02020603050405020304" pitchFamily="18" charset="0"/>
              </a:rPr>
              <a:t>2, </a:t>
            </a:r>
            <a:r>
              <a:rPr lang="vi-VN" sz="2400" dirty="0">
                <a:latin typeface="Times New Roman" panose="02020603050405020304" pitchFamily="18" charset="0"/>
                <a:ea typeface="Times New Roman" panose="02020603050405020304" pitchFamily="18" charset="0"/>
              </a:rPr>
              <a:t>x</a:t>
            </a:r>
            <a:r>
              <a:rPr lang="vi-VN" sz="2400" baseline="-25000" dirty="0">
                <a:latin typeface="Times New Roman" panose="02020603050405020304" pitchFamily="18" charset="0"/>
                <a:ea typeface="Times New Roman" panose="02020603050405020304" pitchFamily="18" charset="0"/>
              </a:rPr>
              <a:t>3</a:t>
            </a:r>
            <a:r>
              <a:rPr lang="vi-VN" sz="2400" dirty="0">
                <a:latin typeface="Times New Roman" panose="02020603050405020304" pitchFamily="18" charset="0"/>
                <a:ea typeface="Times New Roman" panose="02020603050405020304" pitchFamily="18" charset="0"/>
              </a:rPr>
              <a:t> lần lượt là số máy của đội 1, đội 2, đội 3.</a:t>
            </a:r>
            <a:endParaRPr lang="vi-VN" sz="2000" dirty="0">
              <a:effectLst/>
              <a:latin typeface="Times New Roman" panose="02020603050405020304" pitchFamily="18" charset="0"/>
              <a:ea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494869420"/>
              </p:ext>
            </p:extLst>
          </p:nvPr>
        </p:nvGraphicFramePr>
        <p:xfrm>
          <a:off x="4415246" y="3226525"/>
          <a:ext cx="7236821" cy="1102176"/>
        </p:xfrm>
        <a:graphic>
          <a:graphicData uri="http://schemas.openxmlformats.org/drawingml/2006/table">
            <a:tbl>
              <a:tblPr firstRow="1" firstCol="1" lastRow="1" lastCol="1" bandRow="1" bandCol="1"/>
              <a:tblGrid>
                <a:gridCol w="2575593">
                  <a:extLst>
                    <a:ext uri="{9D8B030D-6E8A-4147-A177-3AD203B41FA5}">
                      <a16:colId xmlns:a16="http://schemas.microsoft.com/office/drawing/2014/main" val="3561302189"/>
                    </a:ext>
                  </a:extLst>
                </a:gridCol>
                <a:gridCol w="1575078">
                  <a:extLst>
                    <a:ext uri="{9D8B030D-6E8A-4147-A177-3AD203B41FA5}">
                      <a16:colId xmlns:a16="http://schemas.microsoft.com/office/drawing/2014/main" val="2426257440"/>
                    </a:ext>
                  </a:extLst>
                </a:gridCol>
                <a:gridCol w="1604504">
                  <a:extLst>
                    <a:ext uri="{9D8B030D-6E8A-4147-A177-3AD203B41FA5}">
                      <a16:colId xmlns:a16="http://schemas.microsoft.com/office/drawing/2014/main" val="2217081486"/>
                    </a:ext>
                  </a:extLst>
                </a:gridCol>
                <a:gridCol w="1481646">
                  <a:extLst>
                    <a:ext uri="{9D8B030D-6E8A-4147-A177-3AD203B41FA5}">
                      <a16:colId xmlns:a16="http://schemas.microsoft.com/office/drawing/2014/main" val="3828098627"/>
                    </a:ext>
                  </a:extLst>
                </a:gridCol>
              </a:tblGrid>
              <a:tr h="551088">
                <a:tc>
                  <a:txBody>
                    <a:bodyPr/>
                    <a:lstStyle/>
                    <a:p>
                      <a:pPr>
                        <a:lnSpc>
                          <a:spcPct val="150000"/>
                        </a:lnSpc>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Số máy (x)</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x</a:t>
                      </a:r>
                      <a:r>
                        <a:rPr lang="en-US" sz="2400" baseline="-250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x</a:t>
                      </a:r>
                      <a:r>
                        <a:rPr lang="en-US" sz="2400" baseline="-250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x</a:t>
                      </a:r>
                      <a:r>
                        <a:rPr lang="en-US" sz="2400" baseline="-250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0455430"/>
                  </a:ext>
                </a:extLst>
              </a:tr>
              <a:tr h="551088">
                <a:tc>
                  <a:txBody>
                    <a:bodyPr/>
                    <a:lstStyle/>
                    <a:p>
                      <a:pPr>
                        <a:lnSpc>
                          <a:spcPct val="150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Số ngày (y)</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4</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6  </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8</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7652831"/>
                  </a:ext>
                </a:extLst>
              </a:tr>
            </a:tbl>
          </a:graphicData>
        </a:graphic>
      </p:graphicFrame>
      <p:sp>
        <p:nvSpPr>
          <p:cNvPr id="3" name="TextBox 2"/>
          <p:cNvSpPr txBox="1"/>
          <p:nvPr/>
        </p:nvSpPr>
        <p:spPr>
          <a:xfrm>
            <a:off x="3997226" y="4676504"/>
            <a:ext cx="8155585" cy="1569660"/>
          </a:xfrm>
          <a:prstGeom prst="rect">
            <a:avLst/>
          </a:prstGeom>
          <a:noFill/>
        </p:spPr>
        <p:txBody>
          <a:bodyPr wrap="square" rtlCol="0">
            <a:spAutoFit/>
          </a:bodyPr>
          <a:lstStyle/>
          <a:p>
            <a:pPr marL="342900" lvl="0" indent="-342900">
              <a:spcAft>
                <a:spcPts val="0"/>
              </a:spcAft>
              <a:buFont typeface="Times New Roman" panose="02020603050405020304" pitchFamily="18" charset="0"/>
              <a:buChar char="-"/>
            </a:pPr>
            <a:r>
              <a:rPr lang="vi-VN" sz="2400" b="1" i="1" u="sng" dirty="0">
                <a:latin typeface="Times New Roman" panose="02020603050405020304" pitchFamily="18" charset="0"/>
                <a:ea typeface="Times New Roman" panose="02020603050405020304" pitchFamily="18" charset="0"/>
              </a:rPr>
              <a:t>Bước 3:</a:t>
            </a:r>
            <a:r>
              <a:rPr lang="vi-VN" sz="2400" b="1" i="1"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Vận dụng tính chất hai đại lượng tỉ lệ nghịch</a:t>
            </a:r>
          </a:p>
          <a:p>
            <a:r>
              <a:rPr lang="en-US" sz="2400" dirty="0">
                <a:latin typeface="Times New Roman" panose="02020603050405020304" pitchFamily="18" charset="0"/>
                <a:ea typeface="Times New Roman" panose="02020603050405020304" pitchFamily="18" charset="0"/>
              </a:rPr>
              <a:t>                   4.x</a:t>
            </a:r>
            <a:r>
              <a:rPr lang="en-US" sz="2400" baseline="-25000" dirty="0">
                <a:latin typeface="Times New Roman" panose="02020603050405020304" pitchFamily="18" charset="0"/>
                <a:ea typeface="Times New Roman" panose="02020603050405020304" pitchFamily="18" charset="0"/>
              </a:rPr>
              <a:t>1</a:t>
            </a:r>
            <a:r>
              <a:rPr lang="en-US" sz="2400" dirty="0">
                <a:latin typeface="Times New Roman" panose="02020603050405020304" pitchFamily="18" charset="0"/>
                <a:ea typeface="Times New Roman" panose="02020603050405020304" pitchFamily="18" charset="0"/>
              </a:rPr>
              <a:t>= 6.</a:t>
            </a:r>
            <a:r>
              <a:rPr lang="en-US" sz="2400" baseline="-2500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x</a:t>
            </a:r>
            <a:r>
              <a:rPr lang="en-US" sz="2400" baseline="-25000" dirty="0">
                <a:latin typeface="Times New Roman" panose="02020603050405020304" pitchFamily="18" charset="0"/>
                <a:ea typeface="Times New Roman" panose="02020603050405020304" pitchFamily="18" charset="0"/>
              </a:rPr>
              <a:t>2 </a:t>
            </a:r>
            <a:r>
              <a:rPr lang="en-US" sz="2400" dirty="0">
                <a:latin typeface="Times New Roman" panose="02020603050405020304" pitchFamily="18" charset="0"/>
                <a:ea typeface="Times New Roman" panose="02020603050405020304" pitchFamily="18" charset="0"/>
              </a:rPr>
              <a:t>= 8</a:t>
            </a:r>
            <a:r>
              <a:rPr lang="en-US" sz="2400" baseline="-2500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x</a:t>
            </a:r>
            <a:r>
              <a:rPr lang="en-US" sz="2400" baseline="-25000" dirty="0">
                <a:latin typeface="Times New Roman" panose="02020603050405020304" pitchFamily="18" charset="0"/>
                <a:ea typeface="Times New Roman" panose="02020603050405020304" pitchFamily="18" charset="0"/>
              </a:rPr>
              <a:t>3</a:t>
            </a:r>
            <a:r>
              <a:rPr lang="en-US" sz="2400" dirty="0">
                <a:latin typeface="Times New Roman" panose="02020603050405020304" pitchFamily="18" charset="0"/>
                <a:ea typeface="Times New Roman" panose="02020603050405020304" pitchFamily="18" charset="0"/>
              </a:rPr>
              <a:t> </a:t>
            </a:r>
            <a:endParaRPr lang="en-US" sz="2400" dirty="0" smtClean="0">
              <a:latin typeface="Times New Roman" panose="02020603050405020304" pitchFamily="18" charset="0"/>
              <a:ea typeface="Times New Roman" panose="02020603050405020304" pitchFamily="18" charset="0"/>
            </a:endParaRPr>
          </a:p>
          <a:p>
            <a:pPr>
              <a:spcAft>
                <a:spcPts val="0"/>
              </a:spcAft>
            </a:pPr>
            <a:r>
              <a:rPr lang="en-US" sz="2400" dirty="0">
                <a:latin typeface="Times New Roman" panose="02020603050405020304" pitchFamily="18" charset="0"/>
                <a:ea typeface="Times New Roman" panose="02020603050405020304" pitchFamily="18" charset="0"/>
              </a:rPr>
              <a:t>(Rồi đưa về dãy tỉ số bằng nhau)</a:t>
            </a:r>
            <a:endParaRPr lang="vi-VN" sz="2400" dirty="0">
              <a:latin typeface="Times New Roman" panose="02020603050405020304" pitchFamily="18" charset="0"/>
              <a:ea typeface="Times New Roman" panose="02020603050405020304" pitchFamily="18" charset="0"/>
            </a:endParaRPr>
          </a:p>
          <a:p>
            <a:pPr marL="342900" lvl="0" indent="-342900">
              <a:spcAft>
                <a:spcPts val="0"/>
              </a:spcAft>
              <a:buFont typeface="Times New Roman" panose="02020603050405020304" pitchFamily="18" charset="0"/>
              <a:buChar char="-"/>
            </a:pPr>
            <a:r>
              <a:rPr lang="vi-VN" sz="2400" b="1" i="1" u="sng" dirty="0">
                <a:latin typeface="Times New Roman" panose="02020603050405020304" pitchFamily="18" charset="0"/>
                <a:ea typeface="Times New Roman" panose="02020603050405020304" pitchFamily="18" charset="0"/>
              </a:rPr>
              <a:t>Bước 4:</a:t>
            </a:r>
            <a:r>
              <a:rPr lang="vi-VN" sz="2400" dirty="0">
                <a:latin typeface="Times New Roman" panose="02020603050405020304" pitchFamily="18" charset="0"/>
                <a:ea typeface="Times New Roman" panose="02020603050405020304" pitchFamily="18" charset="0"/>
              </a:rPr>
              <a:t>   Áp dụng tính chất dãy tỉ số bằng nhau để tìm </a:t>
            </a:r>
            <a:r>
              <a:rPr lang="en-US" sz="2400" dirty="0">
                <a:latin typeface="Times New Roman" panose="02020603050405020304" pitchFamily="18" charset="0"/>
                <a:ea typeface="Times New Roman" panose="02020603050405020304" pitchFamily="18" charset="0"/>
              </a:rPr>
              <a:t> các </a:t>
            </a:r>
            <a:r>
              <a:rPr lang="vi-VN" sz="2400" dirty="0" smtClean="0">
                <a:latin typeface="Times New Roman" panose="02020603050405020304" pitchFamily="18" charset="0"/>
                <a:ea typeface="Times New Roman" panose="02020603050405020304" pitchFamily="18" charset="0"/>
              </a:rPr>
              <a:t>x</a:t>
            </a:r>
            <a:endParaRPr lang="vi-VN"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6838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500"/>
                                        <p:tgtEl>
                                          <p:spTgt spid="9">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 calcmode="lin" valueType="num">
                                      <p:cBhvr>
                                        <p:cTn id="16" dur="1000" fill="hold"/>
                                        <p:tgtEl>
                                          <p:spTgt spid="9">
                                            <p:txEl>
                                              <p:pRg st="2" end="2"/>
                                            </p:txEl>
                                          </p:spTgt>
                                        </p:tgtEl>
                                        <p:attrNameLst>
                                          <p:attrName>ppt_w</p:attrName>
                                        </p:attrNameLst>
                                      </p:cBhvr>
                                      <p:tavLst>
                                        <p:tav tm="0">
                                          <p:val>
                                            <p:fltVal val="0"/>
                                          </p:val>
                                        </p:tav>
                                        <p:tav tm="100000">
                                          <p:val>
                                            <p:strVal val="#ppt_w"/>
                                          </p:val>
                                        </p:tav>
                                      </p:tavLst>
                                    </p:anim>
                                    <p:anim calcmode="lin" valueType="num">
                                      <p:cBhvr>
                                        <p:cTn id="17" dur="1000" fill="hold"/>
                                        <p:tgtEl>
                                          <p:spTgt spid="9">
                                            <p:txEl>
                                              <p:pRg st="2" end="2"/>
                                            </p:txEl>
                                          </p:spTgt>
                                        </p:tgtEl>
                                        <p:attrNameLst>
                                          <p:attrName>ppt_h</p:attrName>
                                        </p:attrNameLst>
                                      </p:cBhvr>
                                      <p:tavLst>
                                        <p:tav tm="0">
                                          <p:val>
                                            <p:fltVal val="0"/>
                                          </p:val>
                                        </p:tav>
                                        <p:tav tm="100000">
                                          <p:val>
                                            <p:strVal val="#ppt_h"/>
                                          </p:val>
                                        </p:tav>
                                      </p:tavLst>
                                    </p:anim>
                                    <p:anim calcmode="lin" valueType="num">
                                      <p:cBhvr>
                                        <p:cTn id="18" dur="1000" fill="hold"/>
                                        <p:tgtEl>
                                          <p:spTgt spid="9">
                                            <p:txEl>
                                              <p:pRg st="2" end="2"/>
                                            </p:txEl>
                                          </p:spTgt>
                                        </p:tgtEl>
                                        <p:attrNameLst>
                                          <p:attrName>style.rotation</p:attrName>
                                        </p:attrNameLst>
                                      </p:cBhvr>
                                      <p:tavLst>
                                        <p:tav tm="0">
                                          <p:val>
                                            <p:fltVal val="90"/>
                                          </p:val>
                                        </p:tav>
                                        <p:tav tm="100000">
                                          <p:val>
                                            <p:fltVal val="0"/>
                                          </p:val>
                                        </p:tav>
                                      </p:tavLst>
                                    </p:anim>
                                    <p:animEffect transition="in" filter="fade">
                                      <p:cBhvr>
                                        <p:cTn id="19" dur="1000"/>
                                        <p:tgtEl>
                                          <p:spTgt spid="9">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 calcmode="lin" valueType="num">
                                      <p:cBhvr>
                                        <p:cTn id="24" dur="1000" fill="hold"/>
                                        <p:tgtEl>
                                          <p:spTgt spid="9">
                                            <p:txEl>
                                              <p:pRg st="3" end="3"/>
                                            </p:txEl>
                                          </p:spTgt>
                                        </p:tgtEl>
                                        <p:attrNameLst>
                                          <p:attrName>ppt_w</p:attrName>
                                        </p:attrNameLst>
                                      </p:cBhvr>
                                      <p:tavLst>
                                        <p:tav tm="0">
                                          <p:val>
                                            <p:fltVal val="0"/>
                                          </p:val>
                                        </p:tav>
                                        <p:tav tm="100000">
                                          <p:val>
                                            <p:strVal val="#ppt_w"/>
                                          </p:val>
                                        </p:tav>
                                      </p:tavLst>
                                    </p:anim>
                                    <p:anim calcmode="lin" valueType="num">
                                      <p:cBhvr>
                                        <p:cTn id="25" dur="1000" fill="hold"/>
                                        <p:tgtEl>
                                          <p:spTgt spid="9">
                                            <p:txEl>
                                              <p:pRg st="3" end="3"/>
                                            </p:txEl>
                                          </p:spTgt>
                                        </p:tgtEl>
                                        <p:attrNameLst>
                                          <p:attrName>ppt_h</p:attrName>
                                        </p:attrNameLst>
                                      </p:cBhvr>
                                      <p:tavLst>
                                        <p:tav tm="0">
                                          <p:val>
                                            <p:fltVal val="0"/>
                                          </p:val>
                                        </p:tav>
                                        <p:tav tm="100000">
                                          <p:val>
                                            <p:strVal val="#ppt_h"/>
                                          </p:val>
                                        </p:tav>
                                      </p:tavLst>
                                    </p:anim>
                                    <p:anim calcmode="lin" valueType="num">
                                      <p:cBhvr>
                                        <p:cTn id="26" dur="1000" fill="hold"/>
                                        <p:tgtEl>
                                          <p:spTgt spid="9">
                                            <p:txEl>
                                              <p:pRg st="3" end="3"/>
                                            </p:txEl>
                                          </p:spTgt>
                                        </p:tgtEl>
                                        <p:attrNameLst>
                                          <p:attrName>style.rotation</p:attrName>
                                        </p:attrNameLst>
                                      </p:cBhvr>
                                      <p:tavLst>
                                        <p:tav tm="0">
                                          <p:val>
                                            <p:fltVal val="90"/>
                                          </p:val>
                                        </p:tav>
                                        <p:tav tm="100000">
                                          <p:val>
                                            <p:fltVal val="0"/>
                                          </p:val>
                                        </p:tav>
                                      </p:tavLst>
                                    </p:anim>
                                    <p:animEffect transition="in" filter="fade">
                                      <p:cBhvr>
                                        <p:cTn id="27" dur="10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barn(outVertical)">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diamond(in)">
                                      <p:cBhvr>
                                        <p:cTn id="37" dur="20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ox(in)">
                                      <p:cBhvr>
                                        <p:cTn id="42" dur="20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anim calcmode="lin" valueType="num">
                                      <p:cBhvr>
                                        <p:cTn id="4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49" dur="500"/>
                                        <p:tgtEl>
                                          <p:spTgt spid="3">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
                                            <p:txEl>
                                              <p:pRg st="1" end="1"/>
                                            </p:txEl>
                                          </p:spTgt>
                                        </p:tgtEl>
                                        <p:attrNameLst>
                                          <p:attrName>style.visibility</p:attrName>
                                        </p:attrNameLst>
                                      </p:cBhvr>
                                      <p:to>
                                        <p:strVal val="visible"/>
                                      </p:to>
                                    </p:set>
                                    <p:animEffect transition="in" filter="wipe(left)">
                                      <p:cBhvr>
                                        <p:cTn id="54" dur="500"/>
                                        <p:tgtEl>
                                          <p:spTgt spid="3">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59" dur="500"/>
                                        <p:tgtEl>
                                          <p:spTgt spid="3">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3">
                                            <p:txEl>
                                              <p:pRg st="3" end="3"/>
                                            </p:txEl>
                                          </p:spTgt>
                                        </p:tgtEl>
                                        <p:attrNameLst>
                                          <p:attrName>style.visibility</p:attrName>
                                        </p:attrNameLst>
                                      </p:cBhvr>
                                      <p:to>
                                        <p:strVal val="visible"/>
                                      </p:to>
                                    </p:set>
                                    <p:animEffect transition="in" filter="wipe(down)">
                                      <p:cBhvr>
                                        <p:cTn id="6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8824" y="313507"/>
            <a:ext cx="3317966" cy="6186309"/>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vi-VN" sz="22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Ví dụ </a:t>
            </a:r>
            <a:r>
              <a:rPr kumimoji="0" lang="vi-VN" sz="2200" b="1" i="0" u="sng"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4:</a:t>
            </a:r>
            <a:r>
              <a:rPr kumimoji="0" lang="vi-VN" sz="2200" b="1" i="1"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vi-VN" sz="2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Ba đội máy san đất làm ba khối lượng công việc như nhau. Đội thứ nhất hoàn thành công việc trong 4 ngày, đội thứ hai trong 6 ngày và đội thứ 3 trong 8 ngày. Hỏi mỗi đội có bao nhiêu máy (có cùng năng suất). Biết rằng đội thứ nhất có nhiều hơn đội thứ hai 2 máy?</a:t>
            </a:r>
          </a:p>
        </p:txBody>
      </p:sp>
      <p:cxnSp>
        <p:nvCxnSpPr>
          <p:cNvPr id="7" name="Straight Connector 6"/>
          <p:cNvCxnSpPr/>
          <p:nvPr/>
        </p:nvCxnSpPr>
        <p:spPr>
          <a:xfrm>
            <a:off x="3866602" y="404948"/>
            <a:ext cx="0" cy="61264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036415" y="222067"/>
            <a:ext cx="7694031" cy="1938992"/>
          </a:xfrm>
          <a:prstGeom prst="rect">
            <a:avLst/>
          </a:prstGeom>
          <a:noFill/>
        </p:spPr>
        <p:txBody>
          <a:bodyPr wrap="square" rtlCol="0">
            <a:spAutoFit/>
          </a:bodyPr>
          <a:lstStyle/>
          <a:p>
            <a:pPr>
              <a:spcAft>
                <a:spcPts val="0"/>
              </a:spcAft>
            </a:pPr>
            <a:r>
              <a:rPr lang="vi-VN" sz="2400" b="1" i="1" u="sng" dirty="0">
                <a:latin typeface="Times New Roman" panose="02020603050405020304" pitchFamily="18" charset="0"/>
                <a:ea typeface="Times New Roman" panose="02020603050405020304" pitchFamily="18" charset="0"/>
              </a:rPr>
              <a:t>Trình bày lời giải</a:t>
            </a:r>
            <a:endParaRPr lang="vi-VN" sz="2000" dirty="0">
              <a:latin typeface="Times New Roman" panose="02020603050405020304" pitchFamily="18" charset="0"/>
              <a:ea typeface="Times New Roman" panose="02020603050405020304" pitchFamily="18" charset="0"/>
            </a:endParaRPr>
          </a:p>
          <a:p>
            <a:pPr>
              <a:spcAft>
                <a:spcPts val="0"/>
              </a:spcAft>
            </a:pPr>
            <a:r>
              <a:rPr lang="vi-VN" sz="2400" dirty="0">
                <a:latin typeface="Times New Roman" panose="02020603050405020304" pitchFamily="18" charset="0"/>
                <a:ea typeface="Times New Roman" panose="02020603050405020304" pitchFamily="18" charset="0"/>
              </a:rPr>
              <a:t>Gọi  x</a:t>
            </a:r>
            <a:r>
              <a:rPr lang="vi-VN" sz="2400" baseline="-25000" dirty="0">
                <a:latin typeface="Times New Roman" panose="02020603050405020304" pitchFamily="18" charset="0"/>
                <a:ea typeface="Times New Roman" panose="02020603050405020304" pitchFamily="18" charset="0"/>
              </a:rPr>
              <a:t>1, </a:t>
            </a:r>
            <a:r>
              <a:rPr lang="vi-VN" sz="2400" dirty="0">
                <a:latin typeface="Times New Roman" panose="02020603050405020304" pitchFamily="18" charset="0"/>
                <a:ea typeface="Times New Roman" panose="02020603050405020304" pitchFamily="18" charset="0"/>
              </a:rPr>
              <a:t>x</a:t>
            </a:r>
            <a:r>
              <a:rPr lang="vi-VN" sz="2400" baseline="-25000" dirty="0">
                <a:latin typeface="Times New Roman" panose="02020603050405020304" pitchFamily="18" charset="0"/>
                <a:ea typeface="Times New Roman" panose="02020603050405020304" pitchFamily="18" charset="0"/>
              </a:rPr>
              <a:t>2, </a:t>
            </a:r>
            <a:r>
              <a:rPr lang="vi-VN" sz="2400" dirty="0">
                <a:latin typeface="Times New Roman" panose="02020603050405020304" pitchFamily="18" charset="0"/>
                <a:ea typeface="Times New Roman" panose="02020603050405020304" pitchFamily="18" charset="0"/>
              </a:rPr>
              <a:t>x</a:t>
            </a:r>
            <a:r>
              <a:rPr lang="vi-VN" sz="2400" baseline="-25000" dirty="0">
                <a:latin typeface="Times New Roman" panose="02020603050405020304" pitchFamily="18" charset="0"/>
                <a:ea typeface="Times New Roman" panose="02020603050405020304" pitchFamily="18" charset="0"/>
              </a:rPr>
              <a:t>3</a:t>
            </a:r>
            <a:r>
              <a:rPr lang="vi-VN" sz="2400" dirty="0">
                <a:latin typeface="Times New Roman" panose="02020603050405020304" pitchFamily="18" charset="0"/>
                <a:ea typeface="Times New Roman" panose="02020603050405020304" pitchFamily="18" charset="0"/>
              </a:rPr>
              <a:t> lần lượt là số máy của đội 1, đội 2, đội </a:t>
            </a:r>
            <a:r>
              <a:rPr lang="vi-VN" sz="2400" dirty="0" smtClean="0">
                <a:latin typeface="Times New Roman" panose="02020603050405020304" pitchFamily="18" charset="0"/>
                <a:ea typeface="Times New Roman" panose="02020603050405020304" pitchFamily="18" charset="0"/>
              </a:rPr>
              <a:t>3. (</a:t>
            </a:r>
            <a:r>
              <a:rPr lang="vi-VN" sz="2400" dirty="0">
                <a:solidFill>
                  <a:prstClr val="white"/>
                </a:solidFill>
                <a:latin typeface="Times New Roman" panose="02020603050405020304" pitchFamily="18" charset="0"/>
                <a:ea typeface="Times New Roman" panose="02020603050405020304" pitchFamily="18" charset="0"/>
              </a:rPr>
              <a:t>x</a:t>
            </a:r>
            <a:r>
              <a:rPr lang="vi-VN" sz="2400" baseline="-25000" dirty="0">
                <a:solidFill>
                  <a:prstClr val="white"/>
                </a:solidFill>
                <a:latin typeface="Times New Roman" panose="02020603050405020304" pitchFamily="18" charset="0"/>
                <a:ea typeface="Times New Roman" panose="02020603050405020304" pitchFamily="18" charset="0"/>
              </a:rPr>
              <a:t>1, </a:t>
            </a:r>
            <a:r>
              <a:rPr lang="vi-VN" sz="2400" dirty="0">
                <a:solidFill>
                  <a:prstClr val="white"/>
                </a:solidFill>
                <a:latin typeface="Times New Roman" panose="02020603050405020304" pitchFamily="18" charset="0"/>
                <a:ea typeface="Times New Roman" panose="02020603050405020304" pitchFamily="18" charset="0"/>
              </a:rPr>
              <a:t>x</a:t>
            </a:r>
            <a:r>
              <a:rPr lang="vi-VN" sz="2400" baseline="-25000" dirty="0">
                <a:solidFill>
                  <a:prstClr val="white"/>
                </a:solidFill>
                <a:latin typeface="Times New Roman" panose="02020603050405020304" pitchFamily="18" charset="0"/>
                <a:ea typeface="Times New Roman" panose="02020603050405020304" pitchFamily="18" charset="0"/>
              </a:rPr>
              <a:t>2, </a:t>
            </a:r>
            <a:r>
              <a:rPr lang="vi-VN" sz="2400" dirty="0">
                <a:solidFill>
                  <a:prstClr val="white"/>
                </a:solidFill>
                <a:latin typeface="Times New Roman" panose="02020603050405020304" pitchFamily="18" charset="0"/>
                <a:ea typeface="Times New Roman" panose="02020603050405020304" pitchFamily="18" charset="0"/>
              </a:rPr>
              <a:t>x</a:t>
            </a:r>
            <a:r>
              <a:rPr lang="vi-VN" sz="2400" baseline="-25000" dirty="0">
                <a:solidFill>
                  <a:prstClr val="white"/>
                </a:solidFill>
                <a:latin typeface="Times New Roman" panose="02020603050405020304" pitchFamily="18" charset="0"/>
                <a:ea typeface="Times New Roman" panose="02020603050405020304" pitchFamily="18" charset="0"/>
              </a:rPr>
              <a:t>3</a:t>
            </a:r>
            <a:r>
              <a:rPr lang="vi-VN" sz="2400" dirty="0">
                <a:solidFill>
                  <a:prstClr val="white"/>
                </a:solidFill>
                <a:latin typeface="Times New Roman" panose="02020603050405020304" pitchFamily="18" charset="0"/>
                <a:ea typeface="Times New Roman" panose="02020603050405020304" pitchFamily="18" charset="0"/>
              </a:rPr>
              <a:t> </a:t>
            </a:r>
            <a:r>
              <a:rPr lang="vi-VN" sz="2400" dirty="0" smtClean="0">
                <a:solidFill>
                  <a:prstClr val="white"/>
                </a:solidFill>
                <a:latin typeface="Times New Roman" panose="02020603050405020304" pitchFamily="18" charset="0"/>
                <a:ea typeface="Times New Roman" panose="02020603050405020304" pitchFamily="18" charset="0"/>
              </a:rPr>
              <a:t>là những số nguyên dương)</a:t>
            </a:r>
            <a:endParaRPr lang="vi-VN" sz="2000" dirty="0">
              <a:latin typeface="Times New Roman" panose="02020603050405020304" pitchFamily="18" charset="0"/>
              <a:ea typeface="Times New Roman" panose="02020603050405020304" pitchFamily="18" charset="0"/>
            </a:endParaRPr>
          </a:p>
          <a:p>
            <a:pPr>
              <a:spcAft>
                <a:spcPts val="0"/>
              </a:spcAft>
            </a:pPr>
            <a:r>
              <a:rPr lang="vi-VN" sz="2400" dirty="0">
                <a:latin typeface="Times New Roman" panose="02020603050405020304" pitchFamily="18" charset="0"/>
                <a:ea typeface="Times New Roman" panose="02020603050405020304" pitchFamily="18" charset="0"/>
              </a:rPr>
              <a:t>Số máy và số ngày là hai đại lượng tỉ lệ nghịch</a:t>
            </a:r>
            <a:endParaRPr lang="vi-VN" sz="2000" dirty="0">
              <a:latin typeface="Times New Roman" panose="02020603050405020304" pitchFamily="18" charset="0"/>
              <a:ea typeface="Times New Roman" panose="02020603050405020304" pitchFamily="18" charset="0"/>
            </a:endParaRPr>
          </a:p>
          <a:p>
            <a:r>
              <a:rPr lang="vi-VN" sz="2400" dirty="0">
                <a:latin typeface="Times New Roman" panose="02020603050405020304" pitchFamily="18" charset="0"/>
                <a:ea typeface="Times New Roman" panose="02020603050405020304" pitchFamily="18" charset="0"/>
              </a:rPr>
              <a:t>Ap dụng tính chất của đại lượng tỉ lệ nghịch ta có </a:t>
            </a:r>
            <a:endParaRPr kumimoji="0" lang="vi-VN"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2166782725"/>
              </p:ext>
            </p:extLst>
          </p:nvPr>
        </p:nvGraphicFramePr>
        <p:xfrm>
          <a:off x="4193174" y="2455812"/>
          <a:ext cx="7223758" cy="1076050"/>
        </p:xfrm>
        <a:graphic>
          <a:graphicData uri="http://schemas.openxmlformats.org/drawingml/2006/table">
            <a:tbl>
              <a:tblPr firstRow="1" firstCol="1" lastRow="1" lastCol="1" bandRow="1" bandCol="1"/>
              <a:tblGrid>
                <a:gridCol w="2545700">
                  <a:extLst>
                    <a:ext uri="{9D8B030D-6E8A-4147-A177-3AD203B41FA5}">
                      <a16:colId xmlns:a16="http://schemas.microsoft.com/office/drawing/2014/main" val="3561302189"/>
                    </a:ext>
                  </a:extLst>
                </a:gridCol>
                <a:gridCol w="1580765">
                  <a:extLst>
                    <a:ext uri="{9D8B030D-6E8A-4147-A177-3AD203B41FA5}">
                      <a16:colId xmlns:a16="http://schemas.microsoft.com/office/drawing/2014/main" val="2426257440"/>
                    </a:ext>
                  </a:extLst>
                </a:gridCol>
                <a:gridCol w="1610297">
                  <a:extLst>
                    <a:ext uri="{9D8B030D-6E8A-4147-A177-3AD203B41FA5}">
                      <a16:colId xmlns:a16="http://schemas.microsoft.com/office/drawing/2014/main" val="2217081486"/>
                    </a:ext>
                  </a:extLst>
                </a:gridCol>
                <a:gridCol w="1486996">
                  <a:extLst>
                    <a:ext uri="{9D8B030D-6E8A-4147-A177-3AD203B41FA5}">
                      <a16:colId xmlns:a16="http://schemas.microsoft.com/office/drawing/2014/main" val="3828098627"/>
                    </a:ext>
                  </a:extLst>
                </a:gridCol>
              </a:tblGrid>
              <a:tr h="538025">
                <a:tc>
                  <a:txBody>
                    <a:bodyPr/>
                    <a:lstStyle/>
                    <a:p>
                      <a:pPr>
                        <a:lnSpc>
                          <a:spcPct val="150000"/>
                        </a:lnSpc>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Số máy (x)</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x</a:t>
                      </a:r>
                      <a:r>
                        <a:rPr lang="en-US" sz="2400" baseline="-250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x</a:t>
                      </a:r>
                      <a:r>
                        <a:rPr lang="en-US" sz="2400" baseline="-250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x</a:t>
                      </a:r>
                      <a:r>
                        <a:rPr lang="en-US" sz="2400" baseline="-250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0455430"/>
                  </a:ext>
                </a:extLst>
              </a:tr>
              <a:tr h="538025">
                <a:tc>
                  <a:txBody>
                    <a:bodyPr/>
                    <a:lstStyle/>
                    <a:p>
                      <a:pPr>
                        <a:lnSpc>
                          <a:spcPct val="150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Số ngày (y)</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4</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6  </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8</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7652831"/>
                  </a:ext>
                </a:extLst>
              </a:tr>
            </a:tbl>
          </a:graphicData>
        </a:graphic>
      </p:graphicFrame>
      <mc:AlternateContent xmlns:mc="http://schemas.openxmlformats.org/markup-compatibility/2006" xmlns:a14="http://schemas.microsoft.com/office/drawing/2010/main">
        <mc:Choice Requires="a14">
          <p:sp>
            <p:nvSpPr>
              <p:cNvPr id="3" name="TextBox 2"/>
              <p:cNvSpPr txBox="1"/>
              <p:nvPr/>
            </p:nvSpPr>
            <p:spPr>
              <a:xfrm>
                <a:off x="4101737" y="3641949"/>
                <a:ext cx="7380513" cy="2979598"/>
              </a:xfrm>
              <a:prstGeom prst="rect">
                <a:avLst/>
              </a:prstGeom>
              <a:noFill/>
            </p:spPr>
            <p:txBody>
              <a:bodyPr wrap="square" rtlCol="0">
                <a:spAutoFit/>
              </a:bodyPr>
              <a:lstStyle/>
              <a:p>
                <a:pPr>
                  <a:lnSpc>
                    <a:spcPct val="150000"/>
                  </a:lnSpc>
                  <a:spcAft>
                    <a:spcPts val="0"/>
                  </a:spcAft>
                </a:pPr>
                <a:r>
                  <a:rPr lang="vi-VN" sz="2400" dirty="0">
                    <a:latin typeface="VNI-Times" pitchFamily="2" charset="0"/>
                    <a:ea typeface="Times New Roman" panose="02020603050405020304" pitchFamily="18" charset="0"/>
                  </a:rPr>
                  <a:t> </a:t>
                </a:r>
                <a:r>
                  <a:rPr lang="vi-VN" sz="2400" dirty="0" smtClean="0">
                    <a:latin typeface="VNI-Times" pitchFamily="2" charset="0"/>
                    <a:ea typeface="Times New Roman" panose="02020603050405020304" pitchFamily="18" charset="0"/>
                  </a:rPr>
                  <a:t>               </a:t>
                </a:r>
                <a:r>
                  <a:rPr lang="fr-FR" sz="2400" dirty="0" smtClean="0">
                    <a:effectLst/>
                    <a:latin typeface="Times New Roman" panose="02020603050405020304" pitchFamily="18" charset="0"/>
                    <a:ea typeface="Times New Roman" panose="02020603050405020304" pitchFamily="18" charset="0"/>
                  </a:rPr>
                  <a:t>4.x</a:t>
                </a:r>
                <a:r>
                  <a:rPr lang="fr-FR" sz="2400" baseline="-25000" dirty="0" smtClean="0">
                    <a:effectLst/>
                    <a:latin typeface="Times New Roman" panose="02020603050405020304" pitchFamily="18" charset="0"/>
                    <a:ea typeface="Times New Roman" panose="02020603050405020304" pitchFamily="18" charset="0"/>
                  </a:rPr>
                  <a:t>1</a:t>
                </a:r>
                <a:r>
                  <a:rPr lang="fr-FR" sz="2400" dirty="0">
                    <a:effectLst/>
                    <a:latin typeface="Times New Roman" panose="02020603050405020304" pitchFamily="18" charset="0"/>
                    <a:ea typeface="Times New Roman" panose="02020603050405020304" pitchFamily="18" charset="0"/>
                  </a:rPr>
                  <a:t>= 6.</a:t>
                </a:r>
                <a:r>
                  <a:rPr lang="fr-FR" sz="2400" baseline="-25000" dirty="0">
                    <a:effectLst/>
                    <a:latin typeface="Times New Roman" panose="02020603050405020304" pitchFamily="18" charset="0"/>
                    <a:ea typeface="Times New Roman" panose="02020603050405020304" pitchFamily="18" charset="0"/>
                  </a:rPr>
                  <a:t> </a:t>
                </a:r>
                <a:r>
                  <a:rPr lang="fr-FR" sz="2400" dirty="0">
                    <a:effectLst/>
                    <a:latin typeface="Times New Roman" panose="02020603050405020304" pitchFamily="18" charset="0"/>
                    <a:ea typeface="Times New Roman" panose="02020603050405020304" pitchFamily="18" charset="0"/>
                  </a:rPr>
                  <a:t>x</a:t>
                </a:r>
                <a:r>
                  <a:rPr lang="fr-FR" sz="2400" baseline="-25000" dirty="0">
                    <a:effectLst/>
                    <a:latin typeface="Times New Roman" panose="02020603050405020304" pitchFamily="18" charset="0"/>
                    <a:ea typeface="Times New Roman" panose="02020603050405020304" pitchFamily="18" charset="0"/>
                  </a:rPr>
                  <a:t>2 </a:t>
                </a:r>
                <a:r>
                  <a:rPr lang="fr-FR" sz="2400" dirty="0">
                    <a:effectLst/>
                    <a:latin typeface="Times New Roman" panose="02020603050405020304" pitchFamily="18" charset="0"/>
                    <a:ea typeface="Times New Roman" panose="02020603050405020304" pitchFamily="18" charset="0"/>
                  </a:rPr>
                  <a:t>= 8</a:t>
                </a:r>
                <a:r>
                  <a:rPr lang="fr-FR" sz="2400" baseline="-25000" dirty="0">
                    <a:effectLst/>
                    <a:latin typeface="Times New Roman" panose="02020603050405020304" pitchFamily="18" charset="0"/>
                    <a:ea typeface="Times New Roman" panose="02020603050405020304" pitchFamily="18" charset="0"/>
                  </a:rPr>
                  <a:t> </a:t>
                </a:r>
                <a:r>
                  <a:rPr lang="fr-FR" sz="2400" dirty="0">
                    <a:effectLst/>
                    <a:latin typeface="Times New Roman" panose="02020603050405020304" pitchFamily="18" charset="0"/>
                    <a:ea typeface="Times New Roman" panose="02020603050405020304" pitchFamily="18" charset="0"/>
                  </a:rPr>
                  <a:t>x</a:t>
                </a:r>
                <a:r>
                  <a:rPr lang="fr-FR" sz="2400" baseline="-25000" dirty="0">
                    <a:effectLst/>
                    <a:latin typeface="Times New Roman" panose="02020603050405020304" pitchFamily="18" charset="0"/>
                    <a:ea typeface="Times New Roman" panose="02020603050405020304" pitchFamily="18" charset="0"/>
                  </a:rPr>
                  <a:t>3</a:t>
                </a:r>
                <a:r>
                  <a:rPr lang="fr-FR" sz="2400" dirty="0">
                    <a:effectLst/>
                    <a:latin typeface="Times New Roman" panose="02020603050405020304" pitchFamily="18" charset="0"/>
                    <a:ea typeface="Times New Roman" panose="02020603050405020304" pitchFamily="18" charset="0"/>
                  </a:rPr>
                  <a:t>  </a:t>
                </a:r>
                <a:endParaRPr lang="vi-VN" sz="2000" dirty="0">
                  <a:effectLst/>
                  <a:latin typeface="Times New Roman" panose="02020603050405020304" pitchFamily="18" charset="0"/>
                  <a:ea typeface="Times New Roman" panose="02020603050405020304" pitchFamily="18" charset="0"/>
                </a:endParaRPr>
              </a:p>
              <a:p>
                <a:pPr>
                  <a:lnSpc>
                    <a:spcPct val="150000"/>
                  </a:lnSpc>
                  <a:spcAft>
                    <a:spcPts val="0"/>
                  </a:spcAft>
                </a:pPr>
                <a:r>
                  <a:rPr lang="fr-FR" sz="2400" dirty="0">
                    <a:effectLst/>
                    <a:latin typeface="VNI-Times" pitchFamily="2" charset="0"/>
                    <a:ea typeface="Times New Roman" panose="02020603050405020304" pitchFamily="18" charset="0"/>
                  </a:rPr>
                  <a:t>Suy ra        </a:t>
                </a:r>
                <a14:m>
                  <m:oMath xmlns:m="http://schemas.openxmlformats.org/officeDocument/2006/math">
                    <m:f>
                      <m:fPr>
                        <m:ctrlPr>
                          <a:rPr lang="vi-VN" sz="2800" i="1">
                            <a:effectLst/>
                            <a:latin typeface="Cambria Math" panose="02040503050406030204" pitchFamily="18" charset="0"/>
                            <a:ea typeface="Times New Roman" panose="02020603050405020304" pitchFamily="18" charset="0"/>
                          </a:rPr>
                        </m:ctrlPr>
                      </m:fPr>
                      <m:num>
                        <m:sSub>
                          <m:sSubPr>
                            <m:ctrlPr>
                              <a:rPr lang="vi-VN" sz="2800" i="1">
                                <a:effectLst/>
                                <a:latin typeface="Cambria Math" panose="02040503050406030204" pitchFamily="18" charset="0"/>
                                <a:ea typeface="Times New Roman" panose="02020603050405020304" pitchFamily="18" charset="0"/>
                              </a:rPr>
                            </m:ctrlPr>
                          </m:sSubPr>
                          <m:e>
                            <m:r>
                              <a:rPr lang="fr-FR" sz="2800" i="1">
                                <a:effectLst/>
                                <a:latin typeface="Cambria Math" panose="02040503050406030204" pitchFamily="18" charset="0"/>
                                <a:ea typeface="Times New Roman" panose="02020603050405020304" pitchFamily="18" charset="0"/>
                              </a:rPr>
                              <m:t>4</m:t>
                            </m:r>
                            <m:r>
                              <a:rPr lang="fr-FR" sz="2800" i="1">
                                <a:effectLst/>
                                <a:latin typeface="Cambria Math" panose="02040503050406030204" pitchFamily="18" charset="0"/>
                                <a:ea typeface="Times New Roman" panose="02020603050405020304" pitchFamily="18" charset="0"/>
                              </a:rPr>
                              <m:t>𝑥</m:t>
                            </m:r>
                          </m:e>
                          <m:sub>
                            <m:r>
                              <a:rPr lang="fr-FR" sz="2800" i="1">
                                <a:effectLst/>
                                <a:latin typeface="Cambria Math" panose="02040503050406030204" pitchFamily="18" charset="0"/>
                                <a:ea typeface="Times New Roman" panose="02020603050405020304" pitchFamily="18" charset="0"/>
                              </a:rPr>
                              <m:t>1</m:t>
                            </m:r>
                          </m:sub>
                        </m:sSub>
                      </m:num>
                      <m:den>
                        <m:r>
                          <a:rPr lang="fr-FR" sz="2800" i="1">
                            <a:effectLst/>
                            <a:latin typeface="Cambria Math" panose="02040503050406030204" pitchFamily="18" charset="0"/>
                            <a:ea typeface="Times New Roman" panose="02020603050405020304" pitchFamily="18" charset="0"/>
                          </a:rPr>
                          <m:t>24</m:t>
                        </m:r>
                      </m:den>
                    </m:f>
                    <m:r>
                      <a:rPr lang="fr-FR" sz="2800" i="1">
                        <a:effectLst/>
                        <a:latin typeface="Cambria Math" panose="02040503050406030204" pitchFamily="18" charset="0"/>
                        <a:ea typeface="Times New Roman" panose="02020603050405020304" pitchFamily="18" charset="0"/>
                      </a:rPr>
                      <m:t>=</m:t>
                    </m:r>
                    <m:f>
                      <m:fPr>
                        <m:ctrlPr>
                          <a:rPr lang="vi-VN" sz="2800" i="1">
                            <a:effectLst/>
                            <a:latin typeface="Cambria Math" panose="02040503050406030204" pitchFamily="18" charset="0"/>
                            <a:ea typeface="Times New Roman" panose="02020603050405020304" pitchFamily="18" charset="0"/>
                          </a:rPr>
                        </m:ctrlPr>
                      </m:fPr>
                      <m:num>
                        <m:sSub>
                          <m:sSubPr>
                            <m:ctrlPr>
                              <a:rPr lang="vi-VN" sz="2800" i="1">
                                <a:effectLst/>
                                <a:latin typeface="Cambria Math" panose="02040503050406030204" pitchFamily="18" charset="0"/>
                                <a:ea typeface="Times New Roman" panose="02020603050405020304" pitchFamily="18" charset="0"/>
                              </a:rPr>
                            </m:ctrlPr>
                          </m:sSubPr>
                          <m:e>
                            <m:r>
                              <a:rPr lang="fr-FR" sz="2800" i="1">
                                <a:effectLst/>
                                <a:latin typeface="Cambria Math" panose="02040503050406030204" pitchFamily="18" charset="0"/>
                                <a:ea typeface="Times New Roman" panose="02020603050405020304" pitchFamily="18" charset="0"/>
                              </a:rPr>
                              <m:t>6</m:t>
                            </m:r>
                            <m:r>
                              <a:rPr lang="fr-FR" sz="2800" i="1">
                                <a:effectLst/>
                                <a:latin typeface="Cambria Math" panose="02040503050406030204" pitchFamily="18" charset="0"/>
                                <a:ea typeface="Times New Roman" panose="02020603050405020304" pitchFamily="18" charset="0"/>
                              </a:rPr>
                              <m:t>𝑥</m:t>
                            </m:r>
                          </m:e>
                          <m:sub>
                            <m:r>
                              <a:rPr lang="fr-FR" sz="2800" i="1">
                                <a:effectLst/>
                                <a:latin typeface="Cambria Math" panose="02040503050406030204" pitchFamily="18" charset="0"/>
                                <a:ea typeface="Times New Roman" panose="02020603050405020304" pitchFamily="18" charset="0"/>
                              </a:rPr>
                              <m:t>2</m:t>
                            </m:r>
                          </m:sub>
                        </m:sSub>
                      </m:num>
                      <m:den>
                        <m:r>
                          <a:rPr lang="fr-FR" sz="2800" i="1">
                            <a:effectLst/>
                            <a:latin typeface="Cambria Math" panose="02040503050406030204" pitchFamily="18" charset="0"/>
                            <a:ea typeface="Times New Roman" panose="02020603050405020304" pitchFamily="18" charset="0"/>
                          </a:rPr>
                          <m:t>24</m:t>
                        </m:r>
                      </m:den>
                    </m:f>
                    <m:r>
                      <a:rPr lang="fr-FR" sz="2800" i="1">
                        <a:effectLst/>
                        <a:latin typeface="Cambria Math" panose="02040503050406030204" pitchFamily="18" charset="0"/>
                        <a:ea typeface="Times New Roman" panose="02020603050405020304" pitchFamily="18" charset="0"/>
                      </a:rPr>
                      <m:t>=</m:t>
                    </m:r>
                    <m:f>
                      <m:fPr>
                        <m:ctrlPr>
                          <a:rPr lang="vi-VN" sz="2800" i="1">
                            <a:effectLst/>
                            <a:latin typeface="Cambria Math" panose="02040503050406030204" pitchFamily="18" charset="0"/>
                            <a:ea typeface="Times New Roman" panose="02020603050405020304" pitchFamily="18" charset="0"/>
                          </a:rPr>
                        </m:ctrlPr>
                      </m:fPr>
                      <m:num>
                        <m:sSub>
                          <m:sSubPr>
                            <m:ctrlPr>
                              <a:rPr lang="vi-VN" sz="2800" i="1">
                                <a:effectLst/>
                                <a:latin typeface="Cambria Math" panose="02040503050406030204" pitchFamily="18" charset="0"/>
                                <a:ea typeface="Times New Roman" panose="02020603050405020304" pitchFamily="18" charset="0"/>
                              </a:rPr>
                            </m:ctrlPr>
                          </m:sSubPr>
                          <m:e>
                            <m:r>
                              <a:rPr lang="fr-FR" sz="2800" i="1">
                                <a:effectLst/>
                                <a:latin typeface="Cambria Math" panose="02040503050406030204" pitchFamily="18" charset="0"/>
                                <a:ea typeface="Times New Roman" panose="02020603050405020304" pitchFamily="18" charset="0"/>
                              </a:rPr>
                              <m:t>8</m:t>
                            </m:r>
                            <m:r>
                              <a:rPr lang="fr-FR" sz="2800" i="1">
                                <a:effectLst/>
                                <a:latin typeface="Cambria Math" panose="02040503050406030204" pitchFamily="18" charset="0"/>
                                <a:ea typeface="Times New Roman" panose="02020603050405020304" pitchFamily="18" charset="0"/>
                              </a:rPr>
                              <m:t>𝑥</m:t>
                            </m:r>
                          </m:e>
                          <m:sub>
                            <m:r>
                              <a:rPr lang="fr-FR" sz="2800" i="1">
                                <a:effectLst/>
                                <a:latin typeface="Cambria Math" panose="02040503050406030204" pitchFamily="18" charset="0"/>
                                <a:ea typeface="Times New Roman" panose="02020603050405020304" pitchFamily="18" charset="0"/>
                              </a:rPr>
                              <m:t>3</m:t>
                            </m:r>
                          </m:sub>
                        </m:sSub>
                      </m:num>
                      <m:den>
                        <m:r>
                          <a:rPr lang="fr-FR" sz="2800" i="1">
                            <a:effectLst/>
                            <a:latin typeface="Cambria Math" panose="02040503050406030204" pitchFamily="18" charset="0"/>
                            <a:ea typeface="Times New Roman" panose="02020603050405020304" pitchFamily="18" charset="0"/>
                          </a:rPr>
                          <m:t>24</m:t>
                        </m:r>
                      </m:den>
                    </m:f>
                  </m:oMath>
                </a14:m>
                <a:r>
                  <a:rPr lang="fr-FR" sz="2400" dirty="0">
                    <a:effectLst/>
                    <a:latin typeface="Times New Roman" panose="02020603050405020304" pitchFamily="18" charset="0"/>
                    <a:ea typeface="Times New Roman" panose="02020603050405020304" pitchFamily="18" charset="0"/>
                  </a:rPr>
                  <a:t>  ( BCNN(4, 6, 8 )= 24 </a:t>
                </a:r>
                <a:r>
                  <a:rPr lang="fr-FR" sz="2400" dirty="0" smtClean="0">
                    <a:effectLst/>
                    <a:latin typeface="Times New Roman" panose="02020603050405020304" pitchFamily="18" charset="0"/>
                    <a:ea typeface="Times New Roman" panose="02020603050405020304" pitchFamily="18" charset="0"/>
                  </a:rPr>
                  <a:t>)</a:t>
                </a:r>
                <a:endParaRPr lang="vi-VN" sz="2400" dirty="0" smtClean="0">
                  <a:effectLst/>
                  <a:latin typeface="Times New Roman" panose="02020603050405020304" pitchFamily="18" charset="0"/>
                  <a:ea typeface="Times New Roman" panose="02020603050405020304" pitchFamily="18" charset="0"/>
                </a:endParaRPr>
              </a:p>
              <a:p>
                <a:pPr>
                  <a:lnSpc>
                    <a:spcPct val="150000"/>
                  </a:lnSpc>
                  <a:spcAft>
                    <a:spcPts val="0"/>
                  </a:spcAft>
                </a:pPr>
                <a:r>
                  <a:rPr lang="fr-FR" sz="2400" dirty="0">
                    <a:latin typeface="Times New Roman" panose="02020603050405020304" pitchFamily="18" charset="0"/>
                    <a:ea typeface="Times New Roman" panose="02020603050405020304" pitchFamily="18" charset="0"/>
                  </a:rPr>
                  <a:t>Hay             </a:t>
                </a:r>
                <a14:m>
                  <m:oMath xmlns:m="http://schemas.openxmlformats.org/officeDocument/2006/math">
                    <m:f>
                      <m:fPr>
                        <m:ctrlPr>
                          <a:rPr lang="vi-VN" sz="2800" i="1">
                            <a:effectLst/>
                            <a:latin typeface="Cambria Math" panose="02040503050406030204" pitchFamily="18" charset="0"/>
                            <a:ea typeface="Times New Roman" panose="02020603050405020304" pitchFamily="18" charset="0"/>
                          </a:rPr>
                        </m:ctrlPr>
                      </m:fPr>
                      <m:num>
                        <m:sSub>
                          <m:sSubPr>
                            <m:ctrlPr>
                              <a:rPr lang="vi-VN"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𝑥</m:t>
                            </m:r>
                          </m:e>
                          <m:sub>
                            <m:r>
                              <a:rPr lang="fr-FR" sz="2800" i="1">
                                <a:effectLst/>
                                <a:latin typeface="Cambria Math" panose="02040503050406030204" pitchFamily="18" charset="0"/>
                                <a:ea typeface="Times New Roman" panose="02020603050405020304" pitchFamily="18" charset="0"/>
                              </a:rPr>
                              <m:t>1</m:t>
                            </m:r>
                          </m:sub>
                        </m:sSub>
                      </m:num>
                      <m:den>
                        <m:r>
                          <a:rPr lang="fr-FR" sz="2800" i="1">
                            <a:effectLst/>
                            <a:latin typeface="Cambria Math" panose="02040503050406030204" pitchFamily="18" charset="0"/>
                            <a:ea typeface="Times New Roman" panose="02020603050405020304" pitchFamily="18" charset="0"/>
                          </a:rPr>
                          <m:t>6</m:t>
                        </m:r>
                      </m:den>
                    </m:f>
                    <m:r>
                      <a:rPr lang="fr-FR" sz="2800" i="1">
                        <a:effectLst/>
                        <a:latin typeface="Cambria Math" panose="02040503050406030204" pitchFamily="18" charset="0"/>
                        <a:ea typeface="Times New Roman" panose="02020603050405020304" pitchFamily="18" charset="0"/>
                      </a:rPr>
                      <m:t>=</m:t>
                    </m:r>
                    <m:f>
                      <m:fPr>
                        <m:ctrlPr>
                          <a:rPr lang="vi-VN" sz="2800" i="1">
                            <a:effectLst/>
                            <a:latin typeface="Cambria Math" panose="02040503050406030204" pitchFamily="18" charset="0"/>
                            <a:ea typeface="Times New Roman" panose="02020603050405020304" pitchFamily="18" charset="0"/>
                          </a:rPr>
                        </m:ctrlPr>
                      </m:fPr>
                      <m:num>
                        <m:sSub>
                          <m:sSubPr>
                            <m:ctrlPr>
                              <a:rPr lang="vi-VN"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𝑥</m:t>
                            </m:r>
                          </m:e>
                          <m:sub>
                            <m:r>
                              <a:rPr lang="fr-FR" sz="2800" i="1">
                                <a:effectLst/>
                                <a:latin typeface="Cambria Math" panose="02040503050406030204" pitchFamily="18" charset="0"/>
                                <a:ea typeface="Times New Roman" panose="02020603050405020304" pitchFamily="18" charset="0"/>
                              </a:rPr>
                              <m:t>2</m:t>
                            </m:r>
                          </m:sub>
                        </m:sSub>
                      </m:num>
                      <m:den>
                        <m:r>
                          <a:rPr lang="fr-FR" sz="2800" i="1">
                            <a:effectLst/>
                            <a:latin typeface="Cambria Math" panose="02040503050406030204" pitchFamily="18" charset="0"/>
                            <a:ea typeface="Times New Roman" panose="02020603050405020304" pitchFamily="18" charset="0"/>
                          </a:rPr>
                          <m:t>4</m:t>
                        </m:r>
                      </m:den>
                    </m:f>
                    <m:r>
                      <a:rPr lang="fr-FR" sz="2800" i="1">
                        <a:effectLst/>
                        <a:latin typeface="Cambria Math" panose="02040503050406030204" pitchFamily="18" charset="0"/>
                        <a:ea typeface="Times New Roman" panose="02020603050405020304" pitchFamily="18" charset="0"/>
                      </a:rPr>
                      <m:t>=</m:t>
                    </m:r>
                    <m:f>
                      <m:fPr>
                        <m:ctrlPr>
                          <a:rPr lang="vi-VN" sz="2800" i="1">
                            <a:effectLst/>
                            <a:latin typeface="Cambria Math" panose="02040503050406030204" pitchFamily="18" charset="0"/>
                            <a:ea typeface="Times New Roman" panose="02020603050405020304" pitchFamily="18" charset="0"/>
                          </a:rPr>
                        </m:ctrlPr>
                      </m:fPr>
                      <m:num>
                        <m:sSub>
                          <m:sSubPr>
                            <m:ctrlPr>
                              <a:rPr lang="vi-VN"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𝑥</m:t>
                            </m:r>
                          </m:e>
                          <m:sub>
                            <m:r>
                              <a:rPr lang="fr-FR" sz="2800" i="1">
                                <a:effectLst/>
                                <a:latin typeface="Cambria Math" panose="02040503050406030204" pitchFamily="18" charset="0"/>
                                <a:ea typeface="Times New Roman" panose="02020603050405020304" pitchFamily="18" charset="0"/>
                              </a:rPr>
                              <m:t>3</m:t>
                            </m:r>
                          </m:sub>
                        </m:sSub>
                      </m:num>
                      <m:den>
                        <m:r>
                          <a:rPr lang="fr-FR" sz="2800" i="1">
                            <a:effectLst/>
                            <a:latin typeface="Cambria Math" panose="02040503050406030204" pitchFamily="18" charset="0"/>
                            <a:ea typeface="Times New Roman" panose="02020603050405020304" pitchFamily="18" charset="0"/>
                          </a:rPr>
                          <m:t>3</m:t>
                        </m:r>
                      </m:den>
                    </m:f>
                  </m:oMath>
                </a14:m>
                <a:endParaRPr lang="vi-VN" sz="2800" dirty="0">
                  <a:effectLst/>
                  <a:latin typeface="Times New Roman" panose="02020603050405020304" pitchFamily="18" charset="0"/>
                  <a:ea typeface="Times New Roman" panose="02020603050405020304" pitchFamily="18" charset="0"/>
                </a:endParaRPr>
              </a:p>
              <a:p>
                <a:pPr>
                  <a:lnSpc>
                    <a:spcPct val="150000"/>
                  </a:lnSpc>
                  <a:spcAft>
                    <a:spcPts val="0"/>
                  </a:spcAft>
                </a:pPr>
                <a:r>
                  <a:rPr lang="fr-FR" sz="2400" dirty="0">
                    <a:effectLst/>
                    <a:latin typeface="Times New Roman" panose="02020603050405020304" pitchFamily="18" charset="0"/>
                    <a:ea typeface="Times New Roman" panose="02020603050405020304" pitchFamily="18" charset="0"/>
                  </a:rPr>
                  <a:t>Và đội thứ nhất hơn đội thứ hai 2 máy nên: </a:t>
                </a:r>
                <a14:m>
                  <m:oMath xmlns:m="http://schemas.openxmlformats.org/officeDocument/2006/math">
                    <m:sSub>
                      <m:sSubPr>
                        <m:ctrlPr>
                          <a:rPr lang="vi-VN" sz="2400" i="1">
                            <a:effectLst/>
                            <a:latin typeface="Cambria Math" panose="02040503050406030204" pitchFamily="18" charset="0"/>
                            <a:ea typeface="Times New Roman" panose="02020603050405020304" pitchFamily="18" charset="0"/>
                          </a:rPr>
                        </m:ctrlPr>
                      </m:sSubPr>
                      <m:e>
                        <m:r>
                          <a:rPr lang="en-US" sz="2400" i="1">
                            <a:effectLst/>
                            <a:latin typeface="Cambria Math" panose="02040503050406030204" pitchFamily="18" charset="0"/>
                            <a:ea typeface="Times New Roman" panose="02020603050405020304" pitchFamily="18" charset="0"/>
                          </a:rPr>
                          <m:t>𝑥</m:t>
                        </m:r>
                      </m:e>
                      <m:sub>
                        <m:r>
                          <a:rPr lang="fr-FR" sz="2400" i="1">
                            <a:effectLst/>
                            <a:latin typeface="Cambria Math" panose="02040503050406030204" pitchFamily="18" charset="0"/>
                            <a:ea typeface="Times New Roman" panose="02020603050405020304" pitchFamily="18" charset="0"/>
                          </a:rPr>
                          <m:t>1</m:t>
                        </m:r>
                      </m:sub>
                    </m:sSub>
                    <m:r>
                      <a:rPr lang="fr-FR" sz="2400" i="1">
                        <a:effectLst/>
                        <a:latin typeface="Cambria Math" panose="02040503050406030204" pitchFamily="18" charset="0"/>
                        <a:ea typeface="Times New Roman" panose="02020603050405020304" pitchFamily="18" charset="0"/>
                      </a:rPr>
                      <m:t>−</m:t>
                    </m:r>
                    <m:sSub>
                      <m:sSubPr>
                        <m:ctrlPr>
                          <a:rPr lang="vi-VN" sz="2400" i="1">
                            <a:effectLst/>
                            <a:latin typeface="Cambria Math" panose="02040503050406030204" pitchFamily="18" charset="0"/>
                            <a:ea typeface="Times New Roman" panose="02020603050405020304" pitchFamily="18" charset="0"/>
                          </a:rPr>
                        </m:ctrlPr>
                      </m:sSubPr>
                      <m:e>
                        <m:r>
                          <a:rPr lang="en-US" sz="2400" i="1">
                            <a:effectLst/>
                            <a:latin typeface="Cambria Math" panose="02040503050406030204" pitchFamily="18" charset="0"/>
                            <a:ea typeface="Times New Roman" panose="02020603050405020304" pitchFamily="18" charset="0"/>
                          </a:rPr>
                          <m:t>𝑥</m:t>
                        </m:r>
                      </m:e>
                      <m:sub>
                        <m:r>
                          <a:rPr lang="fr-FR" sz="2400" i="1">
                            <a:effectLst/>
                            <a:latin typeface="Cambria Math" panose="02040503050406030204" pitchFamily="18" charset="0"/>
                            <a:ea typeface="Times New Roman" panose="02020603050405020304" pitchFamily="18" charset="0"/>
                          </a:rPr>
                          <m:t>2</m:t>
                        </m:r>
                      </m:sub>
                    </m:sSub>
                    <m:r>
                      <a:rPr lang="fr-FR" sz="2400" i="1">
                        <a:effectLst/>
                        <a:latin typeface="Cambria Math" panose="02040503050406030204" pitchFamily="18" charset="0"/>
                        <a:ea typeface="Times New Roman" panose="02020603050405020304" pitchFamily="18" charset="0"/>
                      </a:rPr>
                      <m:t>=2</m:t>
                    </m:r>
                  </m:oMath>
                </a14:m>
                <a:endParaRPr kumimoji="0" lang="vi-VN" sz="2400" b="0" i="0" u="none" strike="noStrike" kern="1200" cap="none" spc="0" normalizeH="0" baseline="0" noProof="0" dirty="0" smtClean="0">
                  <a:ln>
                    <a:noFill/>
                  </a:ln>
                  <a:solidFill>
                    <a:prstClr val="white"/>
                  </a:solidFill>
                  <a:uLnTx/>
                  <a:uFillTx/>
                  <a:latin typeface="Times New Roman" panose="02020603050405020304" pitchFamily="18" charset="0"/>
                  <a:ea typeface="Times New Roman" panose="02020603050405020304" pitchFamily="18" charset="0"/>
                  <a:cs typeface="+mn-cs"/>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101737" y="3641949"/>
                <a:ext cx="7380513" cy="2979598"/>
              </a:xfrm>
              <a:prstGeom prst="rect">
                <a:avLst/>
              </a:prstGeom>
              <a:blipFill>
                <a:blip r:embed="rId2"/>
                <a:stretch>
                  <a:fillRect l="-1321" b="-1636"/>
                </a:stretch>
              </a:blipFill>
            </p:spPr>
            <p:txBody>
              <a:bodyPr/>
              <a:lstStyle/>
              <a:p>
                <a:r>
                  <a:rPr lang="vi-VN">
                    <a:noFill/>
                  </a:rPr>
                  <a:t> </a:t>
                </a:r>
              </a:p>
            </p:txBody>
          </p:sp>
        </mc:Fallback>
      </mc:AlternateContent>
    </p:spTree>
    <p:extLst>
      <p:ext uri="{BB962C8B-B14F-4D97-AF65-F5344CB8AC3E}">
        <p14:creationId xmlns:p14="http://schemas.microsoft.com/office/powerpoint/2010/main" val="30154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up)">
                                      <p:cBhvr>
                                        <p:cTn id="12" dur="500"/>
                                        <p:tgtEl>
                                          <p:spTgt spid="9">
                                            <p:txEl>
                                              <p:pRg st="1" end="1"/>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wipe(up)">
                                      <p:cBhvr>
                                        <p:cTn id="15" dur="500"/>
                                        <p:tgtEl>
                                          <p:spTgt spid="9">
                                            <p:txEl>
                                              <p:pRg st="2" end="2"/>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wipe(up)">
                                      <p:cBhvr>
                                        <p:cTn id="18" dur="500"/>
                                        <p:tgtEl>
                                          <p:spTgt spid="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ox(in)">
                                      <p:cBhvr>
                                        <p:cTn id="23" dur="2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wipe(left)">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wipe(up)">
                                      <p:cBhvr>
                                        <p:cTn id="33" dur="500"/>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wipe(up)">
                                      <p:cBhvr>
                                        <p:cTn id="38" dur="500"/>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wipe(down)">
                                      <p:cBhvr>
                                        <p:cTn id="4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6023" y="483326"/>
            <a:ext cx="10567851" cy="5232202"/>
          </a:xfrm>
          <a:prstGeom prst="rect">
            <a:avLst/>
          </a:prstGeom>
          <a:noFill/>
        </p:spPr>
        <p:txBody>
          <a:bodyPr wrap="square" rtlCol="0">
            <a:spAutoFit/>
          </a:bodyPr>
          <a:lstStyle/>
          <a:p>
            <a:pPr algn="ctr">
              <a:lnSpc>
                <a:spcPct val="150000"/>
              </a:lnSpc>
              <a:spcBef>
                <a:spcPts val="600"/>
              </a:spcBef>
            </a:pPr>
            <a:r>
              <a:rPr lang="en-US" sz="2400" b="1" dirty="0">
                <a:solidFill>
                  <a:prstClr val="white"/>
                </a:solidFill>
                <a:latin typeface="Times New Roman" panose="02020603050405020304" pitchFamily="18" charset="0"/>
                <a:ea typeface="Times New Roman" panose="02020603050405020304" pitchFamily="18" charset="0"/>
              </a:rPr>
              <a:t>PHẦN I: ĐẶT VẤN ĐỀ</a:t>
            </a:r>
            <a:endParaRPr lang="vi-VN" sz="2400" dirty="0">
              <a:solidFill>
                <a:prstClr val="white"/>
              </a:solidFill>
              <a:latin typeface="Times New Roman" panose="02020603050405020304" pitchFamily="18" charset="0"/>
              <a:ea typeface="Times New Roman" panose="02020603050405020304" pitchFamily="18" charset="0"/>
            </a:endParaRPr>
          </a:p>
          <a:p>
            <a:pPr marL="342900" indent="-342900">
              <a:lnSpc>
                <a:spcPct val="150000"/>
              </a:lnSpc>
              <a:spcBef>
                <a:spcPts val="600"/>
              </a:spcBef>
              <a:buFont typeface="Times New Roman" panose="02020603050405020304" pitchFamily="18" charset="0"/>
              <a:buChar char="-"/>
            </a:pPr>
            <a:r>
              <a:rPr lang="en-US" sz="2400" dirty="0">
                <a:solidFill>
                  <a:prstClr val="white"/>
                </a:solidFill>
                <a:latin typeface="Times New Roman" panose="02020603050405020304" pitchFamily="18" charset="0"/>
                <a:ea typeface="Times New Roman" panose="02020603050405020304" pitchFamily="18" charset="0"/>
              </a:rPr>
              <a:t>Khái niệm “ Đại lượng tỉ lệ thuận”, “Đại lượng tỉ lệ nghịch” học sinh đã được tiếp cận từ tiểu học. Tuy nhiên, vấn đề giải các bài tập có nội </a:t>
            </a:r>
            <a:r>
              <a:rPr lang="en-US" sz="2400" dirty="0" smtClean="0">
                <a:solidFill>
                  <a:prstClr val="white"/>
                </a:solidFill>
                <a:latin typeface="Times New Roman" panose="02020603050405020304" pitchFamily="18" charset="0"/>
                <a:ea typeface="Times New Roman" panose="02020603050405020304" pitchFamily="18" charset="0"/>
              </a:rPr>
              <a:t>dung </a:t>
            </a:r>
            <a:r>
              <a:rPr lang="en-US" sz="2400" dirty="0">
                <a:solidFill>
                  <a:prstClr val="white"/>
                </a:solidFill>
                <a:latin typeface="Times New Roman" panose="02020603050405020304" pitchFamily="18" charset="0"/>
                <a:ea typeface="Times New Roman" panose="02020603050405020304" pitchFamily="18" charset="0"/>
              </a:rPr>
              <a:t>liên hệ thực tế thật không dễ dàng đối với học sinh, đặc biệt là học sinh yếu kém thì việc tiếp thu nội dung này còn hạn chế.</a:t>
            </a:r>
            <a:endParaRPr lang="vi-VN" sz="2400" dirty="0">
              <a:solidFill>
                <a:prstClr val="white"/>
              </a:solidFill>
              <a:latin typeface="Times New Roman" panose="02020603050405020304" pitchFamily="18" charset="0"/>
              <a:ea typeface="Times New Roman" panose="02020603050405020304" pitchFamily="18" charset="0"/>
            </a:endParaRPr>
          </a:p>
          <a:p>
            <a:pPr marL="342900" indent="-342900">
              <a:lnSpc>
                <a:spcPct val="150000"/>
              </a:lnSpc>
              <a:spcBef>
                <a:spcPts val="600"/>
              </a:spcBef>
              <a:buFont typeface="Times New Roman" panose="02020603050405020304" pitchFamily="18" charset="0"/>
              <a:buChar char="-"/>
            </a:pPr>
            <a:r>
              <a:rPr lang="en-US" sz="2400" dirty="0">
                <a:solidFill>
                  <a:prstClr val="white"/>
                </a:solidFill>
                <a:latin typeface="Times New Roman" panose="02020603050405020304" pitchFamily="18" charset="0"/>
                <a:ea typeface="Times New Roman" panose="02020603050405020304" pitchFamily="18" charset="0"/>
              </a:rPr>
              <a:t>Mục tiêu cụ thể về kiến thức các bài toán tỉ lệ cũng được học sinh tiếp thu một cách khó khăn: phải nắm được định nghĩa, tính chất các đại lượng tỉ lệ thuận, tỉ lệ nghịch, công thức liên hệ giữa các đại lượng đã cho, phân biệt sự giống nhau, khác nhau giữa chúng. Từ đó vận dụng để giải một số bài toán đơn </a:t>
            </a:r>
            <a:r>
              <a:rPr lang="en-US" sz="2400" dirty="0" smtClean="0">
                <a:solidFill>
                  <a:prstClr val="white"/>
                </a:solidFill>
                <a:latin typeface="Times New Roman" panose="02020603050405020304" pitchFamily="18" charset="0"/>
                <a:ea typeface="Times New Roman" panose="02020603050405020304" pitchFamily="18" charset="0"/>
              </a:rPr>
              <a:t>giản.</a:t>
            </a:r>
            <a:endParaRPr lang="vi-VN" sz="2400" dirty="0">
              <a:solidFill>
                <a:prstClr val="white"/>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7283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out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out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8824" y="313507"/>
            <a:ext cx="3317966" cy="6186309"/>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vi-VN" sz="22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Ví dụ </a:t>
            </a:r>
            <a:r>
              <a:rPr kumimoji="0" lang="vi-VN" sz="2200" b="1" i="0" u="sng"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4:</a:t>
            </a:r>
            <a:r>
              <a:rPr kumimoji="0" lang="vi-VN" sz="2200" b="1" i="1"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vi-VN" sz="2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Ba đội máy san đất làm ba khối lượng công việc như nhau. Đội thứ nhất hoàn thành công việc trong 4 ngày, đội thứ hai trong 6 ngày và đội thứ 3 trong 8 ngày. Hỏi mỗi đội có bao nhiêu máy (có cùng năng suất). Biết rằng đội thứ nhất có nhiều hơn đội thứ hai 2 máy?</a:t>
            </a:r>
          </a:p>
        </p:txBody>
      </p:sp>
      <p:cxnSp>
        <p:nvCxnSpPr>
          <p:cNvPr id="7" name="Straight Connector 6"/>
          <p:cNvCxnSpPr/>
          <p:nvPr/>
        </p:nvCxnSpPr>
        <p:spPr>
          <a:xfrm>
            <a:off x="3866602" y="404948"/>
            <a:ext cx="0" cy="61264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036415" y="222067"/>
            <a:ext cx="7694031" cy="19389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400" b="1" i="1"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Trình bày lời giải</a:t>
            </a:r>
            <a:endParaRPr kumimoji="0" lang="vi-VN"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Gọi  x</a:t>
            </a:r>
            <a:r>
              <a:rPr kumimoji="0" lang="vi-VN" sz="2400" b="0" i="0" u="none" strike="noStrike" kern="1200" cap="none" spc="0" normalizeH="0" baseline="-2500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1, </a:t>
            </a: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x</a:t>
            </a:r>
            <a:r>
              <a:rPr kumimoji="0" lang="vi-VN" sz="2400" b="0" i="0" u="none" strike="noStrike" kern="1200" cap="none" spc="0" normalizeH="0" baseline="-2500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2, </a:t>
            </a: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x</a:t>
            </a:r>
            <a:r>
              <a:rPr kumimoji="0" lang="vi-VN" sz="2400" b="0" i="0" u="none" strike="noStrike" kern="1200" cap="none" spc="0" normalizeH="0" baseline="-2500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3</a:t>
            </a: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lần lượt là số máy của đội 1, đội 2, đội </a:t>
            </a:r>
            <a:r>
              <a:rPr kumimoji="0" lang="vi-VN"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3. (</a:t>
            </a: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x</a:t>
            </a:r>
            <a:r>
              <a:rPr kumimoji="0" lang="vi-VN" sz="2400" b="0" i="0" u="none" strike="noStrike" kern="1200" cap="none" spc="0" normalizeH="0" baseline="-2500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1, </a:t>
            </a: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x</a:t>
            </a:r>
            <a:r>
              <a:rPr kumimoji="0" lang="vi-VN" sz="2400" b="0" i="0" u="none" strike="noStrike" kern="1200" cap="none" spc="0" normalizeH="0" baseline="-2500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2, </a:t>
            </a: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x</a:t>
            </a:r>
            <a:r>
              <a:rPr kumimoji="0" lang="vi-VN" sz="2400" b="0" i="0" u="none" strike="noStrike" kern="1200" cap="none" spc="0" normalizeH="0" baseline="-2500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3</a:t>
            </a: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vi-VN"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 những số nguyên dương)</a:t>
            </a:r>
            <a:endParaRPr kumimoji="0" lang="vi-VN"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Số máy và số ngày là hai đại lượng tỉ lệ nghịch</a:t>
            </a:r>
            <a:endParaRPr kumimoji="0" lang="vi-VN"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Ap dụng tính chất của đại lượng tỉ lệ nghịch ta có </a:t>
            </a:r>
            <a:endParaRPr kumimoji="0" lang="vi-VN"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2" name="Table 1"/>
          <p:cNvGraphicFramePr>
            <a:graphicFrameLocks noGrp="1"/>
          </p:cNvGraphicFramePr>
          <p:nvPr>
            <p:extLst/>
          </p:nvPr>
        </p:nvGraphicFramePr>
        <p:xfrm>
          <a:off x="4193174" y="2455812"/>
          <a:ext cx="7223758" cy="1076050"/>
        </p:xfrm>
        <a:graphic>
          <a:graphicData uri="http://schemas.openxmlformats.org/drawingml/2006/table">
            <a:tbl>
              <a:tblPr firstRow="1" firstCol="1" lastRow="1" lastCol="1" bandRow="1" bandCol="1"/>
              <a:tblGrid>
                <a:gridCol w="2545700">
                  <a:extLst>
                    <a:ext uri="{9D8B030D-6E8A-4147-A177-3AD203B41FA5}">
                      <a16:colId xmlns:a16="http://schemas.microsoft.com/office/drawing/2014/main" val="3561302189"/>
                    </a:ext>
                  </a:extLst>
                </a:gridCol>
                <a:gridCol w="1580765">
                  <a:extLst>
                    <a:ext uri="{9D8B030D-6E8A-4147-A177-3AD203B41FA5}">
                      <a16:colId xmlns:a16="http://schemas.microsoft.com/office/drawing/2014/main" val="2426257440"/>
                    </a:ext>
                  </a:extLst>
                </a:gridCol>
                <a:gridCol w="1610297">
                  <a:extLst>
                    <a:ext uri="{9D8B030D-6E8A-4147-A177-3AD203B41FA5}">
                      <a16:colId xmlns:a16="http://schemas.microsoft.com/office/drawing/2014/main" val="2217081486"/>
                    </a:ext>
                  </a:extLst>
                </a:gridCol>
                <a:gridCol w="1486996">
                  <a:extLst>
                    <a:ext uri="{9D8B030D-6E8A-4147-A177-3AD203B41FA5}">
                      <a16:colId xmlns:a16="http://schemas.microsoft.com/office/drawing/2014/main" val="3828098627"/>
                    </a:ext>
                  </a:extLst>
                </a:gridCol>
              </a:tblGrid>
              <a:tr h="538025">
                <a:tc>
                  <a:txBody>
                    <a:bodyPr/>
                    <a:lstStyle/>
                    <a:p>
                      <a:pPr>
                        <a:lnSpc>
                          <a:spcPct val="150000"/>
                        </a:lnSpc>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Số máy (x)</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x</a:t>
                      </a:r>
                      <a:r>
                        <a:rPr lang="en-US" sz="2400" baseline="-250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x</a:t>
                      </a:r>
                      <a:r>
                        <a:rPr lang="en-US" sz="2400" baseline="-250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x</a:t>
                      </a:r>
                      <a:r>
                        <a:rPr lang="en-US" sz="2400" baseline="-250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0455430"/>
                  </a:ext>
                </a:extLst>
              </a:tr>
              <a:tr h="538025">
                <a:tc>
                  <a:txBody>
                    <a:bodyPr/>
                    <a:lstStyle/>
                    <a:p>
                      <a:pPr>
                        <a:lnSpc>
                          <a:spcPct val="150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Số ngày (y)</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4</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6  </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8</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7652831"/>
                  </a:ext>
                </a:extLst>
              </a:tr>
            </a:tbl>
          </a:graphicData>
        </a:graphic>
      </p:graphicFrame>
      <mc:AlternateContent xmlns:mc="http://schemas.openxmlformats.org/markup-compatibility/2006" xmlns:a14="http://schemas.microsoft.com/office/drawing/2010/main">
        <mc:Choice Requires="a14">
          <p:sp>
            <p:nvSpPr>
              <p:cNvPr id="3" name="TextBox 2"/>
              <p:cNvSpPr txBox="1"/>
              <p:nvPr/>
            </p:nvSpPr>
            <p:spPr>
              <a:xfrm>
                <a:off x="4101737" y="3641949"/>
                <a:ext cx="7380513" cy="2314864"/>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VNI-Times" pitchFamily="2" charset="0"/>
                    <a:ea typeface="Times New Roman" panose="02020603050405020304" pitchFamily="18" charset="0"/>
                    <a:cs typeface="+mn-cs"/>
                  </a:rPr>
                  <a:t> </a:t>
                </a:r>
                <a:r>
                  <a:rPr kumimoji="0" lang="vi-VN" sz="2400" b="0" i="0" u="none" strike="noStrike" kern="1200" cap="none" spc="0" normalizeH="0" baseline="0" noProof="0" dirty="0" smtClean="0">
                    <a:ln>
                      <a:noFill/>
                    </a:ln>
                    <a:solidFill>
                      <a:prstClr val="white"/>
                    </a:solidFill>
                    <a:effectLst/>
                    <a:uLnTx/>
                    <a:uFillTx/>
                    <a:latin typeface="VNI-Times" pitchFamily="2" charset="0"/>
                    <a:ea typeface="Times New Roman" panose="02020603050405020304" pitchFamily="18" charset="0"/>
                    <a:cs typeface="+mn-cs"/>
                  </a:rPr>
                  <a:t>               </a:t>
                </a:r>
                <a:r>
                  <a:rPr kumimoji="0" lang="fr-FR"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4.x</a:t>
                </a:r>
                <a:r>
                  <a:rPr kumimoji="0" lang="fr-FR" sz="2400" b="0" i="0" u="none" strike="noStrike" kern="1200" cap="none" spc="0" normalizeH="0" baseline="-2500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1</a:t>
                </a:r>
                <a:r>
                  <a:rPr kumimoji="0" lang="fr-FR"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6.</a:t>
                </a:r>
                <a:r>
                  <a:rPr kumimoji="0" lang="fr-FR" sz="2400" b="0" i="0" u="none" strike="noStrike" kern="1200" cap="none" spc="0" normalizeH="0" baseline="-2500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fr-FR"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x</a:t>
                </a:r>
                <a:r>
                  <a:rPr kumimoji="0" lang="fr-FR" sz="2400" b="0" i="0" u="none" strike="noStrike" kern="1200" cap="none" spc="0" normalizeH="0" baseline="-2500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2 </a:t>
                </a:r>
                <a:r>
                  <a:rPr kumimoji="0" lang="fr-FR"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8</a:t>
                </a:r>
                <a:r>
                  <a:rPr kumimoji="0" lang="fr-FR" sz="2400" b="0" i="0" u="none" strike="noStrike" kern="1200" cap="none" spc="0" normalizeH="0" baseline="-2500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fr-FR"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x</a:t>
                </a:r>
                <a:r>
                  <a:rPr kumimoji="0" lang="fr-FR" sz="2400" b="0" i="0" u="none" strike="noStrike" kern="1200" cap="none" spc="0" normalizeH="0" baseline="-2500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3</a:t>
                </a:r>
                <a:r>
                  <a:rPr kumimoji="0" lang="fr-FR"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vi-VN"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lvl="0">
                  <a:lnSpc>
                    <a:spcPct val="150000"/>
                  </a:lnSpc>
                </a:pPr>
                <a:r>
                  <a:rPr lang="fr-FR" sz="2400" dirty="0">
                    <a:solidFill>
                      <a:prstClr val="white"/>
                    </a:solidFill>
                    <a:latin typeface="VNI-Times" pitchFamily="2" charset="0"/>
                    <a:ea typeface="Times New Roman" panose="02020603050405020304" pitchFamily="18" charset="0"/>
                  </a:rPr>
                  <a:t>Suy ra        </a:t>
                </a:r>
                <a14:m>
                  <m:oMath xmlns:m="http://schemas.openxmlformats.org/officeDocument/2006/math">
                    <m:f>
                      <m:fPr>
                        <m:ctrlPr>
                          <a:rPr lang="vi-VN" sz="2800" i="1">
                            <a:solidFill>
                              <a:prstClr val="white"/>
                            </a:solidFill>
                            <a:latin typeface="Cambria Math" panose="02040503050406030204" pitchFamily="18" charset="0"/>
                            <a:ea typeface="Times New Roman" panose="02020603050405020304" pitchFamily="18" charset="0"/>
                          </a:rPr>
                        </m:ctrlPr>
                      </m:fPr>
                      <m:num>
                        <m:sSub>
                          <m:sSubPr>
                            <m:ctrlPr>
                              <a:rPr lang="vi-VN" sz="2800" i="1">
                                <a:solidFill>
                                  <a:prstClr val="white"/>
                                </a:solidFill>
                                <a:latin typeface="Cambria Math" panose="02040503050406030204" pitchFamily="18" charset="0"/>
                                <a:ea typeface="Times New Roman" panose="02020603050405020304" pitchFamily="18" charset="0"/>
                              </a:rPr>
                            </m:ctrlPr>
                          </m:sSubPr>
                          <m:e>
                            <m:r>
                              <a:rPr lang="fr-FR" sz="2800" i="1">
                                <a:solidFill>
                                  <a:prstClr val="white"/>
                                </a:solidFill>
                                <a:latin typeface="Cambria Math" panose="02040503050406030204" pitchFamily="18" charset="0"/>
                                <a:ea typeface="Times New Roman" panose="02020603050405020304" pitchFamily="18" charset="0"/>
                              </a:rPr>
                              <m:t>𝑥</m:t>
                            </m:r>
                          </m:e>
                          <m:sub>
                            <m:r>
                              <a:rPr lang="fr-FR" sz="2800" i="1">
                                <a:solidFill>
                                  <a:prstClr val="white"/>
                                </a:solidFill>
                                <a:latin typeface="Cambria Math" panose="02040503050406030204" pitchFamily="18" charset="0"/>
                                <a:ea typeface="Times New Roman" panose="02020603050405020304" pitchFamily="18" charset="0"/>
                              </a:rPr>
                              <m:t>1</m:t>
                            </m:r>
                          </m:sub>
                        </m:sSub>
                      </m:num>
                      <m:den>
                        <m:f>
                          <m:fPr>
                            <m:ctrlPr>
                              <a:rPr lang="fr-FR" sz="2800" i="1">
                                <a:solidFill>
                                  <a:prstClr val="white"/>
                                </a:solidFill>
                                <a:latin typeface="Cambria Math" panose="02040503050406030204" pitchFamily="18" charset="0"/>
                              </a:rPr>
                            </m:ctrlPr>
                          </m:fPr>
                          <m:num>
                            <m:r>
                              <a:rPr lang="vi-VN" sz="2800" i="1">
                                <a:solidFill>
                                  <a:prstClr val="white"/>
                                </a:solidFill>
                                <a:latin typeface="Cambria Math" panose="02040503050406030204" pitchFamily="18" charset="0"/>
                              </a:rPr>
                              <m:t>1</m:t>
                            </m:r>
                          </m:num>
                          <m:den>
                            <m:r>
                              <a:rPr lang="vi-VN" sz="2800" i="1">
                                <a:solidFill>
                                  <a:prstClr val="white"/>
                                </a:solidFill>
                                <a:latin typeface="Cambria Math" panose="02040503050406030204" pitchFamily="18" charset="0"/>
                              </a:rPr>
                              <m:t>4</m:t>
                            </m:r>
                          </m:den>
                        </m:f>
                      </m:den>
                    </m:f>
                    <m:r>
                      <a:rPr lang="fr-FR" sz="2800" i="1">
                        <a:solidFill>
                          <a:prstClr val="white"/>
                        </a:solidFill>
                        <a:latin typeface="Cambria Math" panose="02040503050406030204" pitchFamily="18" charset="0"/>
                        <a:ea typeface="Times New Roman" panose="02020603050405020304" pitchFamily="18" charset="0"/>
                      </a:rPr>
                      <m:t>=</m:t>
                    </m:r>
                    <m:f>
                      <m:fPr>
                        <m:ctrlPr>
                          <a:rPr lang="vi-VN" sz="2800" i="1">
                            <a:solidFill>
                              <a:prstClr val="white"/>
                            </a:solidFill>
                            <a:latin typeface="Cambria Math" panose="02040503050406030204" pitchFamily="18" charset="0"/>
                            <a:ea typeface="Times New Roman" panose="02020603050405020304" pitchFamily="18" charset="0"/>
                          </a:rPr>
                        </m:ctrlPr>
                      </m:fPr>
                      <m:num>
                        <m:sSub>
                          <m:sSubPr>
                            <m:ctrlPr>
                              <a:rPr lang="vi-VN" sz="2800" i="1">
                                <a:solidFill>
                                  <a:prstClr val="white"/>
                                </a:solidFill>
                                <a:latin typeface="Cambria Math" panose="02040503050406030204" pitchFamily="18" charset="0"/>
                                <a:ea typeface="Times New Roman" panose="02020603050405020304" pitchFamily="18" charset="0"/>
                              </a:rPr>
                            </m:ctrlPr>
                          </m:sSubPr>
                          <m:e>
                            <m:r>
                              <a:rPr lang="fr-FR" sz="2800" i="1">
                                <a:solidFill>
                                  <a:prstClr val="white"/>
                                </a:solidFill>
                                <a:latin typeface="Cambria Math" panose="02040503050406030204" pitchFamily="18" charset="0"/>
                                <a:ea typeface="Times New Roman" panose="02020603050405020304" pitchFamily="18" charset="0"/>
                              </a:rPr>
                              <m:t>𝑥</m:t>
                            </m:r>
                          </m:e>
                          <m:sub>
                            <m:r>
                              <a:rPr lang="fr-FR" sz="2800" i="1">
                                <a:solidFill>
                                  <a:prstClr val="white"/>
                                </a:solidFill>
                                <a:latin typeface="Cambria Math" panose="02040503050406030204" pitchFamily="18" charset="0"/>
                                <a:ea typeface="Times New Roman" panose="02020603050405020304" pitchFamily="18" charset="0"/>
                              </a:rPr>
                              <m:t>2</m:t>
                            </m:r>
                          </m:sub>
                        </m:sSub>
                      </m:num>
                      <m:den>
                        <m:f>
                          <m:fPr>
                            <m:ctrlPr>
                              <a:rPr lang="fr-FR" sz="2800" i="1">
                                <a:solidFill>
                                  <a:prstClr val="white"/>
                                </a:solidFill>
                                <a:latin typeface="Cambria Math" panose="02040503050406030204" pitchFamily="18" charset="0"/>
                              </a:rPr>
                            </m:ctrlPr>
                          </m:fPr>
                          <m:num>
                            <m:r>
                              <a:rPr lang="vi-VN" sz="2800" i="1">
                                <a:solidFill>
                                  <a:prstClr val="white"/>
                                </a:solidFill>
                                <a:latin typeface="Cambria Math" panose="02040503050406030204" pitchFamily="18" charset="0"/>
                              </a:rPr>
                              <m:t>1</m:t>
                            </m:r>
                          </m:num>
                          <m:den>
                            <m:r>
                              <a:rPr lang="vi-VN" sz="2800" i="1">
                                <a:solidFill>
                                  <a:prstClr val="white"/>
                                </a:solidFill>
                                <a:latin typeface="Cambria Math" panose="02040503050406030204" pitchFamily="18" charset="0"/>
                              </a:rPr>
                              <m:t>6</m:t>
                            </m:r>
                          </m:den>
                        </m:f>
                      </m:den>
                    </m:f>
                    <m:r>
                      <a:rPr lang="fr-FR" sz="2800" i="1">
                        <a:solidFill>
                          <a:prstClr val="white"/>
                        </a:solidFill>
                        <a:latin typeface="Cambria Math" panose="02040503050406030204" pitchFamily="18" charset="0"/>
                        <a:ea typeface="Times New Roman" panose="02020603050405020304" pitchFamily="18" charset="0"/>
                      </a:rPr>
                      <m:t>=</m:t>
                    </m:r>
                    <m:f>
                      <m:fPr>
                        <m:ctrlPr>
                          <a:rPr lang="vi-VN" sz="2800" i="1">
                            <a:solidFill>
                              <a:prstClr val="white"/>
                            </a:solidFill>
                            <a:latin typeface="Cambria Math" panose="02040503050406030204" pitchFamily="18" charset="0"/>
                            <a:ea typeface="Times New Roman" panose="02020603050405020304" pitchFamily="18" charset="0"/>
                          </a:rPr>
                        </m:ctrlPr>
                      </m:fPr>
                      <m:num>
                        <m:sSub>
                          <m:sSubPr>
                            <m:ctrlPr>
                              <a:rPr lang="vi-VN" sz="2800" i="1">
                                <a:solidFill>
                                  <a:prstClr val="white"/>
                                </a:solidFill>
                                <a:latin typeface="Cambria Math" panose="02040503050406030204" pitchFamily="18" charset="0"/>
                                <a:ea typeface="Times New Roman" panose="02020603050405020304" pitchFamily="18" charset="0"/>
                              </a:rPr>
                            </m:ctrlPr>
                          </m:sSubPr>
                          <m:e>
                            <m:r>
                              <a:rPr lang="fr-FR" sz="2800" i="1">
                                <a:solidFill>
                                  <a:prstClr val="white"/>
                                </a:solidFill>
                                <a:latin typeface="Cambria Math" panose="02040503050406030204" pitchFamily="18" charset="0"/>
                                <a:ea typeface="Times New Roman" panose="02020603050405020304" pitchFamily="18" charset="0"/>
                              </a:rPr>
                              <m:t>𝑥</m:t>
                            </m:r>
                          </m:e>
                          <m:sub>
                            <m:r>
                              <a:rPr lang="fr-FR" sz="2800" i="1">
                                <a:solidFill>
                                  <a:prstClr val="white"/>
                                </a:solidFill>
                                <a:latin typeface="Cambria Math" panose="02040503050406030204" pitchFamily="18" charset="0"/>
                                <a:ea typeface="Times New Roman" panose="02020603050405020304" pitchFamily="18" charset="0"/>
                              </a:rPr>
                              <m:t>3</m:t>
                            </m:r>
                          </m:sub>
                        </m:sSub>
                      </m:num>
                      <m:den>
                        <m:f>
                          <m:fPr>
                            <m:ctrlPr>
                              <a:rPr lang="fr-FR" sz="2800" i="1">
                                <a:solidFill>
                                  <a:prstClr val="white"/>
                                </a:solidFill>
                                <a:latin typeface="Cambria Math" panose="02040503050406030204" pitchFamily="18" charset="0"/>
                              </a:rPr>
                            </m:ctrlPr>
                          </m:fPr>
                          <m:num>
                            <m:r>
                              <a:rPr lang="vi-VN" sz="2800" i="1">
                                <a:solidFill>
                                  <a:prstClr val="white"/>
                                </a:solidFill>
                                <a:latin typeface="Cambria Math" panose="02040503050406030204" pitchFamily="18" charset="0"/>
                              </a:rPr>
                              <m:t>1</m:t>
                            </m:r>
                          </m:num>
                          <m:den>
                            <m:r>
                              <a:rPr lang="vi-VN" sz="2800" i="1">
                                <a:solidFill>
                                  <a:prstClr val="white"/>
                                </a:solidFill>
                                <a:latin typeface="Cambria Math" panose="02040503050406030204" pitchFamily="18" charset="0"/>
                              </a:rPr>
                              <m:t>8</m:t>
                            </m:r>
                          </m:den>
                        </m:f>
                      </m:den>
                    </m:f>
                  </m:oMath>
                </a14:m>
                <a:endParaRPr kumimoji="0" lang="vi-VN"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Và đội thứ nhất hơn đội thứ hai 2 máy nên: </a:t>
                </a:r>
                <a14:m>
                  <m:oMath xmlns:m="http://schemas.openxmlformats.org/officeDocument/2006/math">
                    <m:sSub>
                      <m:sSubPr>
                        <m:ctrlPr>
                          <a:rPr kumimoji="0" lang="vi-VN" sz="24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ctrlPr>
                      </m:sSubPr>
                      <m:e>
                        <m:r>
                          <a:rPr kumimoji="0" lang="en-US" sz="24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𝑥</m:t>
                        </m:r>
                      </m:e>
                      <m:sub>
                        <m:r>
                          <a:rPr kumimoji="0" lang="fr-FR" sz="24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1</m:t>
                        </m:r>
                      </m:sub>
                    </m:sSub>
                    <m:r>
                      <a:rPr kumimoji="0" lang="fr-FR" sz="24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m:t>
                    </m:r>
                    <m:sSub>
                      <m:sSubPr>
                        <m:ctrlPr>
                          <a:rPr kumimoji="0" lang="vi-VN" sz="24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ctrlPr>
                      </m:sSubPr>
                      <m:e>
                        <m:r>
                          <a:rPr kumimoji="0" lang="en-US" sz="24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𝑥</m:t>
                        </m:r>
                      </m:e>
                      <m:sub>
                        <m:r>
                          <a:rPr kumimoji="0" lang="fr-FR" sz="24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2</m:t>
                        </m:r>
                      </m:sub>
                    </m:sSub>
                    <m:r>
                      <a:rPr kumimoji="0" lang="fr-FR" sz="24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=2</m:t>
                    </m:r>
                  </m:oMath>
                </a14:m>
                <a:endParaRPr kumimoji="0" lang="vi-VN"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101737" y="3641949"/>
                <a:ext cx="7380513" cy="2314864"/>
              </a:xfrm>
              <a:prstGeom prst="rect">
                <a:avLst/>
              </a:prstGeom>
              <a:blipFill>
                <a:blip r:embed="rId2"/>
                <a:stretch>
                  <a:fillRect l="-1321" b="-2368"/>
                </a:stretch>
              </a:blipFill>
            </p:spPr>
            <p:txBody>
              <a:bodyPr/>
              <a:lstStyle/>
              <a:p>
                <a:r>
                  <a:rPr lang="vi-VN">
                    <a:noFill/>
                  </a:rPr>
                  <a:t> </a:t>
                </a:r>
              </a:p>
            </p:txBody>
          </p:sp>
        </mc:Fallback>
      </mc:AlternateContent>
    </p:spTree>
    <p:extLst>
      <p:ext uri="{BB962C8B-B14F-4D97-AF65-F5344CB8AC3E}">
        <p14:creationId xmlns:p14="http://schemas.microsoft.com/office/powerpoint/2010/main" val="12994420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8824" y="313507"/>
            <a:ext cx="3317966" cy="6186309"/>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vi-VN" sz="22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Ví dụ </a:t>
            </a:r>
            <a:r>
              <a:rPr kumimoji="0" lang="vi-VN" sz="2200" b="1" i="0" u="sng"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4:</a:t>
            </a:r>
            <a:r>
              <a:rPr kumimoji="0" lang="vi-VN" sz="2200" b="1" i="1"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vi-VN" sz="2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Ba đội máy san đất làm ba khối lượng công việc như nhau. Đội thứ nhất hoàn thành công việc trong 4 ngày, đội thứ hai trong 6 ngày và đội thứ 3 trong 8 ngày. Hỏi mỗi đội có bao nhiêu máy (có cùng năng suất). Biết rằng đội thứ nhất có nhiều hơn đội thứ hai 2 máy?</a:t>
            </a:r>
          </a:p>
        </p:txBody>
      </p:sp>
      <p:cxnSp>
        <p:nvCxnSpPr>
          <p:cNvPr id="7" name="Straight Connector 6"/>
          <p:cNvCxnSpPr/>
          <p:nvPr/>
        </p:nvCxnSpPr>
        <p:spPr>
          <a:xfrm>
            <a:off x="3866602" y="404948"/>
            <a:ext cx="0" cy="61264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TextBox 2"/>
              <p:cNvSpPr txBox="1"/>
              <p:nvPr/>
            </p:nvSpPr>
            <p:spPr>
              <a:xfrm>
                <a:off x="4140926" y="114967"/>
                <a:ext cx="7641771" cy="6514540"/>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VNI-Times" pitchFamily="2" charset="0"/>
                    <a:ea typeface="Times New Roman" panose="02020603050405020304" pitchFamily="18" charset="0"/>
                    <a:cs typeface="+mn-cs"/>
                  </a:rPr>
                  <a:t> </a:t>
                </a:r>
                <a:r>
                  <a:rPr kumimoji="0" lang="vi-VN" sz="2400" b="0" i="0" u="none" strike="noStrike" kern="1200" cap="none" spc="0" normalizeH="0" baseline="0" noProof="0" dirty="0" smtClean="0">
                    <a:ln>
                      <a:noFill/>
                    </a:ln>
                    <a:solidFill>
                      <a:prstClr val="white"/>
                    </a:solidFill>
                    <a:effectLst/>
                    <a:uLnTx/>
                    <a:uFillTx/>
                    <a:latin typeface="VNI-Times" pitchFamily="2" charset="0"/>
                    <a:ea typeface="Times New Roman" panose="02020603050405020304" pitchFamily="18" charset="0"/>
                    <a:cs typeface="+mn-cs"/>
                  </a:rPr>
                  <a:t>               </a:t>
                </a:r>
                <a:r>
                  <a:rPr kumimoji="0" lang="fr-FR"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4.x</a:t>
                </a:r>
                <a:r>
                  <a:rPr kumimoji="0" lang="fr-FR" sz="2400" b="0" i="0" u="none" strike="noStrike" kern="1200" cap="none" spc="0" normalizeH="0" baseline="-2500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1</a:t>
                </a:r>
                <a:r>
                  <a:rPr kumimoji="0" lang="fr-FR"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6.</a:t>
                </a:r>
                <a:r>
                  <a:rPr kumimoji="0" lang="fr-FR" sz="2400" b="0" i="0" u="none" strike="noStrike" kern="1200" cap="none" spc="0" normalizeH="0" baseline="-2500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fr-FR"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x</a:t>
                </a:r>
                <a:r>
                  <a:rPr kumimoji="0" lang="fr-FR" sz="2400" b="0" i="0" u="none" strike="noStrike" kern="1200" cap="none" spc="0" normalizeH="0" baseline="-2500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2 </a:t>
                </a:r>
                <a:r>
                  <a:rPr kumimoji="0" lang="fr-FR"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8</a:t>
                </a:r>
                <a:r>
                  <a:rPr kumimoji="0" lang="fr-FR" sz="2400" b="0" i="0" u="none" strike="noStrike" kern="1200" cap="none" spc="0" normalizeH="0" baseline="-2500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fr-FR"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x</a:t>
                </a:r>
                <a:r>
                  <a:rPr kumimoji="0" lang="fr-FR" sz="2400" b="0" i="0" u="none" strike="noStrike" kern="1200" cap="none" spc="0" normalizeH="0" baseline="-2500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3</a:t>
                </a:r>
                <a:r>
                  <a:rPr kumimoji="0" lang="fr-FR"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vi-VN"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VNI-Times" pitchFamily="2" charset="0"/>
                    <a:ea typeface="Times New Roman" panose="02020603050405020304" pitchFamily="18" charset="0"/>
                    <a:cs typeface="+mn-cs"/>
                  </a:rPr>
                  <a:t>Suy ra        </a:t>
                </a:r>
                <a14:m>
                  <m:oMath xmlns:m="http://schemas.openxmlformats.org/officeDocument/2006/math">
                    <m:f>
                      <m:fPr>
                        <m:ctrlPr>
                          <a:rPr kumimoji="0" lang="vi-VN" sz="2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ctrlPr>
                      </m:fPr>
                      <m:num>
                        <m:sSub>
                          <m:sSubPr>
                            <m:ctrlPr>
                              <a:rPr kumimoji="0" lang="vi-VN" sz="2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ctrlPr>
                          </m:sSubPr>
                          <m:e>
                            <m:r>
                              <a:rPr kumimoji="0" lang="fr-FR" sz="2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4</m:t>
                            </m:r>
                            <m:r>
                              <a:rPr kumimoji="0" lang="fr-FR" sz="2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𝑥</m:t>
                            </m:r>
                          </m:e>
                          <m:sub>
                            <m:r>
                              <a:rPr kumimoji="0" lang="fr-FR" sz="2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1</m:t>
                            </m:r>
                          </m:sub>
                        </m:sSub>
                      </m:num>
                      <m:den>
                        <m:r>
                          <a:rPr kumimoji="0" lang="fr-FR" sz="2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24</m:t>
                        </m:r>
                      </m:den>
                    </m:f>
                    <m:r>
                      <a:rPr kumimoji="0" lang="fr-FR" sz="2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m:t>
                    </m:r>
                    <m:f>
                      <m:fPr>
                        <m:ctrlPr>
                          <a:rPr kumimoji="0" lang="vi-VN" sz="2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ctrlPr>
                      </m:fPr>
                      <m:num>
                        <m:sSub>
                          <m:sSubPr>
                            <m:ctrlPr>
                              <a:rPr kumimoji="0" lang="vi-VN" sz="2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ctrlPr>
                          </m:sSubPr>
                          <m:e>
                            <m:r>
                              <a:rPr kumimoji="0" lang="fr-FR" sz="2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6</m:t>
                            </m:r>
                            <m:r>
                              <a:rPr kumimoji="0" lang="fr-FR" sz="2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𝑥</m:t>
                            </m:r>
                          </m:e>
                          <m:sub>
                            <m:r>
                              <a:rPr kumimoji="0" lang="fr-FR" sz="2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2</m:t>
                            </m:r>
                          </m:sub>
                        </m:sSub>
                      </m:num>
                      <m:den>
                        <m:r>
                          <a:rPr kumimoji="0" lang="fr-FR" sz="2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24</m:t>
                        </m:r>
                      </m:den>
                    </m:f>
                    <m:r>
                      <a:rPr kumimoji="0" lang="fr-FR" sz="2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m:t>
                    </m:r>
                    <m:f>
                      <m:fPr>
                        <m:ctrlPr>
                          <a:rPr kumimoji="0" lang="vi-VN" sz="2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ctrlPr>
                      </m:fPr>
                      <m:num>
                        <m:sSub>
                          <m:sSubPr>
                            <m:ctrlPr>
                              <a:rPr kumimoji="0" lang="vi-VN" sz="2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ctrlPr>
                          </m:sSubPr>
                          <m:e>
                            <m:r>
                              <a:rPr kumimoji="0" lang="fr-FR" sz="2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8</m:t>
                            </m:r>
                            <m:r>
                              <a:rPr kumimoji="0" lang="fr-FR" sz="2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𝑥</m:t>
                            </m:r>
                          </m:e>
                          <m:sub>
                            <m:r>
                              <a:rPr kumimoji="0" lang="fr-FR" sz="2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3</m:t>
                            </m:r>
                          </m:sub>
                        </m:sSub>
                      </m:num>
                      <m:den>
                        <m:r>
                          <a:rPr kumimoji="0" lang="fr-FR" sz="2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24</m:t>
                        </m:r>
                      </m:den>
                    </m:f>
                  </m:oMath>
                </a14:m>
                <a:r>
                  <a:rPr kumimoji="0" lang="fr-FR"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 BCNN(4, 6, 8 )= 24 </a:t>
                </a:r>
                <a:r>
                  <a:rPr kumimoji="0" lang="fr-FR"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a:t>
                </a:r>
                <a:endParaRPr kumimoji="0" lang="vi-VN"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Hay             </a:t>
                </a:r>
                <a14:m>
                  <m:oMath xmlns:m="http://schemas.openxmlformats.org/officeDocument/2006/math">
                    <m:f>
                      <m:fPr>
                        <m:ctrlPr>
                          <a:rPr kumimoji="0" lang="vi-VN" sz="2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ctrlPr>
                      </m:fPr>
                      <m:num>
                        <m:sSub>
                          <m:sSubPr>
                            <m:ctrlPr>
                              <a:rPr kumimoji="0" lang="vi-VN" sz="2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ctrlPr>
                          </m:sSubPr>
                          <m:e>
                            <m:r>
                              <a:rPr kumimoji="0" lang="en-US" sz="2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𝑥</m:t>
                            </m:r>
                          </m:e>
                          <m:sub>
                            <m:r>
                              <a:rPr kumimoji="0" lang="fr-FR" sz="2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1</m:t>
                            </m:r>
                          </m:sub>
                        </m:sSub>
                      </m:num>
                      <m:den>
                        <m:r>
                          <a:rPr kumimoji="0" lang="fr-FR" sz="2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6</m:t>
                        </m:r>
                      </m:den>
                    </m:f>
                    <m:r>
                      <a:rPr kumimoji="0" lang="fr-FR" sz="2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m:t>
                    </m:r>
                    <m:f>
                      <m:fPr>
                        <m:ctrlPr>
                          <a:rPr kumimoji="0" lang="vi-VN" sz="2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ctrlPr>
                      </m:fPr>
                      <m:num>
                        <m:sSub>
                          <m:sSubPr>
                            <m:ctrlPr>
                              <a:rPr kumimoji="0" lang="vi-VN" sz="2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ctrlPr>
                          </m:sSubPr>
                          <m:e>
                            <m:r>
                              <a:rPr kumimoji="0" lang="en-US" sz="2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𝑥</m:t>
                            </m:r>
                          </m:e>
                          <m:sub>
                            <m:r>
                              <a:rPr kumimoji="0" lang="fr-FR" sz="2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2</m:t>
                            </m:r>
                          </m:sub>
                        </m:sSub>
                      </m:num>
                      <m:den>
                        <m:r>
                          <a:rPr kumimoji="0" lang="fr-FR" sz="2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4</m:t>
                        </m:r>
                      </m:den>
                    </m:f>
                    <m:r>
                      <a:rPr kumimoji="0" lang="fr-FR" sz="2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m:t>
                    </m:r>
                    <m:f>
                      <m:fPr>
                        <m:ctrlPr>
                          <a:rPr kumimoji="0" lang="vi-VN" sz="2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ctrlPr>
                      </m:fPr>
                      <m:num>
                        <m:sSub>
                          <m:sSubPr>
                            <m:ctrlPr>
                              <a:rPr kumimoji="0" lang="vi-VN" sz="2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ctrlPr>
                          </m:sSubPr>
                          <m:e>
                            <m:r>
                              <a:rPr kumimoji="0" lang="en-US" sz="2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𝑥</m:t>
                            </m:r>
                          </m:e>
                          <m:sub>
                            <m:r>
                              <a:rPr kumimoji="0" lang="fr-FR" sz="2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3</m:t>
                            </m:r>
                          </m:sub>
                        </m:sSub>
                      </m:num>
                      <m:den>
                        <m:r>
                          <a:rPr kumimoji="0" lang="fr-FR" sz="2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3</m:t>
                        </m:r>
                      </m:den>
                    </m:f>
                  </m:oMath>
                </a14:m>
                <a:endParaRPr kumimoji="0" lang="vi-VN"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Và đội thứ nhất hơn đội thứ hai 2 máy nên: </a:t>
                </a:r>
                <a14:m>
                  <m:oMath xmlns:m="http://schemas.openxmlformats.org/officeDocument/2006/math">
                    <m:sSub>
                      <m:sSubPr>
                        <m:ctrlPr>
                          <a:rPr kumimoji="0" lang="vi-VN" sz="24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ctrlPr>
                      </m:sSubPr>
                      <m:e>
                        <m:r>
                          <a:rPr kumimoji="0" lang="en-US" sz="24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𝑥</m:t>
                        </m:r>
                      </m:e>
                      <m:sub>
                        <m:r>
                          <a:rPr kumimoji="0" lang="fr-FR" sz="24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1</m:t>
                        </m:r>
                      </m:sub>
                    </m:sSub>
                    <m:r>
                      <a:rPr kumimoji="0" lang="fr-FR" sz="24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m:t>
                    </m:r>
                    <m:sSub>
                      <m:sSubPr>
                        <m:ctrlPr>
                          <a:rPr kumimoji="0" lang="vi-VN" sz="24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ctrlPr>
                      </m:sSubPr>
                      <m:e>
                        <m:r>
                          <a:rPr kumimoji="0" lang="en-US" sz="24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𝑥</m:t>
                        </m:r>
                      </m:e>
                      <m:sub>
                        <m:r>
                          <a:rPr kumimoji="0" lang="fr-FR" sz="24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2</m:t>
                        </m:r>
                      </m:sub>
                    </m:sSub>
                    <m:r>
                      <a:rPr kumimoji="0" lang="fr-FR" sz="24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=2</m:t>
                    </m:r>
                  </m:oMath>
                </a14:m>
                <a:r>
                  <a:rPr kumimoji="0" lang="vi-VN"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p>
              <a:p>
                <a:pPr>
                  <a:lnSpc>
                    <a:spcPct val="150000"/>
                  </a:lnSpc>
                  <a:spcAft>
                    <a:spcPts val="0"/>
                  </a:spcAft>
                </a:pPr>
                <a:r>
                  <a:rPr lang="fr-FR" sz="2400" dirty="0">
                    <a:latin typeface="Times New Roman" panose="02020603050405020304" pitchFamily="18" charset="0"/>
                    <a:ea typeface="Times New Roman" panose="02020603050405020304" pitchFamily="18" charset="0"/>
                  </a:rPr>
                  <a:t>Áp dụng tính chất của dãy tỉ số bằng nhau ta có:</a:t>
                </a:r>
                <a:endParaRPr lang="vi-VN" sz="2000" dirty="0">
                  <a:effectLst/>
                  <a:latin typeface="Times New Roman" panose="02020603050405020304" pitchFamily="18" charset="0"/>
                  <a:ea typeface="Times New Roman" panose="02020603050405020304" pitchFamily="18" charset="0"/>
                </a:endParaRPr>
              </a:p>
              <a:p>
                <a:pPr>
                  <a:spcAft>
                    <a:spcPts val="0"/>
                  </a:spcAft>
                </a:pPr>
                <a14:m>
                  <m:oMathPara xmlns:m="http://schemas.openxmlformats.org/officeDocument/2006/math">
                    <m:oMathParaPr>
                      <m:jc m:val="centerGroup"/>
                    </m:oMathParaPr>
                    <m:oMath xmlns:m="http://schemas.openxmlformats.org/officeDocument/2006/math">
                      <m:f>
                        <m:fPr>
                          <m:ctrlPr>
                            <a:rPr lang="vi-VN" sz="2400" i="1">
                              <a:effectLst/>
                              <a:latin typeface="Cambria Math" panose="02040503050406030204" pitchFamily="18" charset="0"/>
                              <a:ea typeface="Times New Roman" panose="02020603050405020304" pitchFamily="18" charset="0"/>
                            </a:rPr>
                          </m:ctrlPr>
                        </m:fPr>
                        <m:num>
                          <m:sSub>
                            <m:sSubPr>
                              <m:ctrlPr>
                                <a:rPr lang="vi-VN" sz="2400" i="1">
                                  <a:effectLst/>
                                  <a:latin typeface="Cambria Math" panose="02040503050406030204" pitchFamily="18" charset="0"/>
                                  <a:ea typeface="Times New Roman" panose="02020603050405020304" pitchFamily="18" charset="0"/>
                                </a:rPr>
                              </m:ctrlPr>
                            </m:sSubPr>
                            <m:e>
                              <m:r>
                                <a:rPr lang="en-US" sz="2400" i="1">
                                  <a:effectLst/>
                                  <a:latin typeface="Cambria Math" panose="02040503050406030204" pitchFamily="18" charset="0"/>
                                  <a:ea typeface="Times New Roman" panose="02020603050405020304" pitchFamily="18" charset="0"/>
                                </a:rPr>
                                <m:t>𝑥</m:t>
                              </m:r>
                            </m:e>
                            <m:sub>
                              <m:r>
                                <a:rPr lang="en-US" sz="2400" i="1">
                                  <a:effectLst/>
                                  <a:latin typeface="Cambria Math" panose="02040503050406030204" pitchFamily="18" charset="0"/>
                                  <a:ea typeface="Times New Roman" panose="02020603050405020304" pitchFamily="18" charset="0"/>
                                </a:rPr>
                                <m:t>1</m:t>
                              </m:r>
                            </m:sub>
                          </m:sSub>
                        </m:num>
                        <m:den>
                          <m:r>
                            <a:rPr lang="en-US" sz="2400" i="1">
                              <a:effectLst/>
                              <a:latin typeface="Cambria Math" panose="02040503050406030204" pitchFamily="18" charset="0"/>
                              <a:ea typeface="Times New Roman" panose="02020603050405020304" pitchFamily="18" charset="0"/>
                            </a:rPr>
                            <m:t>6</m:t>
                          </m:r>
                        </m:den>
                      </m:f>
                      <m:r>
                        <a:rPr lang="en-US" sz="2400" i="1">
                          <a:effectLst/>
                          <a:latin typeface="Cambria Math" panose="02040503050406030204" pitchFamily="18" charset="0"/>
                          <a:ea typeface="Times New Roman" panose="02020603050405020304" pitchFamily="18" charset="0"/>
                        </a:rPr>
                        <m:t>=</m:t>
                      </m:r>
                      <m:f>
                        <m:fPr>
                          <m:ctrlPr>
                            <a:rPr lang="vi-VN" sz="2400" i="1">
                              <a:effectLst/>
                              <a:latin typeface="Cambria Math" panose="02040503050406030204" pitchFamily="18" charset="0"/>
                              <a:ea typeface="Times New Roman" panose="02020603050405020304" pitchFamily="18" charset="0"/>
                            </a:rPr>
                          </m:ctrlPr>
                        </m:fPr>
                        <m:num>
                          <m:sSub>
                            <m:sSubPr>
                              <m:ctrlPr>
                                <a:rPr lang="vi-VN" sz="2400" i="1">
                                  <a:effectLst/>
                                  <a:latin typeface="Cambria Math" panose="02040503050406030204" pitchFamily="18" charset="0"/>
                                  <a:ea typeface="Times New Roman" panose="02020603050405020304" pitchFamily="18" charset="0"/>
                                </a:rPr>
                              </m:ctrlPr>
                            </m:sSubPr>
                            <m:e>
                              <m:r>
                                <a:rPr lang="en-US" sz="2400" i="1">
                                  <a:effectLst/>
                                  <a:latin typeface="Cambria Math" panose="02040503050406030204" pitchFamily="18" charset="0"/>
                                  <a:ea typeface="Times New Roman" panose="02020603050405020304" pitchFamily="18" charset="0"/>
                                </a:rPr>
                                <m:t>𝑥</m:t>
                              </m:r>
                            </m:e>
                            <m:sub>
                              <m:r>
                                <a:rPr lang="en-US" sz="2400" i="1">
                                  <a:effectLst/>
                                  <a:latin typeface="Cambria Math" panose="02040503050406030204" pitchFamily="18" charset="0"/>
                                  <a:ea typeface="Times New Roman" panose="02020603050405020304" pitchFamily="18" charset="0"/>
                                </a:rPr>
                                <m:t>2</m:t>
                              </m:r>
                            </m:sub>
                          </m:sSub>
                        </m:num>
                        <m:den>
                          <m:r>
                            <a:rPr lang="en-US" sz="2400" i="1">
                              <a:effectLst/>
                              <a:latin typeface="Cambria Math" panose="02040503050406030204" pitchFamily="18" charset="0"/>
                              <a:ea typeface="Times New Roman" panose="02020603050405020304" pitchFamily="18" charset="0"/>
                            </a:rPr>
                            <m:t>4</m:t>
                          </m:r>
                        </m:den>
                      </m:f>
                      <m:r>
                        <a:rPr lang="en-US" sz="2400" i="1">
                          <a:effectLst/>
                          <a:latin typeface="Cambria Math" panose="02040503050406030204" pitchFamily="18" charset="0"/>
                          <a:ea typeface="Times New Roman" panose="02020603050405020304" pitchFamily="18" charset="0"/>
                        </a:rPr>
                        <m:t>=</m:t>
                      </m:r>
                      <m:f>
                        <m:fPr>
                          <m:ctrlPr>
                            <a:rPr lang="vi-VN" sz="2400" i="1">
                              <a:effectLst/>
                              <a:latin typeface="Cambria Math" panose="02040503050406030204" pitchFamily="18" charset="0"/>
                              <a:ea typeface="Times New Roman" panose="02020603050405020304" pitchFamily="18" charset="0"/>
                            </a:rPr>
                          </m:ctrlPr>
                        </m:fPr>
                        <m:num>
                          <m:sSub>
                            <m:sSubPr>
                              <m:ctrlPr>
                                <a:rPr lang="vi-VN" sz="2400" i="1">
                                  <a:effectLst/>
                                  <a:latin typeface="Cambria Math" panose="02040503050406030204" pitchFamily="18" charset="0"/>
                                  <a:ea typeface="Times New Roman" panose="02020603050405020304" pitchFamily="18" charset="0"/>
                                </a:rPr>
                              </m:ctrlPr>
                            </m:sSubPr>
                            <m:e>
                              <m:r>
                                <a:rPr lang="en-US" sz="2400" i="1">
                                  <a:effectLst/>
                                  <a:latin typeface="Cambria Math" panose="02040503050406030204" pitchFamily="18" charset="0"/>
                                  <a:ea typeface="Times New Roman" panose="02020603050405020304" pitchFamily="18" charset="0"/>
                                </a:rPr>
                                <m:t>𝑥</m:t>
                              </m:r>
                            </m:e>
                            <m:sub>
                              <m:r>
                                <a:rPr lang="en-US" sz="2400" i="1">
                                  <a:effectLst/>
                                  <a:latin typeface="Cambria Math" panose="02040503050406030204" pitchFamily="18" charset="0"/>
                                  <a:ea typeface="Times New Roman" panose="02020603050405020304" pitchFamily="18" charset="0"/>
                                </a:rPr>
                                <m:t>3</m:t>
                              </m:r>
                            </m:sub>
                          </m:sSub>
                        </m:num>
                        <m:den>
                          <m:r>
                            <a:rPr lang="en-US" sz="2400" i="1">
                              <a:effectLst/>
                              <a:latin typeface="Cambria Math" panose="02040503050406030204" pitchFamily="18" charset="0"/>
                              <a:ea typeface="Times New Roman" panose="02020603050405020304" pitchFamily="18" charset="0"/>
                            </a:rPr>
                            <m:t>3</m:t>
                          </m:r>
                        </m:den>
                      </m:f>
                      <m:r>
                        <a:rPr lang="en-US" sz="2400" i="1">
                          <a:effectLst/>
                          <a:latin typeface="Cambria Math" panose="02040503050406030204" pitchFamily="18" charset="0"/>
                          <a:ea typeface="Times New Roman" panose="02020603050405020304" pitchFamily="18" charset="0"/>
                        </a:rPr>
                        <m:t>=</m:t>
                      </m:r>
                      <m:f>
                        <m:fPr>
                          <m:ctrlPr>
                            <a:rPr lang="vi-VN" sz="2400" i="1">
                              <a:effectLst/>
                              <a:latin typeface="Cambria Math" panose="02040503050406030204" pitchFamily="18" charset="0"/>
                              <a:ea typeface="Times New Roman" panose="02020603050405020304" pitchFamily="18" charset="0"/>
                            </a:rPr>
                          </m:ctrlPr>
                        </m:fPr>
                        <m:num>
                          <m:sSub>
                            <m:sSubPr>
                              <m:ctrlPr>
                                <a:rPr lang="vi-VN" sz="2400" i="1">
                                  <a:effectLst/>
                                  <a:latin typeface="Cambria Math" panose="02040503050406030204" pitchFamily="18" charset="0"/>
                                  <a:ea typeface="Times New Roman" panose="02020603050405020304" pitchFamily="18" charset="0"/>
                                </a:rPr>
                              </m:ctrlPr>
                            </m:sSubPr>
                            <m:e>
                              <m:r>
                                <a:rPr lang="en-US" sz="2400" i="1">
                                  <a:effectLst/>
                                  <a:latin typeface="Cambria Math" panose="02040503050406030204" pitchFamily="18" charset="0"/>
                                  <a:ea typeface="Times New Roman" panose="02020603050405020304" pitchFamily="18" charset="0"/>
                                </a:rPr>
                                <m:t>𝑥</m:t>
                              </m:r>
                            </m:e>
                            <m:sub>
                              <m:r>
                                <a:rPr lang="en-US" sz="2400" i="1">
                                  <a:effectLst/>
                                  <a:latin typeface="Cambria Math" panose="02040503050406030204" pitchFamily="18" charset="0"/>
                                  <a:ea typeface="Times New Roman" panose="02020603050405020304" pitchFamily="18" charset="0"/>
                                </a:rPr>
                                <m:t>1</m:t>
                              </m:r>
                            </m:sub>
                          </m:sSub>
                          <m:r>
                            <a:rPr lang="en-US" sz="2400" i="1">
                              <a:effectLst/>
                              <a:latin typeface="Cambria Math" panose="02040503050406030204" pitchFamily="18" charset="0"/>
                              <a:ea typeface="Times New Roman" panose="02020603050405020304" pitchFamily="18" charset="0"/>
                            </a:rPr>
                            <m:t>−</m:t>
                          </m:r>
                          <m:sSub>
                            <m:sSubPr>
                              <m:ctrlPr>
                                <a:rPr lang="vi-VN" sz="2400" i="1">
                                  <a:effectLst/>
                                  <a:latin typeface="Cambria Math" panose="02040503050406030204" pitchFamily="18" charset="0"/>
                                  <a:ea typeface="Times New Roman" panose="02020603050405020304" pitchFamily="18" charset="0"/>
                                </a:rPr>
                              </m:ctrlPr>
                            </m:sSubPr>
                            <m:e>
                              <m:r>
                                <a:rPr lang="en-US" sz="2400" i="1">
                                  <a:effectLst/>
                                  <a:latin typeface="Cambria Math" panose="02040503050406030204" pitchFamily="18" charset="0"/>
                                  <a:ea typeface="Times New Roman" panose="02020603050405020304" pitchFamily="18" charset="0"/>
                                </a:rPr>
                                <m:t>𝑥</m:t>
                              </m:r>
                            </m:e>
                            <m:sub>
                              <m:r>
                                <a:rPr lang="en-US" sz="2400" i="1">
                                  <a:effectLst/>
                                  <a:latin typeface="Cambria Math" panose="02040503050406030204" pitchFamily="18" charset="0"/>
                                  <a:ea typeface="Times New Roman" panose="02020603050405020304" pitchFamily="18" charset="0"/>
                                </a:rPr>
                                <m:t>2</m:t>
                              </m:r>
                            </m:sub>
                          </m:sSub>
                        </m:num>
                        <m:den>
                          <m:r>
                            <a:rPr lang="en-US" sz="2400" i="1">
                              <a:effectLst/>
                              <a:latin typeface="Cambria Math" panose="02040503050406030204" pitchFamily="18" charset="0"/>
                              <a:ea typeface="Times New Roman" panose="02020603050405020304" pitchFamily="18" charset="0"/>
                            </a:rPr>
                            <m:t>6−4</m:t>
                          </m:r>
                        </m:den>
                      </m:f>
                      <m:r>
                        <a:rPr lang="en-US" sz="2400" i="1">
                          <a:effectLst/>
                          <a:latin typeface="Cambria Math" panose="02040503050406030204" pitchFamily="18" charset="0"/>
                          <a:ea typeface="Times New Roman" panose="02020603050405020304" pitchFamily="18" charset="0"/>
                        </a:rPr>
                        <m:t>=</m:t>
                      </m:r>
                      <m:f>
                        <m:fPr>
                          <m:ctrlPr>
                            <a:rPr lang="vi-VN" sz="2400" i="1">
                              <a:effectLst/>
                              <a:latin typeface="Cambria Math" panose="02040503050406030204" pitchFamily="18" charset="0"/>
                              <a:ea typeface="Times New Roman" panose="02020603050405020304" pitchFamily="18" charset="0"/>
                            </a:rPr>
                          </m:ctrlPr>
                        </m:fPr>
                        <m:num>
                          <m:r>
                            <a:rPr lang="en-US" sz="2400" i="1">
                              <a:effectLst/>
                              <a:latin typeface="Cambria Math" panose="02040503050406030204" pitchFamily="18" charset="0"/>
                              <a:ea typeface="Times New Roman" panose="02020603050405020304" pitchFamily="18" charset="0"/>
                            </a:rPr>
                            <m:t>2</m:t>
                          </m:r>
                        </m:num>
                        <m:den>
                          <m:r>
                            <a:rPr lang="en-US" sz="2400" i="1">
                              <a:effectLst/>
                              <a:latin typeface="Cambria Math" panose="02040503050406030204" pitchFamily="18" charset="0"/>
                              <a:ea typeface="Times New Roman" panose="02020603050405020304" pitchFamily="18" charset="0"/>
                            </a:rPr>
                            <m:t>2</m:t>
                          </m:r>
                        </m:den>
                      </m:f>
                      <m:r>
                        <a:rPr lang="en-US" sz="2400" i="1">
                          <a:effectLst/>
                          <a:latin typeface="Cambria Math" panose="02040503050406030204" pitchFamily="18" charset="0"/>
                          <a:ea typeface="Times New Roman" panose="02020603050405020304" pitchFamily="18" charset="0"/>
                        </a:rPr>
                        <m:t>=1</m:t>
                      </m:r>
                    </m:oMath>
                  </m:oMathPara>
                </a14:m>
                <a:endParaRPr lang="vi-VN" sz="2000" dirty="0" smtClean="0">
                  <a:effectLst/>
                  <a:latin typeface="Times New Roman" panose="02020603050405020304" pitchFamily="18" charset="0"/>
                  <a:ea typeface="Times New Roman" panose="02020603050405020304" pitchFamily="18" charset="0"/>
                </a:endParaRPr>
              </a:p>
              <a:p>
                <a:pPr>
                  <a:spcAft>
                    <a:spcPts val="0"/>
                  </a:spcAft>
                </a:pPr>
                <a:r>
                  <a:rPr lang="en-US" sz="2400" dirty="0">
                    <a:effectLst/>
                    <a:latin typeface="Times New Roman" panose="02020603050405020304" pitchFamily="18" charset="0"/>
                    <a:ea typeface="Times New Roman" panose="02020603050405020304" pitchFamily="18" charset="0"/>
                  </a:rPr>
                  <a:t>Suy ra:      </a:t>
                </a:r>
                <a14:m>
                  <m:oMath xmlns:m="http://schemas.openxmlformats.org/officeDocument/2006/math">
                    <m:d>
                      <m:dPr>
                        <m:begChr m:val="{"/>
                        <m:endChr m:val=""/>
                        <m:ctrlPr>
                          <a:rPr lang="vi-VN" sz="2400" i="1">
                            <a:effectLst/>
                            <a:latin typeface="Cambria Math" panose="02040503050406030204" pitchFamily="18" charset="0"/>
                            <a:ea typeface="Times New Roman" panose="02020603050405020304" pitchFamily="18" charset="0"/>
                          </a:rPr>
                        </m:ctrlPr>
                      </m:dPr>
                      <m:e>
                        <m:eqArr>
                          <m:eqArrPr>
                            <m:ctrlPr>
                              <a:rPr lang="vi-VN" sz="2400" i="1">
                                <a:effectLst/>
                                <a:latin typeface="Cambria Math" panose="02040503050406030204" pitchFamily="18" charset="0"/>
                                <a:ea typeface="Times New Roman" panose="02020603050405020304" pitchFamily="18" charset="0"/>
                              </a:rPr>
                            </m:ctrlPr>
                          </m:eqArrPr>
                          <m:e>
                            <m:sSub>
                              <m:sSubPr>
                                <m:ctrlPr>
                                  <a:rPr lang="vi-VN" sz="2400" i="1">
                                    <a:effectLst/>
                                    <a:latin typeface="Cambria Math" panose="02040503050406030204" pitchFamily="18" charset="0"/>
                                    <a:ea typeface="Times New Roman" panose="02020603050405020304" pitchFamily="18" charset="0"/>
                                  </a:rPr>
                                </m:ctrlPr>
                              </m:sSubPr>
                              <m:e>
                                <m:r>
                                  <a:rPr lang="en-US" sz="2400" i="1">
                                    <a:effectLst/>
                                    <a:latin typeface="Cambria Math" panose="02040503050406030204" pitchFamily="18" charset="0"/>
                                    <a:ea typeface="Times New Roman" panose="02020603050405020304" pitchFamily="18" charset="0"/>
                                  </a:rPr>
                                  <m:t>𝑥</m:t>
                                </m:r>
                              </m:e>
                              <m:sub>
                                <m:r>
                                  <a:rPr lang="en-US" sz="2400" i="1">
                                    <a:effectLst/>
                                    <a:latin typeface="Cambria Math" panose="02040503050406030204" pitchFamily="18" charset="0"/>
                                    <a:ea typeface="Times New Roman" panose="02020603050405020304" pitchFamily="18" charset="0"/>
                                  </a:rPr>
                                  <m:t>1</m:t>
                                </m:r>
                              </m:sub>
                            </m:sSub>
                            <m:r>
                              <a:rPr lang="en-US" sz="2400" i="1">
                                <a:effectLst/>
                                <a:latin typeface="Cambria Math" panose="02040503050406030204" pitchFamily="18" charset="0"/>
                                <a:ea typeface="Times New Roman" panose="02020603050405020304" pitchFamily="18" charset="0"/>
                              </a:rPr>
                              <m:t>=6</m:t>
                            </m:r>
                          </m:e>
                          <m:e>
                            <m:sSub>
                              <m:sSubPr>
                                <m:ctrlPr>
                                  <a:rPr lang="vi-VN" sz="2400" i="1">
                                    <a:effectLst/>
                                    <a:latin typeface="Cambria Math" panose="02040503050406030204" pitchFamily="18" charset="0"/>
                                    <a:ea typeface="Times New Roman" panose="02020603050405020304" pitchFamily="18" charset="0"/>
                                  </a:rPr>
                                </m:ctrlPr>
                              </m:sSubPr>
                              <m:e>
                                <m:r>
                                  <a:rPr lang="en-US" sz="2400" i="1">
                                    <a:effectLst/>
                                    <a:latin typeface="Cambria Math" panose="02040503050406030204" pitchFamily="18" charset="0"/>
                                    <a:ea typeface="Times New Roman" panose="02020603050405020304" pitchFamily="18" charset="0"/>
                                  </a:rPr>
                                  <m:t>𝑥</m:t>
                                </m:r>
                              </m:e>
                              <m:sub>
                                <m:r>
                                  <a:rPr lang="en-US" sz="2400" i="1">
                                    <a:effectLst/>
                                    <a:latin typeface="Cambria Math" panose="02040503050406030204" pitchFamily="18" charset="0"/>
                                    <a:ea typeface="Times New Roman" panose="02020603050405020304" pitchFamily="18" charset="0"/>
                                  </a:rPr>
                                  <m:t>2</m:t>
                                </m:r>
                              </m:sub>
                            </m:sSub>
                            <m:r>
                              <a:rPr lang="en-US" sz="2400" i="1">
                                <a:effectLst/>
                                <a:latin typeface="Cambria Math" panose="02040503050406030204" pitchFamily="18" charset="0"/>
                                <a:ea typeface="Times New Roman" panose="02020603050405020304" pitchFamily="18" charset="0"/>
                              </a:rPr>
                              <m:t>=4</m:t>
                            </m:r>
                          </m:e>
                          <m:e>
                            <m:sSub>
                              <m:sSubPr>
                                <m:ctrlPr>
                                  <a:rPr lang="vi-VN" sz="2400" i="1">
                                    <a:effectLst/>
                                    <a:latin typeface="Cambria Math" panose="02040503050406030204" pitchFamily="18" charset="0"/>
                                    <a:ea typeface="Times New Roman" panose="02020603050405020304" pitchFamily="18" charset="0"/>
                                  </a:rPr>
                                </m:ctrlPr>
                              </m:sSubPr>
                              <m:e>
                                <m:r>
                                  <a:rPr lang="en-US" sz="2400" i="1">
                                    <a:effectLst/>
                                    <a:latin typeface="Cambria Math" panose="02040503050406030204" pitchFamily="18" charset="0"/>
                                    <a:ea typeface="Times New Roman" panose="02020603050405020304" pitchFamily="18" charset="0"/>
                                  </a:rPr>
                                  <m:t>𝑥</m:t>
                                </m:r>
                              </m:e>
                              <m:sub>
                                <m:r>
                                  <a:rPr lang="en-US" sz="2400" i="1">
                                    <a:effectLst/>
                                    <a:latin typeface="Cambria Math" panose="02040503050406030204" pitchFamily="18" charset="0"/>
                                    <a:ea typeface="Times New Roman" panose="02020603050405020304" pitchFamily="18" charset="0"/>
                                  </a:rPr>
                                  <m:t>3</m:t>
                                </m:r>
                              </m:sub>
                            </m:sSub>
                            <m:r>
                              <a:rPr lang="en-US" sz="2400" i="1">
                                <a:effectLst/>
                                <a:latin typeface="Cambria Math" panose="02040503050406030204" pitchFamily="18" charset="0"/>
                                <a:ea typeface="Times New Roman" panose="02020603050405020304" pitchFamily="18" charset="0"/>
                              </a:rPr>
                              <m:t>=3</m:t>
                            </m:r>
                          </m:e>
                        </m:eqArr>
                      </m:e>
                    </m:d>
                  </m:oMath>
                </a14:m>
                <a:endParaRPr lang="vi-VN" sz="2000" dirty="0">
                  <a:effectLst/>
                  <a:latin typeface="Times New Roman" panose="02020603050405020304" pitchFamily="18" charset="0"/>
                  <a:ea typeface="Times New Roman" panose="02020603050405020304" pitchFamily="18" charset="0"/>
                </a:endParaRPr>
              </a:p>
              <a:p>
                <a:pPr>
                  <a:lnSpc>
                    <a:spcPct val="150000"/>
                  </a:lnSpc>
                  <a:spcAft>
                    <a:spcPts val="0"/>
                  </a:spcAft>
                </a:pPr>
                <a:r>
                  <a:rPr lang="en-US" sz="2400" dirty="0">
                    <a:effectLst/>
                    <a:latin typeface="Times New Roman" panose="02020603050405020304" pitchFamily="18" charset="0"/>
                    <a:ea typeface="Times New Roman" panose="02020603050405020304" pitchFamily="18" charset="0"/>
                  </a:rPr>
                  <a:t>Vậy đội thứ nhất có 6 máy, đội thứ hai có 4 máy, đội thứ ba có 3 máy</a:t>
                </a:r>
                <a:r>
                  <a:rPr lang="en-US" sz="2400" dirty="0" smtClean="0">
                    <a:effectLst/>
                    <a:latin typeface="Times New Roman" panose="02020603050405020304" pitchFamily="18" charset="0"/>
                    <a:ea typeface="Times New Roman" panose="02020603050405020304" pitchFamily="18" charset="0"/>
                  </a:rPr>
                  <a:t>.</a:t>
                </a:r>
                <a:endParaRPr lang="vi-VN" sz="2000" dirty="0">
                  <a:effectLst/>
                  <a:latin typeface="Times New Roman" panose="02020603050405020304" pitchFamily="18" charset="0"/>
                  <a:ea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140926" y="114967"/>
                <a:ext cx="7641771" cy="6514540"/>
              </a:xfrm>
              <a:prstGeom prst="rect">
                <a:avLst/>
              </a:prstGeom>
              <a:blipFill>
                <a:blip r:embed="rId2"/>
                <a:stretch>
                  <a:fillRect l="-1196" b="-187"/>
                </a:stretch>
              </a:blipFill>
            </p:spPr>
            <p:txBody>
              <a:bodyPr/>
              <a:lstStyle/>
              <a:p>
                <a:r>
                  <a:rPr lang="vi-VN">
                    <a:noFill/>
                  </a:rPr>
                  <a:t> </a:t>
                </a:r>
              </a:p>
            </p:txBody>
          </p:sp>
        </mc:Fallback>
      </mc:AlternateContent>
    </p:spTree>
    <p:extLst>
      <p:ext uri="{BB962C8B-B14F-4D97-AF65-F5344CB8AC3E}">
        <p14:creationId xmlns:p14="http://schemas.microsoft.com/office/powerpoint/2010/main" val="120829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arn(inVertic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left)">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left)">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8824" y="313507"/>
            <a:ext cx="3317966" cy="6125523"/>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vi-VN" sz="22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Ví dụ 5:</a:t>
            </a:r>
            <a:r>
              <a:rPr kumimoji="0" lang="vi-VN" sz="2200" b="1" i="1"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vi-VN" sz="2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Ba đội máy san đất làm ba khối lượng công việc như nhau. Đội thứ nhất hoàn thành công việc trong 4 ngày, đội thứ hai trong 6 ngày và đội thứ 3 trong 8 ngày. Hỏi mỗi đội có bao nhiêu máy (có cùng năng suất). Biết rằng đội thứ nhất có nhiều hơn đội thứ hai 2 máy?</a:t>
            </a:r>
          </a:p>
        </p:txBody>
      </p:sp>
      <p:cxnSp>
        <p:nvCxnSpPr>
          <p:cNvPr id="7" name="Straight Connector 6"/>
          <p:cNvCxnSpPr/>
          <p:nvPr/>
        </p:nvCxnSpPr>
        <p:spPr>
          <a:xfrm>
            <a:off x="3866602" y="404948"/>
            <a:ext cx="0" cy="61264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TextBox 2"/>
              <p:cNvSpPr txBox="1"/>
              <p:nvPr/>
            </p:nvSpPr>
            <p:spPr>
              <a:xfrm>
                <a:off x="4153988" y="404948"/>
                <a:ext cx="7641771" cy="5769143"/>
              </a:xfrm>
              <a:prstGeom prst="rect">
                <a:avLst/>
              </a:prstGeom>
              <a:noFill/>
            </p:spPr>
            <p:txBody>
              <a:bodyPr wrap="square" rtlCol="0">
                <a:spAutoFit/>
              </a:bodyPr>
              <a:lstStyle/>
              <a:p>
                <a:pPr lvl="0">
                  <a:lnSpc>
                    <a:spcPct val="150000"/>
                  </a:lnSpc>
                  <a:defRPr/>
                </a:pPr>
                <a:r>
                  <a:rPr lang="fr-FR" sz="2400" dirty="0" smtClean="0">
                    <a:solidFill>
                      <a:prstClr val="white"/>
                    </a:solidFill>
                    <a:latin typeface="VNI-Times" pitchFamily="2" charset="0"/>
                    <a:ea typeface="Times New Roman" panose="02020603050405020304" pitchFamily="18" charset="0"/>
                  </a:rPr>
                  <a:t>Suy ra        </a:t>
                </a:r>
                <a14:m>
                  <m:oMath xmlns:m="http://schemas.openxmlformats.org/officeDocument/2006/math">
                    <m:f>
                      <m:fPr>
                        <m:ctrlPr>
                          <a:rPr lang="vi-VN" sz="2800" i="1">
                            <a:solidFill>
                              <a:prstClr val="white"/>
                            </a:solidFill>
                            <a:latin typeface="Cambria Math" panose="02040503050406030204" pitchFamily="18" charset="0"/>
                            <a:ea typeface="Times New Roman" panose="02020603050405020304" pitchFamily="18" charset="0"/>
                          </a:rPr>
                        </m:ctrlPr>
                      </m:fPr>
                      <m:num>
                        <m:sSub>
                          <m:sSubPr>
                            <m:ctrlPr>
                              <a:rPr lang="vi-VN" sz="2800" i="1">
                                <a:solidFill>
                                  <a:prstClr val="white"/>
                                </a:solidFill>
                                <a:latin typeface="Cambria Math" panose="02040503050406030204" pitchFamily="18" charset="0"/>
                                <a:ea typeface="Times New Roman" panose="02020603050405020304" pitchFamily="18" charset="0"/>
                              </a:rPr>
                            </m:ctrlPr>
                          </m:sSubPr>
                          <m:e>
                            <m:r>
                              <a:rPr lang="fr-FR" sz="2800" i="1">
                                <a:solidFill>
                                  <a:prstClr val="white"/>
                                </a:solidFill>
                                <a:latin typeface="Cambria Math" panose="02040503050406030204" pitchFamily="18" charset="0"/>
                                <a:ea typeface="Times New Roman" panose="02020603050405020304" pitchFamily="18" charset="0"/>
                              </a:rPr>
                              <m:t>𝑥</m:t>
                            </m:r>
                          </m:e>
                          <m:sub>
                            <m:r>
                              <a:rPr lang="fr-FR" sz="2800" i="1">
                                <a:solidFill>
                                  <a:prstClr val="white"/>
                                </a:solidFill>
                                <a:latin typeface="Cambria Math" panose="02040503050406030204" pitchFamily="18" charset="0"/>
                                <a:ea typeface="Times New Roman" panose="02020603050405020304" pitchFamily="18" charset="0"/>
                              </a:rPr>
                              <m:t>1</m:t>
                            </m:r>
                          </m:sub>
                        </m:sSub>
                      </m:num>
                      <m:den>
                        <m:f>
                          <m:fPr>
                            <m:ctrlPr>
                              <a:rPr lang="fr-FR" sz="2800" i="1">
                                <a:solidFill>
                                  <a:prstClr val="white"/>
                                </a:solidFill>
                                <a:latin typeface="Cambria Math" panose="02040503050406030204" pitchFamily="18" charset="0"/>
                              </a:rPr>
                            </m:ctrlPr>
                          </m:fPr>
                          <m:num>
                            <m:r>
                              <a:rPr lang="vi-VN" sz="2800" i="1">
                                <a:solidFill>
                                  <a:prstClr val="white"/>
                                </a:solidFill>
                                <a:latin typeface="Cambria Math" panose="02040503050406030204" pitchFamily="18" charset="0"/>
                              </a:rPr>
                              <m:t>1</m:t>
                            </m:r>
                          </m:num>
                          <m:den>
                            <m:r>
                              <a:rPr lang="vi-VN" sz="2800" i="1">
                                <a:solidFill>
                                  <a:prstClr val="white"/>
                                </a:solidFill>
                                <a:latin typeface="Cambria Math" panose="02040503050406030204" pitchFamily="18" charset="0"/>
                              </a:rPr>
                              <m:t>4</m:t>
                            </m:r>
                          </m:den>
                        </m:f>
                      </m:den>
                    </m:f>
                    <m:r>
                      <a:rPr lang="fr-FR" sz="2800" i="1">
                        <a:solidFill>
                          <a:prstClr val="white"/>
                        </a:solidFill>
                        <a:latin typeface="Cambria Math" panose="02040503050406030204" pitchFamily="18" charset="0"/>
                        <a:ea typeface="Times New Roman" panose="02020603050405020304" pitchFamily="18" charset="0"/>
                      </a:rPr>
                      <m:t>=</m:t>
                    </m:r>
                    <m:f>
                      <m:fPr>
                        <m:ctrlPr>
                          <a:rPr lang="vi-VN" sz="2800" i="1">
                            <a:solidFill>
                              <a:prstClr val="white"/>
                            </a:solidFill>
                            <a:latin typeface="Cambria Math" panose="02040503050406030204" pitchFamily="18" charset="0"/>
                            <a:ea typeface="Times New Roman" panose="02020603050405020304" pitchFamily="18" charset="0"/>
                          </a:rPr>
                        </m:ctrlPr>
                      </m:fPr>
                      <m:num>
                        <m:sSub>
                          <m:sSubPr>
                            <m:ctrlPr>
                              <a:rPr lang="vi-VN" sz="2800" i="1">
                                <a:solidFill>
                                  <a:prstClr val="white"/>
                                </a:solidFill>
                                <a:latin typeface="Cambria Math" panose="02040503050406030204" pitchFamily="18" charset="0"/>
                                <a:ea typeface="Times New Roman" panose="02020603050405020304" pitchFamily="18" charset="0"/>
                              </a:rPr>
                            </m:ctrlPr>
                          </m:sSubPr>
                          <m:e>
                            <m:r>
                              <a:rPr lang="fr-FR" sz="2800" i="1">
                                <a:solidFill>
                                  <a:prstClr val="white"/>
                                </a:solidFill>
                                <a:latin typeface="Cambria Math" panose="02040503050406030204" pitchFamily="18" charset="0"/>
                                <a:ea typeface="Times New Roman" panose="02020603050405020304" pitchFamily="18" charset="0"/>
                              </a:rPr>
                              <m:t>𝑥</m:t>
                            </m:r>
                          </m:e>
                          <m:sub>
                            <m:r>
                              <a:rPr lang="fr-FR" sz="2800" i="1">
                                <a:solidFill>
                                  <a:prstClr val="white"/>
                                </a:solidFill>
                                <a:latin typeface="Cambria Math" panose="02040503050406030204" pitchFamily="18" charset="0"/>
                                <a:ea typeface="Times New Roman" panose="02020603050405020304" pitchFamily="18" charset="0"/>
                              </a:rPr>
                              <m:t>2</m:t>
                            </m:r>
                          </m:sub>
                        </m:sSub>
                      </m:num>
                      <m:den>
                        <m:f>
                          <m:fPr>
                            <m:ctrlPr>
                              <a:rPr lang="fr-FR" sz="2800" i="1">
                                <a:solidFill>
                                  <a:prstClr val="white"/>
                                </a:solidFill>
                                <a:latin typeface="Cambria Math" panose="02040503050406030204" pitchFamily="18" charset="0"/>
                              </a:rPr>
                            </m:ctrlPr>
                          </m:fPr>
                          <m:num>
                            <m:r>
                              <a:rPr lang="vi-VN" sz="2800" i="1">
                                <a:solidFill>
                                  <a:prstClr val="white"/>
                                </a:solidFill>
                                <a:latin typeface="Cambria Math" panose="02040503050406030204" pitchFamily="18" charset="0"/>
                              </a:rPr>
                              <m:t>1</m:t>
                            </m:r>
                          </m:num>
                          <m:den>
                            <m:r>
                              <a:rPr lang="vi-VN" sz="2800" i="1">
                                <a:solidFill>
                                  <a:prstClr val="white"/>
                                </a:solidFill>
                                <a:latin typeface="Cambria Math" panose="02040503050406030204" pitchFamily="18" charset="0"/>
                              </a:rPr>
                              <m:t>6</m:t>
                            </m:r>
                          </m:den>
                        </m:f>
                      </m:den>
                    </m:f>
                    <m:r>
                      <a:rPr lang="fr-FR" sz="2800" i="1">
                        <a:solidFill>
                          <a:prstClr val="white"/>
                        </a:solidFill>
                        <a:latin typeface="Cambria Math" panose="02040503050406030204" pitchFamily="18" charset="0"/>
                        <a:ea typeface="Times New Roman" panose="02020603050405020304" pitchFamily="18" charset="0"/>
                      </a:rPr>
                      <m:t>=</m:t>
                    </m:r>
                    <m:f>
                      <m:fPr>
                        <m:ctrlPr>
                          <a:rPr lang="vi-VN" sz="2800" i="1">
                            <a:solidFill>
                              <a:prstClr val="white"/>
                            </a:solidFill>
                            <a:latin typeface="Cambria Math" panose="02040503050406030204" pitchFamily="18" charset="0"/>
                            <a:ea typeface="Times New Roman" panose="02020603050405020304" pitchFamily="18" charset="0"/>
                          </a:rPr>
                        </m:ctrlPr>
                      </m:fPr>
                      <m:num>
                        <m:sSub>
                          <m:sSubPr>
                            <m:ctrlPr>
                              <a:rPr lang="vi-VN" sz="2800" i="1">
                                <a:solidFill>
                                  <a:prstClr val="white"/>
                                </a:solidFill>
                                <a:latin typeface="Cambria Math" panose="02040503050406030204" pitchFamily="18" charset="0"/>
                                <a:ea typeface="Times New Roman" panose="02020603050405020304" pitchFamily="18" charset="0"/>
                              </a:rPr>
                            </m:ctrlPr>
                          </m:sSubPr>
                          <m:e>
                            <m:r>
                              <a:rPr lang="fr-FR" sz="2800" i="1">
                                <a:solidFill>
                                  <a:prstClr val="white"/>
                                </a:solidFill>
                                <a:latin typeface="Cambria Math" panose="02040503050406030204" pitchFamily="18" charset="0"/>
                                <a:ea typeface="Times New Roman" panose="02020603050405020304" pitchFamily="18" charset="0"/>
                              </a:rPr>
                              <m:t>𝑥</m:t>
                            </m:r>
                          </m:e>
                          <m:sub>
                            <m:r>
                              <a:rPr lang="fr-FR" sz="2800" i="1">
                                <a:solidFill>
                                  <a:prstClr val="white"/>
                                </a:solidFill>
                                <a:latin typeface="Cambria Math" panose="02040503050406030204" pitchFamily="18" charset="0"/>
                                <a:ea typeface="Times New Roman" panose="02020603050405020304" pitchFamily="18" charset="0"/>
                              </a:rPr>
                              <m:t>3</m:t>
                            </m:r>
                          </m:sub>
                        </m:sSub>
                      </m:num>
                      <m:den>
                        <m:f>
                          <m:fPr>
                            <m:ctrlPr>
                              <a:rPr lang="fr-FR" sz="2800" i="1">
                                <a:solidFill>
                                  <a:prstClr val="white"/>
                                </a:solidFill>
                                <a:latin typeface="Cambria Math" panose="02040503050406030204" pitchFamily="18" charset="0"/>
                              </a:rPr>
                            </m:ctrlPr>
                          </m:fPr>
                          <m:num>
                            <m:r>
                              <a:rPr lang="vi-VN" sz="2800" i="1">
                                <a:solidFill>
                                  <a:prstClr val="white"/>
                                </a:solidFill>
                                <a:latin typeface="Cambria Math" panose="02040503050406030204" pitchFamily="18" charset="0"/>
                              </a:rPr>
                              <m:t>1</m:t>
                            </m:r>
                          </m:num>
                          <m:den>
                            <m:r>
                              <a:rPr lang="vi-VN" sz="2800" i="1">
                                <a:solidFill>
                                  <a:prstClr val="white"/>
                                </a:solidFill>
                                <a:latin typeface="Cambria Math" panose="02040503050406030204" pitchFamily="18" charset="0"/>
                              </a:rPr>
                              <m:t>8</m:t>
                            </m:r>
                          </m:den>
                        </m:f>
                      </m:den>
                    </m:f>
                  </m:oMath>
                </a14:m>
                <a:endParaRPr kumimoji="0" lang="vi-VN"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Và đội thứ nhất hơn đội thứ hai 2 máy nên: </a:t>
                </a:r>
                <a14:m>
                  <m:oMath xmlns:m="http://schemas.openxmlformats.org/officeDocument/2006/math">
                    <m:sSub>
                      <m:sSubPr>
                        <m:ctrlPr>
                          <a:rPr kumimoji="0" lang="vi-VN" sz="24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ctrlPr>
                      </m:sSubPr>
                      <m:e>
                        <m:r>
                          <a:rPr kumimoji="0" lang="en-US" sz="24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𝑥</m:t>
                        </m:r>
                      </m:e>
                      <m:sub>
                        <m:r>
                          <a:rPr kumimoji="0" lang="fr-FR" sz="24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1</m:t>
                        </m:r>
                      </m:sub>
                    </m:sSub>
                    <m:r>
                      <a:rPr kumimoji="0" lang="fr-FR" sz="24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m:t>
                    </m:r>
                    <m:sSub>
                      <m:sSubPr>
                        <m:ctrlPr>
                          <a:rPr kumimoji="0" lang="vi-VN" sz="24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ctrlPr>
                      </m:sSubPr>
                      <m:e>
                        <m:r>
                          <a:rPr kumimoji="0" lang="en-US" sz="24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𝑥</m:t>
                        </m:r>
                      </m:e>
                      <m:sub>
                        <m:r>
                          <a:rPr kumimoji="0" lang="fr-FR" sz="24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2</m:t>
                        </m:r>
                      </m:sub>
                    </m:sSub>
                    <m:r>
                      <a:rPr kumimoji="0" lang="fr-FR" sz="24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=2</m:t>
                    </m:r>
                  </m:oMath>
                </a14:m>
                <a:r>
                  <a:rPr kumimoji="0" lang="vi-VN"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Áp dụng tính chất của dãy tỉ số bằng nhau ta có</a:t>
                </a:r>
                <a:r>
                  <a:rPr kumimoji="0" lang="fr-FR"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a:t>
                </a:r>
              </a:p>
              <a:p>
                <a:pPr lvl="0">
                  <a:lnSpc>
                    <a:spcPct val="150000"/>
                  </a:lnSpc>
                </a:pPr>
                <a14:m>
                  <m:oMath xmlns:m="http://schemas.openxmlformats.org/officeDocument/2006/math">
                    <m:f>
                      <m:fPr>
                        <m:ctrlPr>
                          <a:rPr lang="vi-VN" sz="2800" i="1">
                            <a:solidFill>
                              <a:prstClr val="white"/>
                            </a:solidFill>
                            <a:latin typeface="Cambria Math" panose="02040503050406030204" pitchFamily="18" charset="0"/>
                            <a:ea typeface="Times New Roman" panose="02020603050405020304" pitchFamily="18" charset="0"/>
                          </a:rPr>
                        </m:ctrlPr>
                      </m:fPr>
                      <m:num>
                        <m:sSub>
                          <m:sSubPr>
                            <m:ctrlPr>
                              <a:rPr lang="vi-VN" sz="2800" i="1">
                                <a:solidFill>
                                  <a:prstClr val="white"/>
                                </a:solidFill>
                                <a:latin typeface="Cambria Math" panose="02040503050406030204" pitchFamily="18" charset="0"/>
                                <a:ea typeface="Times New Roman" panose="02020603050405020304" pitchFamily="18" charset="0"/>
                              </a:rPr>
                            </m:ctrlPr>
                          </m:sSubPr>
                          <m:e>
                            <m:r>
                              <a:rPr lang="fr-FR" sz="2800" i="1">
                                <a:solidFill>
                                  <a:prstClr val="white"/>
                                </a:solidFill>
                                <a:latin typeface="Cambria Math" panose="02040503050406030204" pitchFamily="18" charset="0"/>
                                <a:ea typeface="Times New Roman" panose="02020603050405020304" pitchFamily="18" charset="0"/>
                              </a:rPr>
                              <m:t>𝑥</m:t>
                            </m:r>
                          </m:e>
                          <m:sub>
                            <m:r>
                              <a:rPr lang="fr-FR" sz="2800" i="1">
                                <a:solidFill>
                                  <a:prstClr val="white"/>
                                </a:solidFill>
                                <a:latin typeface="Cambria Math" panose="02040503050406030204" pitchFamily="18" charset="0"/>
                                <a:ea typeface="Times New Roman" panose="02020603050405020304" pitchFamily="18" charset="0"/>
                              </a:rPr>
                              <m:t>1</m:t>
                            </m:r>
                          </m:sub>
                        </m:sSub>
                      </m:num>
                      <m:den>
                        <m:f>
                          <m:fPr>
                            <m:ctrlPr>
                              <a:rPr lang="fr-FR" sz="2800" i="1">
                                <a:solidFill>
                                  <a:prstClr val="white"/>
                                </a:solidFill>
                                <a:latin typeface="Cambria Math" panose="02040503050406030204" pitchFamily="18" charset="0"/>
                              </a:rPr>
                            </m:ctrlPr>
                          </m:fPr>
                          <m:num>
                            <m:r>
                              <a:rPr lang="vi-VN" sz="2800" i="1">
                                <a:solidFill>
                                  <a:prstClr val="white"/>
                                </a:solidFill>
                                <a:latin typeface="Cambria Math" panose="02040503050406030204" pitchFamily="18" charset="0"/>
                              </a:rPr>
                              <m:t>1</m:t>
                            </m:r>
                          </m:num>
                          <m:den>
                            <m:r>
                              <a:rPr lang="vi-VN" sz="2800" i="1">
                                <a:solidFill>
                                  <a:prstClr val="white"/>
                                </a:solidFill>
                                <a:latin typeface="Cambria Math" panose="02040503050406030204" pitchFamily="18" charset="0"/>
                              </a:rPr>
                              <m:t>4</m:t>
                            </m:r>
                          </m:den>
                        </m:f>
                      </m:den>
                    </m:f>
                    <m:r>
                      <a:rPr lang="fr-FR" sz="2800" i="1">
                        <a:solidFill>
                          <a:prstClr val="white"/>
                        </a:solidFill>
                        <a:latin typeface="Cambria Math" panose="02040503050406030204" pitchFamily="18" charset="0"/>
                        <a:ea typeface="Times New Roman" panose="02020603050405020304" pitchFamily="18" charset="0"/>
                      </a:rPr>
                      <m:t>=</m:t>
                    </m:r>
                    <m:f>
                      <m:fPr>
                        <m:ctrlPr>
                          <a:rPr lang="vi-VN" sz="2800" i="1">
                            <a:solidFill>
                              <a:prstClr val="white"/>
                            </a:solidFill>
                            <a:latin typeface="Cambria Math" panose="02040503050406030204" pitchFamily="18" charset="0"/>
                            <a:ea typeface="Times New Roman" panose="02020603050405020304" pitchFamily="18" charset="0"/>
                          </a:rPr>
                        </m:ctrlPr>
                      </m:fPr>
                      <m:num>
                        <m:sSub>
                          <m:sSubPr>
                            <m:ctrlPr>
                              <a:rPr lang="vi-VN" sz="2800" i="1">
                                <a:solidFill>
                                  <a:prstClr val="white"/>
                                </a:solidFill>
                                <a:latin typeface="Cambria Math" panose="02040503050406030204" pitchFamily="18" charset="0"/>
                                <a:ea typeface="Times New Roman" panose="02020603050405020304" pitchFamily="18" charset="0"/>
                              </a:rPr>
                            </m:ctrlPr>
                          </m:sSubPr>
                          <m:e>
                            <m:r>
                              <a:rPr lang="fr-FR" sz="2800" i="1">
                                <a:solidFill>
                                  <a:prstClr val="white"/>
                                </a:solidFill>
                                <a:latin typeface="Cambria Math" panose="02040503050406030204" pitchFamily="18" charset="0"/>
                                <a:ea typeface="Times New Roman" panose="02020603050405020304" pitchFamily="18" charset="0"/>
                              </a:rPr>
                              <m:t>𝑥</m:t>
                            </m:r>
                          </m:e>
                          <m:sub>
                            <m:r>
                              <a:rPr lang="fr-FR" sz="2800" i="1">
                                <a:solidFill>
                                  <a:prstClr val="white"/>
                                </a:solidFill>
                                <a:latin typeface="Cambria Math" panose="02040503050406030204" pitchFamily="18" charset="0"/>
                                <a:ea typeface="Times New Roman" panose="02020603050405020304" pitchFamily="18" charset="0"/>
                              </a:rPr>
                              <m:t>2</m:t>
                            </m:r>
                          </m:sub>
                        </m:sSub>
                      </m:num>
                      <m:den>
                        <m:f>
                          <m:fPr>
                            <m:ctrlPr>
                              <a:rPr lang="fr-FR" sz="2800" i="1">
                                <a:solidFill>
                                  <a:prstClr val="white"/>
                                </a:solidFill>
                                <a:latin typeface="Cambria Math" panose="02040503050406030204" pitchFamily="18" charset="0"/>
                              </a:rPr>
                            </m:ctrlPr>
                          </m:fPr>
                          <m:num>
                            <m:r>
                              <a:rPr lang="vi-VN" sz="2800" i="1">
                                <a:solidFill>
                                  <a:prstClr val="white"/>
                                </a:solidFill>
                                <a:latin typeface="Cambria Math" panose="02040503050406030204" pitchFamily="18" charset="0"/>
                              </a:rPr>
                              <m:t>1</m:t>
                            </m:r>
                          </m:num>
                          <m:den>
                            <m:r>
                              <a:rPr lang="vi-VN" sz="2800" i="1">
                                <a:solidFill>
                                  <a:prstClr val="white"/>
                                </a:solidFill>
                                <a:latin typeface="Cambria Math" panose="02040503050406030204" pitchFamily="18" charset="0"/>
                              </a:rPr>
                              <m:t>6</m:t>
                            </m:r>
                          </m:den>
                        </m:f>
                      </m:den>
                    </m:f>
                    <m:r>
                      <a:rPr lang="fr-FR" sz="2800" i="1">
                        <a:solidFill>
                          <a:prstClr val="white"/>
                        </a:solidFill>
                        <a:latin typeface="Cambria Math" panose="02040503050406030204" pitchFamily="18" charset="0"/>
                        <a:ea typeface="Times New Roman" panose="02020603050405020304" pitchFamily="18" charset="0"/>
                      </a:rPr>
                      <m:t>=</m:t>
                    </m:r>
                    <m:f>
                      <m:fPr>
                        <m:ctrlPr>
                          <a:rPr lang="vi-VN" sz="2800" i="1">
                            <a:solidFill>
                              <a:prstClr val="white"/>
                            </a:solidFill>
                            <a:latin typeface="Cambria Math" panose="02040503050406030204" pitchFamily="18" charset="0"/>
                            <a:ea typeface="Times New Roman" panose="02020603050405020304" pitchFamily="18" charset="0"/>
                          </a:rPr>
                        </m:ctrlPr>
                      </m:fPr>
                      <m:num>
                        <m:sSub>
                          <m:sSubPr>
                            <m:ctrlPr>
                              <a:rPr lang="vi-VN" sz="2800" i="1">
                                <a:solidFill>
                                  <a:prstClr val="white"/>
                                </a:solidFill>
                                <a:latin typeface="Cambria Math" panose="02040503050406030204" pitchFamily="18" charset="0"/>
                                <a:ea typeface="Times New Roman" panose="02020603050405020304" pitchFamily="18" charset="0"/>
                              </a:rPr>
                            </m:ctrlPr>
                          </m:sSubPr>
                          <m:e>
                            <m:r>
                              <a:rPr lang="fr-FR" sz="2800" i="1">
                                <a:solidFill>
                                  <a:prstClr val="white"/>
                                </a:solidFill>
                                <a:latin typeface="Cambria Math" panose="02040503050406030204" pitchFamily="18" charset="0"/>
                                <a:ea typeface="Times New Roman" panose="02020603050405020304" pitchFamily="18" charset="0"/>
                              </a:rPr>
                              <m:t>𝑥</m:t>
                            </m:r>
                          </m:e>
                          <m:sub>
                            <m:r>
                              <a:rPr lang="fr-FR" sz="2800" i="1">
                                <a:solidFill>
                                  <a:prstClr val="white"/>
                                </a:solidFill>
                                <a:latin typeface="Cambria Math" panose="02040503050406030204" pitchFamily="18" charset="0"/>
                                <a:ea typeface="Times New Roman" panose="02020603050405020304" pitchFamily="18" charset="0"/>
                              </a:rPr>
                              <m:t>3</m:t>
                            </m:r>
                          </m:sub>
                        </m:sSub>
                      </m:num>
                      <m:den>
                        <m:f>
                          <m:fPr>
                            <m:ctrlPr>
                              <a:rPr lang="fr-FR" sz="2800" i="1">
                                <a:solidFill>
                                  <a:prstClr val="white"/>
                                </a:solidFill>
                                <a:latin typeface="Cambria Math" panose="02040503050406030204" pitchFamily="18" charset="0"/>
                              </a:rPr>
                            </m:ctrlPr>
                          </m:fPr>
                          <m:num>
                            <m:r>
                              <a:rPr lang="vi-VN" sz="2800" i="1">
                                <a:solidFill>
                                  <a:prstClr val="white"/>
                                </a:solidFill>
                                <a:latin typeface="Cambria Math" panose="02040503050406030204" pitchFamily="18" charset="0"/>
                              </a:rPr>
                              <m:t>1</m:t>
                            </m:r>
                          </m:num>
                          <m:den>
                            <m:r>
                              <a:rPr lang="vi-VN" sz="2800" i="1">
                                <a:solidFill>
                                  <a:prstClr val="white"/>
                                </a:solidFill>
                                <a:latin typeface="Cambria Math" panose="02040503050406030204" pitchFamily="18" charset="0"/>
                              </a:rPr>
                              <m:t>8</m:t>
                            </m:r>
                          </m:den>
                        </m:f>
                      </m:den>
                    </m:f>
                    <m:r>
                      <a:rPr lang="vi-VN" sz="2800" b="0" i="0" smtClean="0">
                        <a:solidFill>
                          <a:prstClr val="white"/>
                        </a:solidFill>
                        <a:latin typeface="Cambria Math" panose="02040503050406030204" pitchFamily="18" charset="0"/>
                      </a:rPr>
                      <m:t>=</m:t>
                    </m:r>
                    <m:f>
                      <m:fPr>
                        <m:ctrlPr>
                          <a:rPr lang="vi-VN" sz="2800" b="0" i="1" smtClean="0">
                            <a:solidFill>
                              <a:prstClr val="white"/>
                            </a:solidFill>
                            <a:latin typeface="Cambria Math" panose="02040503050406030204" pitchFamily="18" charset="0"/>
                          </a:rPr>
                        </m:ctrlPr>
                      </m:fPr>
                      <m:num>
                        <m:sSub>
                          <m:sSubPr>
                            <m:ctrlPr>
                              <a:rPr lang="vi-VN" sz="2800" b="0" i="1" smtClean="0">
                                <a:solidFill>
                                  <a:prstClr val="white"/>
                                </a:solidFill>
                                <a:latin typeface="Cambria Math" panose="02040503050406030204" pitchFamily="18" charset="0"/>
                              </a:rPr>
                            </m:ctrlPr>
                          </m:sSubPr>
                          <m:e>
                            <m:r>
                              <a:rPr lang="vi-VN" sz="2800" b="0" i="1" smtClean="0">
                                <a:solidFill>
                                  <a:prstClr val="white"/>
                                </a:solidFill>
                                <a:latin typeface="Cambria Math" panose="02040503050406030204" pitchFamily="18" charset="0"/>
                              </a:rPr>
                              <m:t>𝑥</m:t>
                            </m:r>
                          </m:e>
                          <m:sub>
                            <m:r>
                              <a:rPr lang="vi-VN" sz="2800" b="0" i="1" smtClean="0">
                                <a:solidFill>
                                  <a:prstClr val="white"/>
                                </a:solidFill>
                                <a:latin typeface="Cambria Math" panose="02040503050406030204" pitchFamily="18" charset="0"/>
                              </a:rPr>
                              <m:t>1</m:t>
                            </m:r>
                          </m:sub>
                        </m:sSub>
                        <m:r>
                          <a:rPr lang="vi-VN" sz="2800" b="0" i="1" smtClean="0">
                            <a:solidFill>
                              <a:prstClr val="white"/>
                            </a:solidFill>
                            <a:latin typeface="Cambria Math" panose="02040503050406030204" pitchFamily="18" charset="0"/>
                          </a:rPr>
                          <m:t>−</m:t>
                        </m:r>
                        <m:sSub>
                          <m:sSubPr>
                            <m:ctrlPr>
                              <a:rPr lang="vi-VN" sz="2800" b="0" i="1" smtClean="0">
                                <a:solidFill>
                                  <a:prstClr val="white"/>
                                </a:solidFill>
                                <a:latin typeface="Cambria Math" panose="02040503050406030204" pitchFamily="18" charset="0"/>
                              </a:rPr>
                            </m:ctrlPr>
                          </m:sSubPr>
                          <m:e>
                            <m:r>
                              <a:rPr lang="vi-VN" sz="2800" b="0" i="1" smtClean="0">
                                <a:solidFill>
                                  <a:prstClr val="white"/>
                                </a:solidFill>
                                <a:latin typeface="Cambria Math" panose="02040503050406030204" pitchFamily="18" charset="0"/>
                              </a:rPr>
                              <m:t>𝑥</m:t>
                            </m:r>
                          </m:e>
                          <m:sub>
                            <m:r>
                              <a:rPr lang="vi-VN" sz="2800" b="0" i="1" smtClean="0">
                                <a:solidFill>
                                  <a:prstClr val="white"/>
                                </a:solidFill>
                                <a:latin typeface="Cambria Math" panose="02040503050406030204" pitchFamily="18" charset="0"/>
                              </a:rPr>
                              <m:t>2</m:t>
                            </m:r>
                          </m:sub>
                        </m:sSub>
                      </m:num>
                      <m:den>
                        <m:f>
                          <m:fPr>
                            <m:ctrlPr>
                              <a:rPr lang="vi-VN" sz="2800" b="0" i="1" smtClean="0">
                                <a:solidFill>
                                  <a:prstClr val="white"/>
                                </a:solidFill>
                                <a:latin typeface="Cambria Math" panose="02040503050406030204" pitchFamily="18" charset="0"/>
                              </a:rPr>
                            </m:ctrlPr>
                          </m:fPr>
                          <m:num>
                            <m:r>
                              <a:rPr lang="vi-VN" sz="2800" b="0" i="1" smtClean="0">
                                <a:solidFill>
                                  <a:prstClr val="white"/>
                                </a:solidFill>
                                <a:latin typeface="Cambria Math" panose="02040503050406030204" pitchFamily="18" charset="0"/>
                              </a:rPr>
                              <m:t>1</m:t>
                            </m:r>
                          </m:num>
                          <m:den>
                            <m:r>
                              <a:rPr lang="vi-VN" sz="2800" b="0" i="1" smtClean="0">
                                <a:solidFill>
                                  <a:prstClr val="white"/>
                                </a:solidFill>
                                <a:latin typeface="Cambria Math" panose="02040503050406030204" pitchFamily="18" charset="0"/>
                              </a:rPr>
                              <m:t>4</m:t>
                            </m:r>
                          </m:den>
                        </m:f>
                        <m:r>
                          <a:rPr lang="vi-VN" sz="2800" b="0" i="1" smtClean="0">
                            <a:solidFill>
                              <a:prstClr val="white"/>
                            </a:solidFill>
                            <a:latin typeface="Cambria Math" panose="02040503050406030204" pitchFamily="18" charset="0"/>
                          </a:rPr>
                          <m:t>−</m:t>
                        </m:r>
                        <m:f>
                          <m:fPr>
                            <m:ctrlPr>
                              <a:rPr lang="vi-VN" sz="2800" b="0" i="1" smtClean="0">
                                <a:solidFill>
                                  <a:prstClr val="white"/>
                                </a:solidFill>
                                <a:latin typeface="Cambria Math" panose="02040503050406030204" pitchFamily="18" charset="0"/>
                              </a:rPr>
                            </m:ctrlPr>
                          </m:fPr>
                          <m:num>
                            <m:r>
                              <a:rPr lang="vi-VN" sz="2800" b="0" i="1" smtClean="0">
                                <a:solidFill>
                                  <a:prstClr val="white"/>
                                </a:solidFill>
                                <a:latin typeface="Cambria Math" panose="02040503050406030204" pitchFamily="18" charset="0"/>
                              </a:rPr>
                              <m:t>1</m:t>
                            </m:r>
                          </m:num>
                          <m:den>
                            <m:r>
                              <a:rPr lang="vi-VN" sz="2800" b="0" i="1" smtClean="0">
                                <a:solidFill>
                                  <a:prstClr val="white"/>
                                </a:solidFill>
                                <a:latin typeface="Cambria Math" panose="02040503050406030204" pitchFamily="18" charset="0"/>
                              </a:rPr>
                              <m:t>6</m:t>
                            </m:r>
                          </m:den>
                        </m:f>
                      </m:den>
                    </m:f>
                    <m:r>
                      <a:rPr lang="vi-VN" sz="2800" b="0" i="1" smtClean="0">
                        <a:solidFill>
                          <a:prstClr val="white"/>
                        </a:solidFill>
                        <a:latin typeface="Cambria Math" panose="02040503050406030204" pitchFamily="18" charset="0"/>
                      </a:rPr>
                      <m:t>=</m:t>
                    </m:r>
                    <m:f>
                      <m:fPr>
                        <m:ctrlPr>
                          <a:rPr lang="vi-VN" sz="2800" b="0" i="1" smtClean="0">
                            <a:solidFill>
                              <a:prstClr val="white"/>
                            </a:solidFill>
                            <a:latin typeface="Cambria Math" panose="02040503050406030204" pitchFamily="18" charset="0"/>
                          </a:rPr>
                        </m:ctrlPr>
                      </m:fPr>
                      <m:num>
                        <m:r>
                          <a:rPr lang="vi-VN" sz="2800" b="0" i="1" smtClean="0">
                            <a:solidFill>
                              <a:prstClr val="white"/>
                            </a:solidFill>
                            <a:latin typeface="Cambria Math" panose="02040503050406030204" pitchFamily="18" charset="0"/>
                          </a:rPr>
                          <m:t>2</m:t>
                        </m:r>
                      </m:num>
                      <m:den>
                        <m:f>
                          <m:fPr>
                            <m:ctrlPr>
                              <a:rPr lang="vi-VN" sz="2800" b="0" i="1" smtClean="0">
                                <a:solidFill>
                                  <a:prstClr val="white"/>
                                </a:solidFill>
                                <a:latin typeface="Cambria Math" panose="02040503050406030204" pitchFamily="18" charset="0"/>
                              </a:rPr>
                            </m:ctrlPr>
                          </m:fPr>
                          <m:num>
                            <m:r>
                              <a:rPr lang="vi-VN" sz="2800" b="0" i="1" smtClean="0">
                                <a:solidFill>
                                  <a:prstClr val="white"/>
                                </a:solidFill>
                                <a:latin typeface="Cambria Math" panose="02040503050406030204" pitchFamily="18" charset="0"/>
                              </a:rPr>
                              <m:t>1</m:t>
                            </m:r>
                          </m:num>
                          <m:den>
                            <m:r>
                              <a:rPr lang="vi-VN" sz="2800" b="0" i="1" smtClean="0">
                                <a:solidFill>
                                  <a:prstClr val="white"/>
                                </a:solidFill>
                                <a:latin typeface="Cambria Math" panose="02040503050406030204" pitchFamily="18" charset="0"/>
                              </a:rPr>
                              <m:t>12</m:t>
                            </m:r>
                          </m:den>
                        </m:f>
                      </m:den>
                    </m:f>
                    <m:r>
                      <a:rPr lang="vi-VN" sz="2800" b="0" i="1" smtClean="0">
                        <a:solidFill>
                          <a:prstClr val="white"/>
                        </a:solidFill>
                        <a:latin typeface="Cambria Math" panose="02040503050406030204" pitchFamily="18" charset="0"/>
                      </a:rPr>
                      <m:t>=24</m:t>
                    </m:r>
                  </m:oMath>
                </a14:m>
                <a:r>
                  <a:rPr kumimoji="0" lang="vi-VN" sz="20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vi-VN"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lvl="0"/>
                <a:endParaRPr kumimoji="0" 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lvl="0"/>
                <a:r>
                  <a:rPr kumimoji="0" 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Suy </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ra:      </a:t>
                </a:r>
                <a14:m>
                  <m:oMath xmlns:m="http://schemas.openxmlformats.org/officeDocument/2006/math">
                    <m:d>
                      <m:dPr>
                        <m:begChr m:val="{"/>
                        <m:endChr m:val=""/>
                        <m:ctrlPr>
                          <a:rPr kumimoji="0" lang="vi-VN" sz="24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ctrlPr>
                      </m:dPr>
                      <m:e>
                        <m:eqArr>
                          <m:eqArrPr>
                            <m:ctrlPr>
                              <a:rPr kumimoji="0" lang="vi-VN" sz="24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mn-cs"/>
                              </a:rPr>
                            </m:ctrlPr>
                          </m:eqArrPr>
                          <m:e>
                            <m:sSub>
                              <m:sSubPr>
                                <m:ctrlPr>
                                  <a:rPr kumimoji="0" lang="vi-VN" sz="24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ctrlPr>
                              </m:sSubPr>
                              <m:e>
                                <m:r>
                                  <a:rPr kumimoji="0" lang="en-US" sz="24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𝑥</m:t>
                                </m:r>
                              </m:e>
                              <m:sub>
                                <m:r>
                                  <a:rPr kumimoji="0" lang="en-US" sz="24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1</m:t>
                                </m:r>
                              </m:sub>
                            </m:sSub>
                            <m:r>
                              <a:rPr kumimoji="0" lang="en-US" sz="24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m:t>
                            </m:r>
                            <m:r>
                              <a:rPr kumimoji="0" lang="en-US" sz="24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mn-cs"/>
                              </a:rPr>
                              <m:t>6</m:t>
                            </m:r>
                          </m:e>
                          <m:e>
                            <m:sSub>
                              <m:sSubPr>
                                <m:ctrlPr>
                                  <a:rPr kumimoji="0" lang="vi-VN" sz="24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ctrlPr>
                              </m:sSubPr>
                              <m:e>
                                <m:r>
                                  <a:rPr kumimoji="0" lang="en-US" sz="24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𝑥</m:t>
                                </m:r>
                              </m:e>
                              <m:sub>
                                <m:r>
                                  <a:rPr kumimoji="0" lang="en-US" sz="24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2</m:t>
                                </m:r>
                              </m:sub>
                            </m:sSub>
                            <m:r>
                              <a:rPr kumimoji="0" lang="en-US" sz="24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=4</m:t>
                            </m:r>
                          </m:e>
                          <m:e>
                            <m:sSub>
                              <m:sSubPr>
                                <m:ctrlPr>
                                  <a:rPr kumimoji="0" lang="vi-VN" sz="24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ctrlPr>
                              </m:sSubPr>
                              <m:e>
                                <m:r>
                                  <a:rPr kumimoji="0" lang="en-US" sz="24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𝑥</m:t>
                                </m:r>
                              </m:e>
                              <m:sub>
                                <m:r>
                                  <a:rPr kumimoji="0" lang="en-US" sz="24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3</m:t>
                                </m:r>
                              </m:sub>
                            </m:sSub>
                            <m:r>
                              <a:rPr kumimoji="0" lang="en-US" sz="24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=3</m:t>
                            </m:r>
                          </m:e>
                        </m:eqArr>
                      </m:e>
                    </m:d>
                  </m:oMath>
                </a14:m>
                <a:endParaRPr kumimoji="0" 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lvl="0"/>
                <a:r>
                  <a:rPr kumimoji="0" 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Vậy </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đội thứ nhất có 6 máy, đội thứ hai có 4 máy, đội thứ ba có 3 máy</a:t>
                </a:r>
                <a:r>
                  <a:rPr kumimoji="0" 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a:t>
                </a:r>
                <a:endParaRPr kumimoji="0" lang="vi-VN"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153988" y="404948"/>
                <a:ext cx="7641771" cy="5769143"/>
              </a:xfrm>
              <a:prstGeom prst="rect">
                <a:avLst/>
              </a:prstGeom>
              <a:blipFill>
                <a:blip r:embed="rId2"/>
                <a:stretch>
                  <a:fillRect l="-1196" b="-1478"/>
                </a:stretch>
              </a:blipFill>
            </p:spPr>
            <p:txBody>
              <a:bodyPr/>
              <a:lstStyle/>
              <a:p>
                <a:r>
                  <a:rPr lang="vi-VN">
                    <a:noFill/>
                  </a:rPr>
                  <a:t> </a:t>
                </a:r>
              </a:p>
            </p:txBody>
          </p:sp>
        </mc:Fallback>
      </mc:AlternateContent>
    </p:spTree>
    <p:extLst>
      <p:ext uri="{BB962C8B-B14F-4D97-AF65-F5344CB8AC3E}">
        <p14:creationId xmlns:p14="http://schemas.microsoft.com/office/powerpoint/2010/main" val="13239470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6389" y="52245"/>
            <a:ext cx="11377748" cy="6724918"/>
          </a:xfrm>
          <a:prstGeom prst="rect">
            <a:avLst/>
          </a:prstGeom>
          <a:noFill/>
        </p:spPr>
        <p:txBody>
          <a:bodyPr wrap="square" rtlCol="0">
            <a:spAutoFit/>
          </a:bodyPr>
          <a:lstStyle/>
          <a:p>
            <a:pPr indent="457200" algn="just">
              <a:lnSpc>
                <a:spcPct val="150000"/>
              </a:lnSpc>
              <a:spcBef>
                <a:spcPts val="600"/>
              </a:spcBef>
              <a:spcAft>
                <a:spcPts val="0"/>
              </a:spcAft>
            </a:pPr>
            <a:r>
              <a:rPr lang="nl-NL" sz="2400" b="1" u="sng" dirty="0">
                <a:latin typeface="Times New Roman" panose="02020603050405020304" pitchFamily="18" charset="0"/>
                <a:ea typeface="Times New Roman" panose="02020603050405020304" pitchFamily="18" charset="0"/>
              </a:rPr>
              <a:t>b) Kết quả đạt được:</a:t>
            </a:r>
            <a:endParaRPr lang="vi-VN" sz="2400" u="sng" dirty="0">
              <a:latin typeface="Times New Roman" panose="02020603050405020304" pitchFamily="18" charset="0"/>
              <a:ea typeface="Times New Roman" panose="02020603050405020304" pitchFamily="18" charset="0"/>
            </a:endParaRPr>
          </a:p>
          <a:p>
            <a:pPr algn="just">
              <a:lnSpc>
                <a:spcPct val="150000"/>
              </a:lnSpc>
              <a:spcBef>
                <a:spcPts val="600"/>
              </a:spcBef>
              <a:spcAft>
                <a:spcPts val="0"/>
              </a:spcAft>
            </a:pPr>
            <a:r>
              <a:rPr lang="nl-NL" sz="2400" b="1" dirty="0">
                <a:latin typeface="Times New Roman" panose="02020603050405020304" pitchFamily="18" charset="0"/>
                <a:ea typeface="Times New Roman" panose="02020603050405020304" pitchFamily="18" charset="0"/>
              </a:rPr>
              <a:t>- </a:t>
            </a:r>
            <a:r>
              <a:rPr lang="nl-NL" sz="2400" dirty="0">
                <a:latin typeface="Times New Roman" panose="02020603050405020304" pitchFamily="18" charset="0"/>
                <a:ea typeface="Times New Roman" panose="02020603050405020304" pitchFamily="18" charset="0"/>
              </a:rPr>
              <a:t>Các em có thể phân tích, trình bày cách lập bảng và giải bài của nhóm mình khi được phân công</a:t>
            </a:r>
            <a:endParaRPr lang="vi-VN" sz="2400" dirty="0">
              <a:latin typeface="Times New Roman" panose="02020603050405020304" pitchFamily="18" charset="0"/>
              <a:ea typeface="Times New Roman" panose="02020603050405020304" pitchFamily="18" charset="0"/>
            </a:endParaRPr>
          </a:p>
          <a:p>
            <a:pPr algn="just">
              <a:lnSpc>
                <a:spcPct val="150000"/>
              </a:lnSpc>
              <a:spcBef>
                <a:spcPts val="600"/>
              </a:spcBef>
              <a:spcAft>
                <a:spcPts val="0"/>
              </a:spcAft>
            </a:pPr>
            <a:r>
              <a:rPr lang="nl-NL" sz="2400" dirty="0">
                <a:latin typeface="Times New Roman" panose="02020603050405020304" pitchFamily="18" charset="0"/>
                <a:ea typeface="Times New Roman" panose="02020603050405020304" pitchFamily="18" charset="0"/>
              </a:rPr>
              <a:t>- Các em thích giải toán đó hơn.</a:t>
            </a:r>
            <a:endParaRPr lang="vi-VN" sz="2400" dirty="0">
              <a:latin typeface="Times New Roman" panose="02020603050405020304" pitchFamily="18" charset="0"/>
              <a:ea typeface="Times New Roman" panose="02020603050405020304" pitchFamily="18" charset="0"/>
            </a:endParaRPr>
          </a:p>
          <a:p>
            <a:pPr algn="just">
              <a:lnSpc>
                <a:spcPct val="150000"/>
              </a:lnSpc>
              <a:spcBef>
                <a:spcPts val="600"/>
              </a:spcBef>
              <a:spcAft>
                <a:spcPts val="0"/>
              </a:spcAft>
            </a:pPr>
            <a:r>
              <a:rPr lang="nl-NL" sz="2400" dirty="0">
                <a:latin typeface="Times New Roman" panose="02020603050405020304" pitchFamily="18" charset="0"/>
                <a:ea typeface="Times New Roman" panose="02020603050405020304" pitchFamily="18" charset="0"/>
              </a:rPr>
              <a:t>- Kĩ năng giải toán của các em được nhanh hơn.</a:t>
            </a:r>
            <a:endParaRPr lang="vi-VN" sz="2400" dirty="0">
              <a:latin typeface="Times New Roman" panose="02020603050405020304" pitchFamily="18" charset="0"/>
              <a:ea typeface="Times New Roman" panose="02020603050405020304" pitchFamily="18" charset="0"/>
            </a:endParaRPr>
          </a:p>
          <a:p>
            <a:pPr algn="just">
              <a:lnSpc>
                <a:spcPct val="150000"/>
              </a:lnSpc>
              <a:spcBef>
                <a:spcPts val="600"/>
              </a:spcBef>
              <a:spcAft>
                <a:spcPts val="0"/>
              </a:spcAft>
            </a:pPr>
            <a:r>
              <a:rPr lang="nl-NL" sz="2400" dirty="0">
                <a:latin typeface="Times New Roman" panose="02020603050405020304" pitchFamily="18" charset="0"/>
                <a:ea typeface="Times New Roman" panose="02020603050405020304" pitchFamily="18" charset="0"/>
              </a:rPr>
              <a:t>- Khả năng tư duy toán học và năng lực tự học của các em được củng cố và phát triển.</a:t>
            </a:r>
            <a:endParaRPr lang="vi-VN" sz="2400" dirty="0">
              <a:latin typeface="Times New Roman" panose="02020603050405020304" pitchFamily="18" charset="0"/>
              <a:ea typeface="Times New Roman" panose="02020603050405020304" pitchFamily="18" charset="0"/>
            </a:endParaRPr>
          </a:p>
          <a:p>
            <a:pPr marL="342900" indent="-342900" algn="just">
              <a:lnSpc>
                <a:spcPct val="150000"/>
              </a:lnSpc>
              <a:spcBef>
                <a:spcPts val="600"/>
              </a:spcBef>
              <a:spcAft>
                <a:spcPts val="0"/>
              </a:spcAft>
              <a:buFontTx/>
              <a:buChar char="-"/>
            </a:pPr>
            <a:r>
              <a:rPr lang="nl-NL" sz="2400" dirty="0" smtClean="0">
                <a:latin typeface="Times New Roman" panose="02020603050405020304" pitchFamily="18" charset="0"/>
                <a:ea typeface="Times New Roman" panose="02020603050405020304" pitchFamily="18" charset="0"/>
              </a:rPr>
              <a:t>Các </a:t>
            </a:r>
            <a:r>
              <a:rPr lang="nl-NL" sz="2400" dirty="0">
                <a:latin typeface="Times New Roman" panose="02020603050405020304" pitchFamily="18" charset="0"/>
                <a:ea typeface="Times New Roman" panose="02020603050405020304" pitchFamily="18" charset="0"/>
              </a:rPr>
              <a:t>em làm việc có kỉ luật hơn, có óc nhận xét, quan sát, so sánh, đối chiếu, cẩn thận khi xác định dạng và cách thức giải </a:t>
            </a:r>
            <a:r>
              <a:rPr lang="nl-NL" sz="2400" dirty="0" smtClean="0">
                <a:latin typeface="Times New Roman" panose="02020603050405020304" pitchFamily="18" charset="0"/>
                <a:ea typeface="Times New Roman" panose="02020603050405020304" pitchFamily="18" charset="0"/>
              </a:rPr>
              <a:t>toán</a:t>
            </a:r>
            <a:endParaRPr lang="vi-VN" sz="2400" dirty="0">
              <a:latin typeface="Times New Roman" panose="02020603050405020304" pitchFamily="18" charset="0"/>
              <a:ea typeface="Times New Roman" panose="02020603050405020304" pitchFamily="18" charset="0"/>
            </a:endParaRPr>
          </a:p>
          <a:p>
            <a:pPr algn="just">
              <a:lnSpc>
                <a:spcPct val="150000"/>
              </a:lnSpc>
              <a:spcBef>
                <a:spcPts val="600"/>
              </a:spcBef>
              <a:spcAft>
                <a:spcPts val="0"/>
              </a:spcAft>
            </a:pPr>
            <a:r>
              <a:rPr lang="vi-VN" sz="2400" dirty="0" smtClean="0">
                <a:effectLst/>
                <a:latin typeface="Times New Roman" panose="02020603050405020304" pitchFamily="18" charset="0"/>
                <a:ea typeface="Times New Roman" panose="02020603050405020304" pitchFamily="18" charset="0"/>
              </a:rPr>
              <a:t>       </a:t>
            </a:r>
            <a:r>
              <a:rPr lang="nl-NL" sz="2400" b="1" u="sng" dirty="0">
                <a:latin typeface="Times New Roman" panose="02020603050405020304" pitchFamily="18" charset="0"/>
                <a:ea typeface="Times New Roman" panose="02020603050405020304" pitchFamily="18" charset="0"/>
              </a:rPr>
              <a:t>c) Điều chỉnh, bổ sung sau thực nghiệm:</a:t>
            </a:r>
            <a:endParaRPr lang="vi-VN" sz="2000" u="sng" dirty="0">
              <a:latin typeface="Times New Roman" panose="02020603050405020304" pitchFamily="18" charset="0"/>
              <a:ea typeface="Times New Roman" panose="02020603050405020304" pitchFamily="18" charset="0"/>
            </a:endParaRPr>
          </a:p>
          <a:p>
            <a:pPr algn="just">
              <a:lnSpc>
                <a:spcPct val="150000"/>
              </a:lnSpc>
              <a:spcBef>
                <a:spcPts val="600"/>
              </a:spcBef>
              <a:spcAft>
                <a:spcPts val="0"/>
              </a:spcAft>
            </a:pPr>
            <a:r>
              <a:rPr lang="nl-NL" sz="2400" dirty="0">
                <a:latin typeface="Times New Roman" panose="02020603050405020304" pitchFamily="18" charset="0"/>
                <a:ea typeface="Times New Roman" panose="02020603050405020304" pitchFamily="18" charset="0"/>
              </a:rPr>
              <a:t>- Sau mỗi năm dạy tôi lại rút ra được những kinh nghiệm cho bản thân về bài dạy, cách dạy ngắn  gọn để học sinh dễ </a:t>
            </a:r>
            <a:r>
              <a:rPr lang="nl-NL" sz="2400" dirty="0" smtClean="0">
                <a:latin typeface="Times New Roman" panose="02020603050405020304" pitchFamily="18" charset="0"/>
                <a:ea typeface="Times New Roman" panose="02020603050405020304" pitchFamily="18" charset="0"/>
              </a:rPr>
              <a:t>hiểu</a:t>
            </a:r>
            <a:endParaRPr lang="vi-VN" sz="2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0189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1000"/>
                                        <p:tgtEl>
                                          <p:spTgt spid="4">
                                            <p:txEl>
                                              <p:pRg st="2" end="2"/>
                                            </p:txEl>
                                          </p:spTgt>
                                        </p:tgtEl>
                                      </p:cBhvr>
                                    </p:animEffect>
                                    <p:anim calcmode="lin" valueType="num">
                                      <p:cBhvr>
                                        <p:cTn id="1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barn(outVertical)">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wipe(left)">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additive="base">
                                        <p:cTn id="35" dur="500"/>
                                        <p:tgtEl>
                                          <p:spTgt spid="4">
                                            <p:txEl>
                                              <p:pRg st="5" end="5"/>
                                            </p:txEl>
                                          </p:spTgt>
                                        </p:tgtEl>
                                        <p:attrNameLst>
                                          <p:attrName>ppt_y</p:attrName>
                                        </p:attrNameLst>
                                      </p:cBhvr>
                                      <p:tavLst>
                                        <p:tav tm="0">
                                          <p:val>
                                            <p:strVal val="#ppt_y+#ppt_h*1.125000"/>
                                          </p:val>
                                        </p:tav>
                                        <p:tav tm="100000">
                                          <p:val>
                                            <p:strVal val="#ppt_y"/>
                                          </p:val>
                                        </p:tav>
                                      </p:tavLst>
                                    </p:anim>
                                    <p:animEffect transition="in" filter="wipe(up)">
                                      <p:cBhvr>
                                        <p:cTn id="36" dur="500"/>
                                        <p:tgtEl>
                                          <p:spTgt spid="4">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nodeType="click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animEffect transition="in" filter="fade">
                                      <p:cBhvr>
                                        <p:cTn id="41" dur="100"/>
                                        <p:tgtEl>
                                          <p:spTgt spid="4">
                                            <p:txEl>
                                              <p:pRg st="6" end="6"/>
                                            </p:txEl>
                                          </p:spTgt>
                                        </p:tgtEl>
                                      </p:cBhvr>
                                    </p:animEffect>
                                    <p:anim calcmode="lin" valueType="num">
                                      <p:cBhvr>
                                        <p:cTn id="42" dur="4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3" dur="400" fill="hold"/>
                                        <p:tgtEl>
                                          <p:spTgt spid="4">
                                            <p:txEl>
                                              <p:pRg st="6" end="6"/>
                                            </p:txEl>
                                          </p:spTgt>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4">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4">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nodeType="clickEffect">
                                  <p:stCondLst>
                                    <p:cond delay="0"/>
                                  </p:stCondLst>
                                  <p:childTnLst>
                                    <p:set>
                                      <p:cBhvr>
                                        <p:cTn id="49" dur="1" fill="hold">
                                          <p:stCondLst>
                                            <p:cond delay="0"/>
                                          </p:stCondLst>
                                        </p:cTn>
                                        <p:tgtEl>
                                          <p:spTgt spid="4">
                                            <p:txEl>
                                              <p:pRg st="7" end="7"/>
                                            </p:txEl>
                                          </p:spTgt>
                                        </p:tgtEl>
                                        <p:attrNameLst>
                                          <p:attrName>style.visibility</p:attrName>
                                        </p:attrNameLst>
                                      </p:cBhvr>
                                      <p:to>
                                        <p:strVal val="visible"/>
                                      </p:to>
                                    </p:set>
                                    <p:animEffect transition="in" filter="fade">
                                      <p:cBhvr>
                                        <p:cTn id="50" dur="1000"/>
                                        <p:tgtEl>
                                          <p:spTgt spid="4">
                                            <p:txEl>
                                              <p:pRg st="7" end="7"/>
                                            </p:txEl>
                                          </p:spTgt>
                                        </p:tgtEl>
                                      </p:cBhvr>
                                    </p:animEffect>
                                    <p:anim calcmode="lin" valueType="num">
                                      <p:cBhvr>
                                        <p:cTn id="51"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1783" y="979718"/>
            <a:ext cx="9823268" cy="4047262"/>
          </a:xfrm>
          <a:prstGeom prst="rect">
            <a:avLst/>
          </a:prstGeom>
          <a:noFill/>
        </p:spPr>
        <p:txBody>
          <a:bodyPr wrap="square" rtlCol="0">
            <a:spAutoFit/>
          </a:bodyPr>
          <a:lstStyle/>
          <a:p>
            <a:pPr indent="457200" algn="just">
              <a:lnSpc>
                <a:spcPct val="150000"/>
              </a:lnSpc>
              <a:spcBef>
                <a:spcPts val="600"/>
              </a:spcBef>
              <a:spcAft>
                <a:spcPts val="0"/>
              </a:spcAft>
            </a:pPr>
            <a:r>
              <a:rPr lang="nl-NL" sz="2400" b="1" dirty="0">
                <a:latin typeface="Times New Roman" panose="02020603050405020304" pitchFamily="18" charset="0"/>
                <a:ea typeface="Times New Roman" panose="02020603050405020304" pitchFamily="18" charset="0"/>
              </a:rPr>
              <a:t>4. Kết luận</a:t>
            </a:r>
            <a:endParaRPr lang="vi-VN" sz="2400" dirty="0">
              <a:latin typeface="Times New Roman" panose="02020603050405020304" pitchFamily="18" charset="0"/>
              <a:ea typeface="Times New Roman" panose="02020603050405020304" pitchFamily="18" charset="0"/>
            </a:endParaRPr>
          </a:p>
          <a:p>
            <a:pPr algn="just">
              <a:lnSpc>
                <a:spcPct val="150000"/>
              </a:lnSpc>
              <a:spcBef>
                <a:spcPts val="600"/>
              </a:spcBef>
              <a:spcAft>
                <a:spcPts val="0"/>
              </a:spcAft>
            </a:pPr>
            <a:r>
              <a:rPr lang="nl-NL" sz="2400" dirty="0">
                <a:latin typeface="Times New Roman" panose="02020603050405020304" pitchFamily="18" charset="0"/>
                <a:ea typeface="Times New Roman" panose="02020603050405020304" pitchFamily="18" charset="0"/>
              </a:rPr>
              <a:t>Như trên đã trình bày, việc hướng dẫn học sinh giải các bài toán tỉ lệ bằng phương pháp lập bảng cơ bản đem lại lợi ích thiết thực. Học sinh giải toán một cách chủ động, làm việc có kế hoạch, có tinh thần kỉ luật cao. Ngoài ra, thái độ ngần ngại của học sinh khi giải các bài toán, dạng toán đố dần được khắc phục. Học sinh yếu kém tự tin hơn, học tập chủ động hơn. Tất cả góp phần hình thành khả năng vận dụng kiến thức toán học vào đời sống.</a:t>
            </a:r>
            <a:endParaRPr lang="vi-VN"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6426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9269" y="352697"/>
            <a:ext cx="11038114" cy="5878532"/>
          </a:xfrm>
          <a:prstGeom prst="rect">
            <a:avLst/>
          </a:prstGeom>
          <a:noFill/>
        </p:spPr>
        <p:txBody>
          <a:bodyPr wrap="square" rtlCol="0">
            <a:spAutoFit/>
          </a:bodyPr>
          <a:lstStyle/>
          <a:p>
            <a:pPr algn="just">
              <a:spcBef>
                <a:spcPts val="600"/>
              </a:spcBef>
              <a:spcAft>
                <a:spcPts val="0"/>
              </a:spcAft>
            </a:pPr>
            <a:r>
              <a:rPr lang="nl-NL" sz="2400" dirty="0">
                <a:latin typeface="Times New Roman" panose="02020603050405020304" pitchFamily="18" charset="0"/>
                <a:ea typeface="Times New Roman" panose="02020603050405020304" pitchFamily="18" charset="0"/>
              </a:rPr>
              <a:t> </a:t>
            </a:r>
            <a:r>
              <a:rPr lang="nl-NL" sz="2400" b="1" dirty="0">
                <a:latin typeface="Times New Roman" panose="02020603050405020304" pitchFamily="18" charset="0"/>
                <a:ea typeface="Times New Roman" panose="02020603050405020304" pitchFamily="18" charset="0"/>
              </a:rPr>
              <a:t>5. Kiến nghị, đề xuất</a:t>
            </a:r>
            <a:endParaRPr lang="vi-VN" sz="2400" dirty="0">
              <a:latin typeface="Times New Roman" panose="02020603050405020304" pitchFamily="18" charset="0"/>
              <a:ea typeface="Times New Roman" panose="02020603050405020304" pitchFamily="18" charset="0"/>
            </a:endParaRPr>
          </a:p>
          <a:p>
            <a:pPr indent="457200" algn="just">
              <a:spcBef>
                <a:spcPts val="600"/>
              </a:spcBef>
              <a:spcAft>
                <a:spcPts val="0"/>
              </a:spcAft>
            </a:pPr>
            <a:r>
              <a:rPr lang="nl-NL" sz="2400" b="1" u="sng" dirty="0">
                <a:latin typeface="Times New Roman" panose="02020603050405020304" pitchFamily="18" charset="0"/>
                <a:ea typeface="Times New Roman" panose="02020603050405020304" pitchFamily="18" charset="0"/>
              </a:rPr>
              <a:t>a) Đối với tổ/nhóm chuyên môn:</a:t>
            </a:r>
            <a:endParaRPr lang="vi-VN" sz="2400" u="sng" dirty="0">
              <a:latin typeface="Times New Roman" panose="02020603050405020304" pitchFamily="18" charset="0"/>
              <a:ea typeface="Times New Roman" panose="02020603050405020304" pitchFamily="18" charset="0"/>
            </a:endParaRPr>
          </a:p>
          <a:p>
            <a:pPr algn="just">
              <a:spcBef>
                <a:spcPts val="600"/>
              </a:spcBef>
              <a:spcAft>
                <a:spcPts val="0"/>
              </a:spcAft>
            </a:pPr>
            <a:r>
              <a:rPr lang="nl-NL" sz="2400" dirty="0">
                <a:latin typeface="Times New Roman" panose="02020603050405020304" pitchFamily="18" charset="0"/>
                <a:ea typeface="Times New Roman" panose="02020603050405020304" pitchFamily="18" charset="0"/>
              </a:rPr>
              <a:t>- Duy trì đều đặn các tuần hội giảng theo lịch. </a:t>
            </a:r>
            <a:endParaRPr lang="vi-VN" sz="2400" dirty="0">
              <a:latin typeface="Times New Roman" panose="02020603050405020304" pitchFamily="18" charset="0"/>
              <a:ea typeface="Times New Roman" panose="02020603050405020304" pitchFamily="18" charset="0"/>
            </a:endParaRPr>
          </a:p>
          <a:p>
            <a:pPr algn="just">
              <a:spcBef>
                <a:spcPts val="600"/>
              </a:spcBef>
              <a:spcAft>
                <a:spcPts val="0"/>
              </a:spcAft>
            </a:pPr>
            <a:r>
              <a:rPr lang="nl-NL" sz="2400" dirty="0">
                <a:latin typeface="Times New Roman" panose="02020603050405020304" pitchFamily="18" charset="0"/>
                <a:ea typeface="Times New Roman" panose="02020603050405020304" pitchFamily="18" charset="0"/>
              </a:rPr>
              <a:t>- Thường xuyên tổ chức các chuyên đề ở mỗi khối, để nâng cao chất lượng bộ môn Toán. Qua mỗi buổi họp chuyên đề giáo viên nào còn vướng mắc kiến thức về lĩnh vực gì cứ mạnh rạn đưa ra trao đổi, từ đó rút được kinh nghiệm cho nhau.</a:t>
            </a:r>
            <a:endParaRPr lang="vi-VN" sz="2400" dirty="0">
              <a:latin typeface="Times New Roman" panose="02020603050405020304" pitchFamily="18" charset="0"/>
              <a:ea typeface="Times New Roman" panose="02020603050405020304" pitchFamily="18" charset="0"/>
            </a:endParaRPr>
          </a:p>
          <a:p>
            <a:pPr algn="just">
              <a:spcBef>
                <a:spcPts val="600"/>
              </a:spcBef>
              <a:spcAft>
                <a:spcPts val="0"/>
              </a:spcAft>
            </a:pPr>
            <a:r>
              <a:rPr lang="nl-NL" sz="2400" dirty="0">
                <a:latin typeface="Times New Roman" panose="02020603050405020304" pitchFamily="18" charset="0"/>
                <a:ea typeface="Times New Roman" panose="02020603050405020304" pitchFamily="18" charset="0"/>
              </a:rPr>
              <a:t>- Mỗi giáo viên phải không ngừng tự học hỏi chuyên môn thông qua giờ dự, thông qua các cuốn sách tài liệu và tự mình sưu tầm tài liệu.</a:t>
            </a:r>
            <a:endParaRPr lang="vi-VN" sz="2400" dirty="0">
              <a:latin typeface="Times New Roman" panose="02020603050405020304" pitchFamily="18" charset="0"/>
              <a:ea typeface="Times New Roman" panose="02020603050405020304" pitchFamily="18" charset="0"/>
            </a:endParaRPr>
          </a:p>
          <a:p>
            <a:pPr indent="457200" algn="just">
              <a:spcBef>
                <a:spcPts val="600"/>
              </a:spcBef>
              <a:spcAft>
                <a:spcPts val="0"/>
              </a:spcAft>
            </a:pPr>
            <a:r>
              <a:rPr lang="nl-NL" sz="2400" b="1" u="sng" dirty="0">
                <a:latin typeface="Times New Roman" panose="02020603050405020304" pitchFamily="18" charset="0"/>
                <a:ea typeface="Times New Roman" panose="02020603050405020304" pitchFamily="18" charset="0"/>
              </a:rPr>
              <a:t>b) Đối với Lãnh đạo nhà trường:</a:t>
            </a:r>
            <a:endParaRPr lang="vi-VN" sz="2400" u="sng" dirty="0">
              <a:latin typeface="Times New Roman" panose="02020603050405020304" pitchFamily="18" charset="0"/>
              <a:ea typeface="Times New Roman" panose="02020603050405020304" pitchFamily="18" charset="0"/>
            </a:endParaRPr>
          </a:p>
          <a:p>
            <a:pPr>
              <a:spcBef>
                <a:spcPts val="600"/>
              </a:spcBef>
              <a:spcAft>
                <a:spcPts val="0"/>
              </a:spcAft>
            </a:pPr>
            <a:r>
              <a:rPr lang="nl-NL" sz="2400" dirty="0">
                <a:latin typeface="Times New Roman" panose="02020603050405020304" pitchFamily="18" charset="0"/>
                <a:ea typeface="Times New Roman" panose="02020603050405020304" pitchFamily="18" charset="0"/>
              </a:rPr>
              <a:t>- Tổ chức khảo sát chất lượng đầu năm. Qua đó giúp giáo viên sàng lọc được đối tượng học sinh để có phương hướng tổ chức dạy học cho phù hợp</a:t>
            </a:r>
            <a:endParaRPr lang="vi-VN" sz="2400" dirty="0">
              <a:latin typeface="Times New Roman" panose="02020603050405020304" pitchFamily="18" charset="0"/>
              <a:ea typeface="Times New Roman" panose="02020603050405020304" pitchFamily="18" charset="0"/>
            </a:endParaRPr>
          </a:p>
          <a:p>
            <a:pPr marL="457200">
              <a:spcBef>
                <a:spcPts val="600"/>
              </a:spcBef>
              <a:spcAft>
                <a:spcPts val="0"/>
              </a:spcAft>
            </a:pPr>
            <a:r>
              <a:rPr lang="nl-NL" sz="2400" b="1" u="sng" dirty="0">
                <a:latin typeface="Times New Roman" panose="02020603050405020304" pitchFamily="18" charset="0"/>
                <a:ea typeface="Times New Roman" panose="02020603050405020304" pitchFamily="18" charset="0"/>
              </a:rPr>
              <a:t>c) Đối với </a:t>
            </a:r>
            <a:r>
              <a:rPr lang="nl-NL" sz="2400" b="1" u="sng" dirty="0" smtClean="0">
                <a:latin typeface="Times New Roman" panose="02020603050405020304" pitchFamily="18" charset="0"/>
                <a:ea typeface="Times New Roman" panose="02020603050405020304" pitchFamily="18" charset="0"/>
              </a:rPr>
              <a:t>Sở, Phòng </a:t>
            </a:r>
            <a:r>
              <a:rPr lang="nl-NL" sz="2400" b="1" u="sng" dirty="0">
                <a:latin typeface="Times New Roman" panose="02020603050405020304" pitchFamily="18" charset="0"/>
                <a:ea typeface="Times New Roman" panose="02020603050405020304" pitchFamily="18" charset="0"/>
              </a:rPr>
              <a:t>Giáo dục và Đào tạo:</a:t>
            </a:r>
            <a:endParaRPr lang="vi-VN" sz="2400" u="sng" dirty="0">
              <a:latin typeface="Times New Roman" panose="02020603050405020304" pitchFamily="18" charset="0"/>
              <a:ea typeface="Times New Roman" panose="02020603050405020304" pitchFamily="18" charset="0"/>
            </a:endParaRPr>
          </a:p>
          <a:p>
            <a:pPr>
              <a:spcBef>
                <a:spcPts val="600"/>
              </a:spcBef>
              <a:spcAft>
                <a:spcPts val="0"/>
              </a:spcAft>
            </a:pPr>
            <a:r>
              <a:rPr lang="nl-NL" sz="2400" dirty="0">
                <a:latin typeface="Times New Roman" panose="02020603050405020304" pitchFamily="18" charset="0"/>
                <a:ea typeface="Times New Roman" panose="02020603050405020304" pitchFamily="18" charset="0"/>
              </a:rPr>
              <a:t>- Tổ chức các chuyên đề bồi dưỡng , tạo điều kiện cho giáo viên có cơ hội để học hỏi, giao lưu trao đổi kinh nghiệm với các đơn vị bạn.</a:t>
            </a:r>
            <a:endParaRPr lang="vi-VN" sz="2400" dirty="0"/>
          </a:p>
        </p:txBody>
      </p:sp>
    </p:spTree>
    <p:extLst>
      <p:ext uri="{BB962C8B-B14F-4D97-AF65-F5344CB8AC3E}">
        <p14:creationId xmlns:p14="http://schemas.microsoft.com/office/powerpoint/2010/main" val="259576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circle(in)">
                                      <p:cBhvr>
                                        <p:cTn id="17" dur="20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 calcmode="lin" valueType="num">
                                      <p:cBhvr additive="base">
                                        <p:cTn id="2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1000"/>
                                        <p:tgtEl>
                                          <p:spTgt spid="4">
                                            <p:txEl>
                                              <p:pRg st="5" end="5"/>
                                            </p:txEl>
                                          </p:spTgt>
                                        </p:tgtEl>
                                      </p:cBhvr>
                                    </p:animEffect>
                                    <p:anim calcmode="lin" valueType="num">
                                      <p:cBhvr>
                                        <p:cTn id="2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wipe(down)">
                                      <p:cBhvr>
                                        <p:cTn id="35" dur="500"/>
                                        <p:tgtEl>
                                          <p:spTgt spid="4">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4">
                                            <p:txEl>
                                              <p:pRg st="7" end="7"/>
                                            </p:txEl>
                                          </p:spTgt>
                                        </p:tgtEl>
                                        <p:attrNameLst>
                                          <p:attrName>style.visibility</p:attrName>
                                        </p:attrNameLst>
                                      </p:cBhvr>
                                      <p:to>
                                        <p:strVal val="visible"/>
                                      </p:to>
                                    </p:set>
                                    <p:anim calcmode="lin" valueType="num">
                                      <p:cBhvr additive="base">
                                        <p:cTn id="40"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4">
                                            <p:txEl>
                                              <p:pRg st="8" end="8"/>
                                            </p:txEl>
                                          </p:spTgt>
                                        </p:tgtEl>
                                        <p:attrNameLst>
                                          <p:attrName>style.visibility</p:attrName>
                                        </p:attrNameLst>
                                      </p:cBhvr>
                                      <p:to>
                                        <p:strVal val="visible"/>
                                      </p:to>
                                    </p:set>
                                    <p:animEffect transition="in" filter="wipe(up)">
                                      <p:cBhvr>
                                        <p:cTn id="46"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4377" y="862149"/>
            <a:ext cx="8229600" cy="2539157"/>
          </a:xfrm>
          <a:prstGeom prst="rect">
            <a:avLst/>
          </a:prstGeom>
          <a:noFill/>
        </p:spPr>
        <p:txBody>
          <a:bodyPr wrap="square" rtlCol="0">
            <a:spAutoFit/>
          </a:bodyPr>
          <a:lstStyle/>
          <a:p>
            <a:pPr algn="ctr">
              <a:lnSpc>
                <a:spcPct val="150000"/>
              </a:lnSpc>
              <a:spcBef>
                <a:spcPts val="600"/>
              </a:spcBef>
              <a:spcAft>
                <a:spcPts val="0"/>
              </a:spcAft>
            </a:pPr>
            <a:r>
              <a:rPr lang="nl-NL" sz="2400" b="1" dirty="0">
                <a:latin typeface="Times New Roman" panose="02020603050405020304" pitchFamily="18" charset="0"/>
                <a:ea typeface="Times New Roman" panose="02020603050405020304" pitchFamily="18" charset="0"/>
              </a:rPr>
              <a:t>PHẦN III: TÀI LIỆU THAM KHẢO</a:t>
            </a:r>
            <a:endParaRPr lang="vi-VN" sz="2400" dirty="0">
              <a:latin typeface="Times New Roman" panose="02020603050405020304" pitchFamily="18" charset="0"/>
              <a:ea typeface="Times New Roman" panose="02020603050405020304" pitchFamily="18" charset="0"/>
            </a:endParaRPr>
          </a:p>
          <a:p>
            <a:pPr>
              <a:lnSpc>
                <a:spcPct val="150000"/>
              </a:lnSpc>
              <a:spcBef>
                <a:spcPts val="600"/>
              </a:spcBef>
              <a:spcAft>
                <a:spcPts val="0"/>
              </a:spcAft>
            </a:pPr>
            <a:r>
              <a:rPr lang="nl-NL" sz="2400" dirty="0">
                <a:latin typeface="Times New Roman" panose="02020603050405020304" pitchFamily="18" charset="0"/>
                <a:ea typeface="Times New Roman" panose="02020603050405020304" pitchFamily="18" charset="0"/>
              </a:rPr>
              <a:t>1: Sách giáo khoa Toán 7 tập 1</a:t>
            </a:r>
            <a:endParaRPr lang="vi-VN" sz="2400" dirty="0">
              <a:latin typeface="Times New Roman" panose="02020603050405020304" pitchFamily="18" charset="0"/>
              <a:ea typeface="Times New Roman" panose="02020603050405020304" pitchFamily="18" charset="0"/>
            </a:endParaRPr>
          </a:p>
          <a:p>
            <a:pPr>
              <a:lnSpc>
                <a:spcPct val="150000"/>
              </a:lnSpc>
              <a:spcBef>
                <a:spcPts val="600"/>
              </a:spcBef>
              <a:spcAft>
                <a:spcPts val="0"/>
              </a:spcAft>
            </a:pPr>
            <a:r>
              <a:rPr lang="nl-NL" sz="2400" dirty="0">
                <a:latin typeface="Times New Roman" panose="02020603050405020304" pitchFamily="18" charset="0"/>
                <a:ea typeface="Times New Roman" panose="02020603050405020304" pitchFamily="18" charset="0"/>
              </a:rPr>
              <a:t>2: Sách bài tập Toán 7 tập </a:t>
            </a:r>
            <a:r>
              <a:rPr lang="nl-NL" sz="2400" dirty="0" smtClean="0">
                <a:latin typeface="Times New Roman" panose="02020603050405020304" pitchFamily="18" charset="0"/>
                <a:ea typeface="Times New Roman" panose="02020603050405020304" pitchFamily="18" charset="0"/>
              </a:rPr>
              <a:t>1</a:t>
            </a:r>
          </a:p>
          <a:p>
            <a:pPr>
              <a:lnSpc>
                <a:spcPct val="150000"/>
              </a:lnSpc>
              <a:spcBef>
                <a:spcPts val="600"/>
              </a:spcBef>
              <a:spcAft>
                <a:spcPts val="0"/>
              </a:spcAft>
            </a:pPr>
            <a:r>
              <a:rPr lang="nl-NL" sz="2400" dirty="0" smtClean="0">
                <a:latin typeface="Times New Roman" panose="02020603050405020304" pitchFamily="18" charset="0"/>
                <a:ea typeface="Times New Roman" panose="02020603050405020304" pitchFamily="18" charset="0"/>
              </a:rPr>
              <a:t>3: Sách Bồi dưỡng năng lực tự học toán 7</a:t>
            </a:r>
            <a:endParaRPr lang="vi-VN"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7498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up)">
                                      <p:cBhvr>
                                        <p:cTn id="7" dur="500"/>
                                        <p:tgtEl>
                                          <p:spTgt spid="4">
                                            <p:txEl>
                                              <p:pRg st="1" end="1"/>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wipe(up)">
                                      <p:cBhvr>
                                        <p:cTn id="10" dur="500"/>
                                        <p:tgtEl>
                                          <p:spTgt spid="4">
                                            <p:txEl>
                                              <p:pRg st="2" end="2"/>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wipe(up)">
                                      <p:cBhvr>
                                        <p:cTn id="1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546412" y="2307"/>
            <a:ext cx="8740588" cy="2385268"/>
          </a:xfrm>
          <a:prstGeom prst="rect">
            <a:avLst/>
          </a:prstGeom>
          <a:noFill/>
        </p:spPr>
        <p:txBody>
          <a:bodyPr wrap="square" rtlCol="0">
            <a:spAutoFit/>
          </a:bodyPr>
          <a:lstStyle/>
          <a:p>
            <a:pPr algn="ctr">
              <a:lnSpc>
                <a:spcPct val="150000"/>
              </a:lnSpc>
              <a:spcBef>
                <a:spcPts val="600"/>
              </a:spcBef>
              <a:spcAft>
                <a:spcPts val="0"/>
              </a:spcAft>
            </a:pPr>
            <a:r>
              <a:rPr lang="nl-NL" sz="2400" b="1" dirty="0">
                <a:latin typeface="Times New Roman" panose="02020603050405020304" pitchFamily="18" charset="0"/>
                <a:ea typeface="Times New Roman" panose="02020603050405020304" pitchFamily="18" charset="0"/>
              </a:rPr>
              <a:t>PHẦN IV: MINH CHỨNG VỀ HIỆU QUẢ CỦA BIỆN PHÁP</a:t>
            </a:r>
            <a:endParaRPr lang="vi-VN" sz="2400" dirty="0">
              <a:latin typeface="Times New Roman" panose="02020603050405020304" pitchFamily="18" charset="0"/>
              <a:ea typeface="Times New Roman" panose="02020603050405020304" pitchFamily="18" charset="0"/>
            </a:endParaRPr>
          </a:p>
          <a:p>
            <a:pPr>
              <a:lnSpc>
                <a:spcPct val="150000"/>
              </a:lnSpc>
              <a:spcBef>
                <a:spcPts val="600"/>
              </a:spcBef>
              <a:spcAft>
                <a:spcPts val="0"/>
              </a:spcAft>
            </a:pPr>
            <a:r>
              <a:rPr lang="nl-NL" sz="2400" dirty="0">
                <a:latin typeface="Times New Roman" panose="02020603050405020304" pitchFamily="18" charset="0"/>
                <a:ea typeface="Times New Roman" panose="02020603050405020304" pitchFamily="18" charset="0"/>
              </a:rPr>
              <a:t> (Liệt kê và đính kèm các văn bản, báo cáo, số liệu … về sự tiến bộ của học sinh)</a:t>
            </a:r>
            <a:endParaRPr lang="vi-VN" sz="2400" dirty="0">
              <a:latin typeface="Times New Roman" panose="02020603050405020304" pitchFamily="18" charset="0"/>
              <a:ea typeface="Times New Roman" panose="02020603050405020304" pitchFamily="18" charset="0"/>
            </a:endParaRPr>
          </a:p>
          <a:p>
            <a:pPr marL="342900" lvl="0" indent="-342900">
              <a:lnSpc>
                <a:spcPct val="150000"/>
              </a:lnSpc>
              <a:spcAft>
                <a:spcPts val="0"/>
              </a:spcAft>
              <a:buFont typeface="Wingdings" panose="05000000000000000000" pitchFamily="2" charset="2"/>
              <a:buChar char=""/>
              <a:tabLst>
                <a:tab pos="914400" algn="l"/>
              </a:tabLst>
            </a:pPr>
            <a:r>
              <a:rPr lang="nl-NL" sz="2400" dirty="0">
                <a:latin typeface="Times New Roman" panose="02020603050405020304" pitchFamily="18" charset="0"/>
                <a:ea typeface="Times New Roman" panose="02020603050405020304" pitchFamily="18" charset="0"/>
              </a:rPr>
              <a:t>Ở lớp dạy khi chưa vận dụng cách lập bảng.</a:t>
            </a:r>
            <a:endParaRPr lang="vi-VN" sz="2400" dirty="0">
              <a:effectLst/>
              <a:latin typeface="Times New Roman" panose="02020603050405020304" pitchFamily="18" charset="0"/>
              <a:ea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341669179"/>
              </p:ext>
            </p:extLst>
          </p:nvPr>
        </p:nvGraphicFramePr>
        <p:xfrm>
          <a:off x="766480" y="2663190"/>
          <a:ext cx="10885588" cy="4023360"/>
        </p:xfrm>
        <a:graphic>
          <a:graphicData uri="http://schemas.openxmlformats.org/drawingml/2006/table">
            <a:tbl>
              <a:tblPr firstRow="1" firstCol="1" lastRow="1" lastCol="1" bandRow="1" bandCol="1"/>
              <a:tblGrid>
                <a:gridCol w="2176710">
                  <a:extLst>
                    <a:ext uri="{9D8B030D-6E8A-4147-A177-3AD203B41FA5}">
                      <a16:colId xmlns:a16="http://schemas.microsoft.com/office/drawing/2014/main" val="4165294503"/>
                    </a:ext>
                  </a:extLst>
                </a:gridCol>
                <a:gridCol w="2176710">
                  <a:extLst>
                    <a:ext uri="{9D8B030D-6E8A-4147-A177-3AD203B41FA5}">
                      <a16:colId xmlns:a16="http://schemas.microsoft.com/office/drawing/2014/main" val="2535619812"/>
                    </a:ext>
                  </a:extLst>
                </a:gridCol>
                <a:gridCol w="2176710">
                  <a:extLst>
                    <a:ext uri="{9D8B030D-6E8A-4147-A177-3AD203B41FA5}">
                      <a16:colId xmlns:a16="http://schemas.microsoft.com/office/drawing/2014/main" val="1441087987"/>
                    </a:ext>
                  </a:extLst>
                </a:gridCol>
                <a:gridCol w="2177729">
                  <a:extLst>
                    <a:ext uri="{9D8B030D-6E8A-4147-A177-3AD203B41FA5}">
                      <a16:colId xmlns:a16="http://schemas.microsoft.com/office/drawing/2014/main" val="1477703226"/>
                    </a:ext>
                  </a:extLst>
                </a:gridCol>
                <a:gridCol w="2177729">
                  <a:extLst>
                    <a:ext uri="{9D8B030D-6E8A-4147-A177-3AD203B41FA5}">
                      <a16:colId xmlns:a16="http://schemas.microsoft.com/office/drawing/2014/main" val="713450936"/>
                    </a:ext>
                  </a:extLst>
                </a:gridCol>
              </a:tblGrid>
              <a:tr h="0">
                <a:tc>
                  <a:txBody>
                    <a:bodyPr/>
                    <a:lstStyle/>
                    <a:p>
                      <a:pPr>
                        <a:lnSpc>
                          <a:spcPct val="150000"/>
                        </a:lnSpc>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Lớp (số học sinh)</a:t>
                      </a:r>
                      <a:endParaRPr lang="vi-VN"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Năm học</a:t>
                      </a:r>
                      <a:endParaRPr lang="vi-VN"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Học sinh giải thảnh thạo</a:t>
                      </a:r>
                      <a:endParaRPr lang="vi-VN"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Học sinh giải được khi đã lập được tỉ lệ thức hoặc dãy tỉ số bằng nhau</a:t>
                      </a:r>
                      <a:endParaRPr lang="vi-VN"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Học sinh không biết vận dụng</a:t>
                      </a:r>
                      <a:endParaRPr lang="vi-VN"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7516282"/>
                  </a:ext>
                </a:extLst>
              </a:tr>
              <a:tr h="0">
                <a:tc>
                  <a:txBody>
                    <a:bodyPr/>
                    <a:lstStyle/>
                    <a:p>
                      <a:pPr>
                        <a:lnSpc>
                          <a:spcPct val="150000"/>
                        </a:lnSpc>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7A (32)</a:t>
                      </a:r>
                      <a:endParaRPr lang="vi-VN"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2010 – 2011</a:t>
                      </a:r>
                      <a:endParaRPr lang="vi-VN"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11 (34.4%)</a:t>
                      </a:r>
                      <a:endParaRPr lang="vi-VN"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14 (41.2%)</a:t>
                      </a:r>
                      <a:endParaRPr lang="vi-VN"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7 (24.4%)</a:t>
                      </a:r>
                      <a:endParaRPr lang="vi-VN"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0324501"/>
                  </a:ext>
                </a:extLst>
              </a:tr>
              <a:tr h="0">
                <a:tc>
                  <a:txBody>
                    <a:bodyPr/>
                    <a:lstStyle/>
                    <a:p>
                      <a:pPr>
                        <a:lnSpc>
                          <a:spcPct val="150000"/>
                        </a:lnSpc>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7B (30)</a:t>
                      </a:r>
                      <a:endParaRPr lang="vi-VN"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2010 – 2011 </a:t>
                      </a:r>
                      <a:endParaRPr lang="vi-VN"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6 (20%)</a:t>
                      </a:r>
                      <a:endParaRPr lang="vi-VN"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12 (43,3%)</a:t>
                      </a:r>
                      <a:endParaRPr lang="vi-VN"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12 (36,7%)</a:t>
                      </a:r>
                      <a:endParaRPr lang="vi-VN"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6624570"/>
                  </a:ext>
                </a:extLst>
              </a:tr>
              <a:tr h="0">
                <a:tc>
                  <a:txBody>
                    <a:bodyPr/>
                    <a:lstStyle/>
                    <a:p>
                      <a:pPr>
                        <a:lnSpc>
                          <a:spcPct val="150000"/>
                        </a:lnSpc>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7C (29)</a:t>
                      </a:r>
                      <a:endParaRPr lang="vi-VN"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2010 – 2011</a:t>
                      </a:r>
                      <a:endParaRPr lang="vi-VN"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5 (17,2%)</a:t>
                      </a:r>
                      <a:endParaRPr lang="vi-VN"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13 (44,9%)</a:t>
                      </a:r>
                      <a:endParaRPr lang="vi-VN"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11 (37,9%)</a:t>
                      </a:r>
                      <a:endParaRPr lang="vi-VN"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6660853"/>
                  </a:ext>
                </a:extLst>
              </a:tr>
            </a:tbl>
          </a:graphicData>
        </a:graphic>
      </p:graphicFrame>
    </p:spTree>
    <p:extLst>
      <p:ext uri="{BB962C8B-B14F-4D97-AF65-F5344CB8AC3E}">
        <p14:creationId xmlns:p14="http://schemas.microsoft.com/office/powerpoint/2010/main" val="28220019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21419" y="161366"/>
            <a:ext cx="7732059" cy="579967"/>
          </a:xfrm>
          <a:prstGeom prst="rect">
            <a:avLst/>
          </a:prstGeom>
          <a:noFill/>
        </p:spPr>
        <p:txBody>
          <a:bodyPr wrap="square" rtlCol="0">
            <a:spAutoFit/>
          </a:bodyPr>
          <a:lstStyle/>
          <a:p>
            <a:pPr marL="342900" lvl="0" indent="-342900">
              <a:lnSpc>
                <a:spcPct val="150000"/>
              </a:lnSpc>
              <a:spcAft>
                <a:spcPts val="0"/>
              </a:spcAft>
              <a:buFont typeface="Wingdings" panose="05000000000000000000" pitchFamily="2" charset="2"/>
              <a:buChar char=""/>
              <a:tabLst>
                <a:tab pos="914400" algn="l"/>
              </a:tabLst>
            </a:pPr>
            <a:r>
              <a:rPr lang="en-US" sz="2400" dirty="0">
                <a:latin typeface="Times New Roman" panose="02020603050405020304" pitchFamily="18" charset="0"/>
                <a:ea typeface="Times New Roman" panose="02020603050405020304" pitchFamily="18" charset="0"/>
              </a:rPr>
              <a:t>Ở lớp dạy theo bốn bước đã nêu.</a:t>
            </a:r>
            <a:endParaRPr lang="vi-VN" sz="2400" dirty="0">
              <a:effectLst/>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10455209"/>
              </p:ext>
            </p:extLst>
          </p:nvPr>
        </p:nvGraphicFramePr>
        <p:xfrm>
          <a:off x="739588" y="1035426"/>
          <a:ext cx="10878671" cy="5532120"/>
        </p:xfrm>
        <a:graphic>
          <a:graphicData uri="http://schemas.openxmlformats.org/drawingml/2006/table">
            <a:tbl>
              <a:tblPr firstRow="1" firstCol="1" lastRow="1" lastCol="1" bandRow="1" bandCol="1"/>
              <a:tblGrid>
                <a:gridCol w="2141008">
                  <a:extLst>
                    <a:ext uri="{9D8B030D-6E8A-4147-A177-3AD203B41FA5}">
                      <a16:colId xmlns:a16="http://schemas.microsoft.com/office/drawing/2014/main" val="1443703878"/>
                    </a:ext>
                  </a:extLst>
                </a:gridCol>
                <a:gridCol w="2139905">
                  <a:extLst>
                    <a:ext uri="{9D8B030D-6E8A-4147-A177-3AD203B41FA5}">
                      <a16:colId xmlns:a16="http://schemas.microsoft.com/office/drawing/2014/main" val="1507167270"/>
                    </a:ext>
                  </a:extLst>
                </a:gridCol>
                <a:gridCol w="2198516">
                  <a:extLst>
                    <a:ext uri="{9D8B030D-6E8A-4147-A177-3AD203B41FA5}">
                      <a16:colId xmlns:a16="http://schemas.microsoft.com/office/drawing/2014/main" val="14417691"/>
                    </a:ext>
                  </a:extLst>
                </a:gridCol>
                <a:gridCol w="2199621">
                  <a:extLst>
                    <a:ext uri="{9D8B030D-6E8A-4147-A177-3AD203B41FA5}">
                      <a16:colId xmlns:a16="http://schemas.microsoft.com/office/drawing/2014/main" val="4272733277"/>
                    </a:ext>
                  </a:extLst>
                </a:gridCol>
                <a:gridCol w="2199621">
                  <a:extLst>
                    <a:ext uri="{9D8B030D-6E8A-4147-A177-3AD203B41FA5}">
                      <a16:colId xmlns:a16="http://schemas.microsoft.com/office/drawing/2014/main" val="300768701"/>
                    </a:ext>
                  </a:extLst>
                </a:gridCol>
              </a:tblGrid>
              <a:tr h="1470212">
                <a:tc>
                  <a:txBody>
                    <a:bodyPr/>
                    <a:lstStyle/>
                    <a:p>
                      <a:pPr>
                        <a:lnSpc>
                          <a:spcPct val="150000"/>
                        </a:lnSpc>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Lớp (số học sinh)</a:t>
                      </a:r>
                      <a:endParaRPr lang="vi-VN"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Năm học</a:t>
                      </a:r>
                      <a:endParaRPr lang="vi-VN"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Học sinh giải thảnh thạo</a:t>
                      </a:r>
                      <a:endParaRPr lang="vi-VN"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Học sinh giải được khi đã lập được tỉ lệ thức hoặc dãy tỉ số bằng nhau</a:t>
                      </a:r>
                      <a:endParaRPr lang="vi-VN"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Học sinh không biết vận dụng</a:t>
                      </a:r>
                      <a:endParaRPr lang="vi-VN"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1073658"/>
                  </a:ext>
                </a:extLst>
              </a:tr>
              <a:tr h="490071">
                <a:tc>
                  <a:txBody>
                    <a:bodyPr/>
                    <a:lstStyle/>
                    <a:p>
                      <a:pPr>
                        <a:lnSpc>
                          <a:spcPct val="150000"/>
                        </a:lnSpc>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7A (35)</a:t>
                      </a:r>
                      <a:endParaRPr lang="vi-VN"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2013 – 2014</a:t>
                      </a:r>
                      <a:endParaRPr lang="vi-VN"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20 (57,1%)</a:t>
                      </a:r>
                      <a:endParaRPr lang="vi-VN"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15 (42,9%)</a:t>
                      </a:r>
                      <a:endParaRPr lang="vi-VN"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vi-VN"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0558779"/>
                  </a:ext>
                </a:extLst>
              </a:tr>
              <a:tr h="490071">
                <a:tc>
                  <a:txBody>
                    <a:bodyPr/>
                    <a:lstStyle/>
                    <a:p>
                      <a:pPr>
                        <a:lnSpc>
                          <a:spcPct val="150000"/>
                        </a:lnSpc>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7B (33)</a:t>
                      </a:r>
                      <a:endParaRPr lang="vi-VN"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2013 – 2014</a:t>
                      </a:r>
                      <a:endParaRPr lang="vi-VN"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15 (45.5%)</a:t>
                      </a:r>
                      <a:endParaRPr lang="vi-VN"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15 (45.5%)</a:t>
                      </a:r>
                      <a:endParaRPr lang="vi-VN"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3 (9%)</a:t>
                      </a:r>
                      <a:endParaRPr lang="vi-VN"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399478"/>
                  </a:ext>
                </a:extLst>
              </a:tr>
              <a:tr h="490071">
                <a:tc>
                  <a:txBody>
                    <a:bodyPr/>
                    <a:lstStyle/>
                    <a:p>
                      <a:pPr>
                        <a:lnSpc>
                          <a:spcPct val="150000"/>
                        </a:lnSpc>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7C (32)</a:t>
                      </a:r>
                      <a:endParaRPr lang="vi-VN"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200" dirty="0" smtClean="0">
                          <a:effectLst/>
                          <a:latin typeface="Times New Roman" panose="02020603050405020304" pitchFamily="18" charset="0"/>
                          <a:ea typeface="Times New Roman" panose="02020603050405020304" pitchFamily="18" charset="0"/>
                          <a:cs typeface="Times New Roman" panose="02020603050405020304" pitchFamily="18" charset="0"/>
                        </a:rPr>
                        <a:t>2013 </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smtClean="0">
                          <a:effectLst/>
                          <a:latin typeface="Times New Roman" panose="02020603050405020304" pitchFamily="18" charset="0"/>
                          <a:ea typeface="Times New Roman" panose="02020603050405020304" pitchFamily="18" charset="0"/>
                          <a:cs typeface="Times New Roman" panose="02020603050405020304" pitchFamily="18" charset="0"/>
                        </a:rPr>
                        <a:t>2014</a:t>
                      </a:r>
                      <a:endParaRPr lang="vi-VN"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17 (53.1%)</a:t>
                      </a:r>
                      <a:endParaRPr lang="vi-VN"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12 (37.5%)</a:t>
                      </a:r>
                      <a:endParaRPr lang="vi-VN"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3 (9.4%)</a:t>
                      </a:r>
                      <a:endParaRPr lang="vi-VN"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9664660"/>
                  </a:ext>
                </a:extLst>
              </a:tr>
              <a:tr h="490071">
                <a:tc>
                  <a:txBody>
                    <a:bodyPr/>
                    <a:lstStyle/>
                    <a:p>
                      <a:pPr>
                        <a:lnSpc>
                          <a:spcPct val="150000"/>
                        </a:lnSpc>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7A (36)</a:t>
                      </a:r>
                      <a:endParaRPr lang="vi-VN"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2017 – 2018</a:t>
                      </a:r>
                      <a:endParaRPr lang="vi-VN"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26 (72,2%)</a:t>
                      </a:r>
                      <a:endParaRPr lang="vi-VN"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10 (27.8%)</a:t>
                      </a:r>
                      <a:endParaRPr lang="vi-VN"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vi-VN"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4838630"/>
                  </a:ext>
                </a:extLst>
              </a:tr>
              <a:tr h="490071">
                <a:tc>
                  <a:txBody>
                    <a:bodyPr/>
                    <a:lstStyle/>
                    <a:p>
                      <a:pPr>
                        <a:lnSpc>
                          <a:spcPct val="150000"/>
                        </a:lnSpc>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7B (36)</a:t>
                      </a:r>
                      <a:endParaRPr lang="vi-VN"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2017 – 2018</a:t>
                      </a:r>
                      <a:endParaRPr lang="vi-VN"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18 (50%)</a:t>
                      </a:r>
                      <a:endParaRPr lang="vi-VN"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16 (44.4%)</a:t>
                      </a:r>
                      <a:endParaRPr lang="vi-VN"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2 (5.6%)</a:t>
                      </a:r>
                      <a:endParaRPr lang="vi-VN"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3573781"/>
                  </a:ext>
                </a:extLst>
              </a:tr>
              <a:tr h="490071">
                <a:tc>
                  <a:txBody>
                    <a:bodyPr/>
                    <a:lstStyle/>
                    <a:p>
                      <a:pPr>
                        <a:lnSpc>
                          <a:spcPct val="150000"/>
                        </a:lnSpc>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7D (31)</a:t>
                      </a:r>
                      <a:endParaRPr lang="vi-VN"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2017 – 2018</a:t>
                      </a:r>
                      <a:endParaRPr lang="vi-VN"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16 (51.6%)</a:t>
                      </a:r>
                      <a:endParaRPr lang="vi-VN"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11 (35.5%)</a:t>
                      </a:r>
                      <a:endParaRPr lang="vi-VN"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4 (12,9%)</a:t>
                      </a:r>
                      <a:endParaRPr lang="vi-VN"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0039141"/>
                  </a:ext>
                </a:extLst>
              </a:tr>
            </a:tbl>
          </a:graphicData>
        </a:graphic>
      </p:graphicFrame>
    </p:spTree>
    <p:extLst>
      <p:ext uri="{BB962C8B-B14F-4D97-AF65-F5344CB8AC3E}">
        <p14:creationId xmlns:p14="http://schemas.microsoft.com/office/powerpoint/2010/main" val="37643408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14846" y="836024"/>
            <a:ext cx="9601200" cy="1764907"/>
          </a:xfrm>
          <a:prstGeom prst="rect">
            <a:avLst/>
          </a:prstGeom>
          <a:noFill/>
        </p:spPr>
        <p:txBody>
          <a:bodyPr wrap="square" rtlCol="0">
            <a:spAutoFit/>
          </a:bodyPr>
          <a:lstStyle/>
          <a:p>
            <a:pPr algn="ctr">
              <a:lnSpc>
                <a:spcPct val="150000"/>
              </a:lnSpc>
              <a:spcBef>
                <a:spcPts val="600"/>
              </a:spcBef>
              <a:spcAft>
                <a:spcPts val="0"/>
              </a:spcAft>
            </a:pPr>
            <a:r>
              <a:rPr lang="en-US" sz="2400" b="1" dirty="0">
                <a:latin typeface="Times New Roman" panose="02020603050405020304" pitchFamily="18" charset="0"/>
                <a:ea typeface="Times New Roman" panose="02020603050405020304" pitchFamily="18" charset="0"/>
              </a:rPr>
              <a:t>PHẦN V: CAM KẾT</a:t>
            </a:r>
            <a:endParaRPr lang="vi-VN" sz="2400" dirty="0">
              <a:latin typeface="Times New Roman" panose="02020603050405020304" pitchFamily="18" charset="0"/>
              <a:ea typeface="Times New Roman" panose="02020603050405020304" pitchFamily="18" charset="0"/>
            </a:endParaRPr>
          </a:p>
          <a:p>
            <a:pPr>
              <a:lnSpc>
                <a:spcPct val="150000"/>
              </a:lnSpc>
              <a:spcBef>
                <a:spcPts val="600"/>
              </a:spcBef>
              <a:spcAft>
                <a:spcPts val="0"/>
              </a:spcAft>
            </a:pPr>
            <a:r>
              <a:rPr lang="en-US" sz="2400" dirty="0">
                <a:latin typeface="Times New Roman" panose="02020603050405020304" pitchFamily="18" charset="0"/>
                <a:ea typeface="Times New Roman" panose="02020603050405020304" pitchFamily="18" charset="0"/>
              </a:rPr>
              <a:t>Tôi cam kết </a:t>
            </a:r>
            <a:r>
              <a:rPr lang="en-US" sz="2400" dirty="0" smtClean="0">
                <a:latin typeface="Times New Roman" panose="02020603050405020304" pitchFamily="18" charset="0"/>
                <a:ea typeface="Times New Roman" panose="02020603050405020304" pitchFamily="18" charset="0"/>
              </a:rPr>
              <a:t>không </a:t>
            </a:r>
            <a:r>
              <a:rPr lang="en-US" sz="2400" dirty="0">
                <a:latin typeface="Times New Roman" panose="02020603050405020304" pitchFamily="18" charset="0"/>
                <a:ea typeface="Times New Roman" panose="02020603050405020304" pitchFamily="18" charset="0"/>
              </a:rPr>
              <a:t>vi phạm bản quyền; các biện pháp đã triển khai thực hiện và minh chứng về sự tiến bộ của học sinh là trung thực.</a:t>
            </a:r>
            <a:endParaRPr lang="vi-VN" sz="2400" dirty="0">
              <a:effectLst/>
              <a:latin typeface="Times New Roman" panose="02020603050405020304" pitchFamily="18" charset="0"/>
              <a:ea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098063459"/>
              </p:ext>
            </p:extLst>
          </p:nvPr>
        </p:nvGraphicFramePr>
        <p:xfrm>
          <a:off x="1515292" y="2356211"/>
          <a:ext cx="9300754" cy="4114800"/>
        </p:xfrm>
        <a:graphic>
          <a:graphicData uri="http://schemas.openxmlformats.org/drawingml/2006/table">
            <a:tbl>
              <a:tblPr firstRow="1" firstCol="1" bandRow="1"/>
              <a:tblGrid>
                <a:gridCol w="4086724">
                  <a:extLst>
                    <a:ext uri="{9D8B030D-6E8A-4147-A177-3AD203B41FA5}">
                      <a16:colId xmlns:a16="http://schemas.microsoft.com/office/drawing/2014/main" val="118658021"/>
                    </a:ext>
                  </a:extLst>
                </a:gridCol>
                <a:gridCol w="5214030">
                  <a:extLst>
                    <a:ext uri="{9D8B030D-6E8A-4147-A177-3AD203B41FA5}">
                      <a16:colId xmlns:a16="http://schemas.microsoft.com/office/drawing/2014/main" val="1885476139"/>
                    </a:ext>
                  </a:extLst>
                </a:gridCol>
              </a:tblGrid>
              <a:tr h="0">
                <a:tc>
                  <a:txBody>
                    <a:bodyPr/>
                    <a:lstStyle/>
                    <a:p>
                      <a:pPr algn="just">
                        <a:lnSpc>
                          <a:spcPct val="150000"/>
                        </a:lnSpc>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Đào Viên, ngày 20 tháng 10 năm 2020</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GIÁO VIÊN</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(ký và ghi rõ họ tên)</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718116909"/>
                  </a:ext>
                </a:extLst>
              </a:tr>
              <a:tr h="0">
                <a:tc>
                  <a:txBody>
                    <a:bodyPr/>
                    <a:lstStyle/>
                    <a:p>
                      <a:pPr algn="just">
                        <a:lnSpc>
                          <a:spcPct val="150000"/>
                        </a:lnSpc>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l">
                        <a:lnSpc>
                          <a:spcPct val="150000"/>
                        </a:lnSpc>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ct val="150000"/>
                        </a:lnSpc>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ct val="150000"/>
                        </a:lnSpc>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ct val="150000"/>
                        </a:lnSpc>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Phạm Thị Huyền</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851696384"/>
                  </a:ext>
                </a:extLst>
              </a:tr>
            </a:tbl>
          </a:graphicData>
        </a:graphic>
      </p:graphicFrame>
    </p:spTree>
    <p:extLst>
      <p:ext uri="{BB962C8B-B14F-4D97-AF65-F5344CB8AC3E}">
        <p14:creationId xmlns:p14="http://schemas.microsoft.com/office/powerpoint/2010/main" val="3264280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8274" y="783773"/>
            <a:ext cx="10737669" cy="4601260"/>
          </a:xfrm>
          <a:prstGeom prst="rect">
            <a:avLst/>
          </a:prstGeom>
          <a:noFill/>
        </p:spPr>
        <p:txBody>
          <a:bodyPr wrap="square" rtlCol="0">
            <a:spAutoFit/>
          </a:bodyPr>
          <a:lstStyle/>
          <a:p>
            <a:pPr marL="342900" lvl="0" indent="-342900">
              <a:lnSpc>
                <a:spcPct val="150000"/>
              </a:lnSpc>
              <a:spcBef>
                <a:spcPts val="600"/>
              </a:spcBef>
              <a:spcAft>
                <a:spcPts val="0"/>
              </a:spcAft>
              <a:buFont typeface="Times New Roman" panose="02020603050405020304" pitchFamily="18" charset="0"/>
              <a:buChar char="-"/>
            </a:pPr>
            <a:r>
              <a:rPr lang="en-US" sz="2400" dirty="0" smtClean="0">
                <a:latin typeface="Times New Roman" panose="02020603050405020304" pitchFamily="18" charset="0"/>
                <a:ea typeface="Times New Roman" panose="02020603050405020304" pitchFamily="18" charset="0"/>
              </a:rPr>
              <a:t>Là </a:t>
            </a:r>
            <a:r>
              <a:rPr lang="en-US" sz="2400" dirty="0">
                <a:latin typeface="Times New Roman" panose="02020603050405020304" pitchFamily="18" charset="0"/>
                <a:ea typeface="Times New Roman" panose="02020603050405020304" pitchFamily="18" charset="0"/>
              </a:rPr>
              <a:t>một giáo viên được phân </a:t>
            </a:r>
            <a:r>
              <a:rPr lang="en-US" sz="2400" dirty="0" smtClean="0">
                <a:latin typeface="Times New Roman" panose="02020603050405020304" pitchFamily="18" charset="0"/>
                <a:ea typeface="Times New Roman" panose="02020603050405020304" pitchFamily="18" charset="0"/>
              </a:rPr>
              <a:t>công </a:t>
            </a:r>
            <a:r>
              <a:rPr lang="en-US" sz="2400" dirty="0">
                <a:latin typeface="Times New Roman" panose="02020603050405020304" pitchFamily="18" charset="0"/>
                <a:ea typeface="Times New Roman" panose="02020603050405020304" pitchFamily="18" charset="0"/>
              </a:rPr>
              <a:t>giảng dạy khối 6, 7 từ những năm qua, bản thân tôi đã từng trăn trở: “ làm thế nào để học sinh tiếp thu, giải bài tập tỉ lệ một cách chủ động</a:t>
            </a:r>
            <a:r>
              <a:rPr lang="en-US" sz="2400" dirty="0" smtClean="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làm thế nào để phát huy tính tích cực, tự giác, sáng tạo, nâng cao năng lực tự học của học sinh</a:t>
            </a:r>
            <a:r>
              <a:rPr lang="en-US" sz="2400" dirty="0" smtClean="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làm thế nào để học sinh yếu kém có thể trở lên say mê học tập, thích phát biểu trong giờ học</a:t>
            </a:r>
            <a:r>
              <a:rPr lang="en-US" sz="2400" dirty="0" smtClean="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Đối với bài toán tỉ lệ nên sử dụng phương pháp gì cho phù hợp</a:t>
            </a:r>
            <a:r>
              <a:rPr lang="en-US" sz="2400" dirty="0" smtClean="0">
                <a:latin typeface="Times New Roman" panose="02020603050405020304" pitchFamily="18" charset="0"/>
                <a:ea typeface="Times New Roman" panose="02020603050405020304" pitchFamily="18" charset="0"/>
              </a:rPr>
              <a:t>?</a:t>
            </a:r>
            <a:endParaRPr lang="vi-VN" sz="2400" dirty="0">
              <a:latin typeface="Times New Roman" panose="02020603050405020304" pitchFamily="18" charset="0"/>
              <a:ea typeface="Times New Roman" panose="02020603050405020304" pitchFamily="18" charset="0"/>
            </a:endParaRPr>
          </a:p>
          <a:p>
            <a:pPr marL="342900" lvl="0" indent="-342900">
              <a:lnSpc>
                <a:spcPct val="150000"/>
              </a:lnSpc>
              <a:spcBef>
                <a:spcPts val="600"/>
              </a:spcBef>
              <a:spcAft>
                <a:spcPts val="0"/>
              </a:spcAft>
              <a:buFont typeface="Times New Roman" panose="02020603050405020304" pitchFamily="18" charset="0"/>
              <a:buChar char="-"/>
            </a:pPr>
            <a:r>
              <a:rPr lang="en-US" sz="2400" dirty="0">
                <a:latin typeface="Times New Roman" panose="02020603050405020304" pitchFamily="18" charset="0"/>
                <a:ea typeface="Times New Roman" panose="02020603050405020304" pitchFamily="18" charset="0"/>
              </a:rPr>
              <a:t>Sau khi tìm tòi, suy nghĩ và tham khảo sách vở, ý kiến đồng nghiệp và thực nghiệm tôi xin trình bày </a:t>
            </a:r>
            <a:r>
              <a:rPr lang="en-US" sz="2400" dirty="0" smtClean="0">
                <a:latin typeface="Times New Roman" panose="02020603050405020304" pitchFamily="18" charset="0"/>
                <a:ea typeface="Times New Roman" panose="02020603050405020304" pitchFamily="18" charset="0"/>
              </a:rPr>
              <a:t>biện </a:t>
            </a:r>
            <a:r>
              <a:rPr lang="en-US" sz="2400" dirty="0">
                <a:latin typeface="Times New Roman" panose="02020603050405020304" pitchFamily="18" charset="0"/>
                <a:ea typeface="Times New Roman" panose="02020603050405020304" pitchFamily="18" charset="0"/>
              </a:rPr>
              <a:t>pháp </a:t>
            </a:r>
            <a:r>
              <a:rPr lang="en-US" sz="2400" dirty="0" smtClean="0">
                <a:latin typeface="Times New Roman" panose="02020603050405020304" pitchFamily="18" charset="0"/>
                <a:ea typeface="Times New Roman" panose="02020603050405020304" pitchFamily="18" charset="0"/>
              </a:rPr>
              <a:t>dạy học </a:t>
            </a:r>
            <a:r>
              <a:rPr lang="en-US" sz="2400" dirty="0">
                <a:latin typeface="Times New Roman" panose="02020603050405020304" pitchFamily="18" charset="0"/>
                <a:ea typeface="Times New Roman" panose="02020603050405020304" pitchFamily="18" charset="0"/>
              </a:rPr>
              <a:t>các bài toán tỉ lệ bằng cách lập bảng.</a:t>
            </a:r>
            <a:endParaRPr lang="vi-VN"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618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checkerboard(across)">
                                      <p:cBhvr>
                                        <p:cTn id="1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8720" y="2338256"/>
            <a:ext cx="10123714" cy="2539157"/>
          </a:xfrm>
          <a:prstGeom prst="rect">
            <a:avLst/>
          </a:prstGeom>
          <a:noFill/>
        </p:spPr>
        <p:txBody>
          <a:bodyPr wrap="square" rtlCol="0">
            <a:spAutoFit/>
          </a:bodyPr>
          <a:lstStyle/>
          <a:p>
            <a:pPr lvl="0" algn="just">
              <a:spcBef>
                <a:spcPts val="600"/>
              </a:spcBef>
              <a:spcAft>
                <a:spcPts val="0"/>
              </a:spcAft>
            </a:pPr>
            <a:r>
              <a:rPr lang="vi-VN" sz="2400" b="1" dirty="0" smtClean="0">
                <a:latin typeface="Times New Roman" panose="02020603050405020304" pitchFamily="18" charset="0"/>
                <a:ea typeface="Times New Roman" panose="02020603050405020304" pitchFamily="18" charset="0"/>
              </a:rPr>
              <a:t>2. Biện </a:t>
            </a:r>
            <a:r>
              <a:rPr lang="vi-VN" sz="2400" b="1" dirty="0">
                <a:latin typeface="Times New Roman" panose="02020603050405020304" pitchFamily="18" charset="0"/>
                <a:ea typeface="Times New Roman" panose="02020603050405020304" pitchFamily="18" charset="0"/>
              </a:rPr>
              <a:t>pháp nâng cao chất lượng </a:t>
            </a:r>
            <a:r>
              <a:rPr lang="vi-VN" sz="2400" b="1" dirty="0" smtClean="0">
                <a:latin typeface="Times New Roman" panose="02020603050405020304" pitchFamily="18" charset="0"/>
                <a:ea typeface="Times New Roman" panose="02020603050405020304" pitchFamily="18" charset="0"/>
              </a:rPr>
              <a:t>công tác giảng dạy  môn </a:t>
            </a:r>
            <a:r>
              <a:rPr lang="vi-VN" sz="2400" b="1" dirty="0">
                <a:latin typeface="Times New Roman" panose="02020603050405020304" pitchFamily="18" charset="0"/>
                <a:ea typeface="Times New Roman" panose="02020603050405020304" pitchFamily="18" charset="0"/>
              </a:rPr>
              <a:t>Toán </a:t>
            </a:r>
            <a:r>
              <a:rPr lang="vi-VN" sz="2400" b="1" dirty="0" smtClean="0">
                <a:latin typeface="Times New Roman" panose="02020603050405020304" pitchFamily="18" charset="0"/>
                <a:ea typeface="Times New Roman" panose="02020603050405020304" pitchFamily="18" charset="0"/>
              </a:rPr>
              <a:t>7, dạy học các bài toán tỉ lệ bằng phương pháp lập bảng</a:t>
            </a:r>
            <a:endParaRPr lang="vi-VN" sz="2400" b="1" i="1" dirty="0" smtClean="0">
              <a:latin typeface="Times New Roman" panose="02020603050405020304" pitchFamily="18" charset="0"/>
              <a:ea typeface="Times New Roman" panose="02020603050405020304" pitchFamily="18" charset="0"/>
            </a:endParaRPr>
          </a:p>
          <a:p>
            <a:pPr marL="457200" algn="just">
              <a:lnSpc>
                <a:spcPct val="150000"/>
              </a:lnSpc>
              <a:spcBef>
                <a:spcPts val="600"/>
              </a:spcBef>
              <a:spcAft>
                <a:spcPts val="0"/>
              </a:spcAft>
            </a:pPr>
            <a:r>
              <a:rPr lang="vi-VN" sz="2400" b="1" dirty="0">
                <a:latin typeface="Times New Roman" panose="02020603050405020304" pitchFamily="18" charset="0"/>
                <a:ea typeface="Times New Roman" panose="02020603050405020304" pitchFamily="18" charset="0"/>
              </a:rPr>
              <a:t>BP1: Cung cấp hệ thống lý thuyết ngắn gọn, đầy đủ, chính xác</a:t>
            </a:r>
            <a:endParaRPr lang="vi-VN" sz="2400" dirty="0">
              <a:latin typeface="Times New Roman" panose="02020603050405020304" pitchFamily="18" charset="0"/>
              <a:ea typeface="Times New Roman" panose="02020603050405020304" pitchFamily="18" charset="0"/>
            </a:endParaRPr>
          </a:p>
          <a:p>
            <a:pPr marL="457200" algn="just">
              <a:lnSpc>
                <a:spcPct val="150000"/>
              </a:lnSpc>
              <a:spcBef>
                <a:spcPts val="600"/>
              </a:spcBef>
              <a:spcAft>
                <a:spcPts val="0"/>
              </a:spcAft>
            </a:pPr>
            <a:r>
              <a:rPr lang="vi-VN" sz="2400" b="1" dirty="0">
                <a:latin typeface="Times New Roman" panose="02020603050405020304" pitchFamily="18" charset="0"/>
                <a:ea typeface="Times New Roman" panose="02020603050405020304" pitchFamily="18" charset="0"/>
              </a:rPr>
              <a:t>BP2: Chia dạng bài tập và có phương pháp giải cho từng dạng</a:t>
            </a:r>
            <a:endParaRPr lang="vi-VN" sz="2400" dirty="0">
              <a:latin typeface="Times New Roman" panose="02020603050405020304" pitchFamily="18" charset="0"/>
              <a:ea typeface="Times New Roman" panose="02020603050405020304" pitchFamily="18" charset="0"/>
            </a:endParaRPr>
          </a:p>
          <a:p>
            <a:pPr lvl="0" algn="just">
              <a:spcBef>
                <a:spcPts val="600"/>
              </a:spcBef>
              <a:spcAft>
                <a:spcPts val="0"/>
              </a:spcAft>
            </a:pPr>
            <a:endParaRPr lang="vi-VN" sz="2400" dirty="0">
              <a:latin typeface="Times New Roman" panose="02020603050405020304" pitchFamily="18" charset="0"/>
              <a:ea typeface="Times New Roman" panose="02020603050405020304" pitchFamily="18" charset="0"/>
            </a:endParaRPr>
          </a:p>
        </p:txBody>
      </p:sp>
      <p:sp>
        <p:nvSpPr>
          <p:cNvPr id="2" name="Rectangle 1"/>
          <p:cNvSpPr/>
          <p:nvPr/>
        </p:nvSpPr>
        <p:spPr>
          <a:xfrm>
            <a:off x="1188720" y="518316"/>
            <a:ext cx="8869680" cy="1723549"/>
          </a:xfrm>
          <a:prstGeom prst="rect">
            <a:avLst/>
          </a:prstGeom>
        </p:spPr>
        <p:txBody>
          <a:bodyPr wrap="square">
            <a:spAutoFit/>
          </a:bodyPr>
          <a:lstStyle/>
          <a:p>
            <a:pPr lvl="0" algn="ctr">
              <a:lnSpc>
                <a:spcPct val="150000"/>
              </a:lnSpc>
              <a:spcBef>
                <a:spcPts val="600"/>
              </a:spcBef>
            </a:pPr>
            <a:r>
              <a:rPr lang="vi-VN" sz="2400" b="1" dirty="0">
                <a:solidFill>
                  <a:prstClr val="white"/>
                </a:solidFill>
                <a:latin typeface="Times New Roman" panose="02020603050405020304" pitchFamily="18" charset="0"/>
                <a:ea typeface="Times New Roman" panose="02020603050405020304" pitchFamily="18" charset="0"/>
              </a:rPr>
              <a:t>PHẦN II: GIẢI QUYẾT VẤN </a:t>
            </a:r>
            <a:r>
              <a:rPr lang="vi-VN" sz="2400" b="1" dirty="0" smtClean="0">
                <a:solidFill>
                  <a:prstClr val="white"/>
                </a:solidFill>
                <a:latin typeface="Times New Roman" panose="02020603050405020304" pitchFamily="18" charset="0"/>
                <a:ea typeface="Times New Roman" panose="02020603050405020304" pitchFamily="18" charset="0"/>
              </a:rPr>
              <a:t>ĐỀ</a:t>
            </a:r>
          </a:p>
          <a:p>
            <a:pPr lvl="0" algn="ctr">
              <a:lnSpc>
                <a:spcPct val="150000"/>
              </a:lnSpc>
              <a:spcBef>
                <a:spcPts val="600"/>
              </a:spcBef>
            </a:pPr>
            <a:endParaRPr lang="vi-VN" sz="2400" dirty="0">
              <a:solidFill>
                <a:prstClr val="white"/>
              </a:solidFill>
              <a:latin typeface="Times New Roman" panose="02020603050405020304" pitchFamily="18" charset="0"/>
              <a:ea typeface="Times New Roman" panose="02020603050405020304" pitchFamily="18" charset="0"/>
            </a:endParaRPr>
          </a:p>
          <a:p>
            <a:pPr marL="342900" lvl="0" indent="-342900" algn="just">
              <a:spcBef>
                <a:spcPts val="600"/>
              </a:spcBef>
              <a:buFont typeface="+mj-lt"/>
              <a:buAutoNum type="arabicPeriod"/>
            </a:pPr>
            <a:r>
              <a:rPr lang="vi-VN" sz="2400" b="1" dirty="0">
                <a:solidFill>
                  <a:prstClr val="white"/>
                </a:solidFill>
                <a:latin typeface="Times New Roman" panose="02020603050405020304" pitchFamily="18" charset="0"/>
                <a:ea typeface="Times New Roman" panose="02020603050405020304" pitchFamily="18" charset="0"/>
              </a:rPr>
              <a:t>Thực trạng công tác dạy và học</a:t>
            </a:r>
            <a:endParaRPr lang="vi-VN" sz="2400" dirty="0">
              <a:solidFill>
                <a:prstClr val="white"/>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4154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heel(1)">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heel(1)">
                                      <p:cBhvr>
                                        <p:cTn id="17"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2697" y="247426"/>
            <a:ext cx="1124712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
        <p:nvSpPr>
          <p:cNvPr id="10" name="TextBox 9"/>
          <p:cNvSpPr txBox="1"/>
          <p:nvPr/>
        </p:nvSpPr>
        <p:spPr>
          <a:xfrm>
            <a:off x="352697" y="116796"/>
            <a:ext cx="11547566" cy="1354217"/>
          </a:xfrm>
          <a:prstGeom prst="rect">
            <a:avLst/>
          </a:prstGeom>
          <a:noFill/>
        </p:spPr>
        <p:txBody>
          <a:bodyPr wrap="square" rtlCol="0">
            <a:spAutoFit/>
          </a:bodyPr>
          <a:lstStyle/>
          <a:p>
            <a:pPr marL="0" marR="0" lvl="0" indent="0" algn="just" defTabSz="457200" rtl="0" eaLnBrk="1" fontAlgn="auto" latinLnBrk="0" hangingPunct="1">
              <a:spcBef>
                <a:spcPts val="600"/>
              </a:spcBef>
              <a:spcAft>
                <a:spcPts val="0"/>
              </a:spcAft>
              <a:buClrTx/>
              <a:buSzTx/>
              <a:buFontTx/>
              <a:buNone/>
              <a:tabLst/>
              <a:defRPr/>
            </a:pPr>
            <a:r>
              <a:rPr kumimoji="0" lang="vi-VN" sz="2400" b="1" i="0" u="none" strike="noStrike" kern="1200" cap="none" spc="0" normalizeH="0" baseline="0" noProof="0" dirty="0" smtClean="0">
                <a:ln>
                  <a:noFill/>
                </a:ln>
                <a:solidFill>
                  <a:prstClr val="white"/>
                </a:solidFill>
                <a:effectLst/>
                <a:uLnTx/>
                <a:uFillTx/>
                <a:latin typeface="+mj-lt"/>
                <a:ea typeface="Times New Roman" panose="02020603050405020304" pitchFamily="18" charset="0"/>
              </a:rPr>
              <a:t>3. Thực nghiệm sư phạm</a:t>
            </a:r>
            <a:endParaRPr kumimoji="0" lang="vi-VN" sz="2400" b="0" i="0" u="none" strike="noStrike" kern="1200" cap="none" spc="0" normalizeH="0" baseline="0" noProof="0" dirty="0">
              <a:ln>
                <a:noFill/>
              </a:ln>
              <a:solidFill>
                <a:prstClr val="white"/>
              </a:solidFill>
              <a:effectLst/>
              <a:uLnTx/>
              <a:uFillTx/>
              <a:latin typeface="+mj-lt"/>
              <a:ea typeface="Times New Roman" panose="02020603050405020304" pitchFamily="18" charset="0"/>
            </a:endParaRPr>
          </a:p>
          <a:p>
            <a:pPr marL="457200" marR="0" lvl="0" indent="-457200" algn="just" defTabSz="457200" rtl="0" eaLnBrk="1" fontAlgn="auto" latinLnBrk="0" hangingPunct="1">
              <a:spcBef>
                <a:spcPts val="600"/>
              </a:spcBef>
              <a:spcAft>
                <a:spcPts val="0"/>
              </a:spcAft>
              <a:buClrTx/>
              <a:buSzTx/>
              <a:buFontTx/>
              <a:buAutoNum type="alphaLcParenR"/>
              <a:tabLst/>
              <a:defRPr/>
            </a:pPr>
            <a:r>
              <a:rPr kumimoji="0" lang="vi-VN" sz="2400" b="1" i="0" u="sng" strike="noStrike" kern="1200" cap="none" spc="0" normalizeH="0" baseline="0" noProof="0" dirty="0" smtClean="0">
                <a:ln>
                  <a:noFill/>
                </a:ln>
                <a:solidFill>
                  <a:prstClr val="white"/>
                </a:solidFill>
                <a:effectLst/>
                <a:uLnTx/>
                <a:uFillTx/>
                <a:latin typeface="+mj-lt"/>
                <a:ea typeface="Times New Roman" panose="02020603050405020304" pitchFamily="18" charset="0"/>
              </a:rPr>
              <a:t>Mô </a:t>
            </a:r>
            <a:r>
              <a:rPr kumimoji="0" lang="vi-VN" sz="2400" b="1" i="0" u="sng" strike="noStrike" kern="1200" cap="none" spc="0" normalizeH="0" baseline="0" noProof="0" dirty="0">
                <a:ln>
                  <a:noFill/>
                </a:ln>
                <a:solidFill>
                  <a:prstClr val="white"/>
                </a:solidFill>
                <a:effectLst/>
                <a:uLnTx/>
                <a:uFillTx/>
                <a:latin typeface="+mj-lt"/>
                <a:ea typeface="Times New Roman" panose="02020603050405020304" pitchFamily="18" charset="0"/>
              </a:rPr>
              <a:t>tả cách thức thực </a:t>
            </a:r>
            <a:r>
              <a:rPr kumimoji="0" lang="vi-VN" sz="2400" b="1" i="0" u="sng" strike="noStrike" kern="1200" cap="none" spc="0" normalizeH="0" baseline="0" noProof="0" dirty="0" smtClean="0">
                <a:ln>
                  <a:noFill/>
                </a:ln>
                <a:solidFill>
                  <a:prstClr val="white"/>
                </a:solidFill>
                <a:effectLst/>
                <a:uLnTx/>
                <a:uFillTx/>
                <a:latin typeface="+mj-lt"/>
                <a:ea typeface="Times New Roman" panose="02020603050405020304" pitchFamily="18" charset="0"/>
              </a:rPr>
              <a:t>hiện:</a:t>
            </a:r>
          </a:p>
          <a:p>
            <a:pPr lvl="0" algn="just">
              <a:spcBef>
                <a:spcPts val="600"/>
              </a:spcBef>
            </a:pPr>
            <a:r>
              <a:rPr lang="vi-VN" sz="2400" b="1" u="sng" dirty="0">
                <a:solidFill>
                  <a:prstClr val="white"/>
                </a:solidFill>
                <a:latin typeface="+mj-lt"/>
                <a:ea typeface="Times New Roman" panose="02020603050405020304" pitchFamily="18" charset="0"/>
              </a:rPr>
              <a:t>BP1: Cung cấp hệ thống lý thuyết ngắn gọn, đầy đủ, chính </a:t>
            </a:r>
            <a:r>
              <a:rPr lang="vi-VN" sz="2400" b="1" u="sng" dirty="0" smtClean="0">
                <a:solidFill>
                  <a:prstClr val="white"/>
                </a:solidFill>
                <a:latin typeface="+mj-lt"/>
                <a:ea typeface="Times New Roman" panose="02020603050405020304" pitchFamily="18" charset="0"/>
              </a:rPr>
              <a:t>xác</a:t>
            </a:r>
          </a:p>
        </p:txBody>
      </p:sp>
      <mc:AlternateContent xmlns:mc="http://schemas.openxmlformats.org/markup-compatibility/2006" xmlns:a14="http://schemas.microsoft.com/office/drawing/2010/main">
        <mc:Choice Requires="a14">
          <p:sp>
            <p:nvSpPr>
              <p:cNvPr id="2" name="TextBox 1"/>
              <p:cNvSpPr txBox="1"/>
              <p:nvPr/>
            </p:nvSpPr>
            <p:spPr>
              <a:xfrm>
                <a:off x="352696" y="1672044"/>
                <a:ext cx="5982790" cy="4793492"/>
              </a:xfrm>
              <a:prstGeom prst="rect">
                <a:avLst/>
              </a:prstGeom>
              <a:noFill/>
            </p:spPr>
            <p:txBody>
              <a:bodyPr wrap="square" rtlCol="0">
                <a:spAutoFit/>
              </a:bodyPr>
              <a:lstStyle/>
              <a:p>
                <a:pPr lvl="0">
                  <a:lnSpc>
                    <a:spcPct val="150000"/>
                  </a:lnSpc>
                </a:pPr>
                <a:r>
                  <a:rPr lang="vi-VN" sz="2200" b="1" dirty="0">
                    <a:solidFill>
                      <a:prstClr val="white"/>
                    </a:solidFill>
                    <a:latin typeface="Times New Roman" panose="02020603050405020304" pitchFamily="18" charset="0"/>
                  </a:rPr>
                  <a:t>*Với dạng bài toán đại lượng tỉ lệ thuận</a:t>
                </a:r>
                <a:endParaRPr lang="vi-VN" sz="2200" dirty="0">
                  <a:solidFill>
                    <a:prstClr val="white"/>
                  </a:solidFill>
                  <a:latin typeface="Times New Roman" panose="02020603050405020304" pitchFamily="18" charset="0"/>
                </a:endParaRPr>
              </a:p>
              <a:p>
                <a:pPr lvl="0">
                  <a:lnSpc>
                    <a:spcPct val="150000"/>
                  </a:lnSpc>
                </a:pPr>
                <a:r>
                  <a:rPr lang="vi-VN" sz="2200" b="1" u="sng" dirty="0">
                    <a:solidFill>
                      <a:prstClr val="white"/>
                    </a:solidFill>
                    <a:latin typeface="Times New Roman" panose="02020603050405020304" pitchFamily="18" charset="0"/>
                  </a:rPr>
                  <a:t>Định nghĩa: </a:t>
                </a:r>
                <a:r>
                  <a:rPr lang="vi-VN" sz="2200" dirty="0">
                    <a:solidFill>
                      <a:prstClr val="white"/>
                    </a:solidFill>
                    <a:latin typeface="Times New Roman" panose="02020603050405020304" pitchFamily="18" charset="0"/>
                  </a:rPr>
                  <a:t>Nếu đại lượng y liên hệ với đại lượng x theo công thức: y =kx (với k là hằng số khác 0) thì ta nói y tỉ lệ thuận với x theo hệ số tỉ lệ k.</a:t>
                </a:r>
              </a:p>
              <a:p>
                <a:pPr lvl="0">
                  <a:lnSpc>
                    <a:spcPct val="150000"/>
                  </a:lnSpc>
                </a:pPr>
                <a:r>
                  <a:rPr lang="vi-VN" sz="2200" b="1" u="sng" dirty="0">
                    <a:solidFill>
                      <a:prstClr val="white"/>
                    </a:solidFill>
                    <a:latin typeface="Times New Roman" panose="02020603050405020304" pitchFamily="18" charset="0"/>
                  </a:rPr>
                  <a:t>Tính chất:</a:t>
                </a:r>
                <a:endParaRPr lang="vi-VN" sz="2200" dirty="0">
                  <a:solidFill>
                    <a:prstClr val="white"/>
                  </a:solidFill>
                  <a:latin typeface="Times New Roman" panose="02020603050405020304" pitchFamily="18" charset="0"/>
                </a:endParaRPr>
              </a:p>
              <a:p>
                <a:pPr lvl="0"/>
                <a:r>
                  <a:rPr lang="vi-VN" sz="2200" dirty="0">
                    <a:solidFill>
                      <a:prstClr val="white"/>
                    </a:solidFill>
                    <a:latin typeface="Times New Roman" panose="02020603050405020304" pitchFamily="18" charset="0"/>
                  </a:rPr>
                  <a:t>Nếu x và y tỉ lệ thuận thì áp dụng tính chất của đại lượng tỉ lệ thuận ta có:</a:t>
                </a:r>
              </a:p>
              <a:p>
                <a:pPr lvl="0">
                  <a:lnSpc>
                    <a:spcPct val="150000"/>
                  </a:lnSpc>
                </a:pPr>
                <a14:m>
                  <m:oMath xmlns:m="http://schemas.openxmlformats.org/officeDocument/2006/math">
                    <m:f>
                      <m:fPr>
                        <m:ctrlPr>
                          <a:rPr lang="vi-VN" sz="2200" i="1">
                            <a:solidFill>
                              <a:prstClr val="white"/>
                            </a:solidFill>
                            <a:latin typeface="Cambria Math" panose="02040503050406030204" pitchFamily="18" charset="0"/>
                          </a:rPr>
                        </m:ctrlPr>
                      </m:fPr>
                      <m:num>
                        <m:sSub>
                          <m:sSubPr>
                            <m:ctrlPr>
                              <a:rPr lang="vi-VN" sz="2200" i="1">
                                <a:solidFill>
                                  <a:prstClr val="white"/>
                                </a:solidFill>
                                <a:latin typeface="Cambria Math" panose="02040503050406030204" pitchFamily="18" charset="0"/>
                              </a:rPr>
                            </m:ctrlPr>
                          </m:sSubPr>
                          <m:e>
                            <m:r>
                              <a:rPr lang="vi-VN" sz="2200" i="1">
                                <a:solidFill>
                                  <a:prstClr val="white"/>
                                </a:solidFill>
                                <a:latin typeface="Cambria Math" panose="02040503050406030204" pitchFamily="18" charset="0"/>
                              </a:rPr>
                              <m:t>𝑥</m:t>
                            </m:r>
                          </m:e>
                          <m:sub>
                            <m:r>
                              <a:rPr lang="vi-VN" sz="2200" i="1">
                                <a:solidFill>
                                  <a:prstClr val="white"/>
                                </a:solidFill>
                                <a:latin typeface="Cambria Math" panose="02040503050406030204" pitchFamily="18" charset="0"/>
                              </a:rPr>
                              <m:t>1</m:t>
                            </m:r>
                          </m:sub>
                        </m:sSub>
                      </m:num>
                      <m:den>
                        <m:sSub>
                          <m:sSubPr>
                            <m:ctrlPr>
                              <a:rPr lang="vi-VN" sz="2200" i="1">
                                <a:solidFill>
                                  <a:prstClr val="white"/>
                                </a:solidFill>
                                <a:latin typeface="Cambria Math" panose="02040503050406030204" pitchFamily="18" charset="0"/>
                              </a:rPr>
                            </m:ctrlPr>
                          </m:sSubPr>
                          <m:e>
                            <m:r>
                              <a:rPr lang="vi-VN" sz="2200" i="1">
                                <a:solidFill>
                                  <a:prstClr val="white"/>
                                </a:solidFill>
                                <a:latin typeface="Cambria Math" panose="02040503050406030204" pitchFamily="18" charset="0"/>
                              </a:rPr>
                              <m:t>𝑦</m:t>
                            </m:r>
                          </m:e>
                          <m:sub>
                            <m:r>
                              <a:rPr lang="vi-VN" sz="2200" i="1">
                                <a:solidFill>
                                  <a:prstClr val="white"/>
                                </a:solidFill>
                                <a:latin typeface="Cambria Math" panose="02040503050406030204" pitchFamily="18" charset="0"/>
                              </a:rPr>
                              <m:t>1</m:t>
                            </m:r>
                          </m:sub>
                        </m:sSub>
                      </m:den>
                    </m:f>
                    <m:r>
                      <a:rPr lang="vi-VN" sz="2200" i="1">
                        <a:solidFill>
                          <a:prstClr val="white"/>
                        </a:solidFill>
                        <a:latin typeface="Cambria Math" panose="02040503050406030204" pitchFamily="18" charset="0"/>
                      </a:rPr>
                      <m:t>=</m:t>
                    </m:r>
                    <m:f>
                      <m:fPr>
                        <m:ctrlPr>
                          <a:rPr lang="vi-VN" sz="2200" i="1">
                            <a:solidFill>
                              <a:prstClr val="white"/>
                            </a:solidFill>
                            <a:latin typeface="Cambria Math" panose="02040503050406030204" pitchFamily="18" charset="0"/>
                          </a:rPr>
                        </m:ctrlPr>
                      </m:fPr>
                      <m:num>
                        <m:sSub>
                          <m:sSubPr>
                            <m:ctrlPr>
                              <a:rPr lang="vi-VN" sz="2200" i="1">
                                <a:solidFill>
                                  <a:prstClr val="white"/>
                                </a:solidFill>
                                <a:latin typeface="Cambria Math" panose="02040503050406030204" pitchFamily="18" charset="0"/>
                              </a:rPr>
                            </m:ctrlPr>
                          </m:sSubPr>
                          <m:e>
                            <m:r>
                              <a:rPr lang="vi-VN" sz="2200" i="1">
                                <a:solidFill>
                                  <a:prstClr val="white"/>
                                </a:solidFill>
                                <a:latin typeface="Cambria Math" panose="02040503050406030204" pitchFamily="18" charset="0"/>
                              </a:rPr>
                              <m:t>𝑥</m:t>
                            </m:r>
                          </m:e>
                          <m:sub>
                            <m:r>
                              <a:rPr lang="vi-VN" sz="2200" i="1">
                                <a:solidFill>
                                  <a:prstClr val="white"/>
                                </a:solidFill>
                                <a:latin typeface="Cambria Math" panose="02040503050406030204" pitchFamily="18" charset="0"/>
                              </a:rPr>
                              <m:t>2</m:t>
                            </m:r>
                          </m:sub>
                        </m:sSub>
                      </m:num>
                      <m:den>
                        <m:sSub>
                          <m:sSubPr>
                            <m:ctrlPr>
                              <a:rPr lang="vi-VN" sz="2200" i="1">
                                <a:solidFill>
                                  <a:prstClr val="white"/>
                                </a:solidFill>
                                <a:latin typeface="Cambria Math" panose="02040503050406030204" pitchFamily="18" charset="0"/>
                              </a:rPr>
                            </m:ctrlPr>
                          </m:sSubPr>
                          <m:e>
                            <m:r>
                              <a:rPr lang="vi-VN" sz="2200" i="1">
                                <a:solidFill>
                                  <a:prstClr val="white"/>
                                </a:solidFill>
                                <a:latin typeface="Cambria Math" panose="02040503050406030204" pitchFamily="18" charset="0"/>
                              </a:rPr>
                              <m:t>𝑦</m:t>
                            </m:r>
                          </m:e>
                          <m:sub>
                            <m:r>
                              <a:rPr lang="vi-VN" sz="2200" i="1">
                                <a:solidFill>
                                  <a:prstClr val="white"/>
                                </a:solidFill>
                                <a:latin typeface="Cambria Math" panose="02040503050406030204" pitchFamily="18" charset="0"/>
                              </a:rPr>
                              <m:t>2</m:t>
                            </m:r>
                          </m:sub>
                        </m:sSub>
                      </m:den>
                    </m:f>
                    <m:r>
                      <a:rPr lang="vi-VN" sz="2200" i="1">
                        <a:solidFill>
                          <a:prstClr val="white"/>
                        </a:solidFill>
                        <a:latin typeface="Cambria Math" panose="02040503050406030204" pitchFamily="18" charset="0"/>
                      </a:rPr>
                      <m:t>=</m:t>
                    </m:r>
                    <m:f>
                      <m:fPr>
                        <m:ctrlPr>
                          <a:rPr lang="vi-VN" sz="2200" i="1">
                            <a:solidFill>
                              <a:prstClr val="white"/>
                            </a:solidFill>
                            <a:latin typeface="Cambria Math" panose="02040503050406030204" pitchFamily="18" charset="0"/>
                          </a:rPr>
                        </m:ctrlPr>
                      </m:fPr>
                      <m:num>
                        <m:sSub>
                          <m:sSubPr>
                            <m:ctrlPr>
                              <a:rPr lang="vi-VN" sz="2200" i="1">
                                <a:solidFill>
                                  <a:prstClr val="white"/>
                                </a:solidFill>
                                <a:latin typeface="Cambria Math" panose="02040503050406030204" pitchFamily="18" charset="0"/>
                              </a:rPr>
                            </m:ctrlPr>
                          </m:sSubPr>
                          <m:e>
                            <m:r>
                              <a:rPr lang="vi-VN" sz="2200" i="1">
                                <a:solidFill>
                                  <a:prstClr val="white"/>
                                </a:solidFill>
                                <a:latin typeface="Cambria Math" panose="02040503050406030204" pitchFamily="18" charset="0"/>
                              </a:rPr>
                              <m:t>𝑥</m:t>
                            </m:r>
                          </m:e>
                          <m:sub>
                            <m:r>
                              <a:rPr lang="vi-VN" sz="2200" i="1">
                                <a:solidFill>
                                  <a:prstClr val="white"/>
                                </a:solidFill>
                                <a:latin typeface="Cambria Math" panose="02040503050406030204" pitchFamily="18" charset="0"/>
                              </a:rPr>
                              <m:t>3</m:t>
                            </m:r>
                          </m:sub>
                        </m:sSub>
                      </m:num>
                      <m:den>
                        <m:sSub>
                          <m:sSubPr>
                            <m:ctrlPr>
                              <a:rPr lang="vi-VN" sz="2200" i="1">
                                <a:solidFill>
                                  <a:prstClr val="white"/>
                                </a:solidFill>
                                <a:latin typeface="Cambria Math" panose="02040503050406030204" pitchFamily="18" charset="0"/>
                              </a:rPr>
                            </m:ctrlPr>
                          </m:sSubPr>
                          <m:e>
                            <m:r>
                              <a:rPr lang="vi-VN" sz="2200" i="1">
                                <a:solidFill>
                                  <a:prstClr val="white"/>
                                </a:solidFill>
                                <a:latin typeface="Cambria Math" panose="02040503050406030204" pitchFamily="18" charset="0"/>
                              </a:rPr>
                              <m:t>𝑦</m:t>
                            </m:r>
                          </m:e>
                          <m:sub>
                            <m:r>
                              <a:rPr lang="vi-VN" sz="2200" i="1">
                                <a:solidFill>
                                  <a:prstClr val="white"/>
                                </a:solidFill>
                                <a:latin typeface="Cambria Math" panose="02040503050406030204" pitchFamily="18" charset="0"/>
                              </a:rPr>
                              <m:t>3</m:t>
                            </m:r>
                          </m:sub>
                        </m:sSub>
                      </m:den>
                    </m:f>
                    <m:r>
                      <a:rPr lang="vi-VN" sz="2200" i="1">
                        <a:solidFill>
                          <a:prstClr val="white"/>
                        </a:solidFill>
                        <a:latin typeface="Cambria Math" panose="02040503050406030204" pitchFamily="18" charset="0"/>
                      </a:rPr>
                      <m:t>=∙∙∙=</m:t>
                    </m:r>
                    <m:f>
                      <m:fPr>
                        <m:ctrlPr>
                          <a:rPr lang="vi-VN" sz="2200" i="1">
                            <a:solidFill>
                              <a:prstClr val="white"/>
                            </a:solidFill>
                            <a:latin typeface="Cambria Math" panose="02040503050406030204" pitchFamily="18" charset="0"/>
                          </a:rPr>
                        </m:ctrlPr>
                      </m:fPr>
                      <m:num>
                        <m:sSub>
                          <m:sSubPr>
                            <m:ctrlPr>
                              <a:rPr lang="vi-VN" sz="2200" i="1">
                                <a:solidFill>
                                  <a:prstClr val="white"/>
                                </a:solidFill>
                                <a:latin typeface="Cambria Math" panose="02040503050406030204" pitchFamily="18" charset="0"/>
                              </a:rPr>
                            </m:ctrlPr>
                          </m:sSubPr>
                          <m:e>
                            <m:r>
                              <a:rPr lang="vi-VN" sz="2200" i="1">
                                <a:solidFill>
                                  <a:prstClr val="white"/>
                                </a:solidFill>
                                <a:latin typeface="Cambria Math" panose="02040503050406030204" pitchFamily="18" charset="0"/>
                              </a:rPr>
                              <m:t>𝑥</m:t>
                            </m:r>
                          </m:e>
                          <m:sub>
                            <m:r>
                              <a:rPr lang="vi-VN" sz="2200" i="1">
                                <a:solidFill>
                                  <a:prstClr val="white"/>
                                </a:solidFill>
                                <a:latin typeface="Cambria Math" panose="02040503050406030204" pitchFamily="18" charset="0"/>
                              </a:rPr>
                              <m:t>𝑛</m:t>
                            </m:r>
                          </m:sub>
                        </m:sSub>
                      </m:num>
                      <m:den>
                        <m:sSub>
                          <m:sSubPr>
                            <m:ctrlPr>
                              <a:rPr lang="vi-VN" sz="2200" i="1">
                                <a:solidFill>
                                  <a:prstClr val="white"/>
                                </a:solidFill>
                                <a:latin typeface="Cambria Math" panose="02040503050406030204" pitchFamily="18" charset="0"/>
                              </a:rPr>
                            </m:ctrlPr>
                          </m:sSubPr>
                          <m:e>
                            <m:r>
                              <a:rPr lang="vi-VN" sz="2200" i="1">
                                <a:solidFill>
                                  <a:prstClr val="white"/>
                                </a:solidFill>
                                <a:latin typeface="Cambria Math" panose="02040503050406030204" pitchFamily="18" charset="0"/>
                              </a:rPr>
                              <m:t>𝑦</m:t>
                            </m:r>
                          </m:e>
                          <m:sub>
                            <m:r>
                              <a:rPr lang="vi-VN" sz="2200" i="1">
                                <a:solidFill>
                                  <a:prstClr val="white"/>
                                </a:solidFill>
                                <a:latin typeface="Cambria Math" panose="02040503050406030204" pitchFamily="18" charset="0"/>
                              </a:rPr>
                              <m:t>𝑛</m:t>
                            </m:r>
                          </m:sub>
                        </m:sSub>
                      </m:den>
                    </m:f>
                  </m:oMath>
                </a14:m>
                <a:r>
                  <a:rPr lang="vi-VN" sz="2200" dirty="0">
                    <a:solidFill>
                      <a:prstClr val="white"/>
                    </a:solidFill>
                    <a:latin typeface="Times New Roman" panose="02020603050405020304" pitchFamily="18" charset="0"/>
                  </a:rPr>
                  <a:t>    </a:t>
                </a:r>
                <a:endParaRPr lang="vi-VN" sz="2200" dirty="0" smtClean="0">
                  <a:solidFill>
                    <a:prstClr val="white"/>
                  </a:solidFill>
                  <a:latin typeface="Times New Roman" panose="02020603050405020304" pitchFamily="18" charset="0"/>
                </a:endParaRPr>
              </a:p>
              <a:p>
                <a:pPr lvl="0">
                  <a:lnSpc>
                    <a:spcPct val="150000"/>
                  </a:lnSpc>
                </a:pPr>
                <a:r>
                  <a:rPr lang="vi-VN" sz="2200" dirty="0" smtClean="0">
                    <a:solidFill>
                      <a:prstClr val="white"/>
                    </a:solidFill>
                    <a:latin typeface="Times New Roman" panose="02020603050405020304" pitchFamily="18" charset="0"/>
                  </a:rPr>
                  <a:t> </a:t>
                </a:r>
                <a:r>
                  <a:rPr lang="vi-VN" sz="2200" dirty="0">
                    <a:solidFill>
                      <a:prstClr val="white"/>
                    </a:solidFill>
                    <a:latin typeface="Times New Roman" panose="02020603050405020304" pitchFamily="18" charset="0"/>
                  </a:rPr>
                  <a:t>hoặc </a:t>
                </a:r>
                <a:r>
                  <a:rPr lang="vi-VN" sz="2200" dirty="0" smtClean="0">
                    <a:solidFill>
                      <a:prstClr val="white"/>
                    </a:solidFill>
                    <a:latin typeface="Times New Roman" panose="02020603050405020304" pitchFamily="18" charset="0"/>
                  </a:rPr>
                  <a:t>  </a:t>
                </a:r>
                <a14:m>
                  <m:oMath xmlns:m="http://schemas.openxmlformats.org/officeDocument/2006/math">
                    <m:f>
                      <m:fPr>
                        <m:ctrlPr>
                          <a:rPr lang="vi-VN" sz="2200" i="1">
                            <a:solidFill>
                              <a:prstClr val="white"/>
                            </a:solidFill>
                            <a:latin typeface="Cambria Math" panose="02040503050406030204" pitchFamily="18" charset="0"/>
                          </a:rPr>
                        </m:ctrlPr>
                      </m:fPr>
                      <m:num>
                        <m:sSub>
                          <m:sSubPr>
                            <m:ctrlPr>
                              <a:rPr lang="vi-VN" sz="2200" i="1">
                                <a:solidFill>
                                  <a:prstClr val="white"/>
                                </a:solidFill>
                                <a:latin typeface="Cambria Math" panose="02040503050406030204" pitchFamily="18" charset="0"/>
                              </a:rPr>
                            </m:ctrlPr>
                          </m:sSubPr>
                          <m:e>
                            <m:r>
                              <a:rPr lang="vi-VN" sz="2200" i="1">
                                <a:solidFill>
                                  <a:prstClr val="white"/>
                                </a:solidFill>
                                <a:latin typeface="Cambria Math" panose="02040503050406030204" pitchFamily="18" charset="0"/>
                              </a:rPr>
                              <m:t>𝑦</m:t>
                            </m:r>
                          </m:e>
                          <m:sub>
                            <m:r>
                              <a:rPr lang="vi-VN" sz="2200" i="1">
                                <a:solidFill>
                                  <a:prstClr val="white"/>
                                </a:solidFill>
                                <a:latin typeface="Cambria Math" panose="02040503050406030204" pitchFamily="18" charset="0"/>
                              </a:rPr>
                              <m:t>1</m:t>
                            </m:r>
                          </m:sub>
                        </m:sSub>
                      </m:num>
                      <m:den>
                        <m:sSub>
                          <m:sSubPr>
                            <m:ctrlPr>
                              <a:rPr lang="vi-VN" sz="2200" i="1">
                                <a:solidFill>
                                  <a:prstClr val="white"/>
                                </a:solidFill>
                                <a:latin typeface="Cambria Math" panose="02040503050406030204" pitchFamily="18" charset="0"/>
                              </a:rPr>
                            </m:ctrlPr>
                          </m:sSubPr>
                          <m:e>
                            <m:r>
                              <a:rPr lang="vi-VN" sz="2200" i="1">
                                <a:solidFill>
                                  <a:prstClr val="white"/>
                                </a:solidFill>
                                <a:latin typeface="Cambria Math" panose="02040503050406030204" pitchFamily="18" charset="0"/>
                              </a:rPr>
                              <m:t>𝑥</m:t>
                            </m:r>
                          </m:e>
                          <m:sub>
                            <m:r>
                              <a:rPr lang="vi-VN" sz="2200" i="1">
                                <a:solidFill>
                                  <a:prstClr val="white"/>
                                </a:solidFill>
                                <a:latin typeface="Cambria Math" panose="02040503050406030204" pitchFamily="18" charset="0"/>
                              </a:rPr>
                              <m:t>1</m:t>
                            </m:r>
                          </m:sub>
                        </m:sSub>
                      </m:den>
                    </m:f>
                    <m:r>
                      <a:rPr lang="vi-VN" sz="2200" i="1">
                        <a:solidFill>
                          <a:prstClr val="white"/>
                        </a:solidFill>
                        <a:latin typeface="Cambria Math" panose="02040503050406030204" pitchFamily="18" charset="0"/>
                      </a:rPr>
                      <m:t>=</m:t>
                    </m:r>
                    <m:f>
                      <m:fPr>
                        <m:ctrlPr>
                          <a:rPr lang="vi-VN" sz="2200" i="1">
                            <a:solidFill>
                              <a:prstClr val="white"/>
                            </a:solidFill>
                            <a:latin typeface="Cambria Math" panose="02040503050406030204" pitchFamily="18" charset="0"/>
                          </a:rPr>
                        </m:ctrlPr>
                      </m:fPr>
                      <m:num>
                        <m:sSub>
                          <m:sSubPr>
                            <m:ctrlPr>
                              <a:rPr lang="vi-VN" sz="2200" i="1">
                                <a:solidFill>
                                  <a:prstClr val="white"/>
                                </a:solidFill>
                                <a:latin typeface="Cambria Math" panose="02040503050406030204" pitchFamily="18" charset="0"/>
                              </a:rPr>
                            </m:ctrlPr>
                          </m:sSubPr>
                          <m:e>
                            <m:r>
                              <a:rPr lang="vi-VN" sz="2200" i="1">
                                <a:solidFill>
                                  <a:prstClr val="white"/>
                                </a:solidFill>
                                <a:latin typeface="Cambria Math" panose="02040503050406030204" pitchFamily="18" charset="0"/>
                              </a:rPr>
                              <m:t>𝑦</m:t>
                            </m:r>
                          </m:e>
                          <m:sub>
                            <m:r>
                              <a:rPr lang="vi-VN" sz="2200" i="1">
                                <a:solidFill>
                                  <a:prstClr val="white"/>
                                </a:solidFill>
                                <a:latin typeface="Cambria Math" panose="02040503050406030204" pitchFamily="18" charset="0"/>
                              </a:rPr>
                              <m:t>2</m:t>
                            </m:r>
                          </m:sub>
                        </m:sSub>
                      </m:num>
                      <m:den>
                        <m:sSub>
                          <m:sSubPr>
                            <m:ctrlPr>
                              <a:rPr lang="vi-VN" sz="2200" i="1">
                                <a:solidFill>
                                  <a:prstClr val="white"/>
                                </a:solidFill>
                                <a:latin typeface="Cambria Math" panose="02040503050406030204" pitchFamily="18" charset="0"/>
                              </a:rPr>
                            </m:ctrlPr>
                          </m:sSubPr>
                          <m:e>
                            <m:r>
                              <a:rPr lang="vi-VN" sz="2200" i="1">
                                <a:solidFill>
                                  <a:prstClr val="white"/>
                                </a:solidFill>
                                <a:latin typeface="Cambria Math" panose="02040503050406030204" pitchFamily="18" charset="0"/>
                              </a:rPr>
                              <m:t>𝑥</m:t>
                            </m:r>
                          </m:e>
                          <m:sub>
                            <m:r>
                              <a:rPr lang="vi-VN" sz="2200" i="1">
                                <a:solidFill>
                                  <a:prstClr val="white"/>
                                </a:solidFill>
                                <a:latin typeface="Cambria Math" panose="02040503050406030204" pitchFamily="18" charset="0"/>
                              </a:rPr>
                              <m:t>2</m:t>
                            </m:r>
                          </m:sub>
                        </m:sSub>
                      </m:den>
                    </m:f>
                    <m:r>
                      <a:rPr lang="vi-VN" sz="2200" i="1">
                        <a:solidFill>
                          <a:prstClr val="white"/>
                        </a:solidFill>
                        <a:latin typeface="Cambria Math" panose="02040503050406030204" pitchFamily="18" charset="0"/>
                      </a:rPr>
                      <m:t>=</m:t>
                    </m:r>
                    <m:f>
                      <m:fPr>
                        <m:ctrlPr>
                          <a:rPr lang="vi-VN" sz="2200" i="1">
                            <a:solidFill>
                              <a:prstClr val="white"/>
                            </a:solidFill>
                            <a:latin typeface="Cambria Math" panose="02040503050406030204" pitchFamily="18" charset="0"/>
                          </a:rPr>
                        </m:ctrlPr>
                      </m:fPr>
                      <m:num>
                        <m:sSub>
                          <m:sSubPr>
                            <m:ctrlPr>
                              <a:rPr lang="vi-VN" sz="2200" i="1">
                                <a:solidFill>
                                  <a:prstClr val="white"/>
                                </a:solidFill>
                                <a:latin typeface="Cambria Math" panose="02040503050406030204" pitchFamily="18" charset="0"/>
                              </a:rPr>
                            </m:ctrlPr>
                          </m:sSubPr>
                          <m:e>
                            <m:r>
                              <a:rPr lang="vi-VN" sz="2200" i="1">
                                <a:solidFill>
                                  <a:prstClr val="white"/>
                                </a:solidFill>
                                <a:latin typeface="Cambria Math" panose="02040503050406030204" pitchFamily="18" charset="0"/>
                              </a:rPr>
                              <m:t>𝑦</m:t>
                            </m:r>
                          </m:e>
                          <m:sub>
                            <m:r>
                              <a:rPr lang="vi-VN" sz="2200" i="1">
                                <a:solidFill>
                                  <a:prstClr val="white"/>
                                </a:solidFill>
                                <a:latin typeface="Cambria Math" panose="02040503050406030204" pitchFamily="18" charset="0"/>
                              </a:rPr>
                              <m:t>3</m:t>
                            </m:r>
                          </m:sub>
                        </m:sSub>
                      </m:num>
                      <m:den>
                        <m:sSub>
                          <m:sSubPr>
                            <m:ctrlPr>
                              <a:rPr lang="vi-VN" sz="2200" i="1">
                                <a:solidFill>
                                  <a:prstClr val="white"/>
                                </a:solidFill>
                                <a:latin typeface="Cambria Math" panose="02040503050406030204" pitchFamily="18" charset="0"/>
                              </a:rPr>
                            </m:ctrlPr>
                          </m:sSubPr>
                          <m:e>
                            <m:r>
                              <a:rPr lang="vi-VN" sz="2200" i="1">
                                <a:solidFill>
                                  <a:prstClr val="white"/>
                                </a:solidFill>
                                <a:latin typeface="Cambria Math" panose="02040503050406030204" pitchFamily="18" charset="0"/>
                              </a:rPr>
                              <m:t>𝑥</m:t>
                            </m:r>
                          </m:e>
                          <m:sub>
                            <m:r>
                              <a:rPr lang="vi-VN" sz="2200" i="1">
                                <a:solidFill>
                                  <a:prstClr val="white"/>
                                </a:solidFill>
                                <a:latin typeface="Cambria Math" panose="02040503050406030204" pitchFamily="18" charset="0"/>
                              </a:rPr>
                              <m:t>3</m:t>
                            </m:r>
                          </m:sub>
                        </m:sSub>
                      </m:den>
                    </m:f>
                    <m:r>
                      <a:rPr lang="vi-VN" sz="2200" i="1">
                        <a:solidFill>
                          <a:prstClr val="white"/>
                        </a:solidFill>
                        <a:latin typeface="Cambria Math" panose="02040503050406030204" pitchFamily="18" charset="0"/>
                      </a:rPr>
                      <m:t>=∙∙∙=</m:t>
                    </m:r>
                    <m:f>
                      <m:fPr>
                        <m:ctrlPr>
                          <a:rPr lang="vi-VN" sz="2200" i="1">
                            <a:solidFill>
                              <a:prstClr val="white"/>
                            </a:solidFill>
                            <a:latin typeface="Cambria Math" panose="02040503050406030204" pitchFamily="18" charset="0"/>
                          </a:rPr>
                        </m:ctrlPr>
                      </m:fPr>
                      <m:num>
                        <m:sSub>
                          <m:sSubPr>
                            <m:ctrlPr>
                              <a:rPr lang="vi-VN" sz="2200" i="1">
                                <a:solidFill>
                                  <a:prstClr val="white"/>
                                </a:solidFill>
                                <a:latin typeface="Cambria Math" panose="02040503050406030204" pitchFamily="18" charset="0"/>
                              </a:rPr>
                            </m:ctrlPr>
                          </m:sSubPr>
                          <m:e>
                            <m:r>
                              <a:rPr lang="vi-VN" sz="2200" i="1">
                                <a:solidFill>
                                  <a:prstClr val="white"/>
                                </a:solidFill>
                                <a:latin typeface="Cambria Math" panose="02040503050406030204" pitchFamily="18" charset="0"/>
                              </a:rPr>
                              <m:t>𝑦</m:t>
                            </m:r>
                          </m:e>
                          <m:sub>
                            <m:r>
                              <a:rPr lang="vi-VN" sz="2200" i="1">
                                <a:solidFill>
                                  <a:prstClr val="white"/>
                                </a:solidFill>
                                <a:latin typeface="Cambria Math" panose="02040503050406030204" pitchFamily="18" charset="0"/>
                              </a:rPr>
                              <m:t>𝑛</m:t>
                            </m:r>
                          </m:sub>
                        </m:sSub>
                      </m:num>
                      <m:den>
                        <m:sSub>
                          <m:sSubPr>
                            <m:ctrlPr>
                              <a:rPr lang="vi-VN" sz="2200" i="1">
                                <a:solidFill>
                                  <a:prstClr val="white"/>
                                </a:solidFill>
                                <a:latin typeface="Cambria Math" panose="02040503050406030204" pitchFamily="18" charset="0"/>
                              </a:rPr>
                            </m:ctrlPr>
                          </m:sSubPr>
                          <m:e>
                            <m:r>
                              <a:rPr lang="vi-VN" sz="2200" i="1">
                                <a:solidFill>
                                  <a:prstClr val="white"/>
                                </a:solidFill>
                                <a:latin typeface="Cambria Math" panose="02040503050406030204" pitchFamily="18" charset="0"/>
                              </a:rPr>
                              <m:t>𝑥</m:t>
                            </m:r>
                          </m:e>
                          <m:sub>
                            <m:r>
                              <a:rPr lang="vi-VN" sz="2200" i="1">
                                <a:solidFill>
                                  <a:prstClr val="white"/>
                                </a:solidFill>
                                <a:latin typeface="Cambria Math" panose="02040503050406030204" pitchFamily="18" charset="0"/>
                              </a:rPr>
                              <m:t>𝑛</m:t>
                            </m:r>
                          </m:sub>
                        </m:sSub>
                      </m:den>
                    </m:f>
                  </m:oMath>
                </a14:m>
                <a:endParaRPr lang="vi-VN" sz="2200" dirty="0"/>
              </a:p>
            </p:txBody>
          </p:sp>
        </mc:Choice>
        <mc:Fallback xmlns="">
          <p:sp>
            <p:nvSpPr>
              <p:cNvPr id="2" name="TextBox 1"/>
              <p:cNvSpPr txBox="1">
                <a:spLocks noRot="1" noChangeAspect="1" noMove="1" noResize="1" noEditPoints="1" noAdjustHandles="1" noChangeArrowheads="1" noChangeShapeType="1" noTextEdit="1"/>
              </p:cNvSpPr>
              <p:nvPr/>
            </p:nvSpPr>
            <p:spPr>
              <a:xfrm>
                <a:off x="352696" y="1672044"/>
                <a:ext cx="5982790" cy="4793492"/>
              </a:xfrm>
              <a:prstGeom prst="rect">
                <a:avLst/>
              </a:prstGeom>
              <a:blipFill>
                <a:blip r:embed="rId2"/>
                <a:stretch>
                  <a:fillRect l="-1325" r="-815"/>
                </a:stretch>
              </a:blipFill>
            </p:spPr>
            <p:txBody>
              <a:bodyPr/>
              <a:lstStyle/>
              <a:p>
                <a:r>
                  <a:rPr lang="vi-VN">
                    <a:noFill/>
                  </a:rPr>
                  <a:t> </a:t>
                </a:r>
              </a:p>
            </p:txBody>
          </p:sp>
        </mc:Fallback>
      </mc:AlternateContent>
      <p:cxnSp>
        <p:nvCxnSpPr>
          <p:cNvPr id="4" name="Straight Connector 3"/>
          <p:cNvCxnSpPr/>
          <p:nvPr/>
        </p:nvCxnSpPr>
        <p:spPr>
          <a:xfrm>
            <a:off x="6374673" y="1789611"/>
            <a:ext cx="0" cy="47940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p:cNvSpPr txBox="1"/>
              <p:nvPr/>
            </p:nvSpPr>
            <p:spPr>
              <a:xfrm>
                <a:off x="6570617" y="1685108"/>
                <a:ext cx="5329646" cy="4143250"/>
              </a:xfrm>
              <a:prstGeom prst="rect">
                <a:avLst/>
              </a:prstGeom>
              <a:noFill/>
            </p:spPr>
            <p:txBody>
              <a:bodyPr wrap="square" rtlCol="0">
                <a:spAutoFit/>
              </a:bodyPr>
              <a:lstStyle/>
              <a:p>
                <a:pPr lvl="0">
                  <a:lnSpc>
                    <a:spcPct val="150000"/>
                  </a:lnSpc>
                </a:pPr>
                <a:r>
                  <a:rPr lang="vi-VN" sz="2200" b="1" dirty="0">
                    <a:solidFill>
                      <a:prstClr val="white"/>
                    </a:solidFill>
                    <a:latin typeface="Times New Roman" panose="02020603050405020304" pitchFamily="18" charset="0"/>
                  </a:rPr>
                  <a:t>*Với dạng bài đại lượng tỉ lệ </a:t>
                </a:r>
                <a:r>
                  <a:rPr lang="vi-VN" sz="2200" b="1" dirty="0" smtClean="0">
                    <a:solidFill>
                      <a:prstClr val="white"/>
                    </a:solidFill>
                    <a:latin typeface="Times New Roman" panose="02020603050405020304" pitchFamily="18" charset="0"/>
                  </a:rPr>
                  <a:t>nghịch</a:t>
                </a:r>
                <a:endParaRPr lang="vi-VN" sz="2200" b="1" dirty="0">
                  <a:solidFill>
                    <a:prstClr val="white"/>
                  </a:solidFill>
                  <a:latin typeface="Times New Roman" panose="02020603050405020304" pitchFamily="18" charset="0"/>
                </a:endParaRPr>
              </a:p>
              <a:p>
                <a:pPr lvl="0"/>
                <a:r>
                  <a:rPr lang="vi-VN" sz="2200" b="1" u="sng" dirty="0">
                    <a:solidFill>
                      <a:prstClr val="white"/>
                    </a:solidFill>
                    <a:latin typeface="Times New Roman" panose="02020603050405020304" pitchFamily="18" charset="0"/>
                  </a:rPr>
                  <a:t>Định nghĩa: </a:t>
                </a:r>
                <a:r>
                  <a:rPr lang="vi-VN" sz="2200" dirty="0">
                    <a:solidFill>
                      <a:prstClr val="white"/>
                    </a:solidFill>
                    <a:latin typeface="Times New Roman" panose="02020603050405020304" pitchFamily="18" charset="0"/>
                  </a:rPr>
                  <a:t>Nếu đại lượng y liên hệ với đại lượng x theo công thức: y = </a:t>
                </a:r>
                <a14:m>
                  <m:oMath xmlns:m="http://schemas.openxmlformats.org/officeDocument/2006/math">
                    <m:f>
                      <m:fPr>
                        <m:ctrlPr>
                          <a:rPr lang="vi-VN" sz="2200" b="1" i="1">
                            <a:solidFill>
                              <a:prstClr val="white"/>
                            </a:solidFill>
                            <a:latin typeface="Cambria Math" panose="02040503050406030204" pitchFamily="18" charset="0"/>
                          </a:rPr>
                        </m:ctrlPr>
                      </m:fPr>
                      <m:num>
                        <m:r>
                          <a:rPr lang="vi-VN" sz="2200" b="1">
                            <a:solidFill>
                              <a:prstClr val="white"/>
                            </a:solidFill>
                            <a:latin typeface="Cambria Math" panose="02040503050406030204" pitchFamily="18" charset="0"/>
                          </a:rPr>
                          <m:t>𝐚</m:t>
                        </m:r>
                      </m:num>
                      <m:den>
                        <m:r>
                          <a:rPr lang="vi-VN" sz="2200" b="1">
                            <a:solidFill>
                              <a:prstClr val="white"/>
                            </a:solidFill>
                            <a:latin typeface="Cambria Math" panose="02040503050406030204" pitchFamily="18" charset="0"/>
                          </a:rPr>
                          <m:t>𝐱</m:t>
                        </m:r>
                      </m:den>
                    </m:f>
                  </m:oMath>
                </a14:m>
                <a:r>
                  <a:rPr lang="vi-VN" sz="2200" dirty="0">
                    <a:solidFill>
                      <a:prstClr val="white"/>
                    </a:solidFill>
                    <a:latin typeface="Times New Roman" panose="02020603050405020304" pitchFamily="18" charset="0"/>
                  </a:rPr>
                  <a:t>  hay x.y =a (với a là hằng số khác 0) thì ta nói y tỉ lệ nghịch với x theo hệ số tỉ lệ a.</a:t>
                </a:r>
              </a:p>
              <a:p>
                <a:pPr lvl="0">
                  <a:lnSpc>
                    <a:spcPct val="150000"/>
                  </a:lnSpc>
                </a:pPr>
                <a:r>
                  <a:rPr lang="vi-VN" sz="2200" b="1" u="sng" dirty="0" smtClean="0">
                    <a:solidFill>
                      <a:prstClr val="white"/>
                    </a:solidFill>
                    <a:latin typeface="Times New Roman" panose="02020603050405020304" pitchFamily="18" charset="0"/>
                  </a:rPr>
                  <a:t>Tính </a:t>
                </a:r>
                <a:r>
                  <a:rPr lang="vi-VN" sz="2200" b="1" u="sng" dirty="0">
                    <a:solidFill>
                      <a:prstClr val="white"/>
                    </a:solidFill>
                    <a:latin typeface="Times New Roman" panose="02020603050405020304" pitchFamily="18" charset="0"/>
                  </a:rPr>
                  <a:t>chất:</a:t>
                </a:r>
              </a:p>
              <a:p>
                <a:pPr lvl="0">
                  <a:lnSpc>
                    <a:spcPct val="150000"/>
                  </a:lnSpc>
                </a:pPr>
                <a:r>
                  <a:rPr lang="vi-VN" sz="2200" dirty="0">
                    <a:solidFill>
                      <a:prstClr val="white"/>
                    </a:solidFill>
                    <a:latin typeface="Times New Roman" panose="02020603050405020304" pitchFamily="18" charset="0"/>
                  </a:rPr>
                  <a:t>Nếu x và y tỉ lệ nghịch thì ta áp dụng tính chất của đại lượng tỉ lệ nghịch ta có:</a:t>
                </a:r>
              </a:p>
              <a:p>
                <a:pPr lvl="0">
                  <a:lnSpc>
                    <a:spcPct val="150000"/>
                  </a:lnSpc>
                </a:pPr>
                <a:r>
                  <a:rPr lang="vi-VN" sz="2200" dirty="0" smtClean="0">
                    <a:solidFill>
                      <a:prstClr val="white"/>
                    </a:solidFill>
                    <a:latin typeface="Times New Roman" panose="02020603050405020304" pitchFamily="18" charset="0"/>
                  </a:rPr>
                  <a:t>       </a:t>
                </a:r>
                <a:r>
                  <a:rPr lang="vi-VN" sz="2400" dirty="0">
                    <a:solidFill>
                      <a:prstClr val="white"/>
                    </a:solidFill>
                    <a:latin typeface="Times New Roman" panose="02020603050405020304" pitchFamily="18" charset="0"/>
                    <a:ea typeface="Times New Roman" panose="02020603050405020304" pitchFamily="18" charset="0"/>
                  </a:rPr>
                  <a:t>x</a:t>
                </a:r>
                <a:r>
                  <a:rPr lang="vi-VN" sz="2400" baseline="-25000" dirty="0">
                    <a:solidFill>
                      <a:prstClr val="white"/>
                    </a:solidFill>
                    <a:latin typeface="Times New Roman" panose="02020603050405020304" pitchFamily="18" charset="0"/>
                    <a:ea typeface="Times New Roman" panose="02020603050405020304" pitchFamily="18" charset="0"/>
                  </a:rPr>
                  <a:t>1</a:t>
                </a:r>
                <a:r>
                  <a:rPr lang="vi-VN" sz="2400" dirty="0">
                    <a:solidFill>
                      <a:prstClr val="white"/>
                    </a:solidFill>
                    <a:latin typeface="Times New Roman" panose="02020603050405020304" pitchFamily="18" charset="0"/>
                    <a:ea typeface="Times New Roman" panose="02020603050405020304" pitchFamily="18" charset="0"/>
                  </a:rPr>
                  <a:t>. y</a:t>
                </a:r>
                <a:r>
                  <a:rPr lang="vi-VN" sz="2400" baseline="-25000" dirty="0">
                    <a:solidFill>
                      <a:prstClr val="white"/>
                    </a:solidFill>
                    <a:latin typeface="Times New Roman" panose="02020603050405020304" pitchFamily="18" charset="0"/>
                    <a:ea typeface="Times New Roman" panose="02020603050405020304" pitchFamily="18" charset="0"/>
                  </a:rPr>
                  <a:t>1 </a:t>
                </a:r>
                <a:r>
                  <a:rPr lang="vi-VN" sz="2400" dirty="0">
                    <a:solidFill>
                      <a:prstClr val="white"/>
                    </a:solidFill>
                    <a:latin typeface="Times New Roman" panose="02020603050405020304" pitchFamily="18" charset="0"/>
                    <a:ea typeface="Times New Roman" panose="02020603050405020304" pitchFamily="18" charset="0"/>
                  </a:rPr>
                  <a:t>= x</a:t>
                </a:r>
                <a:r>
                  <a:rPr lang="vi-VN" sz="2400" baseline="-25000" dirty="0">
                    <a:solidFill>
                      <a:prstClr val="white"/>
                    </a:solidFill>
                    <a:latin typeface="Times New Roman" panose="02020603050405020304" pitchFamily="18" charset="0"/>
                    <a:ea typeface="Times New Roman" panose="02020603050405020304" pitchFamily="18" charset="0"/>
                  </a:rPr>
                  <a:t>2</a:t>
                </a:r>
                <a:r>
                  <a:rPr lang="vi-VN" sz="2400" dirty="0">
                    <a:solidFill>
                      <a:prstClr val="white"/>
                    </a:solidFill>
                    <a:latin typeface="Times New Roman" panose="02020603050405020304" pitchFamily="18" charset="0"/>
                    <a:ea typeface="Times New Roman" panose="02020603050405020304" pitchFamily="18" charset="0"/>
                  </a:rPr>
                  <a:t>.y</a:t>
                </a:r>
                <a:r>
                  <a:rPr lang="vi-VN" sz="2400" baseline="-25000" dirty="0">
                    <a:solidFill>
                      <a:prstClr val="white"/>
                    </a:solidFill>
                    <a:latin typeface="Times New Roman" panose="02020603050405020304" pitchFamily="18" charset="0"/>
                    <a:ea typeface="Times New Roman" panose="02020603050405020304" pitchFamily="18" charset="0"/>
                  </a:rPr>
                  <a:t>2 </a:t>
                </a:r>
                <a:r>
                  <a:rPr lang="vi-VN" sz="2400" dirty="0">
                    <a:solidFill>
                      <a:prstClr val="white"/>
                    </a:solidFill>
                    <a:latin typeface="Times New Roman" panose="02020603050405020304" pitchFamily="18" charset="0"/>
                    <a:ea typeface="Times New Roman" panose="02020603050405020304" pitchFamily="18" charset="0"/>
                  </a:rPr>
                  <a:t>= x</a:t>
                </a:r>
                <a:r>
                  <a:rPr lang="vi-VN" sz="2400" baseline="-25000" dirty="0">
                    <a:solidFill>
                      <a:prstClr val="white"/>
                    </a:solidFill>
                    <a:latin typeface="Times New Roman" panose="02020603050405020304" pitchFamily="18" charset="0"/>
                    <a:ea typeface="Times New Roman" panose="02020603050405020304" pitchFamily="18" charset="0"/>
                  </a:rPr>
                  <a:t>3</a:t>
                </a:r>
                <a:r>
                  <a:rPr lang="vi-VN" sz="2400" dirty="0">
                    <a:solidFill>
                      <a:prstClr val="white"/>
                    </a:solidFill>
                    <a:latin typeface="Times New Roman" panose="02020603050405020304" pitchFamily="18" charset="0"/>
                    <a:ea typeface="Times New Roman" panose="02020603050405020304" pitchFamily="18" charset="0"/>
                  </a:rPr>
                  <a:t> y</a:t>
                </a:r>
                <a:r>
                  <a:rPr lang="vi-VN" sz="2400" baseline="-25000" dirty="0">
                    <a:solidFill>
                      <a:prstClr val="white"/>
                    </a:solidFill>
                    <a:latin typeface="Times New Roman" panose="02020603050405020304" pitchFamily="18" charset="0"/>
                    <a:ea typeface="Times New Roman" panose="02020603050405020304" pitchFamily="18" charset="0"/>
                  </a:rPr>
                  <a:t>3</a:t>
                </a:r>
                <a:r>
                  <a:rPr lang="vi-VN" sz="2400" dirty="0">
                    <a:solidFill>
                      <a:prstClr val="white"/>
                    </a:solidFill>
                    <a:latin typeface="Times New Roman" panose="02020603050405020304" pitchFamily="18" charset="0"/>
                    <a:ea typeface="Times New Roman" panose="02020603050405020304" pitchFamily="18" charset="0"/>
                  </a:rPr>
                  <a:t>=... x</a:t>
                </a:r>
                <a:r>
                  <a:rPr lang="vi-VN" sz="2400" baseline="-25000" dirty="0">
                    <a:solidFill>
                      <a:prstClr val="white"/>
                    </a:solidFill>
                    <a:latin typeface="Times New Roman" panose="02020603050405020304" pitchFamily="18" charset="0"/>
                    <a:ea typeface="Times New Roman" panose="02020603050405020304" pitchFamily="18" charset="0"/>
                  </a:rPr>
                  <a:t>n</a:t>
                </a:r>
                <a:r>
                  <a:rPr lang="vi-VN" sz="2400" dirty="0">
                    <a:solidFill>
                      <a:prstClr val="white"/>
                    </a:solidFill>
                    <a:latin typeface="Times New Roman" panose="02020603050405020304" pitchFamily="18" charset="0"/>
                    <a:ea typeface="Times New Roman" panose="02020603050405020304" pitchFamily="18" charset="0"/>
                  </a:rPr>
                  <a:t>.y</a:t>
                </a:r>
                <a:r>
                  <a:rPr lang="vi-VN" sz="2400" baseline="-25000" dirty="0">
                    <a:solidFill>
                      <a:prstClr val="white"/>
                    </a:solidFill>
                    <a:latin typeface="Times New Roman" panose="02020603050405020304" pitchFamily="18" charset="0"/>
                    <a:ea typeface="Times New Roman" panose="02020603050405020304" pitchFamily="18" charset="0"/>
                  </a:rPr>
                  <a:t>n</a:t>
                </a:r>
                <a:endParaRPr lang="vi-VN" sz="2200" dirty="0">
                  <a:solidFill>
                    <a:prstClr val="white"/>
                  </a:solidFill>
                  <a:latin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6570617" y="1685108"/>
                <a:ext cx="5329646" cy="4143250"/>
              </a:xfrm>
              <a:prstGeom prst="rect">
                <a:avLst/>
              </a:prstGeom>
              <a:blipFill>
                <a:blip r:embed="rId3"/>
                <a:stretch>
                  <a:fillRect l="-1487" r="-2403" b="-882"/>
                </a:stretch>
              </a:blipFill>
            </p:spPr>
            <p:txBody>
              <a:bodyPr/>
              <a:lstStyle/>
              <a:p>
                <a:r>
                  <a:rPr lang="vi-VN">
                    <a:noFill/>
                  </a:rPr>
                  <a:t> </a:t>
                </a:r>
              </a:p>
            </p:txBody>
          </p:sp>
        </mc:Fallback>
      </mc:AlternateContent>
      <p:cxnSp>
        <p:nvCxnSpPr>
          <p:cNvPr id="9" name="Straight Connector 8"/>
          <p:cNvCxnSpPr/>
          <p:nvPr/>
        </p:nvCxnSpPr>
        <p:spPr>
          <a:xfrm>
            <a:off x="352697" y="2181497"/>
            <a:ext cx="1154756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6" idx="3"/>
          </p:cNvCxnSpPr>
          <p:nvPr/>
        </p:nvCxnSpPr>
        <p:spPr>
          <a:xfrm flipV="1">
            <a:off x="352696" y="3756733"/>
            <a:ext cx="11547567" cy="53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78820" y="6554650"/>
            <a:ext cx="11547567" cy="284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65758" y="1789611"/>
            <a:ext cx="0" cy="47940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926387" y="1774807"/>
            <a:ext cx="0" cy="47940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52697" y="1789611"/>
            <a:ext cx="1154756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361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1000"/>
                                        <p:tgtEl>
                                          <p:spTgt spid="10">
                                            <p:txEl>
                                              <p:pRg st="2" end="2"/>
                                            </p:txEl>
                                          </p:spTgt>
                                        </p:tgtEl>
                                      </p:cBhvr>
                                    </p:animEffect>
                                    <p:anim calcmode="lin" valueType="num">
                                      <p:cBhvr>
                                        <p:cTn id="2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par>
                                <p:cTn id="29" presetID="22" presetClass="entr" presetSubtype="1"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up)">
                                      <p:cBhvr>
                                        <p:cTn id="34" dur="500"/>
                                        <p:tgtEl>
                                          <p:spTgt spid="6"/>
                                        </p:tgtEl>
                                      </p:cBhvr>
                                    </p:animEffect>
                                  </p:childTnLst>
                                </p:cTn>
                              </p:par>
                              <p:par>
                                <p:cTn id="35" presetID="22" presetClass="entr" presetSubtype="1"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500"/>
                                        <p:tgtEl>
                                          <p:spTgt spid="9"/>
                                        </p:tgtEl>
                                      </p:cBhvr>
                                    </p:animEffect>
                                  </p:childTnLst>
                                </p:cTn>
                              </p:par>
                              <p:par>
                                <p:cTn id="38" presetID="22" presetClass="entr" presetSubtype="1"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up)">
                                      <p:cBhvr>
                                        <p:cTn id="40" dur="500"/>
                                        <p:tgtEl>
                                          <p:spTgt spid="14"/>
                                        </p:tgtEl>
                                      </p:cBhvr>
                                    </p:animEffect>
                                  </p:childTnLst>
                                </p:cTn>
                              </p:par>
                              <p:par>
                                <p:cTn id="41" presetID="22" presetClass="entr" presetSubtype="1"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up)">
                                      <p:cBhvr>
                                        <p:cTn id="43" dur="500"/>
                                        <p:tgtEl>
                                          <p:spTgt spid="15"/>
                                        </p:tgtEl>
                                      </p:cBhvr>
                                    </p:animEffect>
                                  </p:childTnLst>
                                </p:cTn>
                              </p:par>
                              <p:par>
                                <p:cTn id="44" presetID="22" presetClass="entr" presetSubtype="1"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par>
                                <p:cTn id="47" presetID="22" presetClass="entr" presetSubtype="1"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par>
                                <p:cTn id="50" presetID="22" presetClass="entr" presetSubtype="1"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2697" y="247426"/>
            <a:ext cx="11247120" cy="369332"/>
          </a:xfrm>
          <a:prstGeom prst="rect">
            <a:avLst/>
          </a:prstGeom>
          <a:noFill/>
        </p:spPr>
        <p:txBody>
          <a:bodyPr wrap="square" rtlCol="0">
            <a:spAutoFit/>
          </a:bodyPr>
          <a:lstStyle/>
          <a:p>
            <a:endParaRPr lang="vi-VN" dirty="0">
              <a:latin typeface="+mj-lt"/>
            </a:endParaRPr>
          </a:p>
        </p:txBody>
      </p:sp>
      <p:sp>
        <p:nvSpPr>
          <p:cNvPr id="10" name="TextBox 9"/>
          <p:cNvSpPr txBox="1"/>
          <p:nvPr/>
        </p:nvSpPr>
        <p:spPr>
          <a:xfrm>
            <a:off x="718458" y="731521"/>
            <a:ext cx="10724606" cy="4985980"/>
          </a:xfrm>
          <a:prstGeom prst="rect">
            <a:avLst/>
          </a:prstGeom>
          <a:noFill/>
        </p:spPr>
        <p:txBody>
          <a:bodyPr wrap="square" rtlCol="0">
            <a:spAutoFit/>
          </a:bodyPr>
          <a:lstStyle/>
          <a:p>
            <a:pPr algn="just">
              <a:lnSpc>
                <a:spcPct val="150000"/>
              </a:lnSpc>
              <a:spcBef>
                <a:spcPts val="600"/>
              </a:spcBef>
              <a:spcAft>
                <a:spcPts val="0"/>
              </a:spcAft>
            </a:pPr>
            <a:r>
              <a:rPr lang="vi-VN" sz="2400" b="1" dirty="0">
                <a:latin typeface="Times New Roman" panose="02020603050405020304" pitchFamily="18" charset="0"/>
                <a:ea typeface="Times New Roman" panose="02020603050405020304" pitchFamily="18" charset="0"/>
              </a:rPr>
              <a:t>3. Thực nghiệm sư phạm</a:t>
            </a:r>
            <a:endParaRPr lang="vi-VN" sz="2400" dirty="0">
              <a:latin typeface="Times New Roman" panose="02020603050405020304" pitchFamily="18" charset="0"/>
              <a:ea typeface="Times New Roman" panose="02020603050405020304" pitchFamily="18" charset="0"/>
            </a:endParaRPr>
          </a:p>
          <a:p>
            <a:pPr indent="457200" algn="just">
              <a:lnSpc>
                <a:spcPct val="150000"/>
              </a:lnSpc>
              <a:spcBef>
                <a:spcPts val="600"/>
              </a:spcBef>
              <a:spcAft>
                <a:spcPts val="0"/>
              </a:spcAft>
            </a:pPr>
            <a:r>
              <a:rPr lang="vi-VN" sz="2400" b="1" u="sng" dirty="0">
                <a:latin typeface="Times New Roman" panose="02020603050405020304" pitchFamily="18" charset="0"/>
                <a:ea typeface="Times New Roman" panose="02020603050405020304" pitchFamily="18" charset="0"/>
              </a:rPr>
              <a:t>a) Mô tả cách thức thực hiện:</a:t>
            </a:r>
            <a:endParaRPr lang="vi-VN" sz="2400" u="sng" dirty="0">
              <a:latin typeface="Times New Roman" panose="02020603050405020304" pitchFamily="18" charset="0"/>
              <a:ea typeface="Times New Roman" panose="02020603050405020304" pitchFamily="18" charset="0"/>
            </a:endParaRPr>
          </a:p>
          <a:p>
            <a:pPr indent="457200" algn="just">
              <a:lnSpc>
                <a:spcPct val="150000"/>
              </a:lnSpc>
              <a:spcBef>
                <a:spcPts val="600"/>
              </a:spcBef>
              <a:spcAft>
                <a:spcPts val="0"/>
              </a:spcAft>
            </a:pPr>
            <a:r>
              <a:rPr lang="vi-VN" sz="2400" b="1" dirty="0">
                <a:latin typeface="Times New Roman" panose="02020603050405020304" pitchFamily="18" charset="0"/>
                <a:ea typeface="Times New Roman" panose="02020603050405020304" pitchFamily="18" charset="0"/>
              </a:rPr>
              <a:t>Các bước để giải bài toán tỉ lệ bằng phương pháp lập bảng.</a:t>
            </a:r>
            <a:endParaRPr lang="vi-VN" sz="2400" dirty="0">
              <a:latin typeface="Times New Roman" panose="02020603050405020304" pitchFamily="18" charset="0"/>
              <a:ea typeface="Times New Roman" panose="02020603050405020304" pitchFamily="18" charset="0"/>
            </a:endParaRPr>
          </a:p>
          <a:p>
            <a:pPr marL="342900" lvl="0" indent="-342900" algn="just">
              <a:lnSpc>
                <a:spcPct val="150000"/>
              </a:lnSpc>
              <a:spcBef>
                <a:spcPts val="600"/>
              </a:spcBef>
              <a:spcAft>
                <a:spcPts val="0"/>
              </a:spcAft>
              <a:buFont typeface="Times New Roman" panose="02020603050405020304" pitchFamily="18" charset="0"/>
              <a:buChar char="-"/>
            </a:pPr>
            <a:r>
              <a:rPr lang="en-US" sz="2400" b="1" i="1" u="sng" dirty="0">
                <a:latin typeface="Times New Roman" panose="02020603050405020304" pitchFamily="18" charset="0"/>
                <a:ea typeface="Times New Roman" panose="02020603050405020304" pitchFamily="18" charset="0"/>
              </a:rPr>
              <a:t>Bước 1:</a:t>
            </a:r>
            <a:endParaRPr lang="vi-VN" sz="2400" dirty="0">
              <a:latin typeface="Times New Roman" panose="02020603050405020304" pitchFamily="18" charset="0"/>
              <a:ea typeface="Times New Roman" panose="02020603050405020304" pitchFamily="18" charset="0"/>
            </a:endParaRPr>
          </a:p>
          <a:p>
            <a:pPr marL="228600" algn="just">
              <a:lnSpc>
                <a:spcPct val="150000"/>
              </a:lnSpc>
              <a:spcBef>
                <a:spcPts val="600"/>
              </a:spcBef>
              <a:spcAft>
                <a:spcPts val="0"/>
              </a:spcAft>
            </a:pPr>
            <a:r>
              <a:rPr lang="en-US" sz="2400" dirty="0">
                <a:latin typeface="Times New Roman" panose="02020603050405020304" pitchFamily="18" charset="0"/>
                <a:ea typeface="Times New Roman" panose="02020603050405020304" pitchFamily="18" charset="0"/>
              </a:rPr>
              <a:t>Xác định bài toán có những đại lượng nào?, các đại lượng đó tỉ lệ thuận hay tỉ lệ nghịch với nhau, có thể dựa vào dấu hiệu nhận biết sau:</a:t>
            </a:r>
            <a:endParaRPr lang="vi-VN" sz="2400" dirty="0">
              <a:latin typeface="Times New Roman" panose="02020603050405020304" pitchFamily="18" charset="0"/>
              <a:ea typeface="Times New Roman" panose="02020603050405020304" pitchFamily="18" charset="0"/>
            </a:endParaRPr>
          </a:p>
          <a:p>
            <a:pPr marL="228600" algn="just">
              <a:lnSpc>
                <a:spcPct val="150000"/>
              </a:lnSpc>
              <a:spcBef>
                <a:spcPts val="600"/>
              </a:spcBef>
              <a:spcAft>
                <a:spcPts val="0"/>
              </a:spcAft>
            </a:pPr>
            <a:r>
              <a:rPr lang="en-US" sz="2400" dirty="0">
                <a:latin typeface="Times New Roman" panose="02020603050405020304" pitchFamily="18" charset="0"/>
                <a:ea typeface="Times New Roman" panose="02020603050405020304" pitchFamily="18" charset="0"/>
              </a:rPr>
              <a:t>Đại lượng này tăng thì đại lượng kia tăng: tỉ lệ thuận.</a:t>
            </a:r>
            <a:endParaRPr lang="vi-VN" sz="2400" dirty="0">
              <a:latin typeface="Times New Roman" panose="02020603050405020304" pitchFamily="18" charset="0"/>
              <a:ea typeface="Times New Roman" panose="02020603050405020304" pitchFamily="18" charset="0"/>
            </a:endParaRPr>
          </a:p>
          <a:p>
            <a:pPr marL="228600" algn="just">
              <a:lnSpc>
                <a:spcPct val="150000"/>
              </a:lnSpc>
              <a:spcBef>
                <a:spcPts val="600"/>
              </a:spcBef>
              <a:spcAft>
                <a:spcPts val="0"/>
              </a:spcAft>
            </a:pPr>
            <a:r>
              <a:rPr lang="en-US" sz="2400" dirty="0">
                <a:latin typeface="Times New Roman" panose="02020603050405020304" pitchFamily="18" charset="0"/>
                <a:ea typeface="Times New Roman" panose="02020603050405020304" pitchFamily="18" charset="0"/>
              </a:rPr>
              <a:t>Đại lượng này tăng thì đại lượng kia giảm: tỉ lệ </a:t>
            </a:r>
            <a:r>
              <a:rPr lang="en-US" sz="2400" dirty="0" smtClean="0">
                <a:latin typeface="Times New Roman" panose="02020603050405020304" pitchFamily="18" charset="0"/>
                <a:ea typeface="Times New Roman" panose="02020603050405020304" pitchFamily="18" charset="0"/>
              </a:rPr>
              <a:t>nghịch</a:t>
            </a:r>
            <a:endParaRPr lang="vi-VN"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0050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barn(inHorizontal)">
                                      <p:cBhvr>
                                        <p:cTn id="7" dur="5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barn(inVertical)">
                                      <p:cBhvr>
                                        <p:cTn id="12" dur="5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barn(outVertical)">
                                      <p:cBhvr>
                                        <p:cTn id="17" dur="500"/>
                                        <p:tgtEl>
                                          <p:spTgt spid="10">
                                            <p:txEl>
                                              <p:pRg st="4" end="4"/>
                                            </p:txEl>
                                          </p:spTgt>
                                        </p:tgtEl>
                                      </p:cBhvr>
                                    </p:animEffect>
                                  </p:childTnLst>
                                </p:cTn>
                              </p:par>
                              <p:par>
                                <p:cTn id="18" presetID="16" presetClass="entr" presetSubtype="37" fill="hold" nodeType="withEffect">
                                  <p:stCondLst>
                                    <p:cond delay="0"/>
                                  </p:stCondLst>
                                  <p:childTnLst>
                                    <p:set>
                                      <p:cBhvr>
                                        <p:cTn id="19" dur="1" fill="hold">
                                          <p:stCondLst>
                                            <p:cond delay="0"/>
                                          </p:stCondLst>
                                        </p:cTn>
                                        <p:tgtEl>
                                          <p:spTgt spid="10">
                                            <p:txEl>
                                              <p:pRg st="5" end="5"/>
                                            </p:txEl>
                                          </p:spTgt>
                                        </p:tgtEl>
                                        <p:attrNameLst>
                                          <p:attrName>style.visibility</p:attrName>
                                        </p:attrNameLst>
                                      </p:cBhvr>
                                      <p:to>
                                        <p:strVal val="visible"/>
                                      </p:to>
                                    </p:set>
                                    <p:animEffect transition="in" filter="barn(outVertical)">
                                      <p:cBhvr>
                                        <p:cTn id="20" dur="500"/>
                                        <p:tgtEl>
                                          <p:spTgt spid="10">
                                            <p:txEl>
                                              <p:pRg st="5" end="5"/>
                                            </p:txEl>
                                          </p:spTgt>
                                        </p:tgtEl>
                                      </p:cBhvr>
                                    </p:animEffect>
                                  </p:childTnLst>
                                </p:cTn>
                              </p:par>
                              <p:par>
                                <p:cTn id="21" presetID="16" presetClass="entr" presetSubtype="37" fill="hold" nodeType="with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animEffect transition="in" filter="barn(outVertical)">
                                      <p:cBhvr>
                                        <p:cTn id="23"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399" y="992777"/>
            <a:ext cx="10228218" cy="2318905"/>
          </a:xfrm>
          <a:prstGeom prst="rect">
            <a:avLst/>
          </a:prstGeom>
          <a:noFill/>
        </p:spPr>
        <p:txBody>
          <a:bodyPr wrap="square" rtlCol="0">
            <a:spAutoFit/>
          </a:bodyPr>
          <a:lstStyle/>
          <a:p>
            <a:pPr marL="342900" lvl="0" indent="-342900" algn="just">
              <a:lnSpc>
                <a:spcPct val="150000"/>
              </a:lnSpc>
              <a:spcBef>
                <a:spcPts val="600"/>
              </a:spcBef>
              <a:spcAft>
                <a:spcPts val="0"/>
              </a:spcAft>
              <a:buFont typeface="Times New Roman" panose="02020603050405020304" pitchFamily="18" charset="0"/>
              <a:buChar char="-"/>
            </a:pPr>
            <a:r>
              <a:rPr lang="en-US" sz="2400" b="1" i="1" u="sng" dirty="0">
                <a:latin typeface="Times New Roman" panose="02020603050405020304" pitchFamily="18" charset="0"/>
                <a:ea typeface="Times New Roman" panose="02020603050405020304" pitchFamily="18" charset="0"/>
              </a:rPr>
              <a:t>Bước 2:</a:t>
            </a:r>
            <a:endParaRPr lang="vi-VN" sz="2400" dirty="0">
              <a:latin typeface="Times New Roman" panose="02020603050405020304" pitchFamily="18" charset="0"/>
              <a:ea typeface="Times New Roman" panose="02020603050405020304" pitchFamily="18" charset="0"/>
            </a:endParaRPr>
          </a:p>
          <a:p>
            <a:pPr marL="228600" algn="just">
              <a:lnSpc>
                <a:spcPct val="150000"/>
              </a:lnSpc>
              <a:spcBef>
                <a:spcPts val="600"/>
              </a:spcBef>
              <a:spcAft>
                <a:spcPts val="0"/>
              </a:spcAft>
            </a:pPr>
            <a:r>
              <a:rPr lang="en-US" sz="2400" dirty="0">
                <a:latin typeface="Times New Roman" panose="02020603050405020304" pitchFamily="18" charset="0"/>
                <a:ea typeface="Times New Roman" panose="02020603050405020304" pitchFamily="18" charset="0"/>
              </a:rPr>
              <a:t>Lập bảng.</a:t>
            </a:r>
            <a:endParaRPr lang="vi-VN" sz="2400" dirty="0">
              <a:latin typeface="Times New Roman" panose="02020603050405020304" pitchFamily="18" charset="0"/>
              <a:ea typeface="Times New Roman" panose="02020603050405020304" pitchFamily="18" charset="0"/>
            </a:endParaRPr>
          </a:p>
          <a:p>
            <a:pPr indent="457200">
              <a:lnSpc>
                <a:spcPct val="150000"/>
              </a:lnSpc>
              <a:spcAft>
                <a:spcPts val="0"/>
              </a:spcAft>
            </a:pPr>
            <a:r>
              <a:rPr lang="vi-VN" sz="2400" dirty="0">
                <a:latin typeface="Times New Roman" panose="02020603050405020304" pitchFamily="18" charset="0"/>
                <a:ea typeface="Times New Roman" panose="02020603050405020304" pitchFamily="18" charset="0"/>
              </a:rPr>
              <a:t>Với x</a:t>
            </a:r>
            <a:r>
              <a:rPr lang="vi-VN" sz="2400" baseline="-25000" dirty="0">
                <a:latin typeface="Times New Roman" panose="02020603050405020304" pitchFamily="18" charset="0"/>
                <a:ea typeface="Times New Roman" panose="02020603050405020304" pitchFamily="18" charset="0"/>
              </a:rPr>
              <a:t>1</a:t>
            </a:r>
            <a:r>
              <a:rPr lang="vi-VN" sz="2400" dirty="0">
                <a:latin typeface="Times New Roman" panose="02020603050405020304" pitchFamily="18" charset="0"/>
                <a:ea typeface="Times New Roman" panose="02020603050405020304" pitchFamily="18" charset="0"/>
              </a:rPr>
              <a:t>, x</a:t>
            </a:r>
            <a:r>
              <a:rPr lang="vi-VN" sz="2400" baseline="-25000" dirty="0">
                <a:latin typeface="Times New Roman" panose="02020603050405020304" pitchFamily="18" charset="0"/>
                <a:ea typeface="Times New Roman" panose="02020603050405020304" pitchFamily="18" charset="0"/>
              </a:rPr>
              <a:t>2</a:t>
            </a:r>
            <a:r>
              <a:rPr lang="vi-VN" sz="2400" dirty="0">
                <a:latin typeface="Times New Roman" panose="02020603050405020304" pitchFamily="18" charset="0"/>
                <a:ea typeface="Times New Roman" panose="02020603050405020304" pitchFamily="18" charset="0"/>
              </a:rPr>
              <a:t>, x</a:t>
            </a:r>
            <a:r>
              <a:rPr lang="vi-VN" sz="2400" baseline="-25000" dirty="0">
                <a:latin typeface="Times New Roman" panose="02020603050405020304" pitchFamily="18" charset="0"/>
                <a:ea typeface="Times New Roman" panose="02020603050405020304" pitchFamily="18" charset="0"/>
              </a:rPr>
              <a:t>3</a:t>
            </a:r>
            <a:r>
              <a:rPr lang="vi-VN" sz="2400" dirty="0">
                <a:latin typeface="Times New Roman" panose="02020603050405020304" pitchFamily="18" charset="0"/>
                <a:ea typeface="Times New Roman" panose="02020603050405020304" pitchFamily="18" charset="0"/>
              </a:rPr>
              <a:t>, ..., x</a:t>
            </a:r>
            <a:r>
              <a:rPr lang="vi-VN" sz="2400" baseline="-25000" dirty="0">
                <a:latin typeface="Times New Roman" panose="02020603050405020304" pitchFamily="18" charset="0"/>
                <a:ea typeface="Times New Roman" panose="02020603050405020304" pitchFamily="18" charset="0"/>
              </a:rPr>
              <a:t>n</a:t>
            </a:r>
            <a:r>
              <a:rPr lang="vi-VN" sz="2400" dirty="0">
                <a:latin typeface="Times New Roman" panose="02020603050405020304" pitchFamily="18" charset="0"/>
                <a:ea typeface="Times New Roman" panose="02020603050405020304" pitchFamily="18" charset="0"/>
              </a:rPr>
              <a:t> là những giá trị của đại lượng x và có các giá trị tương ứng y</a:t>
            </a:r>
            <a:r>
              <a:rPr lang="vi-VN" sz="2400" baseline="-25000" dirty="0">
                <a:latin typeface="Times New Roman" panose="02020603050405020304" pitchFamily="18" charset="0"/>
                <a:ea typeface="Times New Roman" panose="02020603050405020304" pitchFamily="18" charset="0"/>
              </a:rPr>
              <a:t>1</a:t>
            </a:r>
            <a:r>
              <a:rPr lang="vi-VN" sz="2400" dirty="0">
                <a:latin typeface="Times New Roman" panose="02020603050405020304" pitchFamily="18" charset="0"/>
                <a:ea typeface="Times New Roman" panose="02020603050405020304" pitchFamily="18" charset="0"/>
              </a:rPr>
              <a:t>, y</a:t>
            </a:r>
            <a:r>
              <a:rPr lang="vi-VN" sz="2400" baseline="-25000" dirty="0">
                <a:latin typeface="Times New Roman" panose="02020603050405020304" pitchFamily="18" charset="0"/>
                <a:ea typeface="Times New Roman" panose="02020603050405020304" pitchFamily="18" charset="0"/>
              </a:rPr>
              <a:t>2</a:t>
            </a:r>
            <a:r>
              <a:rPr lang="vi-VN" sz="2400" dirty="0">
                <a:latin typeface="Times New Roman" panose="02020603050405020304" pitchFamily="18" charset="0"/>
                <a:ea typeface="Times New Roman" panose="02020603050405020304" pitchFamily="18" charset="0"/>
              </a:rPr>
              <a:t>, y</a:t>
            </a:r>
            <a:r>
              <a:rPr lang="vi-VN" sz="2400" baseline="-25000" dirty="0">
                <a:latin typeface="Times New Roman" panose="02020603050405020304" pitchFamily="18" charset="0"/>
                <a:ea typeface="Times New Roman" panose="02020603050405020304" pitchFamily="18" charset="0"/>
              </a:rPr>
              <a:t>3</a:t>
            </a:r>
            <a:r>
              <a:rPr lang="vi-VN" sz="2400" dirty="0">
                <a:latin typeface="Times New Roman" panose="02020603050405020304" pitchFamily="18" charset="0"/>
                <a:ea typeface="Times New Roman" panose="02020603050405020304" pitchFamily="18" charset="0"/>
              </a:rPr>
              <a:t>, ..., y</a:t>
            </a:r>
            <a:r>
              <a:rPr lang="vi-VN" sz="2400" baseline="-25000" dirty="0">
                <a:latin typeface="Times New Roman" panose="02020603050405020304" pitchFamily="18" charset="0"/>
                <a:ea typeface="Times New Roman" panose="02020603050405020304" pitchFamily="18" charset="0"/>
              </a:rPr>
              <a:t>n</a:t>
            </a:r>
            <a:r>
              <a:rPr lang="vi-VN" sz="2400" dirty="0">
                <a:latin typeface="Times New Roman" panose="02020603050405020304" pitchFamily="18" charset="0"/>
                <a:ea typeface="Times New Roman" panose="02020603050405020304" pitchFamily="18" charset="0"/>
              </a:rPr>
              <a:t> là những giá trị thuộc đại lượng y</a:t>
            </a:r>
            <a:r>
              <a:rPr lang="en-US" sz="2400" dirty="0">
                <a:latin typeface="Times New Roman" panose="02020603050405020304" pitchFamily="18" charset="0"/>
                <a:ea typeface="Times New Roman" panose="02020603050405020304" pitchFamily="18" charset="0"/>
              </a:rPr>
              <a:t> ta có bảng sau:</a:t>
            </a:r>
            <a:endParaRPr lang="vi-VN" sz="2400" dirty="0">
              <a:effectLst/>
              <a:latin typeface="Times New Roman" panose="02020603050405020304" pitchFamily="18" charset="0"/>
              <a:ea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421344479"/>
              </p:ext>
            </p:extLst>
          </p:nvPr>
        </p:nvGraphicFramePr>
        <p:xfrm>
          <a:off x="3056707" y="3775166"/>
          <a:ext cx="6157458" cy="1097280"/>
        </p:xfrm>
        <a:graphic>
          <a:graphicData uri="http://schemas.openxmlformats.org/drawingml/2006/table">
            <a:tbl>
              <a:tblPr firstRow="1" firstCol="1" bandRow="1"/>
              <a:tblGrid>
                <a:gridCol w="1026034">
                  <a:extLst>
                    <a:ext uri="{9D8B030D-6E8A-4147-A177-3AD203B41FA5}">
                      <a16:colId xmlns:a16="http://schemas.microsoft.com/office/drawing/2014/main" val="2358268052"/>
                    </a:ext>
                  </a:extLst>
                </a:gridCol>
                <a:gridCol w="1026034">
                  <a:extLst>
                    <a:ext uri="{9D8B030D-6E8A-4147-A177-3AD203B41FA5}">
                      <a16:colId xmlns:a16="http://schemas.microsoft.com/office/drawing/2014/main" val="677832838"/>
                    </a:ext>
                  </a:extLst>
                </a:gridCol>
                <a:gridCol w="1026034">
                  <a:extLst>
                    <a:ext uri="{9D8B030D-6E8A-4147-A177-3AD203B41FA5}">
                      <a16:colId xmlns:a16="http://schemas.microsoft.com/office/drawing/2014/main" val="908288192"/>
                    </a:ext>
                  </a:extLst>
                </a:gridCol>
                <a:gridCol w="1026034">
                  <a:extLst>
                    <a:ext uri="{9D8B030D-6E8A-4147-A177-3AD203B41FA5}">
                      <a16:colId xmlns:a16="http://schemas.microsoft.com/office/drawing/2014/main" val="672695714"/>
                    </a:ext>
                  </a:extLst>
                </a:gridCol>
                <a:gridCol w="1026661">
                  <a:extLst>
                    <a:ext uri="{9D8B030D-6E8A-4147-A177-3AD203B41FA5}">
                      <a16:colId xmlns:a16="http://schemas.microsoft.com/office/drawing/2014/main" val="1398151615"/>
                    </a:ext>
                  </a:extLst>
                </a:gridCol>
                <a:gridCol w="1026661">
                  <a:extLst>
                    <a:ext uri="{9D8B030D-6E8A-4147-A177-3AD203B41FA5}">
                      <a16:colId xmlns:a16="http://schemas.microsoft.com/office/drawing/2014/main" val="4126591622"/>
                    </a:ext>
                  </a:extLst>
                </a:gridCol>
              </a:tblGrid>
              <a:tr h="509451">
                <a:tc>
                  <a:txBody>
                    <a:bodyPr/>
                    <a:lstStyle/>
                    <a:p>
                      <a:pPr algn="ctr">
                        <a:lnSpc>
                          <a:spcPct val="150000"/>
                        </a:lnSpc>
                        <a:spcAft>
                          <a:spcPts val="0"/>
                        </a:spcAft>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a:t>
                      </a:r>
                      <a:r>
                        <a:rPr lang="en-US" sz="2400" baseline="-25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a:t>
                      </a:r>
                      <a:r>
                        <a:rPr lang="en-US" sz="2400" baseline="-25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a:t>
                      </a:r>
                      <a:r>
                        <a:rPr lang="en-US" sz="2400" baseline="-25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a:t>
                      </a:r>
                      <a:r>
                        <a:rPr lang="en-US" sz="2400" baseline="-25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t>
                      </a:r>
                      <a:endPar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6958245"/>
                  </a:ext>
                </a:extLst>
              </a:tr>
              <a:tr h="509451">
                <a:tc>
                  <a:txBody>
                    <a:bodyPr/>
                    <a:lstStyle/>
                    <a:p>
                      <a:pPr algn="ctr">
                        <a:lnSpc>
                          <a:spcPct val="150000"/>
                        </a:lnSpc>
                        <a:spcAft>
                          <a:spcPts val="0"/>
                        </a:spcAft>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a:t>
                      </a:r>
                      <a:endPar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a:t>
                      </a:r>
                      <a:r>
                        <a:rPr lang="en-US" sz="2400" baseline="-25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a:t>
                      </a:r>
                      <a:r>
                        <a:rPr lang="en-US" sz="2400" baseline="-25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a:t>
                      </a:r>
                      <a:r>
                        <a:rPr lang="en-US" sz="2400" baseline="-25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a:t>
                      </a:r>
                      <a:r>
                        <a:rPr lang="en-US" sz="2400" baseline="-25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t>
                      </a:r>
                      <a:endPar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2668857"/>
                  </a:ext>
                </a:extLst>
              </a:tr>
            </a:tbl>
          </a:graphicData>
        </a:graphic>
      </p:graphicFrame>
    </p:spTree>
    <p:extLst>
      <p:ext uri="{BB962C8B-B14F-4D97-AF65-F5344CB8AC3E}">
        <p14:creationId xmlns:p14="http://schemas.microsoft.com/office/powerpoint/2010/main" val="86623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out)">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927465" y="1815743"/>
                <a:ext cx="10280468" cy="4361002"/>
              </a:xfrm>
              <a:prstGeom prst="rect">
                <a:avLst/>
              </a:prstGeom>
              <a:noFill/>
            </p:spPr>
            <p:txBody>
              <a:bodyPr wrap="square" rtlCol="0">
                <a:spAutoFit/>
              </a:bodyPr>
              <a:lstStyle/>
              <a:p>
                <a:pPr marL="342900" lvl="0" indent="-342900">
                  <a:lnSpc>
                    <a:spcPct val="150000"/>
                  </a:lnSpc>
                  <a:spcAft>
                    <a:spcPts val="0"/>
                  </a:spcAft>
                  <a:buFont typeface="Times New Roman" panose="02020603050405020304" pitchFamily="18" charset="0"/>
                  <a:buChar char="-"/>
                </a:pPr>
                <a:r>
                  <a:rPr lang="en-US" sz="2400" b="1" i="1" u="sng" dirty="0">
                    <a:latin typeface="Times New Roman" panose="02020603050405020304" pitchFamily="18" charset="0"/>
                    <a:ea typeface="Times New Roman" panose="02020603050405020304" pitchFamily="18" charset="0"/>
                  </a:rPr>
                  <a:t>Bước 3:</a:t>
                </a:r>
                <a:endParaRPr lang="vi-VN" sz="2400" dirty="0">
                  <a:effectLst/>
                  <a:latin typeface="Times New Roman" panose="02020603050405020304" pitchFamily="18" charset="0"/>
                  <a:ea typeface="Times New Roman" panose="02020603050405020304" pitchFamily="18" charset="0"/>
                </a:endParaRPr>
              </a:p>
              <a:p>
                <a:pPr>
                  <a:lnSpc>
                    <a:spcPct val="150000"/>
                  </a:lnSpc>
                  <a:spcAft>
                    <a:spcPts val="0"/>
                  </a:spcAft>
                </a:pPr>
                <a:r>
                  <a:rPr lang="en-US" sz="2400" dirty="0">
                    <a:latin typeface="Times New Roman" panose="02020603050405020304" pitchFamily="18" charset="0"/>
                    <a:ea typeface="Times New Roman" panose="02020603050405020304" pitchFamily="18" charset="0"/>
                  </a:rPr>
                  <a:t>    Vận dụng khái niệm hoặc tính chất của hai đại lượng tỉ lệ thuận hoặc tỉ lệ nghịch để lập tỉ lệ thức hoặc dãy tỉ số bằng nhau</a:t>
                </a:r>
                <a:endParaRPr lang="vi-VN" sz="2400" dirty="0">
                  <a:effectLst/>
                  <a:latin typeface="Times New Roman" panose="02020603050405020304" pitchFamily="18" charset="0"/>
                  <a:ea typeface="Times New Roman" panose="02020603050405020304" pitchFamily="18" charset="0"/>
                </a:endParaRPr>
              </a:p>
              <a:p>
                <a:pPr marL="228600">
                  <a:lnSpc>
                    <a:spcPct val="150000"/>
                  </a:lnSpc>
                  <a:spcAft>
                    <a:spcPts val="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Nếu x và y tỉ lệ thuận thì áp dụng tính chất của đại lượng tỉ lệ thuận ta có:</a:t>
                </a:r>
                <a:endParaRPr lang="vi-VN" sz="2400" dirty="0">
                  <a:effectLst/>
                  <a:latin typeface="Times New Roman" panose="02020603050405020304" pitchFamily="18" charset="0"/>
                  <a:ea typeface="Times New Roman" panose="02020603050405020304" pitchFamily="18" charset="0"/>
                </a:endParaRPr>
              </a:p>
              <a:p>
                <a:pPr marL="228600" algn="ctr">
                  <a:lnSpc>
                    <a:spcPct val="150000"/>
                  </a:lnSpc>
                  <a:spcAft>
                    <a:spcPts val="0"/>
                  </a:spcAft>
                </a:pPr>
                <a14:m>
                  <m:oMath xmlns:m="http://schemas.openxmlformats.org/officeDocument/2006/math">
                    <m:f>
                      <m:fPr>
                        <m:ctrlPr>
                          <a:rPr lang="vi-VN" sz="2800" i="1">
                            <a:solidFill>
                              <a:prstClr val="white"/>
                            </a:solidFill>
                            <a:latin typeface="Cambria Math" panose="02040503050406030204" pitchFamily="18" charset="0"/>
                          </a:rPr>
                        </m:ctrlPr>
                      </m:fPr>
                      <m:num>
                        <m:sSub>
                          <m:sSubPr>
                            <m:ctrlPr>
                              <a:rPr lang="vi-VN" sz="2800" i="1">
                                <a:solidFill>
                                  <a:prstClr val="white"/>
                                </a:solidFill>
                                <a:latin typeface="Cambria Math" panose="02040503050406030204" pitchFamily="18" charset="0"/>
                              </a:rPr>
                            </m:ctrlPr>
                          </m:sSubPr>
                          <m:e>
                            <m:r>
                              <a:rPr lang="vi-VN" sz="2800" i="1">
                                <a:solidFill>
                                  <a:prstClr val="white"/>
                                </a:solidFill>
                                <a:latin typeface="Cambria Math" panose="02040503050406030204" pitchFamily="18" charset="0"/>
                              </a:rPr>
                              <m:t>𝑥</m:t>
                            </m:r>
                          </m:e>
                          <m:sub>
                            <m:r>
                              <a:rPr lang="vi-VN" sz="2800" i="1">
                                <a:solidFill>
                                  <a:prstClr val="white"/>
                                </a:solidFill>
                                <a:latin typeface="Cambria Math" panose="02040503050406030204" pitchFamily="18" charset="0"/>
                              </a:rPr>
                              <m:t>1</m:t>
                            </m:r>
                          </m:sub>
                        </m:sSub>
                      </m:num>
                      <m:den>
                        <m:sSub>
                          <m:sSubPr>
                            <m:ctrlPr>
                              <a:rPr lang="vi-VN" sz="2800" i="1">
                                <a:solidFill>
                                  <a:prstClr val="white"/>
                                </a:solidFill>
                                <a:latin typeface="Cambria Math" panose="02040503050406030204" pitchFamily="18" charset="0"/>
                              </a:rPr>
                            </m:ctrlPr>
                          </m:sSubPr>
                          <m:e>
                            <m:r>
                              <a:rPr lang="vi-VN" sz="2800" i="1">
                                <a:solidFill>
                                  <a:prstClr val="white"/>
                                </a:solidFill>
                                <a:latin typeface="Cambria Math" panose="02040503050406030204" pitchFamily="18" charset="0"/>
                              </a:rPr>
                              <m:t>𝑦</m:t>
                            </m:r>
                          </m:e>
                          <m:sub>
                            <m:r>
                              <a:rPr lang="vi-VN" sz="2800" i="1">
                                <a:solidFill>
                                  <a:prstClr val="white"/>
                                </a:solidFill>
                                <a:latin typeface="Cambria Math" panose="02040503050406030204" pitchFamily="18" charset="0"/>
                              </a:rPr>
                              <m:t>1</m:t>
                            </m:r>
                          </m:sub>
                        </m:sSub>
                      </m:den>
                    </m:f>
                    <m:r>
                      <a:rPr lang="vi-VN" sz="2800" i="1">
                        <a:solidFill>
                          <a:prstClr val="white"/>
                        </a:solidFill>
                        <a:latin typeface="Cambria Math" panose="02040503050406030204" pitchFamily="18" charset="0"/>
                      </a:rPr>
                      <m:t>=</m:t>
                    </m:r>
                    <m:f>
                      <m:fPr>
                        <m:ctrlPr>
                          <a:rPr lang="vi-VN" sz="2800" i="1">
                            <a:solidFill>
                              <a:prstClr val="white"/>
                            </a:solidFill>
                            <a:latin typeface="Cambria Math" panose="02040503050406030204" pitchFamily="18" charset="0"/>
                          </a:rPr>
                        </m:ctrlPr>
                      </m:fPr>
                      <m:num>
                        <m:sSub>
                          <m:sSubPr>
                            <m:ctrlPr>
                              <a:rPr lang="vi-VN" sz="2800" i="1">
                                <a:solidFill>
                                  <a:prstClr val="white"/>
                                </a:solidFill>
                                <a:latin typeface="Cambria Math" panose="02040503050406030204" pitchFamily="18" charset="0"/>
                              </a:rPr>
                            </m:ctrlPr>
                          </m:sSubPr>
                          <m:e>
                            <m:r>
                              <a:rPr lang="vi-VN" sz="2800" i="1">
                                <a:solidFill>
                                  <a:prstClr val="white"/>
                                </a:solidFill>
                                <a:latin typeface="Cambria Math" panose="02040503050406030204" pitchFamily="18" charset="0"/>
                              </a:rPr>
                              <m:t>𝑥</m:t>
                            </m:r>
                          </m:e>
                          <m:sub>
                            <m:r>
                              <a:rPr lang="vi-VN" sz="2800" i="1">
                                <a:solidFill>
                                  <a:prstClr val="white"/>
                                </a:solidFill>
                                <a:latin typeface="Cambria Math" panose="02040503050406030204" pitchFamily="18" charset="0"/>
                              </a:rPr>
                              <m:t>2</m:t>
                            </m:r>
                          </m:sub>
                        </m:sSub>
                      </m:num>
                      <m:den>
                        <m:sSub>
                          <m:sSubPr>
                            <m:ctrlPr>
                              <a:rPr lang="vi-VN" sz="2800" i="1">
                                <a:solidFill>
                                  <a:prstClr val="white"/>
                                </a:solidFill>
                                <a:latin typeface="Cambria Math" panose="02040503050406030204" pitchFamily="18" charset="0"/>
                              </a:rPr>
                            </m:ctrlPr>
                          </m:sSubPr>
                          <m:e>
                            <m:r>
                              <a:rPr lang="vi-VN" sz="2800" i="1">
                                <a:solidFill>
                                  <a:prstClr val="white"/>
                                </a:solidFill>
                                <a:latin typeface="Cambria Math" panose="02040503050406030204" pitchFamily="18" charset="0"/>
                              </a:rPr>
                              <m:t>𝑦</m:t>
                            </m:r>
                          </m:e>
                          <m:sub>
                            <m:r>
                              <a:rPr lang="vi-VN" sz="2800" i="1">
                                <a:solidFill>
                                  <a:prstClr val="white"/>
                                </a:solidFill>
                                <a:latin typeface="Cambria Math" panose="02040503050406030204" pitchFamily="18" charset="0"/>
                              </a:rPr>
                              <m:t>2</m:t>
                            </m:r>
                          </m:sub>
                        </m:sSub>
                      </m:den>
                    </m:f>
                    <m:r>
                      <a:rPr lang="vi-VN" sz="2800" i="1">
                        <a:solidFill>
                          <a:prstClr val="white"/>
                        </a:solidFill>
                        <a:latin typeface="Cambria Math" panose="02040503050406030204" pitchFamily="18" charset="0"/>
                      </a:rPr>
                      <m:t>=</m:t>
                    </m:r>
                    <m:f>
                      <m:fPr>
                        <m:ctrlPr>
                          <a:rPr lang="vi-VN" sz="2800" i="1">
                            <a:solidFill>
                              <a:prstClr val="white"/>
                            </a:solidFill>
                            <a:latin typeface="Cambria Math" panose="02040503050406030204" pitchFamily="18" charset="0"/>
                          </a:rPr>
                        </m:ctrlPr>
                      </m:fPr>
                      <m:num>
                        <m:sSub>
                          <m:sSubPr>
                            <m:ctrlPr>
                              <a:rPr lang="vi-VN" sz="2800" i="1">
                                <a:solidFill>
                                  <a:prstClr val="white"/>
                                </a:solidFill>
                                <a:latin typeface="Cambria Math" panose="02040503050406030204" pitchFamily="18" charset="0"/>
                              </a:rPr>
                            </m:ctrlPr>
                          </m:sSubPr>
                          <m:e>
                            <m:r>
                              <a:rPr lang="vi-VN" sz="2800" i="1">
                                <a:solidFill>
                                  <a:prstClr val="white"/>
                                </a:solidFill>
                                <a:latin typeface="Cambria Math" panose="02040503050406030204" pitchFamily="18" charset="0"/>
                              </a:rPr>
                              <m:t>𝑥</m:t>
                            </m:r>
                          </m:e>
                          <m:sub>
                            <m:r>
                              <a:rPr lang="vi-VN" sz="2800" i="1">
                                <a:solidFill>
                                  <a:prstClr val="white"/>
                                </a:solidFill>
                                <a:latin typeface="Cambria Math" panose="02040503050406030204" pitchFamily="18" charset="0"/>
                              </a:rPr>
                              <m:t>3</m:t>
                            </m:r>
                          </m:sub>
                        </m:sSub>
                      </m:num>
                      <m:den>
                        <m:sSub>
                          <m:sSubPr>
                            <m:ctrlPr>
                              <a:rPr lang="vi-VN" sz="2800" i="1">
                                <a:solidFill>
                                  <a:prstClr val="white"/>
                                </a:solidFill>
                                <a:latin typeface="Cambria Math" panose="02040503050406030204" pitchFamily="18" charset="0"/>
                              </a:rPr>
                            </m:ctrlPr>
                          </m:sSubPr>
                          <m:e>
                            <m:r>
                              <a:rPr lang="vi-VN" sz="2800" i="1">
                                <a:solidFill>
                                  <a:prstClr val="white"/>
                                </a:solidFill>
                                <a:latin typeface="Cambria Math" panose="02040503050406030204" pitchFamily="18" charset="0"/>
                              </a:rPr>
                              <m:t>𝑦</m:t>
                            </m:r>
                          </m:e>
                          <m:sub>
                            <m:r>
                              <a:rPr lang="vi-VN" sz="2800" i="1">
                                <a:solidFill>
                                  <a:prstClr val="white"/>
                                </a:solidFill>
                                <a:latin typeface="Cambria Math" panose="02040503050406030204" pitchFamily="18" charset="0"/>
                              </a:rPr>
                              <m:t>3</m:t>
                            </m:r>
                          </m:sub>
                        </m:sSub>
                      </m:den>
                    </m:f>
                    <m:r>
                      <a:rPr lang="vi-VN" sz="2800" i="1">
                        <a:solidFill>
                          <a:prstClr val="white"/>
                        </a:solidFill>
                        <a:latin typeface="Cambria Math" panose="02040503050406030204" pitchFamily="18" charset="0"/>
                      </a:rPr>
                      <m:t>=∙∙∙=</m:t>
                    </m:r>
                    <m:f>
                      <m:fPr>
                        <m:ctrlPr>
                          <a:rPr lang="vi-VN" sz="2800" i="1">
                            <a:solidFill>
                              <a:prstClr val="white"/>
                            </a:solidFill>
                            <a:latin typeface="Cambria Math" panose="02040503050406030204" pitchFamily="18" charset="0"/>
                          </a:rPr>
                        </m:ctrlPr>
                      </m:fPr>
                      <m:num>
                        <m:sSub>
                          <m:sSubPr>
                            <m:ctrlPr>
                              <a:rPr lang="vi-VN" sz="2800" i="1">
                                <a:solidFill>
                                  <a:prstClr val="white"/>
                                </a:solidFill>
                                <a:latin typeface="Cambria Math" panose="02040503050406030204" pitchFamily="18" charset="0"/>
                              </a:rPr>
                            </m:ctrlPr>
                          </m:sSubPr>
                          <m:e>
                            <m:r>
                              <a:rPr lang="vi-VN" sz="2800" i="1">
                                <a:solidFill>
                                  <a:prstClr val="white"/>
                                </a:solidFill>
                                <a:latin typeface="Cambria Math" panose="02040503050406030204" pitchFamily="18" charset="0"/>
                              </a:rPr>
                              <m:t>𝑥</m:t>
                            </m:r>
                          </m:e>
                          <m:sub>
                            <m:r>
                              <a:rPr lang="vi-VN" sz="2800" i="1">
                                <a:solidFill>
                                  <a:prstClr val="white"/>
                                </a:solidFill>
                                <a:latin typeface="Cambria Math" panose="02040503050406030204" pitchFamily="18" charset="0"/>
                              </a:rPr>
                              <m:t>𝑛</m:t>
                            </m:r>
                          </m:sub>
                        </m:sSub>
                      </m:num>
                      <m:den>
                        <m:sSub>
                          <m:sSubPr>
                            <m:ctrlPr>
                              <a:rPr lang="vi-VN" sz="2800" i="1">
                                <a:solidFill>
                                  <a:prstClr val="white"/>
                                </a:solidFill>
                                <a:latin typeface="Cambria Math" panose="02040503050406030204" pitchFamily="18" charset="0"/>
                              </a:rPr>
                            </m:ctrlPr>
                          </m:sSubPr>
                          <m:e>
                            <m:r>
                              <a:rPr lang="vi-VN" sz="2800" i="1">
                                <a:solidFill>
                                  <a:prstClr val="white"/>
                                </a:solidFill>
                                <a:latin typeface="Cambria Math" panose="02040503050406030204" pitchFamily="18" charset="0"/>
                              </a:rPr>
                              <m:t>𝑦</m:t>
                            </m:r>
                          </m:e>
                          <m:sub>
                            <m:r>
                              <a:rPr lang="vi-VN" sz="2800" i="1">
                                <a:solidFill>
                                  <a:prstClr val="white"/>
                                </a:solidFill>
                                <a:latin typeface="Cambria Math" panose="02040503050406030204" pitchFamily="18" charset="0"/>
                              </a:rPr>
                              <m:t>𝑛</m:t>
                            </m:r>
                          </m:sub>
                        </m:sSub>
                      </m:den>
                    </m:f>
                  </m:oMath>
                </a14:m>
                <a:r>
                  <a:rPr lang="vi-VN" sz="2400" dirty="0">
                    <a:solidFill>
                      <a:prstClr val="white"/>
                    </a:solidFill>
                    <a:latin typeface="Times New Roman" panose="02020603050405020304" pitchFamily="18" charset="0"/>
                  </a:rPr>
                  <a:t>     hoặc   </a:t>
                </a:r>
                <a14:m>
                  <m:oMath xmlns:m="http://schemas.openxmlformats.org/officeDocument/2006/math">
                    <m:f>
                      <m:fPr>
                        <m:ctrlPr>
                          <a:rPr lang="vi-VN" sz="2800" i="1">
                            <a:solidFill>
                              <a:prstClr val="white"/>
                            </a:solidFill>
                            <a:latin typeface="Cambria Math" panose="02040503050406030204" pitchFamily="18" charset="0"/>
                          </a:rPr>
                        </m:ctrlPr>
                      </m:fPr>
                      <m:num>
                        <m:sSub>
                          <m:sSubPr>
                            <m:ctrlPr>
                              <a:rPr lang="vi-VN" sz="2800" i="1">
                                <a:solidFill>
                                  <a:prstClr val="white"/>
                                </a:solidFill>
                                <a:latin typeface="Cambria Math" panose="02040503050406030204" pitchFamily="18" charset="0"/>
                              </a:rPr>
                            </m:ctrlPr>
                          </m:sSubPr>
                          <m:e>
                            <m:r>
                              <a:rPr lang="vi-VN" sz="2800" i="1">
                                <a:solidFill>
                                  <a:prstClr val="white"/>
                                </a:solidFill>
                                <a:latin typeface="Cambria Math" panose="02040503050406030204" pitchFamily="18" charset="0"/>
                              </a:rPr>
                              <m:t>𝑦</m:t>
                            </m:r>
                          </m:e>
                          <m:sub>
                            <m:r>
                              <a:rPr lang="vi-VN" sz="2800" i="1">
                                <a:solidFill>
                                  <a:prstClr val="white"/>
                                </a:solidFill>
                                <a:latin typeface="Cambria Math" panose="02040503050406030204" pitchFamily="18" charset="0"/>
                              </a:rPr>
                              <m:t>1</m:t>
                            </m:r>
                          </m:sub>
                        </m:sSub>
                      </m:num>
                      <m:den>
                        <m:sSub>
                          <m:sSubPr>
                            <m:ctrlPr>
                              <a:rPr lang="vi-VN" sz="2800" i="1">
                                <a:solidFill>
                                  <a:prstClr val="white"/>
                                </a:solidFill>
                                <a:latin typeface="Cambria Math" panose="02040503050406030204" pitchFamily="18" charset="0"/>
                              </a:rPr>
                            </m:ctrlPr>
                          </m:sSubPr>
                          <m:e>
                            <m:r>
                              <a:rPr lang="vi-VN" sz="2800" i="1">
                                <a:solidFill>
                                  <a:prstClr val="white"/>
                                </a:solidFill>
                                <a:latin typeface="Cambria Math" panose="02040503050406030204" pitchFamily="18" charset="0"/>
                              </a:rPr>
                              <m:t>𝑥</m:t>
                            </m:r>
                          </m:e>
                          <m:sub>
                            <m:r>
                              <a:rPr lang="vi-VN" sz="2800" i="1">
                                <a:solidFill>
                                  <a:prstClr val="white"/>
                                </a:solidFill>
                                <a:latin typeface="Cambria Math" panose="02040503050406030204" pitchFamily="18" charset="0"/>
                              </a:rPr>
                              <m:t>1</m:t>
                            </m:r>
                          </m:sub>
                        </m:sSub>
                      </m:den>
                    </m:f>
                    <m:r>
                      <a:rPr lang="vi-VN" sz="2800" i="1">
                        <a:solidFill>
                          <a:prstClr val="white"/>
                        </a:solidFill>
                        <a:latin typeface="Cambria Math" panose="02040503050406030204" pitchFamily="18" charset="0"/>
                      </a:rPr>
                      <m:t>=</m:t>
                    </m:r>
                    <m:f>
                      <m:fPr>
                        <m:ctrlPr>
                          <a:rPr lang="vi-VN" sz="2800" i="1">
                            <a:solidFill>
                              <a:prstClr val="white"/>
                            </a:solidFill>
                            <a:latin typeface="Cambria Math" panose="02040503050406030204" pitchFamily="18" charset="0"/>
                          </a:rPr>
                        </m:ctrlPr>
                      </m:fPr>
                      <m:num>
                        <m:sSub>
                          <m:sSubPr>
                            <m:ctrlPr>
                              <a:rPr lang="vi-VN" sz="2800" i="1">
                                <a:solidFill>
                                  <a:prstClr val="white"/>
                                </a:solidFill>
                                <a:latin typeface="Cambria Math" panose="02040503050406030204" pitchFamily="18" charset="0"/>
                              </a:rPr>
                            </m:ctrlPr>
                          </m:sSubPr>
                          <m:e>
                            <m:r>
                              <a:rPr lang="vi-VN" sz="2800" i="1">
                                <a:solidFill>
                                  <a:prstClr val="white"/>
                                </a:solidFill>
                                <a:latin typeface="Cambria Math" panose="02040503050406030204" pitchFamily="18" charset="0"/>
                              </a:rPr>
                              <m:t>𝑦</m:t>
                            </m:r>
                          </m:e>
                          <m:sub>
                            <m:r>
                              <a:rPr lang="vi-VN" sz="2800" i="1">
                                <a:solidFill>
                                  <a:prstClr val="white"/>
                                </a:solidFill>
                                <a:latin typeface="Cambria Math" panose="02040503050406030204" pitchFamily="18" charset="0"/>
                              </a:rPr>
                              <m:t>2</m:t>
                            </m:r>
                          </m:sub>
                        </m:sSub>
                      </m:num>
                      <m:den>
                        <m:sSub>
                          <m:sSubPr>
                            <m:ctrlPr>
                              <a:rPr lang="vi-VN" sz="2800" i="1">
                                <a:solidFill>
                                  <a:prstClr val="white"/>
                                </a:solidFill>
                                <a:latin typeface="Cambria Math" panose="02040503050406030204" pitchFamily="18" charset="0"/>
                              </a:rPr>
                            </m:ctrlPr>
                          </m:sSubPr>
                          <m:e>
                            <m:r>
                              <a:rPr lang="vi-VN" sz="2800" i="1">
                                <a:solidFill>
                                  <a:prstClr val="white"/>
                                </a:solidFill>
                                <a:latin typeface="Cambria Math" panose="02040503050406030204" pitchFamily="18" charset="0"/>
                              </a:rPr>
                              <m:t>𝑥</m:t>
                            </m:r>
                          </m:e>
                          <m:sub>
                            <m:r>
                              <a:rPr lang="vi-VN" sz="2800" i="1">
                                <a:solidFill>
                                  <a:prstClr val="white"/>
                                </a:solidFill>
                                <a:latin typeface="Cambria Math" panose="02040503050406030204" pitchFamily="18" charset="0"/>
                              </a:rPr>
                              <m:t>2</m:t>
                            </m:r>
                          </m:sub>
                        </m:sSub>
                      </m:den>
                    </m:f>
                    <m:r>
                      <a:rPr lang="vi-VN" sz="2800" i="1">
                        <a:solidFill>
                          <a:prstClr val="white"/>
                        </a:solidFill>
                        <a:latin typeface="Cambria Math" panose="02040503050406030204" pitchFamily="18" charset="0"/>
                      </a:rPr>
                      <m:t>=</m:t>
                    </m:r>
                    <m:f>
                      <m:fPr>
                        <m:ctrlPr>
                          <a:rPr lang="vi-VN" sz="2800" i="1">
                            <a:solidFill>
                              <a:prstClr val="white"/>
                            </a:solidFill>
                            <a:latin typeface="Cambria Math" panose="02040503050406030204" pitchFamily="18" charset="0"/>
                          </a:rPr>
                        </m:ctrlPr>
                      </m:fPr>
                      <m:num>
                        <m:sSub>
                          <m:sSubPr>
                            <m:ctrlPr>
                              <a:rPr lang="vi-VN" sz="2800" i="1">
                                <a:solidFill>
                                  <a:prstClr val="white"/>
                                </a:solidFill>
                                <a:latin typeface="Cambria Math" panose="02040503050406030204" pitchFamily="18" charset="0"/>
                              </a:rPr>
                            </m:ctrlPr>
                          </m:sSubPr>
                          <m:e>
                            <m:r>
                              <a:rPr lang="vi-VN" sz="2800" i="1">
                                <a:solidFill>
                                  <a:prstClr val="white"/>
                                </a:solidFill>
                                <a:latin typeface="Cambria Math" panose="02040503050406030204" pitchFamily="18" charset="0"/>
                              </a:rPr>
                              <m:t>𝑦</m:t>
                            </m:r>
                          </m:e>
                          <m:sub>
                            <m:r>
                              <a:rPr lang="vi-VN" sz="2800" i="1">
                                <a:solidFill>
                                  <a:prstClr val="white"/>
                                </a:solidFill>
                                <a:latin typeface="Cambria Math" panose="02040503050406030204" pitchFamily="18" charset="0"/>
                              </a:rPr>
                              <m:t>3</m:t>
                            </m:r>
                          </m:sub>
                        </m:sSub>
                      </m:num>
                      <m:den>
                        <m:sSub>
                          <m:sSubPr>
                            <m:ctrlPr>
                              <a:rPr lang="vi-VN" sz="2800" i="1">
                                <a:solidFill>
                                  <a:prstClr val="white"/>
                                </a:solidFill>
                                <a:latin typeface="Cambria Math" panose="02040503050406030204" pitchFamily="18" charset="0"/>
                              </a:rPr>
                            </m:ctrlPr>
                          </m:sSubPr>
                          <m:e>
                            <m:r>
                              <a:rPr lang="vi-VN" sz="2800" i="1">
                                <a:solidFill>
                                  <a:prstClr val="white"/>
                                </a:solidFill>
                                <a:latin typeface="Cambria Math" panose="02040503050406030204" pitchFamily="18" charset="0"/>
                              </a:rPr>
                              <m:t>𝑥</m:t>
                            </m:r>
                          </m:e>
                          <m:sub>
                            <m:r>
                              <a:rPr lang="vi-VN" sz="2800" i="1">
                                <a:solidFill>
                                  <a:prstClr val="white"/>
                                </a:solidFill>
                                <a:latin typeface="Cambria Math" panose="02040503050406030204" pitchFamily="18" charset="0"/>
                              </a:rPr>
                              <m:t>3</m:t>
                            </m:r>
                          </m:sub>
                        </m:sSub>
                      </m:den>
                    </m:f>
                    <m:r>
                      <a:rPr lang="vi-VN" sz="2800" i="1">
                        <a:solidFill>
                          <a:prstClr val="white"/>
                        </a:solidFill>
                        <a:latin typeface="Cambria Math" panose="02040503050406030204" pitchFamily="18" charset="0"/>
                      </a:rPr>
                      <m:t>=∙∙∙=</m:t>
                    </m:r>
                    <m:f>
                      <m:fPr>
                        <m:ctrlPr>
                          <a:rPr lang="vi-VN" sz="2800" i="1">
                            <a:solidFill>
                              <a:prstClr val="white"/>
                            </a:solidFill>
                            <a:latin typeface="Cambria Math" panose="02040503050406030204" pitchFamily="18" charset="0"/>
                          </a:rPr>
                        </m:ctrlPr>
                      </m:fPr>
                      <m:num>
                        <m:sSub>
                          <m:sSubPr>
                            <m:ctrlPr>
                              <a:rPr lang="vi-VN" sz="2800" i="1">
                                <a:solidFill>
                                  <a:prstClr val="white"/>
                                </a:solidFill>
                                <a:latin typeface="Cambria Math" panose="02040503050406030204" pitchFamily="18" charset="0"/>
                              </a:rPr>
                            </m:ctrlPr>
                          </m:sSubPr>
                          <m:e>
                            <m:r>
                              <a:rPr lang="vi-VN" sz="2800" i="1">
                                <a:solidFill>
                                  <a:prstClr val="white"/>
                                </a:solidFill>
                                <a:latin typeface="Cambria Math" panose="02040503050406030204" pitchFamily="18" charset="0"/>
                              </a:rPr>
                              <m:t>𝑦</m:t>
                            </m:r>
                          </m:e>
                          <m:sub>
                            <m:r>
                              <a:rPr lang="vi-VN" sz="2800" i="1">
                                <a:solidFill>
                                  <a:prstClr val="white"/>
                                </a:solidFill>
                                <a:latin typeface="Cambria Math" panose="02040503050406030204" pitchFamily="18" charset="0"/>
                              </a:rPr>
                              <m:t>𝑛</m:t>
                            </m:r>
                          </m:sub>
                        </m:sSub>
                      </m:num>
                      <m:den>
                        <m:sSub>
                          <m:sSubPr>
                            <m:ctrlPr>
                              <a:rPr lang="vi-VN" sz="2800" i="1">
                                <a:solidFill>
                                  <a:prstClr val="white"/>
                                </a:solidFill>
                                <a:latin typeface="Cambria Math" panose="02040503050406030204" pitchFamily="18" charset="0"/>
                              </a:rPr>
                            </m:ctrlPr>
                          </m:sSubPr>
                          <m:e>
                            <m:r>
                              <a:rPr lang="vi-VN" sz="2800" i="1">
                                <a:solidFill>
                                  <a:prstClr val="white"/>
                                </a:solidFill>
                                <a:latin typeface="Cambria Math" panose="02040503050406030204" pitchFamily="18" charset="0"/>
                              </a:rPr>
                              <m:t>𝑥</m:t>
                            </m:r>
                          </m:e>
                          <m:sub>
                            <m:r>
                              <a:rPr lang="vi-VN" sz="2800" i="1">
                                <a:solidFill>
                                  <a:prstClr val="white"/>
                                </a:solidFill>
                                <a:latin typeface="Cambria Math" panose="02040503050406030204" pitchFamily="18" charset="0"/>
                              </a:rPr>
                              <m:t>𝑛</m:t>
                            </m:r>
                          </m:sub>
                        </m:sSub>
                      </m:den>
                    </m:f>
                  </m:oMath>
                </a14:m>
                <a:endParaRPr lang="vi-VN" sz="2400" dirty="0">
                  <a:effectLst/>
                  <a:latin typeface="Times New Roman" panose="02020603050405020304" pitchFamily="18" charset="0"/>
                  <a:ea typeface="Times New Roman" panose="02020603050405020304" pitchFamily="18" charset="0"/>
                </a:endParaRPr>
              </a:p>
              <a:p>
                <a:pPr marL="228600">
                  <a:lnSpc>
                    <a:spcPct val="150000"/>
                  </a:lnSpc>
                  <a:spcAft>
                    <a:spcPts val="0"/>
                  </a:spcAft>
                </a:pPr>
                <a:r>
                  <a:rPr lang="vi-VN" sz="2400" dirty="0">
                    <a:latin typeface="Times New Roman" panose="02020603050405020304" pitchFamily="18" charset="0"/>
                    <a:ea typeface="Times New Roman" panose="02020603050405020304" pitchFamily="18" charset="0"/>
                  </a:rPr>
                  <a:t>+ Nếu x và y tỉ lệ nghịch thì ta áp dụng tính chất của đại lượng tỉ lệ nghịch ta có:</a:t>
                </a:r>
                <a:endParaRPr lang="vi-VN" sz="2400" dirty="0">
                  <a:effectLst/>
                  <a:latin typeface="Times New Roman" panose="02020603050405020304" pitchFamily="18" charset="0"/>
                  <a:ea typeface="Times New Roman" panose="02020603050405020304" pitchFamily="18" charset="0"/>
                </a:endParaRPr>
              </a:p>
              <a:p>
                <a:pPr marL="228600">
                  <a:lnSpc>
                    <a:spcPct val="150000"/>
                  </a:lnSpc>
                  <a:spcAft>
                    <a:spcPts val="0"/>
                  </a:spcAft>
                </a:pPr>
                <a:r>
                  <a:rPr lang="vi-VN" sz="2400" dirty="0">
                    <a:latin typeface="Times New Roman" panose="02020603050405020304" pitchFamily="18" charset="0"/>
                    <a:ea typeface="Times New Roman" panose="02020603050405020304" pitchFamily="18" charset="0"/>
                  </a:rPr>
                  <a:t>                           x</a:t>
                </a:r>
                <a:r>
                  <a:rPr lang="vi-VN" sz="2400" baseline="-25000" dirty="0">
                    <a:latin typeface="Times New Roman" panose="02020603050405020304" pitchFamily="18" charset="0"/>
                    <a:ea typeface="Times New Roman" panose="02020603050405020304" pitchFamily="18" charset="0"/>
                  </a:rPr>
                  <a:t>1</a:t>
                </a:r>
                <a:r>
                  <a:rPr lang="vi-VN" sz="2400" dirty="0">
                    <a:latin typeface="Times New Roman" panose="02020603050405020304" pitchFamily="18" charset="0"/>
                    <a:ea typeface="Times New Roman" panose="02020603050405020304" pitchFamily="18" charset="0"/>
                  </a:rPr>
                  <a:t>. y</a:t>
                </a:r>
                <a:r>
                  <a:rPr lang="vi-VN" sz="2400" baseline="-25000" dirty="0">
                    <a:latin typeface="Times New Roman" panose="02020603050405020304" pitchFamily="18" charset="0"/>
                    <a:ea typeface="Times New Roman" panose="02020603050405020304" pitchFamily="18" charset="0"/>
                  </a:rPr>
                  <a:t>1 </a:t>
                </a:r>
                <a:r>
                  <a:rPr lang="vi-VN" sz="2400" dirty="0">
                    <a:latin typeface="Times New Roman" panose="02020603050405020304" pitchFamily="18" charset="0"/>
                    <a:ea typeface="Times New Roman" panose="02020603050405020304" pitchFamily="18" charset="0"/>
                  </a:rPr>
                  <a:t>= x</a:t>
                </a:r>
                <a:r>
                  <a:rPr lang="vi-VN" sz="2400" baseline="-25000" dirty="0">
                    <a:latin typeface="Times New Roman" panose="02020603050405020304" pitchFamily="18" charset="0"/>
                    <a:ea typeface="Times New Roman" panose="02020603050405020304" pitchFamily="18" charset="0"/>
                  </a:rPr>
                  <a:t>2</a:t>
                </a:r>
                <a:r>
                  <a:rPr lang="vi-VN" sz="2400" dirty="0">
                    <a:latin typeface="Times New Roman" panose="02020603050405020304" pitchFamily="18" charset="0"/>
                    <a:ea typeface="Times New Roman" panose="02020603050405020304" pitchFamily="18" charset="0"/>
                  </a:rPr>
                  <a:t>.y</a:t>
                </a:r>
                <a:r>
                  <a:rPr lang="vi-VN" sz="2400" baseline="-25000" dirty="0">
                    <a:latin typeface="Times New Roman" panose="02020603050405020304" pitchFamily="18" charset="0"/>
                    <a:ea typeface="Times New Roman" panose="02020603050405020304" pitchFamily="18" charset="0"/>
                  </a:rPr>
                  <a:t>2 </a:t>
                </a:r>
                <a:r>
                  <a:rPr lang="vi-VN" sz="2400" dirty="0">
                    <a:latin typeface="Times New Roman" panose="02020603050405020304" pitchFamily="18" charset="0"/>
                    <a:ea typeface="Times New Roman" panose="02020603050405020304" pitchFamily="18" charset="0"/>
                  </a:rPr>
                  <a:t>= x</a:t>
                </a:r>
                <a:r>
                  <a:rPr lang="vi-VN" sz="2400" baseline="-25000" dirty="0">
                    <a:latin typeface="Times New Roman" panose="02020603050405020304" pitchFamily="18" charset="0"/>
                    <a:ea typeface="Times New Roman" panose="02020603050405020304" pitchFamily="18" charset="0"/>
                  </a:rPr>
                  <a:t>3</a:t>
                </a:r>
                <a:r>
                  <a:rPr lang="vi-VN" sz="2400" dirty="0">
                    <a:latin typeface="Times New Roman" panose="02020603050405020304" pitchFamily="18" charset="0"/>
                    <a:ea typeface="Times New Roman" panose="02020603050405020304" pitchFamily="18" charset="0"/>
                  </a:rPr>
                  <a:t> y</a:t>
                </a:r>
                <a:r>
                  <a:rPr lang="vi-VN" sz="2400" baseline="-25000" dirty="0">
                    <a:latin typeface="Times New Roman" panose="02020603050405020304" pitchFamily="18" charset="0"/>
                    <a:ea typeface="Times New Roman" panose="02020603050405020304" pitchFamily="18" charset="0"/>
                  </a:rPr>
                  <a:t>3</a:t>
                </a:r>
                <a:r>
                  <a:rPr lang="vi-VN" sz="2400" dirty="0">
                    <a:latin typeface="Times New Roman" panose="02020603050405020304" pitchFamily="18" charset="0"/>
                    <a:ea typeface="Times New Roman" panose="02020603050405020304" pitchFamily="18" charset="0"/>
                  </a:rPr>
                  <a:t>=... x</a:t>
                </a:r>
                <a:r>
                  <a:rPr lang="vi-VN" sz="2400" baseline="-25000" dirty="0">
                    <a:latin typeface="Times New Roman" panose="02020603050405020304" pitchFamily="18" charset="0"/>
                    <a:ea typeface="Times New Roman" panose="02020603050405020304" pitchFamily="18" charset="0"/>
                  </a:rPr>
                  <a:t>n</a:t>
                </a:r>
                <a:r>
                  <a:rPr lang="vi-VN" sz="2400" dirty="0">
                    <a:latin typeface="Times New Roman" panose="02020603050405020304" pitchFamily="18" charset="0"/>
                    <a:ea typeface="Times New Roman" panose="02020603050405020304" pitchFamily="18" charset="0"/>
                  </a:rPr>
                  <a:t>.y</a:t>
                </a:r>
                <a:r>
                  <a:rPr lang="vi-VN" sz="2400" baseline="-25000" dirty="0">
                    <a:latin typeface="Times New Roman" panose="02020603050405020304" pitchFamily="18" charset="0"/>
                    <a:ea typeface="Times New Roman" panose="02020603050405020304" pitchFamily="18" charset="0"/>
                  </a:rPr>
                  <a:t>n</a:t>
                </a:r>
                <a:r>
                  <a:rPr lang="vi-VN" sz="2400" dirty="0">
                    <a:latin typeface="Times New Roman" panose="02020603050405020304" pitchFamily="18" charset="0"/>
                    <a:ea typeface="Times New Roman" panose="02020603050405020304" pitchFamily="18" charset="0"/>
                  </a:rPr>
                  <a:t>         </a:t>
                </a:r>
                <a:endParaRPr lang="vi-VN" sz="2400" dirty="0">
                  <a:effectLst/>
                  <a:latin typeface="Times New Roman" panose="02020603050405020304" pitchFamily="18" charset="0"/>
                  <a:ea typeface="Times New Roman" panose="020206030504050203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927465" y="1815743"/>
                <a:ext cx="10280468" cy="4361002"/>
              </a:xfrm>
              <a:prstGeom prst="rect">
                <a:avLst/>
              </a:prstGeom>
              <a:blipFill>
                <a:blip r:embed="rId2"/>
                <a:stretch>
                  <a:fillRect l="-889" r="-533" b="-839"/>
                </a:stretch>
              </a:blipFill>
            </p:spPr>
            <p:txBody>
              <a:bodyPr/>
              <a:lstStyle/>
              <a:p>
                <a:r>
                  <a:rPr lang="vi-VN">
                    <a:noFill/>
                  </a:rPr>
                  <a:t> </a:t>
                </a:r>
              </a:p>
            </p:txBody>
          </p:sp>
        </mc:Fallback>
      </mc:AlternateContent>
      <p:graphicFrame>
        <p:nvGraphicFramePr>
          <p:cNvPr id="5" name="Table 4"/>
          <p:cNvGraphicFramePr>
            <a:graphicFrameLocks noGrp="1"/>
          </p:cNvGraphicFramePr>
          <p:nvPr>
            <p:extLst>
              <p:ext uri="{D42A27DB-BD31-4B8C-83A1-F6EECF244321}">
                <p14:modId xmlns:p14="http://schemas.microsoft.com/office/powerpoint/2010/main" val="2139123728"/>
              </p:ext>
            </p:extLst>
          </p:nvPr>
        </p:nvGraphicFramePr>
        <p:xfrm>
          <a:off x="2769326" y="418697"/>
          <a:ext cx="6157458" cy="1097280"/>
        </p:xfrm>
        <a:graphic>
          <a:graphicData uri="http://schemas.openxmlformats.org/drawingml/2006/table">
            <a:tbl>
              <a:tblPr firstRow="1" firstCol="1" bandRow="1"/>
              <a:tblGrid>
                <a:gridCol w="1026034">
                  <a:extLst>
                    <a:ext uri="{9D8B030D-6E8A-4147-A177-3AD203B41FA5}">
                      <a16:colId xmlns:a16="http://schemas.microsoft.com/office/drawing/2014/main" val="2358268052"/>
                    </a:ext>
                  </a:extLst>
                </a:gridCol>
                <a:gridCol w="1026034">
                  <a:extLst>
                    <a:ext uri="{9D8B030D-6E8A-4147-A177-3AD203B41FA5}">
                      <a16:colId xmlns:a16="http://schemas.microsoft.com/office/drawing/2014/main" val="677832838"/>
                    </a:ext>
                  </a:extLst>
                </a:gridCol>
                <a:gridCol w="1026034">
                  <a:extLst>
                    <a:ext uri="{9D8B030D-6E8A-4147-A177-3AD203B41FA5}">
                      <a16:colId xmlns:a16="http://schemas.microsoft.com/office/drawing/2014/main" val="908288192"/>
                    </a:ext>
                  </a:extLst>
                </a:gridCol>
                <a:gridCol w="1026034">
                  <a:extLst>
                    <a:ext uri="{9D8B030D-6E8A-4147-A177-3AD203B41FA5}">
                      <a16:colId xmlns:a16="http://schemas.microsoft.com/office/drawing/2014/main" val="672695714"/>
                    </a:ext>
                  </a:extLst>
                </a:gridCol>
                <a:gridCol w="1026661">
                  <a:extLst>
                    <a:ext uri="{9D8B030D-6E8A-4147-A177-3AD203B41FA5}">
                      <a16:colId xmlns:a16="http://schemas.microsoft.com/office/drawing/2014/main" val="1398151615"/>
                    </a:ext>
                  </a:extLst>
                </a:gridCol>
                <a:gridCol w="1026661">
                  <a:extLst>
                    <a:ext uri="{9D8B030D-6E8A-4147-A177-3AD203B41FA5}">
                      <a16:colId xmlns:a16="http://schemas.microsoft.com/office/drawing/2014/main" val="4126591622"/>
                    </a:ext>
                  </a:extLst>
                </a:gridCol>
              </a:tblGrid>
              <a:tr h="509451">
                <a:tc>
                  <a:txBody>
                    <a:bodyPr/>
                    <a:lstStyle/>
                    <a:p>
                      <a:pPr algn="ctr">
                        <a:lnSpc>
                          <a:spcPct val="150000"/>
                        </a:lnSpc>
                        <a:spcAft>
                          <a:spcPts val="0"/>
                        </a:spcAft>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a:t>
                      </a:r>
                      <a:r>
                        <a:rPr lang="en-US" sz="2400" baseline="-25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a:t>
                      </a:r>
                      <a:r>
                        <a:rPr lang="en-US" sz="2400" baseline="-25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a:t>
                      </a:r>
                      <a:r>
                        <a:rPr lang="en-US" sz="2400" baseline="-25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a:t>
                      </a:r>
                      <a:r>
                        <a:rPr lang="en-US" sz="2400" baseline="-25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t>
                      </a:r>
                      <a:endPar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6958245"/>
                  </a:ext>
                </a:extLst>
              </a:tr>
              <a:tr h="509451">
                <a:tc>
                  <a:txBody>
                    <a:bodyPr/>
                    <a:lstStyle/>
                    <a:p>
                      <a:pPr algn="ctr">
                        <a:lnSpc>
                          <a:spcPct val="150000"/>
                        </a:lnSpc>
                        <a:spcAft>
                          <a:spcPts val="0"/>
                        </a:spcAft>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a:t>
                      </a:r>
                      <a:endPar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a:t>
                      </a:r>
                      <a:r>
                        <a:rPr lang="en-US" sz="2400" baseline="-25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a:t>
                      </a:r>
                      <a:r>
                        <a:rPr lang="en-US" sz="2400" baseline="-25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a:t>
                      </a:r>
                      <a:r>
                        <a:rPr lang="en-US" sz="2400" baseline="-25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a:t>
                      </a:r>
                      <a:r>
                        <a:rPr lang="en-US" sz="2400" baseline="-25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t>
                      </a:r>
                      <a:endPar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2668857"/>
                  </a:ext>
                </a:extLst>
              </a:tr>
            </a:tbl>
          </a:graphicData>
        </a:graphic>
      </p:graphicFrame>
    </p:spTree>
    <p:extLst>
      <p:ext uri="{BB962C8B-B14F-4D97-AF65-F5344CB8AC3E}">
        <p14:creationId xmlns:p14="http://schemas.microsoft.com/office/powerpoint/2010/main" val="8623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plus(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in)">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wipe(left)">
                                      <p:cBhvr>
                                        <p:cTn id="3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8356" y="1959429"/>
            <a:ext cx="9117875" cy="2308324"/>
          </a:xfrm>
          <a:prstGeom prst="rect">
            <a:avLst/>
          </a:prstGeom>
          <a:noFill/>
        </p:spPr>
        <p:txBody>
          <a:bodyPr wrap="square" rtlCol="0">
            <a:spAutoFit/>
          </a:bodyPr>
          <a:lstStyle/>
          <a:p>
            <a:pPr marL="342900" lvl="0" indent="-342900">
              <a:lnSpc>
                <a:spcPct val="150000"/>
              </a:lnSpc>
              <a:spcAft>
                <a:spcPts val="0"/>
              </a:spcAft>
              <a:buFont typeface="Times New Roman" panose="02020603050405020304" pitchFamily="18" charset="0"/>
              <a:buChar char="-"/>
            </a:pPr>
            <a:r>
              <a:rPr lang="en-US" sz="2400" b="1" i="1" u="sng" dirty="0">
                <a:latin typeface="Times New Roman" panose="02020603050405020304" pitchFamily="18" charset="0"/>
                <a:ea typeface="Times New Roman" panose="02020603050405020304" pitchFamily="18" charset="0"/>
              </a:rPr>
              <a:t>Bước 4:</a:t>
            </a:r>
            <a:endParaRPr lang="vi-VN" sz="2400" dirty="0">
              <a:latin typeface="Times New Roman" panose="02020603050405020304" pitchFamily="18" charset="0"/>
              <a:ea typeface="Times New Roman" panose="02020603050405020304" pitchFamily="18" charset="0"/>
            </a:endParaRPr>
          </a:p>
          <a:p>
            <a:pPr marL="457200">
              <a:lnSpc>
                <a:spcPct val="150000"/>
              </a:lnSpc>
              <a:spcAft>
                <a:spcPts val="0"/>
              </a:spcAft>
            </a:pPr>
            <a:r>
              <a:rPr lang="vi-VN" sz="2400" dirty="0">
                <a:latin typeface="Times New Roman" panose="02020603050405020304" pitchFamily="18" charset="0"/>
                <a:ea typeface="Times New Roman" panose="02020603050405020304" pitchFamily="18" charset="0"/>
              </a:rPr>
              <a:t>Từ tính chất của đại lượng tỉ lệ thuận (tỉ lệ nghịch)</a:t>
            </a:r>
            <a:r>
              <a:rPr lang="en-US" sz="2400" dirty="0">
                <a:latin typeface="Times New Roman" panose="02020603050405020304" pitchFamily="18" charset="0"/>
                <a:ea typeface="Times New Roman" panose="02020603050405020304" pitchFamily="18" charset="0"/>
              </a:rPr>
              <a:t> ta đưa về tỉ lệ thức hoặc dãy tỉ số bằng nhau, rồi áp dụng tính chất của tỉ lệ thức hoặc tính chất của dãy tỉ số bằng nhau trình bày cách giải.</a:t>
            </a:r>
            <a:endParaRPr lang="vi-VN"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0429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righ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633</TotalTime>
  <Words>3331</Words>
  <Application>Microsoft Office PowerPoint</Application>
  <PresentationFormat>Widescreen</PresentationFormat>
  <Paragraphs>370</Paragraphs>
  <Slides>29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Bookman Old Style</vt:lpstr>
      <vt:lpstr>Calibri</vt:lpstr>
      <vt:lpstr>Cambria Math</vt:lpstr>
      <vt:lpstr>Rockwell</vt:lpstr>
      <vt:lpstr>Times New Roman</vt:lpstr>
      <vt:lpstr>VNI-Times</vt:lpstr>
      <vt:lpstr>Wingdings</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MyPC</cp:lastModifiedBy>
  <cp:revision>66</cp:revision>
  <dcterms:created xsi:type="dcterms:W3CDTF">2020-10-26T14:27:57Z</dcterms:created>
  <dcterms:modified xsi:type="dcterms:W3CDTF">2020-11-23T08:06:41Z</dcterms:modified>
</cp:coreProperties>
</file>