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7" r:id="rId2"/>
    <p:sldId id="407" r:id="rId3"/>
    <p:sldId id="439" r:id="rId4"/>
    <p:sldId id="427" r:id="rId5"/>
    <p:sldId id="428" r:id="rId6"/>
    <p:sldId id="443" r:id="rId7"/>
    <p:sldId id="454" r:id="rId8"/>
    <p:sldId id="455" r:id="rId9"/>
    <p:sldId id="445" r:id="rId10"/>
    <p:sldId id="456" r:id="rId11"/>
    <p:sldId id="340" r:id="rId12"/>
  </p:sldIdLst>
  <p:sldSz cx="16276638" cy="9144000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5F3F3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53" d="100"/>
          <a:sy n="53" d="100"/>
        </p:scale>
        <p:origin x="36" y="14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11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92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Giai%20nghia%20tu/Hon%20ho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……</a:t>
            </a:r>
            <a:endParaRPr lang="en-US" altLang="en-US" sz="3500" b="1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508919" y="4114800"/>
            <a:ext cx="11670103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ÔNG LÃO NHÂN HẬU (T1,2)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: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ÔNG LÃO NHÂN HẬU</a:t>
              </a: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6002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  <a:endPara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01482" y="2477869"/>
            <a:ext cx="15218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endParaRPr lang="en-US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6505" y="3886876"/>
            <a:ext cx="13989414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36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61319" y="4648876"/>
            <a:ext cx="13989414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36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66206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8287" t="33334" r="38287" b="44791"/>
          <a:stretch/>
        </p:blipFill>
        <p:spPr>
          <a:xfrm>
            <a:off x="2423319" y="381000"/>
            <a:ext cx="12039600" cy="82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439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ÔNG LÃO NHÂN HẬU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563435" y="2751892"/>
            <a:ext cx="1396628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trôi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40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3838" y="5334000"/>
            <a:ext cx="1357868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38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38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3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38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38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508919" y="4343400"/>
            <a:ext cx="4191000" cy="677108"/>
            <a:chOff x="1508919" y="1422772"/>
            <a:chExt cx="3733800" cy="677108"/>
          </a:xfrm>
        </p:grpSpPr>
        <p:sp>
          <p:nvSpPr>
            <p:cNvPr id="23" name="Rectangle 22"/>
            <p:cNvSpPr/>
            <p:nvPr/>
          </p:nvSpPr>
          <p:spPr>
            <a:xfrm>
              <a:off x="1508919" y="1422772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2032372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pres?slideindex=1&amp;slidetitle="/>
          </p:cNvPr>
          <p:cNvSpPr/>
          <p:nvPr/>
        </p:nvSpPr>
        <p:spPr>
          <a:xfrm>
            <a:off x="1737519" y="7315200"/>
            <a:ext cx="2205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khẽ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56519" y="1752600"/>
            <a:ext cx="6781801" cy="707886"/>
            <a:chOff x="1508918" y="1888664"/>
            <a:chExt cx="6172201" cy="1186207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Luyện đọc và tìm hiểu bài.</a:t>
              </a:r>
              <a:endPara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3017498"/>
              <a:ext cx="557784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1507226" y="251460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4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27701" y="640080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4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00519" y="3222486"/>
            <a:ext cx="1400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ẽ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ãi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32" name="Group 31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ÔNG LÃO NHÂN HẬU</a:t>
              </a:r>
            </a:p>
          </p:txBody>
        </p:sp>
      </p:grp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1507225" y="4014927"/>
            <a:ext cx="135652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dirty="0" err="1" smtClean="0">
                <a:solidFill>
                  <a:srgbClr val="0000CC"/>
                </a:solidFill>
              </a:rPr>
              <a:t>Bỗng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có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ai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đó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khen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: “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Cháu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hát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hay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quá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!”</a:t>
            </a:r>
            <a:endParaRPr lang="en-US" altLang="en-US" sz="4000" b="1" dirty="0">
              <a:solidFill>
                <a:srgbClr val="0000CC"/>
              </a:solidFill>
            </a:endParaRPr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H="1">
            <a:off x="9967119" y="5029200"/>
            <a:ext cx="112712" cy="3429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1508919" y="4778514"/>
            <a:ext cx="1356529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dirty="0" err="1" smtClean="0">
                <a:solidFill>
                  <a:srgbClr val="0000CC"/>
                </a:solidFill>
              </a:rPr>
              <a:t>Ông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cụ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chăm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chú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lắng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nghe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rồi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vỗ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tay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, 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nói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: “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Cảm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ơn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cháu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.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Cháu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hát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hay </a:t>
            </a:r>
            <a:r>
              <a:rPr lang="en-US" altLang="en-US" sz="4000" b="1" dirty="0" err="1" smtClean="0">
                <a:solidFill>
                  <a:srgbClr val="0000CC"/>
                </a:solidFill>
              </a:rPr>
              <a:t>lắm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!”</a:t>
            </a:r>
            <a:endParaRPr lang="en-US" altLang="en-US" sz="40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8" grpId="0"/>
      <p:bldP spid="30" grpId="0"/>
      <p:bldP spid="24" grpId="0"/>
      <p:bldP spid="45" grpId="0" animBg="1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7909719" y="2916197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600200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dirty="0" err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đọc</a:t>
              </a:r>
              <a:endPara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752600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7277101" y="2743200"/>
            <a:ext cx="909081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    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Câu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76318" y="4044561"/>
            <a:ext cx="1021080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endParaRPr lang="en-US" sz="3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ÔNG LÃO NHÂN HẬU</a:t>
              </a:r>
            </a:p>
          </p:txBody>
        </p:sp>
      </p:grpSp>
      <p:sp>
        <p:nvSpPr>
          <p:cNvPr id="52" name="Rectangle 51"/>
          <p:cNvSpPr/>
          <p:nvPr/>
        </p:nvSpPr>
        <p:spPr>
          <a:xfrm>
            <a:off x="1097912" y="2609671"/>
            <a:ext cx="544020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ẽ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ãi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365920" y="4419600"/>
            <a:ext cx="7315199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00CC"/>
                </a:solidFill>
              </a:rPr>
              <a:t> 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  </a:t>
            </a:r>
            <a:r>
              <a:rPr lang="en-US" altLang="en-US" sz="3800" b="1" dirty="0" err="1">
                <a:solidFill>
                  <a:srgbClr val="0000CC"/>
                </a:solidFill>
              </a:rPr>
              <a:t>Bỗng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</a:rPr>
              <a:t>có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</a:rPr>
              <a:t>ai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</a:rPr>
              <a:t>đó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khen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: “ </a:t>
            </a:r>
            <a:r>
              <a:rPr lang="en-US" altLang="en-US" sz="3800" b="1" dirty="0" err="1">
                <a:solidFill>
                  <a:srgbClr val="0000CC"/>
                </a:solidFill>
              </a:rPr>
              <a:t>Cháu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</a:rPr>
              <a:t>hát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</a:p>
          <a:p>
            <a:pPr eaLnBrk="1" hangingPunct="1"/>
            <a:r>
              <a:rPr lang="en-US" altLang="en-US" sz="3800" b="1" dirty="0" smtClean="0">
                <a:solidFill>
                  <a:srgbClr val="0000CC"/>
                </a:solidFill>
              </a:rPr>
              <a:t>     hay </a:t>
            </a:r>
            <a:r>
              <a:rPr lang="en-US" altLang="en-US" sz="3800" b="1" dirty="0" err="1">
                <a:solidFill>
                  <a:srgbClr val="0000CC"/>
                </a:solidFill>
              </a:rPr>
              <a:t>quá</a:t>
            </a:r>
            <a:r>
              <a:rPr lang="en-US" altLang="en-US" sz="3800" b="1" dirty="0">
                <a:solidFill>
                  <a:srgbClr val="0000CC"/>
                </a:solidFill>
              </a:rPr>
              <a:t>!”</a:t>
            </a:r>
          </a:p>
          <a:p>
            <a:pPr eaLnBrk="1" hangingPunct="1"/>
            <a:r>
              <a:rPr lang="en-US" altLang="en-US" sz="3600" b="1" dirty="0" smtClean="0">
                <a:solidFill>
                  <a:srgbClr val="0000CC"/>
                </a:solidFill>
              </a:rPr>
              <a:t>     </a:t>
            </a:r>
            <a:endParaRPr lang="en-US" altLang="en-US" sz="3600" b="1" dirty="0">
              <a:solidFill>
                <a:srgbClr val="0000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96101" y="5352871"/>
            <a:ext cx="909081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831137" y="6172200"/>
            <a:ext cx="1021080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594519" y="6001941"/>
            <a:ext cx="73152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800" b="1" dirty="0" smtClean="0">
                <a:solidFill>
                  <a:srgbClr val="0000CC"/>
                </a:solidFill>
              </a:rPr>
              <a:t>   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Ông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cụ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chăm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chú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lắng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nghe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rồi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</a:p>
          <a:p>
            <a:pPr eaLnBrk="1" hangingPunct="1"/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vỗ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tay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,  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nói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: “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Cảm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ơn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cháu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.   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Cháu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hát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hay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lắm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!”</a:t>
            </a:r>
            <a:endParaRPr lang="en-US" altLang="en-US" sz="3800" b="1" dirty="0">
              <a:solidFill>
                <a:srgbClr val="0000CC"/>
              </a:solidFill>
            </a:endParaRPr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 flipH="1">
            <a:off x="2310607" y="6819900"/>
            <a:ext cx="112712" cy="3429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757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39" grpId="0"/>
      <p:bldP spid="45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7681119" y="2916197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600200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dirty="0" err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đọc</a:t>
              </a:r>
              <a:endPara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752600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7223919" y="2743200"/>
            <a:ext cx="909081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   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Câu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: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sững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endParaRPr lang="en-US" sz="3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76318" y="4044561"/>
            <a:ext cx="1021080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endParaRPr lang="en-US" sz="3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điếc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endParaRPr lang="en-US" sz="3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ÔNG LÃO NHÂN HẬU</a:t>
              </a:r>
            </a:p>
          </p:txBody>
        </p:sp>
      </p:grpSp>
      <p:sp>
        <p:nvSpPr>
          <p:cNvPr id="52" name="Rectangle 51"/>
          <p:cNvSpPr/>
          <p:nvPr/>
        </p:nvSpPr>
        <p:spPr>
          <a:xfrm>
            <a:off x="1097912" y="2609671"/>
            <a:ext cx="544020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ẽ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ãi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365920" y="4419600"/>
            <a:ext cx="7315199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00CC"/>
                </a:solidFill>
              </a:rPr>
              <a:t> 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  </a:t>
            </a:r>
            <a:r>
              <a:rPr lang="en-US" altLang="en-US" sz="3800" b="1" dirty="0" err="1">
                <a:solidFill>
                  <a:srgbClr val="0000CC"/>
                </a:solidFill>
              </a:rPr>
              <a:t>Bỗng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</a:rPr>
              <a:t>có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</a:rPr>
              <a:t>ai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</a:rPr>
              <a:t>đó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khen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: “ </a:t>
            </a:r>
            <a:r>
              <a:rPr lang="en-US" altLang="en-US" sz="3800" b="1" dirty="0" err="1">
                <a:solidFill>
                  <a:srgbClr val="0000CC"/>
                </a:solidFill>
              </a:rPr>
              <a:t>Cháu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</a:rPr>
              <a:t>hát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</a:p>
          <a:p>
            <a:pPr eaLnBrk="1" hangingPunct="1"/>
            <a:r>
              <a:rPr lang="en-US" altLang="en-US" sz="3800" b="1" dirty="0" smtClean="0">
                <a:solidFill>
                  <a:srgbClr val="0000CC"/>
                </a:solidFill>
              </a:rPr>
              <a:t>     hay </a:t>
            </a:r>
            <a:r>
              <a:rPr lang="en-US" altLang="en-US" sz="3800" b="1" dirty="0" err="1">
                <a:solidFill>
                  <a:srgbClr val="0000CC"/>
                </a:solidFill>
              </a:rPr>
              <a:t>quá</a:t>
            </a:r>
            <a:r>
              <a:rPr lang="en-US" altLang="en-US" sz="3800" b="1" dirty="0">
                <a:solidFill>
                  <a:srgbClr val="0000CC"/>
                </a:solidFill>
              </a:rPr>
              <a:t>!”</a:t>
            </a:r>
          </a:p>
          <a:p>
            <a:pPr eaLnBrk="1" hangingPunct="1"/>
            <a:r>
              <a:rPr lang="en-US" altLang="en-US" sz="3600" b="1" dirty="0" smtClean="0">
                <a:solidFill>
                  <a:srgbClr val="0000CC"/>
                </a:solidFill>
              </a:rPr>
              <a:t>     </a:t>
            </a:r>
            <a:endParaRPr lang="en-US" altLang="en-US" sz="3600" b="1" dirty="0">
              <a:solidFill>
                <a:srgbClr val="0000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81119" y="5943600"/>
            <a:ext cx="9525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452519" y="7162800"/>
            <a:ext cx="1021080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594519" y="6001941"/>
            <a:ext cx="73152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800" b="1" dirty="0" smtClean="0">
                <a:solidFill>
                  <a:srgbClr val="0000CC"/>
                </a:solidFill>
              </a:rPr>
              <a:t>   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Ông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cụ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chăm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chú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lắng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nghe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rồi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</a:p>
          <a:p>
            <a:pPr eaLnBrk="1" hangingPunct="1"/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vỗ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tay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,  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nói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: “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Cảm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ơn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cháu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    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Cháu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hát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hay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lắm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!”</a:t>
            </a:r>
            <a:endParaRPr lang="en-US" altLang="en-US" sz="3800" b="1" dirty="0">
              <a:solidFill>
                <a:srgbClr val="0000CC"/>
              </a:solidFill>
            </a:endParaRPr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 flipH="1">
            <a:off x="2310607" y="6819900"/>
            <a:ext cx="112712" cy="3429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147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39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7681119" y="2916197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600200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dirty="0" err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đọc</a:t>
              </a:r>
              <a:endPara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752600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ÔNG LÃO NHÂN HẬU</a:t>
              </a:r>
            </a:p>
          </p:txBody>
        </p:sp>
      </p:grpSp>
      <p:sp>
        <p:nvSpPr>
          <p:cNvPr id="52" name="Rectangle 51"/>
          <p:cNvSpPr/>
          <p:nvPr/>
        </p:nvSpPr>
        <p:spPr>
          <a:xfrm>
            <a:off x="1097912" y="2609671"/>
            <a:ext cx="544020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ẽ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ãi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365920" y="4419600"/>
            <a:ext cx="7315199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00CC"/>
                </a:solidFill>
              </a:rPr>
              <a:t> </a:t>
            </a:r>
            <a:r>
              <a:rPr lang="en-US" altLang="en-US" sz="4000" b="1" dirty="0" smtClean="0">
                <a:solidFill>
                  <a:srgbClr val="0000CC"/>
                </a:solidFill>
              </a:rPr>
              <a:t>   </a:t>
            </a:r>
            <a:r>
              <a:rPr lang="en-US" altLang="en-US" sz="3800" b="1" dirty="0" err="1">
                <a:solidFill>
                  <a:srgbClr val="0000CC"/>
                </a:solidFill>
              </a:rPr>
              <a:t>Bỗng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</a:rPr>
              <a:t>có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</a:rPr>
              <a:t>ai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</a:rPr>
              <a:t>đó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khen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: “ </a:t>
            </a:r>
            <a:r>
              <a:rPr lang="en-US" altLang="en-US" sz="3800" b="1" dirty="0" err="1">
                <a:solidFill>
                  <a:srgbClr val="0000CC"/>
                </a:solidFill>
              </a:rPr>
              <a:t>Cháu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</a:rPr>
              <a:t>hát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</a:p>
          <a:p>
            <a:pPr eaLnBrk="1" hangingPunct="1"/>
            <a:r>
              <a:rPr lang="en-US" altLang="en-US" sz="3800" b="1" dirty="0" smtClean="0">
                <a:solidFill>
                  <a:srgbClr val="0000CC"/>
                </a:solidFill>
              </a:rPr>
              <a:t>     hay </a:t>
            </a:r>
            <a:r>
              <a:rPr lang="en-US" altLang="en-US" sz="3800" b="1" dirty="0" err="1">
                <a:solidFill>
                  <a:srgbClr val="0000CC"/>
                </a:solidFill>
              </a:rPr>
              <a:t>quá</a:t>
            </a:r>
            <a:r>
              <a:rPr lang="en-US" altLang="en-US" sz="3800" b="1" dirty="0">
                <a:solidFill>
                  <a:srgbClr val="0000CC"/>
                </a:solidFill>
              </a:rPr>
              <a:t>!”</a:t>
            </a:r>
          </a:p>
          <a:p>
            <a:pPr eaLnBrk="1" hangingPunct="1"/>
            <a:r>
              <a:rPr lang="en-US" altLang="en-US" sz="3600" b="1" dirty="0" smtClean="0">
                <a:solidFill>
                  <a:srgbClr val="0000CC"/>
                </a:solidFill>
              </a:rPr>
              <a:t>     </a:t>
            </a:r>
            <a:endParaRPr lang="en-US" altLang="en-US" sz="3600" b="1" dirty="0">
              <a:solidFill>
                <a:srgbClr val="0000CC"/>
              </a:solidFill>
            </a:endParaRPr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594519" y="6001941"/>
            <a:ext cx="73152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800" b="1" dirty="0" smtClean="0">
                <a:solidFill>
                  <a:srgbClr val="0000CC"/>
                </a:solidFill>
              </a:rPr>
              <a:t>   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Ông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cụ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chăm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chú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lắng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nghe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rồi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</a:p>
          <a:p>
            <a:pPr eaLnBrk="1" hangingPunct="1"/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vỗ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tay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,  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nói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: “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Cảm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ơn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cháu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3800" b="1" dirty="0">
                <a:solidFill>
                  <a:srgbClr val="0000CC"/>
                </a:solidFill>
              </a:rPr>
              <a:t> 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    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Cháu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hát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 hay </a:t>
            </a:r>
            <a:r>
              <a:rPr lang="en-US" altLang="en-US" sz="3800" b="1" dirty="0" err="1" smtClean="0">
                <a:solidFill>
                  <a:srgbClr val="0000CC"/>
                </a:solidFill>
              </a:rPr>
              <a:t>lắm</a:t>
            </a:r>
            <a:r>
              <a:rPr lang="en-US" altLang="en-US" sz="3800" b="1" dirty="0" smtClean="0">
                <a:solidFill>
                  <a:srgbClr val="0000CC"/>
                </a:solidFill>
              </a:rPr>
              <a:t>!”</a:t>
            </a:r>
            <a:endParaRPr lang="en-US" altLang="en-US" sz="3800" b="1" dirty="0">
              <a:solidFill>
                <a:srgbClr val="0000CC"/>
              </a:solidFill>
            </a:endParaRPr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 flipH="1">
            <a:off x="2310607" y="6819900"/>
            <a:ext cx="112712" cy="3429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154899" y="2819400"/>
            <a:ext cx="3300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681120" y="3657600"/>
            <a:ext cx="8229602" cy="4563537"/>
            <a:chOff x="6174895" y="4495869"/>
            <a:chExt cx="8773438" cy="4563537"/>
          </a:xfrm>
        </p:grpSpPr>
        <p:pic>
          <p:nvPicPr>
            <p:cNvPr id="33" name="Picture 16" descr="Frame Border Transparent PNG Gold Image​ | Gallery Yopriceville -  High-Quality Images and Transparent… | Clip art frames borders, Frame  border design, Frame clipar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8279845" y="2390919"/>
              <a:ext cx="4563537" cy="8773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Rectangle 33"/>
            <p:cNvSpPr/>
            <p:nvPr/>
          </p:nvSpPr>
          <p:spPr>
            <a:xfrm>
              <a:off x="6662307" y="5867400"/>
              <a:ext cx="8042316" cy="18466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   </a:t>
              </a:r>
              <a:r>
                <a:rPr lang="en-US" sz="3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Những</a:t>
              </a:r>
              <a:r>
                <a:rPr lang="en-US" sz="3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lời</a:t>
              </a:r>
              <a:r>
                <a:rPr lang="en-US" sz="3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sz="3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3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xuất</a:t>
              </a:r>
              <a:r>
                <a:rPr lang="en-US" sz="3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phát</a:t>
              </a:r>
              <a:r>
                <a:rPr lang="en-US" sz="3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lòng</a:t>
              </a:r>
              <a:r>
                <a:rPr lang="en-US" sz="3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r>
                <a:rPr lang="en-US" sz="38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hậu</a:t>
              </a:r>
              <a:r>
                <a:rPr lang="en-US" sz="38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3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tác</a:t>
              </a:r>
              <a:r>
                <a:rPr lang="en-US" sz="3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en-US" sz="3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to </a:t>
              </a:r>
              <a:r>
                <a:rPr lang="en-US" sz="3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r>
                <a:rPr lang="en-US" sz="3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đối</a:t>
              </a:r>
              <a:r>
                <a:rPr lang="en-US" sz="3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3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người</a:t>
              </a:r>
              <a:r>
                <a:rPr lang="en-US" sz="3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khác</a:t>
              </a:r>
              <a:r>
                <a:rPr lang="en-US" sz="3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106351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ÔNG LÃO NHÂN HẬU</a:t>
              </a: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6002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  <a:endPara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56519" y="2477869"/>
            <a:ext cx="14287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6505" y="3429000"/>
            <a:ext cx="13989414" cy="64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36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61319" y="4308465"/>
            <a:ext cx="13989414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36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848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10513</TotalTime>
  <Words>756</Words>
  <Application>Microsoft Office PowerPoint</Application>
  <PresentationFormat>Custom</PresentationFormat>
  <Paragraphs>101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1150</cp:revision>
  <dcterms:created xsi:type="dcterms:W3CDTF">2008-09-09T22:52:10Z</dcterms:created>
  <dcterms:modified xsi:type="dcterms:W3CDTF">2022-08-04T06:54:17Z</dcterms:modified>
</cp:coreProperties>
</file>