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7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30540C-0F0A-4236-BAD4-A952A8FD8F71}" type="datetimeFigureOut">
              <a:rPr lang="vi-VN" smtClean="0"/>
              <a:t>13/08/2020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2AA53-E115-4649-B119-36D2985D097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58821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2AA53-E115-4649-B119-36D2985D0976}" type="slidenum">
              <a:rPr lang="vi-VN" smtClean="0"/>
              <a:t>3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76946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D1AB8-6572-44F7-A085-F81293F22818}" type="datetimeFigureOut">
              <a:rPr lang="vi-VN" smtClean="0"/>
              <a:t>13/08/2020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D6E3-8FA6-4472-9519-BC1DAF6325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55576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D1AB8-6572-44F7-A085-F81293F22818}" type="datetimeFigureOut">
              <a:rPr lang="vi-VN" smtClean="0"/>
              <a:t>13/08/2020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D6E3-8FA6-4472-9519-BC1DAF6325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81821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D1AB8-6572-44F7-A085-F81293F22818}" type="datetimeFigureOut">
              <a:rPr lang="vi-VN" smtClean="0"/>
              <a:t>13/08/2020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D6E3-8FA6-4472-9519-BC1DAF6325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54949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D1AB8-6572-44F7-A085-F81293F22818}" type="datetimeFigureOut">
              <a:rPr lang="vi-VN" smtClean="0"/>
              <a:t>13/08/2020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D6E3-8FA6-4472-9519-BC1DAF6325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17161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D1AB8-6572-44F7-A085-F81293F22818}" type="datetimeFigureOut">
              <a:rPr lang="vi-VN" smtClean="0"/>
              <a:t>13/08/2020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D6E3-8FA6-4472-9519-BC1DAF6325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41862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D1AB8-6572-44F7-A085-F81293F22818}" type="datetimeFigureOut">
              <a:rPr lang="vi-VN" smtClean="0"/>
              <a:t>13/08/2020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D6E3-8FA6-4472-9519-BC1DAF6325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10080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D1AB8-6572-44F7-A085-F81293F22818}" type="datetimeFigureOut">
              <a:rPr lang="vi-VN" smtClean="0"/>
              <a:t>13/08/2020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D6E3-8FA6-4472-9519-BC1DAF6325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50808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D1AB8-6572-44F7-A085-F81293F22818}" type="datetimeFigureOut">
              <a:rPr lang="vi-VN" smtClean="0"/>
              <a:t>13/08/2020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D6E3-8FA6-4472-9519-BC1DAF6325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05861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D1AB8-6572-44F7-A085-F81293F22818}" type="datetimeFigureOut">
              <a:rPr lang="vi-VN" smtClean="0"/>
              <a:t>13/08/2020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D6E3-8FA6-4472-9519-BC1DAF6325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96414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D1AB8-6572-44F7-A085-F81293F22818}" type="datetimeFigureOut">
              <a:rPr lang="vi-VN" smtClean="0"/>
              <a:t>13/08/2020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D6E3-8FA6-4472-9519-BC1DAF6325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82085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D1AB8-6572-44F7-A085-F81293F22818}" type="datetimeFigureOut">
              <a:rPr lang="vi-VN" smtClean="0"/>
              <a:t>13/08/2020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D6E3-8FA6-4472-9519-BC1DAF6325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2718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D1AB8-6572-44F7-A085-F81293F22818}" type="datetimeFigureOut">
              <a:rPr lang="vi-VN" smtClean="0"/>
              <a:t>13/08/2020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CD6E3-8FA6-4472-9519-BC1DAF63251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8033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18" Type="http://schemas.openxmlformats.org/officeDocument/2006/relationships/image" Target="../media/image35.png"/><Relationship Id="rId3" Type="http://schemas.openxmlformats.org/officeDocument/2006/relationships/image" Target="../media/image20.png"/><Relationship Id="rId21" Type="http://schemas.openxmlformats.org/officeDocument/2006/relationships/image" Target="../media/image38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17" Type="http://schemas.openxmlformats.org/officeDocument/2006/relationships/image" Target="../media/image34.png"/><Relationship Id="rId2" Type="http://schemas.openxmlformats.org/officeDocument/2006/relationships/image" Target="../media/image19.png"/><Relationship Id="rId16" Type="http://schemas.openxmlformats.org/officeDocument/2006/relationships/image" Target="../media/image33.png"/><Relationship Id="rId20" Type="http://schemas.openxmlformats.org/officeDocument/2006/relationships/image" Target="../media/image3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5" Type="http://schemas.openxmlformats.org/officeDocument/2006/relationships/image" Target="../media/image32.png"/><Relationship Id="rId23" Type="http://schemas.openxmlformats.org/officeDocument/2006/relationships/image" Target="../media/image40.png"/><Relationship Id="rId10" Type="http://schemas.openxmlformats.org/officeDocument/2006/relationships/image" Target="../media/image27.png"/><Relationship Id="rId19" Type="http://schemas.openxmlformats.org/officeDocument/2006/relationships/image" Target="../media/image36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31.png"/><Relationship Id="rId22" Type="http://schemas.openxmlformats.org/officeDocument/2006/relationships/image" Target="../media/image3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8363" y="95534"/>
            <a:ext cx="11723427" cy="6578221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4842" y="212032"/>
            <a:ext cx="11395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CHUYÊN ĐỀ 2:   MỐI LIÊN HỆ GIỮA DAO ĐỘNG ĐIỀU HÒA VÀ CHUYỂN ĐỘNG TRÒN ĐỀU - ĐƯỜNG TRÒN PHA </a:t>
            </a:r>
            <a:endParaRPr lang="vi-VN" sz="28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7754" y="1147663"/>
            <a:ext cx="110774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I. MỐI LIÊN HỆ GIỮA DĐĐH VÀ CHUYỂN ĐỘNG TRÒN ĐỀU</a:t>
            </a:r>
            <a:endParaRPr lang="vi-VN" sz="28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8363" y="1569070"/>
            <a:ext cx="39004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vi-VN" sz="28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1.Chuyển động tròn đều</a:t>
            </a:r>
            <a:endParaRPr lang="vi-VN" sz="28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4310" y="2995224"/>
            <a:ext cx="40463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vi-VN" sz="28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-Các đại lượng đặc trưng</a:t>
            </a:r>
            <a:endParaRPr lang="vi-VN" sz="28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1030" y="3468730"/>
            <a:ext cx="22541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+Tốc độ góc: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68470" y="3514691"/>
            <a:ext cx="858671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Là đại lượng đo bằng góc mà bán kính nối vật với tâm quỹ đạo quét được trong một đơn vị thời gian.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169433" y="4612274"/>
                <a:ext cx="4385752" cy="6622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spcAft>
                    <a:spcPts val="800"/>
                  </a:spcAft>
                </a:pPr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Biểu </a:t>
                </a:r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thức: </a:t>
                </a:r>
                <a14:m>
                  <m:oMath xmlns:m="http://schemas.openxmlformats.org/officeDocument/2006/math"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𝜔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𝛼</m:t>
                        </m:r>
                      </m:num>
                      <m:den>
                        <m: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den>
                    </m:f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𝜔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9433" y="4612274"/>
                <a:ext cx="4385752" cy="662297"/>
              </a:xfrm>
              <a:prstGeom prst="rect">
                <a:avLst/>
              </a:prstGeom>
              <a:blipFill rotWithShape="0">
                <a:blip r:embed="rId2"/>
                <a:stretch>
                  <a:fillRect l="-2921" t="-3704" b="-1111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641030" y="5430029"/>
                <a:ext cx="336899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spcAft>
                    <a:spcPts val="800"/>
                  </a:spcAft>
                </a:pPr>
                <a:r>
                  <a:rPr lang="vi-VN" sz="28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</a:t>
                </a:r>
                <a:r>
                  <a:rPr lang="vi-VN" sz="28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Tốc độ dài: </a:t>
                </a:r>
                <a14:m>
                  <m:oMath xmlns:m="http://schemas.openxmlformats.org/officeDocument/2006/math"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𝜔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𝑅</m:t>
                    </m:r>
                  </m:oMath>
                </a14:m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030" y="5430029"/>
                <a:ext cx="3368999" cy="523220"/>
              </a:xfrm>
              <a:prstGeom prst="rect">
                <a:avLst/>
              </a:prstGeom>
              <a:blipFill rotWithShape="0">
                <a:blip r:embed="rId3"/>
                <a:stretch>
                  <a:fillRect l="-3617" t="-12791" b="-313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641030" y="5868592"/>
                <a:ext cx="5935599" cy="7769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spcAft>
                    <a:spcPts val="800"/>
                  </a:spcAft>
                </a:pPr>
                <a:r>
                  <a:rPr lang="vi-VN" sz="28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</a:t>
                </a:r>
                <a:r>
                  <a:rPr lang="vi-VN" sz="28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Gia tốc hướng tâm:</a:t>
                </a:r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h𝑡</m:t>
                        </m:r>
                      </m:sub>
                    </m:sSub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vi-VN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vi-VN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vi-VN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</m:t>
                        </m:r>
                      </m:den>
                    </m:f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𝜔</m:t>
                        </m:r>
                      </m:e>
                      <m:sup>
                        <m: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𝑅</m:t>
                    </m:r>
                  </m:oMath>
                </a14:m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030" y="5868592"/>
                <a:ext cx="5935599" cy="776944"/>
              </a:xfrm>
              <a:prstGeom prst="rect">
                <a:avLst/>
              </a:prstGeom>
              <a:blipFill rotWithShape="0">
                <a:blip r:embed="rId4"/>
                <a:stretch>
                  <a:fillRect l="-2053" b="-944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577754" y="2073981"/>
            <a:ext cx="108913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vi-VN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-Đ/N:</a:t>
            </a:r>
            <a:r>
              <a:rPr lang="vi-VN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CĐTĐ là chuyển động có quỹ đạo là đường tròn và có tốc độ trung bình như nhau trên mọi cung tròn.</a:t>
            </a:r>
            <a:endParaRPr lang="vi-V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5792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8363" y="95534"/>
            <a:ext cx="11723427" cy="6578221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86854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8363" y="95534"/>
            <a:ext cx="11723427" cy="6578221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63336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8363" y="95534"/>
            <a:ext cx="11723427" cy="6578221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53051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8363" y="95534"/>
            <a:ext cx="11723427" cy="6578221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89734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8363" y="95534"/>
            <a:ext cx="11723427" cy="6578221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40941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8363" y="95534"/>
            <a:ext cx="11723427" cy="6578221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50550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8363" y="95534"/>
            <a:ext cx="11723427" cy="6578221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49284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8363" y="95534"/>
            <a:ext cx="11723427" cy="6578221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40411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8363" y="95534"/>
            <a:ext cx="11723427" cy="6578221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18945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8363" y="95534"/>
            <a:ext cx="11723427" cy="6578221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42953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8363" y="95534"/>
            <a:ext cx="11723427" cy="6578221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8458848" y="1508843"/>
            <a:ext cx="2369527" cy="2351474"/>
          </a:xfrm>
          <a:prstGeom prst="ellips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vi-V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AutoShape 121"/>
          <p:cNvCxnSpPr>
            <a:cxnSpLocks noChangeShapeType="1"/>
          </p:cNvCxnSpPr>
          <p:nvPr/>
        </p:nvCxnSpPr>
        <p:spPr bwMode="auto">
          <a:xfrm flipV="1">
            <a:off x="9639845" y="2334239"/>
            <a:ext cx="1099672" cy="346106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 type="diamond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AutoShape 122"/>
          <p:cNvCxnSpPr>
            <a:cxnSpLocks noChangeShapeType="1"/>
          </p:cNvCxnSpPr>
          <p:nvPr/>
        </p:nvCxnSpPr>
        <p:spPr bwMode="auto">
          <a:xfrm rot="18000000">
            <a:off x="9351934" y="2168562"/>
            <a:ext cx="1175737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 type="diamond" w="sm" len="sm"/>
            <a:tailEnd type="diamond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Arc 124"/>
          <p:cNvSpPr>
            <a:spLocks/>
          </p:cNvSpPr>
          <p:nvPr/>
        </p:nvSpPr>
        <p:spPr bwMode="auto">
          <a:xfrm rot="2166447">
            <a:off x="9883855" y="2552854"/>
            <a:ext cx="150289" cy="151322"/>
          </a:xfrm>
          <a:custGeom>
            <a:avLst/>
            <a:gdLst>
              <a:gd name="G0" fmla="+- 0 0 0"/>
              <a:gd name="G1" fmla="+- 20428 0 0"/>
              <a:gd name="G2" fmla="+- 21600 0 0"/>
              <a:gd name="T0" fmla="*/ 7019 w 19792"/>
              <a:gd name="T1" fmla="*/ 0 h 20428"/>
              <a:gd name="T2" fmla="*/ 19792 w 19792"/>
              <a:gd name="T3" fmla="*/ 11778 h 20428"/>
              <a:gd name="T4" fmla="*/ 0 w 19792"/>
              <a:gd name="T5" fmla="*/ 20428 h 204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792" h="20428" fill="none" extrusionOk="0">
                <a:moveTo>
                  <a:pt x="7018" y="0"/>
                </a:moveTo>
                <a:cubicBezTo>
                  <a:pt x="12737" y="1965"/>
                  <a:pt x="17370" y="6237"/>
                  <a:pt x="19792" y="11777"/>
                </a:cubicBezTo>
              </a:path>
              <a:path w="19792" h="20428" stroke="0" extrusionOk="0">
                <a:moveTo>
                  <a:pt x="7018" y="0"/>
                </a:moveTo>
                <a:cubicBezTo>
                  <a:pt x="12737" y="1965"/>
                  <a:pt x="17370" y="6237"/>
                  <a:pt x="19792" y="11777"/>
                </a:cubicBezTo>
                <a:lnTo>
                  <a:pt x="0" y="20428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vi-V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Arc 125"/>
          <p:cNvSpPr>
            <a:spLocks/>
          </p:cNvSpPr>
          <p:nvPr/>
        </p:nvSpPr>
        <p:spPr bwMode="auto">
          <a:xfrm rot="1080000">
            <a:off x="9763185" y="2462497"/>
            <a:ext cx="148095" cy="15894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9509"/>
              <a:gd name="T1" fmla="*/ 0 h 21600"/>
              <a:gd name="T2" fmla="*/ 19509 w 19509"/>
              <a:gd name="T3" fmla="*/ 12330 h 21600"/>
              <a:gd name="T4" fmla="*/ 0 w 1950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509" h="21600" fill="none" extrusionOk="0">
                <a:moveTo>
                  <a:pt x="-1" y="0"/>
                </a:moveTo>
                <a:cubicBezTo>
                  <a:pt x="8337" y="0"/>
                  <a:pt x="15931" y="4798"/>
                  <a:pt x="19509" y="12329"/>
                </a:cubicBezTo>
              </a:path>
              <a:path w="19509" h="21600" stroke="0" extrusionOk="0">
                <a:moveTo>
                  <a:pt x="-1" y="0"/>
                </a:moveTo>
                <a:cubicBezTo>
                  <a:pt x="8337" y="0"/>
                  <a:pt x="15931" y="4798"/>
                  <a:pt x="19509" y="12329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 type="triangl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vi-V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AutoShape 126"/>
          <p:cNvCxnSpPr>
            <a:cxnSpLocks noChangeShapeType="1"/>
          </p:cNvCxnSpPr>
          <p:nvPr/>
        </p:nvCxnSpPr>
        <p:spPr bwMode="auto">
          <a:xfrm>
            <a:off x="10235993" y="1663431"/>
            <a:ext cx="0" cy="1003731"/>
          </a:xfrm>
          <a:prstGeom prst="straightConnector1">
            <a:avLst/>
          </a:prstGeom>
          <a:noFill/>
          <a:ln w="3810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 Box 127"/>
          <p:cNvSpPr txBox="1">
            <a:spLocks noChangeArrowheads="1"/>
          </p:cNvSpPr>
          <p:nvPr/>
        </p:nvSpPr>
        <p:spPr bwMode="auto">
          <a:xfrm>
            <a:off x="10033048" y="1239948"/>
            <a:ext cx="658202" cy="48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Aft>
                <a:spcPts val="8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endParaRPr lang="vi-V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 Box 128"/>
          <p:cNvSpPr txBox="1">
            <a:spLocks noChangeArrowheads="1"/>
          </p:cNvSpPr>
          <p:nvPr/>
        </p:nvSpPr>
        <p:spPr bwMode="auto">
          <a:xfrm>
            <a:off x="10691250" y="1975872"/>
            <a:ext cx="658202" cy="48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Aft>
                <a:spcPts val="8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800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endParaRPr lang="vi-V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 Box 130"/>
          <p:cNvSpPr txBox="1">
            <a:spLocks noChangeArrowheads="1"/>
          </p:cNvSpPr>
          <p:nvPr/>
        </p:nvSpPr>
        <p:spPr bwMode="auto">
          <a:xfrm>
            <a:off x="9734636" y="2600923"/>
            <a:ext cx="658202" cy="48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Aft>
                <a:spcPts val="8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endParaRPr lang="vi-V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 Box 131"/>
          <p:cNvSpPr txBox="1">
            <a:spLocks noChangeArrowheads="1"/>
          </p:cNvSpPr>
          <p:nvPr/>
        </p:nvSpPr>
        <p:spPr bwMode="auto">
          <a:xfrm>
            <a:off x="10105801" y="2669106"/>
            <a:ext cx="658202" cy="48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Aft>
                <a:spcPts val="8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endParaRPr lang="vi-V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 Box 132"/>
          <p:cNvSpPr txBox="1">
            <a:spLocks noChangeArrowheads="1"/>
          </p:cNvSpPr>
          <p:nvPr/>
        </p:nvSpPr>
        <p:spPr bwMode="auto">
          <a:xfrm>
            <a:off x="9375233" y="2661486"/>
            <a:ext cx="658202" cy="48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Aft>
                <a:spcPts val="8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endParaRPr lang="vi-V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 Box 133"/>
          <p:cNvSpPr txBox="1">
            <a:spLocks noChangeArrowheads="1"/>
          </p:cNvSpPr>
          <p:nvPr/>
        </p:nvSpPr>
        <p:spPr bwMode="auto">
          <a:xfrm>
            <a:off x="9818256" y="2057141"/>
            <a:ext cx="658202" cy="48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Aft>
                <a:spcPts val="8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endParaRPr lang="vi-V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 Box 134"/>
          <p:cNvSpPr txBox="1">
            <a:spLocks noChangeArrowheads="1"/>
          </p:cNvSpPr>
          <p:nvPr/>
        </p:nvSpPr>
        <p:spPr bwMode="auto">
          <a:xfrm>
            <a:off x="10254655" y="2242247"/>
            <a:ext cx="658202" cy="512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Aft>
                <a:spcPts val="8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</a:t>
            </a:r>
            <a:endParaRPr lang="vi-V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10032820" y="1282192"/>
            <a:ext cx="1403374" cy="1325661"/>
            <a:chOff x="10032820" y="1282192"/>
            <a:chExt cx="1403374" cy="1325661"/>
          </a:xfrm>
        </p:grpSpPr>
        <p:sp>
          <p:nvSpPr>
            <p:cNvPr id="9" name="Arc 123"/>
            <p:cNvSpPr>
              <a:spLocks/>
            </p:cNvSpPr>
            <p:nvPr/>
          </p:nvSpPr>
          <p:spPr bwMode="auto">
            <a:xfrm rot="935197">
              <a:off x="10032820" y="1522474"/>
              <a:ext cx="818364" cy="1085379"/>
            </a:xfrm>
            <a:custGeom>
              <a:avLst/>
              <a:gdLst>
                <a:gd name="G0" fmla="+- 0 0 0"/>
                <a:gd name="G1" fmla="+- 19945 0 0"/>
                <a:gd name="G2" fmla="+- 21600 0 0"/>
                <a:gd name="T0" fmla="*/ 8292 w 14919"/>
                <a:gd name="T1" fmla="*/ 0 h 19945"/>
                <a:gd name="T2" fmla="*/ 14919 w 14919"/>
                <a:gd name="T3" fmla="*/ 4325 h 19945"/>
                <a:gd name="T4" fmla="*/ 0 w 14919"/>
                <a:gd name="T5" fmla="*/ 19945 h 19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19" h="19945" fill="none" extrusionOk="0">
                  <a:moveTo>
                    <a:pt x="8291" y="0"/>
                  </a:moveTo>
                  <a:cubicBezTo>
                    <a:pt x="10748" y="1021"/>
                    <a:pt x="12995" y="2487"/>
                    <a:pt x="14918" y="4325"/>
                  </a:cubicBezTo>
                </a:path>
                <a:path w="14919" h="19945" stroke="0" extrusionOk="0">
                  <a:moveTo>
                    <a:pt x="8291" y="0"/>
                  </a:moveTo>
                  <a:cubicBezTo>
                    <a:pt x="10748" y="1021"/>
                    <a:pt x="12995" y="2487"/>
                    <a:pt x="14918" y="4325"/>
                  </a:cubicBezTo>
                  <a:lnTo>
                    <a:pt x="0" y="19945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 type="triangle" w="sm" len="sm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vi-VN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 Box 135"/>
                <p:cNvSpPr txBox="1">
                  <a:spLocks noChangeArrowheads="1"/>
                </p:cNvSpPr>
                <p:nvPr/>
              </p:nvSpPr>
              <p:spPr bwMode="auto">
                <a:xfrm>
                  <a:off x="10624410" y="1282192"/>
                  <a:ext cx="811784" cy="5965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spcAft>
                      <a:spcPts val="800"/>
                    </a:spcAft>
                  </a:pPr>
                  <a:r>
                    <a:rPr lang="en-US" sz="2800" dirty="0"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+</a:t>
                  </a:r>
                  <a:r>
                    <a:rPr lang="vi-VN" sz="2800" i="1" dirty="0">
                      <a:latin typeface="Cambria Math" panose="02040503050406030204" pitchFamily="18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vi-VN" sz="2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𝜔</m:t>
                      </m:r>
                    </m:oMath>
                  </a14:m>
                  <a:endParaRPr lang="vi-VN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1" name="Text Box 1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624410" y="1282192"/>
                  <a:ext cx="811784" cy="596577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15789" t="-10204" b="-15306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48021" y="2640432"/>
                <a:ext cx="7255165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 </a:t>
                </a:r>
                <a:r>
                  <a:rPr lang="fr-FR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Tại</a:t>
                </a:r>
                <a:r>
                  <a:rPr lang="fr-FR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thời</a:t>
                </a:r>
                <a:r>
                  <a:rPr lang="fr-FR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điểm</a:t>
                </a:r>
                <a:r>
                  <a:rPr lang="fr-FR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 = 0: </a:t>
                </a:r>
                <a:r>
                  <a:rPr lang="fr-FR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vị</a:t>
                </a:r>
                <a:r>
                  <a:rPr lang="fr-FR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trí</a:t>
                </a:r>
                <a:r>
                  <a:rPr lang="fr-FR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fr-FR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chất</a:t>
                </a:r>
                <a:r>
                  <a:rPr lang="fr-FR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điểm</a:t>
                </a:r>
                <a:r>
                  <a:rPr lang="fr-FR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là M</a:t>
                </a:r>
                <a:r>
                  <a:rPr lang="fr-FR" sz="2800" baseline="-250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r>
                  <a:rPr lang="fr-FR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fr-FR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xác</a:t>
                </a:r>
                <a:r>
                  <a:rPr lang="fr-FR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định</a:t>
                </a:r>
                <a:r>
                  <a:rPr lang="fr-FR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bởi</a:t>
                </a:r>
                <a:r>
                  <a:rPr lang="fr-FR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góc</a:t>
                </a:r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vi-VN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  <a:r>
                  <a:rPr lang="fr-FR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vi-VN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021" y="2640432"/>
                <a:ext cx="7255165" cy="954107"/>
              </a:xfrm>
              <a:prstGeom prst="rect">
                <a:avLst/>
              </a:prstGeom>
              <a:blipFill rotWithShape="0">
                <a:blip r:embed="rId3"/>
                <a:stretch>
                  <a:fillRect l="-1681" t="-6369" b="-1656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>
            <a:off x="482220" y="212046"/>
            <a:ext cx="1132309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vi-VN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Mối liên hệ giữa dao động điều hòa (DĐĐH) và chuyển động tròn đều (CĐTĐ):</a:t>
            </a:r>
            <a:endParaRPr lang="vi-V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382120" y="1184974"/>
                <a:ext cx="7371904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800"/>
                  </a:spcAft>
                  <a:tabLst>
                    <a:tab pos="876300" algn="l"/>
                  </a:tabLst>
                </a:pPr>
                <a:r>
                  <a:rPr lang="vi-VN" sz="28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vi-VN" sz="28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Xét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chất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điểm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M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chuyển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tròn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đều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trên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đường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tròn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tâm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O,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bán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kính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với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tốc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góc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𝜔</m:t>
                    </m:r>
                  </m:oMath>
                </a14:m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như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hình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vẽ</a:t>
                </a:r>
                <a:r>
                  <a:rPr lang="fr-F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120" y="1184974"/>
                <a:ext cx="7371904" cy="1384995"/>
              </a:xfrm>
              <a:prstGeom prst="rect">
                <a:avLst/>
              </a:prstGeom>
              <a:blipFill rotWithShape="0">
                <a:blip r:embed="rId4"/>
                <a:stretch>
                  <a:fillRect l="-1737" t="-4386" r="-1654" b="-1096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348021" y="3792504"/>
                <a:ext cx="1006198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 </a:t>
                </a:r>
                <a:r>
                  <a:rPr lang="fr-FR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Tại</a:t>
                </a:r>
                <a:r>
                  <a:rPr lang="fr-FR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thời</a:t>
                </a:r>
                <a:r>
                  <a:rPr lang="fr-FR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điểm</a:t>
                </a:r>
                <a:r>
                  <a:rPr lang="fr-FR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t: </a:t>
                </a:r>
                <a:r>
                  <a:rPr lang="fr-FR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vị</a:t>
                </a:r>
                <a:r>
                  <a:rPr lang="fr-FR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trí</a:t>
                </a:r>
                <a:r>
                  <a:rPr lang="fr-FR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fr-FR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chất</a:t>
                </a:r>
                <a:r>
                  <a:rPr lang="fr-FR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điểm</a:t>
                </a:r>
                <a:r>
                  <a:rPr lang="fr-FR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là M, </a:t>
                </a:r>
                <a:r>
                  <a:rPr lang="fr-FR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xác</a:t>
                </a:r>
                <a:r>
                  <a:rPr lang="fr-FR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định</a:t>
                </a:r>
                <a:r>
                  <a:rPr lang="fr-FR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bởi</a:t>
                </a:r>
                <a:r>
                  <a:rPr lang="fr-FR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sz="28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góc</a:t>
                </a:r>
                <a:r>
                  <a:rPr lang="fr-FR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vi-VN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𝜔</m:t>
                    </m:r>
                    <m:r>
                      <a:rPr lang="vi-VN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vi-VN" sz="28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vi-VN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endParaRPr lang="vi-VN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021" y="3792504"/>
                <a:ext cx="10061985" cy="523220"/>
              </a:xfrm>
              <a:prstGeom prst="rect">
                <a:avLst/>
              </a:prstGeom>
              <a:blipFill rotWithShape="0">
                <a:blip r:embed="rId5"/>
                <a:stretch>
                  <a:fillRect l="-1211" t="-11628" b="-313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/>
          <p:cNvSpPr/>
          <p:nvPr/>
        </p:nvSpPr>
        <p:spPr>
          <a:xfrm>
            <a:off x="348021" y="4393016"/>
            <a:ext cx="7693966" cy="5222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800"/>
              </a:spcAft>
              <a:tabLst>
                <a:tab pos="876300" algn="l"/>
              </a:tabLst>
            </a:pPr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fr-FR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chiếu</a:t>
            </a:r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 </a:t>
            </a:r>
            <a:r>
              <a:rPr lang="fr-FR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xuống</a:t>
            </a:r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trục</a:t>
            </a:r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xx’ là P, </a:t>
            </a:r>
            <a:r>
              <a:rPr lang="fr-FR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toạ</a:t>
            </a:r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x:</a:t>
            </a:r>
            <a:endParaRPr lang="vi-V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482220" y="5038377"/>
                <a:ext cx="432445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vi-VN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vi-VN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𝑂𝑃</m:t>
                          </m:r>
                          <m:r>
                            <m:rPr>
                              <m:nor/>
                            </m:rPr>
                            <a:rPr lang="vi-VN" sz="2800" i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​</m:t>
                          </m:r>
                          <m:r>
                            <a:rPr lang="vi-VN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nor/>
                            </m:rPr>
                            <a:rPr lang="vi-VN" sz="2800" i="1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​</m:t>
                          </m:r>
                          <m: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𝑂𝑀</m:t>
                          </m:r>
                          <m:r>
                            <m:rPr>
                              <m:sty m:val="p"/>
                            </m:rPr>
                            <a:rPr lang="vi-VN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vi-VN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vi-VN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</m:d>
                    </m:oMath>
                  </m:oMathPara>
                </a14:m>
                <a:endParaRPr lang="vi-VN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220" y="5038377"/>
                <a:ext cx="4324454" cy="52322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4786866" y="5037791"/>
                <a:ext cx="405143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vi-VN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vi-VN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𝐻𝑎𝑦</m:t>
                          </m:r>
                          <m:r>
                            <a:rPr lang="vi-VN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:  </m:t>
                          </m:r>
                          <m: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vi-VN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m:rPr>
                              <m:sty m:val="p"/>
                            </m:rPr>
                            <a:rPr lang="vi-VN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vi-VN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vi-VN" sz="2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</m:d>
                    </m:oMath>
                  </m:oMathPara>
                </a14:m>
                <a:endParaRPr lang="vi-VN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6866" y="5037791"/>
                <a:ext cx="4051430" cy="52322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31"/>
          <p:cNvSpPr/>
          <p:nvPr/>
        </p:nvSpPr>
        <p:spPr>
          <a:xfrm>
            <a:off x="482220" y="5896905"/>
            <a:ext cx="111183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  <a:tabLst>
                <a:tab pos="876300" algn="l"/>
              </a:tabLst>
            </a:pPr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 </a:t>
            </a:r>
            <a:r>
              <a:rPr lang="fr-FR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fr-FR" sz="2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fr-F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chiếu</a:t>
            </a:r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 là </a:t>
            </a:r>
            <a:r>
              <a:rPr lang="fr-F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dao </a:t>
            </a:r>
            <a:r>
              <a:rPr lang="fr-FR" sz="2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fr-F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fr-F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</a:t>
            </a:r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quanh</a:t>
            </a:r>
            <a:r>
              <a:rPr lang="fr-F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O.</a:t>
            </a:r>
            <a:endParaRPr lang="vi-V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7880070" y="2261794"/>
            <a:ext cx="3709132" cy="790980"/>
            <a:chOff x="8171645" y="4586012"/>
            <a:chExt cx="3709132" cy="790980"/>
          </a:xfrm>
        </p:grpSpPr>
        <p:grpSp>
          <p:nvGrpSpPr>
            <p:cNvPr id="36" name="Group 35"/>
            <p:cNvGrpSpPr/>
            <p:nvPr/>
          </p:nvGrpSpPr>
          <p:grpSpPr>
            <a:xfrm>
              <a:off x="8171645" y="4586012"/>
              <a:ext cx="3709132" cy="790980"/>
              <a:chOff x="7962023" y="2250136"/>
              <a:chExt cx="3709132" cy="790980"/>
            </a:xfrm>
          </p:grpSpPr>
          <p:cxnSp>
            <p:nvCxnSpPr>
              <p:cNvPr id="6" name="AutoShape 120"/>
              <p:cNvCxnSpPr>
                <a:cxnSpLocks noChangeShapeType="1"/>
              </p:cNvCxnSpPr>
              <p:nvPr/>
            </p:nvCxnSpPr>
            <p:spPr bwMode="auto">
              <a:xfrm>
                <a:off x="8195567" y="2681314"/>
                <a:ext cx="3159369" cy="0"/>
              </a:xfrm>
              <a:prstGeom prst="straightConnector1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5" name="Text Box 129"/>
              <p:cNvSpPr txBox="1">
                <a:spLocks noChangeArrowheads="1"/>
              </p:cNvSpPr>
              <p:nvPr/>
            </p:nvSpPr>
            <p:spPr bwMode="auto">
              <a:xfrm>
                <a:off x="11078773" y="2554492"/>
                <a:ext cx="592382" cy="4866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800"/>
                  </a:spcAft>
                </a:pPr>
                <a:r>
                  <a:rPr lang="en-US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  <a:endParaRPr lang="vi-VN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" name="Text Box 136"/>
              <p:cNvSpPr txBox="1">
                <a:spLocks noChangeArrowheads="1"/>
              </p:cNvSpPr>
              <p:nvPr/>
            </p:nvSpPr>
            <p:spPr bwMode="auto">
              <a:xfrm>
                <a:off x="7962023" y="2250136"/>
                <a:ext cx="592382" cy="4866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800"/>
                  </a:spcAft>
                </a:pPr>
                <a:r>
                  <a:rPr lang="en-US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x’</a:t>
                </a:r>
                <a:endParaRPr lang="vi-VN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9" name="Oval 38"/>
            <p:cNvSpPr/>
            <p:nvPr/>
          </p:nvSpPr>
          <p:spPr>
            <a:xfrm>
              <a:off x="9874302" y="4936893"/>
              <a:ext cx="100497" cy="13574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sp>
        <p:nvSpPr>
          <p:cNvPr id="43" name="Oval 42"/>
          <p:cNvSpPr/>
          <p:nvPr/>
        </p:nvSpPr>
        <p:spPr>
          <a:xfrm>
            <a:off x="10186532" y="2618568"/>
            <a:ext cx="119572" cy="136432"/>
          </a:xfrm>
          <a:prstGeom prst="ellipse">
            <a:avLst/>
          </a:prstGeom>
          <a:ln>
            <a:solidFill>
              <a:srgbClr val="0000FF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70161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1" grpId="0" animBg="1"/>
      <p:bldP spid="13" grpId="0"/>
      <p:bldP spid="14" grpId="0"/>
      <p:bldP spid="16" grpId="0"/>
      <p:bldP spid="17" grpId="0"/>
      <p:bldP spid="18" grpId="0"/>
      <p:bldP spid="19" grpId="0"/>
      <p:bldP spid="20" grpId="0"/>
      <p:bldP spid="2" grpId="0"/>
      <p:bldP spid="24" grpId="0"/>
      <p:bldP spid="27" grpId="0"/>
      <p:bldP spid="29" grpId="0"/>
      <p:bldP spid="30" grpId="0"/>
      <p:bldP spid="31" grpId="0"/>
      <p:bldP spid="32" grpId="0"/>
      <p:bldP spid="4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8363" y="95534"/>
            <a:ext cx="11723427" cy="6578221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91853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8363" y="95534"/>
            <a:ext cx="11723427" cy="6578221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22129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81116" y="341139"/>
            <a:ext cx="11517100" cy="6404633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vi-V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28954" y="341139"/>
            <a:ext cx="8073044" cy="661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vi-VN"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Bảng so sánh tương quan giữa DĐĐH và CĐTĐ:</a:t>
            </a:r>
            <a:endParaRPr lang="vi-VN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le 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90111031"/>
                  </p:ext>
                </p:extLst>
              </p:nvPr>
            </p:nvGraphicFramePr>
            <p:xfrm>
              <a:off x="750276" y="1306373"/>
              <a:ext cx="11254154" cy="52120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625437"/>
                    <a:gridCol w="5628717"/>
                  </a:tblGrid>
                  <a:tr h="46064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vi-VN" sz="2800" b="1" kern="12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Dao động điều hòa x = Acos(ωt+</a:t>
                          </a:r>
                          <a14:m>
                            <m:oMath xmlns:m="http://schemas.openxmlformats.org/officeDocument/2006/math">
                              <m:r>
                                <a:rPr lang="vi-VN" sz="2800" b="1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𝝋</m:t>
                              </m:r>
                            </m:oMath>
                          </a14:m>
                          <a:r>
                            <a:rPr lang="vi-VN" sz="2800" b="1" kern="12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vi-VN" sz="28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en-US" sz="2800" b="1" kern="1200" dirty="0" err="1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Chuyển</a:t>
                          </a:r>
                          <a:r>
                            <a:rPr lang="en-US" sz="2800" b="1" kern="12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800" b="1" kern="1200" dirty="0" err="1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động</a:t>
                          </a:r>
                          <a:r>
                            <a:rPr lang="en-US" sz="2800" b="1" kern="12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800" b="1" kern="1200" dirty="0" err="1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tròn</a:t>
                          </a:r>
                          <a:r>
                            <a:rPr lang="en-US" sz="2800" b="1" kern="12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800" b="1" kern="1200" dirty="0" err="1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đều</a:t>
                          </a:r>
                          <a:r>
                            <a:rPr lang="en-US" sz="2800" b="1" kern="12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(O, R = A)</a:t>
                          </a:r>
                          <a:endParaRPr lang="vi-VN" sz="28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460648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n-US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A </a:t>
                          </a:r>
                          <a:r>
                            <a:rPr lang="en-US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là</a:t>
                          </a:r>
                          <a:r>
                            <a:rPr lang="en-US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biên</a:t>
                          </a:r>
                          <a:r>
                            <a:rPr lang="en-US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độ</a:t>
                          </a:r>
                          <a:endParaRPr lang="vi-VN" sz="2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fr-FR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R 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= A là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bán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kı́nh</a:t>
                          </a:r>
                          <a:endParaRPr lang="vi-VN" sz="2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</a:tr>
                  <a:tr h="460648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n-US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ω</a:t>
                          </a:r>
                          <a:r>
                            <a:rPr lang="fr-FR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là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tần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số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góc</a:t>
                          </a:r>
                          <a:endParaRPr lang="vi-VN" sz="2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n-US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ω</a:t>
                          </a:r>
                          <a:r>
                            <a:rPr lang="fr-FR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là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tốc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độ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góc</a:t>
                          </a:r>
                          <a:endParaRPr lang="vi-VN" sz="2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</a:tr>
                  <a:tr h="460648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fr-FR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(</a:t>
                          </a:r>
                          <a:r>
                            <a:rPr lang="en-US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ω</a:t>
                          </a:r>
                          <a:r>
                            <a:rPr lang="fr-FR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t+</a:t>
                          </a:r>
                          <a14:m>
                            <m:oMath xmlns:m="http://schemas.openxmlformats.org/officeDocument/2006/math">
                              <m:r>
                                <a:rPr lang="vi-VN" sz="28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𝜑</m:t>
                              </m:r>
                            </m:oMath>
                          </a14:m>
                          <a:r>
                            <a:rPr lang="fr-FR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) 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là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pha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dao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động</a:t>
                          </a:r>
                          <a:endParaRPr lang="vi-VN" sz="2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fr-FR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(</a:t>
                          </a:r>
                          <a:r>
                            <a:rPr lang="en-US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ω</a:t>
                          </a:r>
                          <a:r>
                            <a:rPr lang="fr-FR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t+</a:t>
                          </a:r>
                          <a14:m>
                            <m:oMath xmlns:m="http://schemas.openxmlformats.org/officeDocument/2006/math">
                              <m:r>
                                <a:rPr lang="vi-VN" sz="28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𝜑</m:t>
                              </m:r>
                            </m:oMath>
                          </a14:m>
                          <a:r>
                            <a:rPr lang="fr-FR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) 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là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tọa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độ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góc</a:t>
                          </a:r>
                          <a:endParaRPr lang="vi-VN" sz="2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</a:tr>
                  <a:tr h="460648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fr-FR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v</a:t>
                          </a:r>
                          <a:r>
                            <a:rPr lang="fr-FR" sz="2800" baseline="-25000" dirty="0" err="1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max</a:t>
                          </a:r>
                          <a:r>
                            <a:rPr lang="fr-FR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= A</a:t>
                          </a:r>
                          <a:r>
                            <a:rPr lang="en-US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ω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là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tốc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độ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cực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đại</a:t>
                          </a:r>
                          <a:endParaRPr lang="vi-VN" sz="2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fr-FR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v 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= R</a:t>
                          </a:r>
                          <a:r>
                            <a:rPr lang="en-US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ω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là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tốc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độ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dài</a:t>
                          </a:r>
                          <a:endParaRPr lang="vi-VN" sz="2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</a:tr>
                  <a:tr h="460648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fr-FR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a</a:t>
                          </a:r>
                          <a:r>
                            <a:rPr lang="fr-FR" sz="2800" baseline="-25000" dirty="0" err="1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max</a:t>
                          </a:r>
                          <a:r>
                            <a:rPr lang="fr-FR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= A</a:t>
                          </a:r>
                          <a:r>
                            <a:rPr lang="en-US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ω</a:t>
                          </a:r>
                          <a:r>
                            <a:rPr lang="fr-FR" sz="2800" baseline="300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là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gia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tốc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cực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đại</a:t>
                          </a:r>
                          <a:endParaRPr lang="vi-VN" sz="2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fr-FR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a</a:t>
                          </a:r>
                          <a:r>
                            <a:rPr lang="fr-FR" sz="2800" baseline="-25000" dirty="0" err="1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ht</a:t>
                          </a:r>
                          <a:r>
                            <a:rPr lang="fr-FR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= R</a:t>
                          </a:r>
                          <a:r>
                            <a:rPr lang="en-US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ω</a:t>
                          </a:r>
                          <a:r>
                            <a:rPr lang="fr-FR" sz="2800" baseline="300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là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gia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tốc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hướng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tâm</a:t>
                          </a:r>
                          <a:endParaRPr lang="vi-VN" sz="2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</a:tr>
                  <a:tr h="460648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fr-FR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fr-FR" sz="2800" baseline="-25000" dirty="0" err="1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phmax</a:t>
                          </a:r>
                          <a:r>
                            <a:rPr lang="fr-FR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= mA</a:t>
                          </a:r>
                          <a:r>
                            <a:rPr lang="en-US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ω</a:t>
                          </a:r>
                          <a:r>
                            <a:rPr lang="fr-FR" sz="2800" baseline="300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là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hợp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lực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cực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đại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tác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dụng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lên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vật</a:t>
                          </a:r>
                          <a:endParaRPr lang="vi-VN" sz="2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fr-FR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fr-FR" sz="2800" baseline="-25000" dirty="0" err="1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ht</a:t>
                          </a:r>
                          <a:r>
                            <a:rPr lang="fr-FR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= mA</a:t>
                          </a:r>
                          <a:r>
                            <a:rPr lang="en-US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ω</a:t>
                          </a:r>
                          <a:r>
                            <a:rPr lang="fr-FR" sz="2800" baseline="300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là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lực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hướng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tâm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tác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dụng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lên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vật</a:t>
                          </a:r>
                          <a:endParaRPr lang="vi-VN" sz="2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le 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90111031"/>
                  </p:ext>
                </p:extLst>
              </p:nvPr>
            </p:nvGraphicFramePr>
            <p:xfrm>
              <a:off x="750276" y="1306373"/>
              <a:ext cx="11254154" cy="490524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625437"/>
                    <a:gridCol w="5628717"/>
                  </a:tblGrid>
                  <a:tr h="731520">
                    <a:tc>
                      <a:txBody>
                        <a:bodyPr/>
                        <a:lstStyle/>
                        <a:p>
                          <a:endParaRPr lang="vi-VN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8" t="-833" r="-100325" b="-6008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:r>
                            <a:rPr lang="en-US" sz="2800" b="1" kern="1200" dirty="0" err="1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Chuyển</a:t>
                          </a:r>
                          <a:r>
                            <a:rPr lang="en-US" sz="2800" b="1" kern="12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800" b="1" kern="1200" dirty="0" err="1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động</a:t>
                          </a:r>
                          <a:r>
                            <a:rPr lang="en-US" sz="2800" b="1" kern="12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800" b="1" kern="1200" dirty="0" err="1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tròn</a:t>
                          </a:r>
                          <a:r>
                            <a:rPr lang="en-US" sz="2800" b="1" kern="12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800" b="1" kern="1200" dirty="0" err="1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đều</a:t>
                          </a:r>
                          <a:r>
                            <a:rPr lang="en-US" sz="2800" b="1" kern="12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 (O, R = A)</a:t>
                          </a:r>
                          <a:endParaRPr lang="vi-VN" sz="28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n-US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A </a:t>
                          </a:r>
                          <a:r>
                            <a:rPr lang="en-US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là</a:t>
                          </a:r>
                          <a:r>
                            <a:rPr lang="en-US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biên</a:t>
                          </a:r>
                          <a:r>
                            <a:rPr lang="en-US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độ</a:t>
                          </a:r>
                          <a:endParaRPr lang="vi-VN" sz="2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fr-FR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R 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= A là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bán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kı́nh</a:t>
                          </a:r>
                          <a:endParaRPr lang="vi-VN" sz="2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n-US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ω</a:t>
                          </a:r>
                          <a:r>
                            <a:rPr lang="fr-FR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là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tần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số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góc</a:t>
                          </a:r>
                          <a:endParaRPr lang="vi-VN" sz="2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n-US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ω</a:t>
                          </a:r>
                          <a:r>
                            <a:rPr lang="fr-FR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là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tốc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độ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góc</a:t>
                          </a:r>
                          <a:endParaRPr lang="vi-VN" sz="2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</a:tr>
                  <a:tr h="563372">
                    <a:tc>
                      <a:txBody>
                        <a:bodyPr/>
                        <a:lstStyle/>
                        <a:p>
                          <a:endParaRPr lang="vi-VN"/>
                        </a:p>
                      </a:txBody>
                      <a:tcPr marL="0" marR="0" marT="0" marB="0">
                        <a:blipFill rotWithShape="0">
                          <a:blip r:embed="rId3"/>
                          <a:stretch>
                            <a:fillRect l="-108" t="-355914" r="-100325" b="-4494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vi-VN"/>
                        </a:p>
                      </a:txBody>
                      <a:tcPr marL="0" marR="0" marT="0" marB="0">
                        <a:blipFill rotWithShape="0">
                          <a:blip r:embed="rId3"/>
                          <a:stretch>
                            <a:fillRect l="-100000" t="-355914" r="-216" b="-449462"/>
                          </a:stretch>
                        </a:blipFill>
                      </a:tcPr>
                    </a:tc>
                  </a:tr>
                  <a:tr h="563372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fr-FR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v</a:t>
                          </a:r>
                          <a:r>
                            <a:rPr lang="fr-FR" sz="2800" baseline="-25000" dirty="0" err="1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max</a:t>
                          </a:r>
                          <a:r>
                            <a:rPr lang="fr-FR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= A</a:t>
                          </a:r>
                          <a:r>
                            <a:rPr lang="en-US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ω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là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tốc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độ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cực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đại</a:t>
                          </a:r>
                          <a:endParaRPr lang="vi-VN" sz="2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fr-FR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v 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= R</a:t>
                          </a:r>
                          <a:r>
                            <a:rPr lang="en-US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ω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là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tốc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độ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dài</a:t>
                          </a:r>
                          <a:endParaRPr lang="vi-VN" sz="2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</a:tr>
                  <a:tr h="563372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fr-FR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a</a:t>
                          </a:r>
                          <a:r>
                            <a:rPr lang="fr-FR" sz="2800" baseline="-25000" dirty="0" err="1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max</a:t>
                          </a:r>
                          <a:r>
                            <a:rPr lang="fr-FR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= A</a:t>
                          </a:r>
                          <a:r>
                            <a:rPr lang="en-US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ω</a:t>
                          </a:r>
                          <a:r>
                            <a:rPr lang="fr-FR" sz="2800" baseline="300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là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gia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tốc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cực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đại</a:t>
                          </a:r>
                          <a:endParaRPr lang="vi-VN" sz="2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fr-FR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a</a:t>
                          </a:r>
                          <a:r>
                            <a:rPr lang="fr-FR" sz="2800" baseline="-25000" dirty="0" err="1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ht</a:t>
                          </a:r>
                          <a:r>
                            <a:rPr lang="fr-FR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= R</a:t>
                          </a:r>
                          <a:r>
                            <a:rPr lang="en-US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ω</a:t>
                          </a:r>
                          <a:r>
                            <a:rPr lang="fr-FR" sz="2800" baseline="300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là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gia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tốc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hướng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tâm</a:t>
                          </a:r>
                          <a:endParaRPr lang="vi-VN" sz="2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</a:tr>
                  <a:tr h="1203452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fr-FR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fr-FR" sz="2800" baseline="-25000" dirty="0" err="1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phmax</a:t>
                          </a:r>
                          <a:r>
                            <a:rPr lang="fr-FR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= mA</a:t>
                          </a:r>
                          <a:r>
                            <a:rPr lang="en-US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ω</a:t>
                          </a:r>
                          <a:r>
                            <a:rPr lang="fr-FR" sz="2800" baseline="300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là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hợp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lực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cực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đại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tác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dụng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lên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vật</a:t>
                          </a:r>
                          <a:endParaRPr lang="vi-VN" sz="2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50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fr-FR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fr-FR" sz="2800" baseline="-25000" dirty="0" err="1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ht</a:t>
                          </a:r>
                          <a:r>
                            <a:rPr lang="fr-FR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= mA</a:t>
                          </a:r>
                          <a:r>
                            <a:rPr lang="en-US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ω</a:t>
                          </a:r>
                          <a:r>
                            <a:rPr lang="fr-FR" sz="2800" baseline="300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là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lực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hướng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tâm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tác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dụng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lên</a:t>
                          </a:r>
                          <a:r>
                            <a:rPr lang="fr-FR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 </a:t>
                          </a:r>
                          <a:r>
                            <a:rPr lang="fr-FR" sz="2800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vật</a:t>
                          </a:r>
                          <a:endParaRPr lang="vi-VN" sz="28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0" marR="0" marT="0" marB="0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391656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8363" y="95534"/>
            <a:ext cx="11723427" cy="6578221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87566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2431" y="279779"/>
            <a:ext cx="11723427" cy="6578221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0196" y="578123"/>
            <a:ext cx="39741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vi-VN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II.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ĐƯỜNG TRÒN PHA</a:t>
            </a:r>
            <a:endParaRPr lang="vi-VN" sz="28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75516" y="1290866"/>
            <a:ext cx="60019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vi-VN" sz="28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1.Phương trình vật dao động điều hòa</a:t>
            </a:r>
            <a:endParaRPr lang="vi-VN" sz="28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104641" y="2788287"/>
                <a:ext cx="517975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14:m>
                  <m:oMath xmlns:m="http://schemas.openxmlformats.org/officeDocument/2006/math">
                    <m:r>
                      <a:rPr lang="vi-VN" sz="28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vi-VN" sz="28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ớ</m:t>
                    </m:r>
                    <m:r>
                      <a:rPr lang="vi-VN" sz="28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𝑖</m:t>
                    </m:r>
                    <m:r>
                      <a:rPr lang="vi-VN" sz="28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vi-VN" sz="2800" b="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vi-VN" sz="2800" b="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vi-VN" sz="2800" b="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𝜔</m:t>
                    </m:r>
                    <m:r>
                      <a:rPr lang="vi-VN" sz="28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vi-VN" sz="28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𝑙𝑢</m:t>
                    </m:r>
                    <m:r>
                      <a:rPr lang="vi-VN" sz="28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ô</m:t>
                    </m:r>
                    <m:r>
                      <a:rPr lang="vi-VN" sz="28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vi-VN" sz="28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vi-VN" sz="28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vi-VN" sz="28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ươ</m:t>
                    </m:r>
                    <m:r>
                      <a:rPr lang="vi-VN" sz="28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𝑛𝑔</m:t>
                    </m:r>
                    <m:r>
                      <a:rPr lang="vi-VN" sz="28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vi-VN" sz="28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vi-VN" sz="28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à </m:t>
                    </m:r>
                    <m:d>
                      <m:dPr>
                        <m:begChr m:val="|"/>
                        <m:endChr m:val="|"/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vi-VN" sz="2800" b="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𝜑</m:t>
                        </m:r>
                      </m:e>
                    </m:d>
                    <m:r>
                      <a:rPr lang="vi-VN" sz="2800" b="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vi-VN" sz="2800" b="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</m:oMath>
                </a14:m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4641" y="2788287"/>
                <a:ext cx="5179751" cy="5232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2427246" y="3494990"/>
            <a:ext cx="87872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vi-VN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gọi là pha dao động của vật cho phép xác định trạng thái dao động của vật tại thời điểm t.</a:t>
            </a:r>
            <a:endParaRPr lang="vi-V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451415" y="5165312"/>
            <a:ext cx="75449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vi-VN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gọi là pha ban đầu của vật cho phép xác định trạng thái dao động của vật tại thời điểm ban đầu.</a:t>
            </a:r>
            <a:endParaRPr lang="vi-V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40196" y="3489907"/>
                <a:ext cx="239245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vi-VN" sz="2800" b="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𝜙</m:t>
                        </m:r>
                      </m:e>
                      <m:sub>
                        <m:r>
                          <a:rPr lang="vi-VN" sz="2800" b="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sub>
                    </m:sSub>
                    <m:r>
                      <a:rPr lang="vi-VN" sz="2800" b="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vi-VN" sz="2800" b="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𝜔</m:t>
                    </m:r>
                    <m:r>
                      <a:rPr lang="vi-VN" sz="2800" b="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vi-VN" sz="2800" b="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vi-VN" sz="2800" b="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𝜑</m:t>
                    </m:r>
                  </m:oMath>
                </a14:m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196" y="3489907"/>
                <a:ext cx="2392450" cy="523220"/>
              </a:xfrm>
              <a:prstGeom prst="rect">
                <a:avLst/>
              </a:prstGeom>
              <a:blipFill rotWithShape="0">
                <a:blip r:embed="rId3"/>
                <a:stretch>
                  <a:fillRect l="-5089" t="-11628" b="-313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40196" y="5165728"/>
                <a:ext cx="348480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</a:t>
                </a:r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Tại </a:t>
                </a:r>
                <a14:m>
                  <m:oMath xmlns:m="http://schemas.openxmlformats.org/officeDocument/2006/math">
                    <m:r>
                      <a:rPr lang="vi-VN" sz="2800" b="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vi-VN" sz="2800" b="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=0⇒</m:t>
                    </m:r>
                    <m:sSub>
                      <m:sSub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vi-VN" sz="2800" b="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𝜙</m:t>
                        </m:r>
                      </m:e>
                      <m:sub>
                        <m:r>
                          <a:rPr lang="vi-VN" sz="2800" b="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vi-VN" sz="2800" b="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vi-VN" sz="2800" b="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𝜑</m:t>
                    </m:r>
                  </m:oMath>
                </a14:m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196" y="5165728"/>
                <a:ext cx="3484800" cy="523220"/>
              </a:xfrm>
              <a:prstGeom prst="rect">
                <a:avLst/>
              </a:prstGeom>
              <a:blipFill rotWithShape="0">
                <a:blip r:embed="rId4"/>
                <a:stretch>
                  <a:fillRect l="-3497" t="-11628" b="-313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575089" y="1904489"/>
                <a:ext cx="5038110" cy="6258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b="1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vi-VN" sz="2800" b="1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vi-VN" sz="2800" b="1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𝑨</m:t>
                      </m:r>
                      <m:func>
                        <m:funcPr>
                          <m:ctrlPr>
                            <a:rPr lang="vi-VN" sz="28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a:rPr lang="vi-VN" sz="28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𝒄𝒐𝒔</m:t>
                          </m:r>
                        </m:fName>
                        <m:e>
                          <m:r>
                            <a:rPr lang="vi-VN" sz="28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</m:t>
                          </m:r>
                        </m:e>
                      </m:func>
                      <m:r>
                        <a:rPr lang="vi-VN" sz="2800" b="1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𝝎</m:t>
                      </m:r>
                      <m:r>
                        <a:rPr lang="vi-VN" sz="2800" b="1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𝒕</m:t>
                      </m:r>
                      <m:r>
                        <a:rPr lang="vi-VN" sz="2800" b="1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vi-VN" sz="2800" b="1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𝝋</m:t>
                      </m:r>
                      <m:r>
                        <a:rPr lang="vi-VN" sz="2800" b="1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)=</m:t>
                      </m:r>
                      <m:func>
                        <m:funcPr>
                          <m:ctrlPr>
                            <a:rPr lang="vi-VN" sz="28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a:rPr lang="vi-VN" sz="2800" b="1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𝑨𝒄𝒐𝒔</m:t>
                          </m:r>
                        </m:fName>
                        <m:e>
                          <m:sSub>
                            <m:sSubPr>
                              <m:ctrlPr>
                                <a:rPr lang="vi-VN" sz="2800" b="1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vi-VN" sz="2800" b="1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𝝓</m:t>
                              </m:r>
                            </m:e>
                            <m:sub>
                              <m:r>
                                <a:rPr lang="vi-VN" sz="2800" b="1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𝒕</m:t>
                              </m:r>
                            </m:sub>
                          </m:sSub>
                        </m:e>
                      </m:func>
                    </m:oMath>
                  </m:oMathPara>
                </a14:m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5089" y="1904489"/>
                <a:ext cx="5038110" cy="62581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7804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8363" y="95534"/>
            <a:ext cx="11723427" cy="6578221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Hộp văn bản 10014"/>
          <p:cNvSpPr txBox="1"/>
          <p:nvPr/>
        </p:nvSpPr>
        <p:spPr>
          <a:xfrm>
            <a:off x="10172829" y="2498188"/>
            <a:ext cx="413333" cy="48432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endParaRPr lang="vi-VN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Hộp văn bản 416"/>
          <p:cNvSpPr txBox="1"/>
          <p:nvPr/>
        </p:nvSpPr>
        <p:spPr>
          <a:xfrm>
            <a:off x="10348342" y="1095192"/>
            <a:ext cx="413333" cy="48432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800"/>
              </a:spcAft>
            </a:pP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endParaRPr lang="vi-VN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7289753" y="1127483"/>
            <a:ext cx="4529302" cy="2863849"/>
            <a:chOff x="7289753" y="1127483"/>
            <a:chExt cx="4529302" cy="2863849"/>
          </a:xfrm>
        </p:grpSpPr>
        <p:sp>
          <p:nvSpPr>
            <p:cNvPr id="15" name="Hộp văn bản 9946"/>
            <p:cNvSpPr txBox="1"/>
            <p:nvPr/>
          </p:nvSpPr>
          <p:spPr>
            <a:xfrm>
              <a:off x="9172353" y="2599320"/>
              <a:ext cx="361666" cy="431683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800"/>
                </a:spcAft>
              </a:pPr>
              <a:r>
                <a:rPr lang="en-US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O</a:t>
              </a:r>
              <a:r>
                <a: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</p:txBody>
        </p:sp>
        <p:grpSp>
          <p:nvGrpSpPr>
            <p:cNvPr id="52" name="Group 51"/>
            <p:cNvGrpSpPr/>
            <p:nvPr/>
          </p:nvGrpSpPr>
          <p:grpSpPr>
            <a:xfrm>
              <a:off x="7289753" y="1127483"/>
              <a:ext cx="4529302" cy="2863849"/>
              <a:chOff x="7289753" y="1127483"/>
              <a:chExt cx="4529302" cy="2863849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7289753" y="1127483"/>
                <a:ext cx="4277996" cy="2863849"/>
                <a:chOff x="7207210" y="1083948"/>
                <a:chExt cx="4277996" cy="2863849"/>
              </a:xfrm>
            </p:grpSpPr>
            <p:sp>
              <p:nvSpPr>
                <p:cNvPr id="13" name="Hình Bầu dục 9944"/>
                <p:cNvSpPr/>
                <p:nvPr/>
              </p:nvSpPr>
              <p:spPr>
                <a:xfrm flipV="1">
                  <a:off x="9382305" y="2519425"/>
                  <a:ext cx="130711" cy="150491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vi-VN"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16" name="Nhóm 10010"/>
                <p:cNvGrpSpPr/>
                <p:nvPr/>
              </p:nvGrpSpPr>
              <p:grpSpPr>
                <a:xfrm>
                  <a:off x="7207210" y="1083948"/>
                  <a:ext cx="4277996" cy="2863849"/>
                  <a:chOff x="-72982" y="0"/>
                  <a:chExt cx="2628900" cy="1727200"/>
                </a:xfrm>
              </p:grpSpPr>
              <p:sp>
                <p:nvSpPr>
                  <p:cNvPr id="17" name="Hộp văn bản 9948"/>
                  <p:cNvSpPr txBox="1"/>
                  <p:nvPr/>
                </p:nvSpPr>
                <p:spPr>
                  <a:xfrm>
                    <a:off x="-35836" y="598401"/>
                    <a:ext cx="454935" cy="284251"/>
                  </a:xfrm>
                  <a:prstGeom prst="rect">
                    <a:avLst/>
                  </a:prstGeom>
                  <a:noFill/>
                  <a:ln w="6350">
                    <a:noFill/>
                  </a:ln>
                  <a:effectLst/>
                </p:spPr>
                <p:style>
                  <a:lnRef idx="0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>
                      <a:spcAft>
                        <a:spcPts val="800"/>
                      </a:spcAft>
                    </a:pPr>
                    <a:r>
                      <a: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-A</a:t>
                    </a:r>
                    <a:r>
                      <a:rPr lang="vi-VN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 </a:t>
                    </a:r>
                  </a:p>
                </p:txBody>
              </p:sp>
              <p:grpSp>
                <p:nvGrpSpPr>
                  <p:cNvPr id="25" name="Nhóm 9943"/>
                  <p:cNvGrpSpPr/>
                  <p:nvPr/>
                </p:nvGrpSpPr>
                <p:grpSpPr>
                  <a:xfrm>
                    <a:off x="-72982" y="0"/>
                    <a:ext cx="2628900" cy="1727200"/>
                    <a:chOff x="-72982" y="0"/>
                    <a:chExt cx="2628900" cy="1727200"/>
                  </a:xfrm>
                </p:grpSpPr>
                <p:grpSp>
                  <p:nvGrpSpPr>
                    <p:cNvPr id="26" name="Nhóm 9941"/>
                    <p:cNvGrpSpPr/>
                    <p:nvPr/>
                  </p:nvGrpSpPr>
                  <p:grpSpPr>
                    <a:xfrm>
                      <a:off x="-72982" y="0"/>
                      <a:ext cx="2628900" cy="1727200"/>
                      <a:chOff x="-72982" y="0"/>
                      <a:chExt cx="2628900" cy="1727200"/>
                    </a:xfrm>
                  </p:grpSpPr>
                  <p:sp>
                    <p:nvSpPr>
                      <p:cNvPr id="28" name="Cung 9938"/>
                      <p:cNvSpPr/>
                      <p:nvPr/>
                    </p:nvSpPr>
                    <p:spPr>
                      <a:xfrm>
                        <a:off x="400050" y="0"/>
                        <a:ext cx="1727200" cy="1727200"/>
                      </a:xfrm>
                      <a:prstGeom prst="arc">
                        <a:avLst>
                          <a:gd name="adj1" fmla="val 16495616"/>
                          <a:gd name="adj2" fmla="val 16426020"/>
                        </a:avLst>
                      </a:prstGeom>
                      <a:ln w="57150">
                        <a:solidFill>
                          <a:srgbClr val="0000FF"/>
                        </a:solidFill>
                      </a:ln>
                    </p:spPr>
                    <p:style>
                      <a:lnRef idx="3">
                        <a:schemeClr val="dk1"/>
                      </a:lnRef>
                      <a:fillRef idx="0">
                        <a:schemeClr val="dk1"/>
                      </a:fillRef>
                      <a:effectRef idx="2">
                        <a:schemeClr val="dk1"/>
                      </a:effectRef>
                      <a:fontRef idx="minor">
                        <a:schemeClr val="tx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vi-VN" sz="2800">
                          <a:ln>
                            <a:solidFill>
                              <a:srgbClr val="FF0000"/>
                            </a:solidFill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cxnSp>
                    <p:nvCxnSpPr>
                      <p:cNvPr id="29" name="Đường kết nối Mũi tên Thẳng 9940"/>
                      <p:cNvCxnSpPr/>
                      <p:nvPr/>
                    </p:nvCxnSpPr>
                    <p:spPr>
                      <a:xfrm>
                        <a:off x="-72982" y="901699"/>
                        <a:ext cx="2628900" cy="0"/>
                      </a:xfrm>
                      <a:prstGeom prst="straightConnector1">
                        <a:avLst/>
                      </a:prstGeom>
                      <a:ln w="38100">
                        <a:tailEnd type="triangle"/>
                      </a:ln>
                    </p:spPr>
                    <p:style>
                      <a:lnRef idx="3">
                        <a:schemeClr val="dk1"/>
                      </a:lnRef>
                      <a:fillRef idx="0">
                        <a:schemeClr val="dk1"/>
                      </a:fillRef>
                      <a:effectRef idx="2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27" name="Hộp văn bản 9942"/>
                    <p:cNvSpPr txBox="1"/>
                    <p:nvPr/>
                  </p:nvSpPr>
                  <p:spPr>
                    <a:xfrm>
                      <a:off x="2079718" y="641349"/>
                      <a:ext cx="222250" cy="260350"/>
                    </a:xfrm>
                    <a:prstGeom prst="rect">
                      <a:avLst/>
                    </a:prstGeom>
                    <a:noFill/>
                    <a:ln w="6350">
                      <a:noFill/>
                    </a:ln>
                    <a:effectLst/>
                  </p:spPr>
                  <p:style>
                    <a:lnRef idx="0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vi-VN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p:txBody>
                </p:sp>
              </p:grpSp>
            </p:grpSp>
          </p:grpSp>
          <p:sp>
            <p:nvSpPr>
              <p:cNvPr id="6" name="Hộp văn bản 420"/>
              <p:cNvSpPr txBox="1"/>
              <p:nvPr/>
            </p:nvSpPr>
            <p:spPr>
              <a:xfrm>
                <a:off x="11405721" y="2498823"/>
                <a:ext cx="413334" cy="484328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spcAft>
                    <a:spcPts val="800"/>
                  </a:spcAft>
                </a:pP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31" name="Rectangle 30"/>
          <p:cNvSpPr/>
          <p:nvPr/>
        </p:nvSpPr>
        <p:spPr>
          <a:xfrm>
            <a:off x="515323" y="5687357"/>
            <a:ext cx="1123410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vi-VN" sz="280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vi-VN" sz="2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ửa dưới</a:t>
            </a:r>
            <a:r>
              <a:rPr lang="vi-VN" sz="2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 tròn pha thì vật DĐĐH chuyển động </a:t>
            </a:r>
            <a:r>
              <a:rPr lang="vi-VN" sz="2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 chiều dương </a:t>
            </a:r>
            <a:r>
              <a:rPr lang="vi-VN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(đi về phía biên dương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95872" y="181810"/>
            <a:ext cx="87777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800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vi-VN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Bước 1: </a:t>
            </a:r>
            <a:r>
              <a:rPr lang="vi-VN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Vẽ đường tròn (O; R = A) g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ọi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tròn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vi-V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392184" y="739340"/>
                <a:ext cx="7537786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vi-VN" sz="2800" dirty="0" smtClean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 </a:t>
                </a:r>
                <a:r>
                  <a:rPr lang="vi-VN" sz="2800" b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Bước 2: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Từ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sz="2800" b="1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vi-VN" sz="2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𝝓</m:t>
                        </m:r>
                      </m:e>
                      <m:sub>
                        <m:r>
                          <a:rPr lang="vi-VN" sz="2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𝒕</m:t>
                        </m:r>
                      </m:sub>
                    </m:sSub>
                    <m:r>
                      <a:rPr lang="vi-VN" sz="2800" b="1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vi-VN" sz="2800" b="1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𝝎</m:t>
                    </m:r>
                    <m:r>
                      <a:rPr lang="vi-VN" sz="2800" b="1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𝒕</m:t>
                    </m:r>
                    <m:r>
                      <a:rPr lang="vi-VN" sz="2800" b="1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vi-VN" sz="2800" b="1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𝝋</m:t>
                    </m:r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⇒</m:t>
                    </m:r>
                  </m:oMath>
                </a14:m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biểu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diễn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điểm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pha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P (OP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hợp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trục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Ox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góc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vi-VN" sz="2800" b="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𝜙</m:t>
                        </m:r>
                      </m:e>
                      <m:sub>
                        <m:r>
                          <a:rPr lang="vi-VN" sz="2800" b="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sub>
                    </m:sSub>
                    <m:r>
                      <a:rPr lang="vi-VN" sz="2800" b="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vi-VN" sz="2800" b="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𝜔</m:t>
                    </m:r>
                    <m:r>
                      <a:rPr lang="vi-VN" sz="2800" b="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vi-VN" sz="2800" b="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vi-VN" sz="2800" b="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𝜑</m:t>
                    </m:r>
                  </m:oMath>
                </a14:m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trên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tròn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pha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đó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184" y="739340"/>
                <a:ext cx="7537786" cy="1384995"/>
              </a:xfrm>
              <a:prstGeom prst="rect">
                <a:avLst/>
              </a:prstGeom>
              <a:blipFill rotWithShape="0">
                <a:blip r:embed="rId2"/>
                <a:stretch>
                  <a:fillRect l="-1617" t="-4405" b="-1145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633694" y="2097331"/>
                <a:ext cx="6812640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Điểm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pha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P </a:t>
                </a:r>
                <a:r>
                  <a:rPr lang="en-US" sz="2800" b="1" dirty="0" err="1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luôn</a:t>
                </a:r>
                <a:r>
                  <a:rPr lang="en-US" sz="2800" b="1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luôn</a:t>
                </a:r>
                <a:r>
                  <a:rPr lang="en-US" sz="2800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chuyển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tròn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đều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tốc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góc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𝜔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theo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chiều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dương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ngươc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chiều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kim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đồng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hồ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trên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tròn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pha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694" y="2097331"/>
                <a:ext cx="6812640" cy="1384995"/>
              </a:xfrm>
              <a:prstGeom prst="rect">
                <a:avLst/>
              </a:prstGeom>
              <a:blipFill rotWithShape="0">
                <a:blip r:embed="rId3"/>
                <a:stretch>
                  <a:fillRect l="-1878" t="-4405" b="-1145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4"/>
          <p:cNvSpPr/>
          <p:nvPr/>
        </p:nvSpPr>
        <p:spPr>
          <a:xfrm>
            <a:off x="614564" y="3453240"/>
            <a:ext cx="67763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Vị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hòa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xuống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trục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Ox</a:t>
            </a:r>
            <a:endParaRPr lang="vi-V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92184" y="4407347"/>
            <a:ext cx="12346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ý:</a:t>
            </a:r>
            <a:endParaRPr lang="vi-VN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800638" y="4414608"/>
            <a:ext cx="35488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pha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thuộc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vi-V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55636" y="4872340"/>
            <a:ext cx="112774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vi-VN" sz="280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8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vi-VN" sz="28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ửa trên</a:t>
            </a:r>
            <a:r>
              <a:rPr lang="vi-VN" sz="280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 tròn pha thì vật DĐĐH chuyển động </a:t>
            </a:r>
            <a:r>
              <a:rPr lang="vi-VN" sz="28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 chiều âm </a:t>
            </a:r>
            <a:r>
              <a:rPr lang="vi-VN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(đi về phía biên âm)</a:t>
            </a:r>
            <a:endParaRPr lang="vi-V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Cung 9938"/>
          <p:cNvSpPr/>
          <p:nvPr/>
        </p:nvSpPr>
        <p:spPr>
          <a:xfrm>
            <a:off x="8059516" y="1123406"/>
            <a:ext cx="2810664" cy="2863850"/>
          </a:xfrm>
          <a:prstGeom prst="arc">
            <a:avLst>
              <a:gd name="adj1" fmla="val 10775055"/>
              <a:gd name="adj2" fmla="val 21565253"/>
            </a:avLst>
          </a:prstGeom>
          <a:ln w="571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 sz="2800">
              <a:ln>
                <a:solidFill>
                  <a:srgbClr val="00B050"/>
                </a:solidFill>
              </a:ln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 flipH="1" flipV="1">
            <a:off x="8059516" y="2562960"/>
            <a:ext cx="2807663" cy="4586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Đường kết nối Mũi tên Thẳng 9982"/>
          <p:cNvCxnSpPr/>
          <p:nvPr/>
        </p:nvCxnSpPr>
        <p:spPr>
          <a:xfrm flipV="1">
            <a:off x="9515895" y="1475954"/>
            <a:ext cx="847333" cy="1137117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0" name="Cung 10004"/>
          <p:cNvSpPr/>
          <p:nvPr/>
        </p:nvSpPr>
        <p:spPr>
          <a:xfrm>
            <a:off x="9361514" y="2380417"/>
            <a:ext cx="588999" cy="600145"/>
          </a:xfrm>
          <a:prstGeom prst="arc">
            <a:avLst>
              <a:gd name="adj1" fmla="val 16200000"/>
              <a:gd name="adj2" fmla="val 21111705"/>
            </a:avLst>
          </a:pr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9762972" y="2032111"/>
                <a:ext cx="65703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vi-VN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vi-VN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vi-VN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62972" y="2032111"/>
                <a:ext cx="657039" cy="5232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Đường nối Thẳng 9984"/>
          <p:cNvCxnSpPr/>
          <p:nvPr/>
        </p:nvCxnSpPr>
        <p:spPr>
          <a:xfrm>
            <a:off x="10363847" y="1506522"/>
            <a:ext cx="0" cy="1105530"/>
          </a:xfrm>
          <a:prstGeom prst="line">
            <a:avLst/>
          </a:prstGeom>
          <a:ln w="28575"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8629301" y="3090462"/>
                <a:ext cx="144776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vi-VN" b="1" i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vi-VN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vi-VN" b="1" i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𝐜𝐨𝐬</m:t>
                      </m:r>
                      <m:sSub>
                        <m:sSubPr>
                          <m:ctrlPr>
                            <a:rPr lang="vi-VN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vi-VN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𝝓</m:t>
                          </m:r>
                        </m:e>
                        <m:sub>
                          <m:r>
                            <a:rPr lang="vi-VN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</m:oMath>
                  </m:oMathPara>
                </a14:m>
                <a:endParaRPr lang="vi-VN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9301" y="3090462"/>
                <a:ext cx="1447769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5136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1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 animBg="1"/>
      <p:bldP spid="50" grpId="0" animBg="1"/>
      <p:bldP spid="51" grpId="0"/>
      <p:bldP spid="5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8363" y="95534"/>
            <a:ext cx="11723427" cy="6578221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8828" y="378204"/>
            <a:ext cx="894347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200"/>
              </a:lnSpc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3.Các </a:t>
            </a:r>
            <a:r>
              <a:rPr lang="en-US" sz="28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trị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pha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dao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đặc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biệt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tròn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pha</a:t>
            </a:r>
            <a:endParaRPr lang="vi-VN" sz="28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87" name="Group 86"/>
          <p:cNvGrpSpPr/>
          <p:nvPr/>
        </p:nvGrpSpPr>
        <p:grpSpPr>
          <a:xfrm>
            <a:off x="4000317" y="949299"/>
            <a:ext cx="7706627" cy="5249615"/>
            <a:chOff x="3994141" y="759836"/>
            <a:chExt cx="7706627" cy="5249615"/>
          </a:xfrm>
        </p:grpSpPr>
        <p:grpSp>
          <p:nvGrpSpPr>
            <p:cNvPr id="84" name="Group 83"/>
            <p:cNvGrpSpPr/>
            <p:nvPr/>
          </p:nvGrpSpPr>
          <p:grpSpPr>
            <a:xfrm>
              <a:off x="3994141" y="759836"/>
              <a:ext cx="7706627" cy="5249615"/>
              <a:chOff x="3988760" y="990589"/>
              <a:chExt cx="7706627" cy="524961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7" name="Rectangle 66"/>
                  <p:cNvSpPr/>
                  <p:nvPr/>
                </p:nvSpPr>
                <p:spPr>
                  <a:xfrm>
                    <a:off x="10228302" y="3171689"/>
                    <a:ext cx="505588" cy="52322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vi-VN" sz="280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oMath>
                      </m:oMathPara>
                    </a14:m>
                    <a:endParaRPr lang="vi-VN" sz="28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67" name="Rectangle 6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228302" y="3171689"/>
                    <a:ext cx="505588" cy="523220"/>
                  </a:xfrm>
                  <a:prstGeom prst="rect">
                    <a:avLst/>
                  </a:prstGeom>
                  <a:blipFill rotWithShape="0"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vi-VN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68" name="Oval 67"/>
              <p:cNvSpPr/>
              <p:nvPr/>
            </p:nvSpPr>
            <p:spPr>
              <a:xfrm>
                <a:off x="5048635" y="990589"/>
                <a:ext cx="5264650" cy="5249615"/>
              </a:xfrm>
              <a:prstGeom prst="ellipse">
                <a:avLst/>
              </a:prstGeom>
              <a:ln w="57150"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vi-VN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70" name="Straight Arrow Connector 69"/>
              <p:cNvCxnSpPr/>
              <p:nvPr/>
            </p:nvCxnSpPr>
            <p:spPr>
              <a:xfrm>
                <a:off x="3988760" y="3657600"/>
                <a:ext cx="7420138" cy="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1" name="Rectangle 80"/>
                  <p:cNvSpPr/>
                  <p:nvPr/>
                </p:nvSpPr>
                <p:spPr>
                  <a:xfrm>
                    <a:off x="4348573" y="3200869"/>
                    <a:ext cx="773289" cy="52322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vi-VN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vi-VN" sz="280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oMath>
                      </m:oMathPara>
                    </a14:m>
                    <a:endParaRPr lang="vi-VN" sz="28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81" name="Rectangle 8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348573" y="3200869"/>
                    <a:ext cx="773289" cy="523220"/>
                  </a:xfrm>
                  <a:prstGeom prst="rect">
                    <a:avLst/>
                  </a:prstGeom>
                  <a:blipFill rotWithShape="0"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vi-VN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2" name="Rectangle 81"/>
                  <p:cNvSpPr/>
                  <p:nvPr/>
                </p:nvSpPr>
                <p:spPr>
                  <a:xfrm>
                    <a:off x="7458914" y="3680653"/>
                    <a:ext cx="525272" cy="52322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vi-VN" sz="28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oMath>
                      </m:oMathPara>
                    </a14:m>
                    <a:endParaRPr lang="vi-VN" sz="28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82" name="Rectangle 8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58914" y="3680653"/>
                    <a:ext cx="525272" cy="523220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vi-VN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3" name="Rectangle 82"/>
                  <p:cNvSpPr/>
                  <p:nvPr/>
                </p:nvSpPr>
                <p:spPr>
                  <a:xfrm>
                    <a:off x="11219295" y="3622424"/>
                    <a:ext cx="476092" cy="52322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vi-VN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oMath>
                      </m:oMathPara>
                    </a14:m>
                    <a:endParaRPr lang="vi-VN" sz="28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83" name="Rectangle 8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219295" y="3622424"/>
                    <a:ext cx="476092" cy="523220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vi-VN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86" name="Oval 85"/>
            <p:cNvSpPr/>
            <p:nvPr/>
          </p:nvSpPr>
          <p:spPr>
            <a:xfrm>
              <a:off x="7641959" y="3400583"/>
              <a:ext cx="54591" cy="4571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88" name="Oval 87"/>
          <p:cNvSpPr/>
          <p:nvPr/>
        </p:nvSpPr>
        <p:spPr>
          <a:xfrm>
            <a:off x="9623167" y="3604063"/>
            <a:ext cx="54591" cy="4571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Rectangle 88"/>
              <p:cNvSpPr/>
              <p:nvPr/>
            </p:nvSpPr>
            <p:spPr>
              <a:xfrm>
                <a:off x="9339396" y="3649584"/>
                <a:ext cx="940194" cy="9959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𝐴</m:t>
                          </m:r>
                          <m:rad>
                            <m:radPr>
                              <m:degHide m:val="on"/>
                              <m:ctrlPr>
                                <a:rPr lang="vi-VN" sz="28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vi-VN" sz="280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9" name="Rectangle 8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9396" y="3649584"/>
                <a:ext cx="940194" cy="99591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1" name="Straight Connector 90"/>
          <p:cNvCxnSpPr/>
          <p:nvPr/>
        </p:nvCxnSpPr>
        <p:spPr>
          <a:xfrm>
            <a:off x="9677758" y="1893528"/>
            <a:ext cx="0" cy="335735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86" idx="0"/>
          </p:cNvCxnSpPr>
          <p:nvPr/>
        </p:nvCxnSpPr>
        <p:spPr>
          <a:xfrm flipV="1">
            <a:off x="7675431" y="1895431"/>
            <a:ext cx="2008503" cy="169461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Cung 10004"/>
          <p:cNvSpPr/>
          <p:nvPr/>
        </p:nvSpPr>
        <p:spPr>
          <a:xfrm>
            <a:off x="7611944" y="3385492"/>
            <a:ext cx="588999" cy="600145"/>
          </a:xfrm>
          <a:prstGeom prst="arc">
            <a:avLst>
              <a:gd name="adj1" fmla="val 16200000"/>
              <a:gd name="adj2" fmla="val 21111705"/>
            </a:avLst>
          </a:pr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vi-V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Rectangle 94"/>
              <p:cNvSpPr/>
              <p:nvPr/>
            </p:nvSpPr>
            <p:spPr>
              <a:xfrm>
                <a:off x="8427170" y="2777108"/>
                <a:ext cx="495328" cy="8272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vi-VN" sz="2800" b="0" i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5" name="Rectangle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7170" y="2777108"/>
                <a:ext cx="495328" cy="827278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Rectangle 95"/>
              <p:cNvSpPr/>
              <p:nvPr/>
            </p:nvSpPr>
            <p:spPr>
              <a:xfrm>
                <a:off x="9785118" y="1398767"/>
                <a:ext cx="495328" cy="8272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vi-VN" sz="2800" b="0" i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6" name="Rectangle 9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5118" y="1398767"/>
                <a:ext cx="495328" cy="827278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7" name="Oval 96"/>
          <p:cNvSpPr/>
          <p:nvPr/>
        </p:nvSpPr>
        <p:spPr>
          <a:xfrm flipV="1">
            <a:off x="9639626" y="1844298"/>
            <a:ext cx="108997" cy="9510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Rectangle 98"/>
              <p:cNvSpPr/>
              <p:nvPr/>
            </p:nvSpPr>
            <p:spPr>
              <a:xfrm>
                <a:off x="8069737" y="3089685"/>
                <a:ext cx="67403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vi-VN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vi-VN" sz="28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𝝓</m:t>
                          </m:r>
                        </m:e>
                        <m:sub>
                          <m:r>
                            <a:rPr lang="vi-VN" sz="28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</m:oMath>
                  </m:oMathPara>
                </a14:m>
                <a:endPara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9" name="Rectangle 9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9737" y="3089685"/>
                <a:ext cx="674031" cy="52322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Rectangle 99"/>
              <p:cNvSpPr/>
              <p:nvPr/>
            </p:nvSpPr>
            <p:spPr>
              <a:xfrm>
                <a:off x="9665605" y="1654535"/>
                <a:ext cx="67403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vi-VN" sz="28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vi-VN" sz="28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𝝓</m:t>
                          </m:r>
                        </m:e>
                        <m:sub>
                          <m:r>
                            <a:rPr lang="vi-VN" sz="28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</m:oMath>
                  </m:oMathPara>
                </a14:m>
                <a:endPara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0" name="Rectangle 9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5605" y="1654535"/>
                <a:ext cx="674031" cy="52322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Rectangle 100"/>
              <p:cNvSpPr/>
              <p:nvPr/>
            </p:nvSpPr>
            <p:spPr>
              <a:xfrm>
                <a:off x="533317" y="2757561"/>
                <a:ext cx="2083455" cy="8272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0"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vi-VN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vi-VN" sz="28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vi-VN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f>
                        <m:fPr>
                          <m:ctrlPr>
                            <a:rPr lang="vi-VN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vi-VN" sz="2800" i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1" name="Rectangle 10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317" y="2757561"/>
                <a:ext cx="2083455" cy="82727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Rectangle 101"/>
              <p:cNvSpPr/>
              <p:nvPr/>
            </p:nvSpPr>
            <p:spPr>
              <a:xfrm>
                <a:off x="386089" y="1800840"/>
                <a:ext cx="1858779" cy="8274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vi-VN" sz="2800" smtClean="0">
                          <a:latin typeface="Cambria Math" panose="02040503050406030204" pitchFamily="18" charset="0"/>
                        </a:rPr>
                        <m:t>cos</m:t>
                      </m:r>
                      <m:sSub>
                        <m:sSubPr>
                          <m:ctrlPr>
                            <a:rPr lang="vi-VN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vi-VN" sz="28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2" name="Rectangle 10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089" y="1800840"/>
                <a:ext cx="1858779" cy="827471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Rectangle 102"/>
              <p:cNvSpPr/>
              <p:nvPr/>
            </p:nvSpPr>
            <p:spPr>
              <a:xfrm>
                <a:off x="2125889" y="1364216"/>
                <a:ext cx="2245423" cy="1274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vi-VN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vi-VN" sz="28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ad>
                                <m:radPr>
                                  <m:degHide m:val="on"/>
                                  <m:ctrlPr>
                                    <a:rPr lang="vi-VN" sz="28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vi-VN" sz="2800" i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vi-VN" sz="28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num>
                        <m:den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  <m:r>
                        <a:rPr lang="vi-VN" sz="28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vi-VN" sz="28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8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vi-VN" sz="280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3" name="Rectangle 10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5889" y="1364216"/>
                <a:ext cx="2245423" cy="1274964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Rectangle 103"/>
              <p:cNvSpPr/>
              <p:nvPr/>
            </p:nvSpPr>
            <p:spPr>
              <a:xfrm>
                <a:off x="386089" y="725937"/>
                <a:ext cx="4996881" cy="7777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28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Tại vị trí có li độ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ad>
                          <m:radPr>
                            <m:degHide m:val="on"/>
                            <m:ctrlPr>
                              <a:rPr lang="vi-VN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vi-VN" sz="28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vi-VN" sz="2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vi-VN" sz="28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ta có:  </a:t>
                </a:r>
                <a:endParaRPr lang="vi-VN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4" name="Rectangle 10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089" y="725937"/>
                <a:ext cx="4996881" cy="777713"/>
              </a:xfrm>
              <a:prstGeom prst="rect">
                <a:avLst/>
              </a:prstGeom>
              <a:blipFill rotWithShape="0">
                <a:blip r:embed="rId14"/>
                <a:stretch>
                  <a:fillRect l="-2439" r="-1585" b="-859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Rectangle 104"/>
              <p:cNvSpPr/>
              <p:nvPr/>
            </p:nvSpPr>
            <p:spPr>
              <a:xfrm>
                <a:off x="9807630" y="5229932"/>
                <a:ext cx="822854" cy="8272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vi-VN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vi-VN" sz="2800" i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5" name="Rectangle 10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7630" y="5229932"/>
                <a:ext cx="822854" cy="827278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Rectangle 105"/>
              <p:cNvSpPr/>
              <p:nvPr/>
            </p:nvSpPr>
            <p:spPr>
              <a:xfrm>
                <a:off x="8698708" y="3538854"/>
                <a:ext cx="940194" cy="9973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𝐴</m:t>
                          </m:r>
                          <m:rad>
                            <m:radPr>
                              <m:degHide m:val="on"/>
                              <m:ctrlPr>
                                <a:rPr lang="vi-VN" sz="28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8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vi-VN" sz="280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6" name="Rectangle 10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8708" y="3538854"/>
                <a:ext cx="940194" cy="997324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7" name="Oval 106"/>
          <p:cNvSpPr/>
          <p:nvPr/>
        </p:nvSpPr>
        <p:spPr>
          <a:xfrm flipV="1">
            <a:off x="9158977" y="3572285"/>
            <a:ext cx="108997" cy="9510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8" name="Straight Connector 107"/>
          <p:cNvCxnSpPr/>
          <p:nvPr/>
        </p:nvCxnSpPr>
        <p:spPr>
          <a:xfrm>
            <a:off x="9187113" y="1392352"/>
            <a:ext cx="42060" cy="4305064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Rectangle 114"/>
              <p:cNvSpPr/>
              <p:nvPr/>
            </p:nvSpPr>
            <p:spPr>
              <a:xfrm>
                <a:off x="9129059" y="647506"/>
                <a:ext cx="495328" cy="8244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vi-VN" sz="2800" b="0" i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5" name="Rectangle 1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9059" y="647506"/>
                <a:ext cx="495328" cy="824456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Rectangle 115"/>
              <p:cNvSpPr/>
              <p:nvPr/>
            </p:nvSpPr>
            <p:spPr>
              <a:xfrm>
                <a:off x="8886325" y="5769633"/>
                <a:ext cx="822854" cy="8244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vi-VN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vi-VN" sz="2800" b="0" i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6" name="Rectangle 1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6325" y="5769633"/>
                <a:ext cx="822854" cy="824456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7" name="Oval 116"/>
          <p:cNvSpPr/>
          <p:nvPr/>
        </p:nvSpPr>
        <p:spPr>
          <a:xfrm flipV="1">
            <a:off x="8666613" y="3558221"/>
            <a:ext cx="108997" cy="9510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Rectangle 117"/>
              <p:cNvSpPr/>
              <p:nvPr/>
            </p:nvSpPr>
            <p:spPr>
              <a:xfrm>
                <a:off x="8461914" y="3742306"/>
                <a:ext cx="505588" cy="898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vi-VN" sz="2800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8" name="Rectangle 1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1914" y="3742306"/>
                <a:ext cx="505588" cy="898964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9" name="Straight Connector 118"/>
          <p:cNvCxnSpPr/>
          <p:nvPr/>
        </p:nvCxnSpPr>
        <p:spPr>
          <a:xfrm flipH="1">
            <a:off x="8722154" y="1131523"/>
            <a:ext cx="6039" cy="4925687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Rectangle 120"/>
              <p:cNvSpPr/>
              <p:nvPr/>
            </p:nvSpPr>
            <p:spPr>
              <a:xfrm>
                <a:off x="8633731" y="447293"/>
                <a:ext cx="495328" cy="8272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vi-VN" sz="2800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1" name="Rectangle 1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3731" y="447293"/>
                <a:ext cx="495328" cy="827278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Rectangle 121"/>
              <p:cNvSpPr/>
              <p:nvPr/>
            </p:nvSpPr>
            <p:spPr>
              <a:xfrm>
                <a:off x="8293320" y="5867688"/>
                <a:ext cx="822853" cy="8272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vi-VN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vi-VN" sz="2800" b="0" i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2" name="Rectangle 1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3320" y="5867688"/>
                <a:ext cx="822853" cy="827278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3" name="Straight Connector 122"/>
          <p:cNvCxnSpPr>
            <a:endCxn id="68" idx="4"/>
          </p:cNvCxnSpPr>
          <p:nvPr/>
        </p:nvCxnSpPr>
        <p:spPr>
          <a:xfrm>
            <a:off x="7665460" y="925773"/>
            <a:ext cx="27057" cy="5273141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5" name="Rectangle 124"/>
              <p:cNvSpPr/>
              <p:nvPr/>
            </p:nvSpPr>
            <p:spPr>
              <a:xfrm>
                <a:off x="7716986" y="599693"/>
                <a:ext cx="495328" cy="8244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vi-VN" sz="28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5" name="Rectangle 1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6986" y="599693"/>
                <a:ext cx="495328" cy="824456"/>
              </a:xfrm>
              <a:prstGeom prst="rect">
                <a:avLst/>
              </a:prstGeom>
              <a:blipFill rotWithShape="0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Rectangle 126"/>
              <p:cNvSpPr/>
              <p:nvPr/>
            </p:nvSpPr>
            <p:spPr>
              <a:xfrm>
                <a:off x="6926733" y="5334786"/>
                <a:ext cx="822853" cy="8244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vi-VN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8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vi-VN" sz="28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7" name="Rectangle 1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6733" y="5334786"/>
                <a:ext cx="822853" cy="824456"/>
              </a:xfrm>
              <a:prstGeom prst="rect">
                <a:avLst/>
              </a:prstGeom>
              <a:blipFill rotWithShape="0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2248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6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1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6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  <p:bldP spid="89" grpId="0"/>
      <p:bldP spid="94" grpId="0" animBg="1"/>
      <p:bldP spid="94" grpId="1" animBg="1"/>
      <p:bldP spid="95" grpId="0"/>
      <p:bldP spid="95" grpId="1"/>
      <p:bldP spid="96" grpId="0"/>
      <p:bldP spid="97" grpId="0" animBg="1"/>
      <p:bldP spid="99" grpId="0"/>
      <p:bldP spid="99" grpId="1"/>
      <p:bldP spid="100" grpId="0"/>
      <p:bldP spid="100" grpId="1"/>
      <p:bldP spid="101" grpId="0"/>
      <p:bldP spid="102" grpId="0"/>
      <p:bldP spid="103" grpId="0"/>
      <p:bldP spid="104" grpId="0"/>
      <p:bldP spid="105" grpId="0"/>
      <p:bldP spid="106" grpId="0"/>
      <p:bldP spid="107" grpId="0" animBg="1"/>
      <p:bldP spid="115" grpId="0"/>
      <p:bldP spid="116" grpId="0"/>
      <p:bldP spid="117" grpId="0" animBg="1"/>
      <p:bldP spid="118" grpId="0"/>
      <p:bldP spid="121" grpId="0"/>
      <p:bldP spid="122" grpId="0"/>
      <p:bldP spid="125" grpId="0"/>
      <p:bldP spid="1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8363" y="95534"/>
            <a:ext cx="11723427" cy="6578221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8960" y="354671"/>
            <a:ext cx="11382231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fr-FR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DẠNG 1 : ỨNG DỤNG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MỐI LIÊN HỆ GIỮA DĐĐH VÀ CHUYỂN ĐỘNG TRÒN ĐỀU</a:t>
            </a:r>
            <a:endParaRPr lang="vi-VN" sz="28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7844" y="1363371"/>
            <a:ext cx="4068678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8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 VÍ DỤ MINH HỌA</a:t>
            </a:r>
            <a:endParaRPr lang="vi-VN" sz="28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8960" y="2051752"/>
            <a:ext cx="11382232" cy="2039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buClr>
                <a:srgbClr val="0000FF"/>
              </a:buClr>
              <a:buSzPts val="1200"/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800" b="1" u="none" strike="noStrike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</a:t>
            </a:r>
            <a:r>
              <a:rPr lang="en-US" sz="2800" b="1" u="none" strike="noStrike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u="none" strike="noStrike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</a:t>
            </a:r>
            <a:r>
              <a:rPr lang="en-US" sz="2800" b="1" u="none" strike="noStrike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 </a:t>
            </a:r>
            <a:r>
              <a:rPr lang="en-US" sz="2800" u="none" strike="noStrike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u="none" strike="noStrike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none" strike="noStrike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chất</a:t>
            </a:r>
            <a:r>
              <a:rPr lang="en-US" sz="2800" u="none" strike="noStrike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none" strike="noStrike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800" u="none" strike="noStrike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 </a:t>
            </a:r>
            <a:r>
              <a:rPr lang="en-US" sz="2800" u="none" strike="noStrike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chuyển</a:t>
            </a:r>
            <a:r>
              <a:rPr lang="en-US" sz="2800" u="none" strike="noStrike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none" strike="noStrike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800" u="none" strike="noStrike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none" strike="noStrike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tròn</a:t>
            </a:r>
            <a:r>
              <a:rPr lang="en-US" sz="2800" u="none" strike="noStrike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none" strike="noStrike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đều</a:t>
            </a:r>
            <a:r>
              <a:rPr lang="en-US" sz="2800" u="none" strike="noStrike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none" strike="noStrike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800" u="none" strike="noStrike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none" strike="noStrike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qũy</a:t>
            </a:r>
            <a:r>
              <a:rPr lang="en-US" sz="2800" u="none" strike="noStrike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none" strike="noStrike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đạo</a:t>
            </a:r>
            <a:r>
              <a:rPr lang="en-US" sz="2800" u="none" strike="noStrike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none" strike="noStrike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tâm</a:t>
            </a:r>
            <a:r>
              <a:rPr lang="en-US" sz="2800" u="none" strike="noStrike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2800" u="none" strike="noStrike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bán</a:t>
            </a:r>
            <a:r>
              <a:rPr lang="en-US" sz="2800" u="none" strike="noStrike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none" strike="noStrike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kính</a:t>
            </a:r>
            <a:r>
              <a:rPr lang="en-US" sz="2800" u="none" strike="noStrike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 cm </a:t>
            </a:r>
            <a:r>
              <a:rPr lang="en-US" sz="2800" u="none" strike="noStrike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800" u="none" strike="noStrike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none" strike="noStrike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tốc</a:t>
            </a:r>
            <a:r>
              <a:rPr lang="en-US" sz="2800" u="none" strike="noStrike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none" strike="noStrike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800" u="none" strike="noStrike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 m/s. </a:t>
            </a:r>
            <a:r>
              <a:rPr lang="en-US" sz="2800" u="none" strike="noStrike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800" u="none" strike="noStrike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none" strike="noStrike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chiếu</a:t>
            </a:r>
            <a:r>
              <a:rPr lang="en-US" sz="2800" u="none" strike="noStrike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none" strike="noStrike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u="none" strike="noStrike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none" strike="noStrike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800" u="none" strike="noStrike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 </a:t>
            </a:r>
            <a:r>
              <a:rPr lang="en-US" sz="2800" u="none" strike="noStrike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800" u="none" strike="noStrike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none" strike="noStrike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trục</a:t>
            </a:r>
            <a:r>
              <a:rPr lang="en-US" sz="2800" u="none" strike="noStrike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Ox </a:t>
            </a:r>
            <a:r>
              <a:rPr lang="en-US" sz="2800" u="none" strike="noStrike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nằm</a:t>
            </a:r>
            <a:r>
              <a:rPr lang="en-US" sz="2800" u="none" strike="noStrike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none" strike="noStrike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u="none" strike="noStrike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none" strike="noStrike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mặt</a:t>
            </a:r>
            <a:r>
              <a:rPr lang="en-US" sz="2800" u="none" strike="noStrike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none" strike="noStrike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phẳng</a:t>
            </a:r>
            <a:r>
              <a:rPr lang="en-US" sz="2800" u="none" strike="noStrike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none" strike="noStrike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qũy</a:t>
            </a:r>
            <a:r>
              <a:rPr lang="en-US" sz="2800" u="none" strike="noStrike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none" strike="noStrike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đạo</a:t>
            </a:r>
            <a:r>
              <a:rPr lang="en-US" sz="2800" u="none" strike="noStrike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none" strike="noStrike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dao</a:t>
            </a:r>
            <a:r>
              <a:rPr lang="en-US" sz="2800" u="none" strike="noStrike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none" strike="noStrike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800" u="none" strike="noStrike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none" strike="noStrike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2800" u="none" strike="noStrike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none" strike="noStrike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hòa</a:t>
            </a:r>
            <a:r>
              <a:rPr lang="en-US" sz="2800" u="none" strike="noStrike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none" strike="noStrike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800" u="none" strike="noStrike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none" strike="noStrike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tần</a:t>
            </a:r>
            <a:r>
              <a:rPr lang="en-US" sz="2800" u="none" strike="noStrike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none" strike="noStrike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800" u="none" strike="noStrike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u="none" strike="noStrike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</a:t>
            </a:r>
            <a:r>
              <a:rPr lang="en-US" sz="2800" u="none" strike="noStrike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vi-VN" sz="2800" u="none" strike="noStrike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30 (rad/s).            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0,6 (rad/s).	            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 (rad/s).	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60 (rad/s).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85720" y="4271376"/>
            <a:ext cx="2047355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8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vi-VN" sz="28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1715" y="4971487"/>
            <a:ext cx="58903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 </a:t>
            </a:r>
            <a:r>
              <a:rPr lang="en-US" sz="28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v = 300 cm / s </a:t>
            </a:r>
            <a:r>
              <a:rPr lang="en-US" sz="28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tần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góc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vi-VN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6192045" y="4964913"/>
                <a:ext cx="3358227" cy="6665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𝜔</m:t>
                    </m:r>
                    <m:r>
                      <a:rPr lang="en-US" sz="280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</m:t>
                        </m:r>
                      </m:den>
                    </m:f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=60(</m:t>
                    </m:r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𝑟𝑎𝑑</m:t>
                    </m:r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𝑠</m:t>
                    </m:r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endParaRPr lang="vi-VN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2045" y="4964913"/>
                <a:ext cx="3358227" cy="666529"/>
              </a:xfrm>
              <a:prstGeom prst="rect">
                <a:avLst/>
              </a:prstGeom>
              <a:blipFill rotWithShape="0">
                <a:blip r:embed="rId2"/>
                <a:stretch>
                  <a:fillRect t="-1818" r="-2541" b="-10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7184111" y="5843541"/>
            <a:ext cx="1374094" cy="5222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en-US" sz="2800" b="1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</a:t>
            </a:r>
            <a:endParaRPr lang="vi-VN" sz="28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049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8363" y="95534"/>
            <a:ext cx="11723427" cy="6578221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14272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754</Words>
  <Application>Microsoft Office PowerPoint</Application>
  <PresentationFormat>Widescreen</PresentationFormat>
  <Paragraphs>99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31</cp:revision>
  <dcterms:created xsi:type="dcterms:W3CDTF">2020-08-08T12:53:52Z</dcterms:created>
  <dcterms:modified xsi:type="dcterms:W3CDTF">2020-08-13T14:46:39Z</dcterms:modified>
</cp:coreProperties>
</file>