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media/audio1.wav" ContentType="audio/x-wav"/>
  <Override PartName="/ppt/media/audio2.wav" ContentType="audio/x-wav"/>
  <Override PartName="/ppt/media/audio3.wav" ContentType="audio/x-wav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40"/>
  </p:notesMasterIdLst>
  <p:sldIdLst>
    <p:sldId id="256" r:id="rId5"/>
    <p:sldId id="257" r:id="rId6"/>
    <p:sldId id="283" r:id="rId7"/>
    <p:sldId id="284" r:id="rId8"/>
    <p:sldId id="286" r:id="rId9"/>
    <p:sldId id="288" r:id="rId10"/>
    <p:sldId id="292" r:id="rId11"/>
    <p:sldId id="290" r:id="rId12"/>
    <p:sldId id="287" r:id="rId13"/>
    <p:sldId id="285" r:id="rId14"/>
    <p:sldId id="289" r:id="rId15"/>
    <p:sldId id="291" r:id="rId16"/>
    <p:sldId id="293" r:id="rId17"/>
    <p:sldId id="258" r:id="rId18"/>
    <p:sldId id="295" r:id="rId19"/>
    <p:sldId id="266" r:id="rId20"/>
    <p:sldId id="265" r:id="rId21"/>
    <p:sldId id="308" r:id="rId22"/>
    <p:sldId id="267" r:id="rId23"/>
    <p:sldId id="297" r:id="rId24"/>
    <p:sldId id="264" r:id="rId25"/>
    <p:sldId id="296" r:id="rId26"/>
    <p:sldId id="268" r:id="rId27"/>
    <p:sldId id="299" r:id="rId28"/>
    <p:sldId id="300" r:id="rId29"/>
    <p:sldId id="270" r:id="rId30"/>
    <p:sldId id="271" r:id="rId31"/>
    <p:sldId id="301" r:id="rId32"/>
    <p:sldId id="305" r:id="rId33"/>
    <p:sldId id="303" r:id="rId34"/>
    <p:sldId id="307" r:id="rId35"/>
    <p:sldId id="304" r:id="rId36"/>
    <p:sldId id="306" r:id="rId37"/>
    <p:sldId id="279" r:id="rId38"/>
    <p:sldId id="263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1F4E79"/>
    <a:srgbClr val="15142A"/>
    <a:srgbClr val="FAED3B"/>
    <a:srgbClr val="70AD47"/>
    <a:srgbClr val="A7FDFF"/>
    <a:srgbClr val="3CDFE6"/>
    <a:srgbClr val="0C0D0E"/>
    <a:srgbClr val="ED7D31"/>
    <a:srgbClr val="C55A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56" autoAdjust="0"/>
    <p:restoredTop sz="84954" autoAdjust="0"/>
  </p:normalViewPr>
  <p:slideViewPr>
    <p:cSldViewPr snapToGrid="0">
      <p:cViewPr varScale="1">
        <p:scale>
          <a:sx n="62" d="100"/>
          <a:sy n="62" d="100"/>
        </p:scale>
        <p:origin x="-624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VAN%20ANH%202019\GI&#193;O%20&#193;N%20n&#259;m%20h&#7885;c%202021%20-%202022\GI&#193;O%20&#193;N%20TO&#193;N%209\To&#225;n%209%20b&#7893;%20sung%20th&#7889;ng%20k&#234;%20x&#7855;c%20su&#7845;t\New%20Microsoft%20Excel%20Workshee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VAN%20ANH%202019\GI&#193;O%20&#193;N%20n&#259;m%20h&#7885;c%202021%20-%202022\GI&#193;O%20&#193;N%20TO&#193;N%209\To&#225;n%209%20b&#7893;%20sung%20th&#7889;ng%20k&#234;%20x&#7855;c%20su&#7845;t\New%20Microsoft%20Excel%20Workshee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Đoàn thể thao Việt Nam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Vàng</c:v>
                </c:pt>
                <c:pt idx="1">
                  <c:v>Bạc</c:v>
                </c:pt>
                <c:pt idx="2">
                  <c:v>Đồng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98</c:v>
                </c:pt>
                <c:pt idx="1">
                  <c:v>85</c:v>
                </c:pt>
                <c:pt idx="2">
                  <c:v>105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5706112"/>
        <c:axId val="133598016"/>
      </c:barChart>
      <c:catAx>
        <c:axId val="175706112"/>
        <c:scaling>
          <c:orientation val="minMax"/>
        </c:scaling>
        <c:delete val="0"/>
        <c:axPos val="b"/>
        <c:majorTickMark val="out"/>
        <c:minorTickMark val="none"/>
        <c:tickLblPos val="nextTo"/>
        <c:crossAx val="133598016"/>
        <c:crosses val="autoZero"/>
        <c:auto val="1"/>
        <c:lblAlgn val="ctr"/>
        <c:lblOffset val="100"/>
        <c:noMultiLvlLbl val="0"/>
      </c:catAx>
      <c:valAx>
        <c:axId val="1335980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570611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600">
          <a:latin typeface="Times New Roman" pitchFamily="18" charset="0"/>
          <a:cs typeface="Times New Roman" pitchFamily="18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Đoàn thể thao Việt Nam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Vàng</c:v>
                </c:pt>
                <c:pt idx="1">
                  <c:v>Bạc</c:v>
                </c:pt>
                <c:pt idx="2">
                  <c:v>Đồng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98</c:v>
                </c:pt>
                <c:pt idx="1">
                  <c:v>85</c:v>
                </c:pt>
                <c:pt idx="2">
                  <c:v>105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Đoàn thể thao Thái Lan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Vàng</c:v>
                </c:pt>
                <c:pt idx="1">
                  <c:v>Bạc</c:v>
                </c:pt>
                <c:pt idx="2">
                  <c:v>Đồng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92</c:v>
                </c:pt>
                <c:pt idx="1">
                  <c:v>103</c:v>
                </c:pt>
                <c:pt idx="2">
                  <c:v>123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0185472"/>
        <c:axId val="133600896"/>
      </c:barChart>
      <c:catAx>
        <c:axId val="190185472"/>
        <c:scaling>
          <c:orientation val="minMax"/>
        </c:scaling>
        <c:delete val="0"/>
        <c:axPos val="b"/>
        <c:majorTickMark val="out"/>
        <c:minorTickMark val="none"/>
        <c:tickLblPos val="nextTo"/>
        <c:crossAx val="133600896"/>
        <c:crosses val="autoZero"/>
        <c:auto val="1"/>
        <c:lblAlgn val="ctr"/>
        <c:lblOffset val="100"/>
        <c:noMultiLvlLbl val="0"/>
      </c:catAx>
      <c:valAx>
        <c:axId val="1336008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018547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4" Type="http://schemas.openxmlformats.org/officeDocument/2006/relationships/image" Target="../media/image2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5" Type="http://schemas.openxmlformats.org/officeDocument/2006/relationships/image" Target="../media/image39.wmf"/><Relationship Id="rId4" Type="http://schemas.openxmlformats.org/officeDocument/2006/relationships/image" Target="../media/image3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4" Type="http://schemas.openxmlformats.org/officeDocument/2006/relationships/image" Target="../media/image2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5" Type="http://schemas.openxmlformats.org/officeDocument/2006/relationships/image" Target="../media/image44.wmf"/><Relationship Id="rId4" Type="http://schemas.openxmlformats.org/officeDocument/2006/relationships/image" Target="../media/image4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Relationship Id="rId5" Type="http://schemas.openxmlformats.org/officeDocument/2006/relationships/image" Target="../media/image49.wmf"/><Relationship Id="rId4" Type="http://schemas.openxmlformats.org/officeDocument/2006/relationships/image" Target="../media/image48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Relationship Id="rId4" Type="http://schemas.openxmlformats.org/officeDocument/2006/relationships/image" Target="../media/image6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t>24/6/2022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3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2913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563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563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563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024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2337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2337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0366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0159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563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563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563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56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24/6/2022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751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24/6/2022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46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24/6/2022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56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24/6/2022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40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24/6/2022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44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24/6/2022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0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24/6/2022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66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24/6/2022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56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24/6/2022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19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  <a:t>24/6/2022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="" xmlns:a16="http://schemas.microsoft.com/office/drawing/2014/main" id="{C617D0E3-7879-4E51-9843-14E11D752E4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11307" y="5438588"/>
            <a:ext cx="2086303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3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13" Type="http://schemas.openxmlformats.org/officeDocument/2006/relationships/oleObject" Target="../embeddings/oleObject20.bin"/><Relationship Id="rId3" Type="http://schemas.openxmlformats.org/officeDocument/2006/relationships/slide" Target="slide3.xml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2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6.wmf"/><Relationship Id="rId11" Type="http://schemas.openxmlformats.org/officeDocument/2006/relationships/oleObject" Target="../embeddings/oleObject19.bin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28.wmf"/><Relationship Id="rId4" Type="http://schemas.openxmlformats.org/officeDocument/2006/relationships/image" Target="../media/image25.png"/><Relationship Id="rId9" Type="http://schemas.openxmlformats.org/officeDocument/2006/relationships/oleObject" Target="../embeddings/oleObject18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13" Type="http://schemas.openxmlformats.org/officeDocument/2006/relationships/oleObject" Target="../embeddings/oleObject25.bin"/><Relationship Id="rId3" Type="http://schemas.openxmlformats.org/officeDocument/2006/relationships/slide" Target="slide3.xml"/><Relationship Id="rId7" Type="http://schemas.openxmlformats.org/officeDocument/2006/relationships/oleObject" Target="../embeddings/oleObject22.bin"/><Relationship Id="rId12" Type="http://schemas.openxmlformats.org/officeDocument/2006/relationships/image" Target="../media/image4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0.wmf"/><Relationship Id="rId11" Type="http://schemas.openxmlformats.org/officeDocument/2006/relationships/oleObject" Target="../embeddings/oleObject24.bin"/><Relationship Id="rId5" Type="http://schemas.openxmlformats.org/officeDocument/2006/relationships/oleObject" Target="../embeddings/oleObject21.bin"/><Relationship Id="rId10" Type="http://schemas.openxmlformats.org/officeDocument/2006/relationships/image" Target="../media/image42.wmf"/><Relationship Id="rId4" Type="http://schemas.openxmlformats.org/officeDocument/2006/relationships/image" Target="../media/image25.png"/><Relationship Id="rId9" Type="http://schemas.openxmlformats.org/officeDocument/2006/relationships/oleObject" Target="../embeddings/oleObject23.bin"/><Relationship Id="rId14" Type="http://schemas.openxmlformats.org/officeDocument/2006/relationships/image" Target="../media/image44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13" Type="http://schemas.openxmlformats.org/officeDocument/2006/relationships/oleObject" Target="../embeddings/oleObject30.bin"/><Relationship Id="rId3" Type="http://schemas.openxmlformats.org/officeDocument/2006/relationships/slide" Target="slide3.xml"/><Relationship Id="rId7" Type="http://schemas.openxmlformats.org/officeDocument/2006/relationships/oleObject" Target="../embeddings/oleObject27.bin"/><Relationship Id="rId12" Type="http://schemas.openxmlformats.org/officeDocument/2006/relationships/image" Target="../media/image4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5.wmf"/><Relationship Id="rId11" Type="http://schemas.openxmlformats.org/officeDocument/2006/relationships/oleObject" Target="../embeddings/oleObject29.bin"/><Relationship Id="rId5" Type="http://schemas.openxmlformats.org/officeDocument/2006/relationships/oleObject" Target="../embeddings/oleObject26.bin"/><Relationship Id="rId10" Type="http://schemas.openxmlformats.org/officeDocument/2006/relationships/image" Target="../media/image47.wmf"/><Relationship Id="rId4" Type="http://schemas.openxmlformats.org/officeDocument/2006/relationships/image" Target="../media/image25.png"/><Relationship Id="rId9" Type="http://schemas.openxmlformats.org/officeDocument/2006/relationships/oleObject" Target="../embeddings/oleObject28.bin"/><Relationship Id="rId14" Type="http://schemas.openxmlformats.org/officeDocument/2006/relationships/image" Target="../media/image49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3.w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52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5.w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54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37.bin"/><Relationship Id="rId12" Type="http://schemas.openxmlformats.org/officeDocument/2006/relationships/image" Target="../media/image6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9.wmf"/><Relationship Id="rId11" Type="http://schemas.openxmlformats.org/officeDocument/2006/relationships/oleObject" Target="../embeddings/oleObject39.bin"/><Relationship Id="rId5" Type="http://schemas.openxmlformats.org/officeDocument/2006/relationships/oleObject" Target="../embeddings/oleObject36.bin"/><Relationship Id="rId10" Type="http://schemas.openxmlformats.org/officeDocument/2006/relationships/image" Target="../media/image61.wmf"/><Relationship Id="rId4" Type="http://schemas.openxmlformats.org/officeDocument/2006/relationships/image" Target="../media/image50.png"/><Relationship Id="rId9" Type="http://schemas.openxmlformats.org/officeDocument/2006/relationships/oleObject" Target="../embeddings/oleObject38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gif"/><Relationship Id="rId18" Type="http://schemas.openxmlformats.org/officeDocument/2006/relationships/image" Target="../media/image16.png"/><Relationship Id="rId26" Type="http://schemas.openxmlformats.org/officeDocument/2006/relationships/image" Target="../media/image23.gif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19.png"/><Relationship Id="rId34" Type="http://schemas.openxmlformats.org/officeDocument/2006/relationships/slide" Target="slide7.xml"/><Relationship Id="rId7" Type="http://schemas.openxmlformats.org/officeDocument/2006/relationships/image" Target="../media/image5.gif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slide" Target="slide4.xml"/><Relationship Id="rId33" Type="http://schemas.openxmlformats.org/officeDocument/2006/relationships/slide" Target="slide12.xml"/><Relationship Id="rId2" Type="http://schemas.openxmlformats.org/officeDocument/2006/relationships/audio" Target="../media/media1.wav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slide" Target="slide9.xml"/><Relationship Id="rId1" Type="http://schemas.microsoft.com/office/2007/relationships/media" Target="../media/media1.wav"/><Relationship Id="rId6" Type="http://schemas.openxmlformats.org/officeDocument/2006/relationships/audio" Target="../media/audio3.wav"/><Relationship Id="rId11" Type="http://schemas.openxmlformats.org/officeDocument/2006/relationships/image" Target="../media/image9.gif"/><Relationship Id="rId24" Type="http://schemas.openxmlformats.org/officeDocument/2006/relationships/image" Target="../media/image22.gif"/><Relationship Id="rId32" Type="http://schemas.openxmlformats.org/officeDocument/2006/relationships/slide" Target="slide8.xml"/><Relationship Id="rId5" Type="http://schemas.openxmlformats.org/officeDocument/2006/relationships/audio" Target="../media/audio2.wav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slide" Target="slide5.xml"/><Relationship Id="rId36" Type="http://schemas.openxmlformats.org/officeDocument/2006/relationships/image" Target="../media/image24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slide" Target="slide11.xml"/><Relationship Id="rId4" Type="http://schemas.openxmlformats.org/officeDocument/2006/relationships/audio" Target="../media/audio1.wav"/><Relationship Id="rId9" Type="http://schemas.openxmlformats.org/officeDocument/2006/relationships/image" Target="../media/image7.gif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slide" Target="slide10.xml"/><Relationship Id="rId30" Type="http://schemas.openxmlformats.org/officeDocument/2006/relationships/slide" Target="slide6.xml"/><Relationship Id="rId35" Type="http://schemas.openxmlformats.org/officeDocument/2006/relationships/slide" Target="slide13.xml"/><Relationship Id="rId8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13" Type="http://schemas.openxmlformats.org/officeDocument/2006/relationships/oleObject" Target="../embeddings/oleObject5.bin"/><Relationship Id="rId3" Type="http://schemas.openxmlformats.org/officeDocument/2006/relationships/slide" Target="slide3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2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6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0" Type="http://schemas.openxmlformats.org/officeDocument/2006/relationships/image" Target="../media/image28.wmf"/><Relationship Id="rId4" Type="http://schemas.openxmlformats.org/officeDocument/2006/relationships/image" Target="../media/image25.png"/><Relationship Id="rId9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13" Type="http://schemas.openxmlformats.org/officeDocument/2006/relationships/oleObject" Target="../embeddings/oleObject10.bin"/><Relationship Id="rId3" Type="http://schemas.openxmlformats.org/officeDocument/2006/relationships/slide" Target="slide3.xml"/><Relationship Id="rId7" Type="http://schemas.openxmlformats.org/officeDocument/2006/relationships/oleObject" Target="../embeddings/oleObject7.bin"/><Relationship Id="rId12" Type="http://schemas.openxmlformats.org/officeDocument/2006/relationships/image" Target="../media/image3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0.w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6.bin"/><Relationship Id="rId10" Type="http://schemas.openxmlformats.org/officeDocument/2006/relationships/image" Target="../media/image32.wmf"/><Relationship Id="rId4" Type="http://schemas.openxmlformats.org/officeDocument/2006/relationships/image" Target="../media/image25.png"/><Relationship Id="rId9" Type="http://schemas.openxmlformats.org/officeDocument/2006/relationships/oleObject" Target="../embeddings/oleObject8.bin"/><Relationship Id="rId14" Type="http://schemas.openxmlformats.org/officeDocument/2006/relationships/image" Target="../media/image34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13" Type="http://schemas.openxmlformats.org/officeDocument/2006/relationships/oleObject" Target="../embeddings/oleObject15.bin"/><Relationship Id="rId3" Type="http://schemas.openxmlformats.org/officeDocument/2006/relationships/slide" Target="slide3.xml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3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5.wmf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37.wmf"/><Relationship Id="rId4" Type="http://schemas.openxmlformats.org/officeDocument/2006/relationships/image" Target="../media/image25.png"/><Relationship Id="rId9" Type="http://schemas.openxmlformats.org/officeDocument/2006/relationships/oleObject" Target="../embeddings/oleObject13.bin"/><Relationship Id="rId14" Type="http://schemas.openxmlformats.org/officeDocument/2006/relationships/image" Target="../media/image39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2">
            <a:extLst>
              <a:ext uri="{FF2B5EF4-FFF2-40B4-BE49-F238E27FC236}">
                <a16:creationId xmlns=""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628" y="2323835"/>
            <a:ext cx="11952372" cy="1417123"/>
          </a:xfrm>
        </p:spPr>
        <p:txBody>
          <a:bodyPr>
            <a:noAutofit/>
          </a:bodyPr>
          <a:lstStyle/>
          <a:p>
            <a: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5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CUỐI CHƯƠNG V</a:t>
            </a:r>
            <a:endParaRPr lang="en-US" sz="5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AA65E432-C1E6-4C36-BF8E-2DA25E65DC3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9677" y="4747910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5127" y="5177912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vi</a:t>
            </a:r>
            <a:r>
              <a:rPr lang="vi-VN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ên: </a:t>
            </a:r>
            <a:r>
              <a:rPr lang="vi-VN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PHẠM THỊ VÂN ANH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1" descr="Clipboard">
            <a:extLst>
              <a:ext uri="{FF2B5EF4-FFF2-40B4-BE49-F238E27FC236}">
                <a16:creationId xmlns=""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631394">
            <a:off x="-634327" y="3883012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=""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=""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="" xmlns:a16="http://schemas.microsoft.com/office/drawing/2014/main" id="{CF2EB805-B981-47B9-9661-CF05DB551677}"/>
              </a:ext>
            </a:extLst>
          </p:cNvPr>
          <p:cNvSpPr txBox="1">
            <a:spLocks/>
          </p:cNvSpPr>
          <p:nvPr/>
        </p:nvSpPr>
        <p:spPr>
          <a:xfrm>
            <a:off x="262360" y="160893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PHÒNG GD&amp;ĐT………..</a:t>
            </a:r>
          </a:p>
          <a:p>
            <a:pPr algn="l"/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TRƯỜNG THCS ………….……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!!1">
            <a:extLst>
              <a:ext uri="{FF2B5EF4-FFF2-40B4-BE49-F238E27FC236}">
                <a16:creationId xmlns="" xmlns:a16="http://schemas.microsoft.com/office/drawing/2014/main" id="{0E246211-C9C9-4B3E-9DDF-914AB989AE93}"/>
              </a:ext>
            </a:extLst>
          </p:cNvPr>
          <p:cNvSpPr txBox="1"/>
          <p:nvPr/>
        </p:nvSpPr>
        <p:spPr>
          <a:xfrm>
            <a:off x="4397104" y="2046235"/>
            <a:ext cx="676275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4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4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4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vi-VN" sz="4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4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iết...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9063970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37626" y="240099"/>
            <a:ext cx="11629087" cy="305969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2.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Gieo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ngẫu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xắc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xắc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A.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    </a:t>
            </a:r>
            <a:endParaRPr lang="en-U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	       </a:t>
            </a:r>
          </a:p>
          <a:p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C.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    </a:t>
            </a:r>
            <a:endParaRPr lang="en-U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51722" y="4011590"/>
            <a:ext cx="9210261" cy="124530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12" name="Picture 1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355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781878" y="240099"/>
            <a:ext cx="11105322" cy="2910440"/>
            <a:chOff x="781878" y="240099"/>
            <a:chExt cx="11105322" cy="2910440"/>
          </a:xfrm>
        </p:grpSpPr>
        <p:sp>
          <p:nvSpPr>
            <p:cNvPr id="7" name="Rectangle 6"/>
            <p:cNvSpPr/>
            <p:nvPr/>
          </p:nvSpPr>
          <p:spPr>
            <a:xfrm>
              <a:off x="781878" y="240099"/>
              <a:ext cx="11105322" cy="2910440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28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6</a:t>
              </a:r>
              <a:r>
                <a:rPr lang="en-US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28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Gieo</a:t>
              </a:r>
              <a:r>
                <a:rPr lang="en-US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ngẫu</a:t>
              </a:r>
              <a:r>
                <a:rPr lang="en-US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nhiên</a:t>
              </a:r>
              <a:r>
                <a:rPr lang="en-US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con </a:t>
              </a:r>
              <a:r>
                <a:rPr lang="en-US" sz="28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xúc</a:t>
              </a:r>
              <a:r>
                <a:rPr lang="en-US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xắc</a:t>
              </a:r>
              <a:r>
                <a:rPr lang="en-US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lần</a:t>
              </a:r>
              <a:r>
                <a:rPr lang="en-US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8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thì</a:t>
              </a:r>
              <a:r>
                <a:rPr lang="en-US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xác</a:t>
              </a:r>
              <a:r>
                <a:rPr lang="en-US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suất</a:t>
              </a:r>
              <a:r>
                <a:rPr lang="en-US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biến</a:t>
              </a:r>
              <a:r>
                <a:rPr lang="en-US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cố</a:t>
              </a:r>
              <a:r>
                <a:rPr lang="en-US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“ </a:t>
              </a:r>
              <a:r>
                <a:rPr lang="en-US" sz="28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Mặt</a:t>
              </a:r>
              <a:r>
                <a:rPr lang="en-US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xuất</a:t>
              </a:r>
              <a:r>
                <a:rPr lang="en-US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hiện</a:t>
              </a:r>
              <a:r>
                <a:rPr lang="en-US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xúc</a:t>
              </a:r>
              <a:r>
                <a:rPr lang="en-US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xắc</a:t>
              </a:r>
              <a:r>
                <a:rPr lang="en-US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chấm</a:t>
              </a:r>
              <a:r>
                <a:rPr lang="en-US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chia 3 </a:t>
              </a:r>
              <a:r>
                <a:rPr lang="en-US" sz="28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dư</a:t>
              </a:r>
              <a:r>
                <a:rPr lang="en-US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2” </a:t>
              </a:r>
              <a:r>
                <a:rPr lang="en-US" sz="28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bằng</a:t>
              </a:r>
              <a:r>
                <a:rPr lang="en-US" sz="28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  <a:p>
              <a:pPr algn="ctr"/>
              <a:endPara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28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A.			B.			C.			D.</a:t>
              </a:r>
              <a:endPara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vi-VN" sz="2800" b="1" dirty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endParaRPr>
            </a:p>
          </p:txBody>
        </p:sp>
        <p:graphicFrame>
          <p:nvGraphicFramePr>
            <p:cNvPr id="2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13758546"/>
                </p:ext>
              </p:extLst>
            </p:nvPr>
          </p:nvGraphicFramePr>
          <p:xfrm>
            <a:off x="1271795" y="1842260"/>
            <a:ext cx="292100" cy="746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60" name="Equation" r:id="rId5" imgW="152334" imgH="393529" progId="Equation.DSMT4">
                    <p:embed/>
                  </p:oleObj>
                </mc:Choice>
                <mc:Fallback>
                  <p:oleObj name="Equation" r:id="rId5" imgW="152334" imgH="393529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71795" y="1842260"/>
                          <a:ext cx="292100" cy="7461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02694156"/>
                </p:ext>
              </p:extLst>
            </p:nvPr>
          </p:nvGraphicFramePr>
          <p:xfrm>
            <a:off x="3989042" y="1867595"/>
            <a:ext cx="200025" cy="7191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61" name="Equation" r:id="rId7" imgW="139639" imgH="393529" progId="Equation.DSMT4">
                    <p:embed/>
                  </p:oleObj>
                </mc:Choice>
                <mc:Fallback>
                  <p:oleObj name="Equation" r:id="rId7" imgW="139639" imgH="393529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89042" y="1867595"/>
                          <a:ext cx="200025" cy="7191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74044480"/>
                </p:ext>
              </p:extLst>
            </p:nvPr>
          </p:nvGraphicFramePr>
          <p:xfrm>
            <a:off x="6705874" y="1852887"/>
            <a:ext cx="298450" cy="7635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62" name="Equation" r:id="rId9" imgW="152334" imgH="393529" progId="Equation.DSMT4">
                    <p:embed/>
                  </p:oleObj>
                </mc:Choice>
                <mc:Fallback>
                  <p:oleObj name="Equation" r:id="rId9" imgW="152334" imgH="393529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05874" y="1852887"/>
                          <a:ext cx="298450" cy="7635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51974622"/>
                </p:ext>
              </p:extLst>
            </p:nvPr>
          </p:nvGraphicFramePr>
          <p:xfrm>
            <a:off x="9551984" y="1799947"/>
            <a:ext cx="301625" cy="771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63" name="Equation" r:id="rId11" imgW="152334" imgH="393529" progId="Equation.DSMT4">
                    <p:embed/>
                  </p:oleObj>
                </mc:Choice>
                <mc:Fallback>
                  <p:oleObj name="Equation" r:id="rId11" imgW="152334" imgH="393529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551984" y="1799947"/>
                          <a:ext cx="301625" cy="7715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Group 4"/>
          <p:cNvGrpSpPr/>
          <p:nvPr/>
        </p:nvGrpSpPr>
        <p:grpSpPr>
          <a:xfrm>
            <a:off x="2370090" y="4081291"/>
            <a:ext cx="7451819" cy="1256363"/>
            <a:chOff x="2370091" y="4011590"/>
            <a:chExt cx="7451819" cy="1256363"/>
          </a:xfrm>
        </p:grpSpPr>
        <p:sp>
          <p:nvSpPr>
            <p:cNvPr id="10" name="Rectangle 9"/>
            <p:cNvSpPr/>
            <p:nvPr/>
          </p:nvSpPr>
          <p:spPr>
            <a:xfrm>
              <a:off x="2370091" y="4011590"/>
              <a:ext cx="7451819" cy="1245308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en-US" sz="4000" dirty="0" smtClean="0">
                  <a:solidFill>
                    <a:schemeClr val="tx1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B.</a:t>
              </a:r>
              <a:endParaRPr lang="vi-VN" sz="4000" dirty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endParaRPr>
            </a:p>
          </p:txBody>
        </p:sp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75200167"/>
                </p:ext>
              </p:extLst>
            </p:nvPr>
          </p:nvGraphicFramePr>
          <p:xfrm>
            <a:off x="6407912" y="4102398"/>
            <a:ext cx="324194" cy="11655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64" name="Equation" r:id="rId13" imgW="139639" imgH="393529" progId="Equation.DSMT4">
                    <p:embed/>
                  </p:oleObj>
                </mc:Choice>
                <mc:Fallback>
                  <p:oleObj name="Equation" r:id="rId13" imgW="139639" imgH="393529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07912" y="4102398"/>
                          <a:ext cx="324194" cy="116555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550335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649357" y="424070"/>
            <a:ext cx="11449878" cy="2713866"/>
            <a:chOff x="649357" y="437322"/>
            <a:chExt cx="11449878" cy="2713866"/>
          </a:xfrm>
        </p:grpSpPr>
        <p:sp>
          <p:nvSpPr>
            <p:cNvPr id="7" name="Rectangle 6"/>
            <p:cNvSpPr/>
            <p:nvPr/>
          </p:nvSpPr>
          <p:spPr>
            <a:xfrm>
              <a:off x="649357" y="437322"/>
              <a:ext cx="11449878" cy="2713217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8.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hộp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52 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chiếc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thẻ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cùng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loại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thẻ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ghi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1, 2, 3,…51, 52;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thẻ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khác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nhau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thì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ghi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khác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nhau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Rút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ngẫu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nhiên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chiếc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thẻ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hộp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thì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xác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suất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biến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cố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“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xuất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hiện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trên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thẻ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rút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ra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chứa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chữ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5”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bằng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:</a:t>
              </a:r>
            </a:p>
            <a:p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A.			B.			C.			D.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2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10134061"/>
                </p:ext>
              </p:extLst>
            </p:nvPr>
          </p:nvGraphicFramePr>
          <p:xfrm>
            <a:off x="3900488" y="2405063"/>
            <a:ext cx="390525" cy="746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08" name="Equation" r:id="rId5" imgW="203040" imgH="393480" progId="Equation.DSMT4">
                    <p:embed/>
                  </p:oleObj>
                </mc:Choice>
                <mc:Fallback>
                  <p:oleObj name="Equation" r:id="rId5" imgW="20304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00488" y="2405063"/>
                          <a:ext cx="390525" cy="7461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29416738"/>
                </p:ext>
              </p:extLst>
            </p:nvPr>
          </p:nvGraphicFramePr>
          <p:xfrm>
            <a:off x="1271519" y="2404414"/>
            <a:ext cx="414338" cy="746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09" name="Equation" r:id="rId7" imgW="215640" imgH="393480" progId="Equation.DSMT4">
                    <p:embed/>
                  </p:oleObj>
                </mc:Choice>
                <mc:Fallback>
                  <p:oleObj name="Equation" r:id="rId7" imgW="21564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71519" y="2404414"/>
                          <a:ext cx="414338" cy="7461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90875659"/>
                </p:ext>
              </p:extLst>
            </p:nvPr>
          </p:nvGraphicFramePr>
          <p:xfrm>
            <a:off x="6632023" y="2404414"/>
            <a:ext cx="414338" cy="746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10" name="Equation" r:id="rId9" imgW="215640" imgH="393480" progId="Equation.DSMT4">
                    <p:embed/>
                  </p:oleObj>
                </mc:Choice>
                <mc:Fallback>
                  <p:oleObj name="Equation" r:id="rId9" imgW="21564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32023" y="2404414"/>
                          <a:ext cx="414338" cy="7461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51468192"/>
                </p:ext>
              </p:extLst>
            </p:nvPr>
          </p:nvGraphicFramePr>
          <p:xfrm>
            <a:off x="9407572" y="2351406"/>
            <a:ext cx="414338" cy="746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11" name="Equation" r:id="rId11" imgW="215640" imgH="393480" progId="Equation.DSMT4">
                    <p:embed/>
                  </p:oleObj>
                </mc:Choice>
                <mc:Fallback>
                  <p:oleObj name="Equation" r:id="rId11" imgW="21564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407572" y="2351406"/>
                          <a:ext cx="414338" cy="7461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" name="Group 8"/>
          <p:cNvGrpSpPr/>
          <p:nvPr/>
        </p:nvGrpSpPr>
        <p:grpSpPr>
          <a:xfrm>
            <a:off x="2370091" y="4024842"/>
            <a:ext cx="7451819" cy="1245308"/>
            <a:chOff x="2370091" y="4024842"/>
            <a:chExt cx="7451819" cy="1245308"/>
          </a:xfrm>
        </p:grpSpPr>
        <p:sp>
          <p:nvSpPr>
            <p:cNvPr id="10" name="Rectangle 9"/>
            <p:cNvSpPr/>
            <p:nvPr/>
          </p:nvSpPr>
          <p:spPr>
            <a:xfrm>
              <a:off x="2370091" y="4024842"/>
              <a:ext cx="7451819" cy="1245308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kumimoji="0" lang="en-US" sz="400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B.</a:t>
              </a:r>
              <a:endParaRPr kumimoji="0" lang="vi-VN" sz="4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endParaRPr>
            </a:p>
          </p:txBody>
        </p:sp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16719639"/>
                </p:ext>
              </p:extLst>
            </p:nvPr>
          </p:nvGraphicFramePr>
          <p:xfrm>
            <a:off x="6491288" y="4274433"/>
            <a:ext cx="390525" cy="746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12" name="Equation" r:id="rId13" imgW="203040" imgH="393480" progId="Equation.DSMT4">
                    <p:embed/>
                  </p:oleObj>
                </mc:Choice>
                <mc:Fallback>
                  <p:oleObj name="Equation" r:id="rId13" imgW="20304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91288" y="4274433"/>
                          <a:ext cx="390525" cy="7461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281839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490330" y="563264"/>
            <a:ext cx="11251095" cy="2587275"/>
            <a:chOff x="490330" y="563264"/>
            <a:chExt cx="11251095" cy="2587275"/>
          </a:xfrm>
        </p:grpSpPr>
        <p:sp>
          <p:nvSpPr>
            <p:cNvPr id="7" name="Rectangle 6"/>
            <p:cNvSpPr/>
            <p:nvPr/>
          </p:nvSpPr>
          <p:spPr>
            <a:xfrm>
              <a:off x="490330" y="563264"/>
              <a:ext cx="11251095" cy="2587275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10.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Viết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ngẫu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nhiên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chữ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thì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xác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suất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biến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cố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“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tự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nhiên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viết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ra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tổng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chữ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bằng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5”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bằng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:</a:t>
              </a:r>
            </a:p>
            <a:p>
              <a:endParaRPr lang="en-US" sz="2800" dirty="0" smtClean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A.			B.			C.			D.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  <a:p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3885252"/>
                </p:ext>
              </p:extLst>
            </p:nvPr>
          </p:nvGraphicFramePr>
          <p:xfrm>
            <a:off x="1023938" y="1857375"/>
            <a:ext cx="450850" cy="8048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56" name="Equation" r:id="rId5" imgW="228600" imgH="393480" progId="Equation.DSMT4">
                    <p:embed/>
                  </p:oleObj>
                </mc:Choice>
                <mc:Fallback>
                  <p:oleObj name="Equation" r:id="rId5" imgW="22860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23938" y="1857375"/>
                          <a:ext cx="450850" cy="8048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0533751"/>
                </p:ext>
              </p:extLst>
            </p:nvPr>
          </p:nvGraphicFramePr>
          <p:xfrm>
            <a:off x="3863139" y="1856901"/>
            <a:ext cx="401858" cy="805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57" name="Equation" r:id="rId7" imgW="203040" imgH="393480" progId="Equation.DSMT4">
                    <p:embed/>
                  </p:oleObj>
                </mc:Choice>
                <mc:Fallback>
                  <p:oleObj name="Equation" r:id="rId7" imgW="20304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63139" y="1856901"/>
                          <a:ext cx="401858" cy="8053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86824136"/>
                </p:ext>
              </p:extLst>
            </p:nvPr>
          </p:nvGraphicFramePr>
          <p:xfrm>
            <a:off x="6507163" y="1857375"/>
            <a:ext cx="427037" cy="8048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58" name="Equation" r:id="rId9" imgW="215640" imgH="393480" progId="Equation.DSMT4">
                    <p:embed/>
                  </p:oleObj>
                </mc:Choice>
                <mc:Fallback>
                  <p:oleObj name="Equation" r:id="rId9" imgW="21564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07163" y="1857375"/>
                          <a:ext cx="427037" cy="8048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50824360"/>
                </p:ext>
              </p:extLst>
            </p:nvPr>
          </p:nvGraphicFramePr>
          <p:xfrm>
            <a:off x="9272588" y="1857375"/>
            <a:ext cx="425450" cy="8048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59" name="Equation" r:id="rId11" imgW="215640" imgH="393480" progId="Equation.DSMT4">
                    <p:embed/>
                  </p:oleObj>
                </mc:Choice>
                <mc:Fallback>
                  <p:oleObj name="Equation" r:id="rId11" imgW="21564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272588" y="1857375"/>
                          <a:ext cx="425450" cy="8048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oup 3"/>
          <p:cNvGrpSpPr/>
          <p:nvPr/>
        </p:nvGrpSpPr>
        <p:grpSpPr>
          <a:xfrm>
            <a:off x="2370091" y="4011590"/>
            <a:ext cx="7451819" cy="1245308"/>
            <a:chOff x="2370091" y="4011590"/>
            <a:chExt cx="7451819" cy="1245308"/>
          </a:xfrm>
        </p:grpSpPr>
        <p:sp>
          <p:nvSpPr>
            <p:cNvPr id="10" name="Rectangle 9"/>
            <p:cNvSpPr/>
            <p:nvPr/>
          </p:nvSpPr>
          <p:spPr>
            <a:xfrm>
              <a:off x="2370091" y="4011590"/>
              <a:ext cx="7451819" cy="1245308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kumimoji="0" lang="en-US" sz="400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B.</a:t>
              </a:r>
              <a:endParaRPr kumimoji="0" lang="vi-VN" sz="4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endParaRPr>
            </a:p>
          </p:txBody>
        </p:sp>
        <p:graphicFrame>
          <p:nvGraphicFramePr>
            <p:cNvPr id="2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22135969"/>
                </p:ext>
              </p:extLst>
            </p:nvPr>
          </p:nvGraphicFramePr>
          <p:xfrm>
            <a:off x="6466441" y="4231812"/>
            <a:ext cx="462552" cy="9232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60" name="Equation" r:id="rId13" imgW="203040" imgH="393480" progId="Equation.DSMT4">
                    <p:embed/>
                  </p:oleObj>
                </mc:Choice>
                <mc:Fallback>
                  <p:oleObj name="Equation" r:id="rId13" imgW="20304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66441" y="4231812"/>
                          <a:ext cx="462552" cy="9232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63726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="" xmlns:a16="http://schemas.microsoft.com/office/drawing/2014/main" id="{1ED5D934-1005-42E7-B9E8-65E9CE12B957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="" xmlns:a16="http://schemas.microsoft.com/office/drawing/2014/main" id="{E77C13A5-0834-400F-A56E-4C74E35B6AE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9512712A-CFC7-4140-8BF0-0E597115E512}"/>
                </a:ext>
              </a:extLst>
            </p:cNvPr>
            <p:cNvSpPr txBox="1"/>
            <p:nvPr/>
          </p:nvSpPr>
          <p:spPr>
            <a:xfrm>
              <a:off x="5268730" y="200010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</a:t>
              </a:r>
              <a:r>
                <a:rPr lang="vi-VN" sz="24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ÔN TẬP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63077" y="186990"/>
            <a:ext cx="68102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vi-VN" sz="3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1: </a:t>
            </a:r>
            <a:r>
              <a:rPr lang="en-US" sz="3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kê</a:t>
            </a:r>
            <a:endParaRPr lang="en-US" sz="3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85220" y="501565"/>
            <a:ext cx="3006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cặp đôi: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19"/>
          <a:stretch/>
        </p:blipFill>
        <p:spPr>
          <a:xfrm>
            <a:off x="6012282" y="-373372"/>
            <a:ext cx="5650704" cy="410130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46678" y="1937982"/>
            <a:ext cx="55656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 smtClean="0">
                <a:latin typeface="Times New Roman" pitchFamily="18" charset="0"/>
                <a:cs typeface="Times New Roman" pitchFamily="18" charset="0"/>
              </a:rPr>
              <a:t>Hãy kiểm </a:t>
            </a:r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tra </a:t>
            </a:r>
            <a:r>
              <a:rPr lang="nl-NL" sz="4000" dirty="0">
                <a:latin typeface="Times New Roman" pitchFamily="18" charset="0"/>
                <a:cs typeface="Times New Roman" pitchFamily="18" charset="0"/>
              </a:rPr>
              <a:t>sơ đồ tư duy về thống </a:t>
            </a:r>
            <a:r>
              <a:rPr lang="nl-NL" sz="4000" dirty="0" smtClean="0"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vi-VN" sz="4000" dirty="0" smtClean="0">
                <a:latin typeface="Times New Roman" pitchFamily="18" charset="0"/>
                <a:cs typeface="Times New Roman" pitchFamily="18" charset="0"/>
              </a:rPr>
              <a:t> mà bạn em đã chuẩn bị ở nhà.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9912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="" xmlns:a16="http://schemas.microsoft.com/office/drawing/2014/main" id="{1ED5D934-1005-42E7-B9E8-65E9CE12B957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="" xmlns:a16="http://schemas.microsoft.com/office/drawing/2014/main" id="{E77C13A5-0834-400F-A56E-4C74E35B6AE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9512712A-CFC7-4140-8BF0-0E597115E512}"/>
                </a:ext>
              </a:extLst>
            </p:cNvPr>
            <p:cNvSpPr txBox="1"/>
            <p:nvPr/>
          </p:nvSpPr>
          <p:spPr>
            <a:xfrm>
              <a:off x="5268730" y="200010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</a:t>
              </a:r>
              <a:r>
                <a:rPr lang="vi-VN" sz="24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ÔN TẬP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63077" y="186990"/>
            <a:ext cx="68102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vi-VN" sz="3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1: </a:t>
            </a:r>
            <a:r>
              <a:rPr lang="en-US" sz="3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kê</a:t>
            </a:r>
            <a:endParaRPr lang="en-US" sz="3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5107" y="771765"/>
            <a:ext cx="3923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nl-NL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 </a:t>
            </a:r>
            <a:r>
              <a:rPr lang="nl-NL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 tư duy về thống </a:t>
            </a:r>
            <a:r>
              <a:rPr lang="nl-NL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AutoShape 9"/>
          <p:cNvSpPr>
            <a:spLocks noChangeArrowheads="1"/>
          </p:cNvSpPr>
          <p:nvPr/>
        </p:nvSpPr>
        <p:spPr bwMode="auto">
          <a:xfrm>
            <a:off x="145891" y="3172691"/>
            <a:ext cx="3759200" cy="1350962"/>
          </a:xfrm>
          <a:prstGeom prst="cloudCallout">
            <a:avLst>
              <a:gd name="adj1" fmla="val -37611"/>
              <a:gd name="adj2" fmla="val 10634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kê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Oval 10"/>
          <p:cNvSpPr>
            <a:spLocks noChangeArrowheads="1"/>
          </p:cNvSpPr>
          <p:nvPr/>
        </p:nvSpPr>
        <p:spPr bwMode="auto">
          <a:xfrm>
            <a:off x="5150274" y="1156925"/>
            <a:ext cx="4978400" cy="990600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Thu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liệu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Oval 10"/>
          <p:cNvSpPr>
            <a:spLocks noChangeArrowheads="1"/>
          </p:cNvSpPr>
          <p:nvPr/>
        </p:nvSpPr>
        <p:spPr bwMode="auto">
          <a:xfrm>
            <a:off x="5551602" y="2857979"/>
            <a:ext cx="4978400" cy="990600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liệu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Oval 28"/>
          <p:cNvSpPr>
            <a:spLocks noChangeArrowheads="1"/>
          </p:cNvSpPr>
          <p:nvPr/>
        </p:nvSpPr>
        <p:spPr bwMode="auto">
          <a:xfrm>
            <a:off x="5808401" y="4491813"/>
            <a:ext cx="4978400" cy="990600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thẳng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Oval 42"/>
          <p:cNvSpPr>
            <a:spLocks noChangeArrowheads="1"/>
          </p:cNvSpPr>
          <p:nvPr/>
        </p:nvSpPr>
        <p:spPr bwMode="auto">
          <a:xfrm>
            <a:off x="1520097" y="5598994"/>
            <a:ext cx="5257800" cy="990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tròn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2743200" y="1713185"/>
            <a:ext cx="2376594" cy="15204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3749736" y="3307559"/>
            <a:ext cx="1817106" cy="3746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3377518" y="4114800"/>
            <a:ext cx="2430883" cy="8265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2621280" y="4297680"/>
            <a:ext cx="1542957" cy="1331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54130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7" grpId="0" animBg="1"/>
      <p:bldP spid="21" grpId="0" animBg="1"/>
      <p:bldP spid="22" grpId="0" animBg="1"/>
      <p:bldP spid="24" grpId="0" animBg="1"/>
      <p:bldP spid="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!!3">
            <a:extLst>
              <a:ext uri="{FF2B5EF4-FFF2-40B4-BE49-F238E27FC236}">
                <a16:creationId xmlns="" xmlns:a16="http://schemas.microsoft.com/office/drawing/2014/main" id="{5B19332C-1BE9-4073-BC1C-34C9F014F4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7066" y="735430"/>
            <a:ext cx="3258005" cy="290553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13369864">
            <a:off x="-2696134" y="-2064954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507246" y="3094677"/>
            <a:ext cx="6643540" cy="653685"/>
            <a:chOff x="4871257" y="83128"/>
            <a:chExt cx="7232072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=""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6358011" y="148393"/>
              <a:ext cx="3787549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</a:t>
              </a:r>
              <a:r>
                <a:rPr lang="en-US" sz="24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ÔN TẬP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771E190-FEB2-4337-A955-8F6A819B8B7A}"/>
              </a:ext>
            </a:extLst>
          </p:cNvPr>
          <p:cNvSpPr txBox="1"/>
          <p:nvPr/>
        </p:nvSpPr>
        <p:spPr>
          <a:xfrm>
            <a:off x="8007066" y="280211"/>
            <a:ext cx="34396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nhóm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33266" y="803430"/>
            <a:ext cx="64328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Học sinh được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 yêu cầu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các bài tập 1; bài tập 2 trong </a:t>
            </a:r>
            <a:r>
              <a:rPr lang="nl-NL" sz="2800" dirty="0" smtClean="0">
                <a:latin typeface="Times New Roman" pitchFamily="18" charset="0"/>
                <a:cs typeface="Times New Roman" pitchFamily="18" charset="0"/>
              </a:rPr>
              <a:t>sgk trang </a:t>
            </a:r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34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41501" y="218655"/>
            <a:ext cx="68102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vi-VN" sz="3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1: </a:t>
            </a:r>
            <a:r>
              <a:rPr lang="en-US" sz="3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kê</a:t>
            </a:r>
            <a:endParaRPr lang="en-US" sz="3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42448" y="1875821"/>
            <a:ext cx="662394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1; 2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BP</a:t>
            </a:r>
          </a:p>
          <a:p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 + 2: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 (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PHT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BP)</a:t>
            </a:r>
          </a:p>
          <a:p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3 + 4: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 (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PHT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BP,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ý d)</a:t>
            </a:r>
          </a:p>
          <a:p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(2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iểu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Ý a: 3,0đ; ý b: 3,0đ ; ý c: 4,0đ.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1386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9" name="Rectangle: Rounded Corners 28">
            <a:extLst>
              <a:ext uri="{FF2B5EF4-FFF2-40B4-BE49-F238E27FC236}">
                <a16:creationId xmlns="" xmlns:a16="http://schemas.microsoft.com/office/drawing/2014/main" id="{8F343863-9DC9-48EE-8845-A5B504C915DF}"/>
              </a:ext>
            </a:extLst>
          </p:cNvPr>
          <p:cNvSpPr/>
          <p:nvPr/>
        </p:nvSpPr>
        <p:spPr>
          <a:xfrm rot="5400000">
            <a:off x="8507246" y="3094677"/>
            <a:ext cx="6643540" cy="653685"/>
          </a:xfrm>
          <a:prstGeom prst="roundRect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2" name="TextBox 11"/>
          <p:cNvSpPr txBox="1"/>
          <p:nvPr/>
        </p:nvSpPr>
        <p:spPr>
          <a:xfrm>
            <a:off x="996287" y="99749"/>
            <a:ext cx="101812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PHIẾU HỌC TẬP SỐ 1</a:t>
            </a:r>
          </a:p>
          <a:p>
            <a:pPr algn="ctr"/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1c/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34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0310582"/>
              </p:ext>
            </p:extLst>
          </p:nvPr>
        </p:nvGraphicFramePr>
        <p:xfrm>
          <a:off x="832513" y="1097778"/>
          <a:ext cx="10508777" cy="53980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22377"/>
                <a:gridCol w="1078004"/>
                <a:gridCol w="1064694"/>
                <a:gridCol w="1064525"/>
                <a:gridCol w="1105469"/>
                <a:gridCol w="1173708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Năm</a:t>
                      </a:r>
                      <a:endParaRPr lang="en-US" sz="2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2016</a:t>
                      </a:r>
                      <a:endParaRPr lang="en-US" sz="2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en-US" sz="2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en-US" sz="2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en-US" sz="2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en-US" sz="2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Kim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ngạch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xuất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khẩu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hàng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hóa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cả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endParaRPr lang="en-US" sz="2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tỉ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đô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la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Mỹ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2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176,6</a:t>
                      </a:r>
                      <a:endParaRPr lang="en-US" sz="2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214,0</a:t>
                      </a:r>
                      <a:endParaRPr lang="en-US" sz="2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243,5</a:t>
                      </a:r>
                      <a:endParaRPr lang="en-US" sz="2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264,2</a:t>
                      </a:r>
                      <a:endParaRPr lang="en-US" sz="2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282,7</a:t>
                      </a:r>
                      <a:endParaRPr lang="en-US" sz="2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Kim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ngạch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xuất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khẩu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hàng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hóa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tỉnh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Bình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Dương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tỉ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đô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la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Mỹ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2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Tỉ số giữa kim ngạch xuất khẩu hàng hóa của tỉnh Bình Dương so với kim ngạch xuất khẩu hàng hóa của cả nước</a:t>
                      </a:r>
                      <a:endParaRPr lang="en-US" sz="2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CEF5EE85-C87E-4391-B9D7-C957829925F2}"/>
              </a:ext>
            </a:extLst>
          </p:cNvPr>
          <p:cNvSpPr txBox="1"/>
          <p:nvPr/>
        </p:nvSpPr>
        <p:spPr>
          <a:xfrm rot="5400000">
            <a:off x="10120098" y="2974345"/>
            <a:ext cx="34793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6939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9" name="Rectangle: Rounded Corners 28">
            <a:extLst>
              <a:ext uri="{FF2B5EF4-FFF2-40B4-BE49-F238E27FC236}">
                <a16:creationId xmlns="" xmlns:a16="http://schemas.microsoft.com/office/drawing/2014/main" id="{8F343863-9DC9-48EE-8845-A5B504C915DF}"/>
              </a:ext>
            </a:extLst>
          </p:cNvPr>
          <p:cNvSpPr/>
          <p:nvPr/>
        </p:nvSpPr>
        <p:spPr>
          <a:xfrm rot="5400000">
            <a:off x="8507246" y="3094677"/>
            <a:ext cx="6643540" cy="653685"/>
          </a:xfrm>
          <a:prstGeom prst="roundRect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0" name="TextBox 19"/>
          <p:cNvSpPr txBox="1"/>
          <p:nvPr/>
        </p:nvSpPr>
        <p:spPr>
          <a:xfrm>
            <a:off x="996285" y="690924"/>
            <a:ext cx="101812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PHIẾU HỌC TẬP SỐ 2</a:t>
            </a:r>
          </a:p>
          <a:p>
            <a:pPr algn="ctr"/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2c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34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2431184"/>
              </p:ext>
            </p:extLst>
          </p:nvPr>
        </p:nvGraphicFramePr>
        <p:xfrm>
          <a:off x="543522" y="2041464"/>
          <a:ext cx="10536071" cy="19629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52883"/>
                <a:gridCol w="1173708"/>
                <a:gridCol w="1119116"/>
                <a:gridCol w="1201003"/>
                <a:gridCol w="1201003"/>
                <a:gridCol w="1241946"/>
                <a:gridCol w="1146412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Dân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thế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giới</a:t>
                      </a:r>
                      <a:r>
                        <a:rPr lang="en-US" sz="2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tỉ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2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Từ 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lên 2</a:t>
                      </a:r>
                      <a:endParaRPr lang="en-US" sz="2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Từ 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lên 3</a:t>
                      </a:r>
                      <a:endParaRPr lang="en-US" sz="2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Từ 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lên 4</a:t>
                      </a:r>
                      <a:endParaRPr lang="en-US" sz="2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Từ 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lên 5</a:t>
                      </a:r>
                      <a:endParaRPr lang="en-US" sz="2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Từ 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lên 6</a:t>
                      </a:r>
                      <a:endParaRPr lang="en-US" sz="2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Từ 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lên 7</a:t>
                      </a:r>
                      <a:endParaRPr lang="en-US" sz="2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Thời gian cần thiết (năm)</a:t>
                      </a:r>
                      <a:endParaRPr lang="en-US" sz="2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CEF5EE85-C87E-4391-B9D7-C957829925F2}"/>
              </a:ext>
            </a:extLst>
          </p:cNvPr>
          <p:cNvSpPr txBox="1"/>
          <p:nvPr/>
        </p:nvSpPr>
        <p:spPr>
          <a:xfrm rot="5400000">
            <a:off x="10120098" y="2974345"/>
            <a:ext cx="34793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2669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13369864">
            <a:off x="-2696134" y="-2064954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9" name="Rectangle: Rounded Corners 28">
            <a:extLst>
              <a:ext uri="{FF2B5EF4-FFF2-40B4-BE49-F238E27FC236}">
                <a16:creationId xmlns="" xmlns:a16="http://schemas.microsoft.com/office/drawing/2014/main" id="{8F343863-9DC9-48EE-8845-A5B504C915DF}"/>
              </a:ext>
            </a:extLst>
          </p:cNvPr>
          <p:cNvSpPr/>
          <p:nvPr/>
        </p:nvSpPr>
        <p:spPr>
          <a:xfrm rot="5400000">
            <a:off x="8507247" y="3094677"/>
            <a:ext cx="6643540" cy="653685"/>
          </a:xfrm>
          <a:prstGeom prst="roundRect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CEF5EE85-C87E-4391-B9D7-C957829925F2}"/>
              </a:ext>
            </a:extLst>
          </p:cNvPr>
          <p:cNvSpPr txBox="1"/>
          <p:nvPr/>
        </p:nvSpPr>
        <p:spPr>
          <a:xfrm rot="5400000">
            <a:off x="10120098" y="2974345"/>
            <a:ext cx="34793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703082" y="215165"/>
            <a:ext cx="9799092" cy="4616648"/>
            <a:chOff x="1703082" y="215165"/>
            <a:chExt cx="9799092" cy="4616648"/>
          </a:xfrm>
        </p:grpSpPr>
        <p:sp>
          <p:nvSpPr>
            <p:cNvPr id="2" name="TextBox 1"/>
            <p:cNvSpPr txBox="1"/>
            <p:nvPr/>
          </p:nvSpPr>
          <p:spPr>
            <a:xfrm>
              <a:off x="1703082" y="215165"/>
              <a:ext cx="9799092" cy="46166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nl-NL" sz="2800" b="1" u="sng" dirty="0">
                  <a:latin typeface="Times New Roman" pitchFamily="18" charset="0"/>
                  <a:cs typeface="Times New Roman" pitchFamily="18" charset="0"/>
                </a:rPr>
                <a:t>Bài tập 1/ sgk tr 34</a:t>
              </a:r>
              <a:r>
                <a:rPr lang="nl-NL" sz="2800" b="1" dirty="0"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nl-NL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nl-NL" sz="2800" dirty="0">
                  <a:latin typeface="Times New Roman" pitchFamily="18" charset="0"/>
                  <a:cs typeface="Times New Roman" pitchFamily="18" charset="0"/>
                </a:rPr>
                <a:t>Theo biểu đồ hình 33/sgk tr 34, ta có</a:t>
              </a:r>
              <a:r>
                <a:rPr lang="nl-NL" sz="2800" dirty="0" smtClean="0">
                  <a:latin typeface="Times New Roman" pitchFamily="18" charset="0"/>
                  <a:cs typeface="Times New Roman" pitchFamily="18" charset="0"/>
                </a:rPr>
                <a:t>: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nl-NL" sz="2800" dirty="0">
                  <a:latin typeface="Times New Roman" pitchFamily="18" charset="0"/>
                  <a:cs typeface="Times New Roman" pitchFamily="18" charset="0"/>
                </a:rPr>
                <a:t>a) Kim ngạch xuất khẩu hàng hóa năm 2020 của tỉnh Bình Dương tăng số % so với năm 2016 là: 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nl-NL" sz="2800" dirty="0">
                  <a:latin typeface="Times New Roman" pitchFamily="18" charset="0"/>
                  <a:cs typeface="Times New Roman" pitchFamily="18" charset="0"/>
                </a:rPr>
                <a:t>b) Trong giai đoạn từ năm 2016 đến năm 2020, kim ngạch xuất khẩu hàng hóa của tỉnh Bình Dương là:   </a:t>
              </a:r>
              <a:endParaRPr lang="nl-NL" sz="2800" dirty="0" smtClean="0"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nl-NL" sz="2800" dirty="0" smtClean="0">
                  <a:latin typeface="Times New Roman" pitchFamily="18" charset="0"/>
                  <a:cs typeface="Times New Roman" pitchFamily="18" charset="0"/>
                </a:rPr>
                <a:t>                                                                                 </a:t>
              </a:r>
              <a:r>
                <a:rPr lang="nl-NL" sz="2800" dirty="0" smtClean="0">
                  <a:latin typeface="Times New Roman" pitchFamily="18" charset="0"/>
                  <a:cs typeface="Times New Roman" pitchFamily="18" charset="0"/>
                </a:rPr>
                <a:t>      (tỉ </a:t>
              </a:r>
              <a:r>
                <a:rPr lang="nl-NL" sz="2800" dirty="0">
                  <a:latin typeface="Times New Roman" pitchFamily="18" charset="0"/>
                  <a:cs typeface="Times New Roman" pitchFamily="18" charset="0"/>
                </a:rPr>
                <a:t>đô la Mỹ</a:t>
              </a:r>
              <a:r>
                <a:rPr lang="nl-NL" sz="2800" dirty="0" smtClean="0">
                  <a:latin typeface="Times New Roman" pitchFamily="18" charset="0"/>
                  <a:cs typeface="Times New Roman" pitchFamily="18" charset="0"/>
                </a:rPr>
                <a:t>)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298153"/>
                </p:ext>
              </p:extLst>
            </p:nvPr>
          </p:nvGraphicFramePr>
          <p:xfrm>
            <a:off x="6226237" y="2169987"/>
            <a:ext cx="4733862" cy="8569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53" name="Equation" r:id="rId3" imgW="2235200" imgH="419100" progId="Equation.DSMT4">
                    <p:embed/>
                  </p:oleObj>
                </mc:Choice>
                <mc:Fallback>
                  <p:oleObj name="Equation" r:id="rId3" imgW="2235200" imgH="419100" progId="Equation.DSMT4">
                    <p:embed/>
                    <p:pic>
                      <p:nvPicPr>
                        <p:cNvPr id="0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26237" y="2169987"/>
                          <a:ext cx="4733862" cy="856992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2331988"/>
              </p:ext>
            </p:extLst>
          </p:nvPr>
        </p:nvGraphicFramePr>
        <p:xfrm>
          <a:off x="1703081" y="4272455"/>
          <a:ext cx="7808603" cy="4619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4" name="Equation" r:id="rId5" imgW="3378200" imgH="203200" progId="Equation.DSMT4">
                  <p:embed/>
                </p:oleObj>
              </mc:Choice>
              <mc:Fallback>
                <p:oleObj name="Equation" r:id="rId5" imgW="3378200" imgH="203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3081" y="4272455"/>
                        <a:ext cx="7808603" cy="46191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050901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="" xmlns:a16="http://schemas.microsoft.com/office/drawing/2014/main" id="{F0B9D66F-5601-40B8-86B8-4B94AB7C2B0B}"/>
              </a:ext>
            </a:extLst>
          </p:cNvPr>
          <p:cNvSpPr/>
          <p:nvPr/>
        </p:nvSpPr>
        <p:spPr>
          <a:xfrm>
            <a:off x="83518" y="49875"/>
            <a:ext cx="4189224" cy="653685"/>
          </a:xfrm>
          <a:prstGeom prst="roundRect">
            <a:avLst/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742257-3980-4551-868A-26DC3CB8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653685"/>
            <a:ext cx="7219666" cy="1434422"/>
          </a:xfrm>
        </p:spPr>
        <p:txBody>
          <a:bodyPr>
            <a:normAutofit/>
          </a:bodyPr>
          <a:lstStyle/>
          <a:p>
            <a:pPr algn="ctr"/>
            <a:r>
              <a:rPr lang="vi-VN" sz="4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 trò chơi: </a:t>
            </a:r>
            <a:r>
              <a:rPr lang="en-US" sz="4000" dirty="0" smtClean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vi-VN" sz="4000" b="1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lên cao hơn</a:t>
            </a:r>
            <a:r>
              <a:rPr lang="en-US" sz="4000" dirty="0" smtClean="0">
                <a:solidFill>
                  <a:srgbClr val="1F4E79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endParaRPr lang="en-US" sz="4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B41947A2-8C4E-460E-A29C-30BD4B5DB041}"/>
              </a:ext>
            </a:extLst>
          </p:cNvPr>
          <p:cNvGrpSpPr/>
          <p:nvPr/>
        </p:nvGrpSpPr>
        <p:grpSpPr>
          <a:xfrm rot="19823548">
            <a:off x="10380265" y="-1758946"/>
            <a:ext cx="3136324" cy="8030311"/>
            <a:chOff x="9055676" y="0"/>
            <a:chExt cx="3136324" cy="6858000"/>
          </a:xfrm>
        </p:grpSpPr>
        <p:sp>
          <p:nvSpPr>
            <p:cNvPr id="27" name="Rectangle 26">
              <a:extLst>
                <a:ext uri="{FF2B5EF4-FFF2-40B4-BE49-F238E27FC236}">
                  <a16:creationId xmlns="" xmlns:a16="http://schemas.microsoft.com/office/drawing/2014/main" id="{EA5BD8AB-C5E3-48B8-8244-650D432A9D70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="" xmlns:a16="http://schemas.microsoft.com/office/drawing/2014/main" id="{FA2DC627-8030-44BB-AF58-DA2E1D7FE52E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="" xmlns:a16="http://schemas.microsoft.com/office/drawing/2014/main" id="{C7E7C356-12CC-418B-92DE-C3D776E2F383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="" xmlns:a16="http://schemas.microsoft.com/office/drawing/2014/main" id="{0E126EC2-82B8-4C28-8457-E91069573314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="" xmlns:a16="http://schemas.microsoft.com/office/drawing/2014/main" id="{3612BE79-8E59-4846-9676-1838738481B9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5" name="!!1">
            <a:extLst>
              <a:ext uri="{FF2B5EF4-FFF2-40B4-BE49-F238E27FC236}">
                <a16:creationId xmlns="" xmlns:a16="http://schemas.microsoft.com/office/drawing/2014/main" id="{4D3CFCA8-27ED-41FB-92A9-BA8CC0500364}"/>
              </a:ext>
            </a:extLst>
          </p:cNvPr>
          <p:cNvSpPr txBox="1"/>
          <p:nvPr/>
        </p:nvSpPr>
        <p:spPr>
          <a:xfrm>
            <a:off x="244204" y="107270"/>
            <a:ext cx="40285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MỞ ĐẦU</a:t>
            </a:r>
            <a:endParaRPr lang="en-US" sz="2800" dirty="0">
              <a:solidFill>
                <a:srgbClr val="C55A1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4204" y="2060812"/>
            <a:ext cx="1012809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4991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9" name="Rectangle: Rounded Corners 28">
            <a:extLst>
              <a:ext uri="{FF2B5EF4-FFF2-40B4-BE49-F238E27FC236}">
                <a16:creationId xmlns="" xmlns:a16="http://schemas.microsoft.com/office/drawing/2014/main" id="{8F343863-9DC9-48EE-8845-A5B504C915DF}"/>
              </a:ext>
            </a:extLst>
          </p:cNvPr>
          <p:cNvSpPr/>
          <p:nvPr/>
        </p:nvSpPr>
        <p:spPr>
          <a:xfrm rot="5400000">
            <a:off x="8507246" y="3094677"/>
            <a:ext cx="6643540" cy="653685"/>
          </a:xfrm>
          <a:prstGeom prst="roundRect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2" name="TextBox 11"/>
          <p:cNvSpPr txBox="1"/>
          <p:nvPr/>
        </p:nvSpPr>
        <p:spPr>
          <a:xfrm>
            <a:off x="996287" y="99749"/>
            <a:ext cx="101812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PHIẾU HỌC TẬP SỐ 1</a:t>
            </a:r>
          </a:p>
          <a:p>
            <a:pPr algn="ctr"/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1c/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34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5598413"/>
              </p:ext>
            </p:extLst>
          </p:nvPr>
        </p:nvGraphicFramePr>
        <p:xfrm>
          <a:off x="354842" y="1097778"/>
          <a:ext cx="10986448" cy="4907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65798"/>
                <a:gridCol w="1234440"/>
                <a:gridCol w="1295400"/>
                <a:gridCol w="1173480"/>
                <a:gridCol w="1343622"/>
                <a:gridCol w="1173708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Năm</a:t>
                      </a:r>
                      <a:endParaRPr lang="en-US" sz="2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2016</a:t>
                      </a:r>
                      <a:endParaRPr lang="en-US" sz="2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en-US" sz="2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en-US" sz="2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en-US" sz="2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en-US" sz="2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Kim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ngạch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xuất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khẩu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hàng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hóa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cả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lang="en-US" sz="2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28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tỉ</a:t>
                      </a:r>
                      <a:r>
                        <a:rPr lang="en-US" sz="2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đô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la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Mỹ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2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176,6</a:t>
                      </a:r>
                      <a:endParaRPr lang="en-US" sz="2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214,0</a:t>
                      </a:r>
                      <a:endParaRPr lang="en-US" sz="2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243,5</a:t>
                      </a:r>
                      <a:endParaRPr lang="en-US" sz="2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264,2</a:t>
                      </a:r>
                      <a:endParaRPr lang="en-US" sz="2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282,7</a:t>
                      </a:r>
                      <a:endParaRPr lang="en-US" sz="2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Kim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ngạch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xuất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khẩu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hàng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hóa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tỉnh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Bình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Dương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tỉ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đô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la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Mỹ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2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19,257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21,908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24,032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25,287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27,755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Tỉ số giữa kim ngạch xuất khẩu hàng hóa của tỉnh Bình Dương so với kim ngạch xuất khẩu hàng hóa của cả nước</a:t>
                      </a:r>
                      <a:endParaRPr lang="en-US" sz="2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FF0066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0,109</a:t>
                      </a:r>
                      <a:endParaRPr lang="en-US" sz="2800" dirty="0">
                        <a:solidFill>
                          <a:srgbClr val="FF0066"/>
                        </a:solidFill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FF0066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0,103</a:t>
                      </a:r>
                      <a:endParaRPr lang="en-US" sz="2800" dirty="0">
                        <a:solidFill>
                          <a:srgbClr val="FF0066"/>
                        </a:solidFill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FF0066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0,099</a:t>
                      </a:r>
                      <a:endParaRPr lang="en-US" sz="2800" dirty="0">
                        <a:solidFill>
                          <a:srgbClr val="FF0066"/>
                        </a:solidFill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FF0066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0,096</a:t>
                      </a:r>
                      <a:endParaRPr lang="en-US" sz="2800" dirty="0">
                        <a:solidFill>
                          <a:srgbClr val="FF0066"/>
                        </a:solidFill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FF0066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0.098</a:t>
                      </a:r>
                      <a:endParaRPr lang="en-US" sz="2800" dirty="0">
                        <a:solidFill>
                          <a:srgbClr val="FF0066"/>
                        </a:solidFill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CEF5EE85-C87E-4391-B9D7-C957829925F2}"/>
              </a:ext>
            </a:extLst>
          </p:cNvPr>
          <p:cNvSpPr txBox="1"/>
          <p:nvPr/>
        </p:nvSpPr>
        <p:spPr>
          <a:xfrm rot="5400000">
            <a:off x="10120098" y="2974345"/>
            <a:ext cx="34793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9854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9" name="Rectangle: Rounded Corners 28">
            <a:extLst>
              <a:ext uri="{FF2B5EF4-FFF2-40B4-BE49-F238E27FC236}">
                <a16:creationId xmlns="" xmlns:a16="http://schemas.microsoft.com/office/drawing/2014/main" id="{8F343863-9DC9-48EE-8845-A5B504C915DF}"/>
              </a:ext>
            </a:extLst>
          </p:cNvPr>
          <p:cNvSpPr/>
          <p:nvPr/>
        </p:nvSpPr>
        <p:spPr>
          <a:xfrm rot="5400000">
            <a:off x="8507246" y="3094677"/>
            <a:ext cx="6643540" cy="653685"/>
          </a:xfrm>
          <a:prstGeom prst="roundRect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EF5EE85-C87E-4391-B9D7-C957829925F2}"/>
              </a:ext>
            </a:extLst>
          </p:cNvPr>
          <p:cNvSpPr txBox="1"/>
          <p:nvPr/>
        </p:nvSpPr>
        <p:spPr>
          <a:xfrm rot="5400000">
            <a:off x="10120098" y="2974345"/>
            <a:ext cx="34793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992588" y="436728"/>
            <a:ext cx="10225871" cy="4401205"/>
            <a:chOff x="992588" y="436728"/>
            <a:chExt cx="10225871" cy="4401205"/>
          </a:xfrm>
        </p:grpSpPr>
        <p:sp>
          <p:nvSpPr>
            <p:cNvPr id="9" name="TextBox 8"/>
            <p:cNvSpPr txBox="1"/>
            <p:nvPr/>
          </p:nvSpPr>
          <p:spPr>
            <a:xfrm>
              <a:off x="992588" y="436728"/>
              <a:ext cx="10225871" cy="4401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800" b="1" u="sng" dirty="0">
                  <a:latin typeface="Times New Roman" pitchFamily="18" charset="0"/>
                  <a:cs typeface="Times New Roman" pitchFamily="18" charset="0"/>
                </a:rPr>
                <a:t>Bài tập 2/ sgk tr 34</a:t>
              </a:r>
              <a:r>
                <a:rPr lang="nl-NL" sz="2800" b="1" dirty="0">
                  <a:latin typeface="Times New Roman" pitchFamily="18" charset="0"/>
                  <a:cs typeface="Times New Roman" pitchFamily="18" charset="0"/>
                </a:rPr>
                <a:t>: 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nl-NL" sz="2800" dirty="0">
                  <a:latin typeface="Times New Roman" pitchFamily="18" charset="0"/>
                  <a:cs typeface="Times New Roman" pitchFamily="18" charset="0"/>
                </a:rPr>
                <a:t>Theo biểu đồ hình 34/sgk tr 34, ta có: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nl-NL" sz="2800" dirty="0">
                  <a:latin typeface="Times New Roman" pitchFamily="18" charset="0"/>
                  <a:cs typeface="Times New Roman" pitchFamily="18" charset="0"/>
                </a:rPr>
                <a:t>a) Tốc độ tăng dân số từ năm 1804 đến năm 1927 là: 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  <a:p>
              <a:endParaRPr lang="nl-NL" sz="2800" dirty="0" smtClean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nl-NL" sz="2800" dirty="0" smtClean="0">
                  <a:latin typeface="Times New Roman" pitchFamily="18" charset="0"/>
                  <a:cs typeface="Times New Roman" pitchFamily="18" charset="0"/>
                </a:rPr>
                <a:t>Tốc </a:t>
              </a:r>
              <a:r>
                <a:rPr lang="nl-NL" sz="2800" dirty="0">
                  <a:latin typeface="Times New Roman" pitchFamily="18" charset="0"/>
                  <a:cs typeface="Times New Roman" pitchFamily="18" charset="0"/>
                </a:rPr>
                <a:t>độ tăng dân số từ năm 1999 đến năm 2011 là: 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  <a:p>
              <a:endParaRPr lang="nl-NL" sz="2800" dirty="0" smtClean="0"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nl-NL" sz="2800" dirty="0" smtClean="0">
                  <a:latin typeface="Times New Roman" pitchFamily="18" charset="0"/>
                  <a:cs typeface="Times New Roman" pitchFamily="18" charset="0"/>
                </a:rPr>
                <a:t>b)Tốc </a:t>
              </a:r>
              <a:r>
                <a:rPr lang="nl-NL" sz="2800" dirty="0">
                  <a:latin typeface="Times New Roman" pitchFamily="18" charset="0"/>
                  <a:cs typeface="Times New Roman" pitchFamily="18" charset="0"/>
                </a:rPr>
                <a:t>độ tăng dân số từ năm 1999 đến năm 2011 gấp tốc độ tăng dân số từ năm 1804 đến năm 1927 số lần là: </a:t>
              </a:r>
              <a:r>
                <a:rPr lang="nl-NL" sz="2800" dirty="0" smtClean="0">
                  <a:latin typeface="Times New Roman" pitchFamily="18" charset="0"/>
                  <a:cs typeface="Times New Roman" pitchFamily="18" charset="0"/>
                </a:rPr>
                <a:t>                           (</a:t>
              </a:r>
              <a:r>
                <a:rPr lang="nl-NL" sz="2800" dirty="0">
                  <a:latin typeface="Times New Roman" pitchFamily="18" charset="0"/>
                  <a:cs typeface="Times New Roman" pitchFamily="18" charset="0"/>
                </a:rPr>
                <a:t>lần)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  <a:p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2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93014509"/>
                </p:ext>
              </p:extLst>
            </p:nvPr>
          </p:nvGraphicFramePr>
          <p:xfrm>
            <a:off x="8666327" y="1110108"/>
            <a:ext cx="2524005" cy="8278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16" name="Equation" r:id="rId3" imgW="1167893" imgH="393529" progId="Equation.DSMT4">
                    <p:embed/>
                  </p:oleObj>
                </mc:Choice>
                <mc:Fallback>
                  <p:oleObj name="Equation" r:id="rId3" imgW="1167893" imgH="393529" progId="Equation.DSMT4">
                    <p:embed/>
                    <p:pic>
                      <p:nvPicPr>
                        <p:cNvPr id="0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66327" y="1110108"/>
                          <a:ext cx="2524005" cy="827873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58161727"/>
                </p:ext>
              </p:extLst>
            </p:nvPr>
          </p:nvGraphicFramePr>
          <p:xfrm>
            <a:off x="8243248" y="1912720"/>
            <a:ext cx="2483892" cy="8630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17" name="Equation" r:id="rId5" imgW="1104900" imgH="393700" progId="Equation.DSMT4">
                    <p:embed/>
                  </p:oleObj>
                </mc:Choice>
                <mc:Fallback>
                  <p:oleObj name="Equation" r:id="rId5" imgW="1104900" imgH="393700" progId="Equation.DSMT4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243248" y="1912720"/>
                          <a:ext cx="2483892" cy="863047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51165979"/>
                </p:ext>
              </p:extLst>
            </p:nvPr>
          </p:nvGraphicFramePr>
          <p:xfrm>
            <a:off x="6829674" y="3644218"/>
            <a:ext cx="2246924" cy="8529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18" name="Equation" r:id="rId7" imgW="1016000" imgH="393700" progId="Equation.DSMT4">
                    <p:embed/>
                  </p:oleObj>
                </mc:Choice>
                <mc:Fallback>
                  <p:oleObj name="Equation" r:id="rId7" imgW="1016000" imgH="393700" progId="Equation.DSMT4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29674" y="3644218"/>
                          <a:ext cx="2246924" cy="852999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284150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9" name="Rectangle: Rounded Corners 28">
            <a:extLst>
              <a:ext uri="{FF2B5EF4-FFF2-40B4-BE49-F238E27FC236}">
                <a16:creationId xmlns="" xmlns:a16="http://schemas.microsoft.com/office/drawing/2014/main" id="{8F343863-9DC9-48EE-8845-A5B504C915DF}"/>
              </a:ext>
            </a:extLst>
          </p:cNvPr>
          <p:cNvSpPr/>
          <p:nvPr/>
        </p:nvSpPr>
        <p:spPr>
          <a:xfrm rot="5400000">
            <a:off x="8507246" y="3094677"/>
            <a:ext cx="6643540" cy="653685"/>
          </a:xfrm>
          <a:prstGeom prst="roundRect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0" name="TextBox 19"/>
          <p:cNvSpPr txBox="1"/>
          <p:nvPr/>
        </p:nvSpPr>
        <p:spPr>
          <a:xfrm>
            <a:off x="996286" y="99749"/>
            <a:ext cx="101812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PHIẾU HỌC TẬP SỐ 2</a:t>
            </a:r>
          </a:p>
          <a:p>
            <a:pPr algn="ctr"/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2c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34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8155925"/>
              </p:ext>
            </p:extLst>
          </p:nvPr>
        </p:nvGraphicFramePr>
        <p:xfrm>
          <a:off x="818864" y="1203946"/>
          <a:ext cx="10536071" cy="19629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52883"/>
                <a:gridCol w="1173708"/>
                <a:gridCol w="1119116"/>
                <a:gridCol w="1201003"/>
                <a:gridCol w="1201003"/>
                <a:gridCol w="1241946"/>
                <a:gridCol w="1146412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Dân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thế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giới</a:t>
                      </a:r>
                      <a:endParaRPr lang="en-US" sz="28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tỉ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2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lên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</a:t>
                      </a:r>
                      <a:endParaRPr lang="en-US" sz="2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Từ 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lên 3</a:t>
                      </a:r>
                      <a:endParaRPr lang="en-US" sz="2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Từ 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lên 4</a:t>
                      </a:r>
                      <a:endParaRPr lang="en-US" sz="2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Từ 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lên 5</a:t>
                      </a:r>
                      <a:endParaRPr lang="en-US" sz="2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Từ 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lên 6</a:t>
                      </a:r>
                      <a:endParaRPr lang="en-US" sz="2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Từ 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lên 7</a:t>
                      </a:r>
                      <a:endParaRPr lang="en-US" sz="2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Thời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gian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cần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thiết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năm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2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123</a:t>
                      </a:r>
                      <a:endParaRPr lang="en-US" sz="2800" dirty="0"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32</a:t>
                      </a:r>
                      <a:endParaRPr lang="en-US" sz="2800" dirty="0"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en-US" sz="2800" dirty="0"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en-US" sz="2800" dirty="0"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en-US" sz="2800" dirty="0"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en-US" sz="2800" dirty="0"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CEF5EE85-C87E-4391-B9D7-C957829925F2}"/>
              </a:ext>
            </a:extLst>
          </p:cNvPr>
          <p:cNvSpPr txBox="1"/>
          <p:nvPr/>
        </p:nvSpPr>
        <p:spPr>
          <a:xfrm rot="5400000">
            <a:off x="10120098" y="2974345"/>
            <a:ext cx="34793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1570" y="3394224"/>
            <a:ext cx="105360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d)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1804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2011: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1804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1927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123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1927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1959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32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1974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2011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6502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!!3" descr="Chuyên đề về xác định công thức của hợp chất vô cơ và hữu cơ - Tech12h">
            <a:extLst>
              <a:ext uri="{FF2B5EF4-FFF2-40B4-BE49-F238E27FC236}">
                <a16:creationId xmlns="" xmlns:a16="http://schemas.microsoft.com/office/drawing/2014/main" id="{43D80D0E-F9AC-4D0D-9116-29FEC2960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0054" y="714386"/>
            <a:ext cx="2521284" cy="207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: Rounded Corners 28">
            <a:extLst>
              <a:ext uri="{FF2B5EF4-FFF2-40B4-BE49-F238E27FC236}">
                <a16:creationId xmlns="" xmlns:a16="http://schemas.microsoft.com/office/drawing/2014/main" id="{8F343863-9DC9-48EE-8845-A5B504C915DF}"/>
              </a:ext>
            </a:extLst>
          </p:cNvPr>
          <p:cNvSpPr/>
          <p:nvPr/>
        </p:nvSpPr>
        <p:spPr>
          <a:xfrm rot="5400000">
            <a:off x="8507246" y="3094677"/>
            <a:ext cx="6643540" cy="653685"/>
          </a:xfrm>
          <a:prstGeom prst="roundRect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EF5EE85-C87E-4391-B9D7-C957829925F2}"/>
              </a:ext>
            </a:extLst>
          </p:cNvPr>
          <p:cNvSpPr txBox="1"/>
          <p:nvPr/>
        </p:nvSpPr>
        <p:spPr>
          <a:xfrm rot="5400000">
            <a:off x="10120098" y="2974345"/>
            <a:ext cx="34793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8626" y="191166"/>
            <a:ext cx="29022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3077" y="186990"/>
            <a:ext cx="68102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vi-VN" sz="3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1: </a:t>
            </a:r>
            <a:r>
              <a:rPr lang="en-US" sz="3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kê</a:t>
            </a:r>
            <a:endParaRPr lang="en-US" sz="3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7895" y="811522"/>
            <a:ext cx="77621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Học sinh được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 yêu cầu </a:t>
            </a:r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làm theo cá nhân </a:t>
            </a:r>
            <a:r>
              <a:rPr lang="nl-NL" sz="2800" dirty="0" smtClean="0"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tập 3 trong sgk </a:t>
            </a:r>
            <a:r>
              <a:rPr lang="nl-NL" sz="2800" dirty="0" smtClean="0">
                <a:latin typeface="Times New Roman" pitchFamily="18" charset="0"/>
                <a:cs typeface="Times New Roman" pitchFamily="18" charset="0"/>
              </a:rPr>
              <a:t>trang 35.</a:t>
            </a: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5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1620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!!3" descr="Chuyên đề về xác định công thức của hợp chất vô cơ và hữu cơ - Tech12h">
            <a:extLst>
              <a:ext uri="{FF2B5EF4-FFF2-40B4-BE49-F238E27FC236}">
                <a16:creationId xmlns="" xmlns:a16="http://schemas.microsoft.com/office/drawing/2014/main" id="{43D80D0E-F9AC-4D0D-9116-29FEC2960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3161" y="714386"/>
            <a:ext cx="1804586" cy="1486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: Rounded Corners 28">
            <a:extLst>
              <a:ext uri="{FF2B5EF4-FFF2-40B4-BE49-F238E27FC236}">
                <a16:creationId xmlns="" xmlns:a16="http://schemas.microsoft.com/office/drawing/2014/main" id="{8F343863-9DC9-48EE-8845-A5B504C915DF}"/>
              </a:ext>
            </a:extLst>
          </p:cNvPr>
          <p:cNvSpPr/>
          <p:nvPr/>
        </p:nvSpPr>
        <p:spPr>
          <a:xfrm rot="5400000">
            <a:off x="8507246" y="3094677"/>
            <a:ext cx="6643540" cy="653685"/>
          </a:xfrm>
          <a:prstGeom prst="roundRect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EF5EE85-C87E-4391-B9D7-C957829925F2}"/>
              </a:ext>
            </a:extLst>
          </p:cNvPr>
          <p:cNvSpPr txBox="1"/>
          <p:nvPr/>
        </p:nvSpPr>
        <p:spPr>
          <a:xfrm rot="5400000">
            <a:off x="10120098" y="2974345"/>
            <a:ext cx="34793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8626" y="191166"/>
            <a:ext cx="29022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261" y="2201364"/>
            <a:ext cx="3656591" cy="4428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3076" y="714386"/>
            <a:ext cx="72702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biểu đồ hình 35/sgk tr 35, ta có: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lphaLcParenR"/>
            </a:pPr>
            <a:r>
              <a:rPr lang="nl-NL" sz="2800" dirty="0" smtClean="0">
                <a:latin typeface="Times New Roman" pitchFamily="18" charset="0"/>
                <a:cs typeface="Times New Roman" pitchFamily="18" charset="0"/>
              </a:rPr>
              <a:t>Quy </a:t>
            </a:r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mô dân số </a:t>
            </a:r>
            <a:r>
              <a:rPr lang="nl-NL" sz="2800" dirty="0" smtClean="0">
                <a:latin typeface="Times New Roman" pitchFamily="18" charset="0"/>
                <a:cs typeface="Times New Roman" pitchFamily="18" charset="0"/>
              </a:rPr>
              <a:t>của:</a:t>
            </a:r>
          </a:p>
          <a:p>
            <a:r>
              <a:rPr lang="nl-NL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vùng </a:t>
            </a:r>
            <a:r>
              <a:rPr lang="nl-NL" sz="2800" dirty="0" smtClean="0">
                <a:latin typeface="Times New Roman" pitchFamily="18" charset="0"/>
                <a:cs typeface="Times New Roman" pitchFamily="18" charset="0"/>
              </a:rPr>
              <a:t>trung </a:t>
            </a:r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du và miền núi phía Bắc là 13,5</a:t>
            </a:r>
            <a:r>
              <a:rPr lang="nl-NL" sz="2800" dirty="0" smtClean="0">
                <a:latin typeface="Times New Roman" pitchFamily="18" charset="0"/>
                <a:cs typeface="Times New Roman" pitchFamily="18" charset="0"/>
              </a:rPr>
              <a:t>%;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4840" y="2012316"/>
            <a:ext cx="6141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>
                <a:latin typeface="Times New Roman" pitchFamily="18" charset="0"/>
                <a:cs typeface="Times New Roman" pitchFamily="18" charset="0"/>
              </a:rPr>
              <a:t>vùng </a:t>
            </a:r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đồng bằng sông Hồng là 23,4</a:t>
            </a:r>
            <a:r>
              <a:rPr lang="nl-NL" sz="2800" dirty="0" smtClean="0">
                <a:latin typeface="Times New Roman" pitchFamily="18" charset="0"/>
                <a:cs typeface="Times New Roman" pitchFamily="18" charset="0"/>
              </a:rPr>
              <a:t>%;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0080" y="2535536"/>
            <a:ext cx="6809430" cy="974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>
                <a:latin typeface="Times New Roman" pitchFamily="18" charset="0"/>
                <a:cs typeface="Times New Roman" pitchFamily="18" charset="0"/>
              </a:rPr>
              <a:t>vùng </a:t>
            </a:r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Bắc Trung Bộ và Duyên hải niêm Trung là 21,0</a:t>
            </a:r>
            <a:r>
              <a:rPr lang="nl-NL" sz="2800" dirty="0" smtClean="0">
                <a:latin typeface="Times New Roman" pitchFamily="18" charset="0"/>
                <a:cs typeface="Times New Roman" pitchFamily="18" charset="0"/>
              </a:rPr>
              <a:t>%;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0080" y="3421519"/>
            <a:ext cx="55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>
                <a:latin typeface="Times New Roman" pitchFamily="18" charset="0"/>
                <a:cs typeface="Times New Roman" pitchFamily="18" charset="0"/>
              </a:rPr>
              <a:t>vùng </a:t>
            </a:r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Tây Nguyên là 6,1</a:t>
            </a:r>
            <a:r>
              <a:rPr lang="nl-NL" sz="2800" dirty="0" smtClean="0">
                <a:latin typeface="Times New Roman" pitchFamily="18" charset="0"/>
                <a:cs typeface="Times New Roman" pitchFamily="18" charset="0"/>
              </a:rPr>
              <a:t>%;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4840" y="3926150"/>
            <a:ext cx="605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>
                <a:latin typeface="Times New Roman" pitchFamily="18" charset="0"/>
                <a:cs typeface="Times New Roman" pitchFamily="18" charset="0"/>
              </a:rPr>
              <a:t>vùng </a:t>
            </a:r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Đông Nam Bộ là 18,5</a:t>
            </a:r>
            <a:r>
              <a:rPr lang="nl-NL" sz="2800" dirty="0" smtClean="0">
                <a:latin typeface="Times New Roman" pitchFamily="18" charset="0"/>
                <a:cs typeface="Times New Roman" pitchFamily="18" charset="0"/>
              </a:rPr>
              <a:t>%;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8561" y="4449370"/>
            <a:ext cx="61713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vùng Đông Nam Bộ là 18,5</a:t>
            </a:r>
            <a:r>
              <a:rPr lang="nl-NL" sz="2800" dirty="0" smtClean="0">
                <a:latin typeface="Times New Roman" pitchFamily="18" charset="0"/>
                <a:cs typeface="Times New Roman" pitchFamily="18" charset="0"/>
              </a:rPr>
              <a:t>%;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5300" y="4984704"/>
            <a:ext cx="68856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vùng đồng bằng sông Cửu Long là 18</a:t>
            </a:r>
            <a:r>
              <a:rPr lang="nl-NL" sz="2800" dirty="0" smtClean="0">
                <a:latin typeface="Times New Roman" pitchFamily="18" charset="0"/>
                <a:cs typeface="Times New Roman" pitchFamily="18" charset="0"/>
              </a:rPr>
              <a:t>%.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4281" y="5507924"/>
            <a:ext cx="67484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>
                <a:latin typeface="Times New Roman" pitchFamily="18" charset="0"/>
                <a:cs typeface="Times New Roman" pitchFamily="18" charset="0"/>
              </a:rPr>
              <a:t>b)Vùng </a:t>
            </a:r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đồng bằng sông Hồng có quy mô dân số lớn nhất, vùng Tây Nguyên có quy mô dân số nhỏ nhất.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1040" y="221646"/>
            <a:ext cx="605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u="sng" dirty="0">
                <a:latin typeface="Times New Roman" pitchFamily="18" charset="0"/>
                <a:cs typeface="Times New Roman" pitchFamily="18" charset="0"/>
              </a:rPr>
              <a:t>Bài tập 3/ sgk tr 35</a:t>
            </a:r>
            <a:r>
              <a:rPr lang="nl-NL" sz="2800" b="1" dirty="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6952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5" grpId="0"/>
      <p:bldP spid="6" grpId="0"/>
      <p:bldP spid="7" grpId="0"/>
      <p:bldP spid="8" grpId="0"/>
      <p:bldP spid="10" grpId="0"/>
      <p:bldP spid="12" grpId="0"/>
      <p:bldP spid="13" grpId="0"/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!!4">
            <a:extLst>
              <a:ext uri="{FF2B5EF4-FFF2-40B4-BE49-F238E27FC236}">
                <a16:creationId xmlns="" xmlns:a16="http://schemas.microsoft.com/office/drawing/2014/main" id="{8F343863-9DC9-48EE-8845-A5B504C915DF}"/>
              </a:ext>
            </a:extLst>
          </p:cNvPr>
          <p:cNvSpPr/>
          <p:nvPr/>
        </p:nvSpPr>
        <p:spPr>
          <a:xfrm rot="5400000">
            <a:off x="8507246" y="3094677"/>
            <a:ext cx="6643540" cy="653685"/>
          </a:xfrm>
          <a:prstGeom prst="roundRect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="" xmlns:a16="http://schemas.microsoft.com/office/drawing/2014/main" id="{97E81228-EC61-4337-8FCD-FEE6A5684E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="" xmlns:a16="http://schemas.microsoft.com/office/drawing/2014/main" id="{04D47F80-AD84-4BC4-B02E-F977E4577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858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CEF5EE85-C87E-4391-B9D7-C957829925F2}"/>
              </a:ext>
            </a:extLst>
          </p:cNvPr>
          <p:cNvSpPr txBox="1"/>
          <p:nvPr/>
        </p:nvSpPr>
        <p:spPr>
          <a:xfrm rot="5400000">
            <a:off x="10120098" y="2974345"/>
            <a:ext cx="34793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0" y="134636"/>
            <a:ext cx="6492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1: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6240" y="624214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36 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PHT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19"/>
          <a:stretch/>
        </p:blipFill>
        <p:spPr>
          <a:xfrm>
            <a:off x="7859949" y="-481947"/>
            <a:ext cx="3768979" cy="2735543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8206092" y="217767"/>
            <a:ext cx="3006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cặp đôi: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6240" y="1114425"/>
            <a:ext cx="11105933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PHIẾU HỌC TẬP SỐ 3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sz="2400" b="1" u="sng" dirty="0">
                <a:latin typeface="Times New Roman" pitchFamily="18" charset="0"/>
                <a:cs typeface="Times New Roman" pitchFamily="18" charset="0"/>
              </a:rPr>
              <a:t>Bài tập 9/ sgk tr 36</a:t>
            </a:r>
            <a:r>
              <a:rPr lang="nl-NL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………………………………………………………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…..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…………………………………………................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Duyên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…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………………………………………………………………………</a:t>
            </a: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….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d)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…………………………………………………………………………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……………………………………………………………………..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Cửu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Long.</a:t>
            </a: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Cửu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Long”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… 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798" y="1809403"/>
            <a:ext cx="6842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Kom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Tum,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Lai,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Đắk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Lắk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Đắk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Lâm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35480" y="2514912"/>
            <a:ext cx="6035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Khánh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Ninh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386552"/>
              </p:ext>
            </p:extLst>
          </p:nvPr>
        </p:nvGraphicFramePr>
        <p:xfrm>
          <a:off x="9936480" y="2214249"/>
          <a:ext cx="320040" cy="5467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2" name="Equation" r:id="rId5" imgW="228600" imgH="393480" progId="Equation.DSMT4">
                  <p:embed/>
                </p:oleObj>
              </mc:Choice>
              <mc:Fallback>
                <p:oleObj name="Equation" r:id="rId5" imgW="228600" imgH="3934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6480" y="2214249"/>
                        <a:ext cx="320040" cy="54673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5616509"/>
              </p:ext>
            </p:extLst>
          </p:nvPr>
        </p:nvGraphicFramePr>
        <p:xfrm>
          <a:off x="10992019" y="3238639"/>
          <a:ext cx="346623" cy="5921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3" name="Equation" r:id="rId7" imgW="228501" imgH="393529" progId="Equation.DSMT4">
                  <p:embed/>
                </p:oleObj>
              </mc:Choice>
              <mc:Fallback>
                <p:oleObj name="Equation" r:id="rId7" imgW="228501" imgH="393529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92019" y="3238639"/>
                        <a:ext cx="346623" cy="59214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874518" y="3649334"/>
            <a:ext cx="8814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Rịa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Vũng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Phước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Ninh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4687884"/>
              </p:ext>
            </p:extLst>
          </p:nvPr>
        </p:nvGraphicFramePr>
        <p:xfrm>
          <a:off x="10256520" y="4396299"/>
          <a:ext cx="334795" cy="5719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4" name="Equation" r:id="rId9" imgW="228501" imgH="393529" progId="Equation.DSMT4">
                  <p:embed/>
                </p:oleObj>
              </mc:Choice>
              <mc:Fallback>
                <p:oleObj name="Equation" r:id="rId9" imgW="228501" imgH="393529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56520" y="4396299"/>
                        <a:ext cx="334795" cy="57194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544749" y="4751079"/>
            <a:ext cx="113568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Long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An,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Vĩnh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Long,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Bến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Tre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Tháp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Trà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Vinh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An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Liêu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Kiên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Mau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5304870"/>
              </p:ext>
            </p:extLst>
          </p:nvPr>
        </p:nvGraphicFramePr>
        <p:xfrm>
          <a:off x="792480" y="6243561"/>
          <a:ext cx="335280" cy="5727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5" name="Equation" r:id="rId11" imgW="228501" imgH="393529" progId="Equation.DSMT4">
                  <p:embed/>
                </p:oleObj>
              </mc:Choice>
              <mc:Fallback>
                <p:oleObj name="Equation" r:id="rId11" imgW="228501" imgH="393529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" y="6243561"/>
                        <a:ext cx="335280" cy="57277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0957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6" grpId="0"/>
      <p:bldP spid="4" grpId="0"/>
      <p:bldP spid="5" grpId="0"/>
      <p:bldP spid="6" grpId="0"/>
      <p:bldP spid="13" grpId="0"/>
      <p:bldP spid="1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4">
            <a:extLst>
              <a:ext uri="{FF2B5EF4-FFF2-40B4-BE49-F238E27FC236}">
                <a16:creationId xmlns=""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6141" y="54868"/>
            <a:ext cx="5717294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3880" y="548591"/>
            <a:ext cx="10052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MICROSOFT  EXCEL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40" y="1041380"/>
            <a:ext cx="112166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l-NL" sz="2800" b="1" dirty="0">
                <a:latin typeface="Times New Roman" pitchFamily="18" charset="0"/>
                <a:cs typeface="Times New Roman" pitchFamily="18" charset="0"/>
              </a:rPr>
              <a:t>Bài tập 1. </a:t>
            </a:r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Bảng dưới đây cho biết số huy chương Vàng, Bạc, Đồng của Đoàn Thể thao Việt Nam và Đoàn Thể thao Thái Lan tại SEA Games 30, tổ chức ở Philippines năm 2019</a:t>
            </a:r>
            <a:r>
              <a:rPr lang="nl-NL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6993320"/>
              </p:ext>
            </p:extLst>
          </p:nvPr>
        </p:nvGraphicFramePr>
        <p:xfrm>
          <a:off x="1089660" y="2418804"/>
          <a:ext cx="9829800" cy="24142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79992"/>
                <a:gridCol w="3555048"/>
                <a:gridCol w="379476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Loại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huy chương</a:t>
                      </a:r>
                      <a:endParaRPr lang="en-US" sz="2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Đoàn Thể thao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Việt Nam</a:t>
                      </a:r>
                      <a:endParaRPr lang="en-US" sz="2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Đoàn Thể thao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Thái Lan</a:t>
                      </a:r>
                      <a:endParaRPr lang="en-US" sz="2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Vàng</a:t>
                      </a:r>
                      <a:endParaRPr lang="en-US" sz="2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</a:t>
                      </a:r>
                      <a:endParaRPr lang="en-US" sz="2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</a:t>
                      </a:r>
                      <a:endParaRPr lang="en-US" sz="2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Bạc</a:t>
                      </a:r>
                      <a:endParaRPr lang="en-US" sz="2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  <a:endParaRPr lang="en-US" sz="2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</a:t>
                      </a:r>
                      <a:endParaRPr lang="en-US" sz="2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endParaRPr lang="en-US" sz="2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</a:t>
                      </a:r>
                      <a:endParaRPr lang="en-US" sz="2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123</a:t>
                      </a:r>
                      <a:endParaRPr lang="en-US" sz="2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04800" y="4806404"/>
            <a:ext cx="113995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a) Vẽ biểu đồ cột biểu diễn số huy chương Vàng, Bạc, Đồng của Đoàn Thể thao Việt Nam.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b) Vẽ biểu đồ cột kép biểu diễn số huy chương Vàng, Bạc, Đồng của Đoàn Thể thao Việt Nam và Đoàn Thể thao Thái Lan</a:t>
            </a:r>
            <a:r>
              <a:rPr lang="nl-NL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1903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!!4">
            <a:extLst>
              <a:ext uri="{FF2B5EF4-FFF2-40B4-BE49-F238E27FC236}">
                <a16:creationId xmlns=""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6338467" y="99607"/>
            <a:ext cx="5717294" cy="493723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VẬN DỤNG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3840" y="223540"/>
            <a:ext cx="618733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 </a:t>
            </a:r>
            <a:r>
              <a:rPr lang="nl-NL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dẫn: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MICROSOFT 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EXCEL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3840" y="1177647"/>
            <a:ext cx="11018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Times New Roman" pitchFamily="18" charset="0"/>
                <a:cs typeface="Times New Roman" pitchFamily="18" charset="0"/>
              </a:rPr>
              <a:t>Bước 1: Vào Microsoft Excel, ta nhập vào bảng dữ liệu như sau</a:t>
            </a:r>
            <a:r>
              <a:rPr lang="nl-NL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9012753"/>
              </p:ext>
            </p:extLst>
          </p:nvPr>
        </p:nvGraphicFramePr>
        <p:xfrm>
          <a:off x="990600" y="1639312"/>
          <a:ext cx="9829800" cy="16824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79992"/>
                <a:gridCol w="3555048"/>
                <a:gridCol w="3794760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Loại huy chương</a:t>
                      </a:r>
                      <a:endParaRPr lang="en-US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Đoàn Thể thao Việt Nam</a:t>
                      </a:r>
                      <a:endParaRPr lang="en-US" sz="2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Đoàn Thể thao Thái Lan</a:t>
                      </a:r>
                      <a:endParaRPr lang="en-US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Vàng</a:t>
                      </a:r>
                      <a:endParaRPr lang="en-US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</a:t>
                      </a:r>
                      <a:endParaRPr lang="en-US" sz="2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</a:t>
                      </a:r>
                      <a:endParaRPr lang="en-US" sz="2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Bạc</a:t>
                      </a:r>
                      <a:endParaRPr lang="en-US" sz="2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  <a:endParaRPr lang="en-US" sz="2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</a:t>
                      </a:r>
                      <a:endParaRPr lang="en-US" sz="2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endParaRPr lang="en-US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</a:t>
                      </a:r>
                      <a:endParaRPr lang="en-US" sz="2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123</a:t>
                      </a:r>
                      <a:endParaRPr lang="en-US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43840" y="3429000"/>
            <a:ext cx="11414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Times New Roman" pitchFamily="18" charset="0"/>
                <a:cs typeface="Times New Roman" pitchFamily="18" charset="0"/>
              </a:rPr>
              <a:t>a) Vẽ biểu đồ cột biểu diễn số huy chương Vàng, Bạc, Đồng của Đoàn Thể thao Việt Nam</a:t>
            </a:r>
            <a:r>
              <a:rPr lang="nl-NL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3890665"/>
            <a:ext cx="11018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Times New Roman" pitchFamily="18" charset="0"/>
                <a:cs typeface="Times New Roman" pitchFamily="18" charset="0"/>
              </a:rPr>
              <a:t>Bước 2: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nl-NL" sz="2400" dirty="0" smtClean="0">
                <a:latin typeface="Times New Roman" pitchFamily="18" charset="0"/>
                <a:cs typeface="Times New Roman" pitchFamily="18" charset="0"/>
              </a:rPr>
              <a:t>Nháy </a:t>
            </a:r>
            <a:r>
              <a:rPr lang="nl-NL" sz="2400" dirty="0">
                <a:latin typeface="Times New Roman" pitchFamily="18" charset="0"/>
                <a:cs typeface="Times New Roman" pitchFamily="18" charset="0"/>
              </a:rPr>
              <a:t>chuột vào ô A1, giữ và di chuyển chuột đến ô B4 để chọn khối A1: B4;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nl-NL" sz="2400" dirty="0" smtClean="0">
                <a:latin typeface="Times New Roman" pitchFamily="18" charset="0"/>
                <a:cs typeface="Times New Roman" pitchFamily="18" charset="0"/>
              </a:rPr>
              <a:t>- Nháy </a:t>
            </a:r>
            <a:r>
              <a:rPr lang="nl-NL" sz="2400" dirty="0">
                <a:latin typeface="Times New Roman" pitchFamily="18" charset="0"/>
                <a:cs typeface="Times New Roman" pitchFamily="18" charset="0"/>
              </a:rPr>
              <a:t>chuột vào Insert, chọn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 descr="C:\Users\Admin\AppData\Local\ZaloPC\1848841616609501886\ZaloDownloads\picture\3143182554878174856\z3284040307926_8fc5bbd5045d8b357395dbf548f99d7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451" y="4721662"/>
            <a:ext cx="10439400" cy="16560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25434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!!4">
            <a:extLst>
              <a:ext uri="{FF2B5EF4-FFF2-40B4-BE49-F238E27FC236}">
                <a16:creationId xmlns=""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6338467" y="99607"/>
            <a:ext cx="5717294" cy="493723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VẬN DỤNG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3840" y="223540"/>
            <a:ext cx="618733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 </a:t>
            </a:r>
            <a:r>
              <a:rPr lang="nl-NL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dẫn: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MICROSOFT 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EXCEL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1" y="1177647"/>
            <a:ext cx="2545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Tiếp theo chọn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 descr="C:\Users\Admin\AppData\Local\ZaloPC\1848841616609501886\ZaloDownloads\picture\3143182554878174856\z3284031155874_430d76d28558643df24bae31f8b28dc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881" y="1256078"/>
            <a:ext cx="7910513" cy="455259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304801" y="5808672"/>
            <a:ext cx="7284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- Nhấn OK là có biểu đồ theo yêu cầu</a:t>
            </a:r>
            <a:r>
              <a:rPr lang="nl-NL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8762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!!4">
            <a:extLst>
              <a:ext uri="{FF2B5EF4-FFF2-40B4-BE49-F238E27FC236}">
                <a16:creationId xmlns=""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6338467" y="99607"/>
            <a:ext cx="5717294" cy="493723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VẬN DỤNG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3840" y="223540"/>
            <a:ext cx="618733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 </a:t>
            </a:r>
            <a:r>
              <a:rPr lang="nl-NL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dẫn: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MICROSOFT 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EXCEL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1739770889"/>
              </p:ext>
            </p:extLst>
          </p:nvPr>
        </p:nvGraphicFramePr>
        <p:xfrm>
          <a:off x="1737360" y="1447800"/>
          <a:ext cx="7459754" cy="4526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823738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8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318" y="-38415"/>
            <a:ext cx="1105929" cy="109137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663" y="4647679"/>
            <a:ext cx="3674740" cy="1577020"/>
          </a:xfrm>
          <a:prstGeom prst="rect">
            <a:avLst/>
          </a:prstGeom>
        </p:spPr>
      </p:pic>
      <p:pic>
        <p:nvPicPr>
          <p:cNvPr id="17" name="Picture 16">
            <a:hlinkClick r:id="" action="ppaction://noaction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232" y="3959622"/>
            <a:ext cx="1312397" cy="131239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733" y="4187020"/>
            <a:ext cx="1084999" cy="108499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265" y="3934976"/>
            <a:ext cx="2066925" cy="1314450"/>
          </a:xfrm>
          <a:prstGeom prst="rect">
            <a:avLst/>
          </a:prstGeom>
        </p:spPr>
      </p:pic>
      <p:sp>
        <p:nvSpPr>
          <p:cNvPr id="28" name="Cloud 27"/>
          <p:cNvSpPr/>
          <p:nvPr/>
        </p:nvSpPr>
        <p:spPr>
          <a:xfrm>
            <a:off x="-1371601" y="663273"/>
            <a:ext cx="1039091" cy="614778"/>
          </a:xfrm>
          <a:prstGeom prst="cloud">
            <a:avLst/>
          </a:prstGeom>
          <a:solidFill>
            <a:schemeClr val="bg1">
              <a:alpha val="95000"/>
            </a:schemeClr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160" y="970662"/>
            <a:ext cx="3623348" cy="1224247"/>
          </a:xfrm>
          <a:prstGeom prst="rect">
            <a:avLst/>
          </a:prstGeom>
          <a:noFill/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877" y="-8078"/>
            <a:ext cx="1981200" cy="1733550"/>
          </a:xfrm>
          <a:prstGeom prst="rect">
            <a:avLst/>
          </a:prstGeom>
        </p:spPr>
      </p:pic>
      <p:sp>
        <p:nvSpPr>
          <p:cNvPr id="29" name="Cloud 28"/>
          <p:cNvSpPr/>
          <p:nvPr/>
        </p:nvSpPr>
        <p:spPr>
          <a:xfrm>
            <a:off x="12350788" y="1641093"/>
            <a:ext cx="1039091" cy="614778"/>
          </a:xfrm>
          <a:prstGeom prst="cloud">
            <a:avLst/>
          </a:prstGeom>
          <a:solidFill>
            <a:schemeClr val="bg1">
              <a:alpha val="95000"/>
            </a:schemeClr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Cloud 26"/>
          <p:cNvSpPr/>
          <p:nvPr/>
        </p:nvSpPr>
        <p:spPr>
          <a:xfrm>
            <a:off x="-1964030" y="4796685"/>
            <a:ext cx="1917512" cy="963508"/>
          </a:xfrm>
          <a:prstGeom prst="cloud">
            <a:avLst/>
          </a:prstGeom>
          <a:solidFill>
            <a:schemeClr val="bg1">
              <a:alpha val="95000"/>
            </a:schemeClr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921" y="2271894"/>
            <a:ext cx="1577792" cy="541885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426" y="3178493"/>
            <a:ext cx="1714058" cy="597296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094" y="4050146"/>
            <a:ext cx="2017091" cy="71005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640" y="4855448"/>
            <a:ext cx="2316567" cy="845982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776" y="5756156"/>
            <a:ext cx="2465626" cy="1101844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399" y="4929242"/>
            <a:ext cx="2025027" cy="978021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841" y="2317615"/>
            <a:ext cx="1349211" cy="596675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375" y="3205764"/>
            <a:ext cx="1490066" cy="613761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913" y="4050146"/>
            <a:ext cx="1856248" cy="755271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95" y="5885984"/>
            <a:ext cx="2219027" cy="97201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1834" y="4277348"/>
            <a:ext cx="1724746" cy="1830736"/>
          </a:xfrm>
          <a:prstGeom prst="rect">
            <a:avLst/>
          </a:prstGeom>
        </p:spPr>
      </p:pic>
      <p:sp>
        <p:nvSpPr>
          <p:cNvPr id="42" name="Oval 41">
            <a:hlinkClick r:id="rId25" action="ppaction://hlinksldjump"/>
          </p:cNvPr>
          <p:cNvSpPr/>
          <p:nvPr/>
        </p:nvSpPr>
        <p:spPr>
          <a:xfrm>
            <a:off x="110972" y="3240184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96" y="4921561"/>
            <a:ext cx="1307567" cy="1533985"/>
          </a:xfrm>
          <a:prstGeom prst="rect">
            <a:avLst/>
          </a:prstGeom>
        </p:spPr>
      </p:pic>
      <p:sp>
        <p:nvSpPr>
          <p:cNvPr id="66" name="Oval 65">
            <a:hlinkClick r:id="rId27" action="ppaction://hlinksldjump"/>
          </p:cNvPr>
          <p:cNvSpPr/>
          <p:nvPr/>
        </p:nvSpPr>
        <p:spPr>
          <a:xfrm>
            <a:off x="110972" y="2538358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7" name="Oval 66">
            <a:hlinkClick r:id="rId28" action="ppaction://hlinksldjump"/>
          </p:cNvPr>
          <p:cNvSpPr/>
          <p:nvPr/>
        </p:nvSpPr>
        <p:spPr>
          <a:xfrm>
            <a:off x="110972" y="1825563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8" name="Oval 67">
            <a:hlinkClick r:id="rId29" action="ppaction://hlinksldjump"/>
          </p:cNvPr>
          <p:cNvSpPr/>
          <p:nvPr/>
        </p:nvSpPr>
        <p:spPr>
          <a:xfrm>
            <a:off x="110972" y="1112768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Oval 68">
            <a:hlinkClick r:id="rId30" action="ppaction://hlinksldjump"/>
          </p:cNvPr>
          <p:cNvSpPr/>
          <p:nvPr/>
        </p:nvSpPr>
        <p:spPr>
          <a:xfrm>
            <a:off x="110972" y="399973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4" name="Oval 73">
            <a:hlinkClick r:id="rId31" action="ppaction://hlinksldjump"/>
          </p:cNvPr>
          <p:cNvSpPr/>
          <p:nvPr/>
        </p:nvSpPr>
        <p:spPr>
          <a:xfrm>
            <a:off x="11428498" y="3240184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5" name="Oval 74">
            <a:hlinkClick r:id="rId32" action="ppaction://hlinksldjump"/>
          </p:cNvPr>
          <p:cNvSpPr/>
          <p:nvPr/>
        </p:nvSpPr>
        <p:spPr>
          <a:xfrm>
            <a:off x="11428498" y="2538358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6" name="Oval 75">
            <a:hlinkClick r:id="rId33" action="ppaction://hlinksldjump"/>
          </p:cNvPr>
          <p:cNvSpPr/>
          <p:nvPr/>
        </p:nvSpPr>
        <p:spPr>
          <a:xfrm>
            <a:off x="11428498" y="1825563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7" name="Oval 76">
            <a:hlinkClick r:id="rId34" action="ppaction://hlinksldjump"/>
          </p:cNvPr>
          <p:cNvSpPr/>
          <p:nvPr/>
        </p:nvSpPr>
        <p:spPr>
          <a:xfrm>
            <a:off x="11428498" y="1112768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8" name="Oval 77">
            <a:hlinkClick r:id="rId35" action="ppaction://hlinksldjump"/>
          </p:cNvPr>
          <p:cNvSpPr/>
          <p:nvPr/>
        </p:nvSpPr>
        <p:spPr>
          <a:xfrm>
            <a:off x="11428498" y="399973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794879" y="103257"/>
            <a:ext cx="4275208" cy="8002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CHÚC MỪNG ĐỘI BẠN THỎ</a:t>
            </a:r>
          </a:p>
          <a:p>
            <a:pPr algn="ctr"/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CONGRATULATIONS RABBIT TEAM</a:t>
            </a:r>
            <a:endParaRPr lang="en-US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7139376" y="103257"/>
            <a:ext cx="4250139" cy="8002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CHÚC MỪNG ĐỘI BẠN CỌP</a:t>
            </a:r>
          </a:p>
          <a:p>
            <a:pPr algn="ctr"/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CONGRATULATIONS TIGER TEAM</a:t>
            </a:r>
            <a:endParaRPr lang="en-US" sz="4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9" name="Cloud 18"/>
          <p:cNvSpPr/>
          <p:nvPr/>
        </p:nvSpPr>
        <p:spPr>
          <a:xfrm>
            <a:off x="2235883" y="1085757"/>
            <a:ext cx="927370" cy="592247"/>
          </a:xfrm>
          <a:prstGeom prst="cloud">
            <a:avLst/>
          </a:prstGeom>
          <a:solidFill>
            <a:schemeClr val="bg1"/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Cloud 19"/>
          <p:cNvSpPr/>
          <p:nvPr/>
        </p:nvSpPr>
        <p:spPr>
          <a:xfrm>
            <a:off x="9250484" y="1054961"/>
            <a:ext cx="917700" cy="584847"/>
          </a:xfrm>
          <a:prstGeom prst="cloud">
            <a:avLst/>
          </a:prstGeom>
          <a:solidFill>
            <a:schemeClr val="bg1"/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4" name="Yankee Doodl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12350788" y="186613"/>
            <a:ext cx="609600" cy="609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66439" y="1996847"/>
            <a:ext cx="10454790" cy="3281592"/>
          </a:xfrm>
          <a:prstGeom prst="rect">
            <a:avLst/>
          </a:prstGeom>
          <a:solidFill>
            <a:schemeClr val="bg1"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Rectangle 4"/>
          <p:cNvSpPr/>
          <p:nvPr/>
        </p:nvSpPr>
        <p:spPr>
          <a:xfrm>
            <a:off x="2615377" y="2721025"/>
            <a:ext cx="738054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 LÊN CAO HƠN</a:t>
            </a:r>
          </a:p>
        </p:txBody>
      </p:sp>
      <p:sp>
        <p:nvSpPr>
          <p:cNvPr id="3" name="Smiley Face 2"/>
          <p:cNvSpPr/>
          <p:nvPr/>
        </p:nvSpPr>
        <p:spPr>
          <a:xfrm>
            <a:off x="5070087" y="5701430"/>
            <a:ext cx="2280159" cy="406654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Smiley Face 43"/>
          <p:cNvSpPr/>
          <p:nvPr/>
        </p:nvSpPr>
        <p:spPr>
          <a:xfrm>
            <a:off x="5365376" y="1639808"/>
            <a:ext cx="1984871" cy="308673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eart 8"/>
          <p:cNvSpPr/>
          <p:nvPr/>
        </p:nvSpPr>
        <p:spPr>
          <a:xfrm>
            <a:off x="432006" y="6485966"/>
            <a:ext cx="1638841" cy="331694"/>
          </a:xfrm>
          <a:prstGeom prst="heart">
            <a:avLst/>
          </a:prstGeom>
          <a:solidFill>
            <a:srgbClr val="CF5F1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Heart 46"/>
          <p:cNvSpPr/>
          <p:nvPr/>
        </p:nvSpPr>
        <p:spPr>
          <a:xfrm>
            <a:off x="10168184" y="6401260"/>
            <a:ext cx="1581347" cy="385980"/>
          </a:xfrm>
          <a:prstGeom prst="heart">
            <a:avLst/>
          </a:prstGeom>
          <a:solidFill>
            <a:srgbClr val="CF5F1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miley Face 10"/>
          <p:cNvSpPr/>
          <p:nvPr/>
        </p:nvSpPr>
        <p:spPr>
          <a:xfrm>
            <a:off x="1627094" y="5580977"/>
            <a:ext cx="1283441" cy="175179"/>
          </a:xfrm>
          <a:prstGeom prst="smileyFac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Smiley Face 48"/>
          <p:cNvSpPr/>
          <p:nvPr/>
        </p:nvSpPr>
        <p:spPr>
          <a:xfrm>
            <a:off x="9250484" y="5415834"/>
            <a:ext cx="1157540" cy="165143"/>
          </a:xfrm>
          <a:prstGeom prst="smileyFac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Smiley Face 51"/>
          <p:cNvSpPr/>
          <p:nvPr/>
        </p:nvSpPr>
        <p:spPr>
          <a:xfrm>
            <a:off x="8222813" y="4531181"/>
            <a:ext cx="1283441" cy="175179"/>
          </a:xfrm>
          <a:prstGeom prst="smileyFace">
            <a:avLst/>
          </a:prstGeom>
          <a:noFill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Smiley Face 61"/>
          <p:cNvSpPr/>
          <p:nvPr/>
        </p:nvSpPr>
        <p:spPr>
          <a:xfrm>
            <a:off x="2699568" y="4528230"/>
            <a:ext cx="1174273" cy="201289"/>
          </a:xfrm>
          <a:prstGeom prst="smileyFac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Smiley Face 63"/>
          <p:cNvSpPr/>
          <p:nvPr/>
        </p:nvSpPr>
        <p:spPr>
          <a:xfrm>
            <a:off x="3550024" y="3610211"/>
            <a:ext cx="1092792" cy="87589"/>
          </a:xfrm>
          <a:prstGeom prst="smileyFac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Smiley Face 64"/>
          <p:cNvSpPr/>
          <p:nvPr/>
        </p:nvSpPr>
        <p:spPr>
          <a:xfrm>
            <a:off x="7841611" y="3610210"/>
            <a:ext cx="1092792" cy="87589"/>
          </a:xfrm>
          <a:prstGeom prst="smileyFac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Smiley Face 69"/>
          <p:cNvSpPr/>
          <p:nvPr/>
        </p:nvSpPr>
        <p:spPr>
          <a:xfrm>
            <a:off x="4096420" y="2701418"/>
            <a:ext cx="973667" cy="98914"/>
          </a:xfrm>
          <a:prstGeom prst="smileyFac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Smiley Face 70"/>
          <p:cNvSpPr/>
          <p:nvPr/>
        </p:nvSpPr>
        <p:spPr>
          <a:xfrm>
            <a:off x="7125929" y="2607897"/>
            <a:ext cx="1083437" cy="178987"/>
          </a:xfrm>
          <a:prstGeom prst="smileyFace">
            <a:avLst/>
          </a:prstGeom>
          <a:noFill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580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8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8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10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0.00139 C 0.0013 -0.04375 -0.02187 -0.18148 0.01406 -0.21621 C 0.04792 -0.22685 0.05352 -0.18982 0.06979 -0.15857 " pathEditMode="relative" rAng="0" ptsTypes="AAA"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3" y="-1099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97000" y="97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979 -0.15857 C 0.07995 -0.21134 0.05065 -0.33218 0.10143 -0.34699 C 0.14714 -0.35371 0.15716 -0.33426 0.16576 -0.28125 " pathEditMode="relative" rAng="0" ptsTypes="AAA"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2" y="-949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94000" y="94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576 -0.28125 C 0.1642 -0.34121 0.14883 -0.42246 0.18972 -0.43982 C 0.21797 -0.43935 0.21641 -0.42848 0.22878 -0.40764 " pathEditMode="relative" rAng="0" ptsTypes="AAA">
                                      <p:cBhvr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3" y="-794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878 -0.40764 C 0.22761 -0.47269 0.20039 -0.56644 0.24115 -0.5831 C 0.26472 -0.57616 0.2569 -0.55718 0.26914 -0.53912 " pathEditMode="relative" rAng="0" ptsTypes="AAA"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3" y="-877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88000" y="88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914 -0.53912 C 0.26289 -0.60301 0.24909 -0.69977 0.2901 -0.71597 C 0.33138 -0.71597 0.32044 -0.70185 0.32878 -0.68356 " pathEditMode="relative" rAng="0" ptsTypes="AAA"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7" y="-884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85000" y="8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 -0.04908 C -0.00091 -0.11852 0.02852 -0.28125 -0.04114 -0.31088 C -0.072 -0.32662 -0.09414 -0.16551 -0.09557 -0.12454 " pathEditMode="relative" rAng="0" ptsTypes="AAA">
                                      <p:cBhvr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23" y="-1314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97000" y="97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557 -0.12454 C -0.0983 -0.19838 -0.07851 -0.40116 -0.14518 -0.40417 C -0.17369 -0.40764 -0.17734 -0.31991 -0.18841 -0.2544 " pathEditMode="relative" rAng="0" ptsTypes="AAA"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09" y="-139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94000" y="94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841 -0.2544 C -0.18515 -0.32547 -0.1457 -0.42732 -0.18073 -0.45996 C -0.2108 -0.46968 -0.22461 -0.39931 -0.22474 -0.3632 " pathEditMode="relative" rAng="0" ptsTypes="AAA">
                                      <p:cBhvr>
                                        <p:cTn id="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032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474 -0.36319 C -0.22695 -0.35856 -0.20586 -0.56574 -0.24414 -0.59699 C -0.27708 -0.59027 -0.29218 -0.52708 -0.29544 -0.48402 " pathEditMode="relative" rAng="0" ptsTypes="AAA">
                                      <p:cBhvr>
                                        <p:cTn id="9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46" y="-1169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88000" y="88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544 -0.48402 C -0.29557 -0.53518 -0.24414 -0.7331 -0.30234 -0.73217 C -0.32395 -0.72986 -0.33645 -0.63796 -0.33958 -0.61226 " pathEditMode="relative" rAng="0" ptsTypes="AAA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9" y="-1240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85000" y="8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1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8" grpId="0" animBg="1"/>
      <p:bldP spid="29" grpId="0" animBg="1"/>
      <p:bldP spid="27" grpId="0" animBg="1"/>
      <p:bldP spid="81" grpId="0"/>
      <p:bldP spid="81" grpId="1"/>
      <p:bldP spid="83" grpId="0"/>
      <p:bldP spid="83" grpId="1"/>
      <p:bldP spid="7" grpId="0" animBg="1"/>
      <p:bldP spid="7" grpId="1" animBg="1"/>
      <p:bldP spid="5" grpId="0"/>
      <p:bldP spid="5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!!4">
            <a:extLst>
              <a:ext uri="{FF2B5EF4-FFF2-40B4-BE49-F238E27FC236}">
                <a16:creationId xmlns=""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6338467" y="99607"/>
            <a:ext cx="5717294" cy="493723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VẬN DỤNG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3840" y="223540"/>
            <a:ext cx="679487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 </a:t>
            </a:r>
            <a:r>
              <a:rPr lang="nl-NL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dẫn: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MICROSOFT 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EXCEL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kép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3840" y="1439257"/>
            <a:ext cx="11018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Bước 1: Vào Microsoft Excel, ta nhập vào bảng dữ liệu như sau</a:t>
            </a:r>
            <a:r>
              <a:rPr lang="nl-NL" sz="28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0718075"/>
              </p:ext>
            </p:extLst>
          </p:nvPr>
        </p:nvGraphicFramePr>
        <p:xfrm>
          <a:off x="838200" y="2280920"/>
          <a:ext cx="9829800" cy="2296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79992"/>
                <a:gridCol w="3555048"/>
                <a:gridCol w="379476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Loại huy chương</a:t>
                      </a:r>
                      <a:endParaRPr lang="en-US" sz="2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Đoàn Thể thao </a:t>
                      </a:r>
                      <a:endParaRPr lang="nl-NL" sz="28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Việt </a:t>
                      </a:r>
                      <a:r>
                        <a:rPr lang="nl-NL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Nam</a:t>
                      </a:r>
                      <a:endParaRPr lang="en-US" sz="2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Đoàn Thể thao </a:t>
                      </a:r>
                      <a:endParaRPr lang="nl-NL" sz="28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Thái </a:t>
                      </a:r>
                      <a:r>
                        <a:rPr lang="nl-NL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Lan</a:t>
                      </a:r>
                      <a:endParaRPr lang="en-US" sz="2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Vàng</a:t>
                      </a:r>
                      <a:endParaRPr lang="en-US" sz="2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</a:t>
                      </a:r>
                      <a:endParaRPr lang="en-US" sz="2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</a:t>
                      </a:r>
                      <a:endParaRPr lang="en-US" sz="2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Bạc</a:t>
                      </a:r>
                      <a:endParaRPr lang="en-US" sz="2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  <a:endParaRPr lang="en-US" sz="2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</a:t>
                      </a:r>
                      <a:endParaRPr lang="en-US" sz="2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endParaRPr lang="en-US" sz="2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</a:t>
                      </a:r>
                      <a:endParaRPr lang="en-US" sz="2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123</a:t>
                      </a:r>
                      <a:endParaRPr lang="en-US" sz="2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82162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!!4">
            <a:extLst>
              <a:ext uri="{FF2B5EF4-FFF2-40B4-BE49-F238E27FC236}">
                <a16:creationId xmlns=""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6338467" y="99607"/>
            <a:ext cx="5717294" cy="493723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VẬN DỤNG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3840" y="223540"/>
            <a:ext cx="679487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 </a:t>
            </a:r>
            <a:r>
              <a:rPr lang="nl-NL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dẫn: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MICROSOFT 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EXCEL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kép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6240" y="1252507"/>
            <a:ext cx="114147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b)</a:t>
            </a:r>
            <a:r>
              <a:rPr lang="nl-NL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Vẽ biểu đồ cột kép biểu diễn số huy chương Vàng, Bạc, Đồng của Đoàn Thể thao Việt Nam và Đoàn Thể thao Thái Lan: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4891" y="2305705"/>
            <a:ext cx="110185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Bước </a:t>
            </a:r>
            <a:r>
              <a:rPr lang="nl-NL" sz="2800" dirty="0" smtClean="0">
                <a:latin typeface="Times New Roman" pitchFamily="18" charset="0"/>
                <a:cs typeface="Times New Roman" pitchFamily="18" charset="0"/>
              </a:rPr>
              <a:t>2: - Nháy </a:t>
            </a:r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chuột vào ô A1, giữ và di chuyển chuột đến ô C4 để chọn khối A1: C4;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nl-NL" sz="2800" dirty="0" smtClean="0">
                <a:latin typeface="Times New Roman" pitchFamily="18" charset="0"/>
                <a:cs typeface="Times New Roman" pitchFamily="18" charset="0"/>
              </a:rPr>
              <a:t>- Nháy </a:t>
            </a:r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chuột vào Insert, chọn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 descr="C:\Users\Admin\AppData\Local\ZaloPC\1848841616609501886\ZaloDownloads\picture\3143182554878174856\z3284040307926_8fc5bbd5045d8b357395dbf548f99d7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" y="4042649"/>
            <a:ext cx="11094720" cy="19466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24984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!!4">
            <a:extLst>
              <a:ext uri="{FF2B5EF4-FFF2-40B4-BE49-F238E27FC236}">
                <a16:creationId xmlns=""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6338467" y="99607"/>
            <a:ext cx="5717294" cy="493723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VẬN DỤNG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3840" y="223540"/>
            <a:ext cx="679487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 </a:t>
            </a:r>
            <a:r>
              <a:rPr lang="nl-NL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dẫn: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MICROSOFT 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EXCEL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kép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1" y="1177647"/>
            <a:ext cx="2545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Tiếp theo chọn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 descr="C:\Users\Admin\AppData\Local\ZaloPC\1848841616609501886\ZaloDownloads\picture\3143182554878174856\z3284031155874_430d76d28558643df24bae31f8b28dc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767" y="1177647"/>
            <a:ext cx="7910513" cy="455259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304801" y="5808672"/>
            <a:ext cx="7284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- Nhấn OK là có biểu đồ theo yêu cầu</a:t>
            </a:r>
            <a:r>
              <a:rPr lang="nl-NL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5033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!!4">
            <a:extLst>
              <a:ext uri="{FF2B5EF4-FFF2-40B4-BE49-F238E27FC236}">
                <a16:creationId xmlns=""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6338467" y="99607"/>
            <a:ext cx="5717294" cy="493723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VẬN DỤNG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3840" y="223540"/>
            <a:ext cx="679487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 </a:t>
            </a:r>
            <a:r>
              <a:rPr lang="nl-NL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dẫn: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MICROSOFT 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EXCEL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kép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879566328"/>
              </p:ext>
            </p:extLst>
          </p:nvPr>
        </p:nvGraphicFramePr>
        <p:xfrm>
          <a:off x="1295400" y="1798320"/>
          <a:ext cx="8321040" cy="4373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337957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6" grpId="0">
        <p:bldAsOne/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!!4">
            <a:extLst>
              <a:ext uri="{FF2B5EF4-FFF2-40B4-BE49-F238E27FC236}">
                <a16:creationId xmlns=""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225504" y="328207"/>
            <a:ext cx="5717294" cy="956117"/>
          </a:xfrm>
          <a:prstGeom prst="roundRect">
            <a:avLst>
              <a:gd name="adj" fmla="val 50000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TỰ HỌC Ở NHÀ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mc="http://schemas.openxmlformats.org/markup-compatibility/2006" xmlns:a14="http://schemas.microsoft.com/office/drawing/2010/main" xmlns="" xmlns:a16="http://schemas.microsoft.com/office/drawing/2014/main" id="{CE530CE9-79B6-4A34-9DE8-7F769B44A120}"/>
              </a:ext>
            </a:extLst>
          </p:cNvPr>
          <p:cNvSpPr txBox="1"/>
          <p:nvPr/>
        </p:nvSpPr>
        <p:spPr>
          <a:xfrm>
            <a:off x="1991360" y="1690723"/>
            <a:ext cx="96012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- Học bài theo SGK và vở ghi.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r>
              <a:rPr lang="nl-NL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- </a:t>
            </a:r>
            <a:r>
              <a:rPr lang="nl-NL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Bài tập về </a:t>
            </a:r>
            <a:r>
              <a:rPr lang="nl-NL" sz="32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nhà: Bài tập 1; 2; 3 trong PHT SỐ 4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2759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52207"/>
            <a:ext cx="9144000" cy="2387600"/>
          </a:xfrm>
        </p:spPr>
        <p:txBody>
          <a:bodyPr>
            <a:norm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Remember…</a:t>
            </a:r>
            <a:b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</a:br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Safety First!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AA65E432-C1E6-4C36-BF8E-2DA25E65DC3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9677" y="3278339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5127" y="3620366"/>
            <a:ext cx="9144000" cy="1655762"/>
          </a:xfrm>
        </p:spPr>
        <p:txBody>
          <a:bodyPr>
            <a:normAutofit/>
          </a:bodyPr>
          <a:lstStyle/>
          <a:p>
            <a:r>
              <a:rPr lang="en-US"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 you!</a:t>
            </a:r>
            <a:endParaRPr lang="en-US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Graphic 14" descr="Clipboard">
            <a:extLst>
              <a:ext uri="{FF2B5EF4-FFF2-40B4-BE49-F238E27FC236}">
                <a16:creationId xmlns=""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631394">
            <a:off x="-514584" y="4127150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=""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=""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3135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540" y="357809"/>
            <a:ext cx="11767930" cy="323353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1.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Gieo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ngẫu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xắc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xắc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dư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1”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A.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                        B.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	       </a:t>
            </a:r>
          </a:p>
          <a:p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C.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                        D.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2370091" y="4011590"/>
            <a:ext cx="7451819" cy="124530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4000" b="1" dirty="0">
              <a:solidFill>
                <a:schemeClr val="tx1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12" name="Picture 1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954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37625" y="437322"/>
            <a:ext cx="11470061" cy="307450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3.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20 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1, 2, 3,…19, 20;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ngẫu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A. 2, 4, 6, 8, 10, 12, 14, 16, 18, 20.             B. 1, 3, 5, 7, 9, 11,13, 15, 17, 19.       </a:t>
            </a:r>
          </a:p>
          <a:p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C. 1, 4, 9, 16.                                               D. 5, 10, 15, 20.</a:t>
            </a:r>
          </a:p>
        </p:txBody>
      </p:sp>
      <p:sp>
        <p:nvSpPr>
          <p:cNvPr id="10" name="Rectangle 9"/>
          <p:cNvSpPr/>
          <p:nvPr/>
        </p:nvSpPr>
        <p:spPr>
          <a:xfrm>
            <a:off x="2370091" y="4011590"/>
            <a:ext cx="7451819" cy="124530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C. 1, 4, 9, 16. 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576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297966" y="382657"/>
            <a:ext cx="11251096" cy="2266120"/>
            <a:chOff x="556591" y="424071"/>
            <a:chExt cx="11251096" cy="2266120"/>
          </a:xfrm>
        </p:grpSpPr>
        <p:sp>
          <p:nvSpPr>
            <p:cNvPr id="7" name="Rectangle 6"/>
            <p:cNvSpPr/>
            <p:nvPr/>
          </p:nvSpPr>
          <p:spPr>
            <a:xfrm>
              <a:off x="556591" y="424071"/>
              <a:ext cx="11251096" cy="2266120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2800" b="1" dirty="0" smtClean="0">
                <a:latin typeface="Times New Roman" pitchFamily="18" charset="0"/>
                <a:cs typeface="Times New Roman" pitchFamily="18" charset="0"/>
              </a:endParaRPr>
            </a:p>
            <a:p>
              <a:endParaRPr lang="en-US" sz="2800" b="1" dirty="0" smtClean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2800" b="1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28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r>
                <a:rPr lang="en-US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28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Gieo</a:t>
              </a:r>
              <a:r>
                <a:rPr lang="en-US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ngẫu</a:t>
              </a:r>
              <a:r>
                <a:rPr lang="en-US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nhiên</a:t>
              </a:r>
              <a:r>
                <a:rPr lang="en-US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con </a:t>
              </a:r>
              <a:r>
                <a:rPr lang="en-US" sz="28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xúc</a:t>
              </a:r>
              <a:r>
                <a:rPr lang="en-US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xắc</a:t>
              </a:r>
              <a:r>
                <a:rPr lang="en-US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lần</a:t>
              </a:r>
              <a:r>
                <a:rPr lang="en-US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8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thì</a:t>
              </a:r>
              <a:r>
                <a:rPr lang="en-US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xác</a:t>
              </a:r>
              <a:r>
                <a:rPr lang="en-US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suất</a:t>
              </a:r>
              <a:r>
                <a:rPr lang="en-US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biến</a:t>
              </a:r>
              <a:r>
                <a:rPr lang="en-US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cố</a:t>
              </a:r>
              <a:r>
                <a:rPr lang="en-US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28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“ </a:t>
              </a:r>
              <a:r>
                <a:rPr lang="en-US" sz="28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Mặt</a:t>
              </a:r>
              <a:r>
                <a:rPr lang="en-US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xuất</a:t>
              </a:r>
              <a:r>
                <a:rPr lang="en-US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hiện</a:t>
              </a:r>
              <a:r>
                <a:rPr lang="en-US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xúc</a:t>
              </a:r>
              <a:r>
                <a:rPr lang="en-US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xắc</a:t>
              </a:r>
              <a:r>
                <a:rPr lang="en-US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chấm</a:t>
              </a:r>
              <a:r>
                <a:rPr lang="en-US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ước</a:t>
              </a:r>
              <a:r>
                <a:rPr lang="en-US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6” </a:t>
              </a:r>
              <a:r>
                <a:rPr lang="en-US" sz="28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bằng</a:t>
              </a:r>
              <a:r>
                <a:rPr lang="en-US" sz="28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  <a:p>
              <a:endPara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28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A. 			B. 			C.			D. </a:t>
              </a:r>
            </a:p>
            <a:p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  <a:p>
              <a:endParaRPr lang="en-US" sz="2800" dirty="0" smtClean="0">
                <a:latin typeface="Times New Roman" pitchFamily="18" charset="0"/>
                <a:cs typeface="Times New Roman" pitchFamily="18" charset="0"/>
              </a:endParaRPr>
            </a:p>
            <a:p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33" name="Object 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09686565"/>
                </p:ext>
              </p:extLst>
            </p:nvPr>
          </p:nvGraphicFramePr>
          <p:xfrm>
            <a:off x="1152939" y="1709529"/>
            <a:ext cx="291548" cy="7470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6" name="Equation" r:id="rId5" imgW="152334" imgH="393529" progId="Equation.DSMT4">
                    <p:embed/>
                  </p:oleObj>
                </mc:Choice>
                <mc:Fallback>
                  <p:oleObj name="Equation" r:id="rId5" imgW="152334" imgH="393529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52939" y="1709529"/>
                          <a:ext cx="291548" cy="747092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" name="Object 3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17110963"/>
                </p:ext>
              </p:extLst>
            </p:nvPr>
          </p:nvGraphicFramePr>
          <p:xfrm>
            <a:off x="3882888" y="1713120"/>
            <a:ext cx="200188" cy="7183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7" name="Equation" r:id="rId7" imgW="139639" imgH="393529" progId="Equation.DSMT4">
                    <p:embed/>
                  </p:oleObj>
                </mc:Choice>
                <mc:Fallback>
                  <p:oleObj name="Equation" r:id="rId7" imgW="139639" imgH="393529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82888" y="1713120"/>
                          <a:ext cx="200188" cy="718376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" name="Object 3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8314749"/>
                </p:ext>
              </p:extLst>
            </p:nvPr>
          </p:nvGraphicFramePr>
          <p:xfrm>
            <a:off x="6546574" y="1693168"/>
            <a:ext cx="298174" cy="7640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8" name="Equation" r:id="rId9" imgW="152334" imgH="393529" progId="Equation.DSMT4">
                    <p:embed/>
                  </p:oleObj>
                </mc:Choice>
                <mc:Fallback>
                  <p:oleObj name="Equation" r:id="rId9" imgW="152334" imgH="393529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46574" y="1693168"/>
                          <a:ext cx="298174" cy="764071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" name="Object 3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23899437"/>
                </p:ext>
              </p:extLst>
            </p:nvPr>
          </p:nvGraphicFramePr>
          <p:xfrm>
            <a:off x="9247027" y="1653412"/>
            <a:ext cx="301164" cy="7717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9" name="Equation" r:id="rId11" imgW="152334" imgH="393529" progId="Equation.DSMT4">
                    <p:embed/>
                  </p:oleObj>
                </mc:Choice>
                <mc:Fallback>
                  <p:oleObj name="Equation" r:id="rId11" imgW="152334" imgH="393529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247027" y="1653412"/>
                          <a:ext cx="301164" cy="771732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1" name="Rectangle 36"/>
          <p:cNvSpPr>
            <a:spLocks noChangeArrowheads="1"/>
          </p:cNvSpPr>
          <p:nvPr/>
        </p:nvSpPr>
        <p:spPr bwMode="auto">
          <a:xfrm>
            <a:off x="0" y="20193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197603" y="3602015"/>
            <a:ext cx="7451819" cy="1245308"/>
            <a:chOff x="2197603" y="3602015"/>
            <a:chExt cx="7451819" cy="1245308"/>
          </a:xfrm>
        </p:grpSpPr>
        <p:sp>
          <p:nvSpPr>
            <p:cNvPr id="10" name="Rectangle 9"/>
            <p:cNvSpPr/>
            <p:nvPr/>
          </p:nvSpPr>
          <p:spPr>
            <a:xfrm>
              <a:off x="2197603" y="3602015"/>
              <a:ext cx="7451819" cy="1245308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kumimoji="0" lang="en-US" sz="4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C.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endParaRPr>
            </a:p>
          </p:txBody>
        </p:sp>
        <p:graphicFrame>
          <p:nvGraphicFramePr>
            <p:cNvPr id="42" name="Object 4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77951706"/>
                </p:ext>
              </p:extLst>
            </p:nvPr>
          </p:nvGraphicFramePr>
          <p:xfrm>
            <a:off x="6195459" y="3747925"/>
            <a:ext cx="390662" cy="9995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0" name="Equation" r:id="rId13" imgW="152334" imgH="393529" progId="Equation.DSMT4">
                    <p:embed/>
                  </p:oleObj>
                </mc:Choice>
                <mc:Fallback>
                  <p:oleObj name="Equation" r:id="rId13" imgW="152334" imgH="393529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95459" y="3747925"/>
                          <a:ext cx="390662" cy="9995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9523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371061" y="357809"/>
            <a:ext cx="11277600" cy="2792730"/>
            <a:chOff x="689113" y="563264"/>
            <a:chExt cx="10959548" cy="2587275"/>
          </a:xfrm>
        </p:grpSpPr>
        <p:sp>
          <p:nvSpPr>
            <p:cNvPr id="7" name="Rectangle 6"/>
            <p:cNvSpPr/>
            <p:nvPr/>
          </p:nvSpPr>
          <p:spPr>
            <a:xfrm>
              <a:off x="689113" y="563264"/>
              <a:ext cx="10959548" cy="2587275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9.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Viết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ngẫu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nhiên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chữ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thì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xác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suất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biến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cố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“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tự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nhiên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viết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ra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chia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hết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cho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cả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2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5”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bằng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:</a:t>
              </a:r>
            </a:p>
            <a:p>
              <a:endParaRPr lang="en-US" sz="2800" dirty="0" smtClean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A.			B.			C.			D.	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89076242"/>
                </p:ext>
              </p:extLst>
            </p:nvPr>
          </p:nvGraphicFramePr>
          <p:xfrm>
            <a:off x="1243013" y="2192338"/>
            <a:ext cx="390525" cy="746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32" name="Equation" r:id="rId5" imgW="203040" imgH="393480" progId="Equation.DSMT4">
                    <p:embed/>
                  </p:oleObj>
                </mc:Choice>
                <mc:Fallback>
                  <p:oleObj name="Equation" r:id="rId5" imgW="20304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43013" y="2192338"/>
                          <a:ext cx="390525" cy="7461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31074681"/>
                </p:ext>
              </p:extLst>
            </p:nvPr>
          </p:nvGraphicFramePr>
          <p:xfrm>
            <a:off x="3969510" y="2152236"/>
            <a:ext cx="292100" cy="746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33" name="Equation" r:id="rId7" imgW="152280" imgH="393480" progId="Equation.DSMT4">
                    <p:embed/>
                  </p:oleObj>
                </mc:Choice>
                <mc:Fallback>
                  <p:oleObj name="Equation" r:id="rId7" imgW="15228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69510" y="2152236"/>
                          <a:ext cx="292100" cy="7461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19325607"/>
                </p:ext>
              </p:extLst>
            </p:nvPr>
          </p:nvGraphicFramePr>
          <p:xfrm>
            <a:off x="6857380" y="2132357"/>
            <a:ext cx="414337" cy="746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34" name="Equation" r:id="rId9" imgW="215640" imgH="393480" progId="Equation.DSMT4">
                    <p:embed/>
                  </p:oleObj>
                </mc:Choice>
                <mc:Fallback>
                  <p:oleObj name="Equation" r:id="rId9" imgW="21564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57380" y="2132357"/>
                          <a:ext cx="414337" cy="7461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805514"/>
                </p:ext>
              </p:extLst>
            </p:nvPr>
          </p:nvGraphicFramePr>
          <p:xfrm>
            <a:off x="9529810" y="2179224"/>
            <a:ext cx="292100" cy="746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35" name="Equation" r:id="rId11" imgW="152280" imgH="393480" progId="Equation.DSMT4">
                    <p:embed/>
                  </p:oleObj>
                </mc:Choice>
                <mc:Fallback>
                  <p:oleObj name="Equation" r:id="rId11" imgW="15228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529810" y="2179224"/>
                          <a:ext cx="292100" cy="7461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3" name="Group 12"/>
          <p:cNvGrpSpPr/>
          <p:nvPr/>
        </p:nvGrpSpPr>
        <p:grpSpPr>
          <a:xfrm>
            <a:off x="2370091" y="4011590"/>
            <a:ext cx="7451819" cy="1245308"/>
            <a:chOff x="2370091" y="4011590"/>
            <a:chExt cx="7451819" cy="1245308"/>
          </a:xfrm>
        </p:grpSpPr>
        <p:sp>
          <p:nvSpPr>
            <p:cNvPr id="10" name="Rectangle 9"/>
            <p:cNvSpPr/>
            <p:nvPr/>
          </p:nvSpPr>
          <p:spPr>
            <a:xfrm>
              <a:off x="2370091" y="4011590"/>
              <a:ext cx="7451819" cy="1245308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kumimoji="0" lang="en-US" sz="400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A.</a:t>
              </a: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 </a:t>
              </a:r>
              <a:endPara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endParaRPr>
            </a:p>
          </p:txBody>
        </p:sp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31802663"/>
                </p:ext>
              </p:extLst>
            </p:nvPr>
          </p:nvGraphicFramePr>
          <p:xfrm>
            <a:off x="6387549" y="4261181"/>
            <a:ext cx="473972" cy="9055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36" name="Equation" r:id="rId13" imgW="203040" imgH="393480" progId="Equation.DSMT4">
                    <p:embed/>
                  </p:oleObj>
                </mc:Choice>
                <mc:Fallback>
                  <p:oleObj name="Equation" r:id="rId13" imgW="20304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87549" y="4261181"/>
                          <a:ext cx="473972" cy="9055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176222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914400" y="145774"/>
            <a:ext cx="10906539" cy="3005414"/>
            <a:chOff x="914400" y="145774"/>
            <a:chExt cx="10906539" cy="3005414"/>
          </a:xfrm>
        </p:grpSpPr>
        <p:sp>
          <p:nvSpPr>
            <p:cNvPr id="7" name="Rectangle 6"/>
            <p:cNvSpPr/>
            <p:nvPr/>
          </p:nvSpPr>
          <p:spPr>
            <a:xfrm>
              <a:off x="914400" y="145774"/>
              <a:ext cx="10906539" cy="3004765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en-US" sz="28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28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7.</a:t>
              </a:r>
              <a:r>
                <a:rPr lang="en-US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hộp</a:t>
              </a:r>
              <a:r>
                <a:rPr lang="en-US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52 </a:t>
              </a:r>
              <a:r>
                <a:rPr lang="en-US" sz="28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chiếc</a:t>
              </a:r>
              <a:r>
                <a:rPr lang="en-US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thẻ</a:t>
              </a:r>
              <a:r>
                <a:rPr lang="en-US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cùng</a:t>
              </a:r>
              <a:r>
                <a:rPr lang="en-US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loại</a:t>
              </a:r>
              <a:r>
                <a:rPr lang="en-US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8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thẻ</a:t>
              </a:r>
              <a:r>
                <a:rPr lang="en-US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ghi</a:t>
              </a:r>
              <a:r>
                <a:rPr lang="en-US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1, 2, 3,…51, 52; </a:t>
              </a:r>
              <a:r>
                <a:rPr lang="en-US" sz="28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thẻ</a:t>
              </a:r>
              <a:r>
                <a:rPr lang="en-US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khác</a:t>
              </a:r>
              <a:r>
                <a:rPr lang="en-US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nhau</a:t>
              </a:r>
              <a:r>
                <a:rPr lang="en-US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thì</a:t>
              </a:r>
              <a:r>
                <a:rPr lang="en-US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ghi</a:t>
              </a:r>
              <a:r>
                <a:rPr lang="en-US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khác</a:t>
              </a:r>
              <a:r>
                <a:rPr lang="en-US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nhau</a:t>
              </a:r>
              <a:r>
                <a:rPr lang="en-US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28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Rút</a:t>
              </a:r>
              <a:r>
                <a:rPr lang="en-US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ngẫu</a:t>
              </a:r>
              <a:r>
                <a:rPr lang="en-US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nhiên</a:t>
              </a:r>
              <a:r>
                <a:rPr lang="en-US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chiếc</a:t>
              </a:r>
              <a:r>
                <a:rPr lang="en-US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thẻ</a:t>
              </a:r>
              <a:r>
                <a:rPr lang="en-US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hộp</a:t>
              </a:r>
              <a:r>
                <a:rPr lang="en-US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8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thì</a:t>
              </a:r>
              <a:r>
                <a:rPr lang="en-US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xác</a:t>
              </a:r>
              <a:r>
                <a:rPr lang="en-US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suất</a:t>
              </a:r>
              <a:r>
                <a:rPr lang="en-US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biến</a:t>
              </a:r>
              <a:r>
                <a:rPr lang="en-US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cố</a:t>
              </a:r>
              <a:r>
                <a:rPr lang="en-US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“ </a:t>
              </a:r>
              <a:r>
                <a:rPr lang="en-US" sz="28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xuất</a:t>
              </a:r>
              <a:r>
                <a:rPr lang="en-US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hiện</a:t>
              </a:r>
              <a:r>
                <a:rPr lang="en-US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trên</a:t>
              </a:r>
              <a:r>
                <a:rPr lang="en-US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thẻ</a:t>
              </a:r>
              <a:r>
                <a:rPr lang="en-US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rút</a:t>
              </a:r>
              <a:r>
                <a:rPr lang="en-US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ra</a:t>
              </a:r>
              <a:r>
                <a:rPr lang="en-US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khi</a:t>
              </a:r>
              <a:r>
                <a:rPr lang="en-US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chia </a:t>
              </a:r>
              <a:r>
                <a:rPr lang="en-US" sz="28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cho</a:t>
              </a:r>
              <a:r>
                <a:rPr lang="en-US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17 </a:t>
              </a:r>
              <a:r>
                <a:rPr lang="en-US" sz="28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dư</a:t>
              </a:r>
              <a:r>
                <a:rPr lang="en-US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2 </a:t>
              </a:r>
              <a:r>
                <a:rPr lang="en-US" sz="28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chia </a:t>
              </a:r>
              <a:r>
                <a:rPr lang="en-US" sz="28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cho</a:t>
              </a:r>
              <a:r>
                <a:rPr lang="en-US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3 </a:t>
              </a:r>
              <a:r>
                <a:rPr lang="en-US" sz="28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dư</a:t>
              </a:r>
              <a:r>
                <a:rPr lang="en-US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1” </a:t>
              </a:r>
              <a:r>
                <a:rPr lang="en-US" sz="28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bằng</a:t>
              </a:r>
              <a:r>
                <a:rPr lang="en-US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  <a:p>
              <a:pPr lvl="0">
                <a:defRPr/>
              </a:pPr>
              <a:endPara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endParaRPr>
            </a:p>
            <a:p>
              <a:pPr lvl="0">
                <a:defRPr/>
              </a:pPr>
              <a:r>
                <a:rPr lang="en-US" sz="2800" b="1" dirty="0" smtClean="0">
                  <a:solidFill>
                    <a:schemeClr val="tx1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A.			B.			C.			D.</a:t>
              </a: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endParaRPr>
            </a:p>
          </p:txBody>
        </p:sp>
        <p:graphicFrame>
          <p:nvGraphicFramePr>
            <p:cNvPr id="2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36323152"/>
                </p:ext>
              </p:extLst>
            </p:nvPr>
          </p:nvGraphicFramePr>
          <p:xfrm>
            <a:off x="1463675" y="2405063"/>
            <a:ext cx="414338" cy="746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4" name="Equation" r:id="rId5" imgW="215640" imgH="393480" progId="Equation.DSMT4">
                    <p:embed/>
                  </p:oleObj>
                </mc:Choice>
                <mc:Fallback>
                  <p:oleObj name="Equation" r:id="rId5" imgW="21564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63675" y="2405063"/>
                          <a:ext cx="414338" cy="7461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44735994"/>
                </p:ext>
              </p:extLst>
            </p:nvPr>
          </p:nvGraphicFramePr>
          <p:xfrm>
            <a:off x="4113213" y="2405063"/>
            <a:ext cx="414337" cy="746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5" name="Equation" r:id="rId7" imgW="215640" imgH="393480" progId="Equation.DSMT4">
                    <p:embed/>
                  </p:oleObj>
                </mc:Choice>
                <mc:Fallback>
                  <p:oleObj name="Equation" r:id="rId7" imgW="21564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13213" y="2405063"/>
                          <a:ext cx="414337" cy="7461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85940409"/>
                </p:ext>
              </p:extLst>
            </p:nvPr>
          </p:nvGraphicFramePr>
          <p:xfrm>
            <a:off x="6883400" y="2405063"/>
            <a:ext cx="412750" cy="746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6" name="Equation" r:id="rId9" imgW="215640" imgH="393480" progId="Equation.DSMT4">
                    <p:embed/>
                  </p:oleObj>
                </mc:Choice>
                <mc:Fallback>
                  <p:oleObj name="Equation" r:id="rId9" imgW="21564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83400" y="2405063"/>
                          <a:ext cx="412750" cy="7461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82774459"/>
                </p:ext>
              </p:extLst>
            </p:nvPr>
          </p:nvGraphicFramePr>
          <p:xfrm>
            <a:off x="9615488" y="2405063"/>
            <a:ext cx="412750" cy="746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7" name="Equation" r:id="rId11" imgW="215640" imgH="393480" progId="Equation.DSMT4">
                    <p:embed/>
                  </p:oleObj>
                </mc:Choice>
                <mc:Fallback>
                  <p:oleObj name="Equation" r:id="rId11" imgW="21564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15488" y="2405063"/>
                          <a:ext cx="412750" cy="7461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" name="Group 8"/>
          <p:cNvGrpSpPr/>
          <p:nvPr/>
        </p:nvGrpSpPr>
        <p:grpSpPr>
          <a:xfrm>
            <a:off x="2370091" y="4011590"/>
            <a:ext cx="7451819" cy="1245308"/>
            <a:chOff x="2370091" y="4011590"/>
            <a:chExt cx="7451819" cy="1245308"/>
          </a:xfrm>
        </p:grpSpPr>
        <p:sp>
          <p:nvSpPr>
            <p:cNvPr id="10" name="Rectangle 9"/>
            <p:cNvSpPr/>
            <p:nvPr/>
          </p:nvSpPr>
          <p:spPr>
            <a:xfrm>
              <a:off x="2370091" y="4011590"/>
              <a:ext cx="7451819" cy="1245308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kumimoji="0" lang="en-US" sz="400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D.</a:t>
              </a:r>
              <a:endParaRPr kumimoji="0" lang="vi-VN" sz="4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endParaRPr>
            </a:p>
          </p:txBody>
        </p:sp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45768494"/>
                </p:ext>
              </p:extLst>
            </p:nvPr>
          </p:nvGraphicFramePr>
          <p:xfrm>
            <a:off x="6521106" y="4157363"/>
            <a:ext cx="550822" cy="9957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8" name="Equation" r:id="rId13" imgW="215640" imgH="393480" progId="Equation.DSMT4">
                    <p:embed/>
                  </p:oleObj>
                </mc:Choice>
                <mc:Fallback>
                  <p:oleObj name="Equation" r:id="rId13" imgW="21564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21106" y="4157363"/>
                          <a:ext cx="550822" cy="9957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911279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96348" y="437322"/>
            <a:ext cx="11171582" cy="337930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4.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20 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1, 2, 3,…19, 20;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ngẫu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dư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1”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A. 1, 5, 11, 17.                                           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1, 7, 13, 19.       </a:t>
            </a:r>
          </a:p>
          <a:p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C. 5, 7, 11, 13, 17, 19.                                D. 1, 5, 13, 17, 20.</a:t>
            </a:r>
          </a:p>
          <a:p>
            <a:pPr algn="ctr"/>
            <a:endParaRPr lang="vi-VN" sz="2800" b="1" dirty="0">
              <a:solidFill>
                <a:schemeClr val="bg1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0091" y="4011590"/>
            <a:ext cx="7451819" cy="124530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 1, 7, 13, 19. 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12" name="Picture 1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891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F33787325_Lab safety_AAS_v3" id="{898BC5E2-691B-4B41-A97D-F35AD4FFF20D}" vid="{295F60D3-032D-43CA-A300-E4752067AD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0096A91-93C8-4C7A-BF68-944591874A6D}">
  <ds:schemaRefs>
    <ds:schemaRef ds:uri="http://schemas.microsoft.com/office/2006/metadata/properties"/>
    <ds:schemaRef ds:uri="http://www.w3.org/XML/1998/namespace"/>
    <ds:schemaRef ds:uri="http://purl.org/dc/terms/"/>
    <ds:schemaRef ds:uri="http://purl.org/dc/elements/1.1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16c05727-aa75-4e4a-9b5f-8a80a1165891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19E59094-1E6F-42D5-A62B-D0344AFFFA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04BA817-A03C-4EA3-86C4-6E42BD37F5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751</TotalTime>
  <Words>2272</Words>
  <PresentationFormat>Custom</PresentationFormat>
  <Paragraphs>348</Paragraphs>
  <Slides>35</Slides>
  <Notes>13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Office Theme</vt:lpstr>
      <vt:lpstr>Equation</vt:lpstr>
      <vt:lpstr>MathType 7.0 Equation</vt:lpstr>
      <vt:lpstr> BÀI TẬP CUỐI CHƯƠNG V</vt:lpstr>
      <vt:lpstr>Chơi trò chơi: “Ai lên cao hơn”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Remember… Safety First!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Website@VnTeach.Com</dc:creator>
  <cp:keywords>Website@VnTeach.Com</cp:keywords>
  <dcterms:created xsi:type="dcterms:W3CDTF">2021-06-07T13:44:30Z</dcterms:created>
  <dcterms:modified xsi:type="dcterms:W3CDTF">2022-06-24T07:37:41Z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