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0" r:id="rId2"/>
    <p:sldId id="412" r:id="rId3"/>
    <p:sldId id="302" r:id="rId4"/>
    <p:sldId id="292" r:id="rId5"/>
    <p:sldId id="394" r:id="rId6"/>
    <p:sldId id="407" r:id="rId7"/>
    <p:sldId id="334" r:id="rId8"/>
    <p:sldId id="423" r:id="rId9"/>
    <p:sldId id="426" r:id="rId10"/>
    <p:sldId id="436" r:id="rId11"/>
    <p:sldId id="439" r:id="rId12"/>
    <p:sldId id="435" r:id="rId13"/>
    <p:sldId id="440" r:id="rId14"/>
    <p:sldId id="409" r:id="rId15"/>
    <p:sldId id="410" r:id="rId16"/>
    <p:sldId id="411" r:id="rId17"/>
    <p:sldId id="415" r:id="rId18"/>
    <p:sldId id="413" r:id="rId19"/>
    <p:sldId id="416" r:id="rId20"/>
    <p:sldId id="417" r:id="rId21"/>
    <p:sldId id="427" r:id="rId22"/>
    <p:sldId id="431" r:id="rId23"/>
    <p:sldId id="432" r:id="rId24"/>
    <p:sldId id="428" r:id="rId25"/>
    <p:sldId id="315" r:id="rId26"/>
    <p:sldId id="380" r:id="rId27"/>
    <p:sldId id="433" r:id="rId28"/>
    <p:sldId id="434" r:id="rId29"/>
    <p:sldId id="331" r:id="rId30"/>
    <p:sldId id="295" r:id="rId31"/>
    <p:sldId id="329" r:id="rId32"/>
    <p:sldId id="343" r:id="rId3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 id="1" name="Rieu Phan Van" initials="RPV" lastIdx="16"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57"/>
  </p:normalViewPr>
  <p:slideViewPr>
    <p:cSldViewPr snapToGrid="0">
      <p:cViewPr varScale="1">
        <p:scale>
          <a:sx n="60" d="100"/>
          <a:sy n="60" d="100"/>
        </p:scale>
        <p:origin x="96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AD9E24-36D6-4386-A3EE-40B3FD9110F3}" type="slidenum">
              <a:rPr lang="en-US" smtClean="0"/>
              <a:pPr>
                <a:defRPr/>
              </a:pPr>
              <a:t>6</a:t>
            </a:fld>
            <a:endParaRPr lang="en-US"/>
          </a:p>
        </p:txBody>
      </p:sp>
    </p:spTree>
    <p:extLst>
      <p:ext uri="{BB962C8B-B14F-4D97-AF65-F5344CB8AC3E}">
        <p14:creationId xmlns:p14="http://schemas.microsoft.com/office/powerpoint/2010/main" val="204344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AD9E24-36D6-4386-A3EE-40B3FD9110F3}" type="slidenum">
              <a:rPr lang="en-US" smtClean="0"/>
              <a:pPr>
                <a:defRPr/>
              </a:pPr>
              <a:t>10</a:t>
            </a:fld>
            <a:endParaRPr lang="en-US"/>
          </a:p>
        </p:txBody>
      </p:sp>
    </p:spTree>
    <p:extLst>
      <p:ext uri="{BB962C8B-B14F-4D97-AF65-F5344CB8AC3E}">
        <p14:creationId xmlns:p14="http://schemas.microsoft.com/office/powerpoint/2010/main" val="22268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AD9E24-36D6-4386-A3EE-40B3FD9110F3}" type="slidenum">
              <a:rPr lang="en-US" smtClean="0"/>
              <a:pPr>
                <a:defRPr/>
              </a:pPr>
              <a:t>11</a:t>
            </a:fld>
            <a:endParaRPr lang="en-US"/>
          </a:p>
        </p:txBody>
      </p:sp>
    </p:spTree>
    <p:extLst>
      <p:ext uri="{BB962C8B-B14F-4D97-AF65-F5344CB8AC3E}">
        <p14:creationId xmlns:p14="http://schemas.microsoft.com/office/powerpoint/2010/main" val="1763002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32</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25344" y="30913"/>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Unit 3 </a:t>
            </a:r>
            <a:r>
              <a:rPr lang="en-US" sz="1400" dirty="0">
                <a:solidFill>
                  <a:schemeClr val="bg1"/>
                </a:solidFill>
                <a:latin typeface="+mn-lt"/>
                <a:cs typeface="+mn-cs"/>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9506480" y="30912"/>
            <a:ext cx="2707216"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Lesson 3a - Vocabulary Expansion</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4.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103628" y="2092325"/>
            <a:ext cx="6549656" cy="2308324"/>
          </a:xfrm>
          <a:prstGeom prst="rect">
            <a:avLst/>
          </a:prstGeom>
          <a:noFill/>
          <a:ln w="9525">
            <a:noFill/>
            <a:miter lim="800000"/>
            <a:headEnd/>
            <a:tailEnd/>
          </a:ln>
        </p:spPr>
        <p:txBody>
          <a:bodyPr wrap="square">
            <a:spAutoFit/>
          </a:bodyPr>
          <a:lstStyle/>
          <a:p>
            <a:pPr algn="ctr"/>
            <a:r>
              <a:rPr lang="en-US" sz="4800" b="1" dirty="0">
                <a:solidFill>
                  <a:srgbClr val="FF0000"/>
                </a:solidFill>
                <a:latin typeface="Calibri" pitchFamily="34" charset="0"/>
              </a:rPr>
              <a:t>Unit 3: Arts and Music</a:t>
            </a:r>
          </a:p>
          <a:p>
            <a:pPr algn="ctr"/>
            <a:r>
              <a:rPr lang="en-US" sz="4800" b="1" dirty="0">
                <a:solidFill>
                  <a:srgbClr val="00B050"/>
                </a:solidFill>
                <a:latin typeface="Calibri" pitchFamily="34" charset="0"/>
              </a:rPr>
              <a:t>Lesson 3a: Reading</a:t>
            </a:r>
          </a:p>
          <a:p>
            <a:pPr algn="ctr"/>
            <a:r>
              <a:rPr lang="en-US" sz="4800" b="1" dirty="0">
                <a:solidFill>
                  <a:srgbClr val="0070C0"/>
                </a:solidFill>
                <a:latin typeface="Calibri" pitchFamily="34" charset="0"/>
              </a:rPr>
              <a:t>Page 47</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88018" y="1272328"/>
            <a:ext cx="9813851" cy="3595343"/>
          </a:xfrm>
          <a:prstGeom prst="rect">
            <a:avLst/>
          </a:prstGeom>
        </p:spPr>
        <p:txBody>
          <a:bodyPr wrap="square">
            <a:spAutoFit/>
          </a:bodyPr>
          <a:lstStyle/>
          <a:p>
            <a:pPr>
              <a:lnSpc>
                <a:spcPct val="120000"/>
              </a:lnSpc>
            </a:pPr>
            <a:r>
              <a:rPr lang="en-US" sz="3200" dirty="0">
                <a:latin typeface="+mj-lt"/>
              </a:rPr>
              <a:t>1. You can see lots of dancers and dance to music at this.</a:t>
            </a:r>
          </a:p>
          <a:p>
            <a:pPr>
              <a:lnSpc>
                <a:spcPct val="120000"/>
              </a:lnSpc>
            </a:pPr>
            <a:r>
              <a:rPr lang="en-US" sz="3200" dirty="0">
                <a:latin typeface="+mj-lt"/>
              </a:rPr>
              <a:t>2. You can see footballers there.</a:t>
            </a:r>
          </a:p>
          <a:p>
            <a:pPr>
              <a:lnSpc>
                <a:spcPct val="120000"/>
              </a:lnSpc>
            </a:pPr>
            <a:r>
              <a:rPr lang="en-US" sz="3200" dirty="0">
                <a:latin typeface="+mj-lt"/>
              </a:rPr>
              <a:t>3. You can see models there.</a:t>
            </a:r>
          </a:p>
          <a:p>
            <a:pPr>
              <a:lnSpc>
                <a:spcPct val="120000"/>
              </a:lnSpc>
            </a:pPr>
            <a:r>
              <a:rPr lang="en-US" sz="3200" dirty="0">
                <a:latin typeface="+mj-lt"/>
              </a:rPr>
              <a:t>4. You can listen to bands and singers at this.</a:t>
            </a:r>
          </a:p>
          <a:p>
            <a:pPr>
              <a:lnSpc>
                <a:spcPct val="120000"/>
              </a:lnSpc>
            </a:pPr>
            <a:r>
              <a:rPr lang="en-US" sz="3200" dirty="0">
                <a:latin typeface="+mj-lt"/>
              </a:rPr>
              <a:t>5. You can see it at the cinema.</a:t>
            </a:r>
          </a:p>
          <a:p>
            <a:pPr>
              <a:lnSpc>
                <a:spcPct val="120000"/>
              </a:lnSpc>
            </a:pPr>
            <a:r>
              <a:rPr lang="en-US" sz="3200" dirty="0">
                <a:latin typeface="+mj-lt"/>
              </a:rPr>
              <a:t>6. You can see dancers performing a story in this play.</a:t>
            </a:r>
            <a:endParaRPr lang="en-US" sz="1600" dirty="0"/>
          </a:p>
        </p:txBody>
      </p:sp>
      <p:sp>
        <p:nvSpPr>
          <p:cNvPr id="7" name="Rectangle 6"/>
          <p:cNvSpPr/>
          <p:nvPr/>
        </p:nvSpPr>
        <p:spPr>
          <a:xfrm>
            <a:off x="25400" y="4867671"/>
            <a:ext cx="7534349" cy="1661993"/>
          </a:xfrm>
          <a:prstGeom prst="rect">
            <a:avLst/>
          </a:prstGeom>
        </p:spPr>
        <p:txBody>
          <a:bodyPr wrap="square">
            <a:spAutoFit/>
          </a:bodyPr>
          <a:lstStyle/>
          <a:p>
            <a:r>
              <a:rPr lang="en-US" sz="3400" dirty="0">
                <a:solidFill>
                  <a:srgbClr val="FF0000"/>
                </a:solidFill>
                <a:latin typeface="+mj-lt"/>
              </a:rPr>
              <a:t>a. sports match 		d. concert</a:t>
            </a:r>
          </a:p>
          <a:p>
            <a:r>
              <a:rPr lang="en-US" sz="3400" dirty="0">
                <a:solidFill>
                  <a:srgbClr val="FF0000"/>
                </a:solidFill>
                <a:latin typeface="+mj-lt"/>
              </a:rPr>
              <a:t>b. fashion show 		e. film</a:t>
            </a:r>
          </a:p>
          <a:p>
            <a:r>
              <a:rPr lang="en-US" sz="3400" dirty="0">
                <a:solidFill>
                  <a:srgbClr val="FF0000"/>
                </a:solidFill>
                <a:latin typeface="+mj-lt"/>
              </a:rPr>
              <a:t>c. ballet 				f. dance show</a:t>
            </a:r>
          </a:p>
        </p:txBody>
      </p:sp>
      <p:sp>
        <p:nvSpPr>
          <p:cNvPr id="8" name="TextBox 7"/>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Exercise </a:t>
            </a:r>
          </a:p>
          <a:p>
            <a:pPr>
              <a:defRPr/>
            </a:pPr>
            <a:r>
              <a:rPr lang="en-US" dirty="0">
                <a:solidFill>
                  <a:schemeClr val="bg1"/>
                </a:solidFill>
                <a:latin typeface="Calibri" pitchFamily="34" charset="0"/>
              </a:rPr>
              <a:t>WB page 26</a:t>
            </a:r>
          </a:p>
        </p:txBody>
      </p:sp>
      <p:sp>
        <p:nvSpPr>
          <p:cNvPr id="10" name="Rectangle 9"/>
          <p:cNvSpPr/>
          <p:nvPr/>
        </p:nvSpPr>
        <p:spPr>
          <a:xfrm>
            <a:off x="1565275" y="290052"/>
            <a:ext cx="11944350" cy="1138773"/>
          </a:xfrm>
          <a:prstGeom prst="rect">
            <a:avLst/>
          </a:prstGeom>
        </p:spPr>
        <p:txBody>
          <a:bodyPr wrap="square">
            <a:spAutoFit/>
          </a:bodyPr>
          <a:lstStyle/>
          <a:p>
            <a:r>
              <a:rPr lang="en-US" sz="3400" dirty="0">
                <a:solidFill>
                  <a:srgbClr val="0070C0"/>
                </a:solidFill>
                <a:latin typeface="+mj-lt"/>
              </a:rPr>
              <a:t>Match the descriptions (1-6) to the types of entertainment </a:t>
            </a:r>
          </a:p>
          <a:p>
            <a:r>
              <a:rPr lang="en-US" sz="3400" dirty="0">
                <a:solidFill>
                  <a:srgbClr val="0070C0"/>
                </a:solidFill>
                <a:latin typeface="+mj-lt"/>
              </a:rPr>
              <a:t>(a-f).</a:t>
            </a:r>
          </a:p>
        </p:txBody>
      </p:sp>
    </p:spTree>
    <p:extLst>
      <p:ext uri="{BB962C8B-B14F-4D97-AF65-F5344CB8AC3E}">
        <p14:creationId xmlns:p14="http://schemas.microsoft.com/office/powerpoint/2010/main" val="241750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65275" y="1202212"/>
            <a:ext cx="9867014" cy="3598549"/>
          </a:xfrm>
          <a:prstGeom prst="rect">
            <a:avLst/>
          </a:prstGeom>
        </p:spPr>
        <p:txBody>
          <a:bodyPr wrap="square">
            <a:spAutoFit/>
          </a:bodyPr>
          <a:lstStyle/>
          <a:p>
            <a:pPr>
              <a:lnSpc>
                <a:spcPct val="120000"/>
              </a:lnSpc>
            </a:pPr>
            <a:r>
              <a:rPr lang="en-US" sz="3200" dirty="0">
                <a:latin typeface="+mj-lt"/>
              </a:rPr>
              <a:t>1. You can see lots of dancers and dance to music at this.</a:t>
            </a:r>
          </a:p>
          <a:p>
            <a:pPr>
              <a:lnSpc>
                <a:spcPct val="120000"/>
              </a:lnSpc>
            </a:pPr>
            <a:r>
              <a:rPr lang="en-US" sz="3200" dirty="0">
                <a:latin typeface="+mj-lt"/>
              </a:rPr>
              <a:t>2. You can see footballers there.</a:t>
            </a:r>
          </a:p>
          <a:p>
            <a:pPr>
              <a:lnSpc>
                <a:spcPct val="120000"/>
              </a:lnSpc>
            </a:pPr>
            <a:r>
              <a:rPr lang="en-US" sz="3200" dirty="0">
                <a:latin typeface="+mj-lt"/>
              </a:rPr>
              <a:t>3. You can see models there.</a:t>
            </a:r>
          </a:p>
          <a:p>
            <a:pPr>
              <a:lnSpc>
                <a:spcPct val="120000"/>
              </a:lnSpc>
            </a:pPr>
            <a:r>
              <a:rPr lang="en-US" sz="3200" dirty="0">
                <a:latin typeface="+mj-lt"/>
              </a:rPr>
              <a:t>4. You can listen to bands and singers at this.</a:t>
            </a:r>
          </a:p>
          <a:p>
            <a:pPr>
              <a:lnSpc>
                <a:spcPct val="120000"/>
              </a:lnSpc>
            </a:pPr>
            <a:r>
              <a:rPr lang="en-US" sz="3200" dirty="0">
                <a:latin typeface="+mj-lt"/>
              </a:rPr>
              <a:t>5. You can see it at the cinema.</a:t>
            </a:r>
          </a:p>
          <a:p>
            <a:pPr>
              <a:lnSpc>
                <a:spcPct val="120000"/>
              </a:lnSpc>
            </a:pPr>
            <a:r>
              <a:rPr lang="en-US" sz="3200" dirty="0">
                <a:latin typeface="+mj-lt"/>
              </a:rPr>
              <a:t>6. You can see dancers performing a story in this play.</a:t>
            </a:r>
          </a:p>
        </p:txBody>
      </p:sp>
      <p:sp>
        <p:nvSpPr>
          <p:cNvPr id="7" name="Rectangle 6"/>
          <p:cNvSpPr/>
          <p:nvPr/>
        </p:nvSpPr>
        <p:spPr>
          <a:xfrm>
            <a:off x="25400" y="4867671"/>
            <a:ext cx="7555614" cy="1661993"/>
          </a:xfrm>
          <a:prstGeom prst="rect">
            <a:avLst/>
          </a:prstGeom>
        </p:spPr>
        <p:txBody>
          <a:bodyPr wrap="square">
            <a:spAutoFit/>
          </a:bodyPr>
          <a:lstStyle/>
          <a:p>
            <a:r>
              <a:rPr lang="en-US" sz="3400" dirty="0">
                <a:solidFill>
                  <a:srgbClr val="FF0000"/>
                </a:solidFill>
                <a:latin typeface="+mj-lt"/>
              </a:rPr>
              <a:t>a. sports match 		d. concert</a:t>
            </a:r>
          </a:p>
          <a:p>
            <a:r>
              <a:rPr lang="en-US" sz="3400" dirty="0">
                <a:solidFill>
                  <a:srgbClr val="FF0000"/>
                </a:solidFill>
                <a:latin typeface="+mj-lt"/>
              </a:rPr>
              <a:t>b. fashion show 		e. film</a:t>
            </a:r>
          </a:p>
          <a:p>
            <a:r>
              <a:rPr lang="en-US" sz="3400" dirty="0">
                <a:solidFill>
                  <a:srgbClr val="FF0000"/>
                </a:solidFill>
                <a:latin typeface="+mj-lt"/>
              </a:rPr>
              <a:t>c. ballet 				f. dance show</a:t>
            </a:r>
          </a:p>
        </p:txBody>
      </p:sp>
      <p:sp>
        <p:nvSpPr>
          <p:cNvPr id="8" name="TextBox 7"/>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Exercise </a:t>
            </a:r>
          </a:p>
          <a:p>
            <a:pPr>
              <a:defRPr/>
            </a:pPr>
            <a:r>
              <a:rPr lang="en-US" dirty="0">
                <a:solidFill>
                  <a:schemeClr val="bg1"/>
                </a:solidFill>
                <a:latin typeface="Calibri" pitchFamily="34" charset="0"/>
              </a:rPr>
              <a:t>WB page 26</a:t>
            </a:r>
          </a:p>
        </p:txBody>
      </p:sp>
      <p:sp>
        <p:nvSpPr>
          <p:cNvPr id="10" name="Rectangle 9"/>
          <p:cNvSpPr/>
          <p:nvPr/>
        </p:nvSpPr>
        <p:spPr>
          <a:xfrm>
            <a:off x="1621982" y="375317"/>
            <a:ext cx="11944350" cy="615553"/>
          </a:xfrm>
          <a:prstGeom prst="rect">
            <a:avLst/>
          </a:prstGeom>
        </p:spPr>
        <p:txBody>
          <a:bodyPr wrap="square">
            <a:spAutoFit/>
          </a:bodyPr>
          <a:lstStyle/>
          <a:p>
            <a:r>
              <a:rPr lang="en-US" sz="3400" dirty="0">
                <a:solidFill>
                  <a:srgbClr val="0070C0"/>
                </a:solidFill>
                <a:latin typeface="+mj-lt"/>
              </a:rPr>
              <a:t>Pay attention to underlined parts.</a:t>
            </a:r>
          </a:p>
        </p:txBody>
      </p:sp>
      <p:cxnSp>
        <p:nvCxnSpPr>
          <p:cNvPr id="3" name="Straight Connector 2"/>
          <p:cNvCxnSpPr/>
          <p:nvPr/>
        </p:nvCxnSpPr>
        <p:spPr>
          <a:xfrm>
            <a:off x="5168745" y="1760816"/>
            <a:ext cx="1330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7315200" y="1760816"/>
            <a:ext cx="2445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4074202" y="2352372"/>
            <a:ext cx="17595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74202" y="2925887"/>
            <a:ext cx="11914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833303" y="3521629"/>
            <a:ext cx="29709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3450780" y="4109002"/>
            <a:ext cx="31945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4074202" y="4671882"/>
            <a:ext cx="43786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5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7650" y="1246810"/>
            <a:ext cx="11944350" cy="5493812"/>
          </a:xfrm>
          <a:prstGeom prst="rect">
            <a:avLst/>
          </a:prstGeom>
        </p:spPr>
        <p:txBody>
          <a:bodyPr wrap="square">
            <a:spAutoFit/>
          </a:bodyPr>
          <a:lstStyle/>
          <a:p>
            <a:pPr>
              <a:lnSpc>
                <a:spcPct val="150000"/>
              </a:lnSpc>
            </a:pPr>
            <a:r>
              <a:rPr lang="en-US" sz="3000" dirty="0">
                <a:latin typeface="FrutigerLTStd-Bold"/>
              </a:rPr>
              <a:t>1. You can see lots of dancers and dance to music </a:t>
            </a:r>
          </a:p>
          <a:p>
            <a:pPr>
              <a:lnSpc>
                <a:spcPct val="150000"/>
              </a:lnSpc>
            </a:pPr>
            <a:r>
              <a:rPr lang="en-US" sz="3000" dirty="0">
                <a:latin typeface="FrutigerLTStd-Bold"/>
              </a:rPr>
              <a:t>at this.</a:t>
            </a:r>
          </a:p>
          <a:p>
            <a:pPr>
              <a:lnSpc>
                <a:spcPct val="150000"/>
              </a:lnSpc>
            </a:pPr>
            <a:r>
              <a:rPr lang="en-US" sz="3000" dirty="0">
                <a:latin typeface="FrutigerLTStd-Bold"/>
              </a:rPr>
              <a:t>2. You can see footballers there.</a:t>
            </a:r>
          </a:p>
          <a:p>
            <a:pPr>
              <a:lnSpc>
                <a:spcPct val="150000"/>
              </a:lnSpc>
            </a:pPr>
            <a:r>
              <a:rPr lang="en-US" sz="3000" dirty="0">
                <a:latin typeface="FrutigerLTStd-Bold"/>
              </a:rPr>
              <a:t>3. You can see models there.</a:t>
            </a:r>
          </a:p>
          <a:p>
            <a:pPr>
              <a:lnSpc>
                <a:spcPct val="150000"/>
              </a:lnSpc>
            </a:pPr>
            <a:r>
              <a:rPr lang="en-US" sz="3000" dirty="0">
                <a:latin typeface="FrutigerLTStd-Bold"/>
              </a:rPr>
              <a:t>4. You can listen to bands and singers at this.</a:t>
            </a:r>
          </a:p>
          <a:p>
            <a:pPr>
              <a:lnSpc>
                <a:spcPct val="150000"/>
              </a:lnSpc>
            </a:pPr>
            <a:r>
              <a:rPr lang="en-US" sz="3000" dirty="0">
                <a:latin typeface="FrutigerLTStd-Bold"/>
              </a:rPr>
              <a:t>5. You can see it at the cinema.</a:t>
            </a:r>
          </a:p>
          <a:p>
            <a:pPr>
              <a:lnSpc>
                <a:spcPct val="150000"/>
              </a:lnSpc>
            </a:pPr>
            <a:r>
              <a:rPr lang="en-US" sz="3000" dirty="0">
                <a:latin typeface="FrutigerLTStd-Bold"/>
              </a:rPr>
              <a:t>6. You can see dancers performing a story in this play.</a:t>
            </a:r>
          </a:p>
          <a:p>
            <a:br>
              <a:rPr lang="en-US" dirty="0"/>
            </a:br>
            <a:endParaRPr lang="en-US" dirty="0"/>
          </a:p>
        </p:txBody>
      </p:sp>
      <p:sp>
        <p:nvSpPr>
          <p:cNvPr id="7" name="Rectangle 6"/>
          <p:cNvSpPr/>
          <p:nvPr/>
        </p:nvSpPr>
        <p:spPr>
          <a:xfrm>
            <a:off x="9211908" y="1682210"/>
            <a:ext cx="2868971" cy="584775"/>
          </a:xfrm>
          <a:prstGeom prst="rect">
            <a:avLst/>
          </a:prstGeom>
        </p:spPr>
        <p:txBody>
          <a:bodyPr wrap="square">
            <a:spAutoFit/>
          </a:bodyPr>
          <a:lstStyle/>
          <a:p>
            <a:r>
              <a:rPr lang="en-US" sz="3200" dirty="0">
                <a:solidFill>
                  <a:srgbClr val="FF0000"/>
                </a:solidFill>
                <a:latin typeface="+mj-lt"/>
              </a:rPr>
              <a:t>f. dance show</a:t>
            </a:r>
          </a:p>
        </p:txBody>
      </p:sp>
      <p:sp>
        <p:nvSpPr>
          <p:cNvPr id="8" name="TextBox 7"/>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Exercise </a:t>
            </a:r>
          </a:p>
          <a:p>
            <a:pPr>
              <a:defRPr/>
            </a:pPr>
            <a:r>
              <a:rPr lang="en-US" dirty="0">
                <a:solidFill>
                  <a:schemeClr val="bg1"/>
                </a:solidFill>
                <a:latin typeface="Calibri" pitchFamily="34" charset="0"/>
              </a:rPr>
              <a:t>WB page 26</a:t>
            </a:r>
          </a:p>
        </p:txBody>
      </p:sp>
      <p:sp>
        <p:nvSpPr>
          <p:cNvPr id="10" name="Rectangle 9"/>
          <p:cNvSpPr/>
          <p:nvPr/>
        </p:nvSpPr>
        <p:spPr>
          <a:xfrm>
            <a:off x="9211909" y="2706775"/>
            <a:ext cx="3251200" cy="584775"/>
          </a:xfrm>
          <a:prstGeom prst="rect">
            <a:avLst/>
          </a:prstGeom>
        </p:spPr>
        <p:txBody>
          <a:bodyPr wrap="square">
            <a:spAutoFit/>
          </a:bodyPr>
          <a:lstStyle/>
          <a:p>
            <a:r>
              <a:rPr lang="en-US" sz="3200" dirty="0">
                <a:solidFill>
                  <a:srgbClr val="FF0000"/>
                </a:solidFill>
                <a:latin typeface="+mj-lt"/>
              </a:rPr>
              <a:t>a. sports match</a:t>
            </a:r>
          </a:p>
        </p:txBody>
      </p:sp>
      <p:sp>
        <p:nvSpPr>
          <p:cNvPr id="11" name="Rectangle 10"/>
          <p:cNvSpPr/>
          <p:nvPr/>
        </p:nvSpPr>
        <p:spPr>
          <a:xfrm>
            <a:off x="9211909" y="3450612"/>
            <a:ext cx="3251200" cy="584775"/>
          </a:xfrm>
          <a:prstGeom prst="rect">
            <a:avLst/>
          </a:prstGeom>
        </p:spPr>
        <p:txBody>
          <a:bodyPr wrap="square">
            <a:spAutoFit/>
          </a:bodyPr>
          <a:lstStyle/>
          <a:p>
            <a:r>
              <a:rPr lang="en-US" sz="3200" dirty="0">
                <a:solidFill>
                  <a:srgbClr val="FF0000"/>
                </a:solidFill>
                <a:latin typeface="+mj-lt"/>
              </a:rPr>
              <a:t>b. fashion show</a:t>
            </a:r>
          </a:p>
        </p:txBody>
      </p:sp>
      <p:sp>
        <p:nvSpPr>
          <p:cNvPr id="12" name="Rectangle 11"/>
          <p:cNvSpPr/>
          <p:nvPr/>
        </p:nvSpPr>
        <p:spPr>
          <a:xfrm>
            <a:off x="9211909" y="4122244"/>
            <a:ext cx="2868971" cy="584775"/>
          </a:xfrm>
          <a:prstGeom prst="rect">
            <a:avLst/>
          </a:prstGeom>
        </p:spPr>
        <p:txBody>
          <a:bodyPr wrap="square">
            <a:spAutoFit/>
          </a:bodyPr>
          <a:lstStyle/>
          <a:p>
            <a:r>
              <a:rPr lang="en-US" sz="3200" dirty="0">
                <a:solidFill>
                  <a:srgbClr val="FF0000"/>
                </a:solidFill>
                <a:latin typeface="+mj-lt"/>
              </a:rPr>
              <a:t>d. concert</a:t>
            </a:r>
          </a:p>
        </p:txBody>
      </p:sp>
      <p:sp>
        <p:nvSpPr>
          <p:cNvPr id="13" name="Rectangle 12"/>
          <p:cNvSpPr/>
          <p:nvPr/>
        </p:nvSpPr>
        <p:spPr>
          <a:xfrm>
            <a:off x="9211908" y="4866081"/>
            <a:ext cx="2868971" cy="584775"/>
          </a:xfrm>
          <a:prstGeom prst="rect">
            <a:avLst/>
          </a:prstGeom>
        </p:spPr>
        <p:txBody>
          <a:bodyPr wrap="square">
            <a:spAutoFit/>
          </a:bodyPr>
          <a:lstStyle/>
          <a:p>
            <a:r>
              <a:rPr lang="en-US" sz="3200">
                <a:solidFill>
                  <a:srgbClr val="FF0000"/>
                </a:solidFill>
                <a:latin typeface="+mj-lt"/>
              </a:rPr>
              <a:t>e. film</a:t>
            </a:r>
          </a:p>
        </p:txBody>
      </p:sp>
      <p:sp>
        <p:nvSpPr>
          <p:cNvPr id="14" name="Rectangle 13"/>
          <p:cNvSpPr/>
          <p:nvPr/>
        </p:nvSpPr>
        <p:spPr>
          <a:xfrm>
            <a:off x="9211908" y="5512412"/>
            <a:ext cx="2868971" cy="584775"/>
          </a:xfrm>
          <a:prstGeom prst="rect">
            <a:avLst/>
          </a:prstGeom>
        </p:spPr>
        <p:txBody>
          <a:bodyPr wrap="square">
            <a:spAutoFit/>
          </a:bodyPr>
          <a:lstStyle/>
          <a:p>
            <a:r>
              <a:rPr lang="en-US" sz="3200">
                <a:solidFill>
                  <a:srgbClr val="FF0000"/>
                </a:solidFill>
                <a:latin typeface="+mj-lt"/>
              </a:rPr>
              <a:t>f. ballet</a:t>
            </a:r>
          </a:p>
        </p:txBody>
      </p:sp>
      <p:sp>
        <p:nvSpPr>
          <p:cNvPr id="16" name="Rectangle 15"/>
          <p:cNvSpPr/>
          <p:nvPr/>
        </p:nvSpPr>
        <p:spPr>
          <a:xfrm>
            <a:off x="4595358" y="485998"/>
            <a:ext cx="2391680" cy="646331"/>
          </a:xfrm>
          <a:prstGeom prst="rect">
            <a:avLst/>
          </a:prstGeom>
        </p:spPr>
        <p:txBody>
          <a:bodyPr wrap="none">
            <a:spAutoFit/>
          </a:bodyPr>
          <a:lstStyle/>
          <a:p>
            <a:pPr algn="ctr"/>
            <a:r>
              <a:rPr lang="en-US" sz="3600" b="1">
                <a:solidFill>
                  <a:srgbClr val="0070C0"/>
                </a:solidFill>
                <a:latin typeface="+mj-lt"/>
              </a:rPr>
              <a:t>Answer key</a:t>
            </a:r>
          </a:p>
        </p:txBody>
      </p:sp>
    </p:spTree>
    <p:extLst>
      <p:ext uri="{BB962C8B-B14F-4D97-AF65-F5344CB8AC3E}">
        <p14:creationId xmlns:p14="http://schemas.microsoft.com/office/powerpoint/2010/main" val="169705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038" y="1798863"/>
            <a:ext cx="11651673" cy="1138773"/>
          </a:xfrm>
          <a:prstGeom prst="rect">
            <a:avLst/>
          </a:prstGeom>
        </p:spPr>
        <p:txBody>
          <a:bodyPr wrap="square">
            <a:spAutoFit/>
          </a:bodyPr>
          <a:lstStyle/>
          <a:p>
            <a:r>
              <a:rPr lang="en-US" sz="3400" dirty="0">
                <a:solidFill>
                  <a:srgbClr val="0070C0"/>
                </a:solidFill>
                <a:latin typeface="+mj-lt"/>
              </a:rPr>
              <a:t>What are your </a:t>
            </a:r>
            <a:r>
              <a:rPr lang="en-US" sz="3400" dirty="0" err="1">
                <a:solidFill>
                  <a:srgbClr val="0070C0"/>
                </a:solidFill>
                <a:latin typeface="+mj-lt"/>
              </a:rPr>
              <a:t>favourite</a:t>
            </a:r>
            <a:r>
              <a:rPr lang="en-US" sz="3400" dirty="0">
                <a:solidFill>
                  <a:srgbClr val="0070C0"/>
                </a:solidFill>
                <a:latin typeface="+mj-lt"/>
              </a:rPr>
              <a:t> types of entertainment? Why? Tell your </a:t>
            </a:r>
          </a:p>
          <a:p>
            <a:r>
              <a:rPr lang="en-US" sz="3400" dirty="0">
                <a:solidFill>
                  <a:srgbClr val="0070C0"/>
                </a:solidFill>
                <a:latin typeface="+mj-lt"/>
              </a:rPr>
              <a:t>partner.</a:t>
            </a:r>
          </a:p>
        </p:txBody>
      </p:sp>
      <p:pic>
        <p:nvPicPr>
          <p:cNvPr id="3" name="Picture 2"/>
          <p:cNvPicPr>
            <a:picLocks noChangeAspect="1"/>
          </p:cNvPicPr>
          <p:nvPr/>
        </p:nvPicPr>
        <p:blipFill>
          <a:blip r:embed="rId2"/>
          <a:stretch>
            <a:fillRect/>
          </a:stretch>
        </p:blipFill>
        <p:spPr>
          <a:xfrm>
            <a:off x="3555424" y="440111"/>
            <a:ext cx="3842905" cy="1166123"/>
          </a:xfrm>
          <a:prstGeom prst="rect">
            <a:avLst/>
          </a:prstGeom>
        </p:spPr>
      </p:pic>
      <p:sp>
        <p:nvSpPr>
          <p:cNvPr id="6" name="Rectangle 5"/>
          <p:cNvSpPr/>
          <p:nvPr/>
        </p:nvSpPr>
        <p:spPr>
          <a:xfrm>
            <a:off x="694707" y="3105834"/>
            <a:ext cx="10042565" cy="646331"/>
          </a:xfrm>
          <a:prstGeom prst="rect">
            <a:avLst/>
          </a:prstGeom>
        </p:spPr>
        <p:txBody>
          <a:bodyPr wrap="square">
            <a:spAutoFit/>
          </a:bodyPr>
          <a:lstStyle/>
          <a:p>
            <a:r>
              <a:rPr lang="en-US" sz="3600" dirty="0">
                <a:latin typeface="+mj-lt"/>
              </a:rPr>
              <a:t>Are you going to work in pairs or in groups?</a:t>
            </a:r>
          </a:p>
        </p:txBody>
      </p:sp>
      <p:sp>
        <p:nvSpPr>
          <p:cNvPr id="7" name="Rectangle 6"/>
          <p:cNvSpPr/>
          <p:nvPr/>
        </p:nvSpPr>
        <p:spPr>
          <a:xfrm>
            <a:off x="694707" y="3771535"/>
            <a:ext cx="3251200" cy="646331"/>
          </a:xfrm>
          <a:prstGeom prst="rect">
            <a:avLst/>
          </a:prstGeom>
        </p:spPr>
        <p:txBody>
          <a:bodyPr wrap="square">
            <a:spAutoFit/>
          </a:bodyPr>
          <a:lstStyle/>
          <a:p>
            <a:r>
              <a:rPr lang="en-US" sz="3600">
                <a:solidFill>
                  <a:srgbClr val="FF0000"/>
                </a:solidFill>
                <a:latin typeface="+mj-lt"/>
              </a:rPr>
              <a:t>In pairs.</a:t>
            </a:r>
          </a:p>
        </p:txBody>
      </p:sp>
      <p:sp>
        <p:nvSpPr>
          <p:cNvPr id="8" name="Rectangle 7"/>
          <p:cNvSpPr/>
          <p:nvPr/>
        </p:nvSpPr>
        <p:spPr>
          <a:xfrm>
            <a:off x="694707" y="4417866"/>
            <a:ext cx="10042565" cy="646331"/>
          </a:xfrm>
          <a:prstGeom prst="rect">
            <a:avLst/>
          </a:prstGeom>
        </p:spPr>
        <p:txBody>
          <a:bodyPr wrap="square">
            <a:spAutoFit/>
          </a:bodyPr>
          <a:lstStyle/>
          <a:p>
            <a:r>
              <a:rPr lang="en-US" sz="3600">
                <a:latin typeface="+mj-lt"/>
              </a:rPr>
              <a:t>What are you talking about?</a:t>
            </a:r>
          </a:p>
        </p:txBody>
      </p:sp>
      <p:sp>
        <p:nvSpPr>
          <p:cNvPr id="9" name="Rectangle 8"/>
          <p:cNvSpPr/>
          <p:nvPr/>
        </p:nvSpPr>
        <p:spPr>
          <a:xfrm>
            <a:off x="694706" y="5083567"/>
            <a:ext cx="11497294" cy="646331"/>
          </a:xfrm>
          <a:prstGeom prst="rect">
            <a:avLst/>
          </a:prstGeom>
        </p:spPr>
        <p:txBody>
          <a:bodyPr wrap="square">
            <a:spAutoFit/>
          </a:bodyPr>
          <a:lstStyle/>
          <a:p>
            <a:r>
              <a:rPr lang="en-US" sz="3600">
                <a:solidFill>
                  <a:srgbClr val="FF0000"/>
                </a:solidFill>
                <a:latin typeface="+mj-lt"/>
              </a:rPr>
              <a:t>Favourite types of entertainment and explain the reasons.</a:t>
            </a:r>
          </a:p>
        </p:txBody>
      </p:sp>
    </p:spTree>
    <p:extLst>
      <p:ext uri="{BB962C8B-B14F-4D97-AF65-F5344CB8AC3E}">
        <p14:creationId xmlns:p14="http://schemas.microsoft.com/office/powerpoint/2010/main" val="427881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70202" y="413984"/>
            <a:ext cx="3476626" cy="553998"/>
          </a:xfrm>
          <a:prstGeom prst="rect">
            <a:avLst/>
          </a:prstGeom>
        </p:spPr>
        <p:txBody>
          <a:bodyPr wrap="square">
            <a:spAutoFit/>
          </a:bodyPr>
          <a:lstStyle/>
          <a:p>
            <a:r>
              <a:rPr lang="en-US" sz="3000" b="1" dirty="0">
                <a:solidFill>
                  <a:srgbClr val="0070C0"/>
                </a:solidFill>
                <a:latin typeface="FrutigerLTStd-Bold"/>
              </a:rPr>
              <a:t>Suggested answer</a:t>
            </a:r>
            <a:endParaRPr lang="en-US" b="1" dirty="0"/>
          </a:p>
        </p:txBody>
      </p:sp>
      <p:sp>
        <p:nvSpPr>
          <p:cNvPr id="4" name="Speech Bubble: Rectangle with Corners Rounded 9">
            <a:extLst>
              <a:ext uri="{FF2B5EF4-FFF2-40B4-BE49-F238E27FC236}">
                <a16:creationId xmlns:a16="http://schemas.microsoft.com/office/drawing/2014/main" id="{3237C1C3-5F6B-4655-8FA5-8620FC379B26}"/>
              </a:ext>
            </a:extLst>
          </p:cNvPr>
          <p:cNvSpPr/>
          <p:nvPr/>
        </p:nvSpPr>
        <p:spPr>
          <a:xfrm>
            <a:off x="401356" y="1155062"/>
            <a:ext cx="5533898" cy="1324694"/>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Hi, B. What are your </a:t>
            </a:r>
            <a:r>
              <a:rPr lang="en-US" sz="3200" dirty="0" err="1">
                <a:solidFill>
                  <a:schemeClr val="bg1"/>
                </a:solidFill>
              </a:rPr>
              <a:t>favourite</a:t>
            </a:r>
            <a:r>
              <a:rPr lang="en-US" sz="3200" dirty="0">
                <a:solidFill>
                  <a:schemeClr val="bg1"/>
                </a:solidFill>
              </a:rPr>
              <a:t> types of entertainment?  </a:t>
            </a:r>
          </a:p>
        </p:txBody>
      </p:sp>
      <p:sp>
        <p:nvSpPr>
          <p:cNvPr id="5" name="Speech Bubble: Rectangle with Corners Rounded 10">
            <a:extLst>
              <a:ext uri="{FF2B5EF4-FFF2-40B4-BE49-F238E27FC236}">
                <a16:creationId xmlns:a16="http://schemas.microsoft.com/office/drawing/2014/main" id="{5B13F7E0-FA70-485F-B476-87CB56A802F6}"/>
              </a:ext>
            </a:extLst>
          </p:cNvPr>
          <p:cNvSpPr/>
          <p:nvPr/>
        </p:nvSpPr>
        <p:spPr>
          <a:xfrm>
            <a:off x="6401291" y="1155062"/>
            <a:ext cx="4986233" cy="1421574"/>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My </a:t>
            </a:r>
            <a:r>
              <a:rPr lang="en-US" sz="3200" dirty="0" err="1">
                <a:solidFill>
                  <a:srgbClr val="242021"/>
                </a:solidFill>
              </a:rPr>
              <a:t>favourite</a:t>
            </a:r>
            <a:r>
              <a:rPr lang="en-US" sz="3200" dirty="0">
                <a:solidFill>
                  <a:srgbClr val="242021"/>
                </a:solidFill>
              </a:rPr>
              <a:t> types of entertainment are films and concerts.</a:t>
            </a:r>
            <a:endParaRPr lang="en-US" sz="3200" b="1" dirty="0"/>
          </a:p>
        </p:txBody>
      </p:sp>
      <p:sp>
        <p:nvSpPr>
          <p:cNvPr id="6" name="Speech Bubble: Rectangle with Corners Rounded 15">
            <a:extLst>
              <a:ext uri="{FF2B5EF4-FFF2-40B4-BE49-F238E27FC236}">
                <a16:creationId xmlns:a16="http://schemas.microsoft.com/office/drawing/2014/main" id="{F5D26724-3ECF-49E6-8D1C-5E34BE8712EC}"/>
              </a:ext>
            </a:extLst>
          </p:cNvPr>
          <p:cNvSpPr/>
          <p:nvPr/>
        </p:nvSpPr>
        <p:spPr>
          <a:xfrm>
            <a:off x="401356" y="2955492"/>
            <a:ext cx="5533898" cy="121113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i="0">
                <a:solidFill>
                  <a:schemeClr val="bg1"/>
                </a:solidFill>
                <a:effectLst/>
              </a:rPr>
              <a:t>Why?</a:t>
            </a:r>
            <a:endParaRPr lang="en-US" sz="3200" dirty="0">
              <a:solidFill>
                <a:schemeClr val="bg1"/>
              </a:solidFill>
            </a:endParaRPr>
          </a:p>
        </p:txBody>
      </p:sp>
      <p:sp>
        <p:nvSpPr>
          <p:cNvPr id="7" name="Speech Bubble: Rectangle with Corners Rounded 16">
            <a:extLst>
              <a:ext uri="{FF2B5EF4-FFF2-40B4-BE49-F238E27FC236}">
                <a16:creationId xmlns:a16="http://schemas.microsoft.com/office/drawing/2014/main" id="{A1047FA5-5148-4C98-98A1-072F90B31F21}"/>
              </a:ext>
            </a:extLst>
          </p:cNvPr>
          <p:cNvSpPr/>
          <p:nvPr/>
        </p:nvSpPr>
        <p:spPr>
          <a:xfrm>
            <a:off x="6344017" y="2955493"/>
            <a:ext cx="5043507" cy="1363540"/>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Because I like going to the</a:t>
            </a:r>
          </a:p>
          <a:p>
            <a:r>
              <a:rPr lang="en-US" sz="3200">
                <a:solidFill>
                  <a:srgbClr val="242021"/>
                </a:solidFill>
              </a:rPr>
              <a:t>cinema and I like music. And you?</a:t>
            </a:r>
            <a:endParaRPr lang="en-US" sz="3200" b="1">
              <a:solidFill>
                <a:srgbClr val="242021"/>
              </a:solidFill>
            </a:endParaRPr>
          </a:p>
        </p:txBody>
      </p:sp>
      <p:sp>
        <p:nvSpPr>
          <p:cNvPr id="8" name="Speech Bubble: Rectangle with Corners Rounded 18">
            <a:extLst>
              <a:ext uri="{FF2B5EF4-FFF2-40B4-BE49-F238E27FC236}">
                <a16:creationId xmlns:a16="http://schemas.microsoft.com/office/drawing/2014/main" id="{A603A40D-2D53-4049-8513-60D0649A3CE4}"/>
              </a:ext>
            </a:extLst>
          </p:cNvPr>
          <p:cNvSpPr/>
          <p:nvPr/>
        </p:nvSpPr>
        <p:spPr>
          <a:xfrm>
            <a:off x="401356" y="4576379"/>
            <a:ext cx="5533898" cy="132380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Mine are fashion show because I love clothes. </a:t>
            </a:r>
            <a:endParaRPr lang="en-US" sz="3200" dirty="0">
              <a:solidFill>
                <a:schemeClr val="bg1"/>
              </a:solidFill>
            </a:endParaRPr>
          </a:p>
        </p:txBody>
      </p:sp>
      <p:sp>
        <p:nvSpPr>
          <p:cNvPr id="9" name="Speech Bubble: Rectangle with Corners Rounded 19">
            <a:extLst>
              <a:ext uri="{FF2B5EF4-FFF2-40B4-BE49-F238E27FC236}">
                <a16:creationId xmlns:a16="http://schemas.microsoft.com/office/drawing/2014/main" id="{146C7FFC-31D9-4A54-A788-2B326C6D1ABC}"/>
              </a:ext>
            </a:extLst>
          </p:cNvPr>
          <p:cNvSpPr/>
          <p:nvPr/>
        </p:nvSpPr>
        <p:spPr>
          <a:xfrm>
            <a:off x="6357207" y="4573885"/>
            <a:ext cx="5185536" cy="1326298"/>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That’s great.</a:t>
            </a:r>
            <a:endParaRPr lang="en-US" sz="3200" b="1" dirty="0"/>
          </a:p>
        </p:txBody>
      </p:sp>
      <p:sp>
        <p:nvSpPr>
          <p:cNvPr id="11" name="Up Arrow 10"/>
          <p:cNvSpPr/>
          <p:nvPr/>
        </p:nvSpPr>
        <p:spPr>
          <a:xfrm rot="7113772">
            <a:off x="6098385" y="1538986"/>
            <a:ext cx="195438" cy="4876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7113772">
            <a:off x="6098384" y="3393461"/>
            <a:ext cx="195438" cy="4876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7113772">
            <a:off x="6070633" y="4993233"/>
            <a:ext cx="195438" cy="4876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11222917" cy="3693360"/>
          </a:xfrm>
          <a:prstGeom prst="rect">
            <a:avLst/>
          </a:prstGeom>
        </p:spPr>
      </p:pic>
      <p:sp>
        <p:nvSpPr>
          <p:cNvPr id="3" name="Rectangle 2"/>
          <p:cNvSpPr/>
          <p:nvPr/>
        </p:nvSpPr>
        <p:spPr>
          <a:xfrm>
            <a:off x="642312" y="4188660"/>
            <a:ext cx="8893574" cy="646331"/>
          </a:xfrm>
          <a:prstGeom prst="rect">
            <a:avLst/>
          </a:prstGeom>
        </p:spPr>
        <p:txBody>
          <a:bodyPr wrap="square">
            <a:spAutoFit/>
          </a:bodyPr>
          <a:lstStyle/>
          <a:p>
            <a:r>
              <a:rPr lang="en-US" sz="3600" dirty="0">
                <a:latin typeface="+mn-lt"/>
              </a:rPr>
              <a:t>1. What are “in/with/for/on/of/at”?</a:t>
            </a:r>
          </a:p>
        </p:txBody>
      </p:sp>
      <p:sp>
        <p:nvSpPr>
          <p:cNvPr id="4" name="Rectangle 3"/>
          <p:cNvSpPr/>
          <p:nvPr/>
        </p:nvSpPr>
        <p:spPr>
          <a:xfrm>
            <a:off x="642312" y="4701641"/>
            <a:ext cx="7358687" cy="646331"/>
          </a:xfrm>
          <a:prstGeom prst="rect">
            <a:avLst/>
          </a:prstGeom>
        </p:spPr>
        <p:txBody>
          <a:bodyPr wrap="square">
            <a:spAutoFit/>
          </a:bodyPr>
          <a:lstStyle/>
          <a:p>
            <a:r>
              <a:rPr lang="en-US" sz="3600">
                <a:solidFill>
                  <a:srgbClr val="FF0000"/>
                </a:solidFill>
                <a:latin typeface="+mn-lt"/>
              </a:rPr>
              <a:t>Prepositions.</a:t>
            </a:r>
          </a:p>
        </p:txBody>
      </p:sp>
      <p:sp>
        <p:nvSpPr>
          <p:cNvPr id="5" name="Rectangle 4"/>
          <p:cNvSpPr/>
          <p:nvPr/>
        </p:nvSpPr>
        <p:spPr>
          <a:xfrm>
            <a:off x="642311" y="5214622"/>
            <a:ext cx="7358687" cy="646331"/>
          </a:xfrm>
          <a:prstGeom prst="rect">
            <a:avLst/>
          </a:prstGeom>
        </p:spPr>
        <p:txBody>
          <a:bodyPr wrap="square">
            <a:spAutoFit/>
          </a:bodyPr>
          <a:lstStyle/>
          <a:p>
            <a:r>
              <a:rPr lang="en-US" sz="3600">
                <a:latin typeface="+mn-lt"/>
              </a:rPr>
              <a:t>2. What are you going to do?</a:t>
            </a:r>
          </a:p>
        </p:txBody>
      </p:sp>
      <p:sp>
        <p:nvSpPr>
          <p:cNvPr id="6" name="Rectangle 5"/>
          <p:cNvSpPr/>
          <p:nvPr/>
        </p:nvSpPr>
        <p:spPr>
          <a:xfrm>
            <a:off x="642310" y="5740649"/>
            <a:ext cx="12159290" cy="646331"/>
          </a:xfrm>
          <a:prstGeom prst="rect">
            <a:avLst/>
          </a:prstGeom>
        </p:spPr>
        <p:txBody>
          <a:bodyPr wrap="square">
            <a:spAutoFit/>
          </a:bodyPr>
          <a:lstStyle/>
          <a:p>
            <a:r>
              <a:rPr lang="en-US" sz="3600" dirty="0">
                <a:solidFill>
                  <a:srgbClr val="FF0000"/>
                </a:solidFill>
                <a:latin typeface="+mn-lt"/>
              </a:rPr>
              <a:t>Choose the correct prepositions and answer the questions.</a:t>
            </a:r>
          </a:p>
        </p:txBody>
      </p:sp>
    </p:spTree>
    <p:extLst>
      <p:ext uri="{BB962C8B-B14F-4D97-AF65-F5344CB8AC3E}">
        <p14:creationId xmlns:p14="http://schemas.microsoft.com/office/powerpoint/2010/main" val="26350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214" y="671691"/>
            <a:ext cx="11355572" cy="6186309"/>
          </a:xfrm>
          <a:prstGeom prst="rect">
            <a:avLst/>
          </a:prstGeom>
        </p:spPr>
        <p:txBody>
          <a:bodyPr wrap="square">
            <a:spAutoFit/>
          </a:bodyPr>
          <a:lstStyle/>
          <a:p>
            <a:pPr algn="ctr"/>
            <a:r>
              <a:rPr lang="en-US" sz="3600" b="1" dirty="0">
                <a:solidFill>
                  <a:srgbClr val="0070C0"/>
                </a:solidFill>
                <a:latin typeface="+mj-lt"/>
              </a:rPr>
              <a:t>Choose the correct preposition.</a:t>
            </a:r>
          </a:p>
          <a:p>
            <a:endParaRPr lang="en-US" sz="3600" b="1" dirty="0">
              <a:solidFill>
                <a:srgbClr val="242021"/>
              </a:solidFill>
              <a:latin typeface="+mj-lt"/>
            </a:endParaRPr>
          </a:p>
          <a:p>
            <a:r>
              <a:rPr lang="en-US" sz="3600" b="1" dirty="0">
                <a:solidFill>
                  <a:srgbClr val="242021"/>
                </a:solidFill>
                <a:latin typeface="+mj-lt"/>
              </a:rPr>
              <a:t>1. </a:t>
            </a:r>
            <a:r>
              <a:rPr lang="en-US" sz="3600" dirty="0">
                <a:solidFill>
                  <a:srgbClr val="242021"/>
                </a:solidFill>
                <a:latin typeface="+mj-lt"/>
              </a:rPr>
              <a:t>What place is popular </a:t>
            </a:r>
            <a:r>
              <a:rPr lang="en-US" sz="3600" b="1" dirty="0">
                <a:solidFill>
                  <a:srgbClr val="242021"/>
                </a:solidFill>
                <a:latin typeface="+mj-lt"/>
              </a:rPr>
              <a:t>in/with </a:t>
            </a:r>
            <a:r>
              <a:rPr lang="en-US" sz="3600" dirty="0">
                <a:solidFill>
                  <a:srgbClr val="242021"/>
                </a:solidFill>
                <a:latin typeface="+mj-lt"/>
              </a:rPr>
              <a:t>teens in your area?</a:t>
            </a:r>
          </a:p>
          <a:p>
            <a:br>
              <a:rPr lang="en-US" sz="3600" dirty="0">
                <a:solidFill>
                  <a:srgbClr val="242021"/>
                </a:solidFill>
                <a:latin typeface="+mj-lt"/>
              </a:rPr>
            </a:br>
            <a:r>
              <a:rPr lang="en-US" sz="3600" b="1" dirty="0">
                <a:solidFill>
                  <a:srgbClr val="242021"/>
                </a:solidFill>
                <a:latin typeface="+mj-lt"/>
              </a:rPr>
              <a:t>2. </a:t>
            </a:r>
            <a:r>
              <a:rPr lang="en-US" sz="3600" dirty="0">
                <a:solidFill>
                  <a:srgbClr val="242021"/>
                </a:solidFill>
                <a:latin typeface="+mj-lt"/>
              </a:rPr>
              <a:t>What is your city famous </a:t>
            </a:r>
            <a:r>
              <a:rPr lang="en-US" sz="3600" b="1" dirty="0">
                <a:solidFill>
                  <a:srgbClr val="242021"/>
                </a:solidFill>
                <a:latin typeface="+mj-lt"/>
              </a:rPr>
              <a:t>for/on</a:t>
            </a:r>
            <a:r>
              <a:rPr lang="en-US" sz="3600" dirty="0">
                <a:solidFill>
                  <a:srgbClr val="242021"/>
                </a:solidFill>
                <a:latin typeface="+mj-lt"/>
              </a:rPr>
              <a:t>?</a:t>
            </a:r>
          </a:p>
          <a:p>
            <a:br>
              <a:rPr lang="en-US" sz="3600" dirty="0">
                <a:solidFill>
                  <a:srgbClr val="242021"/>
                </a:solidFill>
                <a:latin typeface="+mj-lt"/>
              </a:rPr>
            </a:br>
            <a:r>
              <a:rPr lang="en-US" sz="3600" b="1" dirty="0">
                <a:solidFill>
                  <a:srgbClr val="242021"/>
                </a:solidFill>
                <a:latin typeface="+mj-lt"/>
              </a:rPr>
              <a:t>3. </a:t>
            </a:r>
            <a:r>
              <a:rPr lang="en-US" sz="3600" dirty="0">
                <a:solidFill>
                  <a:srgbClr val="242021"/>
                </a:solidFill>
                <a:latin typeface="+mj-lt"/>
              </a:rPr>
              <a:t>Are you fond </a:t>
            </a:r>
            <a:r>
              <a:rPr lang="en-US" sz="3600" b="1" dirty="0">
                <a:solidFill>
                  <a:srgbClr val="242021"/>
                </a:solidFill>
                <a:latin typeface="+mj-lt"/>
              </a:rPr>
              <a:t>in/of </a:t>
            </a:r>
            <a:r>
              <a:rPr lang="en-US" sz="3600" dirty="0">
                <a:solidFill>
                  <a:srgbClr val="242021"/>
                </a:solidFill>
                <a:latin typeface="+mj-lt"/>
              </a:rPr>
              <a:t>visiting the theatre?</a:t>
            </a:r>
          </a:p>
          <a:p>
            <a:br>
              <a:rPr lang="en-US" sz="3600" dirty="0">
                <a:solidFill>
                  <a:srgbClr val="242021"/>
                </a:solidFill>
                <a:latin typeface="+mj-lt"/>
              </a:rPr>
            </a:br>
            <a:r>
              <a:rPr lang="en-US" sz="3600" b="1" dirty="0">
                <a:solidFill>
                  <a:srgbClr val="242021"/>
                </a:solidFill>
                <a:latin typeface="+mj-lt"/>
              </a:rPr>
              <a:t>4. </a:t>
            </a:r>
            <a:r>
              <a:rPr lang="en-US" sz="3600" dirty="0">
                <a:solidFill>
                  <a:srgbClr val="242021"/>
                </a:solidFill>
                <a:latin typeface="+mj-lt"/>
              </a:rPr>
              <a:t>What works of art are </a:t>
            </a:r>
            <a:r>
              <a:rPr lang="en-US" sz="3600" b="1" dirty="0">
                <a:solidFill>
                  <a:srgbClr val="242021"/>
                </a:solidFill>
                <a:latin typeface="+mj-lt"/>
              </a:rPr>
              <a:t>on/at </a:t>
            </a:r>
            <a:r>
              <a:rPr lang="en-US" sz="3600" dirty="0">
                <a:solidFill>
                  <a:srgbClr val="242021"/>
                </a:solidFill>
                <a:latin typeface="+mj-lt"/>
              </a:rPr>
              <a:t>display in museums in your country?</a:t>
            </a:r>
            <a:r>
              <a:rPr lang="en-US" sz="3600" dirty="0">
                <a:latin typeface="+mj-lt"/>
              </a:rPr>
              <a:t> </a:t>
            </a:r>
            <a:br>
              <a:rPr lang="en-US" sz="3600" dirty="0">
                <a:latin typeface="+mj-lt"/>
              </a:rPr>
            </a:br>
            <a:endParaRPr lang="en-US" sz="3600" dirty="0">
              <a:latin typeface="+mj-lt"/>
            </a:endParaRPr>
          </a:p>
        </p:txBody>
      </p:sp>
      <p:sp>
        <p:nvSpPr>
          <p:cNvPr id="5" name="Oval 6"/>
          <p:cNvSpPr>
            <a:spLocks noChangeArrowheads="1"/>
          </p:cNvSpPr>
          <p:nvPr/>
        </p:nvSpPr>
        <p:spPr bwMode="auto">
          <a:xfrm>
            <a:off x="5622909" y="1692503"/>
            <a:ext cx="948011" cy="763618"/>
          </a:xfrm>
          <a:prstGeom prst="ellipse">
            <a:avLst/>
          </a:prstGeom>
          <a:noFill/>
          <a:ln w="28575">
            <a:solidFill>
              <a:srgbClr val="FF0000"/>
            </a:solidFill>
            <a:round/>
            <a:headEnd/>
            <a:tailEnd/>
          </a:ln>
        </p:spPr>
        <p:txBody>
          <a:bodyPr wrap="none" anchor="ctr"/>
          <a:lstStyle/>
          <a:p>
            <a:endParaRPr lang="en-US"/>
          </a:p>
        </p:txBody>
      </p:sp>
      <p:sp>
        <p:nvSpPr>
          <p:cNvPr id="6" name="Oval 6"/>
          <p:cNvSpPr>
            <a:spLocks noChangeArrowheads="1"/>
          </p:cNvSpPr>
          <p:nvPr/>
        </p:nvSpPr>
        <p:spPr bwMode="auto">
          <a:xfrm>
            <a:off x="5569806" y="2884765"/>
            <a:ext cx="681754" cy="647700"/>
          </a:xfrm>
          <a:prstGeom prst="ellipse">
            <a:avLst/>
          </a:prstGeom>
          <a:noFill/>
          <a:ln w="28575">
            <a:solidFill>
              <a:srgbClr val="FF0000"/>
            </a:solidFill>
            <a:round/>
            <a:headEnd/>
            <a:tailEnd/>
          </a:ln>
        </p:spPr>
        <p:txBody>
          <a:bodyPr wrap="none" anchor="ctr"/>
          <a:lstStyle/>
          <a:p>
            <a:endParaRPr lang="en-US"/>
          </a:p>
        </p:txBody>
      </p:sp>
      <p:sp>
        <p:nvSpPr>
          <p:cNvPr id="7" name="Oval 6"/>
          <p:cNvSpPr>
            <a:spLocks noChangeArrowheads="1"/>
          </p:cNvSpPr>
          <p:nvPr/>
        </p:nvSpPr>
        <p:spPr bwMode="auto">
          <a:xfrm>
            <a:off x="3927460" y="4016603"/>
            <a:ext cx="567454" cy="590550"/>
          </a:xfrm>
          <a:prstGeom prst="ellipse">
            <a:avLst/>
          </a:prstGeom>
          <a:noFill/>
          <a:ln w="28575">
            <a:solidFill>
              <a:srgbClr val="FF0000"/>
            </a:solidFill>
            <a:round/>
            <a:headEnd/>
            <a:tailEnd/>
          </a:ln>
        </p:spPr>
        <p:txBody>
          <a:bodyPr wrap="none" anchor="ctr"/>
          <a:lstStyle/>
          <a:p>
            <a:endParaRPr lang="en-US"/>
          </a:p>
        </p:txBody>
      </p:sp>
      <p:sp>
        <p:nvSpPr>
          <p:cNvPr id="8" name="Oval 6"/>
          <p:cNvSpPr>
            <a:spLocks noChangeArrowheads="1"/>
          </p:cNvSpPr>
          <p:nvPr/>
        </p:nvSpPr>
        <p:spPr bwMode="auto">
          <a:xfrm>
            <a:off x="5072483" y="5097839"/>
            <a:ext cx="550427" cy="647700"/>
          </a:xfrm>
          <a:prstGeom prst="ellipse">
            <a:avLst/>
          </a:prstGeom>
          <a:noFill/>
          <a:ln w="28575">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8985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8470"/>
            <a:ext cx="12515850" cy="5632311"/>
          </a:xfrm>
          <a:prstGeom prst="rect">
            <a:avLst/>
          </a:prstGeom>
        </p:spPr>
        <p:txBody>
          <a:bodyPr wrap="square">
            <a:spAutoFit/>
          </a:bodyPr>
          <a:lstStyle/>
          <a:p>
            <a:pPr algn="ctr"/>
            <a:r>
              <a:rPr lang="en-US" sz="3600" b="1" dirty="0">
                <a:solidFill>
                  <a:srgbClr val="0070C0"/>
                </a:solidFill>
                <a:latin typeface="+mj-lt"/>
              </a:rPr>
              <a:t>Answer the questions.</a:t>
            </a:r>
          </a:p>
          <a:p>
            <a:pPr algn="ctr"/>
            <a:endParaRPr lang="en-US" sz="3600" b="1" dirty="0">
              <a:solidFill>
                <a:srgbClr val="242021"/>
              </a:solidFill>
              <a:latin typeface="+mj-lt"/>
            </a:endParaRPr>
          </a:p>
          <a:p>
            <a:r>
              <a:rPr lang="en-US" sz="3600" b="1" dirty="0">
                <a:solidFill>
                  <a:srgbClr val="242021"/>
                </a:solidFill>
                <a:latin typeface="+mj-lt"/>
              </a:rPr>
              <a:t>1. </a:t>
            </a:r>
            <a:r>
              <a:rPr lang="en-US" sz="3600" dirty="0">
                <a:solidFill>
                  <a:srgbClr val="242021"/>
                </a:solidFill>
                <a:latin typeface="+mj-lt"/>
              </a:rPr>
              <a:t>What place is popular </a:t>
            </a:r>
            <a:r>
              <a:rPr lang="en-US" sz="3600" b="1" dirty="0">
                <a:solidFill>
                  <a:srgbClr val="242021"/>
                </a:solidFill>
                <a:latin typeface="+mj-lt"/>
              </a:rPr>
              <a:t>with </a:t>
            </a:r>
            <a:r>
              <a:rPr lang="en-US" sz="3600" dirty="0">
                <a:solidFill>
                  <a:srgbClr val="242021"/>
                </a:solidFill>
                <a:latin typeface="+mj-lt"/>
              </a:rPr>
              <a:t>teens in your area?</a:t>
            </a:r>
          </a:p>
          <a:p>
            <a:br>
              <a:rPr lang="en-US" sz="3600" dirty="0">
                <a:solidFill>
                  <a:srgbClr val="242021"/>
                </a:solidFill>
                <a:latin typeface="+mj-lt"/>
              </a:rPr>
            </a:br>
            <a:r>
              <a:rPr lang="en-US" sz="3600" b="1" dirty="0">
                <a:solidFill>
                  <a:srgbClr val="242021"/>
                </a:solidFill>
                <a:latin typeface="+mj-lt"/>
              </a:rPr>
              <a:t>2. </a:t>
            </a:r>
            <a:r>
              <a:rPr lang="en-US" sz="3600" dirty="0">
                <a:solidFill>
                  <a:srgbClr val="242021"/>
                </a:solidFill>
                <a:latin typeface="+mj-lt"/>
              </a:rPr>
              <a:t>What is your city famous </a:t>
            </a:r>
            <a:r>
              <a:rPr lang="en-US" sz="3600" b="1" dirty="0">
                <a:solidFill>
                  <a:srgbClr val="242021"/>
                </a:solidFill>
                <a:latin typeface="+mj-lt"/>
              </a:rPr>
              <a:t>for</a:t>
            </a:r>
            <a:r>
              <a:rPr lang="en-US" sz="3600" dirty="0">
                <a:solidFill>
                  <a:srgbClr val="242021"/>
                </a:solidFill>
                <a:latin typeface="+mj-lt"/>
              </a:rPr>
              <a:t>?</a:t>
            </a:r>
          </a:p>
          <a:p>
            <a:br>
              <a:rPr lang="en-US" sz="3600" dirty="0">
                <a:solidFill>
                  <a:srgbClr val="242021"/>
                </a:solidFill>
                <a:latin typeface="+mj-lt"/>
              </a:rPr>
            </a:br>
            <a:r>
              <a:rPr lang="en-US" sz="3600" b="1" dirty="0">
                <a:solidFill>
                  <a:srgbClr val="242021"/>
                </a:solidFill>
                <a:latin typeface="+mj-lt"/>
              </a:rPr>
              <a:t>3. </a:t>
            </a:r>
            <a:r>
              <a:rPr lang="en-US" sz="3600" dirty="0">
                <a:solidFill>
                  <a:srgbClr val="242021"/>
                </a:solidFill>
                <a:latin typeface="+mj-lt"/>
              </a:rPr>
              <a:t>Are you fond </a:t>
            </a:r>
            <a:r>
              <a:rPr lang="en-US" sz="3600" b="1" dirty="0">
                <a:solidFill>
                  <a:srgbClr val="242021"/>
                </a:solidFill>
                <a:latin typeface="+mj-lt"/>
              </a:rPr>
              <a:t>of </a:t>
            </a:r>
            <a:r>
              <a:rPr lang="en-US" sz="3600" dirty="0">
                <a:solidFill>
                  <a:srgbClr val="242021"/>
                </a:solidFill>
                <a:latin typeface="+mj-lt"/>
              </a:rPr>
              <a:t>visiting the theatre?</a:t>
            </a:r>
          </a:p>
          <a:p>
            <a:br>
              <a:rPr lang="en-US" sz="3600" dirty="0">
                <a:solidFill>
                  <a:srgbClr val="242021"/>
                </a:solidFill>
                <a:latin typeface="+mj-lt"/>
              </a:rPr>
            </a:br>
            <a:r>
              <a:rPr lang="en-US" sz="3600" b="1" dirty="0">
                <a:solidFill>
                  <a:srgbClr val="242021"/>
                </a:solidFill>
                <a:latin typeface="+mj-lt"/>
              </a:rPr>
              <a:t>4. </a:t>
            </a:r>
            <a:r>
              <a:rPr lang="en-US" sz="3600" dirty="0">
                <a:solidFill>
                  <a:srgbClr val="242021"/>
                </a:solidFill>
                <a:latin typeface="+mj-lt"/>
              </a:rPr>
              <a:t>What works of art are </a:t>
            </a:r>
            <a:r>
              <a:rPr lang="en-US" sz="3600" b="1" dirty="0">
                <a:solidFill>
                  <a:srgbClr val="242021"/>
                </a:solidFill>
                <a:latin typeface="+mj-lt"/>
              </a:rPr>
              <a:t>on </a:t>
            </a:r>
            <a:r>
              <a:rPr lang="en-US" sz="3600" dirty="0">
                <a:solidFill>
                  <a:srgbClr val="242021"/>
                </a:solidFill>
                <a:latin typeface="+mj-lt"/>
              </a:rPr>
              <a:t>display in museums in your country?</a:t>
            </a:r>
            <a:r>
              <a:rPr lang="en-US" sz="3600" dirty="0">
                <a:latin typeface="+mj-lt"/>
              </a:rPr>
              <a:t> </a:t>
            </a:r>
            <a:br>
              <a:rPr lang="en-US" sz="3600" dirty="0">
                <a:latin typeface="+mj-lt"/>
              </a:rPr>
            </a:br>
            <a:endParaRPr lang="en-US" sz="3600" dirty="0">
              <a:latin typeface="+mj-lt"/>
            </a:endParaRPr>
          </a:p>
        </p:txBody>
      </p:sp>
      <p:sp>
        <p:nvSpPr>
          <p:cNvPr id="12" name="Rectangle 11"/>
          <p:cNvSpPr/>
          <p:nvPr/>
        </p:nvSpPr>
        <p:spPr>
          <a:xfrm>
            <a:off x="438150" y="2046343"/>
            <a:ext cx="10325100" cy="646331"/>
          </a:xfrm>
          <a:prstGeom prst="rect">
            <a:avLst/>
          </a:prstGeom>
        </p:spPr>
        <p:txBody>
          <a:bodyPr wrap="square">
            <a:spAutoFit/>
          </a:bodyPr>
          <a:lstStyle/>
          <a:p>
            <a:r>
              <a:rPr lang="en-US" sz="3600" dirty="0">
                <a:solidFill>
                  <a:srgbClr val="FF0000"/>
                </a:solidFill>
                <a:latin typeface="+mj-lt"/>
              </a:rPr>
              <a:t>The mall is popular with teens in my area. </a:t>
            </a:r>
          </a:p>
        </p:txBody>
      </p:sp>
      <p:sp>
        <p:nvSpPr>
          <p:cNvPr id="13" name="Rectangle 12"/>
          <p:cNvSpPr/>
          <p:nvPr/>
        </p:nvSpPr>
        <p:spPr>
          <a:xfrm>
            <a:off x="438150" y="3192466"/>
            <a:ext cx="7068436" cy="646331"/>
          </a:xfrm>
          <a:prstGeom prst="rect">
            <a:avLst/>
          </a:prstGeom>
        </p:spPr>
        <p:txBody>
          <a:bodyPr wrap="square">
            <a:spAutoFit/>
          </a:bodyPr>
          <a:lstStyle/>
          <a:p>
            <a:r>
              <a:rPr lang="en-US" sz="3600" dirty="0">
                <a:solidFill>
                  <a:srgbClr val="FF0000"/>
                </a:solidFill>
                <a:latin typeface="+mj-lt"/>
              </a:rPr>
              <a:t>My city is famous for its museums.</a:t>
            </a:r>
          </a:p>
        </p:txBody>
      </p:sp>
      <p:sp>
        <p:nvSpPr>
          <p:cNvPr id="14" name="Rectangle 13"/>
          <p:cNvSpPr/>
          <p:nvPr/>
        </p:nvSpPr>
        <p:spPr>
          <a:xfrm>
            <a:off x="438150" y="4310547"/>
            <a:ext cx="7589431" cy="646331"/>
          </a:xfrm>
          <a:prstGeom prst="rect">
            <a:avLst/>
          </a:prstGeom>
        </p:spPr>
        <p:txBody>
          <a:bodyPr wrap="square">
            <a:spAutoFit/>
          </a:bodyPr>
          <a:lstStyle/>
          <a:p>
            <a:r>
              <a:rPr lang="en-US" sz="3600" dirty="0">
                <a:solidFill>
                  <a:srgbClr val="FF0000"/>
                </a:solidFill>
                <a:latin typeface="+mj-lt"/>
              </a:rPr>
              <a:t>Yes, I’m fond of visiting the theatre.</a:t>
            </a:r>
          </a:p>
        </p:txBody>
      </p:sp>
      <p:sp>
        <p:nvSpPr>
          <p:cNvPr id="15" name="Rectangle 14"/>
          <p:cNvSpPr/>
          <p:nvPr/>
        </p:nvSpPr>
        <p:spPr>
          <a:xfrm>
            <a:off x="438150" y="5412443"/>
            <a:ext cx="9131152" cy="646331"/>
          </a:xfrm>
          <a:prstGeom prst="rect">
            <a:avLst/>
          </a:prstGeom>
        </p:spPr>
        <p:txBody>
          <a:bodyPr wrap="square">
            <a:spAutoFit/>
          </a:bodyPr>
          <a:lstStyle/>
          <a:p>
            <a:r>
              <a:rPr lang="en-US" sz="3600" dirty="0">
                <a:solidFill>
                  <a:srgbClr val="FF0000"/>
                </a:solidFill>
                <a:latin typeface="+mj-lt"/>
              </a:rPr>
              <a:t>Vietnamese silk paintings are mostly on display.</a:t>
            </a:r>
          </a:p>
        </p:txBody>
      </p:sp>
    </p:spTree>
    <p:extLst>
      <p:ext uri="{BB962C8B-B14F-4D97-AF65-F5344CB8AC3E}">
        <p14:creationId xmlns:p14="http://schemas.microsoft.com/office/powerpoint/2010/main" val="40622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9" y="3046428"/>
            <a:ext cx="2655536" cy="830997"/>
          </a:xfrm>
          <a:prstGeom prst="rect">
            <a:avLst/>
          </a:prstGeom>
          <a:noFill/>
        </p:spPr>
        <p:txBody>
          <a:bodyPr wrap="square" rtlCol="0">
            <a:spAutoFit/>
          </a:bodyPr>
          <a:lstStyle/>
          <a:p>
            <a:pPr algn="ctr"/>
            <a:r>
              <a:rPr lang="en-US" sz="4800" dirty="0">
                <a:solidFill>
                  <a:schemeClr val="bg1"/>
                </a:solidFill>
                <a:latin typeface="+mj-lt"/>
              </a:rPr>
              <a:t>Speaking</a:t>
            </a:r>
            <a:endParaRPr lang="en-US" sz="2000" dirty="0">
              <a:solidFill>
                <a:schemeClr val="bg1"/>
              </a:solidFill>
              <a:latin typeface="+mj-lt"/>
            </a:endParaRPr>
          </a:p>
        </p:txBody>
      </p:sp>
    </p:spTree>
    <p:extLst>
      <p:ext uri="{BB962C8B-B14F-4D97-AF65-F5344CB8AC3E}">
        <p14:creationId xmlns:p14="http://schemas.microsoft.com/office/powerpoint/2010/main" val="792465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572" y="700308"/>
            <a:ext cx="11837428" cy="1652588"/>
          </a:xfrm>
          <a:prstGeom prst="rect">
            <a:avLst/>
          </a:prstGeom>
        </p:spPr>
      </p:pic>
    </p:spTree>
    <p:extLst>
      <p:ext uri="{BB962C8B-B14F-4D97-AF65-F5344CB8AC3E}">
        <p14:creationId xmlns:p14="http://schemas.microsoft.com/office/powerpoint/2010/main" val="105108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5181" y="141513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25489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75551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10398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1250298" y="3937515"/>
            <a:ext cx="3256378" cy="662474"/>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 </a:t>
            </a:r>
            <a:endParaRPr lang="en-US" b="1" dirty="0"/>
          </a:p>
        </p:txBody>
      </p:sp>
      <p:pic>
        <p:nvPicPr>
          <p:cNvPr id="3" name="Picture 2"/>
          <p:cNvPicPr>
            <a:picLocks noChangeAspect="1"/>
          </p:cNvPicPr>
          <p:nvPr/>
        </p:nvPicPr>
        <p:blipFill>
          <a:blip r:embed="rId2"/>
          <a:stretch>
            <a:fillRect/>
          </a:stretch>
        </p:blipFill>
        <p:spPr>
          <a:xfrm>
            <a:off x="6855943" y="475483"/>
            <a:ext cx="4227771" cy="5869710"/>
          </a:xfrm>
          <a:prstGeom prst="rect">
            <a:avLst/>
          </a:prstGeom>
        </p:spPr>
      </p:pic>
    </p:spTree>
    <p:extLst>
      <p:ext uri="{BB962C8B-B14F-4D97-AF65-F5344CB8AC3E}">
        <p14:creationId xmlns:p14="http://schemas.microsoft.com/office/powerpoint/2010/main" val="24862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Pre-Speaking</a:t>
            </a:r>
          </a:p>
        </p:txBody>
      </p:sp>
      <p:sp>
        <p:nvSpPr>
          <p:cNvPr id="11" name="Rectangle 10"/>
          <p:cNvSpPr/>
          <p:nvPr/>
        </p:nvSpPr>
        <p:spPr>
          <a:xfrm>
            <a:off x="299613" y="1502778"/>
            <a:ext cx="11892387" cy="1569660"/>
          </a:xfrm>
          <a:prstGeom prst="rect">
            <a:avLst/>
          </a:prstGeom>
        </p:spPr>
        <p:txBody>
          <a:bodyPr wrap="square">
            <a:spAutoFit/>
          </a:bodyPr>
          <a:lstStyle/>
          <a:p>
            <a:r>
              <a:rPr lang="en-US" sz="3200" dirty="0">
                <a:solidFill>
                  <a:srgbClr val="7030A0"/>
                </a:solidFill>
                <a:latin typeface="+mj-lt"/>
              </a:rPr>
              <a:t>What are some famous places in your city? Think about the name </a:t>
            </a:r>
          </a:p>
          <a:p>
            <a:r>
              <a:rPr lang="en-US" sz="3200" dirty="0">
                <a:solidFill>
                  <a:srgbClr val="7030A0"/>
                </a:solidFill>
                <a:latin typeface="+mj-lt"/>
              </a:rPr>
              <a:t>and the location of the place, what you can do there and interesting facts. Present the places to the class.</a:t>
            </a:r>
          </a:p>
        </p:txBody>
      </p:sp>
      <p:sp>
        <p:nvSpPr>
          <p:cNvPr id="12" name="Rectangle 11"/>
          <p:cNvSpPr/>
          <p:nvPr/>
        </p:nvSpPr>
        <p:spPr>
          <a:xfrm>
            <a:off x="247121" y="3858031"/>
            <a:ext cx="10706628" cy="553998"/>
          </a:xfrm>
          <a:prstGeom prst="rect">
            <a:avLst/>
          </a:prstGeom>
        </p:spPr>
        <p:txBody>
          <a:bodyPr wrap="square">
            <a:spAutoFit/>
          </a:bodyPr>
          <a:lstStyle/>
          <a:p>
            <a:r>
              <a:rPr lang="en-US" sz="3000" dirty="0">
                <a:solidFill>
                  <a:srgbClr val="FF0000"/>
                </a:solidFill>
                <a:latin typeface="+mj-lt"/>
                <a:sym typeface="Wingdings" panose="05000000000000000000" pitchFamily="2" charset="2"/>
              </a:rPr>
              <a:t> </a:t>
            </a:r>
            <a:r>
              <a:rPr lang="en-US" sz="3000" dirty="0">
                <a:solidFill>
                  <a:srgbClr val="FF0000"/>
                </a:solidFill>
                <a:latin typeface="+mj-lt"/>
              </a:rPr>
              <a:t>In groups.</a:t>
            </a:r>
          </a:p>
        </p:txBody>
      </p:sp>
      <p:sp>
        <p:nvSpPr>
          <p:cNvPr id="13" name="Rectangle 12"/>
          <p:cNvSpPr/>
          <p:nvPr/>
        </p:nvSpPr>
        <p:spPr>
          <a:xfrm>
            <a:off x="247121" y="4492225"/>
            <a:ext cx="8139113" cy="553998"/>
          </a:xfrm>
          <a:prstGeom prst="rect">
            <a:avLst/>
          </a:prstGeom>
        </p:spPr>
        <p:txBody>
          <a:bodyPr wrap="square">
            <a:spAutoFit/>
          </a:bodyPr>
          <a:lstStyle/>
          <a:p>
            <a:r>
              <a:rPr lang="en-US" sz="3000" dirty="0">
                <a:solidFill>
                  <a:srgbClr val="242021"/>
                </a:solidFill>
                <a:latin typeface="+mj-lt"/>
              </a:rPr>
              <a:t>What are you going to do?</a:t>
            </a:r>
          </a:p>
        </p:txBody>
      </p:sp>
      <p:sp>
        <p:nvSpPr>
          <p:cNvPr id="14" name="Rectangle 13"/>
          <p:cNvSpPr/>
          <p:nvPr/>
        </p:nvSpPr>
        <p:spPr>
          <a:xfrm>
            <a:off x="247121" y="5047749"/>
            <a:ext cx="11757231" cy="1015663"/>
          </a:xfrm>
          <a:prstGeom prst="rect">
            <a:avLst/>
          </a:prstGeom>
        </p:spPr>
        <p:txBody>
          <a:bodyPr wrap="square">
            <a:spAutoFit/>
          </a:bodyPr>
          <a:lstStyle/>
          <a:p>
            <a:r>
              <a:rPr lang="en-US" sz="3000" dirty="0">
                <a:solidFill>
                  <a:srgbClr val="FF0000"/>
                </a:solidFill>
                <a:latin typeface="+mj-lt"/>
                <a:sym typeface="Wingdings" panose="05000000000000000000" pitchFamily="2" charset="2"/>
              </a:rPr>
              <a:t> Think about the name and location of some famous places in our city. Talk about interesting facts and activities to do there.</a:t>
            </a:r>
            <a:endParaRPr lang="en-US" sz="3000" dirty="0">
              <a:solidFill>
                <a:srgbClr val="FF0000"/>
              </a:solidFill>
              <a:latin typeface="+mj-lt"/>
            </a:endParaRPr>
          </a:p>
        </p:txBody>
      </p:sp>
      <p:sp>
        <p:nvSpPr>
          <p:cNvPr id="16" name="Rectangle 15"/>
          <p:cNvSpPr/>
          <p:nvPr/>
        </p:nvSpPr>
        <p:spPr>
          <a:xfrm>
            <a:off x="1856790" y="326771"/>
            <a:ext cx="3669594" cy="707886"/>
          </a:xfrm>
          <a:prstGeom prst="rect">
            <a:avLst/>
          </a:prstGeom>
        </p:spPr>
        <p:txBody>
          <a:bodyPr wrap="none">
            <a:spAutoFit/>
          </a:bodyPr>
          <a:lstStyle/>
          <a:p>
            <a:r>
              <a:rPr lang="en-US" sz="4000" b="1">
                <a:solidFill>
                  <a:srgbClr val="FF0000"/>
                </a:solidFill>
                <a:latin typeface="+mj-lt"/>
                <a:ea typeface="Times New Roman" panose="02020603050405020304" pitchFamily="18" charset="0"/>
              </a:rPr>
              <a:t>Work in groups. </a:t>
            </a:r>
            <a:endParaRPr lang="en-US" sz="4000" b="1" dirty="0">
              <a:solidFill>
                <a:srgbClr val="FF0000"/>
              </a:solidFill>
              <a:latin typeface="+mj-lt"/>
            </a:endParaRPr>
          </a:p>
        </p:txBody>
      </p:sp>
      <p:sp>
        <p:nvSpPr>
          <p:cNvPr id="19" name="Rectangle 18"/>
          <p:cNvSpPr/>
          <p:nvPr/>
        </p:nvSpPr>
        <p:spPr>
          <a:xfrm>
            <a:off x="3048000" y="2690336"/>
            <a:ext cx="6096000" cy="369332"/>
          </a:xfrm>
          <a:prstGeom prst="rect">
            <a:avLst/>
          </a:prstGeom>
        </p:spPr>
        <p:txBody>
          <a:bodyPr>
            <a:spAutoFit/>
          </a:bodyPr>
          <a:lstStyle/>
          <a:p>
            <a:endParaRPr lang="en-US">
              <a:latin typeface="+mj-lt"/>
            </a:endParaRPr>
          </a:p>
        </p:txBody>
      </p:sp>
      <p:sp>
        <p:nvSpPr>
          <p:cNvPr id="20" name="Rectangle 19"/>
          <p:cNvSpPr/>
          <p:nvPr/>
        </p:nvSpPr>
        <p:spPr>
          <a:xfrm>
            <a:off x="247121" y="3316507"/>
            <a:ext cx="12215813" cy="553998"/>
          </a:xfrm>
          <a:prstGeom prst="rect">
            <a:avLst/>
          </a:prstGeom>
        </p:spPr>
        <p:txBody>
          <a:bodyPr wrap="square">
            <a:spAutoFit/>
          </a:bodyPr>
          <a:lstStyle/>
          <a:p>
            <a:r>
              <a:rPr lang="en-US" sz="3000" dirty="0">
                <a:solidFill>
                  <a:srgbClr val="242021"/>
                </a:solidFill>
                <a:latin typeface="+mj-lt"/>
              </a:rPr>
              <a:t>Are you going to work in pairs or in groups?</a:t>
            </a:r>
          </a:p>
        </p:txBody>
      </p:sp>
      <p:pic>
        <p:nvPicPr>
          <p:cNvPr id="3" name="Picture 2"/>
          <p:cNvPicPr>
            <a:picLocks noChangeAspect="1"/>
          </p:cNvPicPr>
          <p:nvPr/>
        </p:nvPicPr>
        <p:blipFill>
          <a:blip r:embed="rId2"/>
          <a:stretch>
            <a:fillRect/>
          </a:stretch>
        </p:blipFill>
        <p:spPr>
          <a:xfrm>
            <a:off x="6076535" y="454406"/>
            <a:ext cx="2609850" cy="857250"/>
          </a:xfrm>
          <a:prstGeom prst="rect">
            <a:avLst/>
          </a:prstGeom>
        </p:spPr>
      </p:pic>
    </p:spTree>
    <p:extLst>
      <p:ext uri="{BB962C8B-B14F-4D97-AF65-F5344CB8AC3E}">
        <p14:creationId xmlns:p14="http://schemas.microsoft.com/office/powerpoint/2010/main" val="6670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90" y="380050"/>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While-Speaking</a:t>
            </a:r>
            <a:endParaRPr lang="en-US" b="1" dirty="0"/>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4" name="Rectangle 3"/>
          <p:cNvSpPr/>
          <p:nvPr/>
        </p:nvSpPr>
        <p:spPr>
          <a:xfrm>
            <a:off x="416355" y="1258698"/>
            <a:ext cx="11930788" cy="4524315"/>
          </a:xfrm>
          <a:prstGeom prst="rect">
            <a:avLst/>
          </a:prstGeom>
        </p:spPr>
        <p:txBody>
          <a:bodyPr wrap="square">
            <a:spAutoFit/>
          </a:bodyPr>
          <a:lstStyle/>
          <a:p>
            <a:r>
              <a:rPr lang="en-US" sz="3200" b="1" i="1" dirty="0">
                <a:latin typeface="+mn-lt"/>
              </a:rPr>
              <a:t>1. Name: </a:t>
            </a:r>
            <a:r>
              <a:rPr lang="en-US" sz="3200" i="1" dirty="0">
                <a:latin typeface="+mn-lt"/>
              </a:rPr>
              <a:t>Saigon Opera House</a:t>
            </a:r>
            <a:br>
              <a:rPr lang="en-US" sz="3200" i="1" dirty="0">
                <a:latin typeface="+mn-lt"/>
              </a:rPr>
            </a:br>
            <a:r>
              <a:rPr lang="en-US" sz="3200" b="1" i="1" dirty="0">
                <a:latin typeface="+mn-lt"/>
              </a:rPr>
              <a:t>Place: </a:t>
            </a:r>
            <a:r>
              <a:rPr lang="en-US" sz="3200" i="1" dirty="0">
                <a:latin typeface="+mn-lt"/>
              </a:rPr>
              <a:t>Ho Chi Minh City, Vietnam</a:t>
            </a:r>
            <a:br>
              <a:rPr lang="en-US" sz="3200" i="1" dirty="0">
                <a:latin typeface="+mn-lt"/>
              </a:rPr>
            </a:br>
            <a:r>
              <a:rPr lang="en-US" sz="3200" b="1" i="1" dirty="0">
                <a:latin typeface="+mn-lt"/>
              </a:rPr>
              <a:t>What you can do there: </a:t>
            </a:r>
            <a:r>
              <a:rPr lang="en-US" sz="3200" i="1" dirty="0">
                <a:latin typeface="+mn-lt"/>
              </a:rPr>
              <a:t>attend cultural entertainment activities</a:t>
            </a:r>
            <a:br>
              <a:rPr lang="en-US" sz="3200" i="1" dirty="0">
                <a:latin typeface="+mn-lt"/>
              </a:rPr>
            </a:br>
            <a:r>
              <a:rPr lang="en-US" sz="3200" b="1" i="1" dirty="0">
                <a:latin typeface="+mn-lt"/>
              </a:rPr>
              <a:t>Interesting facts: </a:t>
            </a:r>
            <a:r>
              <a:rPr lang="en-US" sz="3200" i="1" dirty="0">
                <a:latin typeface="+mn-lt"/>
              </a:rPr>
              <a:t>statues at the entrance, 468 seats</a:t>
            </a:r>
          </a:p>
          <a:p>
            <a:br>
              <a:rPr lang="en-US" sz="3200" i="1" dirty="0">
                <a:latin typeface="+mn-lt"/>
              </a:rPr>
            </a:br>
            <a:r>
              <a:rPr lang="en-US" sz="3200" b="1" i="1" dirty="0">
                <a:latin typeface="+mn-lt"/>
              </a:rPr>
              <a:t>2. Name: </a:t>
            </a:r>
            <a:r>
              <a:rPr lang="en-US" sz="3200" i="1" dirty="0" err="1">
                <a:latin typeface="+mn-lt"/>
              </a:rPr>
              <a:t>Bến</a:t>
            </a:r>
            <a:r>
              <a:rPr lang="en-US" sz="3200" i="1" dirty="0">
                <a:latin typeface="+mn-lt"/>
              </a:rPr>
              <a:t> </a:t>
            </a:r>
            <a:r>
              <a:rPr lang="en-US" sz="3200" i="1" dirty="0" err="1">
                <a:latin typeface="+mn-lt"/>
              </a:rPr>
              <a:t>Thành</a:t>
            </a:r>
            <a:r>
              <a:rPr lang="en-US" sz="3200" i="1" dirty="0">
                <a:latin typeface="+mn-lt"/>
              </a:rPr>
              <a:t> Market</a:t>
            </a:r>
            <a:br>
              <a:rPr lang="en-US" sz="3200" i="1" dirty="0">
                <a:latin typeface="+mn-lt"/>
              </a:rPr>
            </a:br>
            <a:r>
              <a:rPr lang="en-US" sz="3200" b="1" i="1" dirty="0">
                <a:latin typeface="+mn-lt"/>
              </a:rPr>
              <a:t>Place: </a:t>
            </a:r>
            <a:r>
              <a:rPr lang="en-US" sz="3200" i="1" dirty="0">
                <a:latin typeface="+mn-lt"/>
              </a:rPr>
              <a:t>Ho Chi Minh City, Vietnam</a:t>
            </a:r>
            <a:br>
              <a:rPr lang="en-US" sz="3200" i="1" dirty="0">
                <a:latin typeface="+mn-lt"/>
              </a:rPr>
            </a:br>
            <a:r>
              <a:rPr lang="en-US" sz="3200" b="1" i="1" dirty="0">
                <a:latin typeface="+mn-lt"/>
              </a:rPr>
              <a:t>What can you do there: </a:t>
            </a:r>
            <a:r>
              <a:rPr lang="en-US" sz="3200" i="1" dirty="0">
                <a:latin typeface="+mn-lt"/>
              </a:rPr>
              <a:t>try Vietnamese foods and buy souvenirs</a:t>
            </a:r>
            <a:br>
              <a:rPr lang="en-US" sz="3200" i="1" dirty="0">
                <a:latin typeface="+mn-lt"/>
              </a:rPr>
            </a:br>
            <a:r>
              <a:rPr lang="en-US" sz="3200" b="1" i="1" dirty="0">
                <a:latin typeface="+mn-lt"/>
              </a:rPr>
              <a:t>Interesting facts: </a:t>
            </a:r>
            <a:r>
              <a:rPr lang="en-US" sz="3200" i="1" dirty="0">
                <a:latin typeface="+mn-lt"/>
              </a:rPr>
              <a:t>4 main gates, nearly 1,500 booths</a:t>
            </a:r>
            <a:r>
              <a:rPr lang="en-US" sz="3200" dirty="0">
                <a:latin typeface="+mn-lt"/>
              </a:rPr>
              <a:t> </a:t>
            </a:r>
            <a:endParaRPr lang="en-US" sz="3200" dirty="0"/>
          </a:p>
        </p:txBody>
      </p:sp>
      <p:sp>
        <p:nvSpPr>
          <p:cNvPr id="5" name="Rectangle 4"/>
          <p:cNvSpPr/>
          <p:nvPr/>
        </p:nvSpPr>
        <p:spPr>
          <a:xfrm>
            <a:off x="4537398" y="380050"/>
            <a:ext cx="3688702" cy="646331"/>
          </a:xfrm>
          <a:prstGeom prst="rect">
            <a:avLst/>
          </a:prstGeom>
        </p:spPr>
        <p:txBody>
          <a:bodyPr wrap="none">
            <a:spAutoFit/>
          </a:bodyPr>
          <a:lstStyle/>
          <a:p>
            <a:pPr algn="ctr"/>
            <a:r>
              <a:rPr lang="en-US" sz="3600" b="1" dirty="0">
                <a:solidFill>
                  <a:srgbClr val="0070C0"/>
                </a:solidFill>
                <a:latin typeface="+mj-lt"/>
              </a:rPr>
              <a:t>Suggested Answer</a:t>
            </a:r>
          </a:p>
        </p:txBody>
      </p:sp>
    </p:spTree>
    <p:extLst>
      <p:ext uri="{BB962C8B-B14F-4D97-AF65-F5344CB8AC3E}">
        <p14:creationId xmlns:p14="http://schemas.microsoft.com/office/powerpoint/2010/main" val="6086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down)">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1668"/>
            <a:ext cx="21133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Post - Speaking</a:t>
            </a:r>
            <a:endParaRPr lang="en-US" sz="2000" b="1" dirty="0"/>
          </a:p>
        </p:txBody>
      </p:sp>
      <p:sp>
        <p:nvSpPr>
          <p:cNvPr id="4" name="Rectangle 3"/>
          <p:cNvSpPr/>
          <p:nvPr/>
        </p:nvSpPr>
        <p:spPr>
          <a:xfrm>
            <a:off x="1247775" y="2538024"/>
            <a:ext cx="9696450" cy="1200329"/>
          </a:xfrm>
          <a:prstGeom prst="rect">
            <a:avLst/>
          </a:prstGeom>
        </p:spPr>
        <p:txBody>
          <a:bodyPr wrap="square">
            <a:spAutoFit/>
          </a:bodyPr>
          <a:lstStyle/>
          <a:p>
            <a:r>
              <a:rPr lang="en-US" sz="3600" dirty="0">
                <a:solidFill>
                  <a:srgbClr val="0070C0"/>
                </a:solidFill>
                <a:latin typeface="+mj-lt"/>
              </a:rPr>
              <a:t>In pairs, ask and answer about your favorite place to visit.</a:t>
            </a:r>
          </a:p>
        </p:txBody>
      </p:sp>
    </p:spTree>
    <p:extLst>
      <p:ext uri="{BB962C8B-B14F-4D97-AF65-F5344CB8AC3E}">
        <p14:creationId xmlns:p14="http://schemas.microsoft.com/office/powerpoint/2010/main" val="385775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38302" y="893679"/>
            <a:ext cx="5153844" cy="1200184"/>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Hi, B. What is your </a:t>
            </a:r>
            <a:r>
              <a:rPr lang="en-US" sz="3200" dirty="0" err="1">
                <a:solidFill>
                  <a:schemeClr val="bg1"/>
                </a:solidFill>
              </a:rPr>
              <a:t>favourite</a:t>
            </a:r>
            <a:r>
              <a:rPr lang="en-US" sz="3200" dirty="0">
                <a:solidFill>
                  <a:schemeClr val="bg1"/>
                </a:solidFill>
              </a:rPr>
              <a:t> place to visit?</a:t>
            </a: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1" y="844099"/>
            <a:ext cx="4986233" cy="1200184"/>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600" b="0" i="0">
                <a:solidFill>
                  <a:srgbClr val="242021"/>
                </a:solidFill>
                <a:effectLst/>
              </a:rPr>
              <a:t> </a:t>
            </a:r>
          </a:p>
          <a:p>
            <a:r>
              <a:rPr lang="en-US" sz="3200">
                <a:solidFill>
                  <a:srgbClr val="242021"/>
                </a:solidFill>
              </a:rPr>
              <a:t>I would like to go Bến Thành Market.</a:t>
            </a:r>
            <a:br>
              <a:rPr lang="en-US" sz="3200">
                <a:solidFill>
                  <a:srgbClr val="242021"/>
                </a:solidFill>
              </a:rPr>
            </a:br>
            <a:endParaRPr lang="en-US" sz="3200" b="1" dirty="0"/>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837116" y="1429592"/>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638302" y="2536634"/>
            <a:ext cx="5178614" cy="102064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i="0">
                <a:solidFill>
                  <a:schemeClr val="bg1"/>
                </a:solidFill>
                <a:effectLst/>
              </a:rPr>
              <a:t>Where is it?</a:t>
            </a:r>
            <a:endParaRPr lang="en-US" sz="32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34718" y="2298117"/>
            <a:ext cx="5043507" cy="1166760"/>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It’s in Ho Chi Minh City.</a:t>
            </a:r>
            <a:endParaRPr lang="en-US" sz="3200" b="1">
              <a:solidFill>
                <a:srgbClr val="242021"/>
              </a:solidFill>
            </a:endParaRP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835916" y="287867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638302" y="3915600"/>
            <a:ext cx="5129052" cy="103805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What can you do there?</a:t>
            </a:r>
            <a:endParaRPr lang="en-US" sz="32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54010" y="3750273"/>
            <a:ext cx="5043507" cy="1205063"/>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3200">
              <a:solidFill>
                <a:srgbClr val="242021"/>
              </a:solidFill>
            </a:endParaRPr>
          </a:p>
          <a:p>
            <a:r>
              <a:rPr lang="en-US" sz="3200">
                <a:solidFill>
                  <a:srgbClr val="242021"/>
                </a:solidFill>
              </a:rPr>
              <a:t>I can try Vietnamese foods and buy souvenirs.</a:t>
            </a:r>
            <a:br>
              <a:rPr lang="en-US" sz="3200">
                <a:solidFill>
                  <a:srgbClr val="242021"/>
                </a:solidFill>
              </a:rPr>
            </a:br>
            <a:endParaRPr lang="en-US" sz="3200" b="1" dirty="0"/>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810302" y="4420217"/>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latin typeface="+mj-lt"/>
              </a:rPr>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latin typeface="+mj-lt"/>
              </a:rPr>
              <a:t>STUDENT B</a:t>
            </a:r>
          </a:p>
        </p:txBody>
      </p:sp>
      <p:sp>
        <p:nvSpPr>
          <p:cNvPr id="15" name="Speech Bubble: Rectangle with Corners Rounded 18">
            <a:extLst>
              <a:ext uri="{FF2B5EF4-FFF2-40B4-BE49-F238E27FC236}">
                <a16:creationId xmlns:a16="http://schemas.microsoft.com/office/drawing/2014/main" id="{A603A40D-2D53-4049-8513-60D0649A3CE4}"/>
              </a:ext>
            </a:extLst>
          </p:cNvPr>
          <p:cNvSpPr/>
          <p:nvPr/>
        </p:nvSpPr>
        <p:spPr>
          <a:xfrm>
            <a:off x="607970" y="5219699"/>
            <a:ext cx="5129052" cy="1038054"/>
          </a:xfrm>
          <a:prstGeom prst="wedgeRoundRectCallout">
            <a:avLst>
              <a:gd name="adj1" fmla="val -39038"/>
              <a:gd name="adj2" fmla="val 607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What are the interesting facts?</a:t>
            </a:r>
          </a:p>
        </p:txBody>
      </p:sp>
      <p:sp>
        <p:nvSpPr>
          <p:cNvPr id="22" name="Arrow: Right 20">
            <a:extLst>
              <a:ext uri="{FF2B5EF4-FFF2-40B4-BE49-F238E27FC236}">
                <a16:creationId xmlns:a16="http://schemas.microsoft.com/office/drawing/2014/main" id="{F0937D2C-BEB2-4F8F-9588-7AA19BF3F32C}"/>
              </a:ext>
            </a:extLst>
          </p:cNvPr>
          <p:cNvSpPr/>
          <p:nvPr/>
        </p:nvSpPr>
        <p:spPr>
          <a:xfrm rot="1173519">
            <a:off x="5786331" y="556665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with Corners Rounded 19">
            <a:extLst>
              <a:ext uri="{FF2B5EF4-FFF2-40B4-BE49-F238E27FC236}">
                <a16:creationId xmlns:a16="http://schemas.microsoft.com/office/drawing/2014/main" id="{146C7FFC-31D9-4A54-A788-2B326C6D1ABC}"/>
              </a:ext>
            </a:extLst>
          </p:cNvPr>
          <p:cNvSpPr/>
          <p:nvPr/>
        </p:nvSpPr>
        <p:spPr>
          <a:xfrm>
            <a:off x="6454010" y="5240734"/>
            <a:ext cx="5024215" cy="1017020"/>
          </a:xfrm>
          <a:prstGeom prst="wedgeRoundRectCallout">
            <a:avLst>
              <a:gd name="adj1" fmla="val 42171"/>
              <a:gd name="adj2" fmla="val 6650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3200" dirty="0">
              <a:solidFill>
                <a:srgbClr val="242021"/>
              </a:solidFill>
            </a:endParaRPr>
          </a:p>
          <a:p>
            <a:r>
              <a:rPr lang="en-US" sz="3200" dirty="0">
                <a:solidFill>
                  <a:srgbClr val="242021"/>
                </a:solidFill>
              </a:rPr>
              <a:t>It has 4 main gates, nearly 1,500 booths.</a:t>
            </a:r>
            <a:br>
              <a:rPr lang="en-US" sz="3200" dirty="0">
                <a:solidFill>
                  <a:srgbClr val="242021"/>
                </a:solidFill>
              </a:rPr>
            </a:br>
            <a:endParaRPr lang="en-US" sz="3200" b="1" dirty="0"/>
          </a:p>
        </p:txBody>
      </p:sp>
    </p:spTree>
    <p:extLst>
      <p:ext uri="{BB962C8B-B14F-4D97-AF65-F5344CB8AC3E}">
        <p14:creationId xmlns:p14="http://schemas.microsoft.com/office/powerpoint/2010/main" val="40978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5"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90" y="380050"/>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While-Speaking</a:t>
            </a:r>
            <a:endParaRPr lang="en-US" b="1" dirty="0"/>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4" name="Rectangle 3"/>
          <p:cNvSpPr/>
          <p:nvPr/>
        </p:nvSpPr>
        <p:spPr>
          <a:xfrm>
            <a:off x="519938" y="1206135"/>
            <a:ext cx="11388527" cy="5016758"/>
          </a:xfrm>
          <a:prstGeom prst="rect">
            <a:avLst/>
          </a:prstGeom>
        </p:spPr>
        <p:txBody>
          <a:bodyPr wrap="square">
            <a:spAutoFit/>
          </a:bodyPr>
          <a:lstStyle/>
          <a:p>
            <a:pPr algn="just"/>
            <a:r>
              <a:rPr lang="en-US" sz="3200" dirty="0">
                <a:solidFill>
                  <a:srgbClr val="FF0000"/>
                </a:solidFill>
                <a:latin typeface="+mj-lt"/>
              </a:rPr>
              <a:t>In Ho Chi Minh City, you can visit many amazing places of great history and architecture. Saigon Opera House and </a:t>
            </a:r>
            <a:r>
              <a:rPr lang="en-US" sz="3200" dirty="0" err="1">
                <a:solidFill>
                  <a:srgbClr val="FF0000"/>
                </a:solidFill>
                <a:latin typeface="+mj-lt"/>
              </a:rPr>
              <a:t>Bến</a:t>
            </a:r>
            <a:r>
              <a:rPr lang="en-US" sz="3200" dirty="0">
                <a:solidFill>
                  <a:srgbClr val="FF0000"/>
                </a:solidFill>
                <a:latin typeface="+mj-lt"/>
              </a:rPr>
              <a:t> </a:t>
            </a:r>
            <a:r>
              <a:rPr lang="en-US" sz="3200" dirty="0" err="1">
                <a:solidFill>
                  <a:srgbClr val="FF0000"/>
                </a:solidFill>
                <a:latin typeface="+mj-lt"/>
              </a:rPr>
              <a:t>Thành</a:t>
            </a:r>
            <a:r>
              <a:rPr lang="en-US" sz="3200" dirty="0">
                <a:solidFill>
                  <a:srgbClr val="FF0000"/>
                </a:solidFill>
                <a:latin typeface="+mj-lt"/>
              </a:rPr>
              <a:t> Market are two famous places. In Saigon Opera House, you can attend many cultural entertainment activities such as opera plays and concerts. The opera house has 468 seats and has beautiful statues at the entrance.</a:t>
            </a:r>
          </a:p>
          <a:p>
            <a:pPr algn="just"/>
            <a:r>
              <a:rPr lang="en-US" sz="3200" dirty="0">
                <a:solidFill>
                  <a:srgbClr val="FF0000"/>
                </a:solidFill>
                <a:latin typeface="+mj-lt"/>
              </a:rPr>
              <a:t>As for </a:t>
            </a:r>
            <a:r>
              <a:rPr lang="en-US" sz="3200" dirty="0" err="1">
                <a:solidFill>
                  <a:srgbClr val="FF0000"/>
                </a:solidFill>
                <a:latin typeface="+mj-lt"/>
              </a:rPr>
              <a:t>Bến</a:t>
            </a:r>
            <a:r>
              <a:rPr lang="en-US" sz="3200" dirty="0">
                <a:solidFill>
                  <a:srgbClr val="FF0000"/>
                </a:solidFill>
                <a:latin typeface="+mj-lt"/>
              </a:rPr>
              <a:t> </a:t>
            </a:r>
            <a:r>
              <a:rPr lang="en-US" sz="3200" dirty="0" err="1">
                <a:solidFill>
                  <a:srgbClr val="FF0000"/>
                </a:solidFill>
                <a:latin typeface="+mj-lt"/>
              </a:rPr>
              <a:t>Thành</a:t>
            </a:r>
            <a:r>
              <a:rPr lang="en-US" sz="3200" dirty="0">
                <a:solidFill>
                  <a:srgbClr val="FF0000"/>
                </a:solidFill>
                <a:latin typeface="+mj-lt"/>
              </a:rPr>
              <a:t> Market, you can visit this amazing market to try tasty Vietnamese foods and buy interesting souvenirs. It has four entrance gates; each gate has an area to sell local specialties. There are nearly 1,500 booths selling from junk food to luxury goods.</a:t>
            </a:r>
            <a:endParaRPr lang="en-US" sz="3200" dirty="0">
              <a:solidFill>
                <a:srgbClr val="FF0000"/>
              </a:solidFill>
            </a:endParaRPr>
          </a:p>
        </p:txBody>
      </p:sp>
      <p:sp>
        <p:nvSpPr>
          <p:cNvPr id="5" name="Rectangle 4"/>
          <p:cNvSpPr/>
          <p:nvPr/>
        </p:nvSpPr>
        <p:spPr>
          <a:xfrm>
            <a:off x="2752323" y="442846"/>
            <a:ext cx="6077754" cy="1200329"/>
          </a:xfrm>
          <a:prstGeom prst="rect">
            <a:avLst/>
          </a:prstGeom>
        </p:spPr>
        <p:txBody>
          <a:bodyPr wrap="none">
            <a:spAutoFit/>
          </a:bodyPr>
          <a:lstStyle/>
          <a:p>
            <a:pPr algn="ctr"/>
            <a:r>
              <a:rPr lang="en-US" sz="3600" b="1" dirty="0">
                <a:solidFill>
                  <a:srgbClr val="0070C0"/>
                </a:solidFill>
                <a:latin typeface="+mj-lt"/>
              </a:rPr>
              <a:t>Present the place to the class.</a:t>
            </a:r>
            <a:br>
              <a:rPr lang="en-US" sz="3600" b="1" dirty="0">
                <a:solidFill>
                  <a:srgbClr val="0070C0"/>
                </a:solidFill>
                <a:latin typeface="+mj-lt"/>
              </a:rPr>
            </a:br>
            <a:endParaRPr lang="en-US" sz="3600" b="1" dirty="0">
              <a:solidFill>
                <a:srgbClr val="0070C0"/>
              </a:solidFill>
              <a:latin typeface="+mj-lt"/>
            </a:endParaRPr>
          </a:p>
        </p:txBody>
      </p:sp>
    </p:spTree>
    <p:extLst>
      <p:ext uri="{BB962C8B-B14F-4D97-AF65-F5344CB8AC3E}">
        <p14:creationId xmlns:p14="http://schemas.microsoft.com/office/powerpoint/2010/main" val="19340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441325" y="706438"/>
            <a:ext cx="10414000" cy="4031873"/>
          </a:xfrm>
          <a:prstGeom prst="rect">
            <a:avLst/>
          </a:prstGeom>
          <a:noFill/>
          <a:ln w="9525">
            <a:noFill/>
            <a:miter lim="800000"/>
            <a:headEnd/>
            <a:tailEnd/>
          </a:ln>
        </p:spPr>
        <p:txBody>
          <a:bodyPr>
            <a:spAutoFit/>
          </a:bodyPr>
          <a:lstStyle/>
          <a:p>
            <a:pPr>
              <a:spcBef>
                <a:spcPts val="600"/>
              </a:spcBef>
              <a:spcAft>
                <a:spcPts val="600"/>
              </a:spcAft>
            </a:pPr>
            <a:r>
              <a:rPr lang="en-US" sz="3600" b="1" dirty="0">
                <a:latin typeface="Calibri" pitchFamily="34" charset="0"/>
              </a:rPr>
              <a:t>Write a paragraph (60-80 words) about a visit to a city in your country.</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When do you visit?</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Where do you visit?</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What is the city famous for?</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What can you do there?</a:t>
            </a:r>
            <a:endParaRPr lang="en-US" sz="3600" dirty="0">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799" y="985986"/>
            <a:ext cx="10888671" cy="1754326"/>
          </a:xfrm>
          <a:prstGeom prst="rect">
            <a:avLst/>
          </a:prstGeom>
        </p:spPr>
        <p:txBody>
          <a:bodyPr wrap="square">
            <a:spAutoFit/>
          </a:bodyPr>
          <a:lstStyle/>
          <a:p>
            <a:r>
              <a:rPr lang="en-US" sz="3600" dirty="0">
                <a:solidFill>
                  <a:srgbClr val="0070C0"/>
                </a:solidFill>
                <a:latin typeface="+mj-lt"/>
              </a:rPr>
              <a:t>Collect information, then prepare a poster about famous places around the world. Use the poster to present those places to the class. </a:t>
            </a:r>
            <a:endParaRPr lang="en-US" sz="3600" dirty="0">
              <a:latin typeface="+mj-lt"/>
            </a:endParaRPr>
          </a:p>
        </p:txBody>
      </p:sp>
      <p:sp>
        <p:nvSpPr>
          <p:cNvPr id="6" name="Rectangle 5"/>
          <p:cNvSpPr/>
          <p:nvPr/>
        </p:nvSpPr>
        <p:spPr>
          <a:xfrm>
            <a:off x="498799" y="2828835"/>
            <a:ext cx="10706628" cy="1200329"/>
          </a:xfrm>
          <a:prstGeom prst="rect">
            <a:avLst/>
          </a:prstGeom>
        </p:spPr>
        <p:txBody>
          <a:bodyPr wrap="square">
            <a:spAutoFit/>
          </a:bodyPr>
          <a:lstStyle/>
          <a:p>
            <a:r>
              <a:rPr lang="en-US" sz="3600" dirty="0">
                <a:latin typeface="+mj-lt"/>
                <a:sym typeface="Wingdings" panose="05000000000000000000" pitchFamily="2" charset="2"/>
              </a:rPr>
              <a:t>The </a:t>
            </a:r>
            <a:r>
              <a:rPr lang="en-US" sz="3600">
                <a:latin typeface="+mj-lt"/>
                <a:sym typeface="Wingdings" panose="05000000000000000000" pitchFamily="2" charset="2"/>
              </a:rPr>
              <a:t>poster should </a:t>
            </a:r>
            <a:r>
              <a:rPr lang="en-US" sz="3600" dirty="0">
                <a:latin typeface="+mj-lt"/>
                <a:sym typeface="Wingdings" panose="05000000000000000000" pitchFamily="2" charset="2"/>
              </a:rPr>
              <a:t>include: </a:t>
            </a:r>
            <a:r>
              <a:rPr lang="en-US" sz="3600" i="1" dirty="0">
                <a:latin typeface="+mj-lt"/>
                <a:sym typeface="Wingdings" panose="05000000000000000000" pitchFamily="2" charset="2"/>
              </a:rPr>
              <a:t>name, location, interesting facts </a:t>
            </a:r>
            <a:r>
              <a:rPr lang="en-US" sz="3600" dirty="0">
                <a:latin typeface="+mj-lt"/>
                <a:sym typeface="Wingdings" panose="05000000000000000000" pitchFamily="2" charset="2"/>
              </a:rPr>
              <a:t>and </a:t>
            </a:r>
            <a:r>
              <a:rPr lang="en-US" sz="3600" i="1" dirty="0">
                <a:latin typeface="+mj-lt"/>
                <a:sym typeface="Wingdings" panose="05000000000000000000" pitchFamily="2" charset="2"/>
              </a:rPr>
              <a:t>activities you can do there</a:t>
            </a:r>
            <a:r>
              <a:rPr lang="en-US" sz="3600" dirty="0">
                <a:latin typeface="+mj-lt"/>
                <a:sym typeface="Wingdings" panose="05000000000000000000" pitchFamily="2" charset="2"/>
              </a:rPr>
              <a:t>.</a:t>
            </a:r>
            <a:endParaRPr lang="en-US" sz="3600" dirty="0">
              <a:latin typeface="+mj-lt"/>
            </a:endParaRPr>
          </a:p>
        </p:txBody>
      </p:sp>
    </p:spTree>
    <p:extLst>
      <p:ext uri="{BB962C8B-B14F-4D97-AF65-F5344CB8AC3E}">
        <p14:creationId xmlns:p14="http://schemas.microsoft.com/office/powerpoint/2010/main" val="15180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386" y="1574325"/>
            <a:ext cx="11047228" cy="3709349"/>
          </a:xfrm>
          <a:prstGeom prst="rect">
            <a:avLst/>
          </a:prstGeom>
        </p:spPr>
        <p:txBody>
          <a:bodyPr wrap="square">
            <a:spAutoFit/>
          </a:bodyPr>
          <a:lstStyle/>
          <a:p>
            <a:pPr>
              <a:lnSpc>
                <a:spcPct val="150000"/>
              </a:lnSpc>
            </a:pPr>
            <a:r>
              <a:rPr lang="en-US" sz="3200" dirty="0">
                <a:solidFill>
                  <a:srgbClr val="FF0000"/>
                </a:solidFill>
                <a:latin typeface="+mj-lt"/>
              </a:rPr>
              <a:t>The Leaning Tower of Pisa is in Pisa, Italy. It is a freestanding bell tower of the cathedral of the Italian city of Pisa. People built it between 1173 and 1372. It has 296 steps to reach the top. You can take beautiful photos here and climb to the top of the tower for a surreal tilted view of the surrounding city.</a:t>
            </a:r>
          </a:p>
        </p:txBody>
      </p:sp>
      <p:sp>
        <p:nvSpPr>
          <p:cNvPr id="3" name="Rectangle 2"/>
          <p:cNvSpPr/>
          <p:nvPr/>
        </p:nvSpPr>
        <p:spPr>
          <a:xfrm>
            <a:off x="4485299" y="380050"/>
            <a:ext cx="3792898" cy="646331"/>
          </a:xfrm>
          <a:prstGeom prst="rect">
            <a:avLst/>
          </a:prstGeom>
        </p:spPr>
        <p:txBody>
          <a:bodyPr wrap="none">
            <a:spAutoFit/>
          </a:bodyPr>
          <a:lstStyle/>
          <a:p>
            <a:pPr algn="ctr"/>
            <a:r>
              <a:rPr lang="en-US" sz="3600" b="1" dirty="0">
                <a:solidFill>
                  <a:srgbClr val="0070C0"/>
                </a:solidFill>
                <a:latin typeface="+mj-lt"/>
              </a:rPr>
              <a:t>Suggested Answer</a:t>
            </a:r>
          </a:p>
        </p:txBody>
      </p:sp>
    </p:spTree>
    <p:extLst>
      <p:ext uri="{BB962C8B-B14F-4D97-AF65-F5344CB8AC3E}">
        <p14:creationId xmlns:p14="http://schemas.microsoft.com/office/powerpoint/2010/main" val="2620477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2862322"/>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00CC"/>
                </a:solidFill>
                <a:latin typeface="Calibri" pitchFamily="34" charset="0"/>
              </a:rPr>
              <a:t>- develop public speaking skills.</a:t>
            </a:r>
          </a:p>
          <a:p>
            <a:r>
              <a:rPr lang="en-US" sz="3600" i="1" dirty="0">
                <a:solidFill>
                  <a:srgbClr val="0000CC"/>
                </a:solidFill>
                <a:latin typeface="Calibri" pitchFamily="34" charset="0"/>
              </a:rPr>
              <a:t>- develop research skills.</a:t>
            </a:r>
          </a:p>
          <a:p>
            <a:r>
              <a:rPr lang="en-US" sz="3600" i="1" dirty="0">
                <a:solidFill>
                  <a:srgbClr val="0000CC"/>
                </a:solidFill>
                <a:latin typeface="Calibri" pitchFamily="34" charset="0"/>
              </a:rPr>
              <a:t>- learn and use some vocabulary related to the topic. </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3970318"/>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FF0000"/>
                </a:solidFill>
                <a:latin typeface="Calibri" pitchFamily="34" charset="0"/>
              </a:rPr>
              <a:t>Vocabularies</a:t>
            </a:r>
          </a:p>
          <a:p>
            <a:pPr marL="571500" indent="-571500">
              <a:buFont typeface="Arial" panose="020B0604020202020204" pitchFamily="34" charset="0"/>
              <a:buChar char="•"/>
              <a:defRPr/>
            </a:pPr>
            <a:r>
              <a:rPr lang="en-US" sz="3600" i="1">
                <a:solidFill>
                  <a:srgbClr val="0070C0"/>
                </a:solidFill>
                <a:latin typeface="Calibri" pitchFamily="34" charset="0"/>
              </a:rPr>
              <a:t>film </a:t>
            </a:r>
          </a:p>
          <a:p>
            <a:pPr marL="571500" indent="-571500">
              <a:buFont typeface="Arial" panose="020B0604020202020204" pitchFamily="34" charset="0"/>
              <a:buChar char="•"/>
              <a:defRPr/>
            </a:pPr>
            <a:r>
              <a:rPr lang="en-US" sz="3600" i="1">
                <a:solidFill>
                  <a:srgbClr val="0070C0"/>
                </a:solidFill>
                <a:latin typeface="Calibri" pitchFamily="34" charset="0"/>
              </a:rPr>
              <a:t>concert </a:t>
            </a:r>
          </a:p>
          <a:p>
            <a:pPr marL="571500" indent="-571500">
              <a:buFont typeface="Arial" panose="020B0604020202020204" pitchFamily="34" charset="0"/>
              <a:buChar char="•"/>
              <a:defRPr/>
            </a:pPr>
            <a:r>
              <a:rPr lang="en-US" sz="3600" i="1">
                <a:solidFill>
                  <a:srgbClr val="0070C0"/>
                </a:solidFill>
                <a:latin typeface="Calibri" pitchFamily="34" charset="0"/>
              </a:rPr>
              <a:t>fashion show </a:t>
            </a:r>
          </a:p>
          <a:p>
            <a:pPr marL="571500" indent="-571500">
              <a:buFont typeface="Arial" panose="020B0604020202020204" pitchFamily="34" charset="0"/>
              <a:buChar char="•"/>
              <a:defRPr/>
            </a:pPr>
            <a:r>
              <a:rPr lang="en-US" sz="3600" i="1">
                <a:solidFill>
                  <a:srgbClr val="0070C0"/>
                </a:solidFill>
                <a:latin typeface="Calibri" pitchFamily="34" charset="0"/>
              </a:rPr>
              <a:t>dance show</a:t>
            </a:r>
          </a:p>
          <a:p>
            <a:pPr marL="571500" indent="-571500">
              <a:buFont typeface="Arial" panose="020B0604020202020204" pitchFamily="34" charset="0"/>
              <a:buChar char="•"/>
              <a:defRPr/>
            </a:pPr>
            <a:r>
              <a:rPr lang="en-US" sz="3600" i="1">
                <a:solidFill>
                  <a:srgbClr val="0070C0"/>
                </a:solidFill>
                <a:latin typeface="Calibri" pitchFamily="34" charset="0"/>
              </a:rPr>
              <a:t>sports match</a:t>
            </a:r>
          </a:p>
          <a:p>
            <a:pPr marL="571500" indent="-571500">
              <a:buFont typeface="Arial" panose="020B0604020202020204" pitchFamily="34" charset="0"/>
              <a:buChar char="•"/>
              <a:defRPr/>
            </a:pPr>
            <a:r>
              <a:rPr lang="en-US" sz="3600" i="1">
                <a:solidFill>
                  <a:srgbClr val="0070C0"/>
                </a:solidFill>
                <a:latin typeface="Calibri" pitchFamily="34" charset="0"/>
              </a:rPr>
              <a:t>ballet</a:t>
            </a:r>
          </a:p>
        </p:txBody>
      </p:sp>
      <p:sp>
        <p:nvSpPr>
          <p:cNvPr id="6" name="Rectangle 5"/>
          <p:cNvSpPr/>
          <p:nvPr/>
        </p:nvSpPr>
        <p:spPr>
          <a:xfrm>
            <a:off x="5780088" y="1817688"/>
            <a:ext cx="5892800"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Speaking: </a:t>
            </a:r>
            <a:r>
              <a:rPr lang="en-US" sz="3600" i="1" dirty="0">
                <a:solidFill>
                  <a:srgbClr val="0070C0"/>
                </a:solidFill>
                <a:latin typeface="Calibri" pitchFamily="34" charset="0"/>
              </a:rPr>
              <a:t>develop public speaking skills.</a:t>
            </a:r>
          </a:p>
          <a:p>
            <a:pPr>
              <a:defRPr/>
            </a:pPr>
            <a:r>
              <a:rPr lang="en-US" sz="3600" i="1" dirty="0">
                <a:solidFill>
                  <a:srgbClr val="FF0000"/>
                </a:solidFill>
                <a:latin typeface="Calibri" pitchFamily="34" charset="0"/>
              </a:rPr>
              <a:t>Writing: </a:t>
            </a:r>
            <a:r>
              <a:rPr lang="en-US" sz="3600" i="1" dirty="0">
                <a:solidFill>
                  <a:srgbClr val="0070C0"/>
                </a:solidFill>
                <a:latin typeface="Calibri" pitchFamily="34" charset="0"/>
              </a:rPr>
              <a:t>develop research skills.</a:t>
            </a:r>
          </a:p>
        </p:txBody>
      </p:sp>
    </p:spTree>
  </p:cSld>
  <p:clrMapOvr>
    <a:masterClrMapping/>
  </p:clrMapOvr>
  <p:transition spd="med">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26). </a:t>
            </a:r>
          </a:p>
          <a:p>
            <a:pPr marL="571500" indent="-571500">
              <a:buFontTx/>
              <a:buChar char="-"/>
              <a:defRPr/>
            </a:pPr>
            <a:r>
              <a:rPr lang="en-US" sz="3600" i="1" dirty="0">
                <a:solidFill>
                  <a:srgbClr val="0000CC"/>
                </a:solidFill>
                <a:latin typeface="Calibri" pitchFamily="34" charset="0"/>
              </a:rPr>
              <a:t>Prepare the next lesson (page 48 SB).</a:t>
            </a:r>
          </a:p>
          <a:p>
            <a:pPr marL="571500" indent="-571500">
              <a:buFontTx/>
              <a:buChar char="-"/>
              <a:defRPr/>
            </a:pPr>
            <a:r>
              <a:rPr lang="en-US" sz="3600" i="1" dirty="0">
                <a:solidFill>
                  <a:srgbClr val="0000CC"/>
                </a:solidFill>
                <a:latin typeface="Calibri" pitchFamily="34" charset="0"/>
              </a:rPr>
              <a:t>Do the exercise in </a:t>
            </a:r>
            <a:r>
              <a:rPr lang="en-US" sz="3600" b="1" i="1" dirty="0">
                <a:solidFill>
                  <a:srgbClr val="0000CC"/>
                </a:solidFill>
                <a:latin typeface="Calibri" pitchFamily="34" charset="0"/>
              </a:rPr>
              <a:t>TA 7 Right on Notebook</a:t>
            </a:r>
            <a:r>
              <a:rPr lang="en-US" sz="3600" i="1" dirty="0">
                <a:solidFill>
                  <a:srgbClr val="0000CC"/>
                </a:solidFill>
                <a:latin typeface="Calibri" pitchFamily="34" charset="0"/>
              </a:rPr>
              <a:t> (page 20).</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305971"/>
            <a:ext cx="11913548" cy="5912609"/>
            <a:chOff x="0" y="305971"/>
            <a:chExt cx="11913548" cy="5912609"/>
          </a:xfrm>
        </p:grpSpPr>
        <p:sp>
          <p:nvSpPr>
            <p:cNvPr id="10" name="TextBox 9"/>
            <p:cNvSpPr txBox="1"/>
            <p:nvPr/>
          </p:nvSpPr>
          <p:spPr>
            <a:xfrm>
              <a:off x="4520050" y="397217"/>
              <a:ext cx="7393498" cy="584775"/>
            </a:xfrm>
            <a:prstGeom prst="rect">
              <a:avLst/>
            </a:prstGeom>
            <a:noFill/>
          </p:spPr>
          <p:txBody>
            <a:bodyPr wrap="square" rtlCol="0">
              <a:spAutoFit/>
            </a:bodyPr>
            <a:lstStyle/>
            <a:p>
              <a:r>
                <a:rPr lang="en-US" sz="3000" dirty="0">
                  <a:solidFill>
                    <a:srgbClr val="0070C0"/>
                  </a:solidFill>
                  <a:latin typeface="+mj-lt"/>
                </a:rPr>
                <a:t>Match the words with the correct pictures</a:t>
              </a:r>
              <a:r>
                <a:rPr lang="en-US" sz="3200" dirty="0">
                  <a:solidFill>
                    <a:srgbClr val="0070C0"/>
                  </a:solidFill>
                  <a:latin typeface="+mj-lt"/>
                </a:rPr>
                <a:t>.</a:t>
              </a:r>
            </a:p>
          </p:txBody>
        </p:sp>
        <p:sp>
          <p:nvSpPr>
            <p:cNvPr id="11" name="Rectangle 10"/>
            <p:cNvSpPr/>
            <p:nvPr/>
          </p:nvSpPr>
          <p:spPr>
            <a:xfrm>
              <a:off x="0" y="305971"/>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pairs.</a:t>
              </a:r>
              <a:endParaRPr lang="en-US" sz="4400" b="1" dirty="0">
                <a:solidFill>
                  <a:srgbClr val="FF0000"/>
                </a:solidFill>
              </a:endParaRPr>
            </a:p>
          </p:txBody>
        </p:sp>
        <p:pic>
          <p:nvPicPr>
            <p:cNvPr id="1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045" y="448640"/>
              <a:ext cx="759004" cy="484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78453" y="1075412"/>
              <a:ext cx="2674885" cy="2397656"/>
            </a:xfrm>
            <a:prstGeom prst="rect">
              <a:avLst/>
            </a:prstGeom>
          </p:spPr>
        </p:pic>
        <p:pic>
          <p:nvPicPr>
            <p:cNvPr id="7" name="Picture 6"/>
            <p:cNvPicPr>
              <a:picLocks noChangeAspect="1"/>
            </p:cNvPicPr>
            <p:nvPr/>
          </p:nvPicPr>
          <p:blipFill>
            <a:blip r:embed="rId4"/>
            <a:stretch>
              <a:fillRect/>
            </a:stretch>
          </p:blipFill>
          <p:spPr>
            <a:xfrm>
              <a:off x="3433889" y="1048387"/>
              <a:ext cx="2776537" cy="2451706"/>
            </a:xfrm>
            <a:prstGeom prst="rect">
              <a:avLst/>
            </a:prstGeom>
          </p:spPr>
        </p:pic>
        <p:pic>
          <p:nvPicPr>
            <p:cNvPr id="8" name="Picture 7"/>
            <p:cNvPicPr>
              <a:picLocks noChangeAspect="1"/>
            </p:cNvPicPr>
            <p:nvPr/>
          </p:nvPicPr>
          <p:blipFill>
            <a:blip r:embed="rId5"/>
            <a:stretch>
              <a:fillRect/>
            </a:stretch>
          </p:blipFill>
          <p:spPr>
            <a:xfrm>
              <a:off x="6867778" y="1026759"/>
              <a:ext cx="2566988" cy="2419151"/>
            </a:xfrm>
            <a:prstGeom prst="rect">
              <a:avLst/>
            </a:prstGeom>
          </p:spPr>
        </p:pic>
        <p:pic>
          <p:nvPicPr>
            <p:cNvPr id="9" name="Picture 8"/>
            <p:cNvPicPr>
              <a:picLocks noChangeAspect="1"/>
            </p:cNvPicPr>
            <p:nvPr/>
          </p:nvPicPr>
          <p:blipFill>
            <a:blip r:embed="rId6"/>
            <a:stretch>
              <a:fillRect/>
            </a:stretch>
          </p:blipFill>
          <p:spPr>
            <a:xfrm>
              <a:off x="588604" y="3800102"/>
              <a:ext cx="2364734" cy="2418478"/>
            </a:xfrm>
            <a:prstGeom prst="rect">
              <a:avLst/>
            </a:prstGeom>
          </p:spPr>
        </p:pic>
        <p:pic>
          <p:nvPicPr>
            <p:cNvPr id="13" name="Picture 12"/>
            <p:cNvPicPr>
              <a:picLocks noChangeAspect="1"/>
            </p:cNvPicPr>
            <p:nvPr/>
          </p:nvPicPr>
          <p:blipFill>
            <a:blip r:embed="rId7"/>
            <a:stretch>
              <a:fillRect/>
            </a:stretch>
          </p:blipFill>
          <p:spPr>
            <a:xfrm>
              <a:off x="3317426" y="3604360"/>
              <a:ext cx="2893000" cy="2528466"/>
            </a:xfrm>
            <a:prstGeom prst="rect">
              <a:avLst/>
            </a:prstGeom>
          </p:spPr>
        </p:pic>
        <p:pic>
          <p:nvPicPr>
            <p:cNvPr id="14" name="Picture 13"/>
            <p:cNvPicPr>
              <a:picLocks noChangeAspect="1"/>
            </p:cNvPicPr>
            <p:nvPr/>
          </p:nvPicPr>
          <p:blipFill>
            <a:blip r:embed="rId8"/>
            <a:stretch>
              <a:fillRect/>
            </a:stretch>
          </p:blipFill>
          <p:spPr>
            <a:xfrm>
              <a:off x="6867778" y="3604360"/>
              <a:ext cx="2718323" cy="2500312"/>
            </a:xfrm>
            <a:prstGeom prst="rect">
              <a:avLst/>
            </a:prstGeom>
          </p:spPr>
        </p:pic>
        <p:sp>
          <p:nvSpPr>
            <p:cNvPr id="15" name="Rectangle 14"/>
            <p:cNvSpPr/>
            <p:nvPr/>
          </p:nvSpPr>
          <p:spPr>
            <a:xfrm>
              <a:off x="7258303" y="3008336"/>
              <a:ext cx="1785938"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253165" y="3008335"/>
              <a:ext cx="1261810" cy="34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24154" y="2944858"/>
              <a:ext cx="823914"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55099" y="5757863"/>
              <a:ext cx="1704975" cy="33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61045" y="5672138"/>
              <a:ext cx="2039680" cy="3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353678" y="5582322"/>
              <a:ext cx="861760"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9434766" y="1863142"/>
            <a:ext cx="2893001" cy="3323987"/>
          </a:xfrm>
          <a:prstGeom prst="rect">
            <a:avLst/>
          </a:prstGeom>
          <a:noFill/>
        </p:spPr>
        <p:txBody>
          <a:bodyPr wrap="square" rtlCol="0">
            <a:spAutoFit/>
          </a:bodyPr>
          <a:lstStyle/>
          <a:p>
            <a:r>
              <a:rPr lang="en-US" sz="3100" dirty="0">
                <a:latin typeface="+mj-lt"/>
                <a:ea typeface="Times New Roman" panose="02020603050405020304" pitchFamily="18" charset="0"/>
              </a:rPr>
              <a:t>A. ballet</a:t>
            </a:r>
          </a:p>
          <a:p>
            <a:r>
              <a:rPr lang="en-US" sz="3100" dirty="0">
                <a:latin typeface="+mj-lt"/>
                <a:ea typeface="Times New Roman" panose="02020603050405020304" pitchFamily="18" charset="0"/>
              </a:rPr>
              <a:t>B. fashion show</a:t>
            </a:r>
          </a:p>
          <a:p>
            <a:r>
              <a:rPr lang="en-US" sz="3100" dirty="0">
                <a:latin typeface="+mj-lt"/>
                <a:ea typeface="Times New Roman" panose="02020603050405020304" pitchFamily="18" charset="0"/>
              </a:rPr>
              <a:t>C. concert</a:t>
            </a:r>
          </a:p>
          <a:p>
            <a:r>
              <a:rPr lang="en-US" sz="3100" dirty="0">
                <a:latin typeface="+mj-lt"/>
                <a:ea typeface="Times New Roman" panose="02020603050405020304" pitchFamily="18" charset="0"/>
              </a:rPr>
              <a:t>D. dance show</a:t>
            </a:r>
          </a:p>
          <a:p>
            <a:r>
              <a:rPr lang="en-US" sz="3100" dirty="0">
                <a:latin typeface="+mj-lt"/>
                <a:ea typeface="Times New Roman" panose="02020603050405020304" pitchFamily="18" charset="0"/>
              </a:rPr>
              <a:t>E. film</a:t>
            </a:r>
          </a:p>
          <a:p>
            <a:r>
              <a:rPr lang="en-US" sz="3100" dirty="0">
                <a:latin typeface="+mj-lt"/>
                <a:ea typeface="Times New Roman" panose="02020603050405020304" pitchFamily="18" charset="0"/>
              </a:rPr>
              <a:t>F. sports match</a:t>
            </a:r>
          </a:p>
          <a:p>
            <a:pPr marL="342900" indent="-342900">
              <a:buAutoNum type="alphaUcPeriod"/>
            </a:pPr>
            <a:endParaRPr lang="en-US" dirty="0">
              <a:solidFill>
                <a:srgbClr val="FF0000"/>
              </a:solidFill>
              <a:latin typeface="+mj-lt"/>
              <a:ea typeface="Times New Roman" panose="02020603050405020304" pitchFamily="18" charset="0"/>
            </a:endParaRPr>
          </a:p>
        </p:txBody>
      </p:sp>
    </p:spTree>
    <p:extLst>
      <p:ext uri="{BB962C8B-B14F-4D97-AF65-F5344CB8AC3E}">
        <p14:creationId xmlns:p14="http://schemas.microsoft.com/office/powerpoint/2010/main" val="2418029522"/>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8344" y="386488"/>
            <a:ext cx="12093656" cy="5984492"/>
            <a:chOff x="1234416" y="220234"/>
            <a:chExt cx="9307648" cy="5984492"/>
          </a:xfrm>
        </p:grpSpPr>
        <p:grpSp>
          <p:nvGrpSpPr>
            <p:cNvPr id="16" name="Group 15"/>
            <p:cNvGrpSpPr/>
            <p:nvPr/>
          </p:nvGrpSpPr>
          <p:grpSpPr>
            <a:xfrm>
              <a:off x="1234416" y="220234"/>
              <a:ext cx="9307648" cy="5984492"/>
              <a:chOff x="278453" y="234088"/>
              <a:chExt cx="9307648" cy="5984492"/>
            </a:xfrm>
          </p:grpSpPr>
          <p:sp>
            <p:nvSpPr>
              <p:cNvPr id="11" name="Rectangle 10"/>
              <p:cNvSpPr/>
              <p:nvPr/>
            </p:nvSpPr>
            <p:spPr>
              <a:xfrm>
                <a:off x="3895918" y="234088"/>
                <a:ext cx="1256618" cy="646331"/>
              </a:xfrm>
              <a:prstGeom prst="rect">
                <a:avLst/>
              </a:prstGeom>
            </p:spPr>
            <p:txBody>
              <a:bodyPr wrap="none">
                <a:spAutoFit/>
              </a:bodyPr>
              <a:lstStyle/>
              <a:p>
                <a:r>
                  <a:rPr lang="en-US" sz="3600" b="1" dirty="0">
                    <a:solidFill>
                      <a:srgbClr val="0070C0"/>
                    </a:solidFill>
                    <a:latin typeface="+mj-lt"/>
                    <a:ea typeface="Times New Roman" panose="02020603050405020304" pitchFamily="18" charset="0"/>
                  </a:rPr>
                  <a:t>Answer</a:t>
                </a:r>
                <a:endParaRPr lang="en-US" sz="3600" b="1" dirty="0">
                  <a:solidFill>
                    <a:srgbClr val="0070C0"/>
                  </a:solidFill>
                  <a:latin typeface="+mj-lt"/>
                </a:endParaRPr>
              </a:p>
            </p:txBody>
          </p:sp>
          <p:pic>
            <p:nvPicPr>
              <p:cNvPr id="6" name="Picture 5"/>
              <p:cNvPicPr>
                <a:picLocks noChangeAspect="1"/>
              </p:cNvPicPr>
              <p:nvPr/>
            </p:nvPicPr>
            <p:blipFill>
              <a:blip r:embed="rId3"/>
              <a:stretch>
                <a:fillRect/>
              </a:stretch>
            </p:blipFill>
            <p:spPr>
              <a:xfrm>
                <a:off x="278453" y="922704"/>
                <a:ext cx="2674885" cy="2550364"/>
              </a:xfrm>
              <a:prstGeom prst="rect">
                <a:avLst/>
              </a:prstGeom>
            </p:spPr>
          </p:pic>
          <p:pic>
            <p:nvPicPr>
              <p:cNvPr id="7" name="Picture 6"/>
              <p:cNvPicPr>
                <a:picLocks noChangeAspect="1"/>
              </p:cNvPicPr>
              <p:nvPr/>
            </p:nvPicPr>
            <p:blipFill>
              <a:blip r:embed="rId4"/>
              <a:stretch>
                <a:fillRect/>
              </a:stretch>
            </p:blipFill>
            <p:spPr>
              <a:xfrm>
                <a:off x="3433889" y="922704"/>
                <a:ext cx="2776537" cy="2577389"/>
              </a:xfrm>
              <a:prstGeom prst="rect">
                <a:avLst/>
              </a:prstGeom>
            </p:spPr>
          </p:pic>
          <p:pic>
            <p:nvPicPr>
              <p:cNvPr id="8" name="Picture 7"/>
              <p:cNvPicPr>
                <a:picLocks noChangeAspect="1"/>
              </p:cNvPicPr>
              <p:nvPr/>
            </p:nvPicPr>
            <p:blipFill>
              <a:blip r:embed="rId5"/>
              <a:stretch>
                <a:fillRect/>
              </a:stretch>
            </p:blipFill>
            <p:spPr>
              <a:xfrm>
                <a:off x="6867778" y="922705"/>
                <a:ext cx="2566988" cy="2523206"/>
              </a:xfrm>
              <a:prstGeom prst="rect">
                <a:avLst/>
              </a:prstGeom>
            </p:spPr>
          </p:pic>
          <p:pic>
            <p:nvPicPr>
              <p:cNvPr id="9" name="Picture 8"/>
              <p:cNvPicPr>
                <a:picLocks noChangeAspect="1"/>
              </p:cNvPicPr>
              <p:nvPr/>
            </p:nvPicPr>
            <p:blipFill>
              <a:blip r:embed="rId6"/>
              <a:stretch>
                <a:fillRect/>
              </a:stretch>
            </p:blipFill>
            <p:spPr>
              <a:xfrm>
                <a:off x="437262" y="3517272"/>
                <a:ext cx="2516076" cy="2701308"/>
              </a:xfrm>
              <a:prstGeom prst="rect">
                <a:avLst/>
              </a:prstGeom>
            </p:spPr>
          </p:pic>
          <p:pic>
            <p:nvPicPr>
              <p:cNvPr id="13" name="Picture 12"/>
              <p:cNvPicPr>
                <a:picLocks noChangeAspect="1"/>
              </p:cNvPicPr>
              <p:nvPr/>
            </p:nvPicPr>
            <p:blipFill>
              <a:blip r:embed="rId7"/>
              <a:stretch>
                <a:fillRect/>
              </a:stretch>
            </p:blipFill>
            <p:spPr>
              <a:xfrm>
                <a:off x="3317426" y="3604360"/>
                <a:ext cx="2893000" cy="2528466"/>
              </a:xfrm>
              <a:prstGeom prst="rect">
                <a:avLst/>
              </a:prstGeom>
            </p:spPr>
          </p:pic>
          <p:pic>
            <p:nvPicPr>
              <p:cNvPr id="14" name="Picture 13"/>
              <p:cNvPicPr>
                <a:picLocks noChangeAspect="1"/>
              </p:cNvPicPr>
              <p:nvPr/>
            </p:nvPicPr>
            <p:blipFill>
              <a:blip r:embed="rId8"/>
              <a:stretch>
                <a:fillRect/>
              </a:stretch>
            </p:blipFill>
            <p:spPr>
              <a:xfrm>
                <a:off x="6867778" y="3517272"/>
                <a:ext cx="2718323" cy="2587400"/>
              </a:xfrm>
              <a:prstGeom prst="rect">
                <a:avLst/>
              </a:prstGeom>
            </p:spPr>
          </p:pic>
          <p:sp>
            <p:nvSpPr>
              <p:cNvPr id="15" name="Rectangle 14"/>
              <p:cNvSpPr/>
              <p:nvPr/>
            </p:nvSpPr>
            <p:spPr>
              <a:xfrm>
                <a:off x="7258303" y="3008336"/>
                <a:ext cx="1785938"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253165" y="2944858"/>
                <a:ext cx="1261810" cy="40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24154" y="2944858"/>
                <a:ext cx="823914"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FILM</a:t>
                </a:r>
              </a:p>
            </p:txBody>
          </p:sp>
          <p:sp>
            <p:nvSpPr>
              <p:cNvPr id="22" name="Rectangle 21"/>
              <p:cNvSpPr/>
              <p:nvPr/>
            </p:nvSpPr>
            <p:spPr>
              <a:xfrm>
                <a:off x="970704" y="5704846"/>
                <a:ext cx="1704975" cy="33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61045" y="5672138"/>
                <a:ext cx="2039680" cy="3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Rectangle 23"/>
              <p:cNvSpPr/>
              <p:nvPr/>
            </p:nvSpPr>
            <p:spPr>
              <a:xfrm>
                <a:off x="8353678" y="5582322"/>
                <a:ext cx="861760" cy="34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2009265" y="2886800"/>
              <a:ext cx="757751"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E. film</a:t>
              </a:r>
              <a:endParaRPr lang="en-US" sz="2400" b="1" dirty="0">
                <a:solidFill>
                  <a:srgbClr val="FF0000"/>
                </a:solidFill>
                <a:latin typeface="+mj-lt"/>
              </a:endParaRPr>
            </a:p>
          </p:txBody>
        </p:sp>
        <p:sp>
          <p:nvSpPr>
            <p:cNvPr id="27" name="Rectangle 26"/>
            <p:cNvSpPr/>
            <p:nvPr/>
          </p:nvSpPr>
          <p:spPr>
            <a:xfrm>
              <a:off x="5217839" y="2892080"/>
              <a:ext cx="1120564"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C. concert</a:t>
              </a:r>
              <a:endParaRPr lang="en-US" sz="2400" b="1" dirty="0">
                <a:solidFill>
                  <a:srgbClr val="FF0000"/>
                </a:solidFill>
                <a:latin typeface="+mj-lt"/>
              </a:endParaRPr>
            </a:p>
          </p:txBody>
        </p:sp>
        <p:sp>
          <p:nvSpPr>
            <p:cNvPr id="28" name="Rectangle 27"/>
            <p:cNvSpPr/>
            <p:nvPr/>
          </p:nvSpPr>
          <p:spPr>
            <a:xfrm>
              <a:off x="8245866" y="2937170"/>
              <a:ext cx="1692368"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B. fashion show</a:t>
              </a:r>
              <a:endParaRPr lang="en-US" sz="2400" b="1" dirty="0">
                <a:solidFill>
                  <a:srgbClr val="FF0000"/>
                </a:solidFill>
                <a:latin typeface="+mj-lt"/>
              </a:endParaRPr>
            </a:p>
          </p:txBody>
        </p:sp>
        <p:sp>
          <p:nvSpPr>
            <p:cNvPr id="29" name="Rectangle 28"/>
            <p:cNvSpPr/>
            <p:nvPr/>
          </p:nvSpPr>
          <p:spPr>
            <a:xfrm>
              <a:off x="1973863" y="5637130"/>
              <a:ext cx="1570082"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D. dance show</a:t>
              </a:r>
              <a:endParaRPr lang="en-US" sz="2400" b="1" dirty="0">
                <a:solidFill>
                  <a:srgbClr val="FF0000"/>
                </a:solidFill>
                <a:latin typeface="+mj-lt"/>
              </a:endParaRPr>
            </a:p>
          </p:txBody>
        </p:sp>
        <p:sp>
          <p:nvSpPr>
            <p:cNvPr id="30" name="Rectangle 29"/>
            <p:cNvSpPr/>
            <p:nvPr/>
          </p:nvSpPr>
          <p:spPr>
            <a:xfrm>
              <a:off x="4917349" y="5603030"/>
              <a:ext cx="1624562"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F. sports match</a:t>
              </a:r>
              <a:endParaRPr lang="en-US" sz="2400" b="1" dirty="0">
                <a:solidFill>
                  <a:srgbClr val="FF0000"/>
                </a:solidFill>
                <a:latin typeface="+mj-lt"/>
              </a:endParaRPr>
            </a:p>
          </p:txBody>
        </p:sp>
        <p:sp>
          <p:nvSpPr>
            <p:cNvPr id="31" name="Rectangle 30"/>
            <p:cNvSpPr/>
            <p:nvPr/>
          </p:nvSpPr>
          <p:spPr>
            <a:xfrm>
              <a:off x="9240188" y="5509901"/>
              <a:ext cx="963881" cy="461665"/>
            </a:xfrm>
            <a:prstGeom prst="rect">
              <a:avLst/>
            </a:prstGeom>
          </p:spPr>
          <p:txBody>
            <a:bodyPr wrap="none">
              <a:spAutoFit/>
            </a:bodyPr>
            <a:lstStyle/>
            <a:p>
              <a:r>
                <a:rPr lang="en-US" sz="2400" b="1" dirty="0">
                  <a:solidFill>
                    <a:srgbClr val="FF0000"/>
                  </a:solidFill>
                  <a:latin typeface="+mj-lt"/>
                  <a:ea typeface="Times New Roman" panose="02020603050405020304" pitchFamily="18" charset="0"/>
                </a:rPr>
                <a:t>A. ballet</a:t>
              </a:r>
              <a:endParaRPr lang="en-US" sz="2400" b="1" dirty="0">
                <a:solidFill>
                  <a:srgbClr val="FF0000"/>
                </a:solidFill>
                <a:latin typeface="+mj-lt"/>
              </a:endParaRPr>
            </a:p>
          </p:txBody>
        </p:sp>
      </p:grpSp>
    </p:spTree>
    <p:extLst>
      <p:ext uri="{BB962C8B-B14F-4D97-AF65-F5344CB8AC3E}">
        <p14:creationId xmlns:p14="http://schemas.microsoft.com/office/powerpoint/2010/main" val="3285148423"/>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4" name="TextBox 13"/>
          <p:cNvSpPr txBox="1"/>
          <p:nvPr/>
        </p:nvSpPr>
        <p:spPr>
          <a:xfrm>
            <a:off x="255582" y="422562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sports match </a:t>
            </a:r>
            <a:r>
              <a:rPr lang="en-US" sz="3600" dirty="0">
                <a:solidFill>
                  <a:srgbClr val="FF0000"/>
                </a:solidFill>
                <a:latin typeface="+mn-lt"/>
              </a:rPr>
              <a:t>/</a:t>
            </a:r>
            <a:r>
              <a:rPr lang="en-US" sz="3600" dirty="0" err="1">
                <a:solidFill>
                  <a:srgbClr val="FF0000"/>
                </a:solidFill>
                <a:latin typeface="+mn-lt"/>
              </a:rPr>
              <a:t>spɔːts</a:t>
            </a:r>
            <a:r>
              <a:rPr lang="en-US" sz="3600" dirty="0">
                <a:solidFill>
                  <a:srgbClr val="FF0000"/>
                </a:solidFill>
                <a:latin typeface="+mn-lt"/>
              </a:rPr>
              <a:t> </a:t>
            </a:r>
            <a:r>
              <a:rPr lang="en-US" sz="3600" dirty="0" err="1">
                <a:solidFill>
                  <a:srgbClr val="FF0000"/>
                </a:solidFill>
                <a:latin typeface="+mn-lt"/>
              </a:rPr>
              <a:t>mætʃ</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trận</a:t>
            </a:r>
            <a:r>
              <a:rPr lang="en-US" sz="3600" dirty="0">
                <a:latin typeface="+mn-lt"/>
              </a:rPr>
              <a:t> </a:t>
            </a:r>
            <a:r>
              <a:rPr lang="en-US" sz="3600" dirty="0" err="1">
                <a:latin typeface="+mn-lt"/>
              </a:rPr>
              <a:t>đấu</a:t>
            </a:r>
            <a:r>
              <a:rPr lang="en-US" sz="3600" dirty="0">
                <a:latin typeface="+mn-lt"/>
              </a:rPr>
              <a:t> </a:t>
            </a:r>
            <a:r>
              <a:rPr lang="en-US" sz="3600" dirty="0" err="1">
                <a:latin typeface="+mn-lt"/>
              </a:rPr>
              <a:t>thể</a:t>
            </a:r>
            <a:r>
              <a:rPr lang="en-US" sz="3600" dirty="0">
                <a:latin typeface="+mn-lt"/>
              </a:rPr>
              <a:t> </a:t>
            </a:r>
            <a:r>
              <a:rPr lang="en-US" sz="3600" dirty="0" err="1">
                <a:latin typeface="+mn-lt"/>
              </a:rPr>
              <a:t>thao</a:t>
            </a:r>
            <a:endParaRPr lang="en-US" sz="3600" dirty="0">
              <a:latin typeface="+mn-lt"/>
            </a:endParaRPr>
          </a:p>
        </p:txBody>
      </p:sp>
      <p:sp>
        <p:nvSpPr>
          <p:cNvPr id="3" name="TextBox 13"/>
          <p:cNvSpPr txBox="1"/>
          <p:nvPr/>
        </p:nvSpPr>
        <p:spPr>
          <a:xfrm>
            <a:off x="255584" y="1381979"/>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film</a:t>
            </a:r>
            <a:r>
              <a:rPr lang="en-US" sz="3600" b="1" dirty="0">
                <a:latin typeface="+mn-lt"/>
              </a:rPr>
              <a:t> </a:t>
            </a:r>
            <a:r>
              <a:rPr lang="en-US" sz="3600" dirty="0">
                <a:solidFill>
                  <a:srgbClr val="FF0000"/>
                </a:solidFill>
                <a:latin typeface="+mn-lt"/>
              </a:rPr>
              <a:t>/</a:t>
            </a:r>
            <a:r>
              <a:rPr lang="en-US" sz="3600" dirty="0" err="1">
                <a:solidFill>
                  <a:srgbClr val="FF0000"/>
                </a:solidFill>
                <a:latin typeface="+mn-lt"/>
              </a:rPr>
              <a:t>fɪlm</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phim</a:t>
            </a:r>
            <a:endParaRPr lang="en-US" sz="3600" dirty="0">
              <a:latin typeface="+mn-lt"/>
            </a:endParaRPr>
          </a:p>
        </p:txBody>
      </p:sp>
      <p:sp>
        <p:nvSpPr>
          <p:cNvPr id="4" name="TextBox 13"/>
          <p:cNvSpPr txBox="1"/>
          <p:nvPr/>
        </p:nvSpPr>
        <p:spPr>
          <a:xfrm>
            <a:off x="255584" y="2100875"/>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concert</a:t>
            </a:r>
            <a:r>
              <a:rPr lang="en-US" sz="3600" b="1" dirty="0">
                <a:latin typeface="+mn-lt"/>
              </a:rPr>
              <a:t> </a:t>
            </a:r>
            <a:r>
              <a:rPr lang="en-US" sz="3600" dirty="0">
                <a:solidFill>
                  <a:srgbClr val="FF0000"/>
                </a:solidFill>
                <a:latin typeface="+mn-lt"/>
              </a:rPr>
              <a:t>/ˈ</a:t>
            </a:r>
            <a:r>
              <a:rPr lang="en-US" sz="3600" dirty="0" err="1">
                <a:solidFill>
                  <a:srgbClr val="FF0000"/>
                </a:solidFill>
                <a:latin typeface="+mn-lt"/>
              </a:rPr>
              <a:t>kɒnsət</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buổi</a:t>
            </a:r>
            <a:r>
              <a:rPr lang="en-US" sz="3600" dirty="0">
                <a:latin typeface="+mn-lt"/>
              </a:rPr>
              <a:t> </a:t>
            </a:r>
            <a:r>
              <a:rPr lang="en-US" sz="3600" dirty="0" err="1">
                <a:latin typeface="+mn-lt"/>
              </a:rPr>
              <a:t>hòa</a:t>
            </a:r>
            <a:r>
              <a:rPr lang="en-US" sz="3600" dirty="0">
                <a:latin typeface="+mn-lt"/>
              </a:rPr>
              <a:t> </a:t>
            </a:r>
            <a:r>
              <a:rPr lang="en-US" sz="3600" dirty="0" err="1">
                <a:latin typeface="+mn-lt"/>
              </a:rPr>
              <a:t>nhạc</a:t>
            </a:r>
            <a:endParaRPr lang="en-US" sz="3600" dirty="0">
              <a:latin typeface="+mn-lt"/>
            </a:endParaRPr>
          </a:p>
        </p:txBody>
      </p:sp>
      <p:sp>
        <p:nvSpPr>
          <p:cNvPr id="5" name="TextBox 13"/>
          <p:cNvSpPr txBox="1"/>
          <p:nvPr/>
        </p:nvSpPr>
        <p:spPr>
          <a:xfrm>
            <a:off x="255582" y="3526068"/>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dance show </a:t>
            </a:r>
            <a:r>
              <a:rPr lang="en-US" sz="3600" dirty="0">
                <a:solidFill>
                  <a:srgbClr val="FF0000"/>
                </a:solidFill>
                <a:latin typeface="+mn-lt"/>
              </a:rPr>
              <a:t>/</a:t>
            </a:r>
            <a:r>
              <a:rPr lang="en-US" sz="3600" dirty="0" err="1">
                <a:solidFill>
                  <a:srgbClr val="FF0000"/>
                </a:solidFill>
                <a:latin typeface="+mn-lt"/>
              </a:rPr>
              <a:t>dɑːns</a:t>
            </a:r>
            <a:r>
              <a:rPr lang="en-US" sz="3600" dirty="0">
                <a:solidFill>
                  <a:srgbClr val="FF0000"/>
                </a:solidFill>
                <a:latin typeface="+mn-lt"/>
              </a:rPr>
              <a:t> </a:t>
            </a:r>
            <a:r>
              <a:rPr lang="en-US" sz="3600" dirty="0" err="1">
                <a:solidFill>
                  <a:srgbClr val="FF0000"/>
                </a:solidFill>
                <a:latin typeface="+mn-lt"/>
              </a:rPr>
              <a:t>ʃəʊ</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buổi</a:t>
            </a:r>
            <a:r>
              <a:rPr lang="en-US" sz="3600" dirty="0">
                <a:latin typeface="+mn-lt"/>
              </a:rPr>
              <a:t> </a:t>
            </a:r>
            <a:r>
              <a:rPr lang="en-US" sz="3600" dirty="0" err="1">
                <a:latin typeface="+mn-lt"/>
              </a:rPr>
              <a:t>biểu</a:t>
            </a:r>
            <a:r>
              <a:rPr lang="en-US" sz="3600" dirty="0">
                <a:latin typeface="+mn-lt"/>
              </a:rPr>
              <a:t> </a:t>
            </a:r>
            <a:r>
              <a:rPr lang="en-US" sz="3600" dirty="0" err="1">
                <a:latin typeface="+mn-lt"/>
              </a:rPr>
              <a:t>diễn</a:t>
            </a:r>
            <a:r>
              <a:rPr lang="en-US" sz="3600" dirty="0">
                <a:latin typeface="+mn-lt"/>
              </a:rPr>
              <a:t> </a:t>
            </a:r>
            <a:r>
              <a:rPr lang="en-US" sz="3600" dirty="0" err="1">
                <a:latin typeface="+mn-lt"/>
              </a:rPr>
              <a:t>khiêu</a:t>
            </a:r>
            <a:r>
              <a:rPr lang="en-US" sz="3600" dirty="0">
                <a:latin typeface="+mn-lt"/>
              </a:rPr>
              <a:t> </a:t>
            </a:r>
            <a:r>
              <a:rPr lang="en-US" sz="3600" dirty="0" err="1">
                <a:latin typeface="+mn-lt"/>
              </a:rPr>
              <a:t>vũ</a:t>
            </a:r>
            <a:r>
              <a:rPr lang="en-US" sz="3600" dirty="0">
                <a:latin typeface="+mn-lt"/>
              </a:rPr>
              <a:t>/</a:t>
            </a:r>
            <a:r>
              <a:rPr lang="en-US" sz="3600" dirty="0" err="1">
                <a:latin typeface="+mn-lt"/>
              </a:rPr>
              <a:t>nhảy</a:t>
            </a:r>
            <a:endParaRPr lang="en-US" sz="3600" dirty="0">
              <a:latin typeface="+mn-lt"/>
            </a:endParaRPr>
          </a:p>
        </p:txBody>
      </p:sp>
      <p:sp>
        <p:nvSpPr>
          <p:cNvPr id="6" name="TextBox 13"/>
          <p:cNvSpPr txBox="1"/>
          <p:nvPr/>
        </p:nvSpPr>
        <p:spPr>
          <a:xfrm>
            <a:off x="255583" y="2819771"/>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fashion show </a:t>
            </a:r>
            <a:r>
              <a:rPr lang="en-US" sz="3600" dirty="0">
                <a:solidFill>
                  <a:srgbClr val="FF0000"/>
                </a:solidFill>
                <a:latin typeface="+mn-lt"/>
              </a:rPr>
              <a:t>/ˈ</a:t>
            </a:r>
            <a:r>
              <a:rPr lang="en-US" sz="3600" dirty="0" err="1">
                <a:solidFill>
                  <a:srgbClr val="FF0000"/>
                </a:solidFill>
                <a:latin typeface="+mn-lt"/>
              </a:rPr>
              <a:t>fæʃən</a:t>
            </a:r>
            <a:r>
              <a:rPr lang="en-US" sz="3600" dirty="0">
                <a:solidFill>
                  <a:srgbClr val="FF0000"/>
                </a:solidFill>
                <a:latin typeface="+mn-lt"/>
              </a:rPr>
              <a:t> </a:t>
            </a:r>
            <a:r>
              <a:rPr lang="en-US" sz="3600" dirty="0" err="1">
                <a:solidFill>
                  <a:srgbClr val="FF0000"/>
                </a:solidFill>
                <a:latin typeface="+mn-lt"/>
              </a:rPr>
              <a:t>ʃəʊ</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buổi</a:t>
            </a:r>
            <a:r>
              <a:rPr lang="en-US" sz="3600" dirty="0">
                <a:latin typeface="+mn-lt"/>
              </a:rPr>
              <a:t> </a:t>
            </a:r>
            <a:r>
              <a:rPr lang="en-US" sz="3600" dirty="0" err="1">
                <a:latin typeface="+mn-lt"/>
              </a:rPr>
              <a:t>biểu</a:t>
            </a:r>
            <a:r>
              <a:rPr lang="en-US" sz="3600" dirty="0">
                <a:latin typeface="+mn-lt"/>
              </a:rPr>
              <a:t> </a:t>
            </a:r>
            <a:r>
              <a:rPr lang="en-US" sz="3600" dirty="0" err="1">
                <a:latin typeface="+mn-lt"/>
              </a:rPr>
              <a:t>diễn</a:t>
            </a:r>
            <a:r>
              <a:rPr lang="en-US" sz="3600" dirty="0">
                <a:latin typeface="+mn-lt"/>
              </a:rPr>
              <a:t> </a:t>
            </a:r>
            <a:r>
              <a:rPr lang="en-US" sz="3600" dirty="0" err="1">
                <a:latin typeface="+mn-lt"/>
              </a:rPr>
              <a:t>thời</a:t>
            </a:r>
            <a:r>
              <a:rPr lang="en-US" sz="3600" dirty="0">
                <a:latin typeface="+mn-lt"/>
              </a:rPr>
              <a:t> </a:t>
            </a:r>
            <a:r>
              <a:rPr lang="en-US" sz="3600" dirty="0" err="1">
                <a:latin typeface="+mn-lt"/>
              </a:rPr>
              <a:t>trang</a:t>
            </a:r>
            <a:endParaRPr lang="en-US" sz="3600" dirty="0">
              <a:latin typeface="+mn-lt"/>
            </a:endParaRPr>
          </a:p>
        </p:txBody>
      </p:sp>
      <p:sp>
        <p:nvSpPr>
          <p:cNvPr id="16" name="TextBox 15"/>
          <p:cNvSpPr txBox="1"/>
          <p:nvPr/>
        </p:nvSpPr>
        <p:spPr>
          <a:xfrm>
            <a:off x="255581" y="5023826"/>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ballet</a:t>
            </a:r>
            <a:r>
              <a:rPr lang="en-US" sz="3600" dirty="0">
                <a:latin typeface="+mn-lt"/>
              </a:rPr>
              <a:t> </a:t>
            </a:r>
            <a:r>
              <a:rPr lang="en-US" sz="3600" dirty="0">
                <a:solidFill>
                  <a:srgbClr val="FF0000"/>
                </a:solidFill>
                <a:latin typeface="+mn-lt"/>
              </a:rPr>
              <a:t>/ˈ</a:t>
            </a:r>
            <a:r>
              <a:rPr lang="en-US" sz="3600" dirty="0" err="1">
                <a:solidFill>
                  <a:srgbClr val="FF0000"/>
                </a:solidFill>
                <a:latin typeface="+mn-lt"/>
              </a:rPr>
              <a:t>bæleɪ</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múa</a:t>
            </a:r>
            <a:r>
              <a:rPr lang="en-US" sz="3600" dirty="0">
                <a:latin typeface="+mn-lt"/>
              </a:rPr>
              <a:t> </a:t>
            </a:r>
            <a:r>
              <a:rPr lang="en-US" sz="3600" dirty="0" err="1">
                <a:latin typeface="+mn-lt"/>
              </a:rPr>
              <a:t>ba</a:t>
            </a:r>
            <a:r>
              <a:rPr lang="en-US" sz="3600" dirty="0">
                <a:latin typeface="+mn-lt"/>
              </a:rPr>
              <a:t> </a:t>
            </a:r>
            <a:r>
              <a:rPr lang="en-US" sz="3600" dirty="0" err="1">
                <a:latin typeface="+mn-lt"/>
              </a:rPr>
              <a:t>lê</a:t>
            </a:r>
            <a:endParaRPr lang="en-US" sz="3600" dirty="0">
              <a:latin typeface="+mn-lt"/>
            </a:endParaRPr>
          </a:p>
        </p:txBody>
      </p:sp>
      <p:pic>
        <p:nvPicPr>
          <p:cNvPr id="2" name="ball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028356" y="533400"/>
            <a:ext cx="609600" cy="609600"/>
          </a:xfrm>
          <a:prstGeom prst="rect">
            <a:avLst/>
          </a:prstGeom>
        </p:spPr>
      </p:pic>
      <p:pic>
        <p:nvPicPr>
          <p:cNvPr id="13" name="concer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314106" y="438804"/>
            <a:ext cx="609600" cy="609600"/>
          </a:xfrm>
          <a:prstGeom prst="rect">
            <a:avLst/>
          </a:prstGeom>
        </p:spPr>
      </p:pic>
      <p:pic>
        <p:nvPicPr>
          <p:cNvPr id="17" name="dance show">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314106" y="493025"/>
            <a:ext cx="609600" cy="609600"/>
          </a:xfrm>
          <a:prstGeom prst="rect">
            <a:avLst/>
          </a:prstGeom>
        </p:spPr>
      </p:pic>
      <p:pic>
        <p:nvPicPr>
          <p:cNvPr id="18" name="fashion show">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314106" y="477511"/>
            <a:ext cx="609600" cy="609600"/>
          </a:xfrm>
          <a:prstGeom prst="rect">
            <a:avLst/>
          </a:prstGeom>
        </p:spPr>
      </p:pic>
      <p:pic>
        <p:nvPicPr>
          <p:cNvPr id="19" name="fil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1314106" y="440968"/>
            <a:ext cx="609600" cy="609600"/>
          </a:xfrm>
          <a:prstGeom prst="rect">
            <a:avLst/>
          </a:prstGeom>
        </p:spPr>
      </p:pic>
      <p:pic>
        <p:nvPicPr>
          <p:cNvPr id="20" name="sports match">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1314106" y="462517"/>
            <a:ext cx="609600" cy="609600"/>
          </a:xfrm>
          <a:prstGeom prst="rect">
            <a:avLst/>
          </a:prstGeom>
        </p:spPr>
      </p:pic>
      <p:sp>
        <p:nvSpPr>
          <p:cNvPr id="21" name="Rectangle 20"/>
          <p:cNvSpPr/>
          <p:nvPr/>
        </p:nvSpPr>
        <p:spPr>
          <a:xfrm>
            <a:off x="3110023" y="528430"/>
            <a:ext cx="8951909"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dirty="0">
                <a:solidFill>
                  <a:srgbClr val="00B0F0"/>
                </a:solidFill>
                <a:latin typeface="+mj-lt"/>
              </a:rPr>
              <a:t>Listen and repeat. Click each phrase to hear the sound.</a:t>
            </a:r>
          </a:p>
        </p:txBody>
      </p:sp>
    </p:spTree>
    <p:extLst>
      <p:ext uri="{BB962C8B-B14F-4D97-AF65-F5344CB8AC3E}">
        <p14:creationId xmlns:p14="http://schemas.microsoft.com/office/powerpoint/2010/main" val="14082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13"/>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80000">
                <p:cTn id="36" fill="hold" display="0">
                  <p:stCondLst>
                    <p:cond delay="indefinite"/>
                  </p:stCondLst>
                  <p:endCondLst>
                    <p:cond evt="onStopAudio" delay="0">
                      <p:tgtEl>
                        <p:sldTgt/>
                      </p:tgtEl>
                    </p:cond>
                  </p:endCondLst>
                </p:cTn>
                <p:tgtEl>
                  <p:spTgt spid="18"/>
                </p:tgtEl>
              </p:cMediaNode>
            </p:audio>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20"/>
                </p:tgtEl>
              </p:cMediaNode>
            </p:audio>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721" fill="hold"/>
                                        <p:tgtEl>
                                          <p:spTgt spid="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851" fill="hold"/>
                                        <p:tgtEl>
                                          <p:spTgt spid="13"/>
                                        </p:tgtEl>
                                      </p:cBhvr>
                                    </p:cmd>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904" fill="hold"/>
                                        <p:tgtEl>
                                          <p:spTgt spid="17"/>
                                        </p:tgtEl>
                                      </p:cBhvr>
                                    </p:cmd>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460" fill="hold"/>
                                        <p:tgtEl>
                                          <p:spTgt spid="19"/>
                                        </p:tgtEl>
                                      </p:cBhvr>
                                    </p:cmd>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060" fill="hold"/>
                                        <p:tgtEl>
                                          <p:spTgt spid="20"/>
                                        </p:tgtEl>
                                      </p:cBhvr>
                                    </p:cmd>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086" fill="hold"/>
                                        <p:tgtEl>
                                          <p:spTgt spid="18"/>
                                        </p:tgtEl>
                                      </p:cBhvr>
                                    </p:cmd>
                                  </p:childTnLst>
                                </p:cTn>
                              </p:par>
                            </p:childTnLst>
                          </p:cTn>
                        </p:par>
                      </p:childTnLst>
                    </p:cTn>
                  </p:par>
                </p:childTnLst>
              </p:cTn>
              <p:nextCondLst>
                <p:cond evt="onClick" delay="0">
                  <p:tgtEl>
                    <p:spTgt spid="6"/>
                  </p:tgtEl>
                </p:cond>
              </p:nextCondLst>
            </p:seq>
          </p:childTnLst>
        </p:cTn>
      </p:par>
    </p:tnLst>
    <p:bldLst>
      <p:bldP spid="14" grpId="0" animBg="1"/>
      <p:bldP spid="3" grpId="0" animBg="1"/>
      <p:bldP spid="4" grpId="0" animBg="1"/>
      <p:bldP spid="5" grpId="0" animBg="1"/>
      <p:bldP spid="6"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1478" y="476249"/>
            <a:ext cx="11745722" cy="5899495"/>
          </a:xfrm>
          <a:prstGeom prst="rect">
            <a:avLst/>
          </a:prstGeom>
        </p:spPr>
      </p:pic>
      <p:sp>
        <p:nvSpPr>
          <p:cNvPr id="3" name="Rectangle 2"/>
          <p:cNvSpPr/>
          <p:nvPr/>
        </p:nvSpPr>
        <p:spPr>
          <a:xfrm>
            <a:off x="666750" y="3581400"/>
            <a:ext cx="5467350" cy="264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0" y="3943350"/>
            <a:ext cx="609600" cy="609600"/>
          </a:xfrm>
          <a:prstGeom prst="rect">
            <a:avLst/>
          </a:prstGeom>
        </p:spPr>
      </p:pic>
    </p:spTree>
    <p:extLst>
      <p:ext uri="{BB962C8B-B14F-4D97-AF65-F5344CB8AC3E}">
        <p14:creationId xmlns:p14="http://schemas.microsoft.com/office/powerpoint/2010/main" val="343316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11242</TotalTime>
  <Words>1419</Words>
  <Application>Microsoft Office PowerPoint</Application>
  <PresentationFormat>Widescreen</PresentationFormat>
  <Paragraphs>181</Paragraphs>
  <Slides>32</Slides>
  <Notes>4</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FrutigerLTStd-Bold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354</cp:revision>
  <dcterms:created xsi:type="dcterms:W3CDTF">2020-12-08T03:17:05Z</dcterms:created>
  <dcterms:modified xsi:type="dcterms:W3CDTF">2022-12-19T04:09:43Z</dcterms:modified>
</cp:coreProperties>
</file>