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3" r:id="rId2"/>
    <p:sldId id="274" r:id="rId3"/>
    <p:sldId id="259" r:id="rId4"/>
    <p:sldId id="268" r:id="rId5"/>
    <p:sldId id="276" r:id="rId6"/>
    <p:sldId id="262" r:id="rId7"/>
    <p:sldId id="279" r:id="rId8"/>
    <p:sldId id="256" r:id="rId9"/>
    <p:sldId id="257" r:id="rId10"/>
    <p:sldId id="315" r:id="rId11"/>
    <p:sldId id="316" r:id="rId12"/>
    <p:sldId id="317" r:id="rId13"/>
    <p:sldId id="258" r:id="rId14"/>
    <p:sldId id="298" r:id="rId15"/>
    <p:sldId id="278" r:id="rId16"/>
    <p:sldId id="263" r:id="rId17"/>
    <p:sldId id="270" r:id="rId18"/>
    <p:sldId id="283" r:id="rId19"/>
    <p:sldId id="264" r:id="rId20"/>
    <p:sldId id="269" r:id="rId21"/>
    <p:sldId id="272" r:id="rId22"/>
  </p:sldIdLst>
  <p:sldSz cx="18288000" cy="10287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4FD"/>
    <a:srgbClr val="4472C4"/>
    <a:srgbClr val="F8DC52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65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8F66-8ACA-4CC8-AB35-772A18470AC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E668-CAB3-4175-AC24-ACBF7ABC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4.svg"/><Relationship Id="rId4" Type="http://schemas.openxmlformats.org/officeDocument/2006/relationships/image" Target="../media/image47.png"/><Relationship Id="rId9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19200" y="2324100"/>
            <a:ext cx="1580519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ĐÓN CÁC EM ĐẾN VỚI BUỔI HỌC HÔM NAY!</a:t>
            </a:r>
            <a:endParaRPr lang="en-US" sz="80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15" y="6362700"/>
            <a:ext cx="6019800" cy="40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2292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1318921"/>
            <a:ext cx="767941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Gấp </a:t>
            </a:r>
            <a:r>
              <a:rPr lang="en-US" sz="4400" dirty="0"/>
              <a:t>theo các đường nét đứt.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5122" name="Picture 2" descr="C:\Users\ADMINI~1\AppData\Local\Temp\Rar$DIa0.910\HĐ1 - Bước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90" y="3009900"/>
            <a:ext cx="13040710" cy="57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0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647700"/>
            <a:ext cx="11184615" cy="1998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Dán các mép của từng mặt vào với nhau (trừ nắp của hộp).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1" y="3258552"/>
            <a:ext cx="3566220" cy="6539717"/>
          </a:xfrm>
          <a:prstGeom prst="rect">
            <a:avLst/>
          </a:prstGeom>
        </p:spPr>
      </p:pic>
      <p:pic>
        <p:nvPicPr>
          <p:cNvPr id="6146" name="Picture 2" descr="C:\Users\ADMINI~1\AppData\Local\Temp\Rar$DIa0.000\HĐ1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21" y="2844328"/>
            <a:ext cx="6555956" cy="69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76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9400" y="584960"/>
            <a:ext cx="1206865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Gấp nắp dưới và nắp trên của hộp. Trang trí theo ý thích để được hộp đựng quà đẹp hơn.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972" y="3263319"/>
            <a:ext cx="3581400" cy="6567554"/>
          </a:xfrm>
          <a:prstGeom prst="rect">
            <a:avLst/>
          </a:prstGeom>
        </p:spPr>
      </p:pic>
      <p:pic>
        <p:nvPicPr>
          <p:cNvPr id="7170" name="Picture 2" descr="C:\Users\ADMINI~1\AppData\Local\Temp\Rar$DIa0.788\HĐ1 - Bước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24" y="2679810"/>
            <a:ext cx="6715350" cy="70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8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555581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691243" y="9772650"/>
            <a:ext cx="19670486" cy="1079985"/>
            <a:chOff x="0" y="0"/>
            <a:chExt cx="5180704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0704" cy="284441"/>
            </a:xfrm>
            <a:custGeom>
              <a:avLst/>
              <a:gdLst/>
              <a:ahLst/>
              <a:cxnLst/>
              <a:rect l="l" t="t" r="r" b="b"/>
              <a:pathLst>
                <a:path w="5180704" h="284441">
                  <a:moveTo>
                    <a:pt x="0" y="0"/>
                  </a:moveTo>
                  <a:lnTo>
                    <a:pt x="5180704" y="0"/>
                  </a:lnTo>
                  <a:lnTo>
                    <a:pt x="5180704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9329"/>
          <a:stretch/>
        </p:blipFill>
        <p:spPr bwMode="auto">
          <a:xfrm>
            <a:off x="228600" y="3316251"/>
            <a:ext cx="6172200" cy="55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61331" y="503260"/>
            <a:ext cx="8365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862164" y="2324100"/>
            <a:ext cx="10892435" cy="6811863"/>
          </a:xfrm>
          <a:prstGeom prst="wedgeRoundRectCallout">
            <a:avLst>
              <a:gd name="adj1" fmla="val -55968"/>
              <a:gd name="adj2" fmla="val -226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45246" y="2636875"/>
            <a:ext cx="101262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</a:t>
            </a:r>
            <a:r>
              <a:rPr lang="fr-FR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901097" y="376753"/>
            <a:ext cx="20115594" cy="1600200"/>
          </a:xfrm>
          <a:custGeom>
            <a:avLst/>
            <a:gdLst/>
            <a:ahLst/>
            <a:cxnLst/>
            <a:rect l="l" t="t" r="r" b="b"/>
            <a:pathLst>
              <a:path w="5297934" h="647287">
                <a:moveTo>
                  <a:pt x="0" y="0"/>
                </a:moveTo>
                <a:lnTo>
                  <a:pt x="5297934" y="0"/>
                </a:lnTo>
                <a:lnTo>
                  <a:pt x="5297934" y="647287"/>
                </a:lnTo>
                <a:lnTo>
                  <a:pt x="0" y="647287"/>
                </a:lnTo>
                <a:close/>
              </a:path>
            </a:pathLst>
          </a:custGeom>
          <a:solidFill>
            <a:srgbClr val="D3FA68"/>
          </a:solidFill>
        </p:spPr>
      </p:sp>
      <p:sp>
        <p:nvSpPr>
          <p:cNvPr id="28" name="Rectangle 27"/>
          <p:cNvSpPr/>
          <p:nvPr/>
        </p:nvSpPr>
        <p:spPr>
          <a:xfrm>
            <a:off x="6874665" y="669021"/>
            <a:ext cx="45640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VẬN DỤNG</a:t>
            </a:r>
            <a:endParaRPr lang="en-US" sz="6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075408"/>
            <a:ext cx="11737509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HOẠT ĐỘNG NHÓM: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Mỗi nhóm chuẩn bị vật liệu, dụng cụ theo mẫu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75" y="2387480"/>
            <a:ext cx="1543050" cy="1494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4086642"/>
            <a:ext cx="8445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Vật </a:t>
            </a:r>
            <a:r>
              <a:rPr lang="fr-FR" sz="4400" dirty="0"/>
              <a:t>liệu: Bìa màu cứng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Dụng </a:t>
            </a:r>
            <a:r>
              <a:rPr lang="fr-FR" sz="4400" dirty="0"/>
              <a:t>cụ: kéo, thước, keo dán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177" y="7505700"/>
            <a:ext cx="1642246" cy="201379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48" y="6390987"/>
            <a:ext cx="5892473" cy="39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992" y="7962900"/>
            <a:ext cx="2912408" cy="208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5" b="42194"/>
          <a:stretch/>
        </p:blipFill>
        <p:spPr bwMode="auto">
          <a:xfrm>
            <a:off x="7848599" y="6351264"/>
            <a:ext cx="7013109" cy="140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6" r="32682"/>
          <a:stretch/>
        </p:blipFill>
        <p:spPr bwMode="auto">
          <a:xfrm>
            <a:off x="15163800" y="3314700"/>
            <a:ext cx="1689100" cy="34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2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647700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24400" y="342900"/>
            <a:ext cx="951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790700"/>
            <a:ext cx="10320211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Bước 1.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phác trên bùa cứng như Hình T.2. </a:t>
            </a:r>
            <a:endParaRPr lang="en-US" sz="4400" dirty="0" smtClean="0"/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Sau </a:t>
            </a:r>
            <a:r>
              <a:rPr lang="en-US" sz="4400" dirty="0"/>
              <a:t>đó, dùng kéo cắt theo đường viền.</a:t>
            </a:r>
          </a:p>
        </p:txBody>
      </p:sp>
      <p:pic>
        <p:nvPicPr>
          <p:cNvPr id="9218" name="Picture 2" descr="C:\Users\ADMINI~1\AppData\Local\Temp\Rar$DIa0.866\HĐ2 - Bướ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85900"/>
            <a:ext cx="6490426" cy="87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764" y="5130397"/>
            <a:ext cx="3641036" cy="50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072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5316200" y="-2568883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2623" y="765853"/>
            <a:ext cx="4790384" cy="1568113"/>
            <a:chOff x="1148108" y="696975"/>
            <a:chExt cx="4790384" cy="1280489"/>
          </a:xfrm>
        </p:grpSpPr>
        <p:sp>
          <p:nvSpPr>
            <p:cNvPr id="3" name="Freeform 3"/>
            <p:cNvSpPr/>
            <p:nvPr/>
          </p:nvSpPr>
          <p:spPr>
            <a:xfrm>
              <a:off x="1148108" y="696975"/>
              <a:ext cx="4790384" cy="1280489"/>
            </a:xfrm>
            <a:custGeom>
              <a:avLst/>
              <a:gdLst/>
              <a:ahLst/>
              <a:cxnLst/>
              <a:rect l="l" t="t" r="r" b="b"/>
              <a:pathLst>
                <a:path w="2294644" h="407051">
                  <a:moveTo>
                    <a:pt x="2294644" y="326"/>
                  </a:moveTo>
                  <a:cubicBezTo>
                    <a:pt x="2221831" y="0"/>
                    <a:pt x="2154410" y="38659"/>
                    <a:pt x="2117909" y="101663"/>
                  </a:cubicBezTo>
                  <a:cubicBezTo>
                    <a:pt x="2081408" y="164667"/>
                    <a:pt x="2081408" y="242385"/>
                    <a:pt x="2117909" y="305389"/>
                  </a:cubicBezTo>
                  <a:cubicBezTo>
                    <a:pt x="2154410" y="368393"/>
                    <a:pt x="2221831" y="407052"/>
                    <a:pt x="2294644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5" name="TextBox 24"/>
            <p:cNvSpPr txBox="1"/>
            <p:nvPr/>
          </p:nvSpPr>
          <p:spPr>
            <a:xfrm>
              <a:off x="2286000" y="1029981"/>
              <a:ext cx="2514600" cy="6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2: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538727" y="495300"/>
            <a:ext cx="71678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Gấp phần bìa vừa </a:t>
            </a:r>
            <a:r>
              <a:rPr lang="en-US" sz="4400" dirty="0" smtClean="0"/>
              <a:t>cắt </a:t>
            </a:r>
            <a:r>
              <a:rPr lang="en-US" sz="4400" dirty="0"/>
              <a:t>theo các đường nét đứt (H.T.3)</a:t>
            </a:r>
            <a:endParaRPr lang="en-US" sz="4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7452779"/>
            <a:ext cx="2400985" cy="2319871"/>
          </a:xfrm>
          <a:prstGeom prst="rect">
            <a:avLst/>
          </a:prstGeom>
        </p:spPr>
      </p:pic>
      <p:pic>
        <p:nvPicPr>
          <p:cNvPr id="10242" name="Picture 2" descr="C:\Users\ADMINI~1\AppData\Local\Temp\Rar$DIa0.153\HĐ2 - Bước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81300"/>
            <a:ext cx="9505950" cy="74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5921" y="-1149652"/>
            <a:ext cx="5943630" cy="59436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91200" y="1863706"/>
            <a:ext cx="9896308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Dùng keo dán hai mép để được chân đế lịch để bàn (H.T.4)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280" y="554281"/>
            <a:ext cx="3124200" cy="14977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235" y="8422911"/>
            <a:ext cx="1787065" cy="16437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334">
            <a:off x="16511376" y="7639323"/>
            <a:ext cx="1491731" cy="2350733"/>
          </a:xfrm>
          <a:prstGeom prst="rect">
            <a:avLst/>
          </a:prstGeom>
        </p:spPr>
      </p:pic>
      <p:pic>
        <p:nvPicPr>
          <p:cNvPr id="11266" name="Picture 2" descr="C:\Users\ADMINI~1\AppData\Local\Temp\Rar$DIa0.205\HĐ2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93" y="4073506"/>
            <a:ext cx="10716085" cy="53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057400" y="1101706"/>
            <a:ext cx="3513935" cy="3513935"/>
            <a:chOff x="1972465" y="1372851"/>
            <a:chExt cx="3513935" cy="3513935"/>
          </a:xfrm>
        </p:grpSpPr>
        <p:grpSp>
          <p:nvGrpSpPr>
            <p:cNvPr id="14" name="Group 14"/>
            <p:cNvGrpSpPr/>
            <p:nvPr/>
          </p:nvGrpSpPr>
          <p:grpSpPr>
            <a:xfrm>
              <a:off x="1972465" y="1372851"/>
              <a:ext cx="3513935" cy="351393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884F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236986" y="2166296"/>
              <a:ext cx="2984887" cy="153888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3: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6575106" y="-2857500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25003" y="571500"/>
            <a:ext cx="374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Bước 4: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183" y="2351690"/>
            <a:ext cx="14329436" cy="199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/>
              <a:t>Gấp nắp dưới và nắp trên của hộp. </a:t>
            </a:r>
            <a:endParaRPr lang="en-US" sz="4400" dirty="0" smtClean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Trang </a:t>
            </a:r>
            <a:r>
              <a:rPr lang="en-US" sz="4400" dirty="0"/>
              <a:t>trí theo ý thích để được hộp đựng quà đẹp hơn.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12290" name="Picture 2" descr="C:\Users\ADMINI~1\AppData\Local\Temp\Rar$DIa0.445\HĐ2 - Bước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53" y="3946525"/>
            <a:ext cx="9117695" cy="58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44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228777" y="2789390"/>
            <a:ext cx="15611423" cy="5835426"/>
          </a:xfrm>
          <a:prstGeom prst="roundRect">
            <a:avLst>
              <a:gd name="adj" fmla="val 1168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781800" y="-2306337"/>
            <a:ext cx="4612673" cy="46126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542873" y="9772650"/>
            <a:ext cx="19373747" cy="1024347"/>
            <a:chOff x="0" y="0"/>
            <a:chExt cx="5102551" cy="269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02551" cy="269787"/>
            </a:xfrm>
            <a:custGeom>
              <a:avLst/>
              <a:gdLst/>
              <a:ahLst/>
              <a:cxnLst/>
              <a:rect l="l" t="t" r="r" b="b"/>
              <a:pathLst>
                <a:path w="5102551" h="269787">
                  <a:moveTo>
                    <a:pt x="0" y="0"/>
                  </a:moveTo>
                  <a:lnTo>
                    <a:pt x="5102551" y="0"/>
                  </a:lnTo>
                  <a:lnTo>
                    <a:pt x="5102551" y="269787"/>
                  </a:lnTo>
                  <a:lnTo>
                    <a:pt x="0" y="269787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459971" y="4152900"/>
            <a:ext cx="1656057" cy="1656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25003" y="495300"/>
            <a:ext cx="374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121780"/>
            <a:ext cx="14706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lớp.</a:t>
            </a:r>
            <a:endParaRPr lang="en-US" sz="4400" dirty="0"/>
          </a:p>
        </p:txBody>
      </p:sp>
      <p:grpSp>
        <p:nvGrpSpPr>
          <p:cNvPr id="27" name="Group 20"/>
          <p:cNvGrpSpPr/>
          <p:nvPr/>
        </p:nvGrpSpPr>
        <p:grpSpPr>
          <a:xfrm>
            <a:off x="-831722" y="1143724"/>
            <a:ext cx="1656057" cy="1656057"/>
            <a:chOff x="0" y="0"/>
            <a:chExt cx="812800" cy="812800"/>
          </a:xfrm>
        </p:grpSpPr>
        <p:sp>
          <p:nvSpPr>
            <p:cNvPr id="28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9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75" y="7612017"/>
            <a:ext cx="2471317" cy="23579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25025" y="665463"/>
            <a:ext cx="1604242" cy="2123927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535" y="-3713133"/>
            <a:ext cx="6944564" cy="649443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6700" y="647700"/>
            <a:ext cx="4914900" cy="113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</a:pPr>
            <a:r>
              <a:rPr lang="en-US" sz="64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237762" y="-327566"/>
            <a:ext cx="1287027" cy="128702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883746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27369" y="2867442"/>
            <a:ext cx="13584331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</a:rPr>
              <a:t>Câu 1. </a:t>
            </a:r>
            <a:r>
              <a:rPr lang="en-US" sz="4400" dirty="0"/>
              <a:t>Em hãy nêu các yếu tố của hình hộp chữ </a:t>
            </a:r>
            <a:r>
              <a:rPr lang="en-US" sz="4400" dirty="0" smtClean="0"/>
              <a:t>nhật  </a:t>
            </a:r>
            <a:r>
              <a:rPr lang="en-US" sz="4400" dirty="0"/>
              <a:t>ABCD. A’B’C’D’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933701"/>
            <a:ext cx="3729397" cy="6838950"/>
          </a:xfrm>
          <a:prstGeom prst="rect">
            <a:avLst/>
          </a:prstGeom>
        </p:spPr>
      </p:pic>
      <p:pic>
        <p:nvPicPr>
          <p:cNvPr id="1026" name="Picture 2" descr="C:\Users\ADMINI~1\AppData\Local\Temp\Rar$DIa0.966\Khởi động - Câu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6163821" cy="4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746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431392"/>
            <a:ext cx="5155183" cy="8077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66409" y="4431392"/>
            <a:ext cx="5155183" cy="8077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04117" y="4431392"/>
            <a:ext cx="5155183" cy="80779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31892" y="3719284"/>
            <a:ext cx="1424216" cy="14242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4183" y="3719284"/>
            <a:ext cx="1424216" cy="14242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69601" y="3719284"/>
            <a:ext cx="1424216" cy="14242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59577" y="3886111"/>
            <a:ext cx="768847" cy="10905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61610" y="4021666"/>
            <a:ext cx="689363" cy="8194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8094" y="3953889"/>
            <a:ext cx="887229" cy="88722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27703" y="1063774"/>
            <a:ext cx="12288158" cy="109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6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-598512" y="9772650"/>
            <a:ext cx="19485024" cy="913070"/>
            <a:chOff x="0" y="0"/>
            <a:chExt cx="5131858" cy="2404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31858" cy="240479"/>
            </a:xfrm>
            <a:custGeom>
              <a:avLst/>
              <a:gdLst/>
              <a:ahLst/>
              <a:cxnLst/>
              <a:rect l="l" t="t" r="r" b="b"/>
              <a:pathLst>
                <a:path w="5131858" h="240479">
                  <a:moveTo>
                    <a:pt x="0" y="0"/>
                  </a:moveTo>
                  <a:lnTo>
                    <a:pt x="5131858" y="0"/>
                  </a:lnTo>
                  <a:lnTo>
                    <a:pt x="5131858" y="240479"/>
                  </a:lnTo>
                  <a:lnTo>
                    <a:pt x="0" y="240479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90648" y="6063052"/>
            <a:ext cx="44312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1915" y="5957066"/>
            <a:ext cx="4884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các sản phẩm và trang trí góc học tập.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83540" y="6188534"/>
            <a:ext cx="5175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Đọc và xem trước bài mới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402011" y="-1900259"/>
            <a:ext cx="5037276" cy="503727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395029" y="6412137"/>
            <a:ext cx="5037276" cy="503727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229082" y="9772650"/>
            <a:ext cx="20746164" cy="1061439"/>
            <a:chOff x="0" y="0"/>
            <a:chExt cx="5464010" cy="2795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64010" cy="279556"/>
            </a:xfrm>
            <a:custGeom>
              <a:avLst/>
              <a:gdLst/>
              <a:ahLst/>
              <a:cxnLst/>
              <a:rect l="l" t="t" r="r" b="b"/>
              <a:pathLst>
                <a:path w="5464010" h="279556">
                  <a:moveTo>
                    <a:pt x="0" y="0"/>
                  </a:moveTo>
                  <a:lnTo>
                    <a:pt x="5464010" y="0"/>
                  </a:lnTo>
                  <a:lnTo>
                    <a:pt x="5464010" y="279556"/>
                  </a:lnTo>
                  <a:lnTo>
                    <a:pt x="0" y="279556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7700" y="2626485"/>
            <a:ext cx="1699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LẮNG NGHE BÀI GIẢNG!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84949" y="-1809007"/>
            <a:ext cx="3904507" cy="39045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1219200" y="8126613"/>
            <a:ext cx="3090451" cy="309045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772650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756" y="514350"/>
            <a:ext cx="3528621" cy="249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7299" y="266700"/>
            <a:ext cx="15773400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Kết quả: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/>
              <a:t>Hình </a:t>
            </a:r>
            <a:r>
              <a:rPr lang="en-US" sz="4000" dirty="0"/>
              <a:t>hộp chữ nhật ABCD. A'B'C'D' có: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8 </a:t>
            </a:r>
            <a:r>
              <a:rPr lang="en-US" sz="4000" dirty="0"/>
              <a:t>đỉnh : A, B, C, D,  A', B, C', 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12 </a:t>
            </a:r>
            <a:r>
              <a:rPr lang="en-US" sz="4000" dirty="0"/>
              <a:t>cạnh : AB, AD, DC, BC, A'B', A'D', D'C', B'C', BB', CC', AA', DD'.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4 </a:t>
            </a:r>
            <a:r>
              <a:rPr lang="en-US" sz="4000" dirty="0"/>
              <a:t>đường chéo :AC', A'C, BD', B'D.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6 </a:t>
            </a:r>
            <a:r>
              <a:rPr lang="en-US" sz="4000" dirty="0"/>
              <a:t>mặt: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bên của hình hộp chữ nhật ABCD. A'B'C'D' là: 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ABB'A</a:t>
            </a:r>
            <a:r>
              <a:rPr lang="en-US" sz="4000" dirty="0"/>
              <a:t>', ADD'A', BCC'B', CDD'C</a:t>
            </a:r>
            <a:r>
              <a:rPr lang="en-US" sz="4000" dirty="0" smtClean="0"/>
              <a:t>'</a:t>
            </a:r>
            <a:endParaRPr lang="en-US" sz="4000" dirty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đáy của hình hộp chữ nhật ABCD. A'B'C'D' là : 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ABCD</a:t>
            </a:r>
            <a:r>
              <a:rPr lang="en-US" sz="4000" dirty="0"/>
              <a:t>, A'B'C'D</a:t>
            </a:r>
            <a:r>
              <a:rPr lang="en-US" sz="4000" dirty="0" smtClean="0"/>
              <a:t>'</a:t>
            </a:r>
            <a:endParaRPr lang="en-US" sz="4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2209800" y="-1866900"/>
            <a:ext cx="6524849" cy="652484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66174" y="9772650"/>
            <a:ext cx="20820348" cy="950162"/>
            <a:chOff x="0" y="0"/>
            <a:chExt cx="5483548" cy="250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83549" cy="250248"/>
            </a:xfrm>
            <a:custGeom>
              <a:avLst/>
              <a:gdLst/>
              <a:ahLst/>
              <a:cxnLst/>
              <a:rect l="l" t="t" r="r" b="b"/>
              <a:pathLst>
                <a:path w="5483549" h="250248">
                  <a:moveTo>
                    <a:pt x="0" y="0"/>
                  </a:moveTo>
                  <a:lnTo>
                    <a:pt x="5483549" y="0"/>
                  </a:lnTo>
                  <a:lnTo>
                    <a:pt x="5483549" y="250248"/>
                  </a:lnTo>
                  <a:lnTo>
                    <a:pt x="0" y="25024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46" y="967125"/>
            <a:ext cx="2130452" cy="182032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419600" y="886242"/>
            <a:ext cx="13680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2. </a:t>
            </a:r>
            <a:r>
              <a:rPr lang="en-US" sz="4400" dirty="0"/>
              <a:t>Em hãy nêu các yếu tố của hình lập </a:t>
            </a:r>
            <a:r>
              <a:rPr lang="en-US" sz="4400" dirty="0" smtClean="0"/>
              <a:t>phương  </a:t>
            </a:r>
            <a:r>
              <a:rPr lang="en-US" sz="4400" dirty="0"/>
              <a:t>ABCD.MNPQ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946" y="5524500"/>
            <a:ext cx="5882054" cy="4248150"/>
          </a:xfrm>
          <a:prstGeom prst="rect">
            <a:avLst/>
          </a:prstGeom>
        </p:spPr>
      </p:pic>
      <p:pic>
        <p:nvPicPr>
          <p:cNvPr id="2050" name="Picture 2" descr="C:\Users\ADMINI~1\AppData\Local\Temp\Rar$DIa0.734\Khởi động - Câu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4" y="3162300"/>
            <a:ext cx="7605346" cy="62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502807" y="8394403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819400" y="-3467100"/>
            <a:ext cx="6524849" cy="652484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01662" y="1370528"/>
            <a:ext cx="1123045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 smtClean="0"/>
              <a:t>Hình </a:t>
            </a:r>
            <a:r>
              <a:rPr lang="nl-NL" sz="4400" dirty="0"/>
              <a:t>lập phương ABCD.MNPQ có: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8 </a:t>
            </a:r>
            <a:r>
              <a:rPr lang="en-US" sz="4400" dirty="0"/>
              <a:t>đỉnh : A, B, C, D, M, N, Q, P.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12 </a:t>
            </a:r>
            <a:r>
              <a:rPr lang="en-US" sz="4400" dirty="0"/>
              <a:t>cạnh : AB, AD, BC, CD, MN, MQ, QP, PN, AM, BN, CP, DQ.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đường chéo: ND, QB, MC, PA.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mặt bên : AMNB, MQDA, PQDC, NPCB.</a:t>
            </a:r>
          </a:p>
          <a:p>
            <a:pPr marL="742950" indent="-742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ABCD, MNPQ.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6196" y="3472532"/>
            <a:ext cx="3109937" cy="2855620"/>
            <a:chOff x="443020" y="5667737"/>
            <a:chExt cx="3109937" cy="285562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667737"/>
              <a:ext cx="3109937" cy="28556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78910" y="6208152"/>
              <a:ext cx="1644510" cy="1642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  <a:endPara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8989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0"/>
            <a:ext cx="7159315" cy="71593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17124" y="2141019"/>
            <a:ext cx="8223151" cy="12885279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-858158" y="9772650"/>
            <a:ext cx="20004317" cy="1117078"/>
            <a:chOff x="0" y="0"/>
            <a:chExt cx="5268627" cy="29421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68626" cy="294210"/>
            </a:xfrm>
            <a:custGeom>
              <a:avLst/>
              <a:gdLst/>
              <a:ahLst/>
              <a:cxnLst/>
              <a:rect l="l" t="t" r="r" b="b"/>
              <a:pathLst>
                <a:path w="5268626" h="294210">
                  <a:moveTo>
                    <a:pt x="0" y="0"/>
                  </a:moveTo>
                  <a:lnTo>
                    <a:pt x="5268626" y="0"/>
                  </a:lnTo>
                  <a:lnTo>
                    <a:pt x="5268626" y="294210"/>
                  </a:lnTo>
                  <a:lnTo>
                    <a:pt x="0" y="294210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446053" y="2677836"/>
            <a:ext cx="640080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3. </a:t>
            </a:r>
            <a:r>
              <a:rPr lang="en-US" sz="4400" dirty="0"/>
              <a:t>Em hãy nêu các yếu tố của hình lăng trụ tam giác ABC.A'B'C'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983" y="1028700"/>
            <a:ext cx="2410940" cy="12978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176" y="2508482"/>
            <a:ext cx="1673044" cy="17206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426" y="6839431"/>
            <a:ext cx="4688410" cy="4999490"/>
          </a:xfrm>
          <a:prstGeom prst="rect">
            <a:avLst/>
          </a:prstGeom>
        </p:spPr>
      </p:pic>
      <p:pic>
        <p:nvPicPr>
          <p:cNvPr id="3074" name="Picture 2" descr="C:\Users\ADMINI~1\AppData\Local\Temp\Rar$DIa0.868\Khởi động - Câu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23" y="4457700"/>
            <a:ext cx="5576177" cy="50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523589" y="7626896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89552" y="-3477278"/>
            <a:ext cx="5665144" cy="56651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1368" y="863694"/>
            <a:ext cx="4234063" cy="2667001"/>
            <a:chOff x="443020" y="5978333"/>
            <a:chExt cx="3109937" cy="231674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978333"/>
              <a:ext cx="3109937" cy="231674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72900" y="6661226"/>
              <a:ext cx="1884390" cy="78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  <a:endPara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880" y="1333500"/>
            <a:ext cx="2975305" cy="3095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2890" y="3467100"/>
            <a:ext cx="136422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Hình lăng trụ tam giác ABC.A'B'C' có: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 và A'B'C' song song với nhau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3 </a:t>
            </a:r>
            <a:r>
              <a:rPr lang="en-US" sz="4400" dirty="0"/>
              <a:t>mặt bên: ABB'A', ACC'A', BCC'B' là hình chữ nhật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đáy: NM, MP, NP, AB, BC, CA	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bên: AM, BN, CP song song với nhau</a:t>
            </a:r>
          </a:p>
        </p:txBody>
      </p:sp>
    </p:spTree>
    <p:extLst>
      <p:ext uri="{BB962C8B-B14F-4D97-AF65-F5344CB8AC3E}">
        <p14:creationId xmlns:p14="http://schemas.microsoft.com/office/powerpoint/2010/main" val="30260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64" y="190500"/>
            <a:ext cx="13607599" cy="886246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470910" y="3431381"/>
            <a:ext cx="1134618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HỘP QUÀ VÀ CHÂN ĐỂ LỊCH ĐỂ BÀN CỦA EM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505781" y="9772650"/>
            <a:ext cx="19299562" cy="1079985"/>
            <a:chOff x="0" y="0"/>
            <a:chExt cx="5083012" cy="2844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083012" cy="284441"/>
            </a:xfrm>
            <a:custGeom>
              <a:avLst/>
              <a:gdLst/>
              <a:ahLst/>
              <a:cxnLst/>
              <a:rect l="l" t="t" r="r" b="b"/>
              <a:pathLst>
                <a:path w="5083012" h="284441">
                  <a:moveTo>
                    <a:pt x="0" y="0"/>
                  </a:moveTo>
                  <a:lnTo>
                    <a:pt x="5083012" y="0"/>
                  </a:lnTo>
                  <a:lnTo>
                    <a:pt x="5083012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761341" y="9772650"/>
            <a:ext cx="1856730" cy="828139"/>
            <a:chOff x="0" y="0"/>
            <a:chExt cx="2383950" cy="10632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83950" cy="1063289"/>
            </a:xfrm>
            <a:custGeom>
              <a:avLst/>
              <a:gdLst/>
              <a:ahLst/>
              <a:cxnLst/>
              <a:rect l="l" t="t" r="r" b="b"/>
              <a:pathLst>
                <a:path w="2383950" h="1063289">
                  <a:moveTo>
                    <a:pt x="2259490" y="1063289"/>
                  </a:moveTo>
                  <a:lnTo>
                    <a:pt x="124460" y="1063289"/>
                  </a:lnTo>
                  <a:cubicBezTo>
                    <a:pt x="55880" y="1063289"/>
                    <a:pt x="0" y="1007409"/>
                    <a:pt x="0" y="938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59490" y="0"/>
                  </a:lnTo>
                  <a:cubicBezTo>
                    <a:pt x="2328070" y="0"/>
                    <a:pt x="2383950" y="55880"/>
                    <a:pt x="2383950" y="124460"/>
                  </a:cubicBezTo>
                  <a:lnTo>
                    <a:pt x="2383950" y="938829"/>
                  </a:lnTo>
                  <a:cubicBezTo>
                    <a:pt x="2383950" y="1007409"/>
                    <a:pt x="2328070" y="1063289"/>
                    <a:pt x="2259490" y="1063289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06925" y="9860980"/>
            <a:ext cx="608450" cy="3376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668">
            <a:off x="417332" y="6463986"/>
            <a:ext cx="1828800" cy="26051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866">
            <a:off x="16231702" y="2652673"/>
            <a:ext cx="1562259" cy="2133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96200" y="-1961945"/>
            <a:ext cx="13575524" cy="135755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55952" y="419100"/>
            <a:ext cx="8421848" cy="1106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LUYỆN TẬP</a:t>
            </a:r>
            <a:endParaRPr lang="en-US" sz="6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56848" y="4402676"/>
            <a:ext cx="901746" cy="9927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00"/>
              </a:lnSpc>
            </a:pPr>
            <a:endParaRPr/>
          </a:p>
        </p:txBody>
      </p:sp>
      <p:grpSp>
        <p:nvGrpSpPr>
          <p:cNvPr id="29" name="Group 28"/>
          <p:cNvGrpSpPr/>
          <p:nvPr/>
        </p:nvGrpSpPr>
        <p:grpSpPr>
          <a:xfrm>
            <a:off x="3248955" y="4089152"/>
            <a:ext cx="1317532" cy="1323438"/>
            <a:chOff x="3253706" y="3314975"/>
            <a:chExt cx="1160884" cy="1166088"/>
          </a:xfrm>
        </p:grpSpPr>
        <p:sp>
          <p:nvSpPr>
            <p:cNvPr id="1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8" name="TextBox 27"/>
            <p:cNvSpPr txBox="1"/>
            <p:nvPr/>
          </p:nvSpPr>
          <p:spPr>
            <a:xfrm>
              <a:off x="3383275" y="3513298"/>
              <a:ext cx="9017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00600" y="3695700"/>
            <a:ext cx="920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rồi cắt hình khai triển của hình lập phương kèm theo mép của hộp.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0" y="3416542"/>
            <a:ext cx="3642696" cy="6679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0577" y="1638300"/>
            <a:ext cx="15138873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C</a:t>
            </a:r>
            <a:r>
              <a:rPr lang="fr-FR" sz="4400" dirty="0" smtClean="0">
                <a:solidFill>
                  <a:srgbClr val="0070C0"/>
                </a:solidFill>
              </a:rPr>
              <a:t>hia </a:t>
            </a:r>
            <a:r>
              <a:rPr lang="fr-FR" sz="4400" dirty="0">
                <a:solidFill>
                  <a:srgbClr val="0070C0"/>
                </a:solidFill>
              </a:rPr>
              <a:t>lớp theo nhóm học tập từ 3 đến 4 học sinh </a:t>
            </a:r>
            <a:r>
              <a:rPr lang="fr-FR" sz="4400" dirty="0" smtClean="0">
                <a:solidFill>
                  <a:srgbClr val="0070C0"/>
                </a:solidFill>
              </a:rPr>
              <a:t>nghiên </a:t>
            </a:r>
            <a:r>
              <a:rPr lang="fr-FR" sz="4400" dirty="0">
                <a:solidFill>
                  <a:srgbClr val="0070C0"/>
                </a:solidFill>
              </a:rPr>
              <a:t>cứu các bước thực hiện như Hướng dẫn (SGK-tr108).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I~1\AppData\Local\Temp\Rar$DIa0.093\HĐ1 - Bước 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"/>
          <a:stretch/>
        </p:blipFill>
        <p:spPr bwMode="auto">
          <a:xfrm>
            <a:off x="7676324" y="5688222"/>
            <a:ext cx="3452088" cy="45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564</Words>
  <PresentationFormat>Custom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2023-01-08T16:22:25Z</dcterms:modified>
  <dc:identifier>DAFUQKRqUj0</dc:identifier>
</cp:coreProperties>
</file>