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81" r:id="rId3"/>
    <p:sldId id="276" r:id="rId4"/>
    <p:sldId id="263" r:id="rId5"/>
    <p:sldId id="277" r:id="rId6"/>
    <p:sldId id="278" r:id="rId7"/>
    <p:sldId id="283" r:id="rId8"/>
    <p:sldId id="284" r:id="rId9"/>
    <p:sldId id="282" r:id="rId10"/>
    <p:sldId id="264" r:id="rId11"/>
    <p:sldId id="274" r:id="rId12"/>
    <p:sldId id="275" r:id="rId13"/>
    <p:sldId id="266" r:id="rId14"/>
    <p:sldId id="27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309" autoAdjust="0"/>
    <p:restoredTop sz="94660"/>
  </p:normalViewPr>
  <p:slideViewPr>
    <p:cSldViewPr>
      <p:cViewPr varScale="1">
        <p:scale>
          <a:sx n="65" d="100"/>
          <a:sy n="65" d="100"/>
        </p:scale>
        <p:origin x="-1272" y="-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2DECD-41E1-4CBC-A3FC-114B0271BD1B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1D16F-CAF3-42B3-9F48-CE786F7EC60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122129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213A-21E0-45ED-AE37-C4F406721B56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4936-FA14-4033-880C-CC8B20F77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305897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213A-21E0-45ED-AE37-C4F406721B56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4936-FA14-4033-880C-CC8B20F77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958925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213A-21E0-45ED-AE37-C4F406721B56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4936-FA14-4033-880C-CC8B20F77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94449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213A-21E0-45ED-AE37-C4F406721B56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4936-FA14-4033-880C-CC8B20F77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738317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213A-21E0-45ED-AE37-C4F406721B56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4936-FA14-4033-880C-CC8B20F77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598955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213A-21E0-45ED-AE37-C4F406721B56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4936-FA14-4033-880C-CC8B20F77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7619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213A-21E0-45ED-AE37-C4F406721B56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4936-FA14-4033-880C-CC8B20F77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235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213A-21E0-45ED-AE37-C4F406721B56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4936-FA14-4033-880C-CC8B20F77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64869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213A-21E0-45ED-AE37-C4F406721B56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4936-FA14-4033-880C-CC8B20F77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39501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213A-21E0-45ED-AE37-C4F406721B56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4936-FA14-4033-880C-CC8B20F77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6427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0213A-21E0-45ED-AE37-C4F406721B56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724936-FA14-4033-880C-CC8B20F77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92382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0213A-21E0-45ED-AE37-C4F406721B56}" type="datetimeFigureOut">
              <a:rPr lang="en-US" smtClean="0"/>
              <a:pPr/>
              <a:t>12/11/2020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724936-FA14-4033-880C-CC8B20F77A6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859786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ACER\Pictures\h&#7885;c%20sinh%20&#273;&#7885;c%20b&#224;i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47800" y="2256472"/>
            <a:ext cx="7239000" cy="2131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BIỆN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PHÁP </a:t>
            </a:r>
            <a:endParaRPr lang="en-US" sz="3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HÌNH THÀNH </a:t>
            </a:r>
            <a:r>
              <a:rPr lang="en-US" sz="36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NỀ </a:t>
            </a:r>
            <a:r>
              <a:rPr lang="en-US" sz="3600" b="1" dirty="0">
                <a:latin typeface="Times New Roman" panose="02020603050405020304" pitchFamily="18" charset="0"/>
                <a:ea typeface="Calibri" panose="020F0502020204030204" pitchFamily="34" charset="0"/>
              </a:rPr>
              <a:t>NẾP CHO HỌC SINH LỚP 1</a:t>
            </a:r>
            <a:endParaRPr lang="en-US" sz="36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028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57200" y="838200"/>
            <a:ext cx="8458200" cy="56571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>
                <a:latin typeface="Times New Roman" panose="02020603050405020304" pitchFamily="18" charset="0"/>
                <a:ea typeface="Calibri" panose="020F0502020204030204" pitchFamily="34" charset="0"/>
              </a:rPr>
              <a:t>2.2. Ở </a:t>
            </a:r>
            <a:r>
              <a:rPr lang="en-US" sz="2800" b="1" i="1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endParaRPr lang="en-US" sz="28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Muốn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hôm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xuyên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PHHS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PHHS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nắm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con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phối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PHHS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tăng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cường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xét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58251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066800"/>
            <a:ext cx="8839200" cy="47059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+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15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khuyến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khích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ban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cũ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đủ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vở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Ngay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khóa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in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bản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góc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6110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601938" y="152400"/>
            <a:ext cx="8382000" cy="983400"/>
            <a:chOff x="403860" y="2806400"/>
            <a:chExt cx="5654040" cy="442800"/>
          </a:xfrm>
          <a:solidFill>
            <a:schemeClr val="accent5"/>
          </a:solidFill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403860" y="2806400"/>
              <a:ext cx="5654040" cy="44280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425476" y="2828016"/>
              <a:ext cx="5610808" cy="39956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709" tIns="0" rIns="213709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1066800" y="387271"/>
            <a:ext cx="7816554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3.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 QUẢ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THỰC HIỆN </a:t>
            </a:r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BIỆN PHÁP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69391" y="1447800"/>
            <a:ext cx="8647092" cy="3490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400" dirty="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	Sau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bước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rệt</a:t>
            </a:r>
            <a:r>
              <a:rPr lang="en-US" sz="2400" dirty="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dirty="0" smtClean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nếp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: 100%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chấp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nội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chú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giảng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100%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nếp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dục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nghiêm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túc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nhân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trường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sẽ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viết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đạt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vở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sạch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chữ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đẹp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xây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dựng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nâng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rõ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rệt</a:t>
            </a:r>
            <a:r>
              <a:rPr lang="en-US" sz="2400" dirty="0">
                <a:solidFill>
                  <a:srgbClr val="0A0A0A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0994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8056" y="152400"/>
            <a:ext cx="8382000" cy="983400"/>
            <a:chOff x="403860" y="2806400"/>
            <a:chExt cx="5654040" cy="442800"/>
          </a:xfrm>
          <a:solidFill>
            <a:schemeClr val="accent5"/>
          </a:solidFill>
          <a:scene3d>
            <a:camera prst="orthographicFront"/>
            <a:lightRig rig="flat" dir="t"/>
          </a:scene3d>
        </p:grpSpPr>
        <p:sp>
          <p:nvSpPr>
            <p:cNvPr id="3" name="Rounded Rectangle 2"/>
            <p:cNvSpPr/>
            <p:nvPr/>
          </p:nvSpPr>
          <p:spPr>
            <a:xfrm>
              <a:off x="403860" y="2806400"/>
              <a:ext cx="5654040" cy="442800"/>
            </a:xfrm>
            <a:prstGeom prst="roundRect">
              <a:avLst/>
            </a:prstGeom>
            <a:grpFill/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6">
                <a:hueOff val="0"/>
                <a:satOff val="0"/>
                <a:lumOff val="0"/>
                <a:alphaOff val="0"/>
              </a:schemeClr>
            </a:fillRef>
            <a:effectRef idx="2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425476" y="2828016"/>
              <a:ext cx="5610808" cy="399568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13709" tIns="0" rIns="213709" bIns="0" numCol="1" spcCol="1270" anchor="ctr" anchorCtr="0">
              <a:noAutofit/>
            </a:bodyPr>
            <a:lstStyle/>
            <a:p>
              <a:pPr lvl="0" algn="l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28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6" name="Rectangle 5"/>
          <p:cNvSpPr/>
          <p:nvPr/>
        </p:nvSpPr>
        <p:spPr>
          <a:xfrm>
            <a:off x="463296" y="194004"/>
            <a:ext cx="8381999" cy="483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4. </a:t>
            </a:r>
            <a:r>
              <a:rPr lang="en-US" sz="2400" b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KẾT LUẬN</a:t>
            </a:r>
            <a:endParaRPr lang="en-US" sz="24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51500" y="1078306"/>
            <a:ext cx="8578556" cy="5924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nghiêm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khắc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nhưng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quan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tâm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gũi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sớm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truy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thói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quen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nhàm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chán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đổi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dạy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lĩnh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xuyên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thông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qua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chia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sẻ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trải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nghiệm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phấn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đấu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tuần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Cần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kết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hợp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trì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 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nếp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xuyên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nếp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quy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4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33697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2289670" y="304513"/>
            <a:ext cx="446147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 smtClean="0">
                <a:latin typeface="Arial" charset="0"/>
                <a:ea typeface="Verdana" pitchFamily="34" charset="0"/>
              </a:rPr>
              <a:t>2. </a:t>
            </a:r>
            <a:r>
              <a:rPr lang="en-US" sz="3200" b="1" dirty="0" err="1" smtClean="0">
                <a:latin typeface="Arial" charset="0"/>
                <a:ea typeface="Verdana" pitchFamily="34" charset="0"/>
              </a:rPr>
              <a:t>Nội</a:t>
            </a:r>
            <a:r>
              <a:rPr lang="en-US" sz="3200" b="1" dirty="0" smtClean="0">
                <a:latin typeface="Arial" charset="0"/>
                <a:ea typeface="Verdana" pitchFamily="34" charset="0"/>
              </a:rPr>
              <a:t> dung </a:t>
            </a:r>
            <a:r>
              <a:rPr lang="en-US" sz="3200" b="1" dirty="0" err="1" smtClean="0">
                <a:latin typeface="Arial" charset="0"/>
                <a:ea typeface="Verdana" pitchFamily="34" charset="0"/>
              </a:rPr>
              <a:t>biện</a:t>
            </a:r>
            <a:r>
              <a:rPr lang="en-US" sz="3200" b="1" dirty="0" smtClean="0">
                <a:latin typeface="Arial" charset="0"/>
                <a:ea typeface="Verdana" pitchFamily="34" charset="0"/>
              </a:rPr>
              <a:t> </a:t>
            </a:r>
            <a:r>
              <a:rPr lang="en-US" sz="3200" b="1" dirty="0" err="1" smtClean="0">
                <a:latin typeface="Arial" charset="0"/>
                <a:ea typeface="Verdana" pitchFamily="34" charset="0"/>
              </a:rPr>
              <a:t>pháp</a:t>
            </a:r>
            <a:endParaRPr lang="en-US" sz="3200" b="1" dirty="0">
              <a:latin typeface="Arial" charset="0"/>
              <a:ea typeface="Verdana" pitchFamily="34" charset="0"/>
            </a:endParaRPr>
          </a:p>
        </p:txBody>
      </p: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-533400" y="1190625"/>
            <a:ext cx="9525000" cy="5365750"/>
            <a:chOff x="1365362" y="1190172"/>
            <a:chExt cx="6310086" cy="5366751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1365362" y="1190172"/>
              <a:ext cx="6310086" cy="1748660"/>
              <a:chOff x="1728357" y="1304449"/>
              <a:chExt cx="5477985" cy="1518067"/>
            </a:xfrm>
          </p:grpSpPr>
          <p:grpSp>
            <p:nvGrpSpPr>
              <p:cNvPr id="7" name="Group 7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6181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39" name="Rectangle 38"/>
                <p:cNvSpPr/>
                <p:nvPr/>
              </p:nvSpPr>
              <p:spPr>
                <a:xfrm>
                  <a:off x="2286492" y="1454697"/>
                  <a:ext cx="4640094" cy="1250223"/>
                </a:xfrm>
                <a:prstGeom prst="rect">
                  <a:avLst/>
                </a:prstGeom>
                <a:solidFill>
                  <a:schemeClr val="accent3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2" name="Rectangle 1"/>
                <p:cNvSpPr/>
                <p:nvPr/>
              </p:nvSpPr>
              <p:spPr>
                <a:xfrm>
                  <a:off x="2392606" y="1560834"/>
                  <a:ext cx="4443025" cy="1029677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8" name="Group 6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6" name="Right Triangle 5"/>
                <p:cNvSpPr/>
                <p:nvPr/>
              </p:nvSpPr>
              <p:spPr>
                <a:xfrm flipH="1">
                  <a:off x="2114228" y="2473345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42" name="Right Triangle 41"/>
                <p:cNvSpPr/>
                <p:nvPr/>
              </p:nvSpPr>
              <p:spPr>
                <a:xfrm flipH="1">
                  <a:off x="3449616" y="1304449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3" name="Trapezoid 2"/>
                <p:cNvSpPr/>
                <p:nvPr/>
              </p:nvSpPr>
              <p:spPr>
                <a:xfrm rot="19191503">
                  <a:off x="1728357" y="1570484"/>
                  <a:ext cx="2001014" cy="464526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9" name="Group 46"/>
            <p:cNvGrpSpPr>
              <a:grpSpLocks/>
            </p:cNvGrpSpPr>
            <p:nvPr/>
          </p:nvGrpSpPr>
          <p:grpSpPr bwMode="auto">
            <a:xfrm>
              <a:off x="1365362" y="3004323"/>
              <a:ext cx="6310086" cy="1748660"/>
              <a:chOff x="1728357" y="1304449"/>
              <a:chExt cx="5477985" cy="1518067"/>
            </a:xfrm>
          </p:grpSpPr>
          <p:grpSp>
            <p:nvGrpSpPr>
              <p:cNvPr id="10" name="Group 49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6173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62" name="Rectangle 61"/>
                <p:cNvSpPr/>
                <p:nvPr/>
              </p:nvSpPr>
              <p:spPr>
                <a:xfrm>
                  <a:off x="2286492" y="1455304"/>
                  <a:ext cx="4640094" cy="1250224"/>
                </a:xfrm>
                <a:prstGeom prst="rect">
                  <a:avLst/>
                </a:prstGeom>
                <a:solidFill>
                  <a:schemeClr val="accent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2392606" y="1561442"/>
                  <a:ext cx="4443025" cy="102967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1" name="Group 50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52" name="Right Triangle 51"/>
                <p:cNvSpPr/>
                <p:nvPr/>
              </p:nvSpPr>
              <p:spPr>
                <a:xfrm flipH="1">
                  <a:off x="2114228" y="2473953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3" name="Right Triangle 52"/>
                <p:cNvSpPr/>
                <p:nvPr/>
              </p:nvSpPr>
              <p:spPr>
                <a:xfrm flipH="1">
                  <a:off x="3449616" y="1305057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54" name="Trapezoid 2"/>
                <p:cNvSpPr/>
                <p:nvPr/>
              </p:nvSpPr>
              <p:spPr>
                <a:xfrm rot="19191503">
                  <a:off x="1728357" y="1571091"/>
                  <a:ext cx="2001014" cy="464526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  <p:grpSp>
          <p:nvGrpSpPr>
            <p:cNvPr id="12" name="Group 63"/>
            <p:cNvGrpSpPr>
              <a:grpSpLocks/>
            </p:cNvGrpSpPr>
            <p:nvPr/>
          </p:nvGrpSpPr>
          <p:grpSpPr bwMode="auto">
            <a:xfrm>
              <a:off x="1365362" y="4808263"/>
              <a:ext cx="6310086" cy="1748660"/>
              <a:chOff x="1728357" y="1304449"/>
              <a:chExt cx="5477985" cy="1518067"/>
            </a:xfrm>
          </p:grpSpPr>
          <p:grpSp>
            <p:nvGrpSpPr>
              <p:cNvPr id="13" name="Group 67"/>
              <p:cNvGrpSpPr>
                <a:grpSpLocks/>
              </p:cNvGrpSpPr>
              <p:nvPr/>
            </p:nvGrpSpPr>
            <p:grpSpPr bwMode="auto">
              <a:xfrm>
                <a:off x="1803761" y="1455420"/>
                <a:ext cx="5402581" cy="1367096"/>
                <a:chOff x="1803761" y="1455420"/>
                <a:chExt cx="5402581" cy="1367096"/>
              </a:xfrm>
            </p:grpSpPr>
            <p:pic>
              <p:nvPicPr>
                <p:cNvPr id="6165" name="Picture 345" descr="shadow_1_m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t="1518" b="2"/>
                <a:stretch>
                  <a:fillRect/>
                </a:stretch>
              </p:blipFill>
              <p:spPr bwMode="gray">
                <a:xfrm>
                  <a:off x="1803761" y="2510102"/>
                  <a:ext cx="5402581" cy="31241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86" name="Rectangle 85"/>
                <p:cNvSpPr/>
                <p:nvPr/>
              </p:nvSpPr>
              <p:spPr>
                <a:xfrm>
                  <a:off x="2286492" y="1455127"/>
                  <a:ext cx="4640094" cy="1250224"/>
                </a:xfrm>
                <a:prstGeom prst="rect">
                  <a:avLst/>
                </a:prstGeom>
                <a:solidFill>
                  <a:schemeClr val="tx2"/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7" name="Rectangle 86"/>
                <p:cNvSpPr/>
                <p:nvPr/>
              </p:nvSpPr>
              <p:spPr>
                <a:xfrm>
                  <a:off x="2392606" y="1561266"/>
                  <a:ext cx="4443025" cy="1029676"/>
                </a:xfrm>
                <a:prstGeom prst="rect">
                  <a:avLst/>
                </a:pr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23000"/>
                        <a:lumOff val="77000"/>
                      </a:schemeClr>
                    </a:gs>
                    <a:gs pos="50000">
                      <a:schemeClr val="bg1">
                        <a:shade val="67500"/>
                        <a:satMod val="115000"/>
                        <a:lumMod val="33000"/>
                        <a:lumOff val="67000"/>
                      </a:schemeClr>
                    </a:gs>
                    <a:gs pos="100000">
                      <a:schemeClr val="bg1">
                        <a:shade val="100000"/>
                        <a:satMod val="115000"/>
                      </a:schemeClr>
                    </a:gs>
                  </a:gsLst>
                  <a:lin ang="2700000" scaled="1"/>
                  <a:tileRect/>
                </a:gra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  <p:grpSp>
            <p:nvGrpSpPr>
              <p:cNvPr id="14" name="Group 68"/>
              <p:cNvGrpSpPr>
                <a:grpSpLocks/>
              </p:cNvGrpSpPr>
              <p:nvPr/>
            </p:nvGrpSpPr>
            <p:grpSpPr bwMode="auto">
              <a:xfrm>
                <a:off x="1728357" y="1304449"/>
                <a:ext cx="2001385" cy="1320641"/>
                <a:chOff x="1728357" y="1304449"/>
                <a:chExt cx="2001385" cy="1320641"/>
              </a:xfrm>
            </p:grpSpPr>
            <p:sp>
              <p:nvSpPr>
                <p:cNvPr id="74" name="Right Triangle 73"/>
                <p:cNvSpPr/>
                <p:nvPr/>
              </p:nvSpPr>
              <p:spPr>
                <a:xfrm flipH="1">
                  <a:off x="2114228" y="2473777"/>
                  <a:ext cx="172264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79" name="Right Triangle 78"/>
                <p:cNvSpPr/>
                <p:nvPr/>
              </p:nvSpPr>
              <p:spPr>
                <a:xfrm flipH="1">
                  <a:off x="3449616" y="1304881"/>
                  <a:ext cx="172263" cy="151626"/>
                </a:xfrm>
                <a:prstGeom prst="rtTriangle">
                  <a:avLst/>
                </a:prstGeom>
                <a:solidFill>
                  <a:schemeClr val="tx2">
                    <a:lumMod val="60000"/>
                    <a:lumOff val="40000"/>
                  </a:schemeClr>
                </a:solidFill>
                <a:ln w="317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  <p:sp>
              <p:nvSpPr>
                <p:cNvPr id="82" name="Trapezoid 2"/>
                <p:cNvSpPr/>
                <p:nvPr/>
              </p:nvSpPr>
              <p:spPr>
                <a:xfrm rot="19191503">
                  <a:off x="1728357" y="1570914"/>
                  <a:ext cx="2001014" cy="464526"/>
                </a:xfrm>
                <a:custGeom>
                  <a:avLst/>
                  <a:gdLst>
                    <a:gd name="connsiteX0" fmla="*/ 0 w 1828800"/>
                    <a:gd name="connsiteY0" fmla="*/ 457200 h 457200"/>
                    <a:gd name="connsiteX1" fmla="*/ 114300 w 1828800"/>
                    <a:gd name="connsiteY1" fmla="*/ 0 h 457200"/>
                    <a:gd name="connsiteX2" fmla="*/ 1714500 w 1828800"/>
                    <a:gd name="connsiteY2" fmla="*/ 0 h 457200"/>
                    <a:gd name="connsiteX3" fmla="*/ 1828800 w 1828800"/>
                    <a:gd name="connsiteY3" fmla="*/ 457200 h 457200"/>
                    <a:gd name="connsiteX4" fmla="*/ 0 w 1828800"/>
                    <a:gd name="connsiteY4" fmla="*/ 457200 h 457200"/>
                    <a:gd name="connsiteX0" fmla="*/ 0 w 1828800"/>
                    <a:gd name="connsiteY0" fmla="*/ 463642 h 463642"/>
                    <a:gd name="connsiteX1" fmla="*/ 402156 w 1828800"/>
                    <a:gd name="connsiteY1" fmla="*/ 0 h 463642"/>
                    <a:gd name="connsiteX2" fmla="*/ 1714500 w 1828800"/>
                    <a:gd name="connsiteY2" fmla="*/ 6442 h 463642"/>
                    <a:gd name="connsiteX3" fmla="*/ 1828800 w 1828800"/>
                    <a:gd name="connsiteY3" fmla="*/ 463642 h 463642"/>
                    <a:gd name="connsiteX4" fmla="*/ 0 w 1828800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714500 w 2001385"/>
                    <a:gd name="connsiteY2" fmla="*/ 6442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  <a:gd name="connsiteX0" fmla="*/ 0 w 2001385"/>
                    <a:gd name="connsiteY0" fmla="*/ 463642 h 463642"/>
                    <a:gd name="connsiteX1" fmla="*/ 402156 w 2001385"/>
                    <a:gd name="connsiteY1" fmla="*/ 0 h 463642"/>
                    <a:gd name="connsiteX2" fmla="*/ 1514076 w 2001385"/>
                    <a:gd name="connsiteY2" fmla="*/ 7706 h 463642"/>
                    <a:gd name="connsiteX3" fmla="*/ 2001385 w 2001385"/>
                    <a:gd name="connsiteY3" fmla="*/ 426441 h 463642"/>
                    <a:gd name="connsiteX4" fmla="*/ 0 w 2001385"/>
                    <a:gd name="connsiteY4" fmla="*/ 463642 h 46364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2001385" h="463642">
                      <a:moveTo>
                        <a:pt x="0" y="463642"/>
                      </a:moveTo>
                      <a:lnTo>
                        <a:pt x="402156" y="0"/>
                      </a:lnTo>
                      <a:lnTo>
                        <a:pt x="1514076" y="7706"/>
                      </a:lnTo>
                      <a:lnTo>
                        <a:pt x="2001385" y="426441"/>
                      </a:lnTo>
                      <a:lnTo>
                        <a:pt x="0" y="463642"/>
                      </a:lnTo>
                      <a:close/>
                    </a:path>
                  </a:pathLst>
                </a:custGeom>
                <a:gradFill flip="none" rotWithShape="1">
                  <a:gsLst>
                    <a:gs pos="0">
                      <a:schemeClr val="bg1">
                        <a:shade val="30000"/>
                        <a:satMod val="115000"/>
                        <a:lumMod val="67000"/>
                        <a:lumOff val="33000"/>
                      </a:schemeClr>
                    </a:gs>
                    <a:gs pos="42000">
                      <a:schemeClr val="bg1">
                        <a:shade val="67500"/>
                        <a:satMod val="115000"/>
                        <a:lumMod val="38000"/>
                        <a:lumOff val="62000"/>
                      </a:schemeClr>
                    </a:gs>
                    <a:gs pos="84000">
                      <a:schemeClr val="bg1">
                        <a:lumMod val="95000"/>
                        <a:shade val="100000"/>
                        <a:satMod val="115000"/>
                      </a:schemeClr>
                    </a:gs>
                  </a:gsLst>
                  <a:lin ang="3600000" scaled="0"/>
                  <a:tileRect/>
                </a:gradFill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/>
                </a:p>
              </p:txBody>
            </p:sp>
          </p:grpSp>
        </p:grpSp>
      </p:grpSp>
      <p:sp>
        <p:nvSpPr>
          <p:cNvPr id="101" name="Rectangle 100"/>
          <p:cNvSpPr/>
          <p:nvPr/>
        </p:nvSpPr>
        <p:spPr>
          <a:xfrm>
            <a:off x="2514600" y="1560682"/>
            <a:ext cx="5867400" cy="1015663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xin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ngoài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xin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“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vệ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”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lịch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2438400" y="3179122"/>
            <a:ext cx="5943600" cy="139287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nó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trở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kĩ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xảo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nhanh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nhẹn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tránh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mà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vẫn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Ví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dụ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đôi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nhóm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4,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tổ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...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3" name="Rectangle 102"/>
          <p:cNvSpPr/>
          <p:nvPr/>
        </p:nvSpPr>
        <p:spPr>
          <a:xfrm>
            <a:off x="2362200" y="5094993"/>
            <a:ext cx="6019800" cy="1200329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nề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nếp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đòi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nhớ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kí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hiệu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thường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xuyên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tiết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ngày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nhịp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nhàng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linh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tránh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ồn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ào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quá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4" name="Rectangle 103"/>
          <p:cNvSpPr/>
          <p:nvPr/>
        </p:nvSpPr>
        <p:spPr>
          <a:xfrm rot="19126099">
            <a:off x="75177" y="1559517"/>
            <a:ext cx="2322523" cy="33855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Nề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nếp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ra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vào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lớp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5" name="Rectangle 104"/>
          <p:cNvSpPr/>
          <p:nvPr/>
        </p:nvSpPr>
        <p:spPr>
          <a:xfrm rot="19126099">
            <a:off x="223310" y="3253946"/>
            <a:ext cx="2064317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Nề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nếp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hoạt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động</a:t>
            </a:r>
            <a:endParaRPr lang="en-US" sz="1600" b="1" dirty="0" smtClean="0"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học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tâp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105"/>
          <p:cNvSpPr/>
          <p:nvPr/>
        </p:nvSpPr>
        <p:spPr>
          <a:xfrm rot="19126099">
            <a:off x="199513" y="5002080"/>
            <a:ext cx="2121626" cy="58477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Nề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nếp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thực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hiện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theo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hiệu</a:t>
            </a:r>
            <a:r>
              <a:rPr lang="en-US" sz="16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b="1" dirty="0" err="1" smtClean="0">
                <a:latin typeface="Arial" pitchFamily="34" charset="0"/>
                <a:cs typeface="Arial" pitchFamily="34" charset="0"/>
              </a:rPr>
              <a:t>lệnh</a:t>
            </a:r>
            <a:endParaRPr lang="en-US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101" grpId="0"/>
      <p:bldP spid="102" grpId="0"/>
      <p:bldP spid="103" grpId="0"/>
      <p:bldP spid="104" grpId="0"/>
      <p:bldP spid="105" grpId="0"/>
      <p:bldP spid="10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304800"/>
            <a:ext cx="8839200" cy="762000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BIỆN PHÁP HÌNH THÀNH NỀ NẾP</a:t>
            </a:r>
            <a:b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</a:br>
            <a:r>
              <a:rPr lang="en-US" altLang="zh-CN" sz="32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ea typeface="宋体" charset="-122"/>
                <a:cs typeface="Times New Roman" pitchFamily="18" charset="0"/>
              </a:rPr>
              <a:t> CHO HỌC SINH LỚP 1</a:t>
            </a:r>
          </a:p>
        </p:txBody>
      </p:sp>
      <p:sp>
        <p:nvSpPr>
          <p:cNvPr id="20" name="Hình chữ nhật góc tròn 19"/>
          <p:cNvSpPr/>
          <p:nvPr/>
        </p:nvSpPr>
        <p:spPr>
          <a:xfrm>
            <a:off x="838200" y="1828800"/>
            <a:ext cx="3381375" cy="914400"/>
          </a:xfrm>
          <a:prstGeom prst="roundRect">
            <a:avLst/>
          </a:prstGeom>
          <a:pattFill prst="dotGrid">
            <a:fgClr>
              <a:schemeClr val="accent1">
                <a:lumMod val="60000"/>
                <a:lumOff val="40000"/>
              </a:schemeClr>
            </a:fgClr>
            <a:bgClr>
              <a:schemeClr val="accent1"/>
            </a:bgClr>
          </a:patt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2" name="Hình chữ nhật góc tròn 21"/>
          <p:cNvSpPr/>
          <p:nvPr/>
        </p:nvSpPr>
        <p:spPr>
          <a:xfrm>
            <a:off x="304800" y="3657600"/>
            <a:ext cx="2667000" cy="990600"/>
          </a:xfrm>
          <a:prstGeom prst="roundRect">
            <a:avLst/>
          </a:prstGeom>
          <a:pattFill prst="dotGrid">
            <a:fgClr>
              <a:schemeClr val="accent6">
                <a:lumMod val="60000"/>
                <a:lumOff val="40000"/>
              </a:schemeClr>
            </a:fgClr>
            <a:bgClr>
              <a:schemeClr val="accent6"/>
            </a:bgClr>
          </a:patt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3" name="Hình chữ nhật góc tròn 22"/>
          <p:cNvSpPr/>
          <p:nvPr/>
        </p:nvSpPr>
        <p:spPr>
          <a:xfrm>
            <a:off x="5105400" y="1752600"/>
            <a:ext cx="3581400" cy="1219200"/>
          </a:xfrm>
          <a:prstGeom prst="roundRect">
            <a:avLst/>
          </a:prstGeom>
          <a:pattFill prst="dotGrid">
            <a:fgClr>
              <a:schemeClr val="accent5">
                <a:lumMod val="60000"/>
                <a:lumOff val="40000"/>
              </a:schemeClr>
            </a:fgClr>
            <a:bgClr>
              <a:schemeClr val="accent5"/>
            </a:bgClr>
          </a:pattFill>
          <a:ln w="571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2" name="Đường kết nối Thẳng 11"/>
          <p:cNvCxnSpPr/>
          <p:nvPr/>
        </p:nvCxnSpPr>
        <p:spPr>
          <a:xfrm>
            <a:off x="2971800" y="4191000"/>
            <a:ext cx="685800" cy="3429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Đường kết nối Thẳng 13"/>
          <p:cNvCxnSpPr/>
          <p:nvPr/>
        </p:nvCxnSpPr>
        <p:spPr>
          <a:xfrm rot="10800000" flipV="1">
            <a:off x="4508500" y="2743200"/>
            <a:ext cx="1892300" cy="1447800"/>
          </a:xfrm>
          <a:prstGeom prst="line">
            <a:avLst/>
          </a:prstGeom>
          <a:ln w="28575">
            <a:solidFill>
              <a:schemeClr val="accent5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Đường kết nối Thẳng 15"/>
          <p:cNvCxnSpPr/>
          <p:nvPr/>
        </p:nvCxnSpPr>
        <p:spPr>
          <a:xfrm>
            <a:off x="2743200" y="2819400"/>
            <a:ext cx="1295400" cy="106680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9" name="Hộp_Văn_Bản 24"/>
          <p:cNvSpPr txBox="1">
            <a:spLocks noChangeArrowheads="1"/>
          </p:cNvSpPr>
          <p:nvPr/>
        </p:nvSpPr>
        <p:spPr bwMode="auto">
          <a:xfrm>
            <a:off x="228600" y="3962400"/>
            <a:ext cx="2971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I. LÍ DO CHỌN BIỆN PHÁP</a:t>
            </a:r>
            <a:endParaRPr lang="en-US" sz="2000" b="1" i="1" dirty="0"/>
          </a:p>
        </p:txBody>
      </p:sp>
      <p:sp>
        <p:nvSpPr>
          <p:cNvPr id="15370" name="Hộp_Văn_Bản 40"/>
          <p:cNvSpPr txBox="1">
            <a:spLocks noChangeArrowheads="1"/>
          </p:cNvSpPr>
          <p:nvPr/>
        </p:nvSpPr>
        <p:spPr bwMode="auto">
          <a:xfrm>
            <a:off x="5105400" y="2057400"/>
            <a:ext cx="3810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 i="1" dirty="0" smtClean="0"/>
              <a:t>III. KẾT QUẢ THỰC HIỆN  BIỆN PHÁP</a:t>
            </a:r>
            <a:endParaRPr lang="en-US" b="1" i="1" dirty="0"/>
          </a:p>
        </p:txBody>
      </p:sp>
      <p:sp>
        <p:nvSpPr>
          <p:cNvPr id="15371" name="Hộp_Văn_Bản 41"/>
          <p:cNvSpPr txBox="1">
            <a:spLocks noChangeArrowheads="1"/>
          </p:cNvSpPr>
          <p:nvPr/>
        </p:nvSpPr>
        <p:spPr bwMode="auto">
          <a:xfrm>
            <a:off x="1371600" y="2057400"/>
            <a:ext cx="281939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II. NỘI DUNG BIỆN PHÁP</a:t>
            </a:r>
            <a:endParaRPr lang="en-US" sz="2000" b="1" i="1" dirty="0"/>
          </a:p>
        </p:txBody>
      </p:sp>
      <p:pic>
        <p:nvPicPr>
          <p:cNvPr id="15372" name="Picture 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67100" y="3684588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Hình chữ nhật góc tròn 21"/>
          <p:cNvSpPr/>
          <p:nvPr/>
        </p:nvSpPr>
        <p:spPr>
          <a:xfrm>
            <a:off x="6477000" y="3657600"/>
            <a:ext cx="2514600" cy="914400"/>
          </a:xfrm>
          <a:prstGeom prst="roundRect">
            <a:avLst/>
          </a:prstGeom>
          <a:pattFill prst="dotGrid">
            <a:fgClr>
              <a:schemeClr val="accent6">
                <a:lumMod val="60000"/>
                <a:lumOff val="40000"/>
              </a:schemeClr>
            </a:fgClr>
            <a:bgClr>
              <a:schemeClr val="accent6"/>
            </a:bgClr>
          </a:pattFill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15" name="Đường kết nối Thẳng 11"/>
          <p:cNvCxnSpPr/>
          <p:nvPr/>
        </p:nvCxnSpPr>
        <p:spPr>
          <a:xfrm flipV="1">
            <a:off x="5638800" y="4495800"/>
            <a:ext cx="838200" cy="304800"/>
          </a:xfrm>
          <a:prstGeom prst="line">
            <a:avLst/>
          </a:prstGeom>
          <a:ln w="28575">
            <a:solidFill>
              <a:schemeClr val="accent6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Hộp_Văn_Bản 40"/>
          <p:cNvSpPr txBox="1">
            <a:spLocks noChangeArrowheads="1"/>
          </p:cNvSpPr>
          <p:nvPr/>
        </p:nvSpPr>
        <p:spPr bwMode="auto">
          <a:xfrm>
            <a:off x="6705600" y="3886200"/>
            <a:ext cx="22098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000" b="1" i="1" dirty="0" smtClean="0"/>
              <a:t>IV. KẾT LUẬN</a:t>
            </a:r>
            <a:endParaRPr lang="en-US" sz="20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5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4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20" grpId="0" animBg="1"/>
      <p:bldP spid="22" grpId="0" animBg="1"/>
      <p:bldP spid="23" grpId="0" animBg="1"/>
      <p:bldP spid="15369" grpId="0"/>
      <p:bldP spid="15370" grpId="0"/>
      <p:bldP spid="15371" grpId="0"/>
      <p:bldP spid="13" grpId="0" animBg="1"/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57200" y="457200"/>
            <a:ext cx="8686800" cy="613245"/>
          </a:xfrm>
          <a:prstGeom prst="rect">
            <a:avLst/>
          </a:prstGeom>
          <a:solidFill>
            <a:schemeClr val="accent3">
              <a:lumMod val="75000"/>
            </a:schemeClr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  <a:softEdge rad="31750"/>
          </a:effectLst>
        </p:spPr>
        <p:txBody>
          <a:bodyPr wrap="square" rtlCol="0">
            <a:spAutoFit/>
          </a:bodyPr>
          <a:lstStyle/>
          <a:p>
            <a:pPr marL="457200"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1.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endParaRPr lang="en-US" sz="32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57200" y="1219200"/>
            <a:ext cx="8668512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Năm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2020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–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2021,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1A2. 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Qua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tháng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nhận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sự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thấy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mệt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mỏi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mỗi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ổn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định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nề</a:t>
            </a: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muộn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do,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xin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phép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Giao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tiếp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giữa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nhịp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nhàng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dạy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mất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trật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nề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tập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cũng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ngăn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nắp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gàng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khoa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viên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phải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uốn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nắn</a:t>
            </a:r>
            <a:r>
              <a:rPr lang="en-US" sz="20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ngay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bước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ngưỡng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977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1066800"/>
            <a:ext cx="8305800" cy="47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Xuất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lý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chọn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nếp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1.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just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	Ở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do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rèn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luyện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duy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trì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liên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quên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giác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ỷ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ại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ảnh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hưởng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tới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nề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còn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hạn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vậy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vận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biện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nếp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1A2.</a:t>
            </a:r>
            <a:endParaRPr lang="en-US" sz="2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3289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2. NỘI DUNG BỆN PHÁP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9475" name="AutoShape 3"/>
          <p:cNvSpPr>
            <a:spLocks noChangeArrowheads="1"/>
          </p:cNvSpPr>
          <p:nvPr/>
        </p:nvSpPr>
        <p:spPr bwMode="invGray">
          <a:xfrm rot="39573186">
            <a:off x="5033168" y="2647157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9476" name="AutoShape 4"/>
          <p:cNvSpPr>
            <a:spLocks noChangeArrowheads="1"/>
          </p:cNvSpPr>
          <p:nvPr/>
        </p:nvSpPr>
        <p:spPr bwMode="invGray">
          <a:xfrm rot="3465783">
            <a:off x="5033168" y="4552157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9477" name="AutoShape 5"/>
          <p:cNvSpPr>
            <a:spLocks noChangeArrowheads="1"/>
          </p:cNvSpPr>
          <p:nvPr/>
        </p:nvSpPr>
        <p:spPr bwMode="invGray">
          <a:xfrm rot="35969022">
            <a:off x="3960018" y="2713832"/>
            <a:ext cx="696913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9478" name="AutoShape 6"/>
          <p:cNvSpPr>
            <a:spLocks noChangeArrowheads="1"/>
          </p:cNvSpPr>
          <p:nvPr/>
        </p:nvSpPr>
        <p:spPr bwMode="invGray">
          <a:xfrm rot="7535209">
            <a:off x="3925094" y="4521994"/>
            <a:ext cx="698500" cy="255588"/>
          </a:xfrm>
          <a:prstGeom prst="rightArrow">
            <a:avLst>
              <a:gd name="adj1" fmla="val 35167"/>
              <a:gd name="adj2" fmla="val 11067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9479" name="AutoShape 7"/>
          <p:cNvSpPr>
            <a:spLocks noChangeArrowheads="1"/>
          </p:cNvSpPr>
          <p:nvPr/>
        </p:nvSpPr>
        <p:spPr bwMode="invGray">
          <a:xfrm>
            <a:off x="5541963" y="3640138"/>
            <a:ext cx="696912" cy="254000"/>
          </a:xfrm>
          <a:prstGeom prst="rightArrow">
            <a:avLst>
              <a:gd name="adj1" fmla="val 35167"/>
              <a:gd name="adj2" fmla="val 111109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9480" name="AutoShape 8"/>
          <p:cNvSpPr>
            <a:spLocks noChangeArrowheads="1"/>
          </p:cNvSpPr>
          <p:nvPr/>
        </p:nvSpPr>
        <p:spPr bwMode="invGray">
          <a:xfrm rot="-10800000">
            <a:off x="3421063" y="3633788"/>
            <a:ext cx="760412" cy="255587"/>
          </a:xfrm>
          <a:prstGeom prst="rightArrow">
            <a:avLst>
              <a:gd name="adj1" fmla="val 35167"/>
              <a:gd name="adj2" fmla="val 120480"/>
            </a:avLst>
          </a:prstGeom>
          <a:gradFill rotWithShape="1">
            <a:gsLst>
              <a:gs pos="0">
                <a:schemeClr val="tx2">
                  <a:gamma/>
                  <a:shade val="89020"/>
                  <a:invGamma/>
                  <a:alpha val="0"/>
                </a:schemeClr>
              </a:gs>
              <a:gs pos="100000">
                <a:schemeClr val="tx2"/>
              </a:gs>
            </a:gsLst>
            <a:lin ang="0" scaled="1"/>
          </a:gradFill>
          <a:ln w="0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3854450" y="2808288"/>
            <a:ext cx="1901825" cy="1901825"/>
            <a:chOff x="2238" y="1769"/>
            <a:chExt cx="1361" cy="1361"/>
          </a:xfrm>
        </p:grpSpPr>
        <p:sp>
          <p:nvSpPr>
            <p:cNvPr id="489483" name="Oval 11"/>
            <p:cNvSpPr>
              <a:spLocks noChangeArrowheads="1"/>
            </p:cNvSpPr>
            <p:nvPr/>
          </p:nvSpPr>
          <p:spPr bwMode="gray">
            <a:xfrm>
              <a:off x="2238" y="1769"/>
              <a:ext cx="1361" cy="1361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tint val="42353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tint val="42353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489484" name="Oval 12"/>
            <p:cNvSpPr>
              <a:spLocks noChangeArrowheads="1"/>
            </p:cNvSpPr>
            <p:nvPr/>
          </p:nvSpPr>
          <p:spPr bwMode="gray">
            <a:xfrm>
              <a:off x="2327" y="1858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54118"/>
                    <a:invGamma/>
                  </a:srgbClr>
                </a:gs>
                <a:gs pos="50000">
                  <a:srgbClr val="0099CC"/>
                </a:gs>
                <a:gs pos="100000">
                  <a:srgbClr val="0099CC">
                    <a:gamma/>
                    <a:shade val="54118"/>
                    <a:invGamma/>
                  </a:srgb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9485" name="Oval 13"/>
            <p:cNvSpPr>
              <a:spLocks noChangeArrowheads="1"/>
            </p:cNvSpPr>
            <p:nvPr/>
          </p:nvSpPr>
          <p:spPr bwMode="gray">
            <a:xfrm>
              <a:off x="2328" y="1860"/>
              <a:ext cx="1183" cy="1183"/>
            </a:xfrm>
            <a:prstGeom prst="ellipse">
              <a:avLst/>
            </a:prstGeom>
            <a:gradFill rotWithShape="1">
              <a:gsLst>
                <a:gs pos="0">
                  <a:srgbClr val="0099CC">
                    <a:gamma/>
                    <a:shade val="63529"/>
                    <a:invGamma/>
                  </a:srgbClr>
                </a:gs>
                <a:gs pos="100000">
                  <a:srgbClr val="0099CC">
                    <a:alpha val="0"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489486" name="Oval 14"/>
            <p:cNvSpPr>
              <a:spLocks noChangeArrowheads="1"/>
            </p:cNvSpPr>
            <p:nvPr/>
          </p:nvSpPr>
          <p:spPr bwMode="gray">
            <a:xfrm>
              <a:off x="2391" y="1917"/>
              <a:ext cx="1065" cy="1065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grpSp>
          <p:nvGrpSpPr>
            <p:cNvPr id="3" name="Group 15"/>
            <p:cNvGrpSpPr>
              <a:grpSpLocks/>
            </p:cNvGrpSpPr>
            <p:nvPr/>
          </p:nvGrpSpPr>
          <p:grpSpPr bwMode="auto">
            <a:xfrm>
              <a:off x="2410" y="1929"/>
              <a:ext cx="1031" cy="1031"/>
              <a:chOff x="4166" y="1706"/>
              <a:chExt cx="1252" cy="1252"/>
            </a:xfrm>
          </p:grpSpPr>
          <p:sp>
            <p:nvSpPr>
              <p:cNvPr id="489488" name="Oval 16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89489" name="Oval 17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89490" name="Oval 18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  <p:sp>
            <p:nvSpPr>
              <p:cNvPr id="489491" name="Oval 19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/>
              </a:p>
            </p:txBody>
          </p:sp>
        </p:grpSp>
        <p:sp>
          <p:nvSpPr>
            <p:cNvPr id="489492" name="Text Box 20"/>
            <p:cNvSpPr txBox="1">
              <a:spLocks noChangeArrowheads="1"/>
            </p:cNvSpPr>
            <p:nvPr/>
          </p:nvSpPr>
          <p:spPr bwMode="gray">
            <a:xfrm>
              <a:off x="2652" y="2310"/>
              <a:ext cx="691" cy="330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eaLnBrk="0" hangingPunct="0"/>
              <a:r>
                <a:rPr lang="en-US" sz="2400" dirty="0" smtClean="0">
                  <a:solidFill>
                    <a:srgbClr val="080808"/>
                  </a:solidFill>
                </a:rPr>
                <a:t>Ở LỚP</a:t>
              </a:r>
              <a:endParaRPr lang="en-US" sz="2400" b="0" dirty="0">
                <a:solidFill>
                  <a:srgbClr val="080808"/>
                </a:solidFill>
              </a:endParaRPr>
            </a:p>
          </p:txBody>
        </p:sp>
      </p:grpSp>
      <p:sp>
        <p:nvSpPr>
          <p:cNvPr id="489493" name="AutoShape 21"/>
          <p:cNvSpPr>
            <a:spLocks noChangeArrowheads="1"/>
          </p:cNvSpPr>
          <p:nvPr/>
        </p:nvSpPr>
        <p:spPr bwMode="gray">
          <a:xfrm>
            <a:off x="152400" y="3568700"/>
            <a:ext cx="3232151" cy="4016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dirty="0" err="1" smtClean="0">
                <a:solidFill>
                  <a:srgbClr val="FEFEFE"/>
                </a:solidFill>
              </a:rPr>
              <a:t>Nề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nếp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thực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hiện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theo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hiệu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lệnh</a:t>
            </a:r>
            <a:endParaRPr lang="en-US" b="0" dirty="0">
              <a:solidFill>
                <a:srgbClr val="FEFEFE"/>
              </a:solidFill>
            </a:endParaRPr>
          </a:p>
        </p:txBody>
      </p:sp>
      <p:sp>
        <p:nvSpPr>
          <p:cNvPr id="489494" name="AutoShape 22"/>
          <p:cNvSpPr>
            <a:spLocks noChangeArrowheads="1"/>
          </p:cNvSpPr>
          <p:nvPr/>
        </p:nvSpPr>
        <p:spPr bwMode="gray">
          <a:xfrm>
            <a:off x="1706563" y="2159000"/>
            <a:ext cx="2281237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dirty="0" err="1" smtClean="0">
                <a:solidFill>
                  <a:srgbClr val="FEFEFE"/>
                </a:solidFill>
              </a:rPr>
              <a:t>Nề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nếp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đầu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giờ</a:t>
            </a:r>
            <a:endParaRPr lang="en-US" b="0" dirty="0">
              <a:solidFill>
                <a:srgbClr val="FEFEFE"/>
              </a:solidFill>
            </a:endParaRPr>
          </a:p>
        </p:txBody>
      </p:sp>
      <p:sp>
        <p:nvSpPr>
          <p:cNvPr id="489495" name="AutoShape 23"/>
          <p:cNvSpPr>
            <a:spLocks noChangeArrowheads="1"/>
          </p:cNvSpPr>
          <p:nvPr/>
        </p:nvSpPr>
        <p:spPr bwMode="gray">
          <a:xfrm>
            <a:off x="1706563" y="4843463"/>
            <a:ext cx="2281237" cy="401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dirty="0" err="1" smtClean="0">
                <a:solidFill>
                  <a:srgbClr val="FEFEFE"/>
                </a:solidFill>
              </a:rPr>
              <a:t>Nề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nếp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ra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vào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lớp</a:t>
            </a:r>
            <a:endParaRPr lang="en-US" b="0" dirty="0">
              <a:solidFill>
                <a:srgbClr val="FEFEFE"/>
              </a:solidFill>
            </a:endParaRPr>
          </a:p>
        </p:txBody>
      </p:sp>
      <p:sp>
        <p:nvSpPr>
          <p:cNvPr id="489496" name="AutoShape 24"/>
          <p:cNvSpPr>
            <a:spLocks noChangeArrowheads="1"/>
          </p:cNvSpPr>
          <p:nvPr/>
        </p:nvSpPr>
        <p:spPr bwMode="gray">
          <a:xfrm>
            <a:off x="6335713" y="3568700"/>
            <a:ext cx="2347912" cy="401638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hlink">
                  <a:gamma/>
                  <a:shade val="46275"/>
                  <a:invGamma/>
                </a:schemeClr>
              </a:gs>
              <a:gs pos="100000">
                <a:schemeClr val="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b="0" dirty="0" err="1" smtClean="0">
                <a:solidFill>
                  <a:srgbClr val="FEFEFE"/>
                </a:solidFill>
              </a:rPr>
              <a:t>Nề</a:t>
            </a:r>
            <a:r>
              <a:rPr lang="en-US" b="0" dirty="0" smtClean="0">
                <a:solidFill>
                  <a:srgbClr val="FEFEFE"/>
                </a:solidFill>
              </a:rPr>
              <a:t> </a:t>
            </a:r>
            <a:r>
              <a:rPr lang="en-US" b="0" dirty="0" err="1" smtClean="0">
                <a:solidFill>
                  <a:srgbClr val="FEFEFE"/>
                </a:solidFill>
              </a:rPr>
              <a:t>nếp</a:t>
            </a:r>
            <a:r>
              <a:rPr lang="en-US" b="0" dirty="0" smtClean="0">
                <a:solidFill>
                  <a:srgbClr val="FEFEFE"/>
                </a:solidFill>
              </a:rPr>
              <a:t> </a:t>
            </a:r>
            <a:r>
              <a:rPr lang="en-US" b="0" dirty="0" err="1" smtClean="0">
                <a:solidFill>
                  <a:srgbClr val="FEFEFE"/>
                </a:solidFill>
              </a:rPr>
              <a:t>giơ</a:t>
            </a:r>
            <a:r>
              <a:rPr lang="en-US" b="0" dirty="0" smtClean="0">
                <a:solidFill>
                  <a:srgbClr val="FEFEFE"/>
                </a:solidFill>
              </a:rPr>
              <a:t> </a:t>
            </a:r>
            <a:r>
              <a:rPr lang="en-US" b="0" dirty="0" err="1" smtClean="0">
                <a:solidFill>
                  <a:srgbClr val="FEFEFE"/>
                </a:solidFill>
              </a:rPr>
              <a:t>tay</a:t>
            </a:r>
            <a:r>
              <a:rPr lang="en-US" b="0" dirty="0" smtClean="0">
                <a:solidFill>
                  <a:srgbClr val="FEFEFE"/>
                </a:solidFill>
              </a:rPr>
              <a:t> </a:t>
            </a:r>
            <a:r>
              <a:rPr lang="en-US" b="0" dirty="0" err="1" smtClean="0">
                <a:solidFill>
                  <a:srgbClr val="FEFEFE"/>
                </a:solidFill>
              </a:rPr>
              <a:t>phát</a:t>
            </a:r>
            <a:r>
              <a:rPr lang="en-US" b="0" dirty="0" smtClean="0">
                <a:solidFill>
                  <a:srgbClr val="FEFEFE"/>
                </a:solidFill>
              </a:rPr>
              <a:t> </a:t>
            </a:r>
            <a:r>
              <a:rPr lang="en-US" b="0" dirty="0" err="1" smtClean="0">
                <a:solidFill>
                  <a:srgbClr val="FEFEFE"/>
                </a:solidFill>
              </a:rPr>
              <a:t>biểu</a:t>
            </a:r>
            <a:endParaRPr lang="en-US" b="0" dirty="0">
              <a:solidFill>
                <a:srgbClr val="FEFEFE"/>
              </a:solidFill>
            </a:endParaRPr>
          </a:p>
        </p:txBody>
      </p:sp>
      <p:sp>
        <p:nvSpPr>
          <p:cNvPr id="489497" name="AutoShape 25"/>
          <p:cNvSpPr>
            <a:spLocks noChangeArrowheads="1"/>
          </p:cNvSpPr>
          <p:nvPr/>
        </p:nvSpPr>
        <p:spPr bwMode="gray">
          <a:xfrm>
            <a:off x="5664200" y="2159000"/>
            <a:ext cx="2870200" cy="403225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dirty="0" err="1" smtClean="0">
                <a:solidFill>
                  <a:srgbClr val="FEFEFE"/>
                </a:solidFill>
              </a:rPr>
              <a:t>Nề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nếp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chào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cô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khi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ra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vào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lớp</a:t>
            </a:r>
            <a:endParaRPr lang="en-US" b="0" dirty="0">
              <a:solidFill>
                <a:srgbClr val="FEFEFE"/>
              </a:solidFill>
            </a:endParaRPr>
          </a:p>
        </p:txBody>
      </p:sp>
      <p:sp>
        <p:nvSpPr>
          <p:cNvPr id="489498" name="AutoShape 26"/>
          <p:cNvSpPr>
            <a:spLocks noChangeArrowheads="1"/>
          </p:cNvSpPr>
          <p:nvPr/>
        </p:nvSpPr>
        <p:spPr bwMode="gray">
          <a:xfrm>
            <a:off x="5664200" y="4843463"/>
            <a:ext cx="2717800" cy="401637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chemeClr val="folHlink">
                  <a:gamma/>
                  <a:shade val="46275"/>
                  <a:invGamma/>
                </a:schemeClr>
              </a:gs>
              <a:gs pos="100000">
                <a:schemeClr val="folHlink"/>
              </a:gs>
            </a:gsLst>
            <a:lin ang="0" scaled="1"/>
          </a:gradFill>
          <a:ln w="28575">
            <a:solidFill>
              <a:srgbClr val="FEFEFE"/>
            </a:solidFill>
            <a:round/>
            <a:headEnd/>
            <a:tailEnd/>
          </a:ln>
          <a:effectLst>
            <a:outerShdw dist="107763" dir="2700000" algn="ctr" rotWithShape="0">
              <a:srgbClr val="000000">
                <a:alpha val="50000"/>
              </a:srgbClr>
            </a:outerShdw>
          </a:effectLst>
        </p:spPr>
        <p:txBody>
          <a:bodyPr wrap="none" anchor="ctr"/>
          <a:lstStyle/>
          <a:p>
            <a:pPr eaLnBrk="0" hangingPunct="0"/>
            <a:r>
              <a:rPr lang="en-US" dirty="0" err="1" smtClean="0">
                <a:solidFill>
                  <a:srgbClr val="FEFEFE"/>
                </a:solidFill>
              </a:rPr>
              <a:t>Nề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nếp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hoạt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động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học</a:t>
            </a:r>
            <a:r>
              <a:rPr lang="en-US" dirty="0" smtClean="0">
                <a:solidFill>
                  <a:srgbClr val="FEFEFE"/>
                </a:solidFill>
              </a:rPr>
              <a:t> </a:t>
            </a:r>
            <a:r>
              <a:rPr lang="en-US" dirty="0" err="1" smtClean="0">
                <a:solidFill>
                  <a:srgbClr val="FEFEFE"/>
                </a:solidFill>
              </a:rPr>
              <a:t>tâp</a:t>
            </a:r>
            <a:endParaRPr lang="en-US" b="0" dirty="0">
              <a:solidFill>
                <a:srgbClr val="FEFEFE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89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8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89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94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89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489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89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489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489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489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489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489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9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0" dur="500"/>
                                        <p:tgtEl>
                                          <p:spTgt spid="489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9474" grpId="0"/>
      <p:bldP spid="489475" grpId="0" animBg="1"/>
      <p:bldP spid="489476" grpId="0" animBg="1"/>
      <p:bldP spid="489477" grpId="0" animBg="1"/>
      <p:bldP spid="489478" grpId="0" animBg="1"/>
      <p:bldP spid="489479" grpId="0" animBg="1"/>
      <p:bldP spid="489480" grpId="0" animBg="1"/>
      <p:bldP spid="489493" grpId="0" animBg="1"/>
      <p:bldP spid="489494" grpId="0" animBg="1"/>
      <p:bldP spid="489495" grpId="0" animBg="1"/>
      <p:bldP spid="489496" grpId="0" animBg="1"/>
      <p:bldP spid="489497" grpId="0" animBg="1"/>
      <p:bldP spid="48949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1999528" y="304513"/>
            <a:ext cx="50417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F7F7F"/>
                </a:solidFill>
                <a:latin typeface="Arial" charset="0"/>
              </a:rPr>
              <a:t>2. NỘI DUNG BIỆN PHÁP</a:t>
            </a:r>
            <a:endParaRPr lang="en-US" sz="3200" b="1" dirty="0">
              <a:solidFill>
                <a:srgbClr val="7F7F7F"/>
              </a:solidFill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1143000"/>
            <a:ext cx="2359025" cy="5486400"/>
            <a:chOff x="457200" y="1239996"/>
            <a:chExt cx="2177144" cy="2804886"/>
          </a:xfrm>
        </p:grpSpPr>
        <p:sp>
          <p:nvSpPr>
            <p:cNvPr id="4" name="Rectangle 3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 flipV="1">
            <a:off x="381000" y="1143000"/>
            <a:ext cx="2101850" cy="738188"/>
            <a:chOff x="4763053" y="2429435"/>
            <a:chExt cx="2840865" cy="833718"/>
          </a:xfrm>
        </p:grpSpPr>
        <p:sp>
          <p:nvSpPr>
            <p:cNvPr id="55" name="Freeform 54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Pie 55"/>
            <p:cNvSpPr/>
            <p:nvPr/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2971800" y="1143000"/>
            <a:ext cx="2782887" cy="5562600"/>
            <a:chOff x="457200" y="1239996"/>
            <a:chExt cx="2177144" cy="2804886"/>
          </a:xfrm>
        </p:grpSpPr>
        <p:sp>
          <p:nvSpPr>
            <p:cNvPr id="59" name="Rectangle 58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 flipV="1">
            <a:off x="3352800" y="1219200"/>
            <a:ext cx="2101850" cy="738188"/>
            <a:chOff x="4782670" y="2429435"/>
            <a:chExt cx="2840865" cy="833718"/>
          </a:xfrm>
        </p:grpSpPr>
        <p:sp>
          <p:nvSpPr>
            <p:cNvPr id="64" name="Freeform 63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5" name="Pie 64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6096000" y="1143000"/>
            <a:ext cx="2630487" cy="5562600"/>
            <a:chOff x="457200" y="1239996"/>
            <a:chExt cx="2177144" cy="2804886"/>
          </a:xfrm>
        </p:grpSpPr>
        <p:sp>
          <p:nvSpPr>
            <p:cNvPr id="73" name="Rectangle 72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75"/>
          <p:cNvGrpSpPr>
            <a:grpSpLocks/>
          </p:cNvGrpSpPr>
          <p:nvPr/>
        </p:nvGrpSpPr>
        <p:grpSpPr bwMode="auto">
          <a:xfrm flipV="1">
            <a:off x="5943600" y="1219200"/>
            <a:ext cx="3200400" cy="738188"/>
            <a:chOff x="4782670" y="2429435"/>
            <a:chExt cx="2840865" cy="833718"/>
          </a:xfrm>
        </p:grpSpPr>
        <p:sp>
          <p:nvSpPr>
            <p:cNvPr id="77" name="Freeform 76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4">
                    <a:lumMod val="75000"/>
                  </a:schemeClr>
                </a:gs>
                <a:gs pos="69000">
                  <a:schemeClr val="accent4"/>
                </a:gs>
                <a:gs pos="100000">
                  <a:schemeClr val="accent4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78" name="Pie 77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6153" name="Rectangle 79"/>
          <p:cNvSpPr>
            <a:spLocks noChangeArrowheads="1"/>
          </p:cNvSpPr>
          <p:nvPr/>
        </p:nvSpPr>
        <p:spPr bwMode="auto">
          <a:xfrm>
            <a:off x="381000" y="1955569"/>
            <a:ext cx="2133600" cy="459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đôn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đốc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nhắc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trống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ngồi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chạy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nhảy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lung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tung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vở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vở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Trật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15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600" dirty="0">
              <a:solidFill>
                <a:srgbClr val="4A4644"/>
              </a:solidFill>
              <a:latin typeface="Arial" charset="0"/>
            </a:endParaRPr>
          </a:p>
        </p:txBody>
      </p:sp>
      <p:sp>
        <p:nvSpPr>
          <p:cNvPr id="6154" name="Rectangle 82"/>
          <p:cNvSpPr>
            <a:spLocks noChangeArrowheads="1"/>
          </p:cNvSpPr>
          <p:nvPr/>
        </p:nvSpPr>
        <p:spPr bwMode="auto">
          <a:xfrm>
            <a:off x="3124200" y="2005482"/>
            <a:ext cx="2743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chào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tịch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nghiêm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chào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to,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dõng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dạc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mắt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gật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chào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ngồi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chào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đùa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nghịch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chào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tan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HS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dọn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xong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vở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tịch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HĐTQ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hô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rgbClr val="4A4644"/>
              </a:solidFill>
              <a:latin typeface="Arial" charset="0"/>
            </a:endParaRPr>
          </a:p>
        </p:txBody>
      </p:sp>
      <p:sp>
        <p:nvSpPr>
          <p:cNvPr id="6155" name="Rectangle 83"/>
          <p:cNvSpPr>
            <a:spLocks noChangeArrowheads="1"/>
          </p:cNvSpPr>
          <p:nvPr/>
        </p:nvSpPr>
        <p:spPr bwMode="auto">
          <a:xfrm>
            <a:off x="6324600" y="2608920"/>
            <a:ext cx="2286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giơ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tay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xin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biểu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ý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hay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suy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nghĩ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mình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gọi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tên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dậy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ngồi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trả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khác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lắng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nghe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chen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endParaRPr lang="en-US" dirty="0">
              <a:solidFill>
                <a:srgbClr val="4A4644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538" y="1446278"/>
            <a:ext cx="1861407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Nề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nếp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đầu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giờ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3476624" y="1503595"/>
            <a:ext cx="2085976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Nề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nếp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cô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019801" y="1447284"/>
            <a:ext cx="31242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Nề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nếp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giơ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tay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phát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biểu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3" grpId="0"/>
      <p:bldP spid="6154" grpId="1"/>
      <p:bldP spid="6155" grpId="0"/>
      <p:bldP spid="11" grpId="0"/>
      <p:bldP spid="85" grpId="1"/>
      <p:bldP spid="10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1999528" y="304513"/>
            <a:ext cx="50417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F7F7F"/>
                </a:solidFill>
                <a:latin typeface="Arial" charset="0"/>
              </a:rPr>
              <a:t>2. NỘI DUNG BIỆN PHÁP</a:t>
            </a:r>
            <a:endParaRPr lang="en-US" sz="3200" b="1" dirty="0">
              <a:solidFill>
                <a:srgbClr val="7F7F7F"/>
              </a:solidFill>
              <a:latin typeface="Arial" charset="0"/>
            </a:endParaRP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228600" y="1143000"/>
            <a:ext cx="2359025" cy="5486400"/>
            <a:chOff x="457200" y="1239996"/>
            <a:chExt cx="2177144" cy="2804886"/>
          </a:xfrm>
        </p:grpSpPr>
        <p:sp>
          <p:nvSpPr>
            <p:cNvPr id="4" name="Rectangle 3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7" name="Rectangle 56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2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3" name="Group 6"/>
          <p:cNvGrpSpPr>
            <a:grpSpLocks/>
          </p:cNvGrpSpPr>
          <p:nvPr/>
        </p:nvGrpSpPr>
        <p:grpSpPr bwMode="auto">
          <a:xfrm flipV="1">
            <a:off x="381000" y="1143000"/>
            <a:ext cx="2101850" cy="738188"/>
            <a:chOff x="4763053" y="2429435"/>
            <a:chExt cx="2840865" cy="833718"/>
          </a:xfrm>
        </p:grpSpPr>
        <p:sp>
          <p:nvSpPr>
            <p:cNvPr id="55" name="Freeform 54"/>
            <p:cNvSpPr/>
            <p:nvPr/>
          </p:nvSpPr>
          <p:spPr bwMode="gray">
            <a:xfrm>
              <a:off x="4770794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lumMod val="75000"/>
                  </a:schemeClr>
                </a:gs>
                <a:gs pos="69000">
                  <a:schemeClr val="accent2"/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56" name="Pie 55"/>
            <p:cNvSpPr/>
            <p:nvPr/>
          </p:nvSpPr>
          <p:spPr bwMode="gray">
            <a:xfrm>
              <a:off x="4763053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2971800" y="1143000"/>
            <a:ext cx="6172200" cy="5562600"/>
            <a:chOff x="457200" y="1239996"/>
            <a:chExt cx="2177144" cy="2804886"/>
          </a:xfrm>
        </p:grpSpPr>
        <p:sp>
          <p:nvSpPr>
            <p:cNvPr id="59" name="Rectangle 58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53" name="Rectangle 79"/>
          <p:cNvSpPr>
            <a:spLocks noChangeArrowheads="1"/>
          </p:cNvSpPr>
          <p:nvPr/>
        </p:nvSpPr>
        <p:spPr bwMode="auto">
          <a:xfrm>
            <a:off x="381000" y="1955569"/>
            <a:ext cx="2133600" cy="4597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viên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nhiệm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đôn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đốc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đến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cùng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nhắc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tiếng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trống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phải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ngồi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nói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chuyện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chạy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nhảy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lung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tung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Lấy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vở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kiểm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chuẩn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vở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đồ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Trật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đọc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15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phút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giờ</a:t>
            </a:r>
            <a:r>
              <a:rPr lang="en-US" sz="16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600" dirty="0">
              <a:solidFill>
                <a:srgbClr val="4A4644"/>
              </a:solidFill>
              <a:latin typeface="Arial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0538" y="1446278"/>
            <a:ext cx="1861407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Nề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nếp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đầu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giờ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học sinh đọc bài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00400" y="1295400"/>
            <a:ext cx="5638800" cy="5257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1286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3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video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5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6146" grpId="0"/>
      <p:bldP spid="6153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4"/>
          <p:cNvSpPr txBox="1">
            <a:spLocks noChangeArrowheads="1"/>
          </p:cNvSpPr>
          <p:nvPr/>
        </p:nvSpPr>
        <p:spPr bwMode="auto">
          <a:xfrm>
            <a:off x="1999528" y="304513"/>
            <a:ext cx="504176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7F7F7F"/>
                </a:solidFill>
                <a:latin typeface="Arial" charset="0"/>
              </a:rPr>
              <a:t>2. NỘI DUNG BIỆN PHÁP</a:t>
            </a:r>
            <a:endParaRPr lang="en-US" sz="3200" b="1" dirty="0">
              <a:solidFill>
                <a:srgbClr val="7F7F7F"/>
              </a:solidFill>
              <a:latin typeface="Arial" charset="0"/>
            </a:endParaRPr>
          </a:p>
        </p:txBody>
      </p:sp>
      <p:grpSp>
        <p:nvGrpSpPr>
          <p:cNvPr id="5" name="Group 57"/>
          <p:cNvGrpSpPr>
            <a:grpSpLocks/>
          </p:cNvGrpSpPr>
          <p:nvPr/>
        </p:nvGrpSpPr>
        <p:grpSpPr bwMode="auto">
          <a:xfrm>
            <a:off x="228600" y="1143000"/>
            <a:ext cx="2782887" cy="5562600"/>
            <a:chOff x="457200" y="1239996"/>
            <a:chExt cx="2177144" cy="2804886"/>
          </a:xfrm>
        </p:grpSpPr>
        <p:sp>
          <p:nvSpPr>
            <p:cNvPr id="59" name="Rectangle 58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1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6" name="Group 60"/>
          <p:cNvGrpSpPr>
            <a:grpSpLocks/>
          </p:cNvGrpSpPr>
          <p:nvPr/>
        </p:nvGrpSpPr>
        <p:grpSpPr bwMode="auto">
          <a:xfrm flipV="1">
            <a:off x="533400" y="1219200"/>
            <a:ext cx="2101850" cy="738188"/>
            <a:chOff x="4782670" y="2429435"/>
            <a:chExt cx="2840865" cy="833718"/>
          </a:xfrm>
        </p:grpSpPr>
        <p:sp>
          <p:nvSpPr>
            <p:cNvPr id="64" name="Freeform 63"/>
            <p:cNvSpPr/>
            <p:nvPr/>
          </p:nvSpPr>
          <p:spPr bwMode="gray">
            <a:xfrm>
              <a:off x="4790411" y="2429435"/>
              <a:ext cx="2833124" cy="768967"/>
            </a:xfrm>
            <a:custGeom>
              <a:avLst/>
              <a:gdLst>
                <a:gd name="connsiteX0" fmla="*/ 0 w 1205789"/>
                <a:gd name="connsiteY0" fmla="*/ 0 h 404774"/>
                <a:gd name="connsiteX1" fmla="*/ 1003402 w 1205789"/>
                <a:gd name="connsiteY1" fmla="*/ 0 h 404774"/>
                <a:gd name="connsiteX2" fmla="*/ 1205789 w 1205789"/>
                <a:gd name="connsiteY2" fmla="*/ 202387 h 404774"/>
                <a:gd name="connsiteX3" fmla="*/ 1003402 w 1205789"/>
                <a:gd name="connsiteY3" fmla="*/ 404774 h 404774"/>
                <a:gd name="connsiteX4" fmla="*/ 0 w 1205789"/>
                <a:gd name="connsiteY4" fmla="*/ 404774 h 404774"/>
                <a:gd name="connsiteX5" fmla="*/ 0 w 1205789"/>
                <a:gd name="connsiteY5" fmla="*/ 0 h 404774"/>
                <a:gd name="connsiteX0" fmla="*/ 7314 w 1213103"/>
                <a:gd name="connsiteY0" fmla="*/ 0 h 404774"/>
                <a:gd name="connsiteX1" fmla="*/ 1010716 w 1213103"/>
                <a:gd name="connsiteY1" fmla="*/ 0 h 404774"/>
                <a:gd name="connsiteX2" fmla="*/ 1213103 w 1213103"/>
                <a:gd name="connsiteY2" fmla="*/ 202387 h 404774"/>
                <a:gd name="connsiteX3" fmla="*/ 1010716 w 1213103"/>
                <a:gd name="connsiteY3" fmla="*/ 404774 h 404774"/>
                <a:gd name="connsiteX4" fmla="*/ 7314 w 1213103"/>
                <a:gd name="connsiteY4" fmla="*/ 404774 h 404774"/>
                <a:gd name="connsiteX5" fmla="*/ 0 w 1213103"/>
                <a:gd name="connsiteY5" fmla="*/ 131673 h 404774"/>
                <a:gd name="connsiteX6" fmla="*/ 7314 w 1213103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0 w 1295399"/>
                <a:gd name="connsiteY5" fmla="*/ 99974 h 404774"/>
                <a:gd name="connsiteX6" fmla="*/ 89610 w 1295399"/>
                <a:gd name="connsiteY6" fmla="*/ 0 h 404774"/>
                <a:gd name="connsiteX0" fmla="*/ 89610 w 1295399"/>
                <a:gd name="connsiteY0" fmla="*/ 0 h 404774"/>
                <a:gd name="connsiteX1" fmla="*/ 1093012 w 1295399"/>
                <a:gd name="connsiteY1" fmla="*/ 0 h 404774"/>
                <a:gd name="connsiteX2" fmla="*/ 1295399 w 1295399"/>
                <a:gd name="connsiteY2" fmla="*/ 202387 h 404774"/>
                <a:gd name="connsiteX3" fmla="*/ 1093012 w 1295399"/>
                <a:gd name="connsiteY3" fmla="*/ 404774 h 404774"/>
                <a:gd name="connsiteX4" fmla="*/ 89610 w 1295399"/>
                <a:gd name="connsiteY4" fmla="*/ 404774 h 404774"/>
                <a:gd name="connsiteX5" fmla="*/ 60350 w 1295399"/>
                <a:gd name="connsiteY5" fmla="*/ 299923 h 404774"/>
                <a:gd name="connsiteX6" fmla="*/ 0 w 1295399"/>
                <a:gd name="connsiteY6" fmla="*/ 99974 h 404774"/>
                <a:gd name="connsiteX7" fmla="*/ 89610 w 1295399"/>
                <a:gd name="connsiteY7" fmla="*/ 0 h 4047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104497 w 1310286"/>
                <a:gd name="connsiteY0" fmla="*/ 0 h 480974"/>
                <a:gd name="connsiteX1" fmla="*/ 1107899 w 1310286"/>
                <a:gd name="connsiteY1" fmla="*/ 0 h 480974"/>
                <a:gd name="connsiteX2" fmla="*/ 1310286 w 1310286"/>
                <a:gd name="connsiteY2" fmla="*/ 202387 h 480974"/>
                <a:gd name="connsiteX3" fmla="*/ 1107899 w 1310286"/>
                <a:gd name="connsiteY3" fmla="*/ 404774 h 480974"/>
                <a:gd name="connsiteX4" fmla="*/ 104497 w 1310286"/>
                <a:gd name="connsiteY4" fmla="*/ 404774 h 480974"/>
                <a:gd name="connsiteX5" fmla="*/ 14887 w 1310286"/>
                <a:gd name="connsiteY5" fmla="*/ 480974 h 480974"/>
                <a:gd name="connsiteX6" fmla="*/ 14887 w 1310286"/>
                <a:gd name="connsiteY6" fmla="*/ 99974 h 480974"/>
                <a:gd name="connsiteX7" fmla="*/ 104497 w 1310286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0 h 480974"/>
                <a:gd name="connsiteX1" fmla="*/ 1093012 w 1295399"/>
                <a:gd name="connsiteY1" fmla="*/ 0 h 480974"/>
                <a:gd name="connsiteX2" fmla="*/ 1295399 w 1295399"/>
                <a:gd name="connsiteY2" fmla="*/ 202387 h 480974"/>
                <a:gd name="connsiteX3" fmla="*/ 1093012 w 1295399"/>
                <a:gd name="connsiteY3" fmla="*/ 404774 h 480974"/>
                <a:gd name="connsiteX4" fmla="*/ 89610 w 1295399"/>
                <a:gd name="connsiteY4" fmla="*/ 404774 h 480974"/>
                <a:gd name="connsiteX5" fmla="*/ 0 w 1295399"/>
                <a:gd name="connsiteY5" fmla="*/ 480974 h 480974"/>
                <a:gd name="connsiteX6" fmla="*/ 0 w 1295399"/>
                <a:gd name="connsiteY6" fmla="*/ 99974 h 480974"/>
                <a:gd name="connsiteX7" fmla="*/ 89610 w 1295399"/>
                <a:gd name="connsiteY7" fmla="*/ 0 h 480974"/>
                <a:gd name="connsiteX0" fmla="*/ 89610 w 1295399"/>
                <a:gd name="connsiteY0" fmla="*/ 2367 h 483341"/>
                <a:gd name="connsiteX1" fmla="*/ 1093012 w 1295399"/>
                <a:gd name="connsiteY1" fmla="*/ 2367 h 483341"/>
                <a:gd name="connsiteX2" fmla="*/ 1295399 w 1295399"/>
                <a:gd name="connsiteY2" fmla="*/ 204754 h 483341"/>
                <a:gd name="connsiteX3" fmla="*/ 1093012 w 1295399"/>
                <a:gd name="connsiteY3" fmla="*/ 407141 h 483341"/>
                <a:gd name="connsiteX4" fmla="*/ 89610 w 1295399"/>
                <a:gd name="connsiteY4" fmla="*/ 407141 h 483341"/>
                <a:gd name="connsiteX5" fmla="*/ 0 w 1295399"/>
                <a:gd name="connsiteY5" fmla="*/ 483341 h 483341"/>
                <a:gd name="connsiteX6" fmla="*/ 0 w 1295399"/>
                <a:gd name="connsiteY6" fmla="*/ 102341 h 483341"/>
                <a:gd name="connsiteX7" fmla="*/ 89610 w 1295399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03929 w 1309718"/>
                <a:gd name="connsiteY0" fmla="*/ 2367 h 483341"/>
                <a:gd name="connsiteX1" fmla="*/ 1107331 w 1309718"/>
                <a:gd name="connsiteY1" fmla="*/ 2367 h 483341"/>
                <a:gd name="connsiteX2" fmla="*/ 1309718 w 1309718"/>
                <a:gd name="connsiteY2" fmla="*/ 204754 h 483341"/>
                <a:gd name="connsiteX3" fmla="*/ 1107331 w 1309718"/>
                <a:gd name="connsiteY3" fmla="*/ 407141 h 483341"/>
                <a:gd name="connsiteX4" fmla="*/ 103929 w 1309718"/>
                <a:gd name="connsiteY4" fmla="*/ 407141 h 483341"/>
                <a:gd name="connsiteX5" fmla="*/ 14319 w 1309718"/>
                <a:gd name="connsiteY5" fmla="*/ 483341 h 483341"/>
                <a:gd name="connsiteX6" fmla="*/ 14319 w 1309718"/>
                <a:gd name="connsiteY6" fmla="*/ 102341 h 483341"/>
                <a:gd name="connsiteX7" fmla="*/ 103929 w 1309718"/>
                <a:gd name="connsiteY7" fmla="*/ 2367 h 483341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03929 w 1309718"/>
                <a:gd name="connsiteY4" fmla="*/ 404774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140419 w 1309718"/>
                <a:gd name="connsiteY0" fmla="*/ 2549 h 480974"/>
                <a:gd name="connsiteX1" fmla="*/ 1107331 w 1309718"/>
                <a:gd name="connsiteY1" fmla="*/ 0 h 480974"/>
                <a:gd name="connsiteX2" fmla="*/ 1309718 w 1309718"/>
                <a:gd name="connsiteY2" fmla="*/ 202387 h 480974"/>
                <a:gd name="connsiteX3" fmla="*/ 1107331 w 1309718"/>
                <a:gd name="connsiteY3" fmla="*/ 404774 h 480974"/>
                <a:gd name="connsiteX4" fmla="*/ 137051 w 1309718"/>
                <a:gd name="connsiteY4" fmla="*/ 410439 h 480974"/>
                <a:gd name="connsiteX5" fmla="*/ 14319 w 1309718"/>
                <a:gd name="connsiteY5" fmla="*/ 480974 h 480974"/>
                <a:gd name="connsiteX6" fmla="*/ 14319 w 1309718"/>
                <a:gd name="connsiteY6" fmla="*/ 99974 h 480974"/>
                <a:gd name="connsiteX7" fmla="*/ 140419 w 1309718"/>
                <a:gd name="connsiteY7" fmla="*/ 2549 h 480974"/>
                <a:gd name="connsiteX0" fmla="*/ 94046 w 1309718"/>
                <a:gd name="connsiteY0" fmla="*/ 2367 h 483679"/>
                <a:gd name="connsiteX1" fmla="*/ 1107331 w 1309718"/>
                <a:gd name="connsiteY1" fmla="*/ 2705 h 483679"/>
                <a:gd name="connsiteX2" fmla="*/ 1309718 w 1309718"/>
                <a:gd name="connsiteY2" fmla="*/ 205092 h 483679"/>
                <a:gd name="connsiteX3" fmla="*/ 1107331 w 1309718"/>
                <a:gd name="connsiteY3" fmla="*/ 407479 h 483679"/>
                <a:gd name="connsiteX4" fmla="*/ 137051 w 1309718"/>
                <a:gd name="connsiteY4" fmla="*/ 413144 h 483679"/>
                <a:gd name="connsiteX5" fmla="*/ 14319 w 1309718"/>
                <a:gd name="connsiteY5" fmla="*/ 483679 h 483679"/>
                <a:gd name="connsiteX6" fmla="*/ 14319 w 1309718"/>
                <a:gd name="connsiteY6" fmla="*/ 102679 h 483679"/>
                <a:gd name="connsiteX7" fmla="*/ 94046 w 1309718"/>
                <a:gd name="connsiteY7" fmla="*/ 2367 h 483679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11030 h 492342"/>
                <a:gd name="connsiteX1" fmla="*/ 1107331 w 1309718"/>
                <a:gd name="connsiteY1" fmla="*/ 11368 h 492342"/>
                <a:gd name="connsiteX2" fmla="*/ 1309718 w 1309718"/>
                <a:gd name="connsiteY2" fmla="*/ 213755 h 492342"/>
                <a:gd name="connsiteX3" fmla="*/ 1107331 w 1309718"/>
                <a:gd name="connsiteY3" fmla="*/ 416142 h 492342"/>
                <a:gd name="connsiteX4" fmla="*/ 137051 w 1309718"/>
                <a:gd name="connsiteY4" fmla="*/ 421807 h 492342"/>
                <a:gd name="connsiteX5" fmla="*/ 14319 w 1309718"/>
                <a:gd name="connsiteY5" fmla="*/ 492342 h 492342"/>
                <a:gd name="connsiteX6" fmla="*/ 14319 w 1309718"/>
                <a:gd name="connsiteY6" fmla="*/ 111342 h 492342"/>
                <a:gd name="connsiteX7" fmla="*/ 94046 w 1309718"/>
                <a:gd name="connsiteY7" fmla="*/ 11030 h 49234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94046 w 1309718"/>
                <a:gd name="connsiteY0" fmla="*/ 0 h 481312"/>
                <a:gd name="connsiteX1" fmla="*/ 1107331 w 1309718"/>
                <a:gd name="connsiteY1" fmla="*/ 338 h 481312"/>
                <a:gd name="connsiteX2" fmla="*/ 1309718 w 1309718"/>
                <a:gd name="connsiteY2" fmla="*/ 202725 h 481312"/>
                <a:gd name="connsiteX3" fmla="*/ 1107331 w 1309718"/>
                <a:gd name="connsiteY3" fmla="*/ 405112 h 481312"/>
                <a:gd name="connsiteX4" fmla="*/ 137051 w 1309718"/>
                <a:gd name="connsiteY4" fmla="*/ 410777 h 481312"/>
                <a:gd name="connsiteX5" fmla="*/ 14319 w 1309718"/>
                <a:gd name="connsiteY5" fmla="*/ 481312 h 481312"/>
                <a:gd name="connsiteX6" fmla="*/ 14319 w 1309718"/>
                <a:gd name="connsiteY6" fmla="*/ 100312 h 481312"/>
                <a:gd name="connsiteX7" fmla="*/ 94046 w 1309718"/>
                <a:gd name="connsiteY7" fmla="*/ 0 h 481312"/>
                <a:gd name="connsiteX0" fmla="*/ 81513 w 1297185"/>
                <a:gd name="connsiteY0" fmla="*/ 0 h 481312"/>
                <a:gd name="connsiteX1" fmla="*/ 1094798 w 1297185"/>
                <a:gd name="connsiteY1" fmla="*/ 338 h 481312"/>
                <a:gd name="connsiteX2" fmla="*/ 1297185 w 1297185"/>
                <a:gd name="connsiteY2" fmla="*/ 202725 h 481312"/>
                <a:gd name="connsiteX3" fmla="*/ 1094798 w 1297185"/>
                <a:gd name="connsiteY3" fmla="*/ 405112 h 481312"/>
                <a:gd name="connsiteX4" fmla="*/ 124518 w 1297185"/>
                <a:gd name="connsiteY4" fmla="*/ 410777 h 481312"/>
                <a:gd name="connsiteX5" fmla="*/ 1786 w 1297185"/>
                <a:gd name="connsiteY5" fmla="*/ 481312 h 481312"/>
                <a:gd name="connsiteX6" fmla="*/ 1786 w 1297185"/>
                <a:gd name="connsiteY6" fmla="*/ 100312 h 481312"/>
                <a:gd name="connsiteX7" fmla="*/ 81513 w 1297185"/>
                <a:gd name="connsiteY7" fmla="*/ 0 h 481312"/>
                <a:gd name="connsiteX0" fmla="*/ 79727 w 1295399"/>
                <a:gd name="connsiteY0" fmla="*/ 0 h 481312"/>
                <a:gd name="connsiteX1" fmla="*/ 1093012 w 1295399"/>
                <a:gd name="connsiteY1" fmla="*/ 338 h 481312"/>
                <a:gd name="connsiteX2" fmla="*/ 1295399 w 1295399"/>
                <a:gd name="connsiteY2" fmla="*/ 202725 h 481312"/>
                <a:gd name="connsiteX3" fmla="*/ 1093012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302292"/>
                <a:gd name="connsiteY0" fmla="*/ 0 h 481312"/>
                <a:gd name="connsiteX1" fmla="*/ 1134372 w 1302292"/>
                <a:gd name="connsiteY1" fmla="*/ 1301 h 481312"/>
                <a:gd name="connsiteX2" fmla="*/ 1295399 w 1302292"/>
                <a:gd name="connsiteY2" fmla="*/ 202725 h 481312"/>
                <a:gd name="connsiteX3" fmla="*/ 1093012 w 1302292"/>
                <a:gd name="connsiteY3" fmla="*/ 405112 h 481312"/>
                <a:gd name="connsiteX4" fmla="*/ 122732 w 1302292"/>
                <a:gd name="connsiteY4" fmla="*/ 410777 h 481312"/>
                <a:gd name="connsiteX5" fmla="*/ 0 w 1302292"/>
                <a:gd name="connsiteY5" fmla="*/ 481312 h 481312"/>
                <a:gd name="connsiteX6" fmla="*/ 0 w 1302292"/>
                <a:gd name="connsiteY6" fmla="*/ 100312 h 481312"/>
                <a:gd name="connsiteX7" fmla="*/ 79727 w 1302292"/>
                <a:gd name="connsiteY7" fmla="*/ 0 h 481312"/>
                <a:gd name="connsiteX0" fmla="*/ 79727 w 1295608"/>
                <a:gd name="connsiteY0" fmla="*/ 0 h 481312"/>
                <a:gd name="connsiteX1" fmla="*/ 1134372 w 1295608"/>
                <a:gd name="connsiteY1" fmla="*/ 1301 h 481312"/>
                <a:gd name="connsiteX2" fmla="*/ 1295399 w 1295608"/>
                <a:gd name="connsiteY2" fmla="*/ 202725 h 481312"/>
                <a:gd name="connsiteX3" fmla="*/ 1133118 w 1295608"/>
                <a:gd name="connsiteY3" fmla="*/ 405112 h 481312"/>
                <a:gd name="connsiteX4" fmla="*/ 122732 w 1295608"/>
                <a:gd name="connsiteY4" fmla="*/ 410777 h 481312"/>
                <a:gd name="connsiteX5" fmla="*/ 0 w 1295608"/>
                <a:gd name="connsiteY5" fmla="*/ 481312 h 481312"/>
                <a:gd name="connsiteX6" fmla="*/ 0 w 1295608"/>
                <a:gd name="connsiteY6" fmla="*/ 100312 h 481312"/>
                <a:gd name="connsiteX7" fmla="*/ 79727 w 1295608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33118 w 1295399"/>
                <a:gd name="connsiteY3" fmla="*/ 405112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34372 w 1295399"/>
                <a:gd name="connsiteY1" fmla="*/ 1301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  <a:gd name="connsiteX0" fmla="*/ 79727 w 1295399"/>
                <a:gd name="connsiteY0" fmla="*/ 0 h 481312"/>
                <a:gd name="connsiteX1" fmla="*/ 1156305 w 1295399"/>
                <a:gd name="connsiteY1" fmla="*/ 6114 h 481312"/>
                <a:gd name="connsiteX2" fmla="*/ 1295399 w 1295399"/>
                <a:gd name="connsiteY2" fmla="*/ 202725 h 481312"/>
                <a:gd name="connsiteX3" fmla="*/ 1165078 w 1295399"/>
                <a:gd name="connsiteY3" fmla="*/ 406074 h 481312"/>
                <a:gd name="connsiteX4" fmla="*/ 122732 w 1295399"/>
                <a:gd name="connsiteY4" fmla="*/ 410777 h 481312"/>
                <a:gd name="connsiteX5" fmla="*/ 0 w 1295399"/>
                <a:gd name="connsiteY5" fmla="*/ 481312 h 481312"/>
                <a:gd name="connsiteX6" fmla="*/ 0 w 1295399"/>
                <a:gd name="connsiteY6" fmla="*/ 100312 h 481312"/>
                <a:gd name="connsiteX7" fmla="*/ 79727 w 1295399"/>
                <a:gd name="connsiteY7" fmla="*/ 0 h 481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95399" h="481312">
                  <a:moveTo>
                    <a:pt x="79727" y="0"/>
                  </a:moveTo>
                  <a:lnTo>
                    <a:pt x="1156305" y="6114"/>
                  </a:lnTo>
                  <a:lnTo>
                    <a:pt x="1295399" y="202725"/>
                  </a:lnTo>
                  <a:lnTo>
                    <a:pt x="1165078" y="406074"/>
                  </a:lnTo>
                  <a:lnTo>
                    <a:pt x="122732" y="410777"/>
                  </a:lnTo>
                  <a:cubicBezTo>
                    <a:pt x="78235" y="412895"/>
                    <a:pt x="11453" y="402374"/>
                    <a:pt x="0" y="481312"/>
                  </a:cubicBezTo>
                  <a:lnTo>
                    <a:pt x="0" y="100312"/>
                  </a:lnTo>
                  <a:cubicBezTo>
                    <a:pt x="721" y="14824"/>
                    <a:pt x="31644" y="5334"/>
                    <a:pt x="79727" y="0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69000">
                  <a:schemeClr val="accent1"/>
                </a:gs>
                <a:gs pos="100000">
                  <a:schemeClr val="accent1">
                    <a:lumMod val="60000"/>
                    <a:lumOff val="40000"/>
                  </a:schemeClr>
                </a:gs>
              </a:gsLst>
              <a:lin ang="0" scaled="1"/>
              <a:tileRect/>
            </a:gra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/>
            </a:scene3d>
            <a:sp3d prstMaterial="plastic">
              <a:bevelT w="57150" h="57150"/>
            </a:sp3d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65" name="Pie 64"/>
            <p:cNvSpPr/>
            <p:nvPr/>
          </p:nvSpPr>
          <p:spPr bwMode="gray">
            <a:xfrm>
              <a:off x="4782670" y="3083859"/>
              <a:ext cx="304685" cy="179294"/>
            </a:xfrm>
            <a:prstGeom prst="pie">
              <a:avLst>
                <a:gd name="adj1" fmla="val 5429925"/>
                <a:gd name="adj2" fmla="val 1620000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7" name="Group 71"/>
          <p:cNvGrpSpPr>
            <a:grpSpLocks/>
          </p:cNvGrpSpPr>
          <p:nvPr/>
        </p:nvGrpSpPr>
        <p:grpSpPr bwMode="auto">
          <a:xfrm>
            <a:off x="3276600" y="1143000"/>
            <a:ext cx="5373687" cy="5562600"/>
            <a:chOff x="457200" y="1239996"/>
            <a:chExt cx="2177144" cy="2804886"/>
          </a:xfrm>
        </p:grpSpPr>
        <p:sp>
          <p:nvSpPr>
            <p:cNvPr id="73" name="Rectangle 72"/>
            <p:cNvSpPr/>
            <p:nvPr/>
          </p:nvSpPr>
          <p:spPr>
            <a:xfrm>
              <a:off x="457200" y="1239996"/>
              <a:ext cx="2177144" cy="280488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75" name="Rectangle 74"/>
            <p:cNvSpPr/>
            <p:nvPr/>
          </p:nvSpPr>
          <p:spPr>
            <a:xfrm>
              <a:off x="536316" y="1293865"/>
              <a:ext cx="2018913" cy="2694698"/>
            </a:xfrm>
            <a:prstGeom prst="rect">
              <a:avLst/>
            </a:prstGeom>
            <a:noFill/>
            <a:ln w="19050">
              <a:solidFill>
                <a:schemeClr val="accent4">
                  <a:lumMod val="60000"/>
                  <a:lumOff val="40000"/>
                </a:schemeClr>
              </a:solidFill>
              <a:prstDash val="dash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154" name="Rectangle 82"/>
          <p:cNvSpPr>
            <a:spLocks noChangeArrowheads="1"/>
          </p:cNvSpPr>
          <p:nvPr/>
        </p:nvSpPr>
        <p:spPr bwMode="auto">
          <a:xfrm>
            <a:off x="381000" y="2005482"/>
            <a:ext cx="27432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GV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người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mở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lời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chào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Tôi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hướng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dẫn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em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tịch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hội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đồng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quản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từng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đó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yêu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cầu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cả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lớp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lệnh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Đứng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nghiêm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chào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to,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dõng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dạc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mắt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nhìn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gật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chào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lại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mới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ngồi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xuống</a:t>
            </a:r>
            <a:r>
              <a:rPr lang="en-US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chào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vừa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cười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đùa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nghịch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chào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cô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giáo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tan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HS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dọn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xong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sách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vở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tịch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HĐTQ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cũng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hô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tương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bạn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pc="-2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pc="-2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dirty="0">
              <a:solidFill>
                <a:srgbClr val="4A4644"/>
              </a:solidFill>
              <a:latin typeface="Arial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533400" y="1371600"/>
            <a:ext cx="2085976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Nề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nếp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chào</a:t>
            </a:r>
            <a:r>
              <a:rPr lang="en-US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cô</a:t>
            </a: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6019801" y="1447284"/>
            <a:ext cx="3124200" cy="369332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>
              <a:defRPr/>
            </a:pPr>
            <a:endParaRPr lang="en-US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6154" grpId="0"/>
      <p:bldP spid="85" grpId="0"/>
      <p:bldP spid="10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28600" y="1066800"/>
            <a:ext cx="8763114" cy="1447048"/>
            <a:chOff x="877" y="1008"/>
            <a:chExt cx="4019" cy="753"/>
          </a:xfrm>
        </p:grpSpPr>
        <p:sp>
          <p:nvSpPr>
            <p:cNvPr id="48" name="AutoShape 4"/>
            <p:cNvSpPr>
              <a:spLocks noChangeArrowheads="1"/>
            </p:cNvSpPr>
            <p:nvPr/>
          </p:nvSpPr>
          <p:spPr bwMode="gray">
            <a:xfrm>
              <a:off x="912" y="1008"/>
              <a:ext cx="3984" cy="753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36471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877" y="1092"/>
              <a:ext cx="1328" cy="590"/>
              <a:chOff x="877" y="1092"/>
              <a:chExt cx="1328" cy="590"/>
            </a:xfrm>
          </p:grpSpPr>
          <p:sp>
            <p:nvSpPr>
              <p:cNvPr id="51" name="AutoShape 6"/>
              <p:cNvSpPr>
                <a:spLocks noChangeArrowheads="1"/>
              </p:cNvSpPr>
              <p:nvPr/>
            </p:nvSpPr>
            <p:spPr bwMode="gray">
              <a:xfrm>
                <a:off x="877" y="1092"/>
                <a:ext cx="1328" cy="590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accent1"/>
                  </a:gs>
                  <a:gs pos="100000">
                    <a:schemeClr val="accent1">
                      <a:gamma/>
                      <a:shade val="69804"/>
                      <a:invGamma/>
                    </a:schemeClr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" name="Freeform 7"/>
              <p:cNvSpPr>
                <a:spLocks/>
              </p:cNvSpPr>
              <p:nvPr/>
            </p:nvSpPr>
            <p:spPr bwMode="gray">
              <a:xfrm>
                <a:off x="912" y="1127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accent1">
                      <a:gamma/>
                      <a:tint val="54510"/>
                      <a:invGamma/>
                    </a:schemeClr>
                  </a:gs>
                  <a:gs pos="50000">
                    <a:schemeClr val="accent1">
                      <a:alpha val="0"/>
                    </a:schemeClr>
                  </a:gs>
                  <a:gs pos="100000">
                    <a:schemeClr val="accent1">
                      <a:gamma/>
                      <a:tint val="54510"/>
                      <a:invGamma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Text Box 8"/>
              <p:cNvSpPr txBox="1">
                <a:spLocks noChangeArrowheads="1"/>
              </p:cNvSpPr>
              <p:nvPr/>
            </p:nvSpPr>
            <p:spPr bwMode="gray">
              <a:xfrm>
                <a:off x="912" y="1295"/>
                <a:ext cx="1153" cy="3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sz="24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Nề</a:t>
                </a:r>
                <a:r>
                  <a:rPr lang="en-US" sz="2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4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nếp</a:t>
                </a:r>
                <a:r>
                  <a:rPr lang="en-US" sz="2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4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ra</a:t>
                </a:r>
                <a:r>
                  <a:rPr lang="en-US" sz="2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4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vào</a:t>
                </a:r>
                <a:r>
                  <a:rPr lang="en-US" sz="24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4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lớp</a:t>
                </a:r>
                <a:endParaRPr lang="en-US" sz="24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50" name="Text Box 9"/>
            <p:cNvSpPr txBox="1">
              <a:spLocks noChangeArrowheads="1"/>
            </p:cNvSpPr>
            <p:nvPr/>
          </p:nvSpPr>
          <p:spPr bwMode="gray">
            <a:xfrm>
              <a:off x="2240" y="1087"/>
              <a:ext cx="2560" cy="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hướng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dẫn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cho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em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nói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đi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nói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lại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câu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xin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phép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ra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ngoài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xin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phép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vào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lớp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phải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dùng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từ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“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Đi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vệ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sinh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”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thể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hiện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sự</a:t>
              </a:r>
              <a:r>
                <a:rPr lang="en-US" sz="2400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2400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lịch</a:t>
              </a:r>
              <a:endParaRPr lang="en-US" sz="24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228485" y="5105684"/>
            <a:ext cx="8763115" cy="1289592"/>
            <a:chOff x="877" y="3004"/>
            <a:chExt cx="4019" cy="944"/>
          </a:xfrm>
        </p:grpSpPr>
        <p:sp>
          <p:nvSpPr>
            <p:cNvPr id="62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" name="Group 19"/>
            <p:cNvGrpSpPr>
              <a:grpSpLocks/>
            </p:cNvGrpSpPr>
            <p:nvPr/>
          </p:nvGrpSpPr>
          <p:grpSpPr bwMode="auto">
            <a:xfrm>
              <a:off x="877" y="3004"/>
              <a:ext cx="1014" cy="862"/>
              <a:chOff x="877" y="3004"/>
              <a:chExt cx="1014" cy="862"/>
            </a:xfrm>
          </p:grpSpPr>
          <p:sp>
            <p:nvSpPr>
              <p:cNvPr id="65" name="AutoShape 20"/>
              <p:cNvSpPr>
                <a:spLocks noChangeArrowheads="1"/>
              </p:cNvSpPr>
              <p:nvPr/>
            </p:nvSpPr>
            <p:spPr bwMode="gray">
              <a:xfrm>
                <a:off x="946" y="3004"/>
                <a:ext cx="945" cy="86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66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Text Box 22"/>
              <p:cNvSpPr txBox="1">
                <a:spLocks noChangeArrowheads="1"/>
              </p:cNvSpPr>
              <p:nvPr/>
            </p:nvSpPr>
            <p:spPr bwMode="gray">
              <a:xfrm>
                <a:off x="877" y="3115"/>
                <a:ext cx="1013" cy="5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sz="20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Nề</a:t>
                </a:r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0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nếp</a:t>
                </a:r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0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thực</a:t>
                </a:r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0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hiện</a:t>
                </a:r>
                <a:endParaRPr lang="en-US" sz="2000" dirty="0" smtClean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  <a:p>
                <a:pPr algn="ctr" eaLnBrk="0" hangingPunct="0"/>
                <a:r>
                  <a:rPr lang="en-US" sz="20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theo</a:t>
                </a:r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0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hiệu</a:t>
                </a:r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0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lệnh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64" name="Text Box 23"/>
            <p:cNvSpPr txBox="1">
              <a:spLocks noChangeArrowheads="1"/>
            </p:cNvSpPr>
            <p:nvPr/>
          </p:nvSpPr>
          <p:spPr bwMode="gray">
            <a:xfrm>
              <a:off x="1872" y="3060"/>
              <a:ext cx="2928" cy="8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eaLnBrk="0" hangingPunct="0"/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nề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nếp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đòi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hỏi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học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sinh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vừa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phải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nhớ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tên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vừa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phải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nhớ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kí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hiệu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thường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xuyên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sử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dụng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tiết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học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hàng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ngày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để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tạo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sự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nhịp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nhàng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linh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hoạt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giữa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giáo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viên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học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sinh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tránh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sự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ồn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ào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nói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nhiều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quá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trình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lên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lớp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r>
                <a:rPr lang="en-US" dirty="0" smtClean="0">
                  <a:latin typeface="Arial" pitchFamily="34" charset="0"/>
                  <a:cs typeface="Arial" pitchFamily="34" charset="0"/>
                </a:rPr>
                <a:t>.</a:t>
              </a:r>
              <a:endParaRPr lang="en-US" i="1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69" name="Rectangle 2"/>
          <p:cNvSpPr>
            <a:spLocks noGrp="1" noChangeArrowheads="1"/>
          </p:cNvSpPr>
          <p:nvPr>
            <p:ph type="title"/>
          </p:nvPr>
        </p:nvSpPr>
        <p:spPr>
          <a:xfrm>
            <a:off x="243114" y="319314"/>
            <a:ext cx="6386286" cy="457200"/>
          </a:xfrm>
        </p:spPr>
        <p:txBody>
          <a:bodyPr>
            <a:normAutofit fontScale="90000"/>
          </a:bodyPr>
          <a:lstStyle/>
          <a:p>
            <a:pPr algn="l"/>
            <a:r>
              <a:rPr lang="en-US" sz="4000" dirty="0" smtClean="0">
                <a:solidFill>
                  <a:srgbClr val="6E8F15"/>
                </a:solidFill>
                <a:latin typeface="Times New Roman" pitchFamily="18" charset="0"/>
                <a:cs typeface="Times New Roman" pitchFamily="18" charset="0"/>
              </a:rPr>
              <a:t>2.NỘI DUNG BIỆN PHÁP</a:t>
            </a:r>
            <a:endParaRPr lang="en-US" sz="2400" dirty="0" smtClean="0">
              <a:solidFill>
                <a:srgbClr val="6E8F1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Group 17"/>
          <p:cNvGrpSpPr>
            <a:grpSpLocks/>
          </p:cNvGrpSpPr>
          <p:nvPr/>
        </p:nvGrpSpPr>
        <p:grpSpPr bwMode="auto">
          <a:xfrm>
            <a:off x="380885" y="3200400"/>
            <a:ext cx="8763115" cy="1600200"/>
            <a:chOff x="877" y="3004"/>
            <a:chExt cx="4019" cy="944"/>
          </a:xfrm>
        </p:grpSpPr>
        <p:sp>
          <p:nvSpPr>
            <p:cNvPr id="26" name="AutoShape 18"/>
            <p:cNvSpPr>
              <a:spLocks noChangeArrowheads="1"/>
            </p:cNvSpPr>
            <p:nvPr/>
          </p:nvSpPr>
          <p:spPr bwMode="gray">
            <a:xfrm>
              <a:off x="912" y="3036"/>
              <a:ext cx="3984" cy="912"/>
            </a:xfrm>
            <a:prstGeom prst="roundRect">
              <a:avLst>
                <a:gd name="adj" fmla="val 10889"/>
              </a:avLst>
            </a:prstGeom>
            <a:gradFill rotWithShape="1">
              <a:gsLst>
                <a:gs pos="0">
                  <a:srgbClr val="DDDDDD"/>
                </a:gs>
                <a:gs pos="50000">
                  <a:srgbClr val="DDDDDD">
                    <a:gamma/>
                    <a:tint val="48627"/>
                    <a:invGamma/>
                  </a:srgbClr>
                </a:gs>
                <a:gs pos="100000">
                  <a:srgbClr val="DDDDDD"/>
                </a:gs>
              </a:gsLst>
              <a:lin ang="2700000" scaled="1"/>
            </a:gradFill>
            <a:ln w="38100">
              <a:solidFill>
                <a:srgbClr val="FFFFFF"/>
              </a:solidFill>
              <a:round/>
              <a:headEnd/>
              <a:tailEnd/>
            </a:ln>
            <a:effectLst>
              <a:outerShdw dist="135003" dir="2928844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7" name="Group 19"/>
            <p:cNvGrpSpPr>
              <a:grpSpLocks/>
            </p:cNvGrpSpPr>
            <p:nvPr/>
          </p:nvGrpSpPr>
          <p:grpSpPr bwMode="auto">
            <a:xfrm>
              <a:off x="877" y="3004"/>
              <a:ext cx="1014" cy="862"/>
              <a:chOff x="877" y="3004"/>
              <a:chExt cx="1014" cy="862"/>
            </a:xfrm>
          </p:grpSpPr>
          <p:sp>
            <p:nvSpPr>
              <p:cNvPr id="29" name="AutoShape 20"/>
              <p:cNvSpPr>
                <a:spLocks noChangeArrowheads="1"/>
              </p:cNvSpPr>
              <p:nvPr/>
            </p:nvSpPr>
            <p:spPr bwMode="gray">
              <a:xfrm>
                <a:off x="946" y="3004"/>
                <a:ext cx="945" cy="862"/>
              </a:xfrm>
              <a:prstGeom prst="roundRect">
                <a:avLst>
                  <a:gd name="adj" fmla="val 11921"/>
                </a:avLst>
              </a:prstGeom>
              <a:gradFill rotWithShape="1">
                <a:gsLst>
                  <a:gs pos="0">
                    <a:schemeClr val="folHlink">
                      <a:gamma/>
                      <a:tint val="63529"/>
                      <a:invGamma/>
                    </a:schemeClr>
                  </a:gs>
                  <a:gs pos="100000">
                    <a:schemeClr val="folHlink"/>
                  </a:gs>
                </a:gsLst>
                <a:lin ang="5400000" scaled="1"/>
              </a:gradFill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0" name="Freeform 21"/>
              <p:cNvSpPr>
                <a:spLocks/>
              </p:cNvSpPr>
              <p:nvPr/>
            </p:nvSpPr>
            <p:spPr bwMode="gray">
              <a:xfrm>
                <a:off x="1047" y="3168"/>
                <a:ext cx="383" cy="373"/>
              </a:xfrm>
              <a:custGeom>
                <a:avLst/>
                <a:gdLst>
                  <a:gd name="T0" fmla="*/ 118 w 596"/>
                  <a:gd name="T1" fmla="*/ 0 h 598"/>
                  <a:gd name="T2" fmla="*/ 0 w 596"/>
                  <a:gd name="T3" fmla="*/ 118 h 598"/>
                  <a:gd name="T4" fmla="*/ 0 w 596"/>
                  <a:gd name="T5" fmla="*/ 589 h 598"/>
                  <a:gd name="T6" fmla="*/ 161 w 596"/>
                  <a:gd name="T7" fmla="*/ 174 h 598"/>
                  <a:gd name="T8" fmla="*/ 589 w 596"/>
                  <a:gd name="T9" fmla="*/ 0 h 598"/>
                  <a:gd name="T10" fmla="*/ 118 w 596"/>
                  <a:gd name="T11" fmla="*/ 0 h 5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96" h="598">
                    <a:moveTo>
                      <a:pt x="118" y="0"/>
                    </a:moveTo>
                    <a:cubicBezTo>
                      <a:pt x="53" y="0"/>
                      <a:pt x="0" y="53"/>
                      <a:pt x="0" y="118"/>
                    </a:cubicBezTo>
                    <a:lnTo>
                      <a:pt x="0" y="589"/>
                    </a:lnTo>
                    <a:cubicBezTo>
                      <a:pt x="27" y="598"/>
                      <a:pt x="12" y="309"/>
                      <a:pt x="161" y="174"/>
                    </a:cubicBezTo>
                    <a:cubicBezTo>
                      <a:pt x="310" y="39"/>
                      <a:pt x="596" y="29"/>
                      <a:pt x="589" y="0"/>
                    </a:cubicBezTo>
                    <a:lnTo>
                      <a:pt x="1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folHlink">
                      <a:gamma/>
                      <a:tint val="48627"/>
                      <a:invGamma/>
                    </a:schemeClr>
                  </a:gs>
                  <a:gs pos="100000">
                    <a:schemeClr val="folHlink">
                      <a:alpha val="0"/>
                    </a:schemeClr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0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Text Box 22"/>
              <p:cNvSpPr txBox="1">
                <a:spLocks noChangeArrowheads="1"/>
              </p:cNvSpPr>
              <p:nvPr/>
            </p:nvSpPr>
            <p:spPr bwMode="gray">
              <a:xfrm>
                <a:off x="877" y="3115"/>
                <a:ext cx="1013" cy="41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 algn="ctr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algn="ctr" eaLnBrk="0" hangingPunct="0"/>
                <a:r>
                  <a:rPr lang="en-US" sz="20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Nề</a:t>
                </a:r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0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nếp</a:t>
                </a:r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0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hoạt</a:t>
                </a:r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0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động</a:t>
                </a:r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0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học</a:t>
                </a:r>
                <a:r>
                  <a:rPr lang="en-US" sz="2000" dirty="0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 </a:t>
                </a:r>
                <a:r>
                  <a:rPr lang="en-US" sz="2000" dirty="0" err="1" smtClean="0">
                    <a:solidFill>
                      <a:srgbClr val="FFFFFF"/>
                    </a:solidFill>
                    <a:effectLst>
                      <a:outerShdw blurRad="38100" dist="38100" dir="2700000" algn="tl">
                        <a:srgbClr val="C0C0C0"/>
                      </a:outerShdw>
                    </a:effectLst>
                  </a:rPr>
                  <a:t>tập</a:t>
                </a:r>
                <a:endParaRPr lang="en-US" sz="2000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</a:endParaRPr>
              </a:p>
            </p:txBody>
          </p:sp>
        </p:grpSp>
        <p:sp>
          <p:nvSpPr>
            <p:cNvPr id="28" name="Text Box 23"/>
            <p:cNvSpPr txBox="1">
              <a:spLocks noChangeArrowheads="1"/>
            </p:cNvSpPr>
            <p:nvPr/>
          </p:nvSpPr>
          <p:spPr bwMode="gray">
            <a:xfrm>
              <a:off x="1872" y="3060"/>
              <a:ext cx="2928" cy="79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 algn="just">
                <a:lnSpc>
                  <a:spcPct val="115000"/>
                </a:lnSpc>
                <a:spcBef>
                  <a:spcPts val="600"/>
                </a:spcBef>
                <a:spcAft>
                  <a:spcPts val="600"/>
                </a:spcAft>
              </a:pP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giáo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viên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phải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hình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thành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cho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em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cách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thức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thực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hiện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từ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trước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để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nó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trở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thành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kĩ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năng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kĩ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xảo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nhanh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nhẹn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tránh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mất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nhiều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thời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gian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mà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vẫn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hiệu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quả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Ví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dụ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: 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Hoạt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động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nhóm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: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Nhóm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đôi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nhóm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4,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theo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dirty="0" err="1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tổ</a:t>
              </a:r>
              <a:r>
                <a:rPr lang="en-US" dirty="0" smtClean="0">
                  <a:latin typeface="Times New Roman" panose="02020603050405020304" pitchFamily="18" charset="0"/>
                  <a:ea typeface="Calibri" panose="020F0502020204030204" pitchFamily="34" charset="0"/>
                </a:rPr>
                <a:t>...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441</TotalTime>
  <Words>1317</Words>
  <Application>Microsoft Office PowerPoint</Application>
  <PresentationFormat>On-screen Show (4:3)</PresentationFormat>
  <Paragraphs>67</Paragraphs>
  <Slides>14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Slide 1</vt:lpstr>
      <vt:lpstr>BIỆN PHÁP HÌNH THÀNH NỀ NẾP  CHO HỌC SINH LỚP 1</vt:lpstr>
      <vt:lpstr>Slide 3</vt:lpstr>
      <vt:lpstr>Slide 4</vt:lpstr>
      <vt:lpstr>2. NỘI DUNG BỆN PHÁP</vt:lpstr>
      <vt:lpstr>Slide 6</vt:lpstr>
      <vt:lpstr>Slide 7</vt:lpstr>
      <vt:lpstr>Slide 8</vt:lpstr>
      <vt:lpstr>2.NỘI DUNG BIỆN PHÁP</vt:lpstr>
      <vt:lpstr>Slide 10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ThienIT</dc:creator>
  <cp:lastModifiedBy>ACER</cp:lastModifiedBy>
  <cp:revision>91</cp:revision>
  <dcterms:created xsi:type="dcterms:W3CDTF">2020-11-05T10:57:45Z</dcterms:created>
  <dcterms:modified xsi:type="dcterms:W3CDTF">2020-12-11T03:33:48Z</dcterms:modified>
</cp:coreProperties>
</file>