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83" r:id="rId5"/>
    <p:sldId id="286" r:id="rId6"/>
    <p:sldId id="269" r:id="rId7"/>
    <p:sldId id="287" r:id="rId8"/>
    <p:sldId id="296" r:id="rId9"/>
    <p:sldId id="288" r:id="rId10"/>
    <p:sldId id="289" r:id="rId11"/>
    <p:sldId id="290" r:id="rId12"/>
    <p:sldId id="291" r:id="rId13"/>
    <p:sldId id="292" r:id="rId14"/>
    <p:sldId id="293" r:id="rId15"/>
    <p:sldId id="297" r:id="rId16"/>
    <p:sldId id="258" r:id="rId17"/>
    <p:sldId id="260" r:id="rId18"/>
    <p:sldId id="277" r:id="rId19"/>
    <p:sldId id="298" r:id="rId20"/>
    <p:sldId id="294" r:id="rId21"/>
    <p:sldId id="299" r:id="rId22"/>
    <p:sldId id="295"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794" autoAdjust="0"/>
  </p:normalViewPr>
  <p:slideViewPr>
    <p:cSldViewPr snapToGrid="0">
      <p:cViewPr varScale="1">
        <p:scale>
          <a:sx n="73" d="100"/>
          <a:sy n="73" d="100"/>
        </p:scale>
        <p:origin x="61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6/13/2022</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6/13/2022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315180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57160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dirty="0"/>
          </a:p>
        </p:txBody>
      </p:sp>
    </p:spTree>
    <p:extLst>
      <p:ext uri="{BB962C8B-B14F-4D97-AF65-F5344CB8AC3E}">
        <p14:creationId xmlns:p14="http://schemas.microsoft.com/office/powerpoint/2010/main" val="1473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dirty="0"/>
          </a:p>
        </p:txBody>
      </p:sp>
    </p:spTree>
    <p:extLst>
      <p:ext uri="{BB962C8B-B14F-4D97-AF65-F5344CB8AC3E}">
        <p14:creationId xmlns:p14="http://schemas.microsoft.com/office/powerpoint/2010/main" val="3372654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dirty="0"/>
          </a:p>
        </p:txBody>
      </p:sp>
    </p:spTree>
    <p:extLst>
      <p:ext uri="{BB962C8B-B14F-4D97-AF65-F5344CB8AC3E}">
        <p14:creationId xmlns:p14="http://schemas.microsoft.com/office/powerpoint/2010/main" val="291901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dirty="0"/>
          </a:p>
        </p:txBody>
      </p:sp>
    </p:spTree>
    <p:extLst>
      <p:ext uri="{BB962C8B-B14F-4D97-AF65-F5344CB8AC3E}">
        <p14:creationId xmlns:p14="http://schemas.microsoft.com/office/powerpoint/2010/main" val="109491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t>20</a:t>
            </a:fld>
            <a:endParaRPr lang="en-US" dirty="0"/>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2999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1694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29004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242879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398647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dirty="0"/>
          </a:p>
        </p:txBody>
      </p:sp>
    </p:spTree>
    <p:extLst>
      <p:ext uri="{BB962C8B-B14F-4D97-AF65-F5344CB8AC3E}">
        <p14:creationId xmlns:p14="http://schemas.microsoft.com/office/powerpoint/2010/main" val="292834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425001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141629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861A7-77DD-44BA-A54F-5A2B487F415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2FF0939-54FA-4EFF-916F-17F667ACB97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EDB9D8E-C7BF-450F-89AC-5A15C1B8C7E5}"/>
              </a:ext>
            </a:extLst>
          </p:cNvPr>
          <p:cNvSpPr>
            <a:spLocks noGrp="1"/>
          </p:cNvSpPr>
          <p:nvPr>
            <p:ph type="sldNum" sz="quarter" idx="12"/>
          </p:nvPr>
        </p:nvSpPr>
        <p:spPr/>
        <p:txBody>
          <a:bodyPr/>
          <a:lstStyle>
            <a:lvl1pPr>
              <a:defRPr/>
            </a:lvl1pPr>
          </a:lstStyle>
          <a:p>
            <a:fld id="{AE89E2CB-8E2C-4B2B-B6E5-A40007852781}" type="slidenum">
              <a:rPr lang="en-US" altLang="en-US"/>
              <a:pPr/>
              <a:t>‹#›</a:t>
            </a:fld>
            <a:endParaRPr lang="en-US" altLang="en-US"/>
          </a:p>
        </p:txBody>
      </p:sp>
    </p:spTree>
    <p:extLst>
      <p:ext uri="{BB962C8B-B14F-4D97-AF65-F5344CB8AC3E}">
        <p14:creationId xmlns:p14="http://schemas.microsoft.com/office/powerpoint/2010/main" val="384458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 id="2147483682" r:id="rId26"/>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3.svg"/><Relationship Id="rId5" Type="http://schemas.openxmlformats.org/officeDocument/2006/relationships/image" Target="../media/image41.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181845" y="1832598"/>
            <a:ext cx="5789898" cy="2430801"/>
          </a:xfrm>
        </p:spPr>
        <p:txBody>
          <a:bodyPr/>
          <a:lstStyle/>
          <a:p>
            <a:pPr algn="ctr">
              <a:lnSpc>
                <a:spcPct val="100000"/>
              </a:lnSpc>
              <a:spcBef>
                <a:spcPts val="600"/>
              </a:spcBef>
              <a:spcAft>
                <a:spcPts val="600"/>
              </a:spcAft>
            </a:pPr>
            <a:r>
              <a:rPr lang="en-US">
                <a:latin typeface="Times New Roman" panose="02020603050405020304" pitchFamily="18" charset="0"/>
                <a:cs typeface="Times New Roman" panose="02020603050405020304" pitchFamily="18" charset="0"/>
              </a:rPr>
              <a:t>BÀI 12</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KIỂU DỮ LIỆU XÂU KÍ TỰ - XỬ LÍ XÂU KÍ TỰ</a:t>
            </a:r>
            <a:endParaRPr lang="en-US" dirty="0">
              <a:latin typeface="Times New Roman" panose="02020603050405020304" pitchFamily="18" charset="0"/>
              <a:cs typeface="Times New Roman" panose="02020603050405020304" pitchFamily="18" charset="0"/>
            </a:endParaRPr>
          </a:p>
        </p:txBody>
      </p:sp>
      <p:pic>
        <p:nvPicPr>
          <p:cNvPr id="6" name="Picture Placeholder 5" descr="A person standing in front of a building">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xmlns=""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2852" y="3047999"/>
            <a:ext cx="1728108" cy="666751"/>
          </a:xfrm>
          <a:prstGeom prst="rect">
            <a:avLst/>
          </a:prstGeom>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r>
              <a:rPr lang="en-US">
                <a:solidFill>
                  <a:srgbClr val="0070C0"/>
                </a:solidFill>
              </a:rPr>
              <a:t>2. Một số hàm xử lí xâu kí tự</a:t>
            </a:r>
            <a:endParaRPr lang="en-US" dirty="0">
              <a:solidFill>
                <a:srgbClr val="0070C0"/>
              </a:solidFill>
            </a:endParaRP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10</a:t>
            </a:fld>
            <a:endParaRPr lang="en-US" dirty="0"/>
          </a:p>
        </p:txBody>
      </p:sp>
      <p:sp>
        <p:nvSpPr>
          <p:cNvPr id="19" name="TextBox 18">
            <a:extLst>
              <a:ext uri="{FF2B5EF4-FFF2-40B4-BE49-F238E27FC236}">
                <a16:creationId xmlns:a16="http://schemas.microsoft.com/office/drawing/2014/main" id="{CACEDDC8-90B1-40D4-AF31-326628C7A1A5}"/>
              </a:ext>
            </a:extLst>
          </p:cNvPr>
          <p:cNvSpPr txBox="1"/>
          <p:nvPr/>
        </p:nvSpPr>
        <p:spPr>
          <a:xfrm>
            <a:off x="431999" y="1149834"/>
            <a:ext cx="11296949" cy="1969770"/>
          </a:xfrm>
          <a:prstGeom prst="rect">
            <a:avLst/>
          </a:prstGeom>
          <a:noFill/>
        </p:spPr>
        <p:txBody>
          <a:bodyPr wrap="square" rtlCol="0">
            <a:spAutoFit/>
          </a:bodyPr>
          <a:lstStyle/>
          <a:p>
            <a:pPr marL="457200" indent="-457200" algn="just">
              <a:spcBef>
                <a:spcPts val="600"/>
              </a:spcBef>
              <a:spcAft>
                <a:spcPts val="600"/>
              </a:spcAft>
              <a:buFontTx/>
              <a:buChar char="-"/>
            </a:pPr>
            <a:r>
              <a:rPr lang="en-US" sz="2800" i="1">
                <a:solidFill>
                  <a:srgbClr val="C00000"/>
                </a:solidFill>
                <a:latin typeface="Times New Roman" panose="02020603050405020304" pitchFamily="18" charset="0"/>
                <a:cs typeface="Times New Roman" panose="02020603050405020304" pitchFamily="18" charset="0"/>
              </a:rPr>
              <a:t>Tìm vị trí xuất hiện lần đầu tiên của một xâu trong xâu khác:</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Hàm </a:t>
            </a:r>
            <a:r>
              <a:rPr lang="en-US" sz="2800" b="1">
                <a:solidFill>
                  <a:srgbClr val="0070C0"/>
                </a:solidFill>
                <a:latin typeface="Times New Roman" panose="02020603050405020304" pitchFamily="18" charset="0"/>
                <a:cs typeface="Times New Roman" panose="02020603050405020304" pitchFamily="18" charset="0"/>
              </a:rPr>
              <a:t>y.find(x) </a:t>
            </a:r>
            <a:r>
              <a:rPr lang="en-US" sz="2800">
                <a:latin typeface="Times New Roman" panose="02020603050405020304" pitchFamily="18" charset="0"/>
                <a:cs typeface="Times New Roman" panose="02020603050405020304" pitchFamily="18" charset="0"/>
              </a:rPr>
              <a:t>trả về số nguyên xác định vị trí đầu tiên trong xâu y mà từ đó xâu x xuất hiện như một xâu con của xâu y. Nếu xâu x không xuất hiện như một xâu con, kết quả trả về sẽ là -1</a:t>
            </a:r>
          </a:p>
        </p:txBody>
      </p:sp>
      <p:pic>
        <p:nvPicPr>
          <p:cNvPr id="3" name="Picture 2">
            <a:extLst>
              <a:ext uri="{FF2B5EF4-FFF2-40B4-BE49-F238E27FC236}">
                <a16:creationId xmlns:a16="http://schemas.microsoft.com/office/drawing/2014/main" id="{0B16EA7F-179E-490B-A483-82218FED33E1}"/>
              </a:ext>
            </a:extLst>
          </p:cNvPr>
          <p:cNvPicPr>
            <a:picLocks noChangeAspect="1"/>
          </p:cNvPicPr>
          <p:nvPr/>
        </p:nvPicPr>
        <p:blipFill rotWithShape="1">
          <a:blip r:embed="rId3"/>
          <a:srcRect l="14659" t="31101" r="75114" b="42219"/>
          <a:stretch/>
        </p:blipFill>
        <p:spPr>
          <a:xfrm>
            <a:off x="7232073" y="3208806"/>
            <a:ext cx="1704109" cy="2499360"/>
          </a:xfrm>
          <a:prstGeom prst="rect">
            <a:avLst/>
          </a:prstGeom>
        </p:spPr>
      </p:pic>
      <p:pic>
        <p:nvPicPr>
          <p:cNvPr id="10" name="Picture 9">
            <a:extLst>
              <a:ext uri="{FF2B5EF4-FFF2-40B4-BE49-F238E27FC236}">
                <a16:creationId xmlns:a16="http://schemas.microsoft.com/office/drawing/2014/main" id="{CD9B4EE7-A054-4391-9C30-01B5B1F56852}"/>
              </a:ext>
            </a:extLst>
          </p:cNvPr>
          <p:cNvPicPr>
            <a:picLocks noChangeAspect="1"/>
          </p:cNvPicPr>
          <p:nvPr/>
        </p:nvPicPr>
        <p:blipFill rotWithShape="1">
          <a:blip r:embed="rId3"/>
          <a:srcRect l="3637" t="7117" r="76818" b="72132"/>
          <a:stretch/>
        </p:blipFill>
        <p:spPr>
          <a:xfrm>
            <a:off x="1440874" y="3334349"/>
            <a:ext cx="4087090" cy="2439620"/>
          </a:xfrm>
          <a:prstGeom prst="rect">
            <a:avLst/>
          </a:prstGeom>
        </p:spPr>
      </p:pic>
      <p:sp>
        <p:nvSpPr>
          <p:cNvPr id="11" name="TextBox 10">
            <a:extLst>
              <a:ext uri="{FF2B5EF4-FFF2-40B4-BE49-F238E27FC236}">
                <a16:creationId xmlns:a16="http://schemas.microsoft.com/office/drawing/2014/main" id="{4BAFA69F-C327-4F49-8F03-312DC67BBE36}"/>
              </a:ext>
            </a:extLst>
          </p:cNvPr>
          <p:cNvSpPr txBox="1"/>
          <p:nvPr/>
        </p:nvSpPr>
        <p:spPr>
          <a:xfrm>
            <a:off x="2331111" y="6006202"/>
            <a:ext cx="6605071" cy="523220"/>
          </a:xfrm>
          <a:prstGeom prst="rect">
            <a:avLst/>
          </a:prstGeom>
          <a:noFill/>
        </p:spPr>
        <p:txBody>
          <a:bodyPr wrap="square" rtlCol="0">
            <a:spAutoFit/>
          </a:bodyPr>
          <a:lstStyle/>
          <a:p>
            <a:pPr algn="ctr"/>
            <a:r>
              <a:rPr lang="en-US" sz="2800" i="1">
                <a:latin typeface="Times New Roman" panose="02020603050405020304" pitchFamily="18" charset="0"/>
                <a:cs typeface="Times New Roman" panose="02020603050405020304" pitchFamily="18" charset="0"/>
              </a:rPr>
              <a:t>Hình 6. Tìm vị trí đầu tiên của một xâu con</a:t>
            </a:r>
          </a:p>
        </p:txBody>
      </p:sp>
    </p:spTree>
    <p:extLst>
      <p:ext uri="{BB962C8B-B14F-4D97-AF65-F5344CB8AC3E}">
        <p14:creationId xmlns:p14="http://schemas.microsoft.com/office/powerpoint/2010/main" val="2598864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11</a:t>
            </a:fld>
            <a:endParaRPr lang="en-US" dirty="0"/>
          </a:p>
        </p:txBody>
      </p:sp>
      <p:sp>
        <p:nvSpPr>
          <p:cNvPr id="19" name="TextBox 18">
            <a:extLst>
              <a:ext uri="{FF2B5EF4-FFF2-40B4-BE49-F238E27FC236}">
                <a16:creationId xmlns:a16="http://schemas.microsoft.com/office/drawing/2014/main" id="{CACEDDC8-90B1-40D4-AF31-326628C7A1A5}"/>
              </a:ext>
            </a:extLst>
          </p:cNvPr>
          <p:cNvSpPr txBox="1"/>
          <p:nvPr/>
        </p:nvSpPr>
        <p:spPr>
          <a:xfrm>
            <a:off x="431999" y="383588"/>
            <a:ext cx="11296949" cy="1969770"/>
          </a:xfrm>
          <a:prstGeom prst="rect">
            <a:avLst/>
          </a:prstGeom>
          <a:noFill/>
        </p:spPr>
        <p:txBody>
          <a:bodyPr wrap="square" rtlCol="0">
            <a:spAutoFit/>
          </a:bodyPr>
          <a:lstStyle/>
          <a:p>
            <a:pPr marL="457200" indent="-457200" algn="just">
              <a:spcBef>
                <a:spcPts val="600"/>
              </a:spcBef>
              <a:spcAft>
                <a:spcPts val="600"/>
              </a:spcAft>
              <a:buFontTx/>
              <a:buChar char="-"/>
            </a:pPr>
            <a:r>
              <a:rPr lang="en-US" sz="2800" i="1">
                <a:solidFill>
                  <a:srgbClr val="C00000"/>
                </a:solidFill>
                <a:latin typeface="Times New Roman" panose="02020603050405020304" pitchFamily="18" charset="0"/>
                <a:cs typeface="Times New Roman" panose="02020603050405020304" pitchFamily="18" charset="0"/>
              </a:rPr>
              <a:t>Thay thế xâu con</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Hàm </a:t>
            </a:r>
            <a:r>
              <a:rPr lang="en-US" sz="2800" b="1">
                <a:solidFill>
                  <a:srgbClr val="0070C0"/>
                </a:solidFill>
                <a:latin typeface="Times New Roman" panose="02020603050405020304" pitchFamily="18" charset="0"/>
                <a:cs typeface="Times New Roman" panose="02020603050405020304" pitchFamily="18" charset="0"/>
              </a:rPr>
              <a:t>y.replace(x1, x2) </a:t>
            </a:r>
            <a:r>
              <a:rPr lang="en-US" sz="2800">
                <a:latin typeface="Times New Roman" panose="02020603050405020304" pitchFamily="18" charset="0"/>
                <a:cs typeface="Times New Roman" panose="02020603050405020304" pitchFamily="18" charset="0"/>
              </a:rPr>
              <a:t>tạo xâu mới từ xâu y bằng cách thay thế xâu con x1 của y bằng xâu x2. Tất cả các xâu con bằng x1 và không giao nhau của y đều được thay bằng xâu x2</a:t>
            </a:r>
          </a:p>
        </p:txBody>
      </p:sp>
      <p:sp>
        <p:nvSpPr>
          <p:cNvPr id="11" name="TextBox 10">
            <a:extLst>
              <a:ext uri="{FF2B5EF4-FFF2-40B4-BE49-F238E27FC236}">
                <a16:creationId xmlns:a16="http://schemas.microsoft.com/office/drawing/2014/main" id="{4BAFA69F-C327-4F49-8F03-312DC67BBE36}"/>
              </a:ext>
            </a:extLst>
          </p:cNvPr>
          <p:cNvSpPr txBox="1"/>
          <p:nvPr/>
        </p:nvSpPr>
        <p:spPr>
          <a:xfrm>
            <a:off x="4244489" y="1999998"/>
            <a:ext cx="5538140" cy="2623661"/>
          </a:xfrm>
          <a:prstGeom prst="cloudCallout">
            <a:avLst>
              <a:gd name="adj1" fmla="val -85466"/>
              <a:gd name="adj2" fmla="val 39036"/>
            </a:avLst>
          </a:prstGeom>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spAutoFit/>
          </a:bodyPr>
          <a:lstStyle/>
          <a:p>
            <a:pPr algn="ctr"/>
            <a:r>
              <a:rPr lang="en-US" sz="2800" i="1">
                <a:solidFill>
                  <a:srgbClr val="002060"/>
                </a:solidFill>
                <a:latin typeface="Times New Roman" panose="02020603050405020304" pitchFamily="18" charset="0"/>
                <a:cs typeface="Times New Roman" panose="02020603050405020304" pitchFamily="18" charset="0"/>
              </a:rPr>
              <a:t>Em hãy đọc các c</a:t>
            </a:r>
            <a:r>
              <a:rPr lang="vi-VN" sz="2800" i="1">
                <a:solidFill>
                  <a:srgbClr val="002060"/>
                </a:solidFill>
                <a:latin typeface="Times New Roman" panose="02020603050405020304" pitchFamily="18" charset="0"/>
                <a:cs typeface="Times New Roman" panose="02020603050405020304" pitchFamily="18" charset="0"/>
              </a:rPr>
              <a:t>hương trình</a:t>
            </a:r>
            <a:r>
              <a:rPr lang="en-US" sz="2800" i="1">
                <a:solidFill>
                  <a:srgbClr val="002060"/>
                </a:solidFill>
                <a:latin typeface="Times New Roman" panose="02020603050405020304" pitchFamily="18" charset="0"/>
                <a:cs typeface="Times New Roman" panose="02020603050405020304" pitchFamily="18" charset="0"/>
              </a:rPr>
              <a:t> sau đây và cho biết kết quả nhận được khi thực hiện c</a:t>
            </a:r>
            <a:r>
              <a:rPr lang="vi-VN" sz="2800" i="1">
                <a:solidFill>
                  <a:srgbClr val="002060"/>
                </a:solidFill>
                <a:latin typeface="Times New Roman" panose="02020603050405020304" pitchFamily="18" charset="0"/>
                <a:cs typeface="Times New Roman" panose="02020603050405020304" pitchFamily="18" charset="0"/>
              </a:rPr>
              <a:t>hương trình</a:t>
            </a:r>
            <a:r>
              <a:rPr lang="en-US" sz="2800" i="1">
                <a:solidFill>
                  <a:srgbClr val="00206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07BCD183-99FF-4428-A39A-F1719311C56D}"/>
              </a:ext>
            </a:extLst>
          </p:cNvPr>
          <p:cNvPicPr>
            <a:picLocks noChangeAspect="1"/>
          </p:cNvPicPr>
          <p:nvPr/>
        </p:nvPicPr>
        <p:blipFill rotWithShape="1">
          <a:blip r:embed="rId3"/>
          <a:srcRect l="3798" t="7858" r="69773" b="75164"/>
          <a:stretch/>
        </p:blipFill>
        <p:spPr>
          <a:xfrm>
            <a:off x="1110807" y="4892801"/>
            <a:ext cx="4930145" cy="1780621"/>
          </a:xfrm>
          <a:prstGeom prst="rect">
            <a:avLst/>
          </a:prstGeom>
          <a:ln>
            <a:solidFill>
              <a:schemeClr val="accent3"/>
            </a:solidFill>
          </a:ln>
        </p:spPr>
      </p:pic>
      <p:pic>
        <p:nvPicPr>
          <p:cNvPr id="6" name="Picture 5">
            <a:extLst>
              <a:ext uri="{FF2B5EF4-FFF2-40B4-BE49-F238E27FC236}">
                <a16:creationId xmlns:a16="http://schemas.microsoft.com/office/drawing/2014/main" id="{BFC6CC82-7B5A-466D-A165-4C6DDCBE5BA9}"/>
              </a:ext>
            </a:extLst>
          </p:cNvPr>
          <p:cNvPicPr>
            <a:picLocks noChangeAspect="1"/>
          </p:cNvPicPr>
          <p:nvPr/>
        </p:nvPicPr>
        <p:blipFill rotWithShape="1">
          <a:blip r:embed="rId4"/>
          <a:srcRect l="3543" t="6870" r="65227" b="72738"/>
          <a:stretch/>
        </p:blipFill>
        <p:spPr>
          <a:xfrm>
            <a:off x="6349209" y="4892801"/>
            <a:ext cx="4850313" cy="1780621"/>
          </a:xfrm>
          <a:prstGeom prst="rect">
            <a:avLst/>
          </a:prstGeom>
          <a:ln>
            <a:solidFill>
              <a:schemeClr val="accent3"/>
            </a:solidFill>
          </a:ln>
        </p:spPr>
      </p:pic>
      <p:pic>
        <p:nvPicPr>
          <p:cNvPr id="3074" name="Picture 2">
            <a:extLst>
              <a:ext uri="{FF2B5EF4-FFF2-40B4-BE49-F238E27FC236}">
                <a16:creationId xmlns:a16="http://schemas.microsoft.com/office/drawing/2014/main" id="{EE41C62D-DDFD-4213-8B8C-DD1714F4F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54" y="3364424"/>
            <a:ext cx="1696316" cy="139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4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118926-380A-44D2-9C6A-260565A38C8D}"/>
              </a:ext>
            </a:extLst>
          </p:cNvPr>
          <p:cNvPicPr>
            <a:picLocks noChangeAspect="1"/>
          </p:cNvPicPr>
          <p:nvPr/>
        </p:nvPicPr>
        <p:blipFill rotWithShape="1">
          <a:blip r:embed="rId2"/>
          <a:srcRect l="53786" t="34279" r="4000" b="41710"/>
          <a:stretch/>
        </p:blipFill>
        <p:spPr>
          <a:xfrm>
            <a:off x="213983" y="1280161"/>
            <a:ext cx="11764034" cy="3762102"/>
          </a:xfrm>
          <a:prstGeom prst="rect">
            <a:avLst/>
          </a:prstGeom>
        </p:spPr>
      </p:pic>
    </p:spTree>
    <p:extLst>
      <p:ext uri="{BB962C8B-B14F-4D97-AF65-F5344CB8AC3E}">
        <p14:creationId xmlns:p14="http://schemas.microsoft.com/office/powerpoint/2010/main" val="355030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a:extLst>
              <a:ext uri="{FF2B5EF4-FFF2-40B4-BE49-F238E27FC236}">
                <a16:creationId xmlns:a16="http://schemas.microsoft.com/office/drawing/2014/main" id="{F40EAED8-CE18-4C32-A390-A1FF53912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451" y="4132264"/>
            <a:ext cx="2925763" cy="171378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A6E0ECC2-6B03-40CA-A6D6-244F69B54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450" y="4111625"/>
            <a:ext cx="4146550" cy="103028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E358702D-D932-4E1A-93C9-7FD61C5FC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451" y="4022725"/>
            <a:ext cx="2733675" cy="388938"/>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F8AFC90C-F925-4149-B805-D10CE2688F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3436938"/>
            <a:ext cx="2843213" cy="893762"/>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5926B48B-E3CD-400A-9E1F-9D42B32E0E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1764" y="2932114"/>
            <a:ext cx="2625725" cy="140493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6AECB3AF-7AC2-4B66-A636-6DA6E08ACE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2414" y="3109914"/>
            <a:ext cx="4010025" cy="133032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31DCA6E1-9913-417B-9CE8-F4CF6AE8FC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0276" y="1895475"/>
            <a:ext cx="1984375" cy="82550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C96E685E-B994-4768-80B5-41C65DCEC5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0275" y="1765301"/>
            <a:ext cx="20256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09014DCD-1337-4D61-9B5C-9483DC3294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0589" y="1057275"/>
            <a:ext cx="1793875" cy="1049338"/>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F5791730-D386-4601-BD6F-9A5437F454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2412" y="1704109"/>
            <a:ext cx="3498907" cy="184236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01D40FCC-E470-4E92-BF24-1D2D7E550B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1" y="2625726"/>
            <a:ext cx="2905125" cy="14382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6">
            <a:extLst>
              <a:ext uri="{FF2B5EF4-FFF2-40B4-BE49-F238E27FC236}">
                <a16:creationId xmlns:a16="http://schemas.microsoft.com/office/drawing/2014/main" id="{6D5FF75E-7D9E-46CF-A294-6F69BE3A079C}"/>
              </a:ext>
            </a:extLst>
          </p:cNvPr>
          <p:cNvSpPr txBox="1">
            <a:spLocks/>
          </p:cNvSpPr>
          <p:nvPr/>
        </p:nvSpPr>
        <p:spPr>
          <a:xfrm rot="20128978">
            <a:off x="367491" y="574554"/>
            <a:ext cx="2796109" cy="745636"/>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just"/>
            <a:r>
              <a:rPr lang="en-US">
                <a:solidFill>
                  <a:srgbClr val="0070C0"/>
                </a:solidFill>
                <a:latin typeface="Times New Roman" panose="02020603050405020304" pitchFamily="18" charset="0"/>
                <a:cs typeface="Times New Roman" panose="02020603050405020304" pitchFamily="18" charset="0"/>
              </a:rPr>
              <a:t>GHI NHỚ</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665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Laptop">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8761393" y="3429000"/>
            <a:ext cx="3475177" cy="3555252"/>
          </a:xfrm>
        </p:spPr>
      </p:pic>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14</a:t>
            </a:fld>
            <a:endParaRPr lang="en-US" dirty="0"/>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465698" y="1469134"/>
            <a:ext cx="4327501" cy="3919732"/>
          </a:xfrm>
        </p:spPr>
        <p:txBody>
          <a:bodyPr/>
          <a:lstStyle/>
          <a:p>
            <a:pPr marL="0" indent="0" algn="just">
              <a:lnSpc>
                <a:spcPct val="100000"/>
              </a:lnSpc>
              <a:spcBef>
                <a:spcPts val="600"/>
              </a:spcBef>
              <a:spcAft>
                <a:spcPts val="600"/>
              </a:spcAft>
              <a:buNone/>
            </a:pPr>
            <a:r>
              <a:rPr lang="en-US" sz="2800" b="1" noProof="1">
                <a:solidFill>
                  <a:srgbClr val="FF0000"/>
                </a:solidFill>
                <a:latin typeface="Times New Roman" panose="02020603050405020304" pitchFamily="18" charset="0"/>
                <a:cs typeface="Times New Roman" panose="02020603050405020304" pitchFamily="18" charset="0"/>
              </a:rPr>
              <a:t>Bài 1: </a:t>
            </a:r>
            <a:r>
              <a:rPr lang="en-US" sz="2800" noProof="1">
                <a:solidFill>
                  <a:schemeClr val="tx1"/>
                </a:solidFill>
                <a:latin typeface="Times New Roman" panose="02020603050405020304" pitchFamily="18" charset="0"/>
                <a:cs typeface="Times New Roman" panose="02020603050405020304" pitchFamily="18" charset="0"/>
              </a:rPr>
              <a:t>Hãy dự đoán kết quả đưa ra màn hình sau mỗi câu lệnh xuất dữ liệu print() trong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ở hình bên và sau đó dùng cửa sổ Shell để đối chiếu, kiểm tra từng kết quả dự đoán</a:t>
            </a:r>
          </a:p>
        </p:txBody>
      </p:sp>
      <p:sp>
        <p:nvSpPr>
          <p:cNvPr id="7" name="Title 6">
            <a:extLst>
              <a:ext uri="{FF2B5EF4-FFF2-40B4-BE49-F238E27FC236}">
                <a16:creationId xmlns:a16="http://schemas.microsoft.com/office/drawing/2014/main" id="{9F16C4A5-0D4D-4F2D-A2EB-97CF1A539AA0}"/>
              </a:ext>
            </a:extLst>
          </p:cNvPr>
          <p:cNvSpPr txBox="1">
            <a:spLocks/>
          </p:cNvSpPr>
          <p:nvPr/>
        </p:nvSpPr>
        <p:spPr>
          <a:xfrm>
            <a:off x="667527" y="307309"/>
            <a:ext cx="2796109" cy="745636"/>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just"/>
            <a:r>
              <a:rPr lang="en-US">
                <a:solidFill>
                  <a:srgbClr val="0070C0"/>
                </a:solidFill>
                <a:latin typeface="Times New Roman" panose="02020603050405020304" pitchFamily="18" charset="0"/>
                <a:cs typeface="Times New Roman" panose="02020603050405020304" pitchFamily="18" charset="0"/>
              </a:rPr>
              <a:t>BÀI TẬP</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6EF4BFB-7A10-48C3-A498-9778CD44C35A}"/>
              </a:ext>
            </a:extLst>
          </p:cNvPr>
          <p:cNvPicPr>
            <a:picLocks noChangeAspect="1"/>
          </p:cNvPicPr>
          <p:nvPr/>
        </p:nvPicPr>
        <p:blipFill rotWithShape="1">
          <a:blip r:embed="rId4"/>
          <a:srcRect l="3636" t="7858" r="61136" b="65058"/>
          <a:stretch/>
        </p:blipFill>
        <p:spPr>
          <a:xfrm>
            <a:off x="5197075" y="1469134"/>
            <a:ext cx="7039495" cy="3042878"/>
          </a:xfrm>
          <a:prstGeom prst="rect">
            <a:avLst/>
          </a:prstGeom>
          <a:ln>
            <a:solidFill>
              <a:srgbClr val="C00000"/>
            </a:solidFill>
          </a:ln>
        </p:spPr>
      </p:pic>
    </p:spTree>
    <p:extLst>
      <p:ext uri="{BB962C8B-B14F-4D97-AF65-F5344CB8AC3E}">
        <p14:creationId xmlns:p14="http://schemas.microsoft.com/office/powerpoint/2010/main" val="212272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15</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464375" y="789865"/>
            <a:ext cx="11263250" cy="263913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2: </a:t>
            </a:r>
            <a:r>
              <a:rPr lang="en-US" sz="2800" noProof="1">
                <a:solidFill>
                  <a:schemeClr val="tx1"/>
                </a:solidFill>
                <a:latin typeface="Times New Roman" panose="02020603050405020304" pitchFamily="18" charset="0"/>
                <a:cs typeface="Times New Roman" panose="02020603050405020304" pitchFamily="18" charset="0"/>
              </a:rPr>
              <a:t>Em hãy viết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nhập từ bàn phím xâu s ghi ngày tháng dạng dd/mm/yyyy, trong đó dd là hai kí tự chỉ ngày, mm là hai kí tự chỉ tháng, yyyy là bốn kí tự chỉ năm. Sau đó đưa ra màn hình ngày, tháng, năm dưới dạng xâu “Ngày dd tháng mm năm yyyy”.</a:t>
            </a:r>
          </a:p>
          <a:p>
            <a:pPr algn="just">
              <a:lnSpc>
                <a:spcPct val="100000"/>
              </a:lnSpc>
              <a:spcBef>
                <a:spcPts val="600"/>
              </a:spcBef>
              <a:spcAft>
                <a:spcPts val="600"/>
              </a:spcAft>
            </a:pPr>
            <a:r>
              <a:rPr lang="en-US" sz="2800" noProof="1">
                <a:solidFill>
                  <a:schemeClr val="tx1"/>
                </a:solidFill>
                <a:latin typeface="Times New Roman" panose="02020603050405020304" pitchFamily="18" charset="0"/>
                <a:cs typeface="Times New Roman" panose="02020603050405020304" pitchFamily="18" charset="0"/>
              </a:rPr>
              <a:t>Ví dụ:</a:t>
            </a:r>
          </a:p>
        </p:txBody>
      </p:sp>
      <p:graphicFrame>
        <p:nvGraphicFramePr>
          <p:cNvPr id="59" name="Table 59">
            <a:extLst>
              <a:ext uri="{FF2B5EF4-FFF2-40B4-BE49-F238E27FC236}">
                <a16:creationId xmlns:a16="http://schemas.microsoft.com/office/drawing/2014/main" id="{D0522E77-9048-4168-AFC2-2BF2928CBCB7}"/>
              </a:ext>
            </a:extLst>
          </p:cNvPr>
          <p:cNvGraphicFramePr>
            <a:graphicFrameLocks noGrp="1"/>
          </p:cNvGraphicFramePr>
          <p:nvPr>
            <p:extLst>
              <p:ext uri="{D42A27DB-BD31-4B8C-83A1-F6EECF244321}">
                <p14:modId xmlns:p14="http://schemas.microsoft.com/office/powerpoint/2010/main" val="1987937556"/>
              </p:ext>
            </p:extLst>
          </p:nvPr>
        </p:nvGraphicFramePr>
        <p:xfrm>
          <a:off x="2032000" y="3435094"/>
          <a:ext cx="8128000" cy="1036320"/>
        </p:xfrm>
        <a:graphic>
          <a:graphicData uri="http://schemas.openxmlformats.org/drawingml/2006/table">
            <a:tbl>
              <a:tblPr firstRow="1" bandRow="1">
                <a:tableStyleId>{93296810-A885-4BE3-A3E7-6D5BEEA58F35}</a:tableStyleId>
              </a:tblPr>
              <a:tblGrid>
                <a:gridCol w="3167017">
                  <a:extLst>
                    <a:ext uri="{9D8B030D-6E8A-4147-A177-3AD203B41FA5}">
                      <a16:colId xmlns:a16="http://schemas.microsoft.com/office/drawing/2014/main" val="1510023744"/>
                    </a:ext>
                  </a:extLst>
                </a:gridCol>
                <a:gridCol w="4960983">
                  <a:extLst>
                    <a:ext uri="{9D8B030D-6E8A-4147-A177-3AD203B41FA5}">
                      <a16:colId xmlns:a16="http://schemas.microsoft.com/office/drawing/2014/main" val="1629607588"/>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Input</a:t>
                      </a: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289174811"/>
                  </a:ext>
                </a:extLst>
              </a:tr>
              <a:tr h="370840">
                <a:tc>
                  <a:txBody>
                    <a:bodyPr/>
                    <a:lstStyle/>
                    <a:p>
                      <a:pPr algn="ctr"/>
                      <a:r>
                        <a:rPr lang="en-US" sz="2800">
                          <a:latin typeface="Times New Roman" panose="02020603050405020304" pitchFamily="18" charset="0"/>
                          <a:cs typeface="Times New Roman" panose="02020603050405020304" pitchFamily="18" charset="0"/>
                        </a:rPr>
                        <a:t>15/12/2022</a:t>
                      </a:r>
                    </a:p>
                  </a:txBody>
                  <a:tcPr anchor="ctr"/>
                </a:tc>
                <a:tc>
                  <a:txBody>
                    <a:bodyPr/>
                    <a:lstStyle/>
                    <a:p>
                      <a:pPr algn="ctr"/>
                      <a:r>
                        <a:rPr lang="en-US" sz="2800">
                          <a:latin typeface="Times New Roman" panose="02020603050405020304" pitchFamily="18" charset="0"/>
                          <a:cs typeface="Times New Roman" panose="02020603050405020304" pitchFamily="18" charset="0"/>
                        </a:rPr>
                        <a:t>Ngày 15 tháng 12 năm 2022</a:t>
                      </a:r>
                    </a:p>
                  </a:txBody>
                  <a:tcPr anchor="ctr"/>
                </a:tc>
                <a:extLst>
                  <a:ext uri="{0D108BD9-81ED-4DB2-BD59-A6C34878D82A}">
                    <a16:rowId xmlns:a16="http://schemas.microsoft.com/office/drawing/2014/main" val="403117686"/>
                  </a:ext>
                </a:extLst>
              </a:tr>
            </a:tbl>
          </a:graphicData>
        </a:graphic>
      </p:graphicFrame>
    </p:spTree>
    <p:extLst>
      <p:ext uri="{BB962C8B-B14F-4D97-AF65-F5344CB8AC3E}">
        <p14:creationId xmlns:p14="http://schemas.microsoft.com/office/powerpoint/2010/main" val="21425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CFF04FA-4021-4AC9-AB00-2201203BB7FD}"/>
              </a:ext>
            </a:extLst>
          </p:cNvPr>
          <p:cNvPicPr>
            <a:picLocks noChangeAspect="1"/>
          </p:cNvPicPr>
          <p:nvPr/>
        </p:nvPicPr>
        <p:blipFill rotWithShape="1">
          <a:blip r:embed="rId2"/>
          <a:srcRect l="3214" t="15123" r="50000" b="58480"/>
          <a:stretch/>
        </p:blipFill>
        <p:spPr>
          <a:xfrm>
            <a:off x="592737" y="1427017"/>
            <a:ext cx="11006526" cy="3491345"/>
          </a:xfrm>
          <a:prstGeom prst="rect">
            <a:avLst/>
          </a:prstGeom>
          <a:ln>
            <a:solidFill>
              <a:srgbClr val="C00000"/>
            </a:solidFill>
          </a:ln>
        </p:spPr>
      </p:pic>
      <p:sp>
        <p:nvSpPr>
          <p:cNvPr id="25" name="Arrow: Down 24">
            <a:extLst>
              <a:ext uri="{FF2B5EF4-FFF2-40B4-BE49-F238E27FC236}">
                <a16:creationId xmlns:a16="http://schemas.microsoft.com/office/drawing/2014/main" id="{9AA9D1FC-D7BD-4331-8F02-79185D6A50C0}"/>
              </a:ext>
            </a:extLst>
          </p:cNvPr>
          <p:cNvSpPr/>
          <p:nvPr/>
        </p:nvSpPr>
        <p:spPr>
          <a:xfrm>
            <a:off x="5514109" y="96981"/>
            <a:ext cx="457200" cy="1233055"/>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67733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17</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464375" y="789865"/>
            <a:ext cx="11263250" cy="3599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3: </a:t>
            </a:r>
            <a:r>
              <a:rPr lang="en-US" sz="2800" noProof="1">
                <a:solidFill>
                  <a:schemeClr val="tx1"/>
                </a:solidFill>
                <a:latin typeface="Times New Roman" panose="02020603050405020304" pitchFamily="18" charset="0"/>
                <a:cs typeface="Times New Roman" panose="02020603050405020304" pitchFamily="18" charset="0"/>
              </a:rPr>
              <a:t>Nhập vào từ bàn phím hai xâu s1 và s2, mỗi xâu không chứa kí tự dấu cách ở đầu và cuối xâu cũng như không chứa hai hay nhiều dấu cách liên tiếp nhau. Nếu xâu không chứa dấu cách thì nó là một từ, trong trường hợp ngược lại, dấu cách là dấu phân tách các từ trong xâu. Ví dụ, xâu “Bước tới Đèo Ngang, bóng xế tà” chứa bảy từ. Em hãy viết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xác định và đưa ra màn hình tổng số từ trong hai xâu s1 và s2 đã cho</a:t>
            </a:r>
          </a:p>
          <a:p>
            <a:pPr algn="just">
              <a:lnSpc>
                <a:spcPct val="100000"/>
              </a:lnSpc>
              <a:spcBef>
                <a:spcPts val="600"/>
              </a:spcBef>
              <a:spcAft>
                <a:spcPts val="600"/>
              </a:spcAft>
            </a:pPr>
            <a:r>
              <a:rPr lang="en-US" sz="2800" noProof="1">
                <a:solidFill>
                  <a:schemeClr val="tx1"/>
                </a:solidFill>
                <a:latin typeface="Times New Roman" panose="02020603050405020304" pitchFamily="18" charset="0"/>
                <a:cs typeface="Times New Roman" panose="02020603050405020304" pitchFamily="18" charset="0"/>
              </a:rPr>
              <a:t>Ví dụ:</a:t>
            </a:r>
          </a:p>
        </p:txBody>
      </p:sp>
      <p:graphicFrame>
        <p:nvGraphicFramePr>
          <p:cNvPr id="59" name="Table 59">
            <a:extLst>
              <a:ext uri="{FF2B5EF4-FFF2-40B4-BE49-F238E27FC236}">
                <a16:creationId xmlns:a16="http://schemas.microsoft.com/office/drawing/2014/main" id="{D0522E77-9048-4168-AFC2-2BF2928CBCB7}"/>
              </a:ext>
            </a:extLst>
          </p:cNvPr>
          <p:cNvGraphicFramePr>
            <a:graphicFrameLocks noGrp="1"/>
          </p:cNvGraphicFramePr>
          <p:nvPr>
            <p:extLst>
              <p:ext uri="{D42A27DB-BD31-4B8C-83A1-F6EECF244321}">
                <p14:modId xmlns:p14="http://schemas.microsoft.com/office/powerpoint/2010/main" val="3104224155"/>
              </p:ext>
            </p:extLst>
          </p:nvPr>
        </p:nvGraphicFramePr>
        <p:xfrm>
          <a:off x="2032000" y="4715254"/>
          <a:ext cx="8128000" cy="1463040"/>
        </p:xfrm>
        <a:graphic>
          <a:graphicData uri="http://schemas.openxmlformats.org/drawingml/2006/table">
            <a:tbl>
              <a:tblPr firstRow="1" bandRow="1">
                <a:tableStyleId>{93296810-A885-4BE3-A3E7-6D5BEEA58F35}</a:tableStyleId>
              </a:tblPr>
              <a:tblGrid>
                <a:gridCol w="5596709">
                  <a:extLst>
                    <a:ext uri="{9D8B030D-6E8A-4147-A177-3AD203B41FA5}">
                      <a16:colId xmlns:a16="http://schemas.microsoft.com/office/drawing/2014/main" val="1510023744"/>
                    </a:ext>
                  </a:extLst>
                </a:gridCol>
                <a:gridCol w="2531291">
                  <a:extLst>
                    <a:ext uri="{9D8B030D-6E8A-4147-A177-3AD203B41FA5}">
                      <a16:colId xmlns:a16="http://schemas.microsoft.com/office/drawing/2014/main" val="1629607588"/>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Input</a:t>
                      </a: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289174811"/>
                  </a:ext>
                </a:extLst>
              </a:tr>
              <a:tr h="370840">
                <a:tc>
                  <a:txBody>
                    <a:bodyPr/>
                    <a:lstStyle/>
                    <a:p>
                      <a:pPr algn="just"/>
                      <a:r>
                        <a:rPr lang="en-US" sz="2800">
                          <a:latin typeface="Times New Roman" panose="02020603050405020304" pitchFamily="18" charset="0"/>
                          <a:cs typeface="Times New Roman" panose="02020603050405020304" pitchFamily="18" charset="0"/>
                        </a:rPr>
                        <a:t>Dưới trăng quyên đã gọi hè</a:t>
                      </a:r>
                    </a:p>
                    <a:p>
                      <a:pPr algn="just"/>
                      <a:r>
                        <a:rPr lang="en-US" sz="2800">
                          <a:latin typeface="Times New Roman" panose="02020603050405020304" pitchFamily="18" charset="0"/>
                          <a:cs typeface="Times New Roman" panose="02020603050405020304" pitchFamily="18" charset="0"/>
                        </a:rPr>
                        <a:t>Đầu tường lửa lựu lập lòe đâm bông</a:t>
                      </a:r>
                    </a:p>
                  </a:txBody>
                  <a:tcPr anchor="ctr"/>
                </a:tc>
                <a:tc>
                  <a:txBody>
                    <a:bodyPr/>
                    <a:lstStyle/>
                    <a:p>
                      <a:pPr algn="ctr"/>
                      <a:r>
                        <a:rPr lang="en-US" sz="2800">
                          <a:latin typeface="Times New Roman" panose="02020603050405020304" pitchFamily="18" charset="0"/>
                          <a:cs typeface="Times New Roman" panose="02020603050405020304" pitchFamily="18" charset="0"/>
                        </a:rPr>
                        <a:t>14</a:t>
                      </a:r>
                    </a:p>
                  </a:txBody>
                  <a:tcPr anchor="ctr"/>
                </a:tc>
                <a:extLst>
                  <a:ext uri="{0D108BD9-81ED-4DB2-BD59-A6C34878D82A}">
                    <a16:rowId xmlns:a16="http://schemas.microsoft.com/office/drawing/2014/main" val="403117686"/>
                  </a:ext>
                </a:extLst>
              </a:tr>
            </a:tbl>
          </a:graphicData>
        </a:graphic>
      </p:graphicFrame>
    </p:spTree>
    <p:extLst>
      <p:ext uri="{BB962C8B-B14F-4D97-AF65-F5344CB8AC3E}">
        <p14:creationId xmlns:p14="http://schemas.microsoft.com/office/powerpoint/2010/main" val="32614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23E2166D-C4B6-46CB-B181-3E3CC084B675}"/>
              </a:ext>
            </a:extLst>
          </p:cNvPr>
          <p:cNvSpPr>
            <a:spLocks noGrp="1"/>
          </p:cNvSpPr>
          <p:nvPr>
            <p:ph type="sldNum" sz="quarter" idx="63"/>
          </p:nvPr>
        </p:nvSpPr>
        <p:spPr/>
        <p:txBody>
          <a:bodyPr/>
          <a:lstStyle/>
          <a:p>
            <a:fld id="{B67B645E-C5E5-4727-B977-D372A0AA71D9}" type="slidenum">
              <a:rPr lang="en-US" noProof="0" smtClean="0"/>
              <a:pPr/>
              <a:t>18</a:t>
            </a:fld>
            <a:endParaRPr lang="en-US" noProof="0" dirty="0"/>
          </a:p>
        </p:txBody>
      </p:sp>
      <p:pic>
        <p:nvPicPr>
          <p:cNvPr id="24" name="Picture 23">
            <a:extLst>
              <a:ext uri="{FF2B5EF4-FFF2-40B4-BE49-F238E27FC236}">
                <a16:creationId xmlns:a16="http://schemas.microsoft.com/office/drawing/2014/main" id="{95DCC864-A4B5-450C-BC73-C0A403AA33A1}"/>
              </a:ext>
            </a:extLst>
          </p:cNvPr>
          <p:cNvPicPr>
            <a:picLocks noChangeAspect="1"/>
          </p:cNvPicPr>
          <p:nvPr/>
        </p:nvPicPr>
        <p:blipFill rotWithShape="1">
          <a:blip r:embed="rId2"/>
          <a:srcRect l="2571" t="-25" r="42572" b="69914"/>
          <a:stretch/>
        </p:blipFill>
        <p:spPr>
          <a:xfrm>
            <a:off x="964672" y="1939834"/>
            <a:ext cx="10617727" cy="3276566"/>
          </a:xfrm>
          <a:prstGeom prst="rect">
            <a:avLst/>
          </a:prstGeom>
          <a:ln>
            <a:solidFill>
              <a:schemeClr val="accent3">
                <a:lumMod val="50000"/>
              </a:schemeClr>
            </a:solidFill>
          </a:ln>
        </p:spPr>
      </p:pic>
      <p:sp>
        <p:nvSpPr>
          <p:cNvPr id="25" name="Arrow: Down 24">
            <a:extLst>
              <a:ext uri="{FF2B5EF4-FFF2-40B4-BE49-F238E27FC236}">
                <a16:creationId xmlns:a16="http://schemas.microsoft.com/office/drawing/2014/main" id="{3C5254C3-14D4-4C37-B3E3-3B6447D91921}"/>
              </a:ext>
            </a:extLst>
          </p:cNvPr>
          <p:cNvSpPr/>
          <p:nvPr/>
        </p:nvSpPr>
        <p:spPr>
          <a:xfrm>
            <a:off x="5555673" y="277091"/>
            <a:ext cx="540327" cy="1468582"/>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574720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19</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2008908" y="1629372"/>
            <a:ext cx="8174183" cy="3599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4: </a:t>
            </a:r>
            <a:r>
              <a:rPr lang="en-US" sz="2800" noProof="1">
                <a:solidFill>
                  <a:schemeClr val="tx1"/>
                </a:solidFill>
                <a:latin typeface="Times New Roman" panose="02020603050405020304" pitchFamily="18" charset="0"/>
                <a:cs typeface="Times New Roman" panose="02020603050405020304" pitchFamily="18" charset="0"/>
              </a:rPr>
              <a:t>Trong các câu sau đây, những câu nào đúng?</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Có thể ghép các xâu để được xâu mới</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Có thể tìm vị trí một xâu con trong một xâu</a:t>
            </a:r>
          </a:p>
          <a:p>
            <a:pPr marL="514350" indent="-514350" algn="just">
              <a:lnSpc>
                <a:spcPct val="100000"/>
              </a:lnSpc>
              <a:spcBef>
                <a:spcPts val="600"/>
              </a:spcBef>
              <a:spcAft>
                <a:spcPts val="600"/>
              </a:spcAft>
              <a:buFont typeface="Arial" panose="020B0604020202020204" pitchFamily="34" charset="0"/>
              <a:buAutoNum type="arabicParenR"/>
            </a:pPr>
            <a:r>
              <a:rPr lang="en-US" sz="2800" noProof="1">
                <a:solidFill>
                  <a:schemeClr val="tx1"/>
                </a:solidFill>
                <a:latin typeface="Times New Roman" panose="02020603050405020304" pitchFamily="18" charset="0"/>
                <a:cs typeface="Times New Roman" panose="02020603050405020304" pitchFamily="18" charset="0"/>
              </a:rPr>
              <a:t>Không thể xóa một xâu con trong một xâu</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Không thể thay đổi một xâu con trong một xâu</a:t>
            </a:r>
          </a:p>
        </p:txBody>
      </p:sp>
      <p:sp>
        <p:nvSpPr>
          <p:cNvPr id="2" name="Oval 1">
            <a:extLst>
              <a:ext uri="{FF2B5EF4-FFF2-40B4-BE49-F238E27FC236}">
                <a16:creationId xmlns:a16="http://schemas.microsoft.com/office/drawing/2014/main" id="{0A74F267-BD06-427E-A943-67870AE700C7}"/>
              </a:ext>
            </a:extLst>
          </p:cNvPr>
          <p:cNvSpPr/>
          <p:nvPr/>
        </p:nvSpPr>
        <p:spPr>
          <a:xfrm>
            <a:off x="1884218" y="2202872"/>
            <a:ext cx="512618" cy="512618"/>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 name="Oval 5">
            <a:extLst>
              <a:ext uri="{FF2B5EF4-FFF2-40B4-BE49-F238E27FC236}">
                <a16:creationId xmlns:a16="http://schemas.microsoft.com/office/drawing/2014/main" id="{4BB47F38-B206-4177-B68D-648DEFBC5812}"/>
              </a:ext>
            </a:extLst>
          </p:cNvPr>
          <p:cNvSpPr/>
          <p:nvPr/>
        </p:nvSpPr>
        <p:spPr>
          <a:xfrm>
            <a:off x="1884218" y="2776372"/>
            <a:ext cx="512618" cy="512618"/>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786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4E224D4-CF4C-4EC1-B54B-3738143F6391}"/>
              </a:ext>
              <a:ext uri="{C183D7F6-B498-43B3-948B-1728B52AA6E4}">
                <adec:decorative xmlns:adec="http://schemas.microsoft.com/office/drawing/2017/decorative" xmlns="" val="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402395" y="1312199"/>
            <a:ext cx="1728108" cy="666751"/>
          </a:xfrm>
          <a:prstGeom prst="rect">
            <a:avLst/>
          </a:prstGeom>
        </p:spPr>
      </p:pic>
      <p:sp>
        <p:nvSpPr>
          <p:cNvPr id="10" name="TextBox 9">
            <a:extLst>
              <a:ext uri="{FF2B5EF4-FFF2-40B4-BE49-F238E27FC236}">
                <a16:creationId xmlns:a16="http://schemas.microsoft.com/office/drawing/2014/main" id="{18D485CE-D72A-4885-8897-26C911C806A0}"/>
              </a:ext>
            </a:extLst>
          </p:cNvPr>
          <p:cNvSpPr txBox="1"/>
          <p:nvPr/>
        </p:nvSpPr>
        <p:spPr>
          <a:xfrm>
            <a:off x="1631558" y="0"/>
            <a:ext cx="7943203" cy="6043791"/>
          </a:xfrm>
          <a:prstGeom prst="cloudCallout">
            <a:avLst>
              <a:gd name="adj1" fmla="val -49787"/>
              <a:gd name="adj2" fmla="val 34992"/>
            </a:avLst>
          </a:prstGeom>
          <a:noFill/>
          <a:ln>
            <a:solidFill>
              <a:srgbClr val="FFC000"/>
            </a:solidFill>
          </a:ln>
        </p:spPr>
        <p:txBody>
          <a:bodyPr wrap="square" rtlCol="0">
            <a:spAutoFit/>
          </a:bodyPr>
          <a:lstStyle/>
          <a:p>
            <a:pPr algn="just"/>
            <a:r>
              <a:rPr lang="en-US" sz="2800">
                <a:solidFill>
                  <a:schemeClr val="bg1"/>
                </a:solidFill>
                <a:latin typeface="Times New Roman" panose="02020603050405020304" pitchFamily="18" charset="0"/>
                <a:cs typeface="Times New Roman" panose="02020603050405020304" pitchFamily="18" charset="0"/>
              </a:rPr>
              <a:t>	Em đã từng sử dụng phần mềm xử lí văn bản. Theo em, trong ngôn ngữ lập trình, ngoài kiểu dữ liệu số có cần một kiểu dữ liệu không phải là số dùng cho các bài toán xử lí văn bản hay không? Nếu có kiểu dữ liệu như vậy thì nên có những phép xử lí nào trên dữ liệu thuộc kiểu đó?</a:t>
            </a:r>
          </a:p>
        </p:txBody>
      </p:sp>
      <p:pic>
        <p:nvPicPr>
          <p:cNvPr id="11" name="Picture 10">
            <a:extLst>
              <a:ext uri="{FF2B5EF4-FFF2-40B4-BE49-F238E27FC236}">
                <a16:creationId xmlns:a16="http://schemas.microsoft.com/office/drawing/2014/main" id="{60FC587F-7608-473F-8460-70700B3AB6A3}"/>
              </a:ext>
            </a:extLst>
          </p:cNvPr>
          <p:cNvPicPr>
            <a:picLocks noChangeAspect="1"/>
          </p:cNvPicPr>
          <p:nvPr/>
        </p:nvPicPr>
        <p:blipFill>
          <a:blip r:embed="rId4"/>
          <a:stretch>
            <a:fillRect/>
          </a:stretch>
        </p:blipFill>
        <p:spPr>
          <a:xfrm>
            <a:off x="0" y="4772025"/>
            <a:ext cx="1990725" cy="2085975"/>
          </a:xfrm>
          <a:prstGeom prst="rect">
            <a:avLst/>
          </a:prstGeom>
        </p:spPr>
      </p:pic>
    </p:spTree>
    <p:extLst>
      <p:ext uri="{BB962C8B-B14F-4D97-AF65-F5344CB8AC3E}">
        <p14:creationId xmlns:p14="http://schemas.microsoft.com/office/powerpoint/2010/main" val="3069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US" dirty="0"/>
              <a:t>Thank You</a:t>
            </a:r>
          </a:p>
        </p:txBody>
      </p:sp>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bwMode="gray"/>
        <p:txBody>
          <a:bodyPr/>
          <a:lstStyle/>
          <a:p>
            <a:r>
              <a:rPr lang="en-US" noProof="1"/>
              <a:t>Allan Mattsson</a:t>
            </a:r>
          </a:p>
        </p:txBody>
      </p:sp>
      <p:sp>
        <p:nvSpPr>
          <p:cNvPr id="6" name="Text Placeholder 5">
            <a:extLst>
              <a:ext uri="{FF2B5EF4-FFF2-40B4-BE49-F238E27FC236}">
                <a16:creationId xmlns:a16="http://schemas.microsoft.com/office/drawing/2014/main" id="{282CA365-4170-41B8-B4B3-7A2FA6DBD751}"/>
              </a:ext>
            </a:extLst>
          </p:cNvPr>
          <p:cNvSpPr>
            <a:spLocks noGrp="1"/>
          </p:cNvSpPr>
          <p:nvPr>
            <p:ph type="body" sz="quarter" idx="15"/>
          </p:nvPr>
        </p:nvSpPr>
        <p:spPr bwMode="gray"/>
        <p:txBody>
          <a:bodyPr/>
          <a:lstStyle/>
          <a:p>
            <a:r>
              <a:rPr lang="en-US" dirty="0"/>
              <a:t>+1 555-0100</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p:txBody>
          <a:bodyPr/>
          <a:lstStyle/>
          <a:p>
            <a:r>
              <a:rPr lang="en-US" dirty="0"/>
              <a:t>allan@contoso.com</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p:txBody>
          <a:bodyPr/>
          <a:lstStyle/>
          <a:p>
            <a:r>
              <a:rPr lang="en-US" dirty="0"/>
              <a:t>www.contoso.com</a:t>
            </a:r>
          </a:p>
        </p:txBody>
      </p:sp>
      <p:pic>
        <p:nvPicPr>
          <p:cNvPr id="12" name="Graphic 11" descr="User"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gray">
          <a:xfrm>
            <a:off x="11301465" y="3884812"/>
            <a:ext cx="218900" cy="218900"/>
          </a:xfrm>
          <a:prstGeom prst="rect">
            <a:avLst/>
          </a:prstGeom>
        </p:spPr>
      </p:pic>
      <p:pic>
        <p:nvPicPr>
          <p:cNvPr id="14" name="Graphic 13" descr="Smart Phone" title="Icon - Presenter Phone Number">
            <a:extLst>
              <a:ext uri="{FF2B5EF4-FFF2-40B4-BE49-F238E27FC236}">
                <a16:creationId xmlns:a16="http://schemas.microsoft.com/office/drawing/2014/main" id="{E51263B5-564A-401A-810D-0896F97EF0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bwMode="gray">
          <a:xfrm>
            <a:off x="11301465" y="4293572"/>
            <a:ext cx="218900" cy="218900"/>
          </a:xfrm>
          <a:prstGeom prst="rect">
            <a:avLst/>
          </a:prstGeom>
        </p:spPr>
      </p:pic>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bwMode="gray">
          <a:xfrm>
            <a:off x="11301465" y="4661290"/>
            <a:ext cx="218900" cy="218900"/>
          </a:xfrm>
          <a:prstGeom prst="rect">
            <a:avLst/>
          </a:prstGeom>
        </p:spPr>
      </p:pic>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bwMode="gray">
          <a:xfrm>
            <a:off x="11284606" y="5029008"/>
            <a:ext cx="244786" cy="244786"/>
          </a:xfrm>
          <a:prstGeom prst="rect">
            <a:avLst/>
          </a:prstGeom>
        </p:spPr>
      </p:pic>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20</a:t>
            </a:fld>
            <a:endParaRPr lang="en-US" dirty="0"/>
          </a:p>
        </p:txBody>
      </p:sp>
    </p:spTree>
    <p:extLst>
      <p:ext uri="{BB962C8B-B14F-4D97-AF65-F5344CB8AC3E}">
        <p14:creationId xmlns:p14="http://schemas.microsoft.com/office/powerpoint/2010/main" val="311331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r>
              <a:rPr lang="en-US">
                <a:solidFill>
                  <a:srgbClr val="0070C0"/>
                </a:solidFill>
              </a:rPr>
              <a:t>1. Kiểu dữ liệu xâu kí tự</a:t>
            </a:r>
            <a:endParaRPr lang="en-US" dirty="0">
              <a:solidFill>
                <a:srgbClr val="0070C0"/>
              </a:solidFill>
            </a:endParaRP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3</a:t>
            </a:fld>
            <a:endParaRPr lang="en-US" dirty="0"/>
          </a:p>
        </p:txBody>
      </p:sp>
      <p:sp>
        <p:nvSpPr>
          <p:cNvPr id="9" name="TextBox 8">
            <a:extLst>
              <a:ext uri="{FF2B5EF4-FFF2-40B4-BE49-F238E27FC236}">
                <a16:creationId xmlns:a16="http://schemas.microsoft.com/office/drawing/2014/main" id="{DBA49235-F4DB-46A0-BBE8-243731DCE6B1}"/>
              </a:ext>
            </a:extLst>
          </p:cNvPr>
          <p:cNvSpPr txBox="1"/>
          <p:nvPr/>
        </p:nvSpPr>
        <p:spPr>
          <a:xfrm>
            <a:off x="3579876" y="270802"/>
            <a:ext cx="7697723" cy="2764215"/>
          </a:xfrm>
          <a:prstGeom prst="cloudCallout">
            <a:avLst>
              <a:gd name="adj1" fmla="val -62939"/>
              <a:gd name="adj2" fmla="val 14885"/>
            </a:avLst>
          </a:prstGeom>
          <a:noFill/>
          <a:ln>
            <a:solidFill>
              <a:srgbClr val="00B050"/>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Em hãy đọc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sau đây và cho biết mỗi biến số: so_hop, khoi_luong_hop, don_vi_kl chứa dữ liệu thuộc kiểu nào?</a:t>
            </a:r>
          </a:p>
        </p:txBody>
      </p:sp>
      <p:pic>
        <p:nvPicPr>
          <p:cNvPr id="18" name="Picture 17">
            <a:extLst>
              <a:ext uri="{FF2B5EF4-FFF2-40B4-BE49-F238E27FC236}">
                <a16:creationId xmlns:a16="http://schemas.microsoft.com/office/drawing/2014/main" id="{93EAD290-1D28-40CB-A253-95977517DC24}"/>
              </a:ext>
            </a:extLst>
          </p:cNvPr>
          <p:cNvPicPr>
            <a:picLocks noChangeAspect="1"/>
          </p:cNvPicPr>
          <p:nvPr/>
        </p:nvPicPr>
        <p:blipFill rotWithShape="1">
          <a:blip r:embed="rId3"/>
          <a:srcRect r="47727" b="79795"/>
          <a:stretch/>
        </p:blipFill>
        <p:spPr>
          <a:xfrm>
            <a:off x="609600" y="3292732"/>
            <a:ext cx="11313222" cy="2458582"/>
          </a:xfrm>
          <a:prstGeom prst="rect">
            <a:avLst/>
          </a:prstGeom>
          <a:ln>
            <a:solidFill>
              <a:srgbClr val="FF0000"/>
            </a:solidFill>
          </a:ln>
        </p:spPr>
      </p:pic>
      <p:sp>
        <p:nvSpPr>
          <p:cNvPr id="19" name="TextBox 18">
            <a:extLst>
              <a:ext uri="{FF2B5EF4-FFF2-40B4-BE49-F238E27FC236}">
                <a16:creationId xmlns:a16="http://schemas.microsoft.com/office/drawing/2014/main" id="{CACEDDC8-90B1-40D4-AF31-326628C7A1A5}"/>
              </a:ext>
            </a:extLst>
          </p:cNvPr>
          <p:cNvSpPr txBox="1"/>
          <p:nvPr/>
        </p:nvSpPr>
        <p:spPr>
          <a:xfrm>
            <a:off x="609600" y="5806758"/>
            <a:ext cx="11490822" cy="523220"/>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Gợi ý: Có thể dùng hàm type() để kiểm tra kết quả</a:t>
            </a:r>
          </a:p>
        </p:txBody>
      </p:sp>
      <p:pic>
        <p:nvPicPr>
          <p:cNvPr id="1026" name="Picture 2">
            <a:extLst>
              <a:ext uri="{FF2B5EF4-FFF2-40B4-BE49-F238E27FC236}">
                <a16:creationId xmlns:a16="http://schemas.microsoft.com/office/drawing/2014/main" id="{99D86D7A-C27D-40F5-A9A8-923DE05B0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56" y="1551254"/>
            <a:ext cx="1524000" cy="12260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AEFFA4E-15B8-4D54-8EE7-E9E2AFE7ED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56" y="1223370"/>
            <a:ext cx="1513248" cy="166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86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pPr/>
              <a:t>4</a:t>
            </a:fld>
            <a:endParaRPr lang="en-US" dirty="0"/>
          </a:p>
        </p:txBody>
      </p:sp>
      <p:sp>
        <p:nvSpPr>
          <p:cNvPr id="43" name="TextBox 42">
            <a:extLst>
              <a:ext uri="{FF2B5EF4-FFF2-40B4-BE49-F238E27FC236}">
                <a16:creationId xmlns:a16="http://schemas.microsoft.com/office/drawing/2014/main" id="{9C027BCA-BD85-4857-9D88-6F66B898CC93}"/>
              </a:ext>
            </a:extLst>
          </p:cNvPr>
          <p:cNvSpPr txBox="1"/>
          <p:nvPr/>
        </p:nvSpPr>
        <p:spPr>
          <a:xfrm>
            <a:off x="238126" y="477113"/>
            <a:ext cx="11490822" cy="1815882"/>
          </a:xfrm>
          <a:prstGeom prst="rect">
            <a:avLst/>
          </a:prstGeom>
          <a:noFill/>
        </p:spPr>
        <p:txBody>
          <a:bodyPr wrap="square" rtlCol="0">
            <a:spAutoFit/>
          </a:bodyPr>
          <a:lstStyle/>
          <a:p>
            <a:pPr marL="457200" indent="-457200" algn="just">
              <a:buFontTx/>
              <a:buChar char="-"/>
            </a:pPr>
            <a:r>
              <a:rPr lang="en-US" sz="2800">
                <a:latin typeface="Times New Roman" panose="02020603050405020304" pitchFamily="18" charset="0"/>
                <a:cs typeface="Times New Roman" panose="02020603050405020304" pitchFamily="18" charset="0"/>
              </a:rPr>
              <a:t>Một xâu kí tự là một dãy các kí tự. Trong Python, xâu kí tự được đặt trong cặp nháy đơn (hoặc nháy kép)</a:t>
            </a:r>
          </a:p>
          <a:p>
            <a:pPr marL="457200" indent="-457200" algn="just">
              <a:buFontTx/>
              <a:buChar char="-"/>
            </a:pPr>
            <a:r>
              <a:rPr lang="en-US" sz="2800" i="1">
                <a:latin typeface="Times New Roman" panose="02020603050405020304" pitchFamily="18" charset="0"/>
                <a:cs typeface="Times New Roman" panose="02020603050405020304" pitchFamily="18" charset="0"/>
              </a:rPr>
              <a:t>Ví dụ 1: Hình 1 </a:t>
            </a:r>
            <a:r>
              <a:rPr lang="en-US" sz="2800">
                <a:latin typeface="Times New Roman" panose="02020603050405020304" pitchFamily="18" charset="0"/>
                <a:cs typeface="Times New Roman" panose="02020603050405020304" pitchFamily="18" charset="0"/>
              </a:rPr>
              <a:t>minh họa một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sử dụng kiểu dữ liệu xâu kí tự và một biến có chứa xâu kí tự</a:t>
            </a:r>
          </a:p>
        </p:txBody>
      </p:sp>
      <p:pic>
        <p:nvPicPr>
          <p:cNvPr id="44" name="Picture 43">
            <a:extLst>
              <a:ext uri="{FF2B5EF4-FFF2-40B4-BE49-F238E27FC236}">
                <a16:creationId xmlns:a16="http://schemas.microsoft.com/office/drawing/2014/main" id="{0A342704-3B3C-4C25-82B0-3E6119029551}"/>
              </a:ext>
            </a:extLst>
          </p:cNvPr>
          <p:cNvPicPr>
            <a:picLocks noChangeAspect="1"/>
          </p:cNvPicPr>
          <p:nvPr/>
        </p:nvPicPr>
        <p:blipFill rotWithShape="1">
          <a:blip r:embed="rId3"/>
          <a:srcRect l="4659" t="-24" r="63636" b="68898"/>
          <a:stretch/>
        </p:blipFill>
        <p:spPr>
          <a:xfrm>
            <a:off x="7304250" y="2853862"/>
            <a:ext cx="4289058" cy="2722526"/>
          </a:xfrm>
          <a:prstGeom prst="rect">
            <a:avLst/>
          </a:prstGeom>
          <a:ln>
            <a:solidFill>
              <a:srgbClr val="FFC000"/>
            </a:solidFill>
          </a:ln>
        </p:spPr>
      </p:pic>
      <p:pic>
        <p:nvPicPr>
          <p:cNvPr id="46" name="Picture 45">
            <a:extLst>
              <a:ext uri="{FF2B5EF4-FFF2-40B4-BE49-F238E27FC236}">
                <a16:creationId xmlns:a16="http://schemas.microsoft.com/office/drawing/2014/main" id="{7E36E653-E582-407B-979C-3D42FF1DBF8A}"/>
              </a:ext>
            </a:extLst>
          </p:cNvPr>
          <p:cNvPicPr>
            <a:picLocks noChangeAspect="1"/>
          </p:cNvPicPr>
          <p:nvPr/>
        </p:nvPicPr>
        <p:blipFill rotWithShape="1">
          <a:blip r:embed="rId4"/>
          <a:srcRect l="3798" t="6936" r="65000" b="71728"/>
          <a:stretch/>
        </p:blipFill>
        <p:spPr>
          <a:xfrm>
            <a:off x="1155779" y="3102948"/>
            <a:ext cx="5549677" cy="2133600"/>
          </a:xfrm>
          <a:prstGeom prst="rect">
            <a:avLst/>
          </a:prstGeom>
          <a:ln>
            <a:solidFill>
              <a:srgbClr val="FFC000"/>
            </a:solidFill>
          </a:ln>
        </p:spPr>
      </p:pic>
      <p:sp>
        <p:nvSpPr>
          <p:cNvPr id="48" name="TextBox 47">
            <a:extLst>
              <a:ext uri="{FF2B5EF4-FFF2-40B4-BE49-F238E27FC236}">
                <a16:creationId xmlns:a16="http://schemas.microsoft.com/office/drawing/2014/main" id="{F160F056-73B5-48B2-906E-5C9C39C96CB7}"/>
              </a:ext>
            </a:extLst>
          </p:cNvPr>
          <p:cNvSpPr txBox="1"/>
          <p:nvPr/>
        </p:nvSpPr>
        <p:spPr>
          <a:xfrm>
            <a:off x="3399524" y="2301443"/>
            <a:ext cx="2012443" cy="461665"/>
          </a:xfrm>
          <a:prstGeom prst="rect">
            <a:avLst/>
          </a:prstGeom>
          <a:solidFill>
            <a:schemeClr val="accent1">
              <a:lumMod val="20000"/>
              <a:lumOff val="80000"/>
            </a:schemeClr>
          </a:solidFill>
        </p:spPr>
        <p:txBody>
          <a:bodyPr wrap="square" rtlCol="0">
            <a:spAutoFit/>
          </a:bodyPr>
          <a:lstStyle/>
          <a:p>
            <a:pPr algn="ctr"/>
            <a:r>
              <a:rPr lang="en-US" sz="2400">
                <a:solidFill>
                  <a:srgbClr val="002060"/>
                </a:solidFill>
                <a:latin typeface="Times New Roman" panose="02020603050405020304" pitchFamily="18" charset="0"/>
                <a:cs typeface="Times New Roman" panose="02020603050405020304" pitchFamily="18" charset="0"/>
              </a:rPr>
              <a:t>Một xâu kí tự</a:t>
            </a:r>
          </a:p>
        </p:txBody>
      </p:sp>
      <p:sp>
        <p:nvSpPr>
          <p:cNvPr id="49" name="TextBox 48">
            <a:extLst>
              <a:ext uri="{FF2B5EF4-FFF2-40B4-BE49-F238E27FC236}">
                <a16:creationId xmlns:a16="http://schemas.microsoft.com/office/drawing/2014/main" id="{4F8DB04E-5E50-4633-AEE8-BF4DB4542DAC}"/>
              </a:ext>
            </a:extLst>
          </p:cNvPr>
          <p:cNvSpPr txBox="1"/>
          <p:nvPr/>
        </p:nvSpPr>
        <p:spPr>
          <a:xfrm>
            <a:off x="746080" y="5576388"/>
            <a:ext cx="3354865" cy="461665"/>
          </a:xfrm>
          <a:prstGeom prst="rect">
            <a:avLst/>
          </a:prstGeom>
          <a:solidFill>
            <a:schemeClr val="accent1">
              <a:lumMod val="20000"/>
              <a:lumOff val="80000"/>
            </a:schemeClr>
          </a:solidFill>
        </p:spPr>
        <p:txBody>
          <a:bodyPr wrap="square" rtlCol="0">
            <a:spAutoFit/>
          </a:bodyPr>
          <a:lstStyle/>
          <a:p>
            <a:pPr algn="ctr"/>
            <a:r>
              <a:rPr lang="en-US" sz="2400">
                <a:solidFill>
                  <a:srgbClr val="002060"/>
                </a:solidFill>
                <a:latin typeface="Times New Roman" panose="02020603050405020304" pitchFamily="18" charset="0"/>
                <a:cs typeface="Times New Roman" panose="02020603050405020304" pitchFamily="18" charset="0"/>
              </a:rPr>
              <a:t>Một biến chứa xâu kí tự</a:t>
            </a:r>
          </a:p>
        </p:txBody>
      </p:sp>
      <p:sp>
        <p:nvSpPr>
          <p:cNvPr id="50" name="TextBox 49">
            <a:extLst>
              <a:ext uri="{FF2B5EF4-FFF2-40B4-BE49-F238E27FC236}">
                <a16:creationId xmlns:a16="http://schemas.microsoft.com/office/drawing/2014/main" id="{2A9B8C2D-C8CF-4A7B-AC52-12DE40FBC3D2}"/>
              </a:ext>
            </a:extLst>
          </p:cNvPr>
          <p:cNvSpPr txBox="1"/>
          <p:nvPr/>
        </p:nvSpPr>
        <p:spPr>
          <a:xfrm>
            <a:off x="7583889" y="2263428"/>
            <a:ext cx="4289059" cy="461665"/>
          </a:xfrm>
          <a:prstGeom prst="rect">
            <a:avLst/>
          </a:prstGeom>
          <a:noFill/>
        </p:spPr>
        <p:txBody>
          <a:bodyPr wrap="square" rtlCol="0">
            <a:spAutoFit/>
          </a:bodyPr>
          <a:lstStyle/>
          <a:p>
            <a:pPr algn="just"/>
            <a:r>
              <a:rPr lang="en-US" sz="2400" i="1">
                <a:solidFill>
                  <a:srgbClr val="7030A0"/>
                </a:solidFill>
                <a:latin typeface="Times New Roman" panose="02020603050405020304" pitchFamily="18" charset="0"/>
                <a:cs typeface="Times New Roman" panose="02020603050405020304" pitchFamily="18" charset="0"/>
              </a:rPr>
              <a:t>Một kết quả chạy c</a:t>
            </a:r>
            <a:r>
              <a:rPr lang="vi-VN" sz="2400" i="1">
                <a:solidFill>
                  <a:srgbClr val="7030A0"/>
                </a:solidFill>
                <a:latin typeface="Times New Roman" panose="02020603050405020304" pitchFamily="18" charset="0"/>
                <a:cs typeface="Times New Roman" panose="02020603050405020304" pitchFamily="18" charset="0"/>
              </a:rPr>
              <a:t>hương trình</a:t>
            </a:r>
            <a:r>
              <a:rPr lang="en-US" sz="2400" i="1">
                <a:solidFill>
                  <a:srgbClr val="7030A0"/>
                </a:solidFill>
                <a:latin typeface="Times New Roman" panose="02020603050405020304" pitchFamily="18" charset="0"/>
                <a:cs typeface="Times New Roman" panose="02020603050405020304" pitchFamily="18" charset="0"/>
              </a:rPr>
              <a:t> </a:t>
            </a:r>
          </a:p>
        </p:txBody>
      </p:sp>
      <p:sp>
        <p:nvSpPr>
          <p:cNvPr id="51" name="TextBox 50">
            <a:extLst>
              <a:ext uri="{FF2B5EF4-FFF2-40B4-BE49-F238E27FC236}">
                <a16:creationId xmlns:a16="http://schemas.microsoft.com/office/drawing/2014/main" id="{35762066-ECE8-4148-BE91-639167CC4575}"/>
              </a:ext>
            </a:extLst>
          </p:cNvPr>
          <p:cNvSpPr txBox="1"/>
          <p:nvPr/>
        </p:nvSpPr>
        <p:spPr>
          <a:xfrm>
            <a:off x="2050052" y="6257572"/>
            <a:ext cx="7610546" cy="523220"/>
          </a:xfrm>
          <a:prstGeom prst="rect">
            <a:avLst/>
          </a:prstGeom>
          <a:noFill/>
        </p:spPr>
        <p:txBody>
          <a:bodyPr wrap="square" rtlCol="0">
            <a:spAutoFit/>
          </a:bodyPr>
          <a:lstStyle/>
          <a:p>
            <a:pPr algn="ctr"/>
            <a:r>
              <a:rPr lang="en-US" sz="2800" i="1">
                <a:latin typeface="Times New Roman" panose="02020603050405020304" pitchFamily="18" charset="0"/>
                <a:cs typeface="Times New Roman" panose="02020603050405020304" pitchFamily="18" charset="0"/>
              </a:rPr>
              <a:t>Hình 1. Một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với dữ liệu kiểu xâu</a:t>
            </a:r>
          </a:p>
        </p:txBody>
      </p:sp>
      <p:cxnSp>
        <p:nvCxnSpPr>
          <p:cNvPr id="53" name="Straight Arrow Connector 52">
            <a:extLst>
              <a:ext uri="{FF2B5EF4-FFF2-40B4-BE49-F238E27FC236}">
                <a16:creationId xmlns:a16="http://schemas.microsoft.com/office/drawing/2014/main" id="{E2F8F4AA-D46F-413E-9092-7F5087254C8B}"/>
              </a:ext>
            </a:extLst>
          </p:cNvPr>
          <p:cNvCxnSpPr/>
          <p:nvPr/>
        </p:nvCxnSpPr>
        <p:spPr>
          <a:xfrm>
            <a:off x="3474721" y="2763108"/>
            <a:ext cx="0" cy="11968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D6D67E0-7A43-4C2B-B8F6-72D689ED669D}"/>
              </a:ext>
            </a:extLst>
          </p:cNvPr>
          <p:cNvCxnSpPr>
            <a:cxnSpLocks/>
          </p:cNvCxnSpPr>
          <p:nvPr/>
        </p:nvCxnSpPr>
        <p:spPr>
          <a:xfrm flipV="1">
            <a:off x="3629890" y="4987636"/>
            <a:ext cx="0" cy="588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37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pPr/>
              <a:t>5</a:t>
            </a:fld>
            <a:endParaRPr lang="en-US" dirty="0"/>
          </a:p>
        </p:txBody>
      </p:sp>
      <p:sp>
        <p:nvSpPr>
          <p:cNvPr id="43" name="TextBox 42">
            <a:extLst>
              <a:ext uri="{FF2B5EF4-FFF2-40B4-BE49-F238E27FC236}">
                <a16:creationId xmlns:a16="http://schemas.microsoft.com/office/drawing/2014/main" id="{9C027BCA-BD85-4857-9D88-6F66B898CC93}"/>
              </a:ext>
            </a:extLst>
          </p:cNvPr>
          <p:cNvSpPr txBox="1"/>
          <p:nvPr/>
        </p:nvSpPr>
        <p:spPr>
          <a:xfrm>
            <a:off x="238126" y="333163"/>
            <a:ext cx="11490822" cy="2246769"/>
          </a:xfrm>
          <a:prstGeom prst="rect">
            <a:avLst/>
          </a:prstGeom>
          <a:noFill/>
        </p:spPr>
        <p:txBody>
          <a:bodyPr wrap="square" rtlCol="0">
            <a:spAutoFit/>
          </a:bodyPr>
          <a:lstStyle/>
          <a:p>
            <a:pPr marL="457200" indent="-457200" algn="just">
              <a:buFontTx/>
              <a:buChar char="-"/>
            </a:pPr>
            <a:r>
              <a:rPr lang="en-US" sz="2800">
                <a:latin typeface="Times New Roman" panose="02020603050405020304" pitchFamily="18" charset="0"/>
                <a:cs typeface="Times New Roman" panose="02020603050405020304" pitchFamily="18" charset="0"/>
              </a:rPr>
              <a:t>Các kí tự trong xâu được đánh số bắt đầu từ 0.</a:t>
            </a:r>
          </a:p>
          <a:p>
            <a:pPr marL="457200" indent="-457200" algn="just">
              <a:buFontTx/>
              <a:buChar char="-"/>
            </a:pPr>
            <a:r>
              <a:rPr lang="en-US" sz="2800">
                <a:latin typeface="Times New Roman" panose="02020603050405020304" pitchFamily="18" charset="0"/>
                <a:cs typeface="Times New Roman" panose="02020603050405020304" pitchFamily="18" charset="0"/>
              </a:rPr>
              <a:t>Hàm len() để đếm số kí tự trong một xâu kể cả kí tự dấu cách</a:t>
            </a:r>
          </a:p>
          <a:p>
            <a:pPr marL="457200" indent="-457200" algn="just">
              <a:buFontTx/>
              <a:buChar char="-"/>
            </a:pPr>
            <a:r>
              <a:rPr lang="en-US" sz="2800">
                <a:latin typeface="Times New Roman" panose="02020603050405020304" pitchFamily="18" charset="0"/>
                <a:cs typeface="Times New Roman" panose="02020603050405020304" pitchFamily="18" charset="0"/>
              </a:rPr>
              <a:t>Số kí tự trong xâu được gọi là độ dài của xâu</a:t>
            </a:r>
          </a:p>
          <a:p>
            <a:pPr marL="457200" indent="-457200" algn="just">
              <a:buFontTx/>
              <a:buChar char="-"/>
            </a:pPr>
            <a:r>
              <a:rPr lang="en-US" sz="2800" i="1">
                <a:latin typeface="Times New Roman" panose="02020603050405020304" pitchFamily="18" charset="0"/>
                <a:cs typeface="Times New Roman" panose="02020603050405020304" pitchFamily="18" charset="0"/>
              </a:rPr>
              <a:t>Hình 2 </a:t>
            </a:r>
            <a:r>
              <a:rPr lang="en-US" sz="2800">
                <a:latin typeface="Times New Roman" panose="02020603050405020304" pitchFamily="18" charset="0"/>
                <a:cs typeface="Times New Roman" panose="02020603050405020304" pitchFamily="18" charset="0"/>
              </a:rPr>
              <a:t>minh họa một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sử dụng hàm len() và kiểu dữ liệu xâu kí tự</a:t>
            </a:r>
          </a:p>
        </p:txBody>
      </p:sp>
      <p:sp>
        <p:nvSpPr>
          <p:cNvPr id="48" name="TextBox 47">
            <a:extLst>
              <a:ext uri="{FF2B5EF4-FFF2-40B4-BE49-F238E27FC236}">
                <a16:creationId xmlns:a16="http://schemas.microsoft.com/office/drawing/2014/main" id="{F160F056-73B5-48B2-906E-5C9C39C96CB7}"/>
              </a:ext>
            </a:extLst>
          </p:cNvPr>
          <p:cNvSpPr txBox="1"/>
          <p:nvPr/>
        </p:nvSpPr>
        <p:spPr>
          <a:xfrm>
            <a:off x="7341130" y="5117488"/>
            <a:ext cx="4177053" cy="369332"/>
          </a:xfrm>
          <a:prstGeom prst="rect">
            <a:avLst/>
          </a:prstGeom>
          <a:solidFill>
            <a:schemeClr val="accent2">
              <a:lumMod val="25000"/>
              <a:lumOff val="75000"/>
            </a:schemeClr>
          </a:solidFill>
          <a:ln>
            <a:noFill/>
          </a:ln>
        </p:spPr>
        <p:txBody>
          <a:bodyPr wrap="square" rtlCol="0">
            <a:spAutoFit/>
          </a:bodyPr>
          <a:lstStyle/>
          <a:p>
            <a:pPr algn="ctr"/>
            <a:r>
              <a:rPr lang="en-US">
                <a:solidFill>
                  <a:srgbClr val="00206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Hoàng Thị Thanh Tâm</a:t>
            </a:r>
            <a:r>
              <a:rPr lang="en-US">
                <a:solidFill>
                  <a:srgbClr val="002060"/>
                </a:solidFill>
                <a:latin typeface="Times New Roman" panose="02020603050405020304" pitchFamily="18" charset="0"/>
                <a:cs typeface="Times New Roman" panose="02020603050405020304" pitchFamily="18" charset="0"/>
              </a:rPr>
              <a:t>” gồm 19 kí tự</a:t>
            </a:r>
          </a:p>
        </p:txBody>
      </p:sp>
      <p:sp>
        <p:nvSpPr>
          <p:cNvPr id="49" name="TextBox 48">
            <a:extLst>
              <a:ext uri="{FF2B5EF4-FFF2-40B4-BE49-F238E27FC236}">
                <a16:creationId xmlns:a16="http://schemas.microsoft.com/office/drawing/2014/main" id="{4F8DB04E-5E50-4633-AEE8-BF4DB4542DAC}"/>
              </a:ext>
            </a:extLst>
          </p:cNvPr>
          <p:cNvSpPr txBox="1"/>
          <p:nvPr/>
        </p:nvSpPr>
        <p:spPr>
          <a:xfrm>
            <a:off x="1363463" y="5163655"/>
            <a:ext cx="4901545" cy="830997"/>
          </a:xfrm>
          <a:prstGeom prst="rect">
            <a:avLst/>
          </a:prstGeom>
          <a:noFill/>
          <a:ln>
            <a:noFill/>
          </a:ln>
        </p:spPr>
        <p:txBody>
          <a:bodyPr wrap="square" rtlCol="0">
            <a:spAutoFit/>
          </a:bodyPr>
          <a:lstStyle/>
          <a:p>
            <a:pPr algn="ctr"/>
            <a:r>
              <a:rPr lang="en-US" sz="2400" i="1">
                <a:solidFill>
                  <a:srgbClr val="7030A0"/>
                </a:solidFill>
                <a:latin typeface="Times New Roman" panose="02020603050405020304" pitchFamily="18" charset="0"/>
                <a:cs typeface="Times New Roman" panose="02020603050405020304" pitchFamily="18" charset="0"/>
              </a:rPr>
              <a:t>Hàm cho biết độ dài xâu kí tự (số kí tự) chứa trong biến name</a:t>
            </a:r>
          </a:p>
        </p:txBody>
      </p:sp>
      <p:sp>
        <p:nvSpPr>
          <p:cNvPr id="50" name="TextBox 49">
            <a:extLst>
              <a:ext uri="{FF2B5EF4-FFF2-40B4-BE49-F238E27FC236}">
                <a16:creationId xmlns:a16="http://schemas.microsoft.com/office/drawing/2014/main" id="{2A9B8C2D-C8CF-4A7B-AC52-12DE40FBC3D2}"/>
              </a:ext>
            </a:extLst>
          </p:cNvPr>
          <p:cNvSpPr txBox="1"/>
          <p:nvPr/>
        </p:nvSpPr>
        <p:spPr>
          <a:xfrm>
            <a:off x="7341130" y="5602891"/>
            <a:ext cx="4289059" cy="461665"/>
          </a:xfrm>
          <a:prstGeom prst="rect">
            <a:avLst/>
          </a:prstGeom>
          <a:noFill/>
        </p:spPr>
        <p:txBody>
          <a:bodyPr wrap="square" rtlCol="0">
            <a:spAutoFit/>
          </a:bodyPr>
          <a:lstStyle/>
          <a:p>
            <a:pPr algn="ctr"/>
            <a:r>
              <a:rPr lang="en-US" sz="2400" i="1">
                <a:solidFill>
                  <a:srgbClr val="7030A0"/>
                </a:solidFill>
                <a:latin typeface="Times New Roman" panose="02020603050405020304" pitchFamily="18" charset="0"/>
                <a:cs typeface="Times New Roman" panose="02020603050405020304" pitchFamily="18" charset="0"/>
              </a:rPr>
              <a:t>Một kết quả chạy c</a:t>
            </a:r>
            <a:r>
              <a:rPr lang="vi-VN" sz="2400" i="1">
                <a:solidFill>
                  <a:srgbClr val="7030A0"/>
                </a:solidFill>
                <a:latin typeface="Times New Roman" panose="02020603050405020304" pitchFamily="18" charset="0"/>
                <a:cs typeface="Times New Roman" panose="02020603050405020304" pitchFamily="18" charset="0"/>
              </a:rPr>
              <a:t>hương trình</a:t>
            </a:r>
            <a:r>
              <a:rPr lang="en-US" sz="2400" i="1">
                <a:solidFill>
                  <a:srgbClr val="7030A0"/>
                </a:solidFill>
                <a:latin typeface="Times New Roman" panose="02020603050405020304" pitchFamily="18" charset="0"/>
                <a:cs typeface="Times New Roman" panose="02020603050405020304" pitchFamily="18" charset="0"/>
              </a:rPr>
              <a:t> </a:t>
            </a:r>
          </a:p>
        </p:txBody>
      </p:sp>
      <p:sp>
        <p:nvSpPr>
          <p:cNvPr id="51" name="TextBox 50">
            <a:extLst>
              <a:ext uri="{FF2B5EF4-FFF2-40B4-BE49-F238E27FC236}">
                <a16:creationId xmlns:a16="http://schemas.microsoft.com/office/drawing/2014/main" id="{35762066-ECE8-4148-BE91-639167CC4575}"/>
              </a:ext>
            </a:extLst>
          </p:cNvPr>
          <p:cNvSpPr txBox="1"/>
          <p:nvPr/>
        </p:nvSpPr>
        <p:spPr>
          <a:xfrm>
            <a:off x="2050052" y="6257572"/>
            <a:ext cx="7610546" cy="523220"/>
          </a:xfrm>
          <a:prstGeom prst="rect">
            <a:avLst/>
          </a:prstGeom>
          <a:noFill/>
        </p:spPr>
        <p:txBody>
          <a:bodyPr wrap="square" rtlCol="0">
            <a:spAutoFit/>
          </a:bodyPr>
          <a:lstStyle/>
          <a:p>
            <a:pPr algn="ctr"/>
            <a:r>
              <a:rPr lang="en-US" sz="2800" i="1">
                <a:latin typeface="Times New Roman" panose="02020603050405020304" pitchFamily="18" charset="0"/>
                <a:cs typeface="Times New Roman" panose="02020603050405020304" pitchFamily="18" charset="0"/>
              </a:rPr>
              <a:t>Hình 2. Một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sử dụng hàm len()</a:t>
            </a:r>
          </a:p>
        </p:txBody>
      </p:sp>
      <p:pic>
        <p:nvPicPr>
          <p:cNvPr id="58" name="Picture 57">
            <a:extLst>
              <a:ext uri="{FF2B5EF4-FFF2-40B4-BE49-F238E27FC236}">
                <a16:creationId xmlns:a16="http://schemas.microsoft.com/office/drawing/2014/main" id="{22EFEFE9-FF32-418C-A4FC-268A9C98D27F}"/>
              </a:ext>
            </a:extLst>
          </p:cNvPr>
          <p:cNvPicPr>
            <a:picLocks noChangeAspect="1"/>
          </p:cNvPicPr>
          <p:nvPr/>
        </p:nvPicPr>
        <p:blipFill rotWithShape="1">
          <a:blip r:embed="rId3"/>
          <a:srcRect l="8296" t="1097" r="67954" b="71123"/>
          <a:stretch/>
        </p:blipFill>
        <p:spPr>
          <a:xfrm>
            <a:off x="7649932" y="2579932"/>
            <a:ext cx="3671456" cy="2414525"/>
          </a:xfrm>
          <a:prstGeom prst="rect">
            <a:avLst/>
          </a:prstGeom>
          <a:ln>
            <a:solidFill>
              <a:srgbClr val="FF0000"/>
            </a:solidFill>
          </a:ln>
        </p:spPr>
      </p:pic>
      <p:pic>
        <p:nvPicPr>
          <p:cNvPr id="60" name="Picture 59">
            <a:extLst>
              <a:ext uri="{FF2B5EF4-FFF2-40B4-BE49-F238E27FC236}">
                <a16:creationId xmlns:a16="http://schemas.microsoft.com/office/drawing/2014/main" id="{89E113A6-30D3-4874-A44B-F7CC9650D6A0}"/>
              </a:ext>
            </a:extLst>
          </p:cNvPr>
          <p:cNvPicPr>
            <a:picLocks noChangeAspect="1"/>
          </p:cNvPicPr>
          <p:nvPr/>
        </p:nvPicPr>
        <p:blipFill rotWithShape="1">
          <a:blip r:embed="rId4"/>
          <a:srcRect l="3798" t="6918" r="68864" b="73185"/>
          <a:stretch/>
        </p:blipFill>
        <p:spPr>
          <a:xfrm>
            <a:off x="1155780" y="2725093"/>
            <a:ext cx="5316913" cy="2175643"/>
          </a:xfrm>
          <a:prstGeom prst="rect">
            <a:avLst/>
          </a:prstGeom>
          <a:ln>
            <a:solidFill>
              <a:srgbClr val="FF0000"/>
            </a:solidFill>
          </a:ln>
        </p:spPr>
      </p:pic>
      <p:cxnSp>
        <p:nvCxnSpPr>
          <p:cNvPr id="62" name="Straight Arrow Connector 61">
            <a:extLst>
              <a:ext uri="{FF2B5EF4-FFF2-40B4-BE49-F238E27FC236}">
                <a16:creationId xmlns:a16="http://schemas.microsoft.com/office/drawing/2014/main" id="{33565706-6B2F-4F4B-B275-3AC51E46767F}"/>
              </a:ext>
            </a:extLst>
          </p:cNvPr>
          <p:cNvCxnSpPr/>
          <p:nvPr/>
        </p:nvCxnSpPr>
        <p:spPr>
          <a:xfrm flipH="1" flipV="1">
            <a:off x="8035636" y="4641273"/>
            <a:ext cx="1052946" cy="4762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70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r>
              <a:rPr lang="en-US">
                <a:solidFill>
                  <a:srgbClr val="0070C0"/>
                </a:solidFill>
              </a:rPr>
              <a:t>2. Một số hàm xử lí xâu kí tự</a:t>
            </a:r>
            <a:endParaRPr lang="en-US" dirty="0">
              <a:solidFill>
                <a:srgbClr val="0070C0"/>
              </a:solidFill>
            </a:endParaRP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6</a:t>
            </a:fld>
            <a:endParaRPr lang="en-US" dirty="0"/>
          </a:p>
        </p:txBody>
      </p:sp>
      <p:sp>
        <p:nvSpPr>
          <p:cNvPr id="9" name="TextBox 8">
            <a:extLst>
              <a:ext uri="{FF2B5EF4-FFF2-40B4-BE49-F238E27FC236}">
                <a16:creationId xmlns:a16="http://schemas.microsoft.com/office/drawing/2014/main" id="{DBA49235-F4DB-46A0-BBE8-243731DCE6B1}"/>
              </a:ext>
            </a:extLst>
          </p:cNvPr>
          <p:cNvSpPr txBox="1"/>
          <p:nvPr/>
        </p:nvSpPr>
        <p:spPr>
          <a:xfrm>
            <a:off x="609600" y="1106686"/>
            <a:ext cx="10911840" cy="1538883"/>
          </a:xfrm>
          <a:prstGeom prst="rect">
            <a:avLst/>
          </a:prstGeom>
          <a:noFill/>
          <a:ln>
            <a:noFill/>
          </a:ln>
        </p:spPr>
        <p:txBody>
          <a:bodyPr wrap="square" rtlCol="0">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Python cung cấp nhiều công cụ để xử lí xâu. Một số công cụ thường dùng là:</a:t>
            </a:r>
          </a:p>
          <a:p>
            <a:pPr marL="457200" indent="-457200" algn="just">
              <a:spcBef>
                <a:spcPts val="600"/>
              </a:spcBef>
              <a:spcAft>
                <a:spcPts val="600"/>
              </a:spcAft>
              <a:buFontTx/>
              <a:buChar char="-"/>
            </a:pPr>
            <a:r>
              <a:rPr lang="en-US" sz="2800" i="1">
                <a:solidFill>
                  <a:srgbClr val="C00000"/>
                </a:solidFill>
                <a:latin typeface="Times New Roman" panose="02020603050405020304" pitchFamily="18" charset="0"/>
                <a:cs typeface="Times New Roman" panose="02020603050405020304" pitchFamily="18" charset="0"/>
              </a:rPr>
              <a:t>Ghép xâu bằng phép + </a:t>
            </a:r>
            <a:r>
              <a:rPr lang="en-US" sz="2800">
                <a:latin typeface="Times New Roman" panose="02020603050405020304" pitchFamily="18" charset="0"/>
                <a:cs typeface="Times New Roman" panose="02020603050405020304" pitchFamily="18" charset="0"/>
              </a:rPr>
              <a:t>(</a:t>
            </a:r>
            <a:r>
              <a:rPr lang="en-US" sz="2800" i="1">
                <a:latin typeface="Times New Roman" panose="02020603050405020304" pitchFamily="18" charset="0"/>
                <a:cs typeface="Times New Roman" panose="02020603050405020304" pitchFamily="18" charset="0"/>
              </a:rPr>
              <a:t>Hình 3</a:t>
            </a:r>
            <a:r>
              <a:rPr lang="en-US" sz="280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318F9D46-36D7-46A1-A210-CF0F7B87968A}"/>
              </a:ext>
            </a:extLst>
          </p:cNvPr>
          <p:cNvPicPr>
            <a:picLocks noChangeAspect="1"/>
          </p:cNvPicPr>
          <p:nvPr/>
        </p:nvPicPr>
        <p:blipFill rotWithShape="1">
          <a:blip r:embed="rId3"/>
          <a:srcRect l="8637" t="25241" r="77045" b="56367"/>
          <a:stretch/>
        </p:blipFill>
        <p:spPr>
          <a:xfrm>
            <a:off x="1333580" y="2578010"/>
            <a:ext cx="4140204" cy="2990146"/>
          </a:xfrm>
          <a:prstGeom prst="rect">
            <a:avLst/>
          </a:prstGeom>
        </p:spPr>
      </p:pic>
      <p:sp>
        <p:nvSpPr>
          <p:cNvPr id="13" name="TextBox 12">
            <a:extLst>
              <a:ext uri="{FF2B5EF4-FFF2-40B4-BE49-F238E27FC236}">
                <a16:creationId xmlns:a16="http://schemas.microsoft.com/office/drawing/2014/main" id="{C1162BB2-1B42-4D4A-93C8-BED0A24644AA}"/>
              </a:ext>
            </a:extLst>
          </p:cNvPr>
          <p:cNvSpPr txBox="1"/>
          <p:nvPr/>
        </p:nvSpPr>
        <p:spPr>
          <a:xfrm>
            <a:off x="7139088" y="4444456"/>
            <a:ext cx="355662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i="1">
                <a:solidFill>
                  <a:srgbClr val="7030A0"/>
                </a:solidFill>
                <a:latin typeface="Times New Roman" panose="02020603050405020304" pitchFamily="18" charset="0"/>
                <a:cs typeface="Times New Roman" panose="02020603050405020304" pitchFamily="18" charset="0"/>
              </a:rPr>
              <a:t>Có thể dùng dấu nháy đơn hoặc nháy kép</a:t>
            </a:r>
          </a:p>
        </p:txBody>
      </p:sp>
      <p:sp>
        <p:nvSpPr>
          <p:cNvPr id="15" name="TextBox 14">
            <a:extLst>
              <a:ext uri="{FF2B5EF4-FFF2-40B4-BE49-F238E27FC236}">
                <a16:creationId xmlns:a16="http://schemas.microsoft.com/office/drawing/2014/main" id="{BEE174CD-85A5-43B6-9A6D-FB177ADEA65F}"/>
              </a:ext>
            </a:extLst>
          </p:cNvPr>
          <p:cNvSpPr txBox="1"/>
          <p:nvPr/>
        </p:nvSpPr>
        <p:spPr>
          <a:xfrm>
            <a:off x="3298827" y="6022103"/>
            <a:ext cx="5735411" cy="523220"/>
          </a:xfrm>
          <a:prstGeom prst="rect">
            <a:avLst/>
          </a:prstGeom>
          <a:noFill/>
        </p:spPr>
        <p:txBody>
          <a:bodyPr wrap="square" rtlCol="0">
            <a:spAutoFit/>
          </a:bodyPr>
          <a:lstStyle/>
          <a:p>
            <a:pPr algn="ctr"/>
            <a:r>
              <a:rPr lang="en-US" sz="2800" i="1">
                <a:latin typeface="Times New Roman" panose="02020603050405020304" pitchFamily="18" charset="0"/>
                <a:cs typeface="Times New Roman" panose="02020603050405020304" pitchFamily="18" charset="0"/>
              </a:rPr>
              <a:t>Hình 3. Một ví dụ về ghép xâu</a:t>
            </a:r>
          </a:p>
        </p:txBody>
      </p:sp>
      <p:pic>
        <p:nvPicPr>
          <p:cNvPr id="10" name="Picture 9">
            <a:extLst>
              <a:ext uri="{FF2B5EF4-FFF2-40B4-BE49-F238E27FC236}">
                <a16:creationId xmlns:a16="http://schemas.microsoft.com/office/drawing/2014/main" id="{E696B2FF-0E88-4040-8722-45DA5B22DEE5}"/>
              </a:ext>
            </a:extLst>
          </p:cNvPr>
          <p:cNvPicPr>
            <a:picLocks noChangeAspect="1"/>
          </p:cNvPicPr>
          <p:nvPr/>
        </p:nvPicPr>
        <p:blipFill rotWithShape="1">
          <a:blip r:embed="rId4"/>
          <a:srcRect l="8523" t="44363" r="70568" b="48490"/>
          <a:stretch/>
        </p:blipFill>
        <p:spPr>
          <a:xfrm>
            <a:off x="6339526" y="2578010"/>
            <a:ext cx="5389419" cy="1214319"/>
          </a:xfrm>
          <a:prstGeom prst="rect">
            <a:avLst/>
          </a:prstGeom>
        </p:spPr>
      </p:pic>
      <p:cxnSp>
        <p:nvCxnSpPr>
          <p:cNvPr id="12" name="Straight Arrow Connector 11">
            <a:extLst>
              <a:ext uri="{FF2B5EF4-FFF2-40B4-BE49-F238E27FC236}">
                <a16:creationId xmlns:a16="http://schemas.microsoft.com/office/drawing/2014/main" id="{C046B5A9-41F1-41FA-89EE-29DDE575F781}"/>
              </a:ext>
            </a:extLst>
          </p:cNvPr>
          <p:cNvCxnSpPr>
            <a:cxnSpLocks/>
          </p:cNvCxnSpPr>
          <p:nvPr/>
        </p:nvCxnSpPr>
        <p:spPr>
          <a:xfrm flipV="1">
            <a:off x="10058617" y="3006436"/>
            <a:ext cx="799803" cy="14380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EA3A7B8-959B-403A-ACE0-79111E2002AB}"/>
              </a:ext>
            </a:extLst>
          </p:cNvPr>
          <p:cNvCxnSpPr>
            <a:cxnSpLocks/>
          </p:cNvCxnSpPr>
          <p:nvPr/>
        </p:nvCxnSpPr>
        <p:spPr>
          <a:xfrm flipH="1" flipV="1">
            <a:off x="4294909" y="3595855"/>
            <a:ext cx="3394364" cy="8486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12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r>
              <a:rPr lang="en-US">
                <a:solidFill>
                  <a:srgbClr val="0070C0"/>
                </a:solidFill>
              </a:rPr>
              <a:t>2. Một số hàm xử lí xâu kí tự</a:t>
            </a:r>
            <a:endParaRPr lang="en-US" dirty="0">
              <a:solidFill>
                <a:srgbClr val="0070C0"/>
              </a:solidFill>
            </a:endParaRP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7</a:t>
            </a:fld>
            <a:endParaRPr lang="en-US" dirty="0"/>
          </a:p>
        </p:txBody>
      </p:sp>
      <p:sp>
        <p:nvSpPr>
          <p:cNvPr id="19" name="TextBox 18">
            <a:extLst>
              <a:ext uri="{FF2B5EF4-FFF2-40B4-BE49-F238E27FC236}">
                <a16:creationId xmlns:a16="http://schemas.microsoft.com/office/drawing/2014/main" id="{CACEDDC8-90B1-40D4-AF31-326628C7A1A5}"/>
              </a:ext>
            </a:extLst>
          </p:cNvPr>
          <p:cNvSpPr txBox="1"/>
          <p:nvPr/>
        </p:nvSpPr>
        <p:spPr>
          <a:xfrm>
            <a:off x="432000" y="1038183"/>
            <a:ext cx="11469055" cy="1107996"/>
          </a:xfrm>
          <a:prstGeom prst="rect">
            <a:avLst/>
          </a:prstGeom>
          <a:noFill/>
        </p:spPr>
        <p:txBody>
          <a:bodyPr wrap="square" rtlCol="0">
            <a:spAutoFit/>
          </a:bodyPr>
          <a:lstStyle/>
          <a:p>
            <a:pPr marL="457200" indent="-457200" algn="just">
              <a:spcBef>
                <a:spcPts val="600"/>
              </a:spcBef>
              <a:spcAft>
                <a:spcPts val="600"/>
              </a:spcAft>
              <a:buFontTx/>
              <a:buChar char="-"/>
            </a:pPr>
            <a:r>
              <a:rPr lang="en-US" sz="2800" i="1">
                <a:solidFill>
                  <a:srgbClr val="C00000"/>
                </a:solidFill>
                <a:latin typeface="Times New Roman" panose="02020603050405020304" pitchFamily="18" charset="0"/>
                <a:cs typeface="Times New Roman" panose="02020603050405020304" pitchFamily="18" charset="0"/>
              </a:rPr>
              <a:t>Đếm số lần xuất hiện xâu con</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Hàm </a:t>
            </a:r>
            <a:r>
              <a:rPr lang="en-US" sz="2800">
                <a:solidFill>
                  <a:srgbClr val="7030A0"/>
                </a:solidFill>
                <a:latin typeface="Times New Roman" panose="02020603050405020304" pitchFamily="18" charset="0"/>
                <a:cs typeface="Times New Roman" panose="02020603050405020304" pitchFamily="18" charset="0"/>
              </a:rPr>
              <a:t>y.count(x) </a:t>
            </a:r>
            <a:r>
              <a:rPr lang="en-US" sz="2800">
                <a:latin typeface="Times New Roman" panose="02020603050405020304" pitchFamily="18" charset="0"/>
                <a:cs typeface="Times New Roman" panose="02020603050405020304" pitchFamily="18" charset="0"/>
              </a:rPr>
              <a:t>đếm số lần xuất hiện không giao nhau của x trong y (</a:t>
            </a:r>
            <a:r>
              <a:rPr lang="en-US" sz="2800" i="1">
                <a:latin typeface="Times New Roman" panose="02020603050405020304" pitchFamily="18" charset="0"/>
                <a:cs typeface="Times New Roman" panose="02020603050405020304" pitchFamily="18" charset="0"/>
              </a:rPr>
              <a:t>Hình 4</a:t>
            </a:r>
            <a:r>
              <a:rPr lang="en-US" sz="280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E5F4F498-9F5D-46B1-82C5-6989F02FC7E9}"/>
              </a:ext>
            </a:extLst>
          </p:cNvPr>
          <p:cNvSpPr txBox="1"/>
          <p:nvPr/>
        </p:nvSpPr>
        <p:spPr>
          <a:xfrm>
            <a:off x="3115831" y="5925029"/>
            <a:ext cx="5735411" cy="523220"/>
          </a:xfrm>
          <a:prstGeom prst="rect">
            <a:avLst/>
          </a:prstGeom>
          <a:noFill/>
        </p:spPr>
        <p:txBody>
          <a:bodyPr wrap="square" rtlCol="0">
            <a:spAutoFit/>
          </a:bodyPr>
          <a:lstStyle/>
          <a:p>
            <a:pPr algn="ctr"/>
            <a:r>
              <a:rPr lang="en-US" sz="2800" i="1">
                <a:latin typeface="Times New Roman" panose="02020603050405020304" pitchFamily="18" charset="0"/>
                <a:cs typeface="Times New Roman" panose="02020603050405020304" pitchFamily="18" charset="0"/>
              </a:rPr>
              <a:t>Hình 4. Số lần xuất hiện xâu con</a:t>
            </a:r>
          </a:p>
        </p:txBody>
      </p:sp>
      <p:pic>
        <p:nvPicPr>
          <p:cNvPr id="4" name="Picture 3">
            <a:extLst>
              <a:ext uri="{FF2B5EF4-FFF2-40B4-BE49-F238E27FC236}">
                <a16:creationId xmlns:a16="http://schemas.microsoft.com/office/drawing/2014/main" id="{A69597F4-2CD6-4EE1-8665-BB958A0B315A}"/>
              </a:ext>
            </a:extLst>
          </p:cNvPr>
          <p:cNvPicPr>
            <a:picLocks noChangeAspect="1"/>
          </p:cNvPicPr>
          <p:nvPr/>
        </p:nvPicPr>
        <p:blipFill rotWithShape="1">
          <a:blip r:embed="rId3"/>
          <a:srcRect l="8409" t="55761" r="66932" b="26655"/>
          <a:stretch/>
        </p:blipFill>
        <p:spPr>
          <a:xfrm>
            <a:off x="1302327" y="2747699"/>
            <a:ext cx="4924379" cy="1974289"/>
          </a:xfrm>
          <a:prstGeom prst="rect">
            <a:avLst/>
          </a:prstGeom>
        </p:spPr>
      </p:pic>
      <p:pic>
        <p:nvPicPr>
          <p:cNvPr id="6" name="Picture 5">
            <a:extLst>
              <a:ext uri="{FF2B5EF4-FFF2-40B4-BE49-F238E27FC236}">
                <a16:creationId xmlns:a16="http://schemas.microsoft.com/office/drawing/2014/main" id="{0BFDABAD-45DE-484C-97A6-89CDE73AA69A}"/>
              </a:ext>
            </a:extLst>
          </p:cNvPr>
          <p:cNvPicPr>
            <a:picLocks noChangeAspect="1"/>
          </p:cNvPicPr>
          <p:nvPr/>
        </p:nvPicPr>
        <p:blipFill rotWithShape="1">
          <a:blip r:embed="rId4"/>
          <a:srcRect l="8750" t="69706" r="74659" b="17155"/>
          <a:stretch/>
        </p:blipFill>
        <p:spPr>
          <a:xfrm>
            <a:off x="7592289" y="2897688"/>
            <a:ext cx="3760765" cy="1674313"/>
          </a:xfrm>
          <a:prstGeom prst="rect">
            <a:avLst/>
          </a:prstGeom>
        </p:spPr>
      </p:pic>
    </p:spTree>
    <p:extLst>
      <p:ext uri="{BB962C8B-B14F-4D97-AF65-F5344CB8AC3E}">
        <p14:creationId xmlns:p14="http://schemas.microsoft.com/office/powerpoint/2010/main" val="3285334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r>
              <a:rPr lang="en-US">
                <a:solidFill>
                  <a:srgbClr val="0070C0"/>
                </a:solidFill>
              </a:rPr>
              <a:t>2. Một số hàm xử lí xâu kí tự</a:t>
            </a:r>
            <a:endParaRPr lang="en-US" dirty="0">
              <a:solidFill>
                <a:srgbClr val="0070C0"/>
              </a:solidFill>
            </a:endParaRP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8</a:t>
            </a:fld>
            <a:endParaRPr lang="en-US" dirty="0"/>
          </a:p>
        </p:txBody>
      </p:sp>
      <p:sp>
        <p:nvSpPr>
          <p:cNvPr id="19" name="TextBox 18">
            <a:extLst>
              <a:ext uri="{FF2B5EF4-FFF2-40B4-BE49-F238E27FC236}">
                <a16:creationId xmlns:a16="http://schemas.microsoft.com/office/drawing/2014/main" id="{CACEDDC8-90B1-40D4-AF31-326628C7A1A5}"/>
              </a:ext>
            </a:extLst>
          </p:cNvPr>
          <p:cNvSpPr txBox="1"/>
          <p:nvPr/>
        </p:nvSpPr>
        <p:spPr>
          <a:xfrm>
            <a:off x="431999" y="1149834"/>
            <a:ext cx="11296949" cy="2554545"/>
          </a:xfrm>
          <a:prstGeom prst="rect">
            <a:avLst/>
          </a:prstGeom>
          <a:noFill/>
        </p:spPr>
        <p:txBody>
          <a:bodyPr wrap="square" rtlCol="0">
            <a:spAutoFit/>
          </a:bodyPr>
          <a:lstStyle/>
          <a:p>
            <a:pPr marL="457200" indent="-457200" algn="just">
              <a:spcBef>
                <a:spcPts val="600"/>
              </a:spcBef>
              <a:spcAft>
                <a:spcPts val="600"/>
              </a:spcAft>
              <a:buFontTx/>
              <a:buChar char="-"/>
            </a:pPr>
            <a:r>
              <a:rPr lang="en-US" sz="2800" i="1">
                <a:solidFill>
                  <a:srgbClr val="C00000"/>
                </a:solidFill>
                <a:latin typeface="Times New Roman" panose="02020603050405020304" pitchFamily="18" charset="0"/>
                <a:cs typeface="Times New Roman" panose="02020603050405020304" pitchFamily="18" charset="0"/>
              </a:rPr>
              <a:t>Đếm số lần xuất hiện xâu con</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cs typeface="Times New Roman" panose="02020603050405020304" pitchFamily="18" charset="0"/>
              </a:rPr>
              <a:t>y.count(x, 3) </a:t>
            </a:r>
            <a:r>
              <a:rPr lang="en-US" sz="2800">
                <a:latin typeface="Times New Roman" panose="02020603050405020304" pitchFamily="18" charset="0"/>
                <a:cs typeface="Times New Roman" panose="02020603050405020304" pitchFamily="18" charset="0"/>
              </a:rPr>
              <a:t>cho biết số lần xuất hiện các xâu x không giao nhau trong xâu y nhưng chỉ phạm vi từ kí tự thứ 3 đến kí tự cuối cùng của xâu y</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cs typeface="Times New Roman" panose="02020603050405020304" pitchFamily="18" charset="0"/>
              </a:rPr>
              <a:t>y.count(x, 3, 5) </a:t>
            </a:r>
            <a:r>
              <a:rPr lang="en-US" sz="2800">
                <a:latin typeface="Times New Roman" panose="02020603050405020304" pitchFamily="18" charset="0"/>
                <a:cs typeface="Times New Roman" panose="02020603050405020304" pitchFamily="18" charset="0"/>
              </a:rPr>
              <a:t>cho biết số lần xuất hiện các xâu x không giao nhau trong xâu y nhưng chỉ phạm vi từ kí tự thứ 3 đến kí tự thứ 5 của xâu y</a:t>
            </a:r>
          </a:p>
        </p:txBody>
      </p:sp>
      <p:sp>
        <p:nvSpPr>
          <p:cNvPr id="9" name="TextBox 8">
            <a:extLst>
              <a:ext uri="{FF2B5EF4-FFF2-40B4-BE49-F238E27FC236}">
                <a16:creationId xmlns:a16="http://schemas.microsoft.com/office/drawing/2014/main" id="{91FF2469-BF51-45B9-9232-06B2777A8067}"/>
              </a:ext>
            </a:extLst>
          </p:cNvPr>
          <p:cNvSpPr txBox="1"/>
          <p:nvPr/>
        </p:nvSpPr>
        <p:spPr>
          <a:xfrm>
            <a:off x="431998" y="3871455"/>
            <a:ext cx="11296949" cy="1538883"/>
          </a:xfrm>
          <a:prstGeom prst="rect">
            <a:avLst/>
          </a:prstGeom>
          <a:noFill/>
        </p:spPr>
        <p:txBody>
          <a:bodyPr wrap="square" rtlCol="0">
            <a:spAutoFit/>
          </a:bodyPr>
          <a:lstStyle/>
          <a:p>
            <a:pPr marL="457200" indent="-457200" algn="just">
              <a:spcBef>
                <a:spcPts val="600"/>
              </a:spcBef>
              <a:spcAft>
                <a:spcPts val="600"/>
              </a:spcAft>
              <a:buFontTx/>
              <a:buChar char="-"/>
            </a:pPr>
            <a:r>
              <a:rPr lang="en-US" sz="2800" i="1">
                <a:solidFill>
                  <a:srgbClr val="C00000"/>
                </a:solidFill>
                <a:latin typeface="Times New Roman" panose="02020603050405020304" pitchFamily="18" charset="0"/>
                <a:cs typeface="Times New Roman" panose="02020603050405020304" pitchFamily="18" charset="0"/>
              </a:rPr>
              <a:t>Xác định xâu con</a:t>
            </a:r>
          </a:p>
          <a:p>
            <a:pPr algn="just">
              <a:spcBef>
                <a:spcPts val="600"/>
              </a:spcBef>
              <a:spcAft>
                <a:spcPts val="600"/>
              </a:spcAft>
            </a:pPr>
            <a:r>
              <a:rPr lang="en-US" sz="2800" i="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Xác định xâu con của xâu y từ vị trí </a:t>
            </a:r>
            <a:r>
              <a:rPr lang="en-US" sz="2800" b="1">
                <a:latin typeface="Times New Roman" panose="02020603050405020304" pitchFamily="18" charset="0"/>
                <a:cs typeface="Times New Roman" panose="02020603050405020304" pitchFamily="18" charset="0"/>
              </a:rPr>
              <a:t>m</a:t>
            </a:r>
            <a:r>
              <a:rPr lang="en-US" sz="2800">
                <a:latin typeface="Times New Roman" panose="02020603050405020304" pitchFamily="18" charset="0"/>
                <a:cs typeface="Times New Roman" panose="02020603050405020304" pitchFamily="18" charset="0"/>
              </a:rPr>
              <a:t> đến trước vị trí </a:t>
            </a:r>
            <a:r>
              <a:rPr lang="en-US" sz="2800" b="1">
                <a:latin typeface="Times New Roman" panose="02020603050405020304" pitchFamily="18" charset="0"/>
                <a:cs typeface="Times New Roman" panose="02020603050405020304" pitchFamily="18" charset="0"/>
              </a:rPr>
              <a:t>n (m &lt; n) </a:t>
            </a:r>
            <a:r>
              <a:rPr lang="en-US" sz="2800">
                <a:latin typeface="Times New Roman" panose="02020603050405020304" pitchFamily="18" charset="0"/>
                <a:cs typeface="Times New Roman" panose="02020603050405020304" pitchFamily="18" charset="0"/>
              </a:rPr>
              <a:t>ta có cú pháp: </a:t>
            </a:r>
            <a:r>
              <a:rPr lang="en-US" sz="2800" b="1">
                <a:solidFill>
                  <a:srgbClr val="0070C0"/>
                </a:solidFill>
                <a:latin typeface="Times New Roman" panose="02020603050405020304" pitchFamily="18" charset="0"/>
                <a:cs typeface="Times New Roman" panose="02020603050405020304" pitchFamily="18" charset="0"/>
              </a:rPr>
              <a:t>y[m:n]</a:t>
            </a:r>
            <a:r>
              <a:rPr lang="en-US" sz="2800" i="1">
                <a:latin typeface="Times New Roman" panose="02020603050405020304" pitchFamily="18" charset="0"/>
                <a:cs typeface="Times New Roman" panose="02020603050405020304" pitchFamily="18" charset="0"/>
              </a:rPr>
              <a:t> (Hình 5)</a:t>
            </a:r>
          </a:p>
        </p:txBody>
      </p:sp>
    </p:spTree>
    <p:extLst>
      <p:ext uri="{BB962C8B-B14F-4D97-AF65-F5344CB8AC3E}">
        <p14:creationId xmlns:p14="http://schemas.microsoft.com/office/powerpoint/2010/main" val="228727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r>
              <a:rPr lang="en-US">
                <a:solidFill>
                  <a:srgbClr val="0070C0"/>
                </a:solidFill>
              </a:rPr>
              <a:t>2. Một số hàm xử lí xâu kí tự</a:t>
            </a:r>
            <a:endParaRPr lang="en-US" dirty="0">
              <a:solidFill>
                <a:srgbClr val="0070C0"/>
              </a:solidFill>
            </a:endParaRP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9</a:t>
            </a:fld>
            <a:endParaRPr lang="en-US" dirty="0"/>
          </a:p>
        </p:txBody>
      </p:sp>
      <p:sp>
        <p:nvSpPr>
          <p:cNvPr id="14" name="TextBox 13">
            <a:extLst>
              <a:ext uri="{FF2B5EF4-FFF2-40B4-BE49-F238E27FC236}">
                <a16:creationId xmlns:a16="http://schemas.microsoft.com/office/drawing/2014/main" id="{E5F4F498-9F5D-46B1-82C5-6989F02FC7E9}"/>
              </a:ext>
            </a:extLst>
          </p:cNvPr>
          <p:cNvSpPr txBox="1"/>
          <p:nvPr/>
        </p:nvSpPr>
        <p:spPr>
          <a:xfrm>
            <a:off x="2905509" y="3429000"/>
            <a:ext cx="5735411" cy="523220"/>
          </a:xfrm>
          <a:prstGeom prst="rect">
            <a:avLst/>
          </a:prstGeom>
          <a:noFill/>
        </p:spPr>
        <p:txBody>
          <a:bodyPr wrap="square" rtlCol="0">
            <a:spAutoFit/>
          </a:bodyPr>
          <a:lstStyle/>
          <a:p>
            <a:pPr algn="ctr"/>
            <a:r>
              <a:rPr lang="en-US" sz="2800" i="1">
                <a:solidFill>
                  <a:srgbClr val="002060"/>
                </a:solidFill>
                <a:latin typeface="Times New Roman" panose="02020603050405020304" pitchFamily="18" charset="0"/>
                <a:cs typeface="Times New Roman" panose="02020603050405020304" pitchFamily="18" charset="0"/>
              </a:rPr>
              <a:t>Hình 5. Xác định một xâu con</a:t>
            </a:r>
          </a:p>
        </p:txBody>
      </p:sp>
      <p:pic>
        <p:nvPicPr>
          <p:cNvPr id="3" name="Picture 2">
            <a:extLst>
              <a:ext uri="{FF2B5EF4-FFF2-40B4-BE49-F238E27FC236}">
                <a16:creationId xmlns:a16="http://schemas.microsoft.com/office/drawing/2014/main" id="{D3834C54-8CFA-4530-AF6B-01F2831459C1}"/>
              </a:ext>
            </a:extLst>
          </p:cNvPr>
          <p:cNvPicPr>
            <a:picLocks noChangeAspect="1"/>
          </p:cNvPicPr>
          <p:nvPr/>
        </p:nvPicPr>
        <p:blipFill rotWithShape="1">
          <a:blip r:embed="rId3"/>
          <a:srcRect l="8637" t="79206" r="76591" b="10688"/>
          <a:stretch/>
        </p:blipFill>
        <p:spPr>
          <a:xfrm>
            <a:off x="1266248" y="1589752"/>
            <a:ext cx="3699165" cy="1422757"/>
          </a:xfrm>
          <a:prstGeom prst="rect">
            <a:avLst/>
          </a:prstGeom>
        </p:spPr>
      </p:pic>
      <p:pic>
        <p:nvPicPr>
          <p:cNvPr id="9" name="Picture 8">
            <a:extLst>
              <a:ext uri="{FF2B5EF4-FFF2-40B4-BE49-F238E27FC236}">
                <a16:creationId xmlns:a16="http://schemas.microsoft.com/office/drawing/2014/main" id="{7841196A-A1D7-401F-BBBF-C6ED5B34A393}"/>
              </a:ext>
            </a:extLst>
          </p:cNvPr>
          <p:cNvPicPr>
            <a:picLocks noChangeAspect="1"/>
          </p:cNvPicPr>
          <p:nvPr/>
        </p:nvPicPr>
        <p:blipFill rotWithShape="1">
          <a:blip r:embed="rId4"/>
          <a:srcRect l="8637" t="86089" r="77614" b="6278"/>
          <a:stretch/>
        </p:blipFill>
        <p:spPr>
          <a:xfrm>
            <a:off x="6643365" y="1679651"/>
            <a:ext cx="3995110" cy="1246911"/>
          </a:xfrm>
          <a:prstGeom prst="rect">
            <a:avLst/>
          </a:prstGeom>
        </p:spPr>
      </p:pic>
      <p:sp>
        <p:nvSpPr>
          <p:cNvPr id="12" name="TextBox 11">
            <a:extLst>
              <a:ext uri="{FF2B5EF4-FFF2-40B4-BE49-F238E27FC236}">
                <a16:creationId xmlns:a16="http://schemas.microsoft.com/office/drawing/2014/main" id="{1D8351A7-69CD-4BAC-B139-BF89CBEBBC7C}"/>
              </a:ext>
            </a:extLst>
          </p:cNvPr>
          <p:cNvSpPr txBox="1"/>
          <p:nvPr/>
        </p:nvSpPr>
        <p:spPr>
          <a:xfrm>
            <a:off x="431999" y="4368711"/>
            <a:ext cx="11296949" cy="1692771"/>
          </a:xfrm>
          <a:prstGeom prst="rect">
            <a:avLst/>
          </a:prstGeom>
          <a:noFill/>
        </p:spPr>
        <p:txBody>
          <a:bodyPr wrap="square" rtlCol="0">
            <a:spAutoFit/>
          </a:bodyPr>
          <a:lstStyle/>
          <a:p>
            <a:pPr marL="457200" indent="-457200" algn="just">
              <a:spcBef>
                <a:spcPts val="600"/>
              </a:spcBef>
              <a:spcAft>
                <a:spcPts val="600"/>
              </a:spcAft>
              <a:buFontTx/>
              <a:buChar char="-"/>
            </a:pPr>
            <a:r>
              <a:rPr lang="en-US" sz="2800" b="1" i="1">
                <a:solidFill>
                  <a:srgbClr val="C00000"/>
                </a:solidFill>
                <a:latin typeface="Times New Roman" panose="02020603050405020304" pitchFamily="18" charset="0"/>
                <a:cs typeface="Times New Roman" panose="02020603050405020304" pitchFamily="18" charset="0"/>
              </a:rPr>
              <a:t>Chú ý:</a:t>
            </a:r>
          </a:p>
          <a:p>
            <a:pPr algn="just">
              <a:spcBef>
                <a:spcPts val="600"/>
              </a:spcBef>
              <a:spcAft>
                <a:spcPts val="600"/>
              </a:spcAft>
            </a:pPr>
            <a:r>
              <a:rPr lang="en-US" sz="2800" i="1">
                <a:latin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cs typeface="Times New Roman" panose="02020603050405020304" pitchFamily="18" charset="0"/>
              </a:rPr>
              <a:t>y[:m] </a:t>
            </a:r>
            <a:r>
              <a:rPr lang="en-US" sz="2800">
                <a:latin typeface="Times New Roman" panose="02020603050405020304" pitchFamily="18" charset="0"/>
                <a:cs typeface="Times New Roman" panose="02020603050405020304" pitchFamily="18" charset="0"/>
              </a:rPr>
              <a:t>là xâu con gồm m kí tự đầu tiên của xâu y</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cs typeface="Times New Roman" panose="02020603050405020304" pitchFamily="18" charset="0"/>
              </a:rPr>
              <a:t>y[m:] </a:t>
            </a:r>
            <a:r>
              <a:rPr lang="en-US" sz="2800">
                <a:latin typeface="Times New Roman" panose="02020603050405020304" pitchFamily="18" charset="0"/>
                <a:cs typeface="Times New Roman" panose="02020603050405020304" pitchFamily="18" charset="0"/>
              </a:rPr>
              <a:t>là xâu con nhận được bằng cách bỏ m kí tự đầu tiên của xâu y</a:t>
            </a:r>
          </a:p>
        </p:txBody>
      </p:sp>
    </p:spTree>
    <p:extLst>
      <p:ext uri="{BB962C8B-B14F-4D97-AF65-F5344CB8AC3E}">
        <p14:creationId xmlns:p14="http://schemas.microsoft.com/office/powerpoint/2010/main" val="3207559286"/>
      </p:ext>
    </p:extLst>
  </p:cSld>
  <p:clrMapOvr>
    <a:masterClrMapping/>
  </p:clrMapOvr>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78E46C-0F2F-4D8F-8685-D890AF38A48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3.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409</TotalTime>
  <Words>1047</Words>
  <Application>Microsoft Office PowerPoint</Application>
  <PresentationFormat>Widescreen</PresentationFormat>
  <Paragraphs>103</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Corbel</vt:lpstr>
      <vt:lpstr>Times New Roman</vt:lpstr>
      <vt:lpstr>Office Theme</vt:lpstr>
      <vt:lpstr>BÀI 12 KIỂU DỮ LIỆU XÂU KÍ TỰ - XỬ LÍ XÂU KÍ TỰ</vt:lpstr>
      <vt:lpstr>PowerPoint Presentation</vt:lpstr>
      <vt:lpstr>1. Kiểu dữ liệu xâu kí tự</vt:lpstr>
      <vt:lpstr>PowerPoint Presentation</vt:lpstr>
      <vt:lpstr>PowerPoint Presentation</vt:lpstr>
      <vt:lpstr>2. Một số hàm xử lí xâu kí tự</vt:lpstr>
      <vt:lpstr>2. Một số hàm xử lí xâu kí tự</vt:lpstr>
      <vt:lpstr>2. Một số hàm xử lí xâu kí tự</vt:lpstr>
      <vt:lpstr>2. Một số hàm xử lí xâu kí tự</vt:lpstr>
      <vt:lpstr>2. Một số hàm xử lí xâu kí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KIỂU DỮ LIỆU XÂU KÍ TỰ - XỬ LÍ XÂU KÍ TỰ</dc:title>
  <dc:creator>HoangThanh Tam</dc:creator>
  <cp:lastModifiedBy>Administrator</cp:lastModifiedBy>
  <cp:revision>10</cp:revision>
  <dcterms:created xsi:type="dcterms:W3CDTF">2022-01-17T11:29:52Z</dcterms:created>
  <dcterms:modified xsi:type="dcterms:W3CDTF">2022-06-13T09:30:19Z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