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300" r:id="rId2"/>
    <p:sldId id="373" r:id="rId3"/>
    <p:sldId id="302" r:id="rId4"/>
    <p:sldId id="292" r:id="rId5"/>
    <p:sldId id="402" r:id="rId6"/>
    <p:sldId id="334" r:id="rId7"/>
    <p:sldId id="381" r:id="rId8"/>
    <p:sldId id="405" r:id="rId9"/>
    <p:sldId id="406" r:id="rId10"/>
    <p:sldId id="382" r:id="rId11"/>
    <p:sldId id="425" r:id="rId12"/>
    <p:sldId id="408" r:id="rId13"/>
    <p:sldId id="384" r:id="rId14"/>
    <p:sldId id="385" r:id="rId15"/>
    <p:sldId id="407" r:id="rId16"/>
    <p:sldId id="386" r:id="rId17"/>
    <p:sldId id="387" r:id="rId18"/>
    <p:sldId id="388" r:id="rId19"/>
    <p:sldId id="389" r:id="rId20"/>
    <p:sldId id="390" r:id="rId21"/>
    <p:sldId id="391" r:id="rId22"/>
    <p:sldId id="392" r:id="rId23"/>
    <p:sldId id="409" r:id="rId24"/>
    <p:sldId id="394" r:id="rId25"/>
    <p:sldId id="410" r:id="rId26"/>
    <p:sldId id="411" r:id="rId27"/>
    <p:sldId id="397" r:id="rId28"/>
    <p:sldId id="412" r:id="rId29"/>
    <p:sldId id="413" r:id="rId30"/>
    <p:sldId id="416" r:id="rId31"/>
    <p:sldId id="417" r:id="rId32"/>
    <p:sldId id="401" r:id="rId33"/>
    <p:sldId id="347" r:id="rId34"/>
    <p:sldId id="422" r:id="rId35"/>
    <p:sldId id="418" r:id="rId36"/>
    <p:sldId id="419" r:id="rId37"/>
    <p:sldId id="421" r:id="rId38"/>
    <p:sldId id="315" r:id="rId39"/>
    <p:sldId id="423" r:id="rId40"/>
    <p:sldId id="331" r:id="rId41"/>
    <p:sldId id="295" r:id="rId42"/>
    <p:sldId id="424" r:id="rId43"/>
    <p:sldId id="34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eu Phan Van" initials="RPV" lastIdx="30" clrIdx="0">
    <p:extLst>
      <p:ext uri="{19B8F6BF-5375-455C-9EA6-DF929625EA0E}">
        <p15:presenceInfo xmlns:p15="http://schemas.microsoft.com/office/powerpoint/2012/main" userId="83b57fff0cc03ed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25"/>
    <p:restoredTop sz="94657"/>
  </p:normalViewPr>
  <p:slideViewPr>
    <p:cSldViewPr snapToGrid="0">
      <p:cViewPr varScale="1">
        <p:scale>
          <a:sx n="60" d="100"/>
          <a:sy n="60" d="100"/>
        </p:scale>
        <p:origin x="1128"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12/21/2022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10</a:t>
            </a:fld>
            <a:endParaRPr lang="en-US"/>
          </a:p>
        </p:txBody>
      </p:sp>
    </p:spTree>
    <p:extLst>
      <p:ext uri="{BB962C8B-B14F-4D97-AF65-F5344CB8AC3E}">
        <p14:creationId xmlns:p14="http://schemas.microsoft.com/office/powerpoint/2010/main" val="156095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11</a:t>
            </a:fld>
            <a:endParaRPr lang="en-US"/>
          </a:p>
        </p:txBody>
      </p:sp>
    </p:spTree>
    <p:extLst>
      <p:ext uri="{BB962C8B-B14F-4D97-AF65-F5344CB8AC3E}">
        <p14:creationId xmlns:p14="http://schemas.microsoft.com/office/powerpoint/2010/main" val="1599172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12</a:t>
            </a:fld>
            <a:endParaRPr lang="en-US"/>
          </a:p>
        </p:txBody>
      </p:sp>
    </p:spTree>
    <p:extLst>
      <p:ext uri="{BB962C8B-B14F-4D97-AF65-F5344CB8AC3E}">
        <p14:creationId xmlns:p14="http://schemas.microsoft.com/office/powerpoint/2010/main" val="2948775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18</a:t>
            </a:fld>
            <a:endParaRPr lang="en-US"/>
          </a:p>
        </p:txBody>
      </p:sp>
    </p:spTree>
    <p:extLst>
      <p:ext uri="{BB962C8B-B14F-4D97-AF65-F5344CB8AC3E}">
        <p14:creationId xmlns:p14="http://schemas.microsoft.com/office/powerpoint/2010/main" val="1568720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33</a:t>
            </a:fld>
            <a:endParaRPr lang="en-US"/>
          </a:p>
        </p:txBody>
      </p:sp>
    </p:spTree>
    <p:extLst>
      <p:ext uri="{BB962C8B-B14F-4D97-AF65-F5344CB8AC3E}">
        <p14:creationId xmlns:p14="http://schemas.microsoft.com/office/powerpoint/2010/main" val="5048058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43</a:t>
            </a:fld>
            <a:endParaRPr lang="en-US"/>
          </a:p>
        </p:txBody>
      </p:sp>
    </p:spTree>
    <p:extLst>
      <p:ext uri="{BB962C8B-B14F-4D97-AF65-F5344CB8AC3E}">
        <p14:creationId xmlns:p14="http://schemas.microsoft.com/office/powerpoint/2010/main" val="1056693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975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14803827"/>
      </p:ext>
    </p:extLst>
  </p:cSld>
  <p:clrMapOvr>
    <a:masterClrMapping/>
  </p:clrMapOvr>
  <p:transition spd="med">
    <p:split orient="vert"/>
  </p:transition>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1578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861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21771" y="0"/>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8"/>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8"/>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4" name="TextBox 13">
            <a:extLst>
              <a:ext uri="{FF2B5EF4-FFF2-40B4-BE49-F238E27FC236}">
                <a16:creationId xmlns:a16="http://schemas.microsoft.com/office/drawing/2014/main" id="{D7889D60-3103-E54C-9167-2287BEE5C81A}"/>
              </a:ext>
            </a:extLst>
          </p:cNvPr>
          <p:cNvSpPr txBox="1"/>
          <p:nvPr userDrawn="1"/>
        </p:nvSpPr>
        <p:spPr>
          <a:xfrm>
            <a:off x="39607" y="6503714"/>
            <a:ext cx="181806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Right On!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9"/>
          <a:stretch>
            <a:fillRect/>
          </a:stretch>
        </p:blipFill>
        <p:spPr>
          <a:xfrm>
            <a:off x="11377246" y="6473297"/>
            <a:ext cx="663380" cy="338194"/>
          </a:xfrm>
          <a:prstGeom prst="rect">
            <a:avLst/>
          </a:prstGeom>
          <a:effectLst>
            <a:outerShdw blurRad="50800" dist="38100" dir="2700000" algn="tl" rotWithShape="0">
              <a:prstClr val="black">
                <a:alpha val="40000"/>
              </a:prstClr>
            </a:outerShdw>
          </a:effectLst>
        </p:spPr>
      </p:pic>
      <p:sp>
        <p:nvSpPr>
          <p:cNvPr id="3" name="Rectangle 2"/>
          <p:cNvSpPr/>
          <p:nvPr userDrawn="1"/>
        </p:nvSpPr>
        <p:spPr>
          <a:xfrm>
            <a:off x="-21771" y="0"/>
            <a:ext cx="12213771" cy="38686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7889D60-3103-E54C-9167-2287BEE5C81A}"/>
              </a:ext>
            </a:extLst>
          </p:cNvPr>
          <p:cNvSpPr txBox="1"/>
          <p:nvPr userDrawn="1"/>
        </p:nvSpPr>
        <p:spPr>
          <a:xfrm>
            <a:off x="165631" y="44302"/>
            <a:ext cx="67678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a:solidFill>
                  <a:schemeClr val="bg1"/>
                </a:solidFill>
              </a:rPr>
              <a:t>Unit 3</a:t>
            </a:r>
            <a:r>
              <a:rPr lang="en-US" sz="1400" baseline="0">
                <a:solidFill>
                  <a:schemeClr val="bg1"/>
                </a:solidFill>
              </a:rPr>
              <a:t> </a:t>
            </a:r>
            <a:endParaRPr lang="en-US" sz="1400" dirty="0">
              <a:solidFill>
                <a:schemeClr val="bg1"/>
              </a:solidFill>
            </a:endParaRPr>
          </a:p>
        </p:txBody>
      </p:sp>
      <p:sp>
        <p:nvSpPr>
          <p:cNvPr id="17" name="TextBox 16">
            <a:extLst>
              <a:ext uri="{FF2B5EF4-FFF2-40B4-BE49-F238E27FC236}">
                <a16:creationId xmlns:a16="http://schemas.microsoft.com/office/drawing/2014/main" id="{D7889D60-3103-E54C-9167-2287BEE5C81A}"/>
              </a:ext>
            </a:extLst>
          </p:cNvPr>
          <p:cNvSpPr txBox="1"/>
          <p:nvPr userDrawn="1"/>
        </p:nvSpPr>
        <p:spPr>
          <a:xfrm>
            <a:off x="10860002" y="12064"/>
            <a:ext cx="22474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 </a:t>
            </a:r>
            <a:endParaRPr lang="en-US" sz="1400" dirty="0">
              <a:solidFill>
                <a:schemeClr val="bg1"/>
              </a:solidFill>
            </a:endParaRPr>
          </a:p>
        </p:txBody>
      </p:sp>
      <p:sp>
        <p:nvSpPr>
          <p:cNvPr id="18" name="TextBox 17">
            <a:extLst>
              <a:ext uri="{FF2B5EF4-FFF2-40B4-BE49-F238E27FC236}">
                <a16:creationId xmlns:a16="http://schemas.microsoft.com/office/drawing/2014/main" id="{D7889D60-3103-E54C-9167-2287BEE5C81A}"/>
              </a:ext>
            </a:extLst>
          </p:cNvPr>
          <p:cNvSpPr txBox="1"/>
          <p:nvPr userDrawn="1"/>
        </p:nvSpPr>
        <p:spPr>
          <a:xfrm>
            <a:off x="10275767" y="24128"/>
            <a:ext cx="1935082"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1" baseline="0" dirty="0">
                <a:solidFill>
                  <a:schemeClr val="bg1"/>
                </a:solidFill>
              </a:rPr>
              <a:t>Lesson 3f - Skills (Cont.)</a:t>
            </a:r>
            <a:endParaRPr lang="en-US" sz="1400" dirty="0">
              <a:solidFill>
                <a:schemeClr val="bg1"/>
              </a:solidFill>
            </a:endParaRP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3" r:id="rId1"/>
    <p:sldLayoutId id="2147483661" r:id="rId2"/>
    <p:sldLayoutId id="2147483662" r:id="rId3"/>
    <p:sldLayoutId id="2147483664"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3.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2.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1.xml"/></Relationships>
</file>

<file path=ppt/slides/_rels/slide11.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3.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2.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slideLayout" Target="../slideLayouts/slideLayout3.xml"/><Relationship Id="rId3" Type="http://schemas.microsoft.com/office/2007/relationships/media" Target="../media/media3.mp3"/><Relationship Id="rId7" Type="http://schemas.microsoft.com/office/2007/relationships/media" Target="../media/media5.mp3"/><Relationship Id="rId12" Type="http://schemas.openxmlformats.org/officeDocument/2006/relationships/audio" Target="../media/media7.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microsoft.com/office/2007/relationships/media" Target="../media/media7.mp3"/><Relationship Id="rId5" Type="http://schemas.microsoft.com/office/2007/relationships/media" Target="../media/media4.mp3"/><Relationship Id="rId15" Type="http://schemas.openxmlformats.org/officeDocument/2006/relationships/image" Target="../media/image12.png"/><Relationship Id="rId10" Type="http://schemas.openxmlformats.org/officeDocument/2006/relationships/audio" Target="../media/media6.mp3"/><Relationship Id="rId4" Type="http://schemas.openxmlformats.org/officeDocument/2006/relationships/audio" Target="../media/media3.mp3"/><Relationship Id="rId9" Type="http://schemas.microsoft.com/office/2007/relationships/media" Target="../media/media6.mp3"/><Relationship Id="rId14" Type="http://schemas.openxmlformats.org/officeDocument/2006/relationships/notesSlide" Target="../notesSlides/notesSlide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p3"/><Relationship Id="rId1" Type="http://schemas.microsoft.com/office/2007/relationships/media" Target="../media/media8.mp3"/><Relationship Id="rId5" Type="http://schemas.openxmlformats.org/officeDocument/2006/relationships/image" Target="../media/image12.png"/><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89292" cy="6859523"/>
          </a:xfrm>
          <a:prstGeom prst="rect">
            <a:avLst/>
          </a:prstGeom>
        </p:spPr>
      </p:pic>
      <p:sp>
        <p:nvSpPr>
          <p:cNvPr id="5" name="TextBox 4"/>
          <p:cNvSpPr txBox="1"/>
          <p:nvPr/>
        </p:nvSpPr>
        <p:spPr>
          <a:xfrm>
            <a:off x="5172075" y="2213822"/>
            <a:ext cx="6343650" cy="2308324"/>
          </a:xfrm>
          <a:prstGeom prst="rect">
            <a:avLst/>
          </a:prstGeom>
          <a:noFill/>
        </p:spPr>
        <p:txBody>
          <a:bodyPr wrap="square" rtlCol="0">
            <a:spAutoFit/>
          </a:bodyPr>
          <a:lstStyle/>
          <a:p>
            <a:pPr algn="ctr"/>
            <a:r>
              <a:rPr lang="en-US" sz="4800" b="1" dirty="0">
                <a:solidFill>
                  <a:srgbClr val="FF0000"/>
                </a:solidFill>
              </a:rPr>
              <a:t>Unit 3: Arts and Music </a:t>
            </a:r>
          </a:p>
          <a:p>
            <a:pPr algn="ctr"/>
            <a:r>
              <a:rPr lang="en-US" sz="4800" b="1" dirty="0">
                <a:solidFill>
                  <a:srgbClr val="00B050"/>
                </a:solidFill>
              </a:rPr>
              <a:t>Lesson 3f: Skills (Cont.)</a:t>
            </a:r>
          </a:p>
          <a:p>
            <a:pPr algn="ctr"/>
            <a:r>
              <a:rPr lang="en-US" sz="4800" b="1" dirty="0">
                <a:solidFill>
                  <a:srgbClr val="0070C0"/>
                </a:solidFill>
              </a:rPr>
              <a:t>Page 55</a:t>
            </a:r>
          </a:p>
        </p:txBody>
      </p:sp>
    </p:spTree>
    <p:extLst>
      <p:ext uri="{BB962C8B-B14F-4D97-AF65-F5344CB8AC3E}">
        <p14:creationId xmlns:p14="http://schemas.microsoft.com/office/powerpoint/2010/main" val="4083332048"/>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0" y="699327"/>
            <a:ext cx="12177863" cy="113877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t>eat a traditional meal </a:t>
            </a:r>
            <a:r>
              <a:rPr lang="en-US" sz="3400" i="1" dirty="0">
                <a:solidFill>
                  <a:srgbClr val="FF0000"/>
                </a:solidFill>
              </a:rPr>
              <a:t>/</a:t>
            </a:r>
            <a:r>
              <a:rPr lang="en-US" sz="3400" i="1" dirty="0" err="1">
                <a:solidFill>
                  <a:srgbClr val="FF0000"/>
                </a:solidFill>
              </a:rPr>
              <a:t>iːt</a:t>
            </a:r>
            <a:r>
              <a:rPr lang="en-US" sz="3400" i="1" dirty="0">
                <a:solidFill>
                  <a:srgbClr val="FF0000"/>
                </a:solidFill>
              </a:rPr>
              <a:t> ə </a:t>
            </a:r>
            <a:r>
              <a:rPr lang="en-US" sz="3400" i="1" dirty="0" err="1">
                <a:solidFill>
                  <a:srgbClr val="FF0000"/>
                </a:solidFill>
              </a:rPr>
              <a:t>trəˈdɪʃənəl</a:t>
            </a:r>
            <a:r>
              <a:rPr lang="en-US" sz="3400" i="1" dirty="0">
                <a:solidFill>
                  <a:srgbClr val="FF0000"/>
                </a:solidFill>
              </a:rPr>
              <a:t> </a:t>
            </a:r>
            <a:r>
              <a:rPr lang="en-US" sz="3400" i="1" dirty="0" err="1">
                <a:solidFill>
                  <a:srgbClr val="FF0000"/>
                </a:solidFill>
              </a:rPr>
              <a:t>mɪəl</a:t>
            </a:r>
            <a:r>
              <a:rPr lang="en-US" sz="3400" i="1" dirty="0">
                <a:solidFill>
                  <a:srgbClr val="FF0000"/>
                </a:solidFill>
              </a:rPr>
              <a:t>/ </a:t>
            </a:r>
            <a:r>
              <a:rPr lang="en-US" sz="3400" i="1" dirty="0"/>
              <a:t>(v. </a:t>
            </a:r>
            <a:r>
              <a:rPr lang="en-US" sz="3400" i="1" dirty="0" err="1"/>
              <a:t>phr</a:t>
            </a:r>
            <a:r>
              <a:rPr lang="en-US" sz="3400" i="1" dirty="0"/>
              <a:t>): </a:t>
            </a:r>
            <a:r>
              <a:rPr lang="en-US" sz="3400" dirty="0" err="1">
                <a:latin typeface="Calibri" panose="020F0502020204030204" pitchFamily="34" charset="0"/>
                <a:cs typeface="Calibri" panose="020F0502020204030204" pitchFamily="34" charset="0"/>
              </a:rPr>
              <a:t>ăn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một</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bữa</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ăn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truyền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thống</a:t>
            </a:r>
            <a:endParaRPr lang="en-US" sz="3400" i="1" dirty="0">
              <a:solidFill>
                <a:srgbClr val="0070C0"/>
              </a:solidFill>
              <a:latin typeface="Calibri" panose="020F0502020204030204" pitchFamily="34" charset="0"/>
              <a:cs typeface="Calibri" panose="020F0502020204030204" pitchFamily="34" charset="0"/>
            </a:endParaRPr>
          </a:p>
        </p:txBody>
      </p:sp>
      <p:sp>
        <p:nvSpPr>
          <p:cNvPr id="28" name="Rectangle 27"/>
          <p:cNvSpPr/>
          <p:nvPr/>
        </p:nvSpPr>
        <p:spPr>
          <a:xfrm>
            <a:off x="1984874" y="12165"/>
            <a:ext cx="8360512"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B0F0"/>
                </a:solidFill>
              </a:rPr>
              <a:t>Listen and repeat. </a:t>
            </a:r>
            <a:r>
              <a:rPr lang="en-US" sz="2400" b="1" i="1" dirty="0">
                <a:solidFill>
                  <a:srgbClr val="00B0F0"/>
                </a:solidFill>
              </a:rPr>
              <a:t>Click each phrase to hear the sound.</a:t>
            </a:r>
            <a:r>
              <a:rPr lang="en-US" sz="3600" b="1" i="1" dirty="0">
                <a:solidFill>
                  <a:srgbClr val="00B0F0"/>
                </a:solidFill>
              </a:rPr>
              <a:t> </a:t>
            </a:r>
          </a:p>
        </p:txBody>
      </p:sp>
      <p:sp>
        <p:nvSpPr>
          <p:cNvPr id="29" name="TextBox 28"/>
          <p:cNvSpPr txBox="1"/>
          <p:nvPr/>
        </p:nvSpPr>
        <p:spPr>
          <a:xfrm>
            <a:off x="10461" y="1934414"/>
            <a:ext cx="12198786"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latin typeface="+mj-lt"/>
              </a:rPr>
              <a:t>listen to a band </a:t>
            </a:r>
            <a:r>
              <a:rPr lang="en-US" sz="3400" i="1" dirty="0">
                <a:solidFill>
                  <a:srgbClr val="FF0000"/>
                </a:solidFill>
                <a:latin typeface="+mj-lt"/>
              </a:rPr>
              <a:t>/ˈ</a:t>
            </a:r>
            <a:r>
              <a:rPr lang="en-US" sz="3400" i="1" dirty="0" err="1">
                <a:solidFill>
                  <a:srgbClr val="FF0000"/>
                </a:solidFill>
                <a:latin typeface="+mj-lt"/>
              </a:rPr>
              <a:t>lɪsən</a:t>
            </a:r>
            <a:r>
              <a:rPr lang="en-US" sz="3400" i="1" dirty="0">
                <a:solidFill>
                  <a:srgbClr val="FF0000"/>
                </a:solidFill>
                <a:latin typeface="+mj-lt"/>
              </a:rPr>
              <a:t> </a:t>
            </a:r>
            <a:r>
              <a:rPr lang="en-US" sz="3400" i="1" dirty="0" err="1">
                <a:solidFill>
                  <a:srgbClr val="FF0000"/>
                </a:solidFill>
                <a:latin typeface="+mj-lt"/>
              </a:rPr>
              <a:t>t</a:t>
            </a:r>
            <a:r>
              <a:rPr lang="en-US" sz="3400" i="1" dirty="0" err="1">
                <a:solidFill>
                  <a:srgbClr val="FF0000"/>
                </a:solidFill>
              </a:rPr>
              <a:t>ə</a:t>
            </a:r>
            <a:r>
              <a:rPr lang="en-US" sz="3400" i="1" dirty="0">
                <a:solidFill>
                  <a:srgbClr val="FF0000"/>
                </a:solidFill>
                <a:latin typeface="+mj-lt"/>
              </a:rPr>
              <a:t> </a:t>
            </a:r>
            <a:r>
              <a:rPr lang="en-US" sz="3400" i="1" dirty="0">
                <a:solidFill>
                  <a:srgbClr val="FF0000"/>
                </a:solidFill>
              </a:rPr>
              <a:t>ə</a:t>
            </a:r>
            <a:r>
              <a:rPr lang="en-US" sz="3400" i="1" dirty="0">
                <a:solidFill>
                  <a:srgbClr val="FF0000"/>
                </a:solidFill>
                <a:latin typeface="+mj-lt"/>
              </a:rPr>
              <a:t> </a:t>
            </a:r>
            <a:r>
              <a:rPr lang="en-US" sz="3400" i="1" dirty="0" err="1">
                <a:solidFill>
                  <a:srgbClr val="FF0000"/>
                </a:solidFill>
                <a:latin typeface="+mj-lt"/>
              </a:rPr>
              <a:t>bænd</a:t>
            </a:r>
            <a:r>
              <a:rPr lang="en-US" sz="3400" i="1" dirty="0">
                <a:solidFill>
                  <a:srgbClr val="FF0000"/>
                </a:solidFill>
                <a:latin typeface="+mj-lt"/>
              </a:rPr>
              <a:t>/ </a:t>
            </a:r>
            <a:r>
              <a:rPr lang="en-US" sz="3400" i="1" dirty="0">
                <a:latin typeface="+mj-lt"/>
              </a:rPr>
              <a:t>(v. </a:t>
            </a:r>
            <a:r>
              <a:rPr lang="en-US" sz="3400" i="1" dirty="0" err="1">
                <a:latin typeface="+mj-lt"/>
              </a:rPr>
              <a:t>phr</a:t>
            </a:r>
            <a:r>
              <a:rPr lang="en-US" sz="3400" i="1" dirty="0">
                <a:latin typeface="+mj-lt"/>
              </a:rPr>
              <a:t>): </a:t>
            </a:r>
            <a:r>
              <a:rPr lang="en-US" sz="3400" dirty="0" err="1">
                <a:latin typeface="+mj-lt"/>
                <a:cs typeface="Calibri" panose="020F0502020204030204" pitchFamily="34" charset="0"/>
              </a:rPr>
              <a:t>nghe</a:t>
            </a:r>
            <a:r>
              <a:rPr lang="en-US" sz="3400" dirty="0">
                <a:latin typeface="+mj-lt"/>
                <a:cs typeface="Calibri" panose="020F0502020204030204" pitchFamily="34" charset="0"/>
              </a:rPr>
              <a:t> </a:t>
            </a:r>
            <a:r>
              <a:rPr lang="en-US" sz="3400" dirty="0" err="1">
                <a:latin typeface="+mj-lt"/>
                <a:cs typeface="Calibri" panose="020F0502020204030204" pitchFamily="34" charset="0"/>
              </a:rPr>
              <a:t>một</a:t>
            </a:r>
            <a:r>
              <a:rPr lang="en-US" sz="3400" dirty="0">
                <a:latin typeface="+mj-lt"/>
                <a:cs typeface="Calibri" panose="020F0502020204030204" pitchFamily="34" charset="0"/>
              </a:rPr>
              <a:t> ban </a:t>
            </a:r>
            <a:r>
              <a:rPr lang="en-US" sz="3400" dirty="0" err="1">
                <a:latin typeface="+mj-lt"/>
                <a:cs typeface="Calibri" panose="020F0502020204030204" pitchFamily="34" charset="0"/>
              </a:rPr>
              <a:t>nhạc</a:t>
            </a:r>
            <a:endParaRPr lang="en-US" sz="3400" i="1" dirty="0">
              <a:solidFill>
                <a:srgbClr val="0070C0"/>
              </a:solidFill>
              <a:latin typeface="+mj-lt"/>
              <a:cs typeface="Calibri" panose="020F0502020204030204" pitchFamily="34" charset="0"/>
            </a:endParaRPr>
          </a:p>
        </p:txBody>
      </p:sp>
      <p:sp>
        <p:nvSpPr>
          <p:cNvPr id="30" name="TextBox 29"/>
          <p:cNvSpPr txBox="1"/>
          <p:nvPr/>
        </p:nvSpPr>
        <p:spPr>
          <a:xfrm>
            <a:off x="0" y="2606693"/>
            <a:ext cx="12177863" cy="113877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t>watch a fireworks display</a:t>
            </a:r>
            <a:r>
              <a:rPr lang="en-US" sz="3400" i="1" dirty="0">
                <a:solidFill>
                  <a:srgbClr val="FF0000"/>
                </a:solidFill>
              </a:rPr>
              <a:t> /</a:t>
            </a:r>
            <a:r>
              <a:rPr lang="en-US" sz="3400" i="1" dirty="0" err="1">
                <a:solidFill>
                  <a:srgbClr val="FF0000"/>
                </a:solidFill>
              </a:rPr>
              <a:t>wɒtʃ</a:t>
            </a:r>
            <a:r>
              <a:rPr lang="en-US" sz="3400" i="1" dirty="0">
                <a:solidFill>
                  <a:srgbClr val="FF0000"/>
                </a:solidFill>
              </a:rPr>
              <a:t> </a:t>
            </a:r>
            <a:r>
              <a:rPr lang="en-US" sz="3400" i="1" dirty="0" err="1">
                <a:solidFill>
                  <a:srgbClr val="FF0000"/>
                </a:solidFill>
              </a:rPr>
              <a:t>əˈfɑɪərwɜrks</a:t>
            </a:r>
            <a:r>
              <a:rPr lang="en-US" sz="3400" i="1" dirty="0">
                <a:solidFill>
                  <a:srgbClr val="FF0000"/>
                </a:solidFill>
              </a:rPr>
              <a:t> </a:t>
            </a:r>
            <a:r>
              <a:rPr lang="en-US" sz="3400" i="1" dirty="0" err="1">
                <a:solidFill>
                  <a:srgbClr val="FF0000"/>
                </a:solidFill>
              </a:rPr>
              <a:t>dɪˈspleɪ</a:t>
            </a:r>
            <a:r>
              <a:rPr lang="en-US" sz="3400" i="1" dirty="0">
                <a:solidFill>
                  <a:srgbClr val="FF0000"/>
                </a:solidFill>
              </a:rPr>
              <a:t>/ </a:t>
            </a:r>
            <a:r>
              <a:rPr lang="en-US" sz="3400" i="1" dirty="0"/>
              <a:t>(v. </a:t>
            </a:r>
            <a:r>
              <a:rPr lang="en-US" sz="3400" i="1" dirty="0" err="1"/>
              <a:t>phr</a:t>
            </a:r>
            <a:r>
              <a:rPr lang="en-US" sz="3400" i="1" dirty="0"/>
              <a:t>): </a:t>
            </a:r>
            <a:r>
              <a:rPr lang="en-US" sz="3400" dirty="0" err="1">
                <a:latin typeface="Calibri" panose="020F0502020204030204" pitchFamily="34" charset="0"/>
                <a:cs typeface="Calibri" panose="020F0502020204030204" pitchFamily="34" charset="0"/>
              </a:rPr>
              <a:t>xem</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trình</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diễn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pháo</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hoa</a:t>
            </a:r>
            <a:endParaRPr lang="en-US" sz="34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20923" y="3843281"/>
            <a:ext cx="12177863"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t>paint your face </a:t>
            </a:r>
            <a:r>
              <a:rPr lang="en-US" sz="3400" i="1" dirty="0">
                <a:solidFill>
                  <a:srgbClr val="FF0000"/>
                </a:solidFill>
              </a:rPr>
              <a:t>/</a:t>
            </a:r>
            <a:r>
              <a:rPr lang="en-US" sz="3400" i="1" dirty="0" err="1">
                <a:solidFill>
                  <a:srgbClr val="FF0000"/>
                </a:solidFill>
              </a:rPr>
              <a:t>peɪnt</a:t>
            </a:r>
            <a:r>
              <a:rPr lang="en-US" sz="3400" i="1" dirty="0">
                <a:solidFill>
                  <a:srgbClr val="FF0000"/>
                </a:solidFill>
              </a:rPr>
              <a:t> </a:t>
            </a:r>
            <a:r>
              <a:rPr lang="en-US" sz="3400" i="1" dirty="0" err="1">
                <a:solidFill>
                  <a:srgbClr val="FF0000"/>
                </a:solidFill>
              </a:rPr>
              <a:t>jɔːr</a:t>
            </a:r>
            <a:r>
              <a:rPr lang="en-US" sz="3400" i="1" dirty="0">
                <a:solidFill>
                  <a:srgbClr val="FF0000"/>
                </a:solidFill>
              </a:rPr>
              <a:t> </a:t>
            </a:r>
            <a:r>
              <a:rPr lang="en-US" sz="3400" i="1" dirty="0" err="1">
                <a:solidFill>
                  <a:srgbClr val="FF0000"/>
                </a:solidFill>
              </a:rPr>
              <a:t>feɪs</a:t>
            </a:r>
            <a:r>
              <a:rPr lang="en-US" sz="3400" i="1" dirty="0">
                <a:solidFill>
                  <a:srgbClr val="FF0000"/>
                </a:solidFill>
              </a:rPr>
              <a:t>/ </a:t>
            </a:r>
            <a:r>
              <a:rPr lang="en-US" sz="3400" i="1" dirty="0"/>
              <a:t>(v. </a:t>
            </a:r>
            <a:r>
              <a:rPr lang="en-US" sz="3400" i="1" dirty="0" err="1"/>
              <a:t>phr</a:t>
            </a:r>
            <a:r>
              <a:rPr lang="en-US" sz="3400" i="1" dirty="0"/>
              <a:t>): </a:t>
            </a:r>
            <a:r>
              <a:rPr lang="en-US" sz="3400" dirty="0" err="1"/>
              <a:t>hóa</a:t>
            </a:r>
            <a:r>
              <a:rPr lang="en-US" sz="3400" dirty="0"/>
              <a:t> </a:t>
            </a:r>
            <a:r>
              <a:rPr lang="en-US" sz="3400" dirty="0" err="1"/>
              <a:t>trang</a:t>
            </a:r>
            <a:endParaRPr lang="en-US" sz="34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20923" y="4547052"/>
            <a:ext cx="12177863"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t>play games </a:t>
            </a:r>
            <a:r>
              <a:rPr lang="en-US" sz="3400" i="1" dirty="0">
                <a:solidFill>
                  <a:srgbClr val="FF0000"/>
                </a:solidFill>
              </a:rPr>
              <a:t>/</a:t>
            </a:r>
            <a:r>
              <a:rPr lang="en-US" sz="3400" i="1" dirty="0" err="1">
                <a:solidFill>
                  <a:srgbClr val="FF0000"/>
                </a:solidFill>
              </a:rPr>
              <a:t>pleɪ</a:t>
            </a:r>
            <a:r>
              <a:rPr lang="en-US" sz="3400" i="1" dirty="0">
                <a:solidFill>
                  <a:srgbClr val="FF0000"/>
                </a:solidFill>
              </a:rPr>
              <a:t> </a:t>
            </a:r>
            <a:r>
              <a:rPr lang="en-US" sz="3400" i="1" dirty="0" err="1">
                <a:solidFill>
                  <a:srgbClr val="FF0000"/>
                </a:solidFill>
              </a:rPr>
              <a:t>ɡeɪmz</a:t>
            </a:r>
            <a:r>
              <a:rPr lang="en-US" sz="3400" i="1" dirty="0">
                <a:solidFill>
                  <a:srgbClr val="FF0000"/>
                </a:solidFill>
              </a:rPr>
              <a:t>/ </a:t>
            </a:r>
            <a:r>
              <a:rPr lang="en-US" sz="3400" i="1" dirty="0"/>
              <a:t>(v. </a:t>
            </a:r>
            <a:r>
              <a:rPr lang="en-US" sz="3400" i="1" dirty="0" err="1"/>
              <a:t>phr</a:t>
            </a:r>
            <a:r>
              <a:rPr lang="en-US" sz="3400" i="1" dirty="0"/>
              <a:t>): </a:t>
            </a:r>
            <a:r>
              <a:rPr lang="en-US" sz="3400" dirty="0" err="1"/>
              <a:t>chơi</a:t>
            </a:r>
            <a:r>
              <a:rPr lang="en-US" sz="3400" dirty="0"/>
              <a:t> </a:t>
            </a:r>
            <a:r>
              <a:rPr lang="en-US" sz="3400" dirty="0" err="1"/>
              <a:t>các</a:t>
            </a:r>
            <a:r>
              <a:rPr lang="en-US" sz="3400" dirty="0"/>
              <a:t> </a:t>
            </a:r>
            <a:r>
              <a:rPr lang="en-US" sz="3400" dirty="0" err="1"/>
              <a:t>trò</a:t>
            </a:r>
            <a:r>
              <a:rPr lang="en-US" sz="3400" dirty="0"/>
              <a:t> </a:t>
            </a:r>
            <a:r>
              <a:rPr lang="en-US" sz="3400" dirty="0" err="1"/>
              <a:t>chơi</a:t>
            </a:r>
            <a:endParaRPr lang="en-US" sz="3400" dirty="0"/>
          </a:p>
        </p:txBody>
      </p:sp>
      <p:sp>
        <p:nvSpPr>
          <p:cNvPr id="16" name="TextBox 15"/>
          <p:cNvSpPr txBox="1"/>
          <p:nvPr/>
        </p:nvSpPr>
        <p:spPr>
          <a:xfrm>
            <a:off x="16891" y="5289230"/>
            <a:ext cx="12202817" cy="113877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t>wear traditional clothes </a:t>
            </a:r>
            <a:r>
              <a:rPr lang="en-US" sz="3400" i="1" dirty="0">
                <a:solidFill>
                  <a:srgbClr val="FF0000"/>
                </a:solidFill>
              </a:rPr>
              <a:t>/</a:t>
            </a:r>
            <a:r>
              <a:rPr lang="en-US" sz="3400" i="1" dirty="0" err="1">
                <a:solidFill>
                  <a:srgbClr val="FF0000"/>
                </a:solidFill>
              </a:rPr>
              <a:t>weər</a:t>
            </a:r>
            <a:r>
              <a:rPr lang="en-US" sz="3400" i="1" dirty="0">
                <a:solidFill>
                  <a:srgbClr val="FF0000"/>
                </a:solidFill>
              </a:rPr>
              <a:t> </a:t>
            </a:r>
            <a:r>
              <a:rPr lang="en-US" sz="3400" i="1" dirty="0" err="1">
                <a:solidFill>
                  <a:srgbClr val="FF0000"/>
                </a:solidFill>
              </a:rPr>
              <a:t>trəˈdɪʃənəl</a:t>
            </a:r>
            <a:r>
              <a:rPr lang="en-US" sz="3400" i="1" dirty="0">
                <a:solidFill>
                  <a:srgbClr val="FF0000"/>
                </a:solidFill>
              </a:rPr>
              <a:t> </a:t>
            </a:r>
            <a:r>
              <a:rPr lang="en-US" sz="3400" i="1" dirty="0" err="1">
                <a:solidFill>
                  <a:srgbClr val="FF0000"/>
                </a:solidFill>
              </a:rPr>
              <a:t>kləʊðz</a:t>
            </a:r>
            <a:r>
              <a:rPr lang="en-US" sz="3400" i="1" dirty="0">
                <a:solidFill>
                  <a:srgbClr val="FF0000"/>
                </a:solidFill>
              </a:rPr>
              <a:t>/</a:t>
            </a:r>
            <a:r>
              <a:rPr lang="en-US" sz="3400" i="1" dirty="0"/>
              <a:t> (v. </a:t>
            </a:r>
            <a:r>
              <a:rPr lang="en-US" sz="3400" i="1" dirty="0" err="1"/>
              <a:t>phr</a:t>
            </a:r>
            <a:r>
              <a:rPr lang="en-US" sz="3400" i="1" dirty="0"/>
              <a:t>): </a:t>
            </a:r>
            <a:r>
              <a:rPr lang="en-US" sz="3400" dirty="0" err="1"/>
              <a:t>mặc</a:t>
            </a:r>
            <a:r>
              <a:rPr lang="en-US" sz="3400" dirty="0"/>
              <a:t> </a:t>
            </a:r>
            <a:r>
              <a:rPr lang="en-US" sz="3400" dirty="0" err="1"/>
              <a:t>lễ</a:t>
            </a:r>
            <a:r>
              <a:rPr lang="en-US" sz="3400" dirty="0"/>
              <a:t> </a:t>
            </a:r>
            <a:r>
              <a:rPr lang="en-US" sz="3400" dirty="0" err="1"/>
              <a:t>phục</a:t>
            </a:r>
            <a:r>
              <a:rPr lang="en-US" sz="3400" dirty="0"/>
              <a:t> </a:t>
            </a:r>
            <a:r>
              <a:rPr lang="en-US" sz="3400" dirty="0" err="1"/>
              <a:t>truyền</a:t>
            </a:r>
            <a:r>
              <a:rPr lang="en-US" sz="3400" dirty="0"/>
              <a:t> </a:t>
            </a:r>
            <a:r>
              <a:rPr lang="en-US" sz="3400" dirty="0" err="1"/>
              <a:t>thống</a:t>
            </a:r>
            <a:endParaRPr lang="en-US" sz="3400" dirty="0"/>
          </a:p>
        </p:txBody>
      </p:sp>
      <p:pic>
        <p:nvPicPr>
          <p:cNvPr id="2" name="eat a traiditional me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63500" y="-198538"/>
            <a:ext cx="609600" cy="609600"/>
          </a:xfrm>
          <a:prstGeom prst="rect">
            <a:avLst/>
          </a:prstGeom>
        </p:spPr>
      </p:pic>
      <p:pic>
        <p:nvPicPr>
          <p:cNvPr id="8" name="listen to a ba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63500" y="-264235"/>
            <a:ext cx="609600" cy="609600"/>
          </a:xfrm>
          <a:prstGeom prst="rect">
            <a:avLst/>
          </a:prstGeom>
        </p:spPr>
      </p:pic>
      <p:pic>
        <p:nvPicPr>
          <p:cNvPr id="9" name="paint your fa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763500" y="-273702"/>
            <a:ext cx="609600" cy="609600"/>
          </a:xfrm>
          <a:prstGeom prst="rect">
            <a:avLst/>
          </a:prstGeom>
        </p:spPr>
      </p:pic>
      <p:pic>
        <p:nvPicPr>
          <p:cNvPr id="10" name="play gam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763500" y="-216903"/>
            <a:ext cx="609600" cy="609600"/>
          </a:xfrm>
          <a:prstGeom prst="rect">
            <a:avLst/>
          </a:prstGeom>
        </p:spPr>
      </p:pic>
      <p:pic>
        <p:nvPicPr>
          <p:cNvPr id="11" name="watch a fireworks display">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2763500" y="-292635"/>
            <a:ext cx="609600" cy="609600"/>
          </a:xfrm>
          <a:prstGeom prst="rect">
            <a:avLst/>
          </a:prstGeom>
        </p:spPr>
      </p:pic>
      <p:pic>
        <p:nvPicPr>
          <p:cNvPr id="13" name="wear traditional clothe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2763500" y="-254769"/>
            <a:ext cx="609600" cy="609600"/>
          </a:xfrm>
          <a:prstGeom prst="rect">
            <a:avLst/>
          </a:prstGeom>
        </p:spPr>
      </p:pic>
      <p:sp>
        <p:nvSpPr>
          <p:cNvPr id="14" name="Rectangle 13"/>
          <p:cNvSpPr/>
          <p:nvPr/>
        </p:nvSpPr>
        <p:spPr>
          <a:xfrm>
            <a:off x="12763500" y="-438150"/>
            <a:ext cx="857250" cy="1096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40474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1"/>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712" fill="hold"/>
                                        <p:tgtEl>
                                          <p:spTgt spid="2"/>
                                        </p:tgtEl>
                                      </p:cBhvr>
                                    </p:cmd>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56" fill="hold"/>
                                        <p:tgtEl>
                                          <p:spTgt spid="9"/>
                                        </p:tgtEl>
                                      </p:cBhvr>
                                    </p:cmd>
                                  </p:child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060" fill="hold"/>
                                        <p:tgtEl>
                                          <p:spTgt spid="10"/>
                                        </p:tgtEl>
                                      </p:cBhvr>
                                    </p:cmd>
                                  </p:childTnLst>
                                </p:cTn>
                              </p:par>
                            </p:childTnLst>
                          </p:cTn>
                        </p:par>
                      </p:childTnLst>
                    </p:cTn>
                  </p:par>
                </p:childTnLst>
              </p:cTn>
              <p:nextCondLst>
                <p:cond evt="onClick" delay="0">
                  <p:tgtEl>
                    <p:spTgt spid="32"/>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1"/>
                                        </p:tgtEl>
                                      </p:cBhvr>
                                    </p:cmd>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712" fill="hold"/>
                                        <p:tgtEl>
                                          <p:spTgt spid="13"/>
                                        </p:tgtEl>
                                      </p:cBhvr>
                                    </p:cmd>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217" fill="hold"/>
                                        <p:tgtEl>
                                          <p:spTgt spid="8"/>
                                        </p:tgtEl>
                                      </p:cBhvr>
                                    </p:cmd>
                                  </p:childTnLst>
                                </p:cTn>
                              </p:par>
                            </p:childTnLst>
                          </p:cTn>
                        </p:par>
                      </p:childTnLst>
                    </p:cTn>
                  </p:par>
                </p:childTnLst>
              </p:cTn>
              <p:nextCondLst>
                <p:cond evt="onClick" delay="0">
                  <p:tgtEl>
                    <p:spTgt spid="29"/>
                  </p:tgtEl>
                </p:cond>
              </p:nextCondLst>
            </p:seq>
          </p:childTnLst>
        </p:cTn>
      </p:par>
    </p:tnLst>
    <p:bldLst>
      <p:bldP spid="41" grpId="0" animBg="1"/>
      <p:bldP spid="29" grpId="0" animBg="1"/>
      <p:bldP spid="30" grpId="0" animBg="1"/>
      <p:bldP spid="31" grpId="0" animBg="1"/>
      <p:bldP spid="32"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1381" y="914240"/>
            <a:ext cx="12207518"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rPr>
              <a:t>/</a:t>
            </a:r>
            <a:r>
              <a:rPr lang="en-US" sz="3400" i="1" dirty="0" err="1">
                <a:solidFill>
                  <a:srgbClr val="FF0000"/>
                </a:solidFill>
              </a:rPr>
              <a:t>iːt</a:t>
            </a:r>
            <a:r>
              <a:rPr lang="en-US" sz="3400" i="1" dirty="0">
                <a:solidFill>
                  <a:srgbClr val="FF0000"/>
                </a:solidFill>
              </a:rPr>
              <a:t> ə </a:t>
            </a:r>
            <a:r>
              <a:rPr lang="en-US" sz="3400" i="1" dirty="0" err="1">
                <a:solidFill>
                  <a:srgbClr val="FF0000"/>
                </a:solidFill>
              </a:rPr>
              <a:t>trəˈdɪʃənəl</a:t>
            </a:r>
            <a:r>
              <a:rPr lang="en-US" sz="3400" i="1" dirty="0">
                <a:solidFill>
                  <a:srgbClr val="FF0000"/>
                </a:solidFill>
              </a:rPr>
              <a:t> </a:t>
            </a:r>
            <a:r>
              <a:rPr lang="en-US" sz="3400" i="1" dirty="0" err="1">
                <a:solidFill>
                  <a:srgbClr val="FF0000"/>
                </a:solidFill>
              </a:rPr>
              <a:t>mɪəl</a:t>
            </a:r>
            <a:r>
              <a:rPr lang="en-US" sz="3400" i="1" dirty="0">
                <a:solidFill>
                  <a:srgbClr val="FF0000"/>
                </a:solidFill>
              </a:rPr>
              <a:t>/ </a:t>
            </a:r>
            <a:r>
              <a:rPr lang="en-US" sz="3400" i="1" dirty="0"/>
              <a:t>(v. </a:t>
            </a:r>
            <a:r>
              <a:rPr lang="en-US" sz="3400" i="1" dirty="0" err="1"/>
              <a:t>phr</a:t>
            </a:r>
            <a:r>
              <a:rPr lang="en-US" sz="3400" i="1" dirty="0"/>
              <a:t>): </a:t>
            </a:r>
            <a:r>
              <a:rPr lang="en-US" sz="3400" dirty="0" err="1">
                <a:latin typeface="Calibri" panose="020F0502020204030204" pitchFamily="34" charset="0"/>
                <a:cs typeface="Calibri" panose="020F0502020204030204" pitchFamily="34" charset="0"/>
              </a:rPr>
              <a:t>ăn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một</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bữa</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ăn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truyền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thống</a:t>
            </a:r>
            <a:endParaRPr lang="en-US" sz="3400" i="1" dirty="0">
              <a:solidFill>
                <a:srgbClr val="0070C0"/>
              </a:solidFill>
              <a:latin typeface="Calibri" panose="020F0502020204030204" pitchFamily="34" charset="0"/>
              <a:cs typeface="Calibri" panose="020F0502020204030204" pitchFamily="34" charset="0"/>
            </a:endParaRPr>
          </a:p>
        </p:txBody>
      </p:sp>
      <p:sp>
        <p:nvSpPr>
          <p:cNvPr id="29" name="TextBox 28"/>
          <p:cNvSpPr txBox="1"/>
          <p:nvPr/>
        </p:nvSpPr>
        <p:spPr>
          <a:xfrm>
            <a:off x="0" y="1653620"/>
            <a:ext cx="12192000"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latin typeface="+mj-lt"/>
              </a:rPr>
              <a:t>/ˈ</a:t>
            </a:r>
            <a:r>
              <a:rPr lang="en-US" sz="3400" i="1" dirty="0" err="1">
                <a:solidFill>
                  <a:srgbClr val="FF0000"/>
                </a:solidFill>
                <a:latin typeface="+mj-lt"/>
              </a:rPr>
              <a:t>lɪsən</a:t>
            </a:r>
            <a:r>
              <a:rPr lang="en-US" sz="3400" i="1" dirty="0">
                <a:solidFill>
                  <a:srgbClr val="FF0000"/>
                </a:solidFill>
                <a:latin typeface="+mj-lt"/>
              </a:rPr>
              <a:t> </a:t>
            </a:r>
            <a:r>
              <a:rPr lang="en-US" sz="3400" i="1" dirty="0" err="1">
                <a:solidFill>
                  <a:srgbClr val="FF0000"/>
                </a:solidFill>
                <a:latin typeface="+mj-lt"/>
              </a:rPr>
              <a:t>t</a:t>
            </a:r>
            <a:r>
              <a:rPr lang="en-US" sz="3400" i="1" dirty="0" err="1">
                <a:solidFill>
                  <a:srgbClr val="FF0000"/>
                </a:solidFill>
              </a:rPr>
              <a:t>ə</a:t>
            </a:r>
            <a:r>
              <a:rPr lang="en-US" sz="3400" i="1" dirty="0">
                <a:solidFill>
                  <a:srgbClr val="FF0000"/>
                </a:solidFill>
                <a:latin typeface="+mj-lt"/>
              </a:rPr>
              <a:t> </a:t>
            </a:r>
            <a:r>
              <a:rPr lang="en-US" sz="3400" i="1" dirty="0">
                <a:solidFill>
                  <a:srgbClr val="FF0000"/>
                </a:solidFill>
              </a:rPr>
              <a:t>ə</a:t>
            </a:r>
            <a:r>
              <a:rPr lang="en-US" sz="3400" i="1" dirty="0">
                <a:solidFill>
                  <a:srgbClr val="FF0000"/>
                </a:solidFill>
                <a:latin typeface="+mj-lt"/>
              </a:rPr>
              <a:t> </a:t>
            </a:r>
            <a:r>
              <a:rPr lang="en-US" sz="3400" i="1" dirty="0" err="1">
                <a:solidFill>
                  <a:srgbClr val="FF0000"/>
                </a:solidFill>
                <a:latin typeface="+mj-lt"/>
              </a:rPr>
              <a:t>bænd</a:t>
            </a:r>
            <a:r>
              <a:rPr lang="en-US" sz="3400" i="1" dirty="0">
                <a:solidFill>
                  <a:srgbClr val="FF0000"/>
                </a:solidFill>
                <a:latin typeface="+mj-lt"/>
              </a:rPr>
              <a:t>/ </a:t>
            </a:r>
            <a:r>
              <a:rPr lang="en-US" sz="3400" i="1" dirty="0">
                <a:latin typeface="+mj-lt"/>
              </a:rPr>
              <a:t>(v. </a:t>
            </a:r>
            <a:r>
              <a:rPr lang="en-US" sz="3400" i="1" dirty="0" err="1">
                <a:latin typeface="+mj-lt"/>
              </a:rPr>
              <a:t>phr</a:t>
            </a:r>
            <a:r>
              <a:rPr lang="en-US" sz="3400" i="1" dirty="0">
                <a:latin typeface="+mj-lt"/>
              </a:rPr>
              <a:t>): </a:t>
            </a:r>
            <a:r>
              <a:rPr lang="en-US" sz="3400" dirty="0" err="1">
                <a:latin typeface="+mj-lt"/>
                <a:cs typeface="Calibri" panose="020F0502020204030204" pitchFamily="34" charset="0"/>
              </a:rPr>
              <a:t>nghe</a:t>
            </a:r>
            <a:r>
              <a:rPr lang="en-US" sz="3400" dirty="0">
                <a:latin typeface="+mj-lt"/>
                <a:cs typeface="Calibri" panose="020F0502020204030204" pitchFamily="34" charset="0"/>
              </a:rPr>
              <a:t> </a:t>
            </a:r>
            <a:r>
              <a:rPr lang="en-US" sz="3400" dirty="0" err="1">
                <a:latin typeface="+mj-lt"/>
                <a:cs typeface="Calibri" panose="020F0502020204030204" pitchFamily="34" charset="0"/>
              </a:rPr>
              <a:t>một</a:t>
            </a:r>
            <a:r>
              <a:rPr lang="en-US" sz="3400" dirty="0">
                <a:latin typeface="+mj-lt"/>
                <a:cs typeface="Calibri" panose="020F0502020204030204" pitchFamily="34" charset="0"/>
              </a:rPr>
              <a:t> ban </a:t>
            </a:r>
            <a:r>
              <a:rPr lang="en-US" sz="3400" dirty="0" err="1">
                <a:latin typeface="+mj-lt"/>
                <a:cs typeface="Calibri" panose="020F0502020204030204" pitchFamily="34" charset="0"/>
              </a:rPr>
              <a:t>nhạc</a:t>
            </a:r>
            <a:endParaRPr lang="en-US" sz="3400" i="1" dirty="0">
              <a:solidFill>
                <a:srgbClr val="0070C0"/>
              </a:solidFill>
              <a:latin typeface="+mj-lt"/>
              <a:cs typeface="Calibri" panose="020F0502020204030204" pitchFamily="34" charset="0"/>
            </a:endParaRPr>
          </a:p>
        </p:txBody>
      </p:sp>
      <p:sp>
        <p:nvSpPr>
          <p:cNvPr id="30" name="TextBox 29"/>
          <p:cNvSpPr txBox="1"/>
          <p:nvPr/>
        </p:nvSpPr>
        <p:spPr>
          <a:xfrm>
            <a:off x="14137" y="2448635"/>
            <a:ext cx="12192000"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rPr>
              <a:t>/</a:t>
            </a:r>
            <a:r>
              <a:rPr lang="en-US" sz="3400" i="1" dirty="0" err="1">
                <a:solidFill>
                  <a:srgbClr val="FF0000"/>
                </a:solidFill>
              </a:rPr>
              <a:t>wɒtʃ</a:t>
            </a:r>
            <a:r>
              <a:rPr lang="en-US" sz="3400" i="1" dirty="0">
                <a:solidFill>
                  <a:srgbClr val="FF0000"/>
                </a:solidFill>
              </a:rPr>
              <a:t> </a:t>
            </a:r>
            <a:r>
              <a:rPr lang="en-US" sz="3400" i="1" dirty="0" err="1">
                <a:solidFill>
                  <a:srgbClr val="FF0000"/>
                </a:solidFill>
              </a:rPr>
              <a:t>əˈfɑɪərwɜrks</a:t>
            </a:r>
            <a:r>
              <a:rPr lang="en-US" sz="3400" i="1" dirty="0">
                <a:solidFill>
                  <a:srgbClr val="FF0000"/>
                </a:solidFill>
              </a:rPr>
              <a:t> </a:t>
            </a:r>
            <a:r>
              <a:rPr lang="en-US" sz="3400" i="1" dirty="0" err="1">
                <a:solidFill>
                  <a:srgbClr val="FF0000"/>
                </a:solidFill>
              </a:rPr>
              <a:t>dɪˈspleɪ</a:t>
            </a:r>
            <a:r>
              <a:rPr lang="en-US" sz="3400" i="1" dirty="0">
                <a:solidFill>
                  <a:srgbClr val="FF0000"/>
                </a:solidFill>
              </a:rPr>
              <a:t>/ </a:t>
            </a:r>
            <a:r>
              <a:rPr lang="en-US" sz="3400" i="1" dirty="0"/>
              <a:t>(v. </a:t>
            </a:r>
            <a:r>
              <a:rPr lang="en-US" sz="3400" i="1" dirty="0" err="1"/>
              <a:t>phr</a:t>
            </a:r>
            <a:r>
              <a:rPr lang="en-US" sz="3400" i="1" dirty="0"/>
              <a:t>): </a:t>
            </a:r>
            <a:r>
              <a:rPr lang="en-US" sz="3400" dirty="0" err="1">
                <a:latin typeface="Calibri" panose="020F0502020204030204" pitchFamily="34" charset="0"/>
                <a:cs typeface="Calibri" panose="020F0502020204030204" pitchFamily="34" charset="0"/>
              </a:rPr>
              <a:t>xem</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trình</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diễn</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pháo</a:t>
            </a:r>
            <a:r>
              <a:rPr lang="en-US" sz="3400" dirty="0">
                <a:latin typeface="Calibri" panose="020F0502020204030204" pitchFamily="34" charset="0"/>
                <a:cs typeface="Calibri" panose="020F0502020204030204" pitchFamily="34" charset="0"/>
              </a:rPr>
              <a:t> </a:t>
            </a:r>
            <a:r>
              <a:rPr lang="en-US" sz="3400" dirty="0" err="1">
                <a:latin typeface="Calibri" panose="020F0502020204030204" pitchFamily="34" charset="0"/>
                <a:cs typeface="Calibri" panose="020F0502020204030204" pitchFamily="34" charset="0"/>
              </a:rPr>
              <a:t>hoa</a:t>
            </a:r>
            <a:endParaRPr lang="en-US" sz="34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1382" y="3243650"/>
            <a:ext cx="12177863"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rPr>
              <a:t>/</a:t>
            </a:r>
            <a:r>
              <a:rPr lang="en-US" sz="3400" i="1" dirty="0" err="1">
                <a:solidFill>
                  <a:srgbClr val="FF0000"/>
                </a:solidFill>
              </a:rPr>
              <a:t>peɪnt</a:t>
            </a:r>
            <a:r>
              <a:rPr lang="en-US" sz="3400" i="1" dirty="0">
                <a:solidFill>
                  <a:srgbClr val="FF0000"/>
                </a:solidFill>
              </a:rPr>
              <a:t> </a:t>
            </a:r>
            <a:r>
              <a:rPr lang="en-US" sz="3400" i="1" dirty="0" err="1">
                <a:solidFill>
                  <a:srgbClr val="FF0000"/>
                </a:solidFill>
              </a:rPr>
              <a:t>jɔːr</a:t>
            </a:r>
            <a:r>
              <a:rPr lang="en-US" sz="3400" i="1" dirty="0">
                <a:solidFill>
                  <a:srgbClr val="FF0000"/>
                </a:solidFill>
              </a:rPr>
              <a:t> </a:t>
            </a:r>
            <a:r>
              <a:rPr lang="en-US" sz="3400" i="1" dirty="0" err="1">
                <a:solidFill>
                  <a:srgbClr val="FF0000"/>
                </a:solidFill>
              </a:rPr>
              <a:t>feɪs</a:t>
            </a:r>
            <a:r>
              <a:rPr lang="en-US" sz="3400" i="1" dirty="0">
                <a:solidFill>
                  <a:srgbClr val="FF0000"/>
                </a:solidFill>
              </a:rPr>
              <a:t>/ </a:t>
            </a:r>
            <a:r>
              <a:rPr lang="en-US" sz="3400" i="1" dirty="0"/>
              <a:t>(v. </a:t>
            </a:r>
            <a:r>
              <a:rPr lang="en-US" sz="3400" i="1" dirty="0" err="1"/>
              <a:t>phr</a:t>
            </a:r>
            <a:r>
              <a:rPr lang="en-US" sz="3400" i="1" dirty="0"/>
              <a:t>): </a:t>
            </a:r>
            <a:r>
              <a:rPr lang="en-US" sz="3400" dirty="0" err="1"/>
              <a:t>hóa</a:t>
            </a:r>
            <a:r>
              <a:rPr lang="en-US" sz="3400" dirty="0"/>
              <a:t> </a:t>
            </a:r>
            <a:r>
              <a:rPr lang="en-US" sz="3400" dirty="0" err="1"/>
              <a:t>trang</a:t>
            </a:r>
            <a:endParaRPr lang="en-US" sz="34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0" y="3983030"/>
            <a:ext cx="12177863"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rPr>
              <a:t>/</a:t>
            </a:r>
            <a:r>
              <a:rPr lang="en-US" sz="3400" i="1" dirty="0" err="1">
                <a:solidFill>
                  <a:srgbClr val="FF0000"/>
                </a:solidFill>
              </a:rPr>
              <a:t>pleɪ</a:t>
            </a:r>
            <a:r>
              <a:rPr lang="en-US" sz="3400" i="1" dirty="0">
                <a:solidFill>
                  <a:srgbClr val="FF0000"/>
                </a:solidFill>
              </a:rPr>
              <a:t> </a:t>
            </a:r>
            <a:r>
              <a:rPr lang="en-US" sz="3400" i="1" dirty="0" err="1">
                <a:solidFill>
                  <a:srgbClr val="FF0000"/>
                </a:solidFill>
              </a:rPr>
              <a:t>ɡeɪmz</a:t>
            </a:r>
            <a:r>
              <a:rPr lang="en-US" sz="3400" i="1" dirty="0">
                <a:solidFill>
                  <a:srgbClr val="FF0000"/>
                </a:solidFill>
              </a:rPr>
              <a:t>/ </a:t>
            </a:r>
            <a:r>
              <a:rPr lang="en-US" sz="3400" i="1" dirty="0"/>
              <a:t>(v. </a:t>
            </a:r>
            <a:r>
              <a:rPr lang="en-US" sz="3400" i="1" dirty="0" err="1"/>
              <a:t>phr</a:t>
            </a:r>
            <a:r>
              <a:rPr lang="en-US" sz="3400" i="1" dirty="0"/>
              <a:t>): </a:t>
            </a:r>
            <a:r>
              <a:rPr lang="en-US" sz="3400" dirty="0" err="1"/>
              <a:t>chơi</a:t>
            </a:r>
            <a:r>
              <a:rPr lang="en-US" sz="3400" dirty="0"/>
              <a:t> </a:t>
            </a:r>
            <a:r>
              <a:rPr lang="en-US" sz="3400" dirty="0" err="1"/>
              <a:t>các</a:t>
            </a:r>
            <a:r>
              <a:rPr lang="en-US" sz="3400" dirty="0"/>
              <a:t> </a:t>
            </a:r>
            <a:r>
              <a:rPr lang="en-US" sz="3400" dirty="0" err="1"/>
              <a:t>trò</a:t>
            </a:r>
            <a:r>
              <a:rPr lang="en-US" sz="3400" dirty="0"/>
              <a:t> </a:t>
            </a:r>
            <a:r>
              <a:rPr lang="en-US" sz="3400" dirty="0" err="1"/>
              <a:t>chơi</a:t>
            </a:r>
            <a:endParaRPr lang="en-US" sz="3400" dirty="0"/>
          </a:p>
        </p:txBody>
      </p:sp>
      <p:sp>
        <p:nvSpPr>
          <p:cNvPr id="16" name="TextBox 15"/>
          <p:cNvSpPr txBox="1"/>
          <p:nvPr/>
        </p:nvSpPr>
        <p:spPr>
          <a:xfrm>
            <a:off x="-1382" y="4800910"/>
            <a:ext cx="12193382" cy="615553"/>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400" i="1" dirty="0">
                <a:solidFill>
                  <a:srgbClr val="FF0000"/>
                </a:solidFill>
              </a:rPr>
              <a:t>/</a:t>
            </a:r>
            <a:r>
              <a:rPr lang="en-US" sz="3400" i="1" dirty="0" err="1">
                <a:solidFill>
                  <a:srgbClr val="FF0000"/>
                </a:solidFill>
              </a:rPr>
              <a:t>weər</a:t>
            </a:r>
            <a:r>
              <a:rPr lang="en-US" sz="3400" i="1" dirty="0">
                <a:solidFill>
                  <a:srgbClr val="FF0000"/>
                </a:solidFill>
              </a:rPr>
              <a:t> </a:t>
            </a:r>
            <a:r>
              <a:rPr lang="en-US" sz="3400" i="1" dirty="0" err="1">
                <a:solidFill>
                  <a:srgbClr val="FF0000"/>
                </a:solidFill>
              </a:rPr>
              <a:t>trəˈdɪʃənəl</a:t>
            </a:r>
            <a:r>
              <a:rPr lang="en-US" sz="3400" i="1" dirty="0">
                <a:solidFill>
                  <a:srgbClr val="FF0000"/>
                </a:solidFill>
              </a:rPr>
              <a:t> </a:t>
            </a:r>
            <a:r>
              <a:rPr lang="en-US" sz="3400" i="1" dirty="0" err="1">
                <a:solidFill>
                  <a:srgbClr val="FF0000"/>
                </a:solidFill>
              </a:rPr>
              <a:t>kləʊðz</a:t>
            </a:r>
            <a:r>
              <a:rPr lang="en-US" sz="3400" i="1" dirty="0">
                <a:solidFill>
                  <a:srgbClr val="FF0000"/>
                </a:solidFill>
              </a:rPr>
              <a:t>/ </a:t>
            </a:r>
            <a:r>
              <a:rPr lang="en-US" sz="3400" i="1" dirty="0"/>
              <a:t>(v. </a:t>
            </a:r>
            <a:r>
              <a:rPr lang="en-US" sz="3400" i="1" dirty="0" err="1"/>
              <a:t>phr</a:t>
            </a:r>
            <a:r>
              <a:rPr lang="en-US" sz="3400" i="1" dirty="0"/>
              <a:t>): </a:t>
            </a:r>
            <a:r>
              <a:rPr lang="en-US" sz="3400" dirty="0" err="1"/>
              <a:t>mặc</a:t>
            </a:r>
            <a:r>
              <a:rPr lang="en-US" sz="3400" dirty="0"/>
              <a:t> </a:t>
            </a:r>
            <a:r>
              <a:rPr lang="en-US" sz="3400" dirty="0" err="1"/>
              <a:t>lễ</a:t>
            </a:r>
            <a:r>
              <a:rPr lang="en-US" sz="3400" dirty="0"/>
              <a:t> </a:t>
            </a:r>
            <a:r>
              <a:rPr lang="en-US" sz="3400" dirty="0" err="1"/>
              <a:t>phục</a:t>
            </a:r>
            <a:r>
              <a:rPr lang="en-US" sz="3400" dirty="0"/>
              <a:t> </a:t>
            </a:r>
            <a:r>
              <a:rPr lang="en-US" sz="3400" dirty="0" err="1"/>
              <a:t>truyền</a:t>
            </a:r>
            <a:r>
              <a:rPr lang="en-US" sz="3400" dirty="0"/>
              <a:t> </a:t>
            </a:r>
            <a:r>
              <a:rPr lang="en-US" sz="3400" dirty="0" err="1"/>
              <a:t>thống</a:t>
            </a:r>
            <a:endParaRPr lang="en-US" sz="3400" dirty="0"/>
          </a:p>
        </p:txBody>
      </p:sp>
      <p:pic>
        <p:nvPicPr>
          <p:cNvPr id="2" name="eat a traiditional me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63500" y="-198538"/>
            <a:ext cx="609600" cy="609600"/>
          </a:xfrm>
          <a:prstGeom prst="rect">
            <a:avLst/>
          </a:prstGeom>
        </p:spPr>
      </p:pic>
      <p:pic>
        <p:nvPicPr>
          <p:cNvPr id="8" name="listen to a ba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63500" y="-264235"/>
            <a:ext cx="609600" cy="609600"/>
          </a:xfrm>
          <a:prstGeom prst="rect">
            <a:avLst/>
          </a:prstGeom>
        </p:spPr>
      </p:pic>
      <p:pic>
        <p:nvPicPr>
          <p:cNvPr id="9" name="paint your fa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763500" y="-273702"/>
            <a:ext cx="609600" cy="609600"/>
          </a:xfrm>
          <a:prstGeom prst="rect">
            <a:avLst/>
          </a:prstGeom>
        </p:spPr>
      </p:pic>
      <p:pic>
        <p:nvPicPr>
          <p:cNvPr id="10" name="play gam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763500" y="-216903"/>
            <a:ext cx="609600" cy="609600"/>
          </a:xfrm>
          <a:prstGeom prst="rect">
            <a:avLst/>
          </a:prstGeom>
        </p:spPr>
      </p:pic>
      <p:pic>
        <p:nvPicPr>
          <p:cNvPr id="11" name="watch a fireworks display">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2763500" y="-292635"/>
            <a:ext cx="609600" cy="609600"/>
          </a:xfrm>
          <a:prstGeom prst="rect">
            <a:avLst/>
          </a:prstGeom>
        </p:spPr>
      </p:pic>
      <p:pic>
        <p:nvPicPr>
          <p:cNvPr id="13" name="wear traditional clothe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2763500" y="-254769"/>
            <a:ext cx="609600" cy="609600"/>
          </a:xfrm>
          <a:prstGeom prst="rect">
            <a:avLst/>
          </a:prstGeom>
        </p:spPr>
      </p:pic>
      <p:sp>
        <p:nvSpPr>
          <p:cNvPr id="14" name="Rectangle 13"/>
          <p:cNvSpPr/>
          <p:nvPr/>
        </p:nvSpPr>
        <p:spPr>
          <a:xfrm>
            <a:off x="12763500" y="-438150"/>
            <a:ext cx="857250" cy="1096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18" name="Rectangle 17"/>
          <p:cNvSpPr/>
          <p:nvPr/>
        </p:nvSpPr>
        <p:spPr>
          <a:xfrm>
            <a:off x="14137" y="297915"/>
            <a:ext cx="12146828"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dirty="0">
                <a:solidFill>
                  <a:srgbClr val="00B0F0"/>
                </a:solidFill>
              </a:rPr>
              <a:t>Look at the IPA and the meanings of each word to read out the word.</a:t>
            </a:r>
          </a:p>
        </p:txBody>
      </p:sp>
    </p:spTree>
    <p:extLst>
      <p:ext uri="{BB962C8B-B14F-4D97-AF65-F5344CB8AC3E}">
        <p14:creationId xmlns:p14="http://schemas.microsoft.com/office/powerpoint/2010/main" val="410928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1"/>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712" fill="hold"/>
                                        <p:tgtEl>
                                          <p:spTgt spid="2"/>
                                        </p:tgtEl>
                                      </p:cBhvr>
                                    </p:cmd>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56" fill="hold"/>
                                        <p:tgtEl>
                                          <p:spTgt spid="9"/>
                                        </p:tgtEl>
                                      </p:cBhvr>
                                    </p:cmd>
                                  </p:child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060" fill="hold"/>
                                        <p:tgtEl>
                                          <p:spTgt spid="10"/>
                                        </p:tgtEl>
                                      </p:cBhvr>
                                    </p:cmd>
                                  </p:childTnLst>
                                </p:cTn>
                              </p:par>
                            </p:childTnLst>
                          </p:cTn>
                        </p:par>
                      </p:childTnLst>
                    </p:cTn>
                  </p:par>
                </p:childTnLst>
              </p:cTn>
              <p:nextCondLst>
                <p:cond evt="onClick" delay="0">
                  <p:tgtEl>
                    <p:spTgt spid="32"/>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1"/>
                                        </p:tgtEl>
                                      </p:cBhvr>
                                    </p:cmd>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712" fill="hold"/>
                                        <p:tgtEl>
                                          <p:spTgt spid="13"/>
                                        </p:tgtEl>
                                      </p:cBhvr>
                                    </p:cmd>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217" fill="hold"/>
                                        <p:tgtEl>
                                          <p:spTgt spid="8"/>
                                        </p:tgtEl>
                                      </p:cBhvr>
                                    </p:cmd>
                                  </p:childTnLst>
                                </p:cTn>
                              </p:par>
                            </p:childTnLst>
                          </p:cTn>
                        </p:par>
                      </p:childTnLst>
                    </p:cTn>
                  </p:par>
                </p:childTnLst>
              </p:cTn>
              <p:nextCondLst>
                <p:cond evt="onClick" delay="0">
                  <p:tgtEl>
                    <p:spTgt spid="29"/>
                  </p:tgtEl>
                </p:cond>
              </p:nextCondLst>
            </p:seq>
          </p:childTnLst>
        </p:cTn>
      </p:par>
    </p:tnLst>
    <p:bldLst>
      <p:bldP spid="41" grpId="0" animBg="1"/>
      <p:bldP spid="29" grpId="0" animBg="1"/>
      <p:bldP spid="30" grpId="0" animBg="1"/>
      <p:bldP spid="31" grpId="0" animBg="1"/>
      <p:bldP spid="32" grpId="0" animBg="1"/>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2"/>
          <p:cNvSpPr>
            <a:spLocks noChangeArrowheads="1"/>
          </p:cNvSpPr>
          <p:nvPr/>
        </p:nvSpPr>
        <p:spPr bwMode="auto">
          <a:xfrm>
            <a:off x="5486400" y="38798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41" name="TextBox 40"/>
          <p:cNvSpPr txBox="1"/>
          <p:nvPr/>
        </p:nvSpPr>
        <p:spPr>
          <a:xfrm>
            <a:off x="7068" y="1038562"/>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 </a:t>
            </a:r>
            <a:r>
              <a:rPr lang="en-US" sz="3600" dirty="0" err="1">
                <a:latin typeface="Calibri" panose="020F0502020204030204" pitchFamily="34" charset="0"/>
                <a:cs typeface="Calibri" panose="020F0502020204030204" pitchFamily="34" charset="0"/>
              </a:rPr>
              <a:t>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một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bữa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truyền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thống</a:t>
            </a:r>
            <a:endParaRPr lang="en-US" sz="3600" i="1" dirty="0">
              <a:solidFill>
                <a:srgbClr val="0070C0"/>
              </a:solidFill>
              <a:latin typeface="Calibri" panose="020F0502020204030204" pitchFamily="34" charset="0"/>
              <a:cs typeface="Calibri" panose="020F0502020204030204" pitchFamily="34" charset="0"/>
            </a:endParaRPr>
          </a:p>
        </p:txBody>
      </p:sp>
      <p:sp>
        <p:nvSpPr>
          <p:cNvPr id="28" name="Rectangle 27"/>
          <p:cNvSpPr/>
          <p:nvPr/>
        </p:nvSpPr>
        <p:spPr>
          <a:xfrm>
            <a:off x="14137" y="297915"/>
            <a:ext cx="12146828" cy="5232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2800" b="1" i="1">
                <a:solidFill>
                  <a:srgbClr val="00B0F0"/>
                </a:solidFill>
              </a:rPr>
              <a:t>Look at the the meanings and part of speech of each word to read out the word.</a:t>
            </a:r>
            <a:endParaRPr lang="en-US" sz="2800" b="1" i="1" dirty="0">
              <a:solidFill>
                <a:srgbClr val="00B0F0"/>
              </a:solidFill>
            </a:endParaRPr>
          </a:p>
        </p:txBody>
      </p:sp>
      <p:sp>
        <p:nvSpPr>
          <p:cNvPr id="29" name="TextBox 28"/>
          <p:cNvSpPr txBox="1"/>
          <p:nvPr/>
        </p:nvSpPr>
        <p:spPr>
          <a:xfrm>
            <a:off x="14137" y="1904720"/>
            <a:ext cx="12191999"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 </a:t>
            </a:r>
            <a:r>
              <a:rPr lang="en-US" sz="3600" dirty="0" err="1">
                <a:latin typeface="+mj-lt"/>
                <a:cs typeface="Calibri" panose="020F0502020204030204" pitchFamily="34" charset="0"/>
              </a:rPr>
              <a:t>nghe</a:t>
            </a:r>
            <a:r>
              <a:rPr lang="en-US" sz="3600" dirty="0">
                <a:latin typeface="+mj-lt"/>
                <a:cs typeface="Calibri" panose="020F0502020204030204" pitchFamily="34" charset="0"/>
              </a:rPr>
              <a:t> </a:t>
            </a:r>
            <a:r>
              <a:rPr lang="en-US" sz="3600" dirty="0" err="1">
                <a:latin typeface="+mj-lt"/>
                <a:cs typeface="Calibri" panose="020F0502020204030204" pitchFamily="34" charset="0"/>
              </a:rPr>
              <a:t>một</a:t>
            </a:r>
            <a:r>
              <a:rPr lang="en-US" sz="3600" dirty="0">
                <a:latin typeface="+mj-lt"/>
                <a:cs typeface="Calibri" panose="020F0502020204030204" pitchFamily="34" charset="0"/>
              </a:rPr>
              <a:t> ban </a:t>
            </a:r>
            <a:r>
              <a:rPr lang="en-US" sz="3600" dirty="0" err="1">
                <a:latin typeface="+mj-lt"/>
                <a:cs typeface="Calibri" panose="020F0502020204030204" pitchFamily="34" charset="0"/>
              </a:rPr>
              <a:t>nhạc</a:t>
            </a:r>
            <a:endParaRPr lang="en-US" sz="3600" i="1" dirty="0">
              <a:solidFill>
                <a:srgbClr val="0070C0"/>
              </a:solidFill>
              <a:latin typeface="+mj-lt"/>
              <a:cs typeface="Calibri" panose="020F0502020204030204" pitchFamily="34" charset="0"/>
            </a:endParaRPr>
          </a:p>
        </p:txBody>
      </p:sp>
      <p:sp>
        <p:nvSpPr>
          <p:cNvPr id="30" name="TextBox 29"/>
          <p:cNvSpPr txBox="1"/>
          <p:nvPr/>
        </p:nvSpPr>
        <p:spPr>
          <a:xfrm>
            <a:off x="0" y="2764070"/>
            <a:ext cx="12206136"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a:t>
            </a:r>
            <a:r>
              <a:rPr lang="en-US" sz="3600" dirty="0">
                <a:cs typeface="Calibri" panose="020F0502020204030204" pitchFamily="34" charset="0"/>
              </a:rPr>
              <a:t> </a:t>
            </a:r>
            <a:r>
              <a:rPr lang="en-US" sz="3600" dirty="0" err="1">
                <a:latin typeface="Calibri" panose="020F0502020204030204" pitchFamily="34" charset="0"/>
                <a:cs typeface="Calibri" panose="020F0502020204030204" pitchFamily="34" charset="0"/>
              </a:rPr>
              <a:t>xem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trình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diễn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pháo</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hoa</a:t>
            </a:r>
            <a:endParaRPr lang="en-US" sz="3600" i="1" dirty="0">
              <a:solidFill>
                <a:srgbClr val="0070C0"/>
              </a:solidFill>
              <a:latin typeface="Calibri" panose="020F0502020204030204" pitchFamily="34" charset="0"/>
              <a:cs typeface="Calibri" panose="020F0502020204030204" pitchFamily="34" charset="0"/>
            </a:endParaRPr>
          </a:p>
        </p:txBody>
      </p:sp>
      <p:sp>
        <p:nvSpPr>
          <p:cNvPr id="31" name="TextBox 30"/>
          <p:cNvSpPr txBox="1"/>
          <p:nvPr/>
        </p:nvSpPr>
        <p:spPr>
          <a:xfrm>
            <a:off x="0" y="3671288"/>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 </a:t>
            </a:r>
            <a:r>
              <a:rPr lang="en-US" sz="3600" dirty="0" err="1"/>
              <a:t>hóa</a:t>
            </a:r>
            <a:r>
              <a:rPr lang="en-US" sz="3600" dirty="0"/>
              <a:t> </a:t>
            </a:r>
            <a:r>
              <a:rPr lang="en-US" sz="3600" dirty="0" err="1"/>
              <a:t>trang</a:t>
            </a:r>
            <a:endParaRPr lang="en-US" sz="3600" dirty="0">
              <a:solidFill>
                <a:srgbClr val="0070C0"/>
              </a:solidFill>
              <a:latin typeface="Calibri" panose="020F0502020204030204" pitchFamily="34" charset="0"/>
              <a:cs typeface="Calibri" panose="020F0502020204030204" pitchFamily="34" charset="0"/>
            </a:endParaRPr>
          </a:p>
        </p:txBody>
      </p:sp>
      <p:sp>
        <p:nvSpPr>
          <p:cNvPr id="32" name="TextBox 31"/>
          <p:cNvSpPr txBox="1"/>
          <p:nvPr/>
        </p:nvSpPr>
        <p:spPr>
          <a:xfrm>
            <a:off x="0" y="4562319"/>
            <a:ext cx="12177863"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 </a:t>
            </a:r>
            <a:r>
              <a:rPr lang="en-US" sz="3600" dirty="0" err="1"/>
              <a:t>chơi</a:t>
            </a:r>
            <a:r>
              <a:rPr lang="en-US" sz="3600" dirty="0"/>
              <a:t> </a:t>
            </a:r>
            <a:r>
              <a:rPr lang="en-US" sz="3600" dirty="0" err="1"/>
              <a:t>các</a:t>
            </a:r>
            <a:r>
              <a:rPr lang="en-US" sz="3600" dirty="0"/>
              <a:t> </a:t>
            </a:r>
            <a:r>
              <a:rPr lang="en-US" sz="3600" dirty="0" err="1"/>
              <a:t>trò</a:t>
            </a:r>
            <a:r>
              <a:rPr lang="en-US" sz="3600" dirty="0"/>
              <a:t> </a:t>
            </a:r>
            <a:r>
              <a:rPr lang="en-US" sz="3600" dirty="0" err="1"/>
              <a:t>chơi</a:t>
            </a:r>
            <a:endParaRPr lang="en-US" sz="3600" dirty="0"/>
          </a:p>
        </p:txBody>
      </p:sp>
      <p:sp>
        <p:nvSpPr>
          <p:cNvPr id="16" name="TextBox 15"/>
          <p:cNvSpPr txBox="1"/>
          <p:nvPr/>
        </p:nvSpPr>
        <p:spPr>
          <a:xfrm>
            <a:off x="7068" y="5429739"/>
            <a:ext cx="1219200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i="1" dirty="0"/>
              <a:t>(v. </a:t>
            </a:r>
            <a:r>
              <a:rPr lang="en-US" sz="3600" i="1" dirty="0" err="1"/>
              <a:t>phr</a:t>
            </a:r>
            <a:r>
              <a:rPr lang="en-US" sz="3600" i="1" dirty="0"/>
              <a:t>): </a:t>
            </a:r>
            <a:r>
              <a:rPr lang="en-US" sz="3600" dirty="0" err="1"/>
              <a:t>mặc</a:t>
            </a:r>
            <a:r>
              <a:rPr lang="en-US" sz="3600" dirty="0"/>
              <a:t> </a:t>
            </a:r>
            <a:r>
              <a:rPr lang="en-US" sz="3600" dirty="0" err="1"/>
              <a:t>lễ</a:t>
            </a:r>
            <a:r>
              <a:rPr lang="en-US" sz="3600" dirty="0"/>
              <a:t> </a:t>
            </a:r>
            <a:r>
              <a:rPr lang="en-US" sz="3600" dirty="0" err="1"/>
              <a:t>phục</a:t>
            </a:r>
            <a:r>
              <a:rPr lang="en-US" sz="3600" dirty="0"/>
              <a:t> </a:t>
            </a:r>
            <a:r>
              <a:rPr lang="en-US" sz="3600" dirty="0" err="1"/>
              <a:t>truyền</a:t>
            </a:r>
            <a:r>
              <a:rPr lang="en-US" sz="3600" dirty="0"/>
              <a:t> </a:t>
            </a:r>
            <a:r>
              <a:rPr lang="en-US" sz="3600" dirty="0" err="1"/>
              <a:t>thống</a:t>
            </a:r>
            <a:endParaRPr lang="en-US" sz="3600" dirty="0"/>
          </a:p>
        </p:txBody>
      </p:sp>
      <p:pic>
        <p:nvPicPr>
          <p:cNvPr id="2" name="eat a traiditional me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763500" y="-198538"/>
            <a:ext cx="609600" cy="609600"/>
          </a:xfrm>
          <a:prstGeom prst="rect">
            <a:avLst/>
          </a:prstGeom>
        </p:spPr>
      </p:pic>
      <p:pic>
        <p:nvPicPr>
          <p:cNvPr id="8" name="listen to a band">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763500" y="-264235"/>
            <a:ext cx="609600" cy="609600"/>
          </a:xfrm>
          <a:prstGeom prst="rect">
            <a:avLst/>
          </a:prstGeom>
        </p:spPr>
      </p:pic>
      <p:pic>
        <p:nvPicPr>
          <p:cNvPr id="9" name="paint your face">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12763500" y="-273702"/>
            <a:ext cx="609600" cy="609600"/>
          </a:xfrm>
          <a:prstGeom prst="rect">
            <a:avLst/>
          </a:prstGeom>
        </p:spPr>
      </p:pic>
      <p:pic>
        <p:nvPicPr>
          <p:cNvPr id="10" name="play gam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12763500" y="-216903"/>
            <a:ext cx="609600" cy="609600"/>
          </a:xfrm>
          <a:prstGeom prst="rect">
            <a:avLst/>
          </a:prstGeom>
        </p:spPr>
      </p:pic>
      <p:pic>
        <p:nvPicPr>
          <p:cNvPr id="11" name="watch a fireworks display">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12763500" y="-292635"/>
            <a:ext cx="609600" cy="609600"/>
          </a:xfrm>
          <a:prstGeom prst="rect">
            <a:avLst/>
          </a:prstGeom>
        </p:spPr>
      </p:pic>
      <p:pic>
        <p:nvPicPr>
          <p:cNvPr id="13" name="wear traditional clothes">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12763500" y="-254769"/>
            <a:ext cx="609600" cy="609600"/>
          </a:xfrm>
          <a:prstGeom prst="rect">
            <a:avLst/>
          </a:prstGeom>
        </p:spPr>
      </p:pic>
      <p:sp>
        <p:nvSpPr>
          <p:cNvPr id="14" name="Rectangle 13"/>
          <p:cNvSpPr/>
          <p:nvPr/>
        </p:nvSpPr>
        <p:spPr>
          <a:xfrm>
            <a:off x="12763500" y="-438150"/>
            <a:ext cx="857250" cy="10966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Tree>
    <p:extLst>
      <p:ext uri="{BB962C8B-B14F-4D97-AF65-F5344CB8AC3E}">
        <p14:creationId xmlns:p14="http://schemas.microsoft.com/office/powerpoint/2010/main" val="14158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down)">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2"/>
                </p:tgtEl>
              </p:cMediaNode>
            </p:audio>
            <p:audio>
              <p:cMediaNode vol="80000">
                <p:cTn id="34" fill="hold" display="0">
                  <p:stCondLst>
                    <p:cond delay="indefinite"/>
                  </p:stCondLst>
                  <p:endCondLst>
                    <p:cond evt="onStopAudio" delay="0">
                      <p:tgtEl>
                        <p:sldTgt/>
                      </p:tgtEl>
                    </p:cond>
                  </p:endCondLst>
                </p:cTn>
                <p:tgtEl>
                  <p:spTgt spid="8"/>
                </p:tgtEl>
              </p:cMediaNode>
            </p:audio>
            <p:audio>
              <p:cMediaNode vol="80000">
                <p:cTn id="35" fill="hold" display="0">
                  <p:stCondLst>
                    <p:cond delay="indefinite"/>
                  </p:stCondLst>
                  <p:endCondLst>
                    <p:cond evt="onStopAudio" delay="0">
                      <p:tgtEl>
                        <p:sldTgt/>
                      </p:tgtEl>
                    </p:cond>
                  </p:endCondLst>
                </p:cTn>
                <p:tgtEl>
                  <p:spTgt spid="9"/>
                </p:tgtEl>
              </p:cMediaNode>
            </p:audio>
            <p:audio>
              <p:cMediaNode vol="80000">
                <p:cTn id="36" fill="hold" display="0">
                  <p:stCondLst>
                    <p:cond delay="indefinite"/>
                  </p:stCondLst>
                  <p:endCondLst>
                    <p:cond evt="onStopAudio" delay="0">
                      <p:tgtEl>
                        <p:sldTgt/>
                      </p:tgtEl>
                    </p:cond>
                  </p:endCondLst>
                </p:cTn>
                <p:tgtEl>
                  <p:spTgt spid="10"/>
                </p:tgtEl>
              </p:cMediaNode>
            </p:audio>
            <p:audio>
              <p:cMediaNode vol="80000">
                <p:cTn id="37" fill="hold" display="0">
                  <p:stCondLst>
                    <p:cond delay="indefinite"/>
                  </p:stCondLst>
                  <p:endCondLst>
                    <p:cond evt="onStopAudio" delay="0">
                      <p:tgtEl>
                        <p:sldTgt/>
                      </p:tgtEl>
                    </p:cond>
                  </p:endCondLst>
                </p:cTn>
                <p:tgtEl>
                  <p:spTgt spid="11"/>
                </p:tgtEl>
              </p:cMediaNode>
            </p:audio>
            <p:audio>
              <p:cMediaNode vol="80000">
                <p:cTn id="38" fill="hold" display="0">
                  <p:stCondLst>
                    <p:cond delay="indefinite"/>
                  </p:stCondLst>
                  <p:endCondLst>
                    <p:cond evt="onStopAudio" delay="0">
                      <p:tgtEl>
                        <p:sldTgt/>
                      </p:tgtEl>
                    </p:cond>
                  </p:endCondLst>
                </p:cTn>
                <p:tgtEl>
                  <p:spTgt spid="13"/>
                </p:tgtEl>
              </p:cMediaNode>
            </p:audio>
            <p:seq concurrent="1" nextAc="seek">
              <p:cTn id="39" restart="whenNotActive" fill="hold" evtFilter="cancelBubble" nodeType="interactiveSeq">
                <p:stCondLst>
                  <p:cond evt="onClick" delay="0">
                    <p:tgtEl>
                      <p:spTgt spid="41"/>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2712" fill="hold"/>
                                        <p:tgtEl>
                                          <p:spTgt spid="2"/>
                                        </p:tgtEl>
                                      </p:cBhvr>
                                    </p:cmd>
                                  </p:childTnLst>
                                </p:cTn>
                              </p:par>
                            </p:childTnLst>
                          </p:cTn>
                        </p:par>
                      </p:childTnLst>
                    </p:cTn>
                  </p:par>
                </p:childTnLst>
              </p:cTn>
              <p:nextCondLst>
                <p:cond evt="onClick" delay="0">
                  <p:tgtEl>
                    <p:spTgt spid="41"/>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956" fill="hold"/>
                                        <p:tgtEl>
                                          <p:spTgt spid="9"/>
                                        </p:tgtEl>
                                      </p:cBhvr>
                                    </p:cmd>
                                  </p:child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32"/>
                    </p:tgtEl>
                  </p:cond>
                </p:stCondLst>
                <p:endSync evt="end" delay="0">
                  <p:rtn val="all"/>
                </p:endSync>
                <p:childTnLst>
                  <p:par>
                    <p:cTn id="50" fill="hold">
                      <p:stCondLst>
                        <p:cond delay="0"/>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2060" fill="hold"/>
                                        <p:tgtEl>
                                          <p:spTgt spid="10"/>
                                        </p:tgtEl>
                                      </p:cBhvr>
                                    </p:cmd>
                                  </p:childTnLst>
                                </p:cTn>
                              </p:par>
                            </p:childTnLst>
                          </p:cTn>
                        </p:par>
                      </p:childTnLst>
                    </p:cTn>
                  </p:par>
                </p:childTnLst>
              </p:cTn>
              <p:nextCondLst>
                <p:cond evt="onClick" delay="0">
                  <p:tgtEl>
                    <p:spTgt spid="32"/>
                  </p:tgtEl>
                </p:cond>
              </p:nextCondLst>
            </p:seq>
            <p:seq concurrent="1" nextAc="seek">
              <p:cTn id="54" restart="whenNotActive" fill="hold" evtFilter="cancelBubble" nodeType="interactiveSeq">
                <p:stCondLst>
                  <p:cond evt="onClick" delay="0">
                    <p:tgtEl>
                      <p:spTgt spid="30"/>
                    </p:tgtEl>
                  </p:cond>
                </p:stCondLst>
                <p:endSync evt="end" delay="0">
                  <p:rtn val="all"/>
                </p:endSync>
                <p:childTnLst>
                  <p:par>
                    <p:cTn id="55" fill="hold">
                      <p:stCondLst>
                        <p:cond delay="0"/>
                      </p:stCondLst>
                      <p:childTnLst>
                        <p:par>
                          <p:cTn id="56" fill="hold">
                            <p:stCondLst>
                              <p:cond delay="0"/>
                            </p:stCondLst>
                            <p:childTnLst>
                              <p:par>
                                <p:cTn id="57" presetID="1" presetClass="mediacall" presetSubtype="0" fill="hold" nodeType="clickEffect">
                                  <p:stCondLst>
                                    <p:cond delay="0"/>
                                  </p:stCondLst>
                                  <p:childTnLst>
                                    <p:cmd type="call" cmd="playFrom(0.0)">
                                      <p:cBhvr>
                                        <p:cTn id="58" dur="2634" fill="hold"/>
                                        <p:tgtEl>
                                          <p:spTgt spid="11"/>
                                        </p:tgtEl>
                                      </p:cBhvr>
                                    </p:cmd>
                                  </p:child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16"/>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2712" fill="hold"/>
                                        <p:tgtEl>
                                          <p:spTgt spid="13"/>
                                        </p:tgtEl>
                                      </p:cBhvr>
                                    </p:cmd>
                                  </p:childTnLst>
                                </p:cTn>
                              </p:par>
                            </p:childTnLst>
                          </p:cTn>
                        </p:par>
                      </p:childTnLst>
                    </p:cTn>
                  </p:par>
                </p:childTnLst>
              </p:cTn>
              <p:nextCondLst>
                <p:cond evt="onClick" delay="0">
                  <p:tgtEl>
                    <p:spTgt spid="16"/>
                  </p:tgtEl>
                </p:cond>
              </p:nextCondLst>
            </p:seq>
            <p:seq concurrent="1" nextAc="seek">
              <p:cTn id="64" restart="whenNotActive" fill="hold" evtFilter="cancelBubble" nodeType="interactiveSeq">
                <p:stCondLst>
                  <p:cond evt="onClick" delay="0">
                    <p:tgtEl>
                      <p:spTgt spid="29"/>
                    </p:tgtEl>
                  </p:cond>
                </p:stCondLst>
                <p:endSync evt="end" delay="0">
                  <p:rtn val="all"/>
                </p:endSync>
                <p:childTnLst>
                  <p:par>
                    <p:cTn id="65" fill="hold">
                      <p:stCondLst>
                        <p:cond delay="0"/>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2217" fill="hold"/>
                                        <p:tgtEl>
                                          <p:spTgt spid="8"/>
                                        </p:tgtEl>
                                      </p:cBhvr>
                                    </p:cmd>
                                  </p:childTnLst>
                                </p:cTn>
                              </p:par>
                            </p:childTnLst>
                          </p:cTn>
                        </p:par>
                      </p:childTnLst>
                    </p:cTn>
                  </p:par>
                </p:childTnLst>
              </p:cTn>
              <p:nextCondLst>
                <p:cond evt="onClick" delay="0">
                  <p:tgtEl>
                    <p:spTgt spid="29"/>
                  </p:tgtEl>
                </p:cond>
              </p:nextCondLst>
            </p:seq>
          </p:childTnLst>
        </p:cTn>
      </p:par>
    </p:tnLst>
    <p:bldLst>
      <p:bldP spid="41" grpId="0" animBg="1"/>
      <p:bldP spid="29" grpId="0" animBg="1"/>
      <p:bldP spid="30" grpId="0" animBg="1"/>
      <p:bldP spid="31" grpId="0" animBg="1"/>
      <p:bldP spid="32"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352994" cy="6858000"/>
          </a:xfrm>
          <a:prstGeom prst="rect">
            <a:avLst/>
          </a:prstGeom>
        </p:spPr>
      </p:pic>
      <p:sp>
        <p:nvSpPr>
          <p:cNvPr id="3" name="TextBox 2"/>
          <p:cNvSpPr txBox="1"/>
          <p:nvPr/>
        </p:nvSpPr>
        <p:spPr>
          <a:xfrm>
            <a:off x="4096138" y="3046428"/>
            <a:ext cx="3293707" cy="923330"/>
          </a:xfrm>
          <a:prstGeom prst="rect">
            <a:avLst/>
          </a:prstGeom>
          <a:noFill/>
        </p:spPr>
        <p:txBody>
          <a:bodyPr wrap="square" rtlCol="0">
            <a:spAutoFit/>
          </a:bodyPr>
          <a:lstStyle/>
          <a:p>
            <a:r>
              <a:rPr lang="en-US" sz="5400" dirty="0">
                <a:solidFill>
                  <a:schemeClr val="bg1"/>
                </a:solidFill>
              </a:rPr>
              <a:t>Speaking</a:t>
            </a:r>
            <a:endParaRPr lang="en-US" sz="2400" dirty="0">
              <a:solidFill>
                <a:schemeClr val="bg1"/>
              </a:solidFill>
            </a:endParaRPr>
          </a:p>
        </p:txBody>
      </p:sp>
    </p:spTree>
    <p:extLst>
      <p:ext uri="{BB962C8B-B14F-4D97-AF65-F5344CB8AC3E}">
        <p14:creationId xmlns:p14="http://schemas.microsoft.com/office/powerpoint/2010/main" val="19871203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Pre - Speaking</a:t>
            </a:r>
            <a:endParaRPr lang="en-US" sz="2000" b="1" dirty="0"/>
          </a:p>
        </p:txBody>
      </p:sp>
      <p:pic>
        <p:nvPicPr>
          <p:cNvPr id="1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8291"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11965" y="1325779"/>
            <a:ext cx="11787879" cy="1477328"/>
          </a:xfrm>
          <a:prstGeom prst="rect">
            <a:avLst/>
          </a:prstGeom>
        </p:spPr>
        <p:txBody>
          <a:bodyPr wrap="square">
            <a:spAutoFit/>
          </a:bodyPr>
          <a:lstStyle/>
          <a:p>
            <a:r>
              <a:rPr lang="en-US" sz="3000" b="1" dirty="0">
                <a:solidFill>
                  <a:srgbClr val="0070C0"/>
                </a:solidFill>
              </a:rPr>
              <a:t>A friend wants to attend one of the festivals in the pictures. Suggest one to him/her. Use your answers in Exercises 1 and 2 to give him/her information about it as in the example.</a:t>
            </a:r>
            <a:endParaRPr lang="en-US" sz="3000" b="1" dirty="0">
              <a:solidFill>
                <a:srgbClr val="7030A0"/>
              </a:solidFill>
            </a:endParaRPr>
          </a:p>
        </p:txBody>
      </p:sp>
      <p:sp>
        <p:nvSpPr>
          <p:cNvPr id="12" name="Rectangle 11"/>
          <p:cNvSpPr/>
          <p:nvPr/>
        </p:nvSpPr>
        <p:spPr>
          <a:xfrm>
            <a:off x="540625" y="3718400"/>
            <a:ext cx="10706628" cy="553998"/>
          </a:xfrm>
          <a:prstGeom prst="rect">
            <a:avLst/>
          </a:prstGeom>
        </p:spPr>
        <p:txBody>
          <a:bodyPr wrap="square">
            <a:spAutoFit/>
          </a:bodyPr>
          <a:lstStyle/>
          <a:p>
            <a:r>
              <a:rPr lang="en-US" sz="3000">
                <a:solidFill>
                  <a:srgbClr val="FF0000"/>
                </a:solidFill>
                <a:sym typeface="Wingdings" panose="05000000000000000000" pitchFamily="2" charset="2"/>
              </a:rPr>
              <a:t> </a:t>
            </a:r>
            <a:r>
              <a:rPr lang="en-US" sz="3000">
                <a:solidFill>
                  <a:srgbClr val="FF0000"/>
                </a:solidFill>
              </a:rPr>
              <a:t>Attend one of the festivals.</a:t>
            </a:r>
          </a:p>
        </p:txBody>
      </p:sp>
      <p:sp>
        <p:nvSpPr>
          <p:cNvPr id="13" name="Rectangle 12"/>
          <p:cNvSpPr/>
          <p:nvPr/>
        </p:nvSpPr>
        <p:spPr>
          <a:xfrm>
            <a:off x="710705" y="4326992"/>
            <a:ext cx="8139113" cy="553998"/>
          </a:xfrm>
          <a:prstGeom prst="rect">
            <a:avLst/>
          </a:prstGeom>
        </p:spPr>
        <p:txBody>
          <a:bodyPr wrap="square">
            <a:spAutoFit/>
          </a:bodyPr>
          <a:lstStyle/>
          <a:p>
            <a:r>
              <a:rPr lang="en-US" sz="3000">
                <a:solidFill>
                  <a:srgbClr val="242021"/>
                </a:solidFill>
              </a:rPr>
              <a:t>What are you going to do?</a:t>
            </a:r>
          </a:p>
        </p:txBody>
      </p:sp>
      <p:sp>
        <p:nvSpPr>
          <p:cNvPr id="14" name="Rectangle 13"/>
          <p:cNvSpPr/>
          <p:nvPr/>
        </p:nvSpPr>
        <p:spPr>
          <a:xfrm>
            <a:off x="540625" y="4935584"/>
            <a:ext cx="11757231" cy="553998"/>
          </a:xfrm>
          <a:prstGeom prst="rect">
            <a:avLst/>
          </a:prstGeom>
        </p:spPr>
        <p:txBody>
          <a:bodyPr wrap="square">
            <a:spAutoFit/>
          </a:bodyPr>
          <a:lstStyle/>
          <a:p>
            <a:r>
              <a:rPr lang="en-US" sz="3000">
                <a:solidFill>
                  <a:srgbClr val="FF0000"/>
                </a:solidFill>
                <a:sym typeface="Wingdings" panose="05000000000000000000" pitchFamily="2" charset="2"/>
              </a:rPr>
              <a:t> Suggest and give information.</a:t>
            </a:r>
            <a:endParaRPr lang="en-US" sz="300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710705" y="3164402"/>
            <a:ext cx="12215813" cy="553998"/>
          </a:xfrm>
          <a:prstGeom prst="rect">
            <a:avLst/>
          </a:prstGeom>
        </p:spPr>
        <p:txBody>
          <a:bodyPr wrap="square">
            <a:spAutoFit/>
          </a:bodyPr>
          <a:lstStyle/>
          <a:p>
            <a:r>
              <a:rPr lang="en-US" sz="3000" dirty="0">
                <a:solidFill>
                  <a:srgbClr val="242021"/>
                </a:solidFill>
              </a:rPr>
              <a:t>What does your friend want?</a:t>
            </a:r>
          </a:p>
        </p:txBody>
      </p:sp>
    </p:spTree>
    <p:extLst>
      <p:ext uri="{BB962C8B-B14F-4D97-AF65-F5344CB8AC3E}">
        <p14:creationId xmlns:p14="http://schemas.microsoft.com/office/powerpoint/2010/main" val="249837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Pre - Speaking</a:t>
            </a:r>
            <a:endParaRPr lang="en-US" sz="2000" b="1" dirty="0"/>
          </a:p>
        </p:txBody>
      </p:sp>
      <p:pic>
        <p:nvPicPr>
          <p:cNvPr id="10"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98291" y="438537"/>
            <a:ext cx="1264359" cy="806423"/>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213966" y="1389495"/>
            <a:ext cx="11787879" cy="1077218"/>
          </a:xfrm>
          <a:prstGeom prst="rect">
            <a:avLst/>
          </a:prstGeom>
        </p:spPr>
        <p:txBody>
          <a:bodyPr wrap="square">
            <a:spAutoFit/>
          </a:bodyPr>
          <a:lstStyle/>
          <a:p>
            <a:r>
              <a:rPr lang="en-US" sz="3200" b="1" dirty="0">
                <a:solidFill>
                  <a:srgbClr val="0070C0"/>
                </a:solidFill>
              </a:rPr>
              <a:t>Think of a festival in your country or in other countries.</a:t>
            </a:r>
          </a:p>
          <a:p>
            <a:r>
              <a:rPr lang="en-US" sz="3200" b="1" dirty="0">
                <a:solidFill>
                  <a:srgbClr val="0070C0"/>
                </a:solidFill>
              </a:rPr>
              <a:t>Use the phrases you have learnt and your own ideas to talk about it.</a:t>
            </a:r>
            <a:endParaRPr lang="en-US" sz="3200" b="1" dirty="0">
              <a:solidFill>
                <a:srgbClr val="7030A0"/>
              </a:solidFill>
            </a:endParaRPr>
          </a:p>
        </p:txBody>
      </p:sp>
      <p:sp>
        <p:nvSpPr>
          <p:cNvPr id="12" name="Rectangle 11"/>
          <p:cNvSpPr/>
          <p:nvPr/>
        </p:nvSpPr>
        <p:spPr>
          <a:xfrm>
            <a:off x="475447" y="3703610"/>
            <a:ext cx="10706628" cy="584775"/>
          </a:xfrm>
          <a:prstGeom prst="rect">
            <a:avLst/>
          </a:prstGeom>
        </p:spPr>
        <p:txBody>
          <a:bodyPr wrap="square">
            <a:spAutoFit/>
          </a:bodyPr>
          <a:lstStyle/>
          <a:p>
            <a:r>
              <a:rPr lang="en-US" sz="3200">
                <a:solidFill>
                  <a:srgbClr val="FF0000"/>
                </a:solidFill>
                <a:sym typeface="Wingdings" panose="05000000000000000000" pitchFamily="2" charset="2"/>
              </a:rPr>
              <a:t> A</a:t>
            </a:r>
            <a:r>
              <a:rPr lang="en-US" sz="3200">
                <a:solidFill>
                  <a:srgbClr val="FF0000"/>
                </a:solidFill>
              </a:rPr>
              <a:t> festival in our country or in other countries.</a:t>
            </a:r>
          </a:p>
        </p:txBody>
      </p:sp>
      <p:sp>
        <p:nvSpPr>
          <p:cNvPr id="13" name="Rectangle 12"/>
          <p:cNvSpPr/>
          <p:nvPr/>
        </p:nvSpPr>
        <p:spPr>
          <a:xfrm>
            <a:off x="393404" y="4446513"/>
            <a:ext cx="8139113" cy="584775"/>
          </a:xfrm>
          <a:prstGeom prst="rect">
            <a:avLst/>
          </a:prstGeom>
        </p:spPr>
        <p:txBody>
          <a:bodyPr wrap="square">
            <a:spAutoFit/>
          </a:bodyPr>
          <a:lstStyle/>
          <a:p>
            <a:r>
              <a:rPr lang="en-US" sz="3200">
                <a:solidFill>
                  <a:srgbClr val="242021"/>
                </a:solidFill>
              </a:rPr>
              <a:t>What are you going to do?</a:t>
            </a:r>
          </a:p>
        </p:txBody>
      </p:sp>
      <p:sp>
        <p:nvSpPr>
          <p:cNvPr id="14" name="Rectangle 13"/>
          <p:cNvSpPr/>
          <p:nvPr/>
        </p:nvSpPr>
        <p:spPr>
          <a:xfrm>
            <a:off x="505369" y="5259440"/>
            <a:ext cx="11757231" cy="584775"/>
          </a:xfrm>
          <a:prstGeom prst="rect">
            <a:avLst/>
          </a:prstGeom>
        </p:spPr>
        <p:txBody>
          <a:bodyPr wrap="square">
            <a:spAutoFit/>
          </a:bodyPr>
          <a:lstStyle/>
          <a:p>
            <a:r>
              <a:rPr lang="en-US" sz="3200" dirty="0">
                <a:solidFill>
                  <a:srgbClr val="FF0000"/>
                </a:solidFill>
                <a:sym typeface="Wingdings" panose="05000000000000000000" pitchFamily="2" charset="2"/>
              </a:rPr>
              <a:t> Talk about it.</a:t>
            </a:r>
            <a:endParaRPr lang="en-US" sz="3200" dirty="0">
              <a:solidFill>
                <a:srgbClr val="FF0000"/>
              </a:solidFill>
            </a:endParaRPr>
          </a:p>
        </p:txBody>
      </p:sp>
      <p:sp>
        <p:nvSpPr>
          <p:cNvPr id="16" name="Rectangle 15"/>
          <p:cNvSpPr/>
          <p:nvPr/>
        </p:nvSpPr>
        <p:spPr>
          <a:xfrm>
            <a:off x="1856790" y="3267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
        <p:nvSpPr>
          <p:cNvPr id="19" name="Rectangle 18"/>
          <p:cNvSpPr/>
          <p:nvPr/>
        </p:nvSpPr>
        <p:spPr>
          <a:xfrm>
            <a:off x="3048000" y="2690336"/>
            <a:ext cx="6096000" cy="369332"/>
          </a:xfrm>
          <a:prstGeom prst="rect">
            <a:avLst/>
          </a:prstGeom>
        </p:spPr>
        <p:txBody>
          <a:bodyPr>
            <a:spAutoFit/>
          </a:bodyPr>
          <a:lstStyle/>
          <a:p>
            <a:endParaRPr lang="en-US"/>
          </a:p>
        </p:txBody>
      </p:sp>
      <p:sp>
        <p:nvSpPr>
          <p:cNvPr id="20" name="Rectangle 19"/>
          <p:cNvSpPr/>
          <p:nvPr/>
        </p:nvSpPr>
        <p:spPr>
          <a:xfrm>
            <a:off x="393404" y="2875002"/>
            <a:ext cx="12215813" cy="584775"/>
          </a:xfrm>
          <a:prstGeom prst="rect">
            <a:avLst/>
          </a:prstGeom>
        </p:spPr>
        <p:txBody>
          <a:bodyPr wrap="square">
            <a:spAutoFit/>
          </a:bodyPr>
          <a:lstStyle/>
          <a:p>
            <a:r>
              <a:rPr lang="en-US" sz="3200">
                <a:solidFill>
                  <a:srgbClr val="242021"/>
                </a:solidFill>
              </a:rPr>
              <a:t>What does your friend want?</a:t>
            </a:r>
          </a:p>
        </p:txBody>
      </p:sp>
    </p:spTree>
    <p:extLst>
      <p:ext uri="{BB962C8B-B14F-4D97-AF65-F5344CB8AC3E}">
        <p14:creationId xmlns:p14="http://schemas.microsoft.com/office/powerpoint/2010/main" val="3579946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randombar(horizont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randombar(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3237C1C3-5F6B-4655-8FA5-8620FC379B26}"/>
              </a:ext>
            </a:extLst>
          </p:cNvPr>
          <p:cNvSpPr/>
          <p:nvPr/>
        </p:nvSpPr>
        <p:spPr>
          <a:xfrm>
            <a:off x="594217" y="942119"/>
            <a:ext cx="5153844" cy="970595"/>
          </a:xfrm>
          <a:prstGeom prst="wedgeRoundRectCallout">
            <a:avLst>
              <a:gd name="adj1" fmla="val -42820"/>
              <a:gd name="adj2" fmla="val 8615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dirty="0">
                <a:solidFill>
                  <a:schemeClr val="bg1"/>
                </a:solidFill>
              </a:rPr>
              <a:t>Do you know any festivals?</a:t>
            </a:r>
          </a:p>
        </p:txBody>
      </p:sp>
      <p:sp>
        <p:nvSpPr>
          <p:cNvPr id="11" name="Speech Bubble: Rectangle with Corners Rounded 10">
            <a:extLst>
              <a:ext uri="{FF2B5EF4-FFF2-40B4-BE49-F238E27FC236}">
                <a16:creationId xmlns:a16="http://schemas.microsoft.com/office/drawing/2014/main" id="{5B13F7E0-FA70-485F-B476-87CB56A802F6}"/>
              </a:ext>
            </a:extLst>
          </p:cNvPr>
          <p:cNvSpPr/>
          <p:nvPr/>
        </p:nvSpPr>
        <p:spPr>
          <a:xfrm>
            <a:off x="6454010" y="893679"/>
            <a:ext cx="5225371" cy="116644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dirty="0">
                <a:solidFill>
                  <a:srgbClr val="242021"/>
                </a:solidFill>
              </a:rPr>
              <a:t>Yes, of course.</a:t>
            </a:r>
          </a:p>
        </p:txBody>
      </p:sp>
      <p:sp>
        <p:nvSpPr>
          <p:cNvPr id="13" name="Arrow: Right 12">
            <a:extLst>
              <a:ext uri="{FF2B5EF4-FFF2-40B4-BE49-F238E27FC236}">
                <a16:creationId xmlns:a16="http://schemas.microsoft.com/office/drawing/2014/main" id="{097E5772-6F80-4039-86EA-A881F72DDDB5}"/>
              </a:ext>
            </a:extLst>
          </p:cNvPr>
          <p:cNvSpPr/>
          <p:nvPr/>
        </p:nvSpPr>
        <p:spPr>
          <a:xfrm rot="1173519">
            <a:off x="5794974" y="1518316"/>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peech Bubble: Rectangle with Corners Rounded 15">
            <a:extLst>
              <a:ext uri="{FF2B5EF4-FFF2-40B4-BE49-F238E27FC236}">
                <a16:creationId xmlns:a16="http://schemas.microsoft.com/office/drawing/2014/main" id="{F5D26724-3ECF-49E6-8D1C-5E34BE8712EC}"/>
              </a:ext>
            </a:extLst>
          </p:cNvPr>
          <p:cNvSpPr/>
          <p:nvPr/>
        </p:nvSpPr>
        <p:spPr>
          <a:xfrm>
            <a:off x="594217" y="2315253"/>
            <a:ext cx="5153844" cy="107929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dirty="0">
                <a:solidFill>
                  <a:schemeClr val="bg1"/>
                </a:solidFill>
              </a:rPr>
              <a:t>What is it?</a:t>
            </a:r>
          </a:p>
        </p:txBody>
      </p:sp>
      <p:sp>
        <p:nvSpPr>
          <p:cNvPr id="17" name="Speech Bubble: Rectangle with Corners Rounded 16">
            <a:extLst>
              <a:ext uri="{FF2B5EF4-FFF2-40B4-BE49-F238E27FC236}">
                <a16:creationId xmlns:a16="http://schemas.microsoft.com/office/drawing/2014/main" id="{A1047FA5-5148-4C98-98A1-072F90B31F21}"/>
              </a:ext>
            </a:extLst>
          </p:cNvPr>
          <p:cNvSpPr/>
          <p:nvPr/>
        </p:nvSpPr>
        <p:spPr>
          <a:xfrm>
            <a:off x="6480941" y="2315253"/>
            <a:ext cx="5198440" cy="1079291"/>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it-IT" sz="3200">
                <a:solidFill>
                  <a:srgbClr val="242021"/>
                </a:solidFill>
              </a:rPr>
              <a:t>Notting Hill Carnival.</a:t>
            </a:r>
            <a:endParaRPr lang="en-US" sz="3200" b="1">
              <a:solidFill>
                <a:srgbClr val="242021"/>
              </a:solidFill>
            </a:endParaRPr>
          </a:p>
        </p:txBody>
      </p:sp>
      <p:sp>
        <p:nvSpPr>
          <p:cNvPr id="18" name="Arrow: Right 17">
            <a:extLst>
              <a:ext uri="{FF2B5EF4-FFF2-40B4-BE49-F238E27FC236}">
                <a16:creationId xmlns:a16="http://schemas.microsoft.com/office/drawing/2014/main" id="{26AAFC27-3977-4792-B8AA-4C167D853AD5}"/>
              </a:ext>
            </a:extLst>
          </p:cNvPr>
          <p:cNvSpPr/>
          <p:nvPr/>
        </p:nvSpPr>
        <p:spPr>
          <a:xfrm rot="1173519">
            <a:off x="5769940" y="2806223"/>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peech Bubble: Rectangle with Corners Rounded 18">
            <a:extLst>
              <a:ext uri="{FF2B5EF4-FFF2-40B4-BE49-F238E27FC236}">
                <a16:creationId xmlns:a16="http://schemas.microsoft.com/office/drawing/2014/main" id="{A603A40D-2D53-4049-8513-60D0649A3CE4}"/>
              </a:ext>
            </a:extLst>
          </p:cNvPr>
          <p:cNvSpPr/>
          <p:nvPr/>
        </p:nvSpPr>
        <p:spPr>
          <a:xfrm>
            <a:off x="517689" y="3759622"/>
            <a:ext cx="5230372" cy="97445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What do people do in this festival?</a:t>
            </a:r>
            <a:endParaRPr lang="en-US" sz="3000" dirty="0">
              <a:solidFill>
                <a:schemeClr val="bg1"/>
              </a:solidFill>
            </a:endParaRPr>
          </a:p>
        </p:txBody>
      </p:sp>
      <p:sp>
        <p:nvSpPr>
          <p:cNvPr id="20" name="Speech Bubble: Rectangle with Corners Rounded 19">
            <a:extLst>
              <a:ext uri="{FF2B5EF4-FFF2-40B4-BE49-F238E27FC236}">
                <a16:creationId xmlns:a16="http://schemas.microsoft.com/office/drawing/2014/main" id="{146C7FFC-31D9-4A54-A788-2B326C6D1ABC}"/>
              </a:ext>
            </a:extLst>
          </p:cNvPr>
          <p:cNvSpPr/>
          <p:nvPr/>
        </p:nvSpPr>
        <p:spPr>
          <a:xfrm>
            <a:off x="6434718" y="3649677"/>
            <a:ext cx="5757282" cy="108439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dirty="0">
                <a:solidFill>
                  <a:srgbClr val="242021"/>
                </a:solidFill>
              </a:rPr>
              <a:t>They wear traditional clothes, listen to bands and dance to music.</a:t>
            </a:r>
          </a:p>
        </p:txBody>
      </p:sp>
      <p:sp>
        <p:nvSpPr>
          <p:cNvPr id="21" name="Arrow: Right 20">
            <a:extLst>
              <a:ext uri="{FF2B5EF4-FFF2-40B4-BE49-F238E27FC236}">
                <a16:creationId xmlns:a16="http://schemas.microsoft.com/office/drawing/2014/main" id="{F0937D2C-BEB2-4F8F-9588-7AA19BF3F32C}"/>
              </a:ext>
            </a:extLst>
          </p:cNvPr>
          <p:cNvSpPr/>
          <p:nvPr/>
        </p:nvSpPr>
        <p:spPr>
          <a:xfrm rot="1173519">
            <a:off x="5767039" y="4140191"/>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75EF07B-2EF8-4B69-93B3-71C40A8F34FE}"/>
              </a:ext>
            </a:extLst>
          </p:cNvPr>
          <p:cNvSpPr txBox="1"/>
          <p:nvPr/>
        </p:nvSpPr>
        <p:spPr>
          <a:xfrm>
            <a:off x="2214303" y="308903"/>
            <a:ext cx="2120260" cy="584775"/>
          </a:xfrm>
          <a:prstGeom prst="rect">
            <a:avLst/>
          </a:prstGeom>
          <a:noFill/>
        </p:spPr>
        <p:txBody>
          <a:bodyPr wrap="none" rtlCol="0">
            <a:spAutoFit/>
          </a:bodyPr>
          <a:lstStyle/>
          <a:p>
            <a:r>
              <a:rPr lang="en-US" sz="3200" b="1" dirty="0"/>
              <a:t>STUDENT A</a:t>
            </a:r>
          </a:p>
        </p:txBody>
      </p:sp>
      <p:sp>
        <p:nvSpPr>
          <p:cNvPr id="29" name="TextBox 28">
            <a:extLst>
              <a:ext uri="{FF2B5EF4-FFF2-40B4-BE49-F238E27FC236}">
                <a16:creationId xmlns:a16="http://schemas.microsoft.com/office/drawing/2014/main" id="{22198F9B-A981-4526-ADFD-2E9DEE2C19B6}"/>
              </a:ext>
            </a:extLst>
          </p:cNvPr>
          <p:cNvSpPr txBox="1"/>
          <p:nvPr/>
        </p:nvSpPr>
        <p:spPr>
          <a:xfrm>
            <a:off x="7867178" y="308902"/>
            <a:ext cx="2102627" cy="584775"/>
          </a:xfrm>
          <a:prstGeom prst="rect">
            <a:avLst/>
          </a:prstGeom>
          <a:noFill/>
        </p:spPr>
        <p:txBody>
          <a:bodyPr wrap="none" rtlCol="0">
            <a:spAutoFit/>
          </a:bodyPr>
          <a:lstStyle/>
          <a:p>
            <a:r>
              <a:rPr lang="en-US" sz="3200" b="1" dirty="0"/>
              <a:t>STUDENT B</a:t>
            </a:r>
          </a:p>
        </p:txBody>
      </p:sp>
      <p:sp>
        <p:nvSpPr>
          <p:cNvPr id="14" name="Speech Bubble: Rectangle with Corners Rounded 15">
            <a:extLst>
              <a:ext uri="{FF2B5EF4-FFF2-40B4-BE49-F238E27FC236}">
                <a16:creationId xmlns:a16="http://schemas.microsoft.com/office/drawing/2014/main" id="{F5D26724-3ECF-49E6-8D1C-5E34BE8712EC}"/>
              </a:ext>
            </a:extLst>
          </p:cNvPr>
          <p:cNvSpPr/>
          <p:nvPr/>
        </p:nvSpPr>
        <p:spPr>
          <a:xfrm>
            <a:off x="512063" y="5008130"/>
            <a:ext cx="5153844" cy="1079291"/>
          </a:xfrm>
          <a:prstGeom prst="wedgeRoundRectCallout">
            <a:avLst>
              <a:gd name="adj1" fmla="val -44450"/>
              <a:gd name="adj2" fmla="val 8259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3000">
                <a:solidFill>
                  <a:schemeClr val="bg1"/>
                </a:solidFill>
              </a:rPr>
              <a:t>That’s great.</a:t>
            </a:r>
            <a:endParaRPr lang="en-US" sz="3000" dirty="0">
              <a:solidFill>
                <a:schemeClr val="bg1"/>
              </a:solidFill>
            </a:endParaRPr>
          </a:p>
        </p:txBody>
      </p:sp>
      <p:sp>
        <p:nvSpPr>
          <p:cNvPr id="15" name="Speech Bubble: Rectangle with Corners Rounded 19">
            <a:extLst>
              <a:ext uri="{FF2B5EF4-FFF2-40B4-BE49-F238E27FC236}">
                <a16:creationId xmlns:a16="http://schemas.microsoft.com/office/drawing/2014/main" id="{146C7FFC-31D9-4A54-A788-2B326C6D1ABC}"/>
              </a:ext>
            </a:extLst>
          </p:cNvPr>
          <p:cNvSpPr/>
          <p:nvPr/>
        </p:nvSpPr>
        <p:spPr>
          <a:xfrm>
            <a:off x="6480941" y="5003022"/>
            <a:ext cx="5198440" cy="1084399"/>
          </a:xfrm>
          <a:prstGeom prst="wedgeRoundRectCallout">
            <a:avLst>
              <a:gd name="adj1" fmla="val 44097"/>
              <a:gd name="adj2" fmla="val 68677"/>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3000">
                <a:solidFill>
                  <a:srgbClr val="242021"/>
                </a:solidFill>
              </a:rPr>
              <a:t>Spot on.</a:t>
            </a:r>
          </a:p>
        </p:txBody>
      </p:sp>
      <p:sp>
        <p:nvSpPr>
          <p:cNvPr id="22" name="Arrow: Right 20">
            <a:extLst>
              <a:ext uri="{FF2B5EF4-FFF2-40B4-BE49-F238E27FC236}">
                <a16:creationId xmlns:a16="http://schemas.microsoft.com/office/drawing/2014/main" id="{F0937D2C-BEB2-4F8F-9588-7AA19BF3F32C}"/>
              </a:ext>
            </a:extLst>
          </p:cNvPr>
          <p:cNvSpPr/>
          <p:nvPr/>
        </p:nvSpPr>
        <p:spPr>
          <a:xfrm rot="1173519">
            <a:off x="5828038" y="5438565"/>
            <a:ext cx="579824" cy="213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86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500" fill="hold"/>
                                        <p:tgtEl>
                                          <p:spTgt spid="16"/>
                                        </p:tgtEl>
                                        <p:attrNameLst>
                                          <p:attrName>ppt_w</p:attrName>
                                        </p:attrNameLst>
                                      </p:cBhvr>
                                      <p:tavLst>
                                        <p:tav tm="0">
                                          <p:val>
                                            <p:fltVal val="0"/>
                                          </p:val>
                                        </p:tav>
                                        <p:tav tm="100000">
                                          <p:val>
                                            <p:strVal val="#ppt_w"/>
                                          </p:val>
                                        </p:tav>
                                      </p:tavLst>
                                    </p:anim>
                                    <p:anim calcmode="lin" valueType="num">
                                      <p:cBhvr>
                                        <p:cTn id="27" dur="500" fill="hold"/>
                                        <p:tgtEl>
                                          <p:spTgt spid="16"/>
                                        </p:tgtEl>
                                        <p:attrNameLst>
                                          <p:attrName>ppt_h</p:attrName>
                                        </p:attrNameLst>
                                      </p:cBhvr>
                                      <p:tavLst>
                                        <p:tav tm="0">
                                          <p:val>
                                            <p:fltVal val="0"/>
                                          </p:val>
                                        </p:tav>
                                        <p:tav tm="100000">
                                          <p:val>
                                            <p:strVal val="#ppt_h"/>
                                          </p:val>
                                        </p:tav>
                                      </p:tavLst>
                                    </p:anim>
                                    <p:animEffect transition="in" filter="fade">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p:cTn id="45" dur="500" fill="hold"/>
                                        <p:tgtEl>
                                          <p:spTgt spid="19"/>
                                        </p:tgtEl>
                                        <p:attrNameLst>
                                          <p:attrName>ppt_w</p:attrName>
                                        </p:attrNameLst>
                                      </p:cBhvr>
                                      <p:tavLst>
                                        <p:tav tm="0">
                                          <p:val>
                                            <p:fltVal val="0"/>
                                          </p:val>
                                        </p:tav>
                                        <p:tav tm="100000">
                                          <p:val>
                                            <p:strVal val="#ppt_w"/>
                                          </p:val>
                                        </p:tav>
                                      </p:tavLst>
                                    </p:anim>
                                    <p:anim calcmode="lin" valueType="num">
                                      <p:cBhvr>
                                        <p:cTn id="46" dur="500" fill="hold"/>
                                        <p:tgtEl>
                                          <p:spTgt spid="19"/>
                                        </p:tgtEl>
                                        <p:attrNameLst>
                                          <p:attrName>ppt_h</p:attrName>
                                        </p:attrNameLst>
                                      </p:cBhvr>
                                      <p:tavLst>
                                        <p:tav tm="0">
                                          <p:val>
                                            <p:fltVal val="0"/>
                                          </p:val>
                                        </p:tav>
                                        <p:tav tm="100000">
                                          <p:val>
                                            <p:strVal val="#ppt_h"/>
                                          </p:val>
                                        </p:tav>
                                      </p:tavLst>
                                    </p:anim>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ppt_w</p:attrName>
                                        </p:attrNameLst>
                                      </p:cBhvr>
                                      <p:tavLst>
                                        <p:tav tm="0">
                                          <p:val>
                                            <p:fltVal val="0"/>
                                          </p:val>
                                        </p:tav>
                                        <p:tav tm="100000">
                                          <p:val>
                                            <p:strVal val="#ppt_w"/>
                                          </p:val>
                                        </p:tav>
                                      </p:tavLst>
                                    </p:anim>
                                    <p:anim calcmode="lin" valueType="num">
                                      <p:cBhvr>
                                        <p:cTn id="58" dur="500" fill="hold"/>
                                        <p:tgtEl>
                                          <p:spTgt spid="20"/>
                                        </p:tgtEl>
                                        <p:attrNameLst>
                                          <p:attrName>ppt_h</p:attrName>
                                        </p:attrNameLst>
                                      </p:cBhvr>
                                      <p:tavLst>
                                        <p:tav tm="0">
                                          <p:val>
                                            <p:fltVal val="0"/>
                                          </p:val>
                                        </p:tav>
                                        <p:tav tm="100000">
                                          <p:val>
                                            <p:strVal val="#ppt_h"/>
                                          </p:val>
                                        </p:tav>
                                      </p:tavLst>
                                    </p:anim>
                                    <p:animEffect transition="in" filter="fade">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grpId="0"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500" fill="hold"/>
                                        <p:tgtEl>
                                          <p:spTgt spid="14"/>
                                        </p:tgtEl>
                                        <p:attrNameLst>
                                          <p:attrName>ppt_w</p:attrName>
                                        </p:attrNameLst>
                                      </p:cBhvr>
                                      <p:tavLst>
                                        <p:tav tm="0">
                                          <p:val>
                                            <p:fltVal val="0"/>
                                          </p:val>
                                        </p:tav>
                                        <p:tav tm="100000">
                                          <p:val>
                                            <p:strVal val="#ppt_w"/>
                                          </p:val>
                                        </p:tav>
                                      </p:tavLst>
                                    </p:anim>
                                    <p:anim calcmode="lin" valueType="num">
                                      <p:cBhvr>
                                        <p:cTn id="65" dur="500" fill="hold"/>
                                        <p:tgtEl>
                                          <p:spTgt spid="14"/>
                                        </p:tgtEl>
                                        <p:attrNameLst>
                                          <p:attrName>ppt_h</p:attrName>
                                        </p:attrNameLst>
                                      </p:cBhvr>
                                      <p:tavLst>
                                        <p:tav tm="0">
                                          <p:val>
                                            <p:fltVal val="0"/>
                                          </p:val>
                                        </p:tav>
                                        <p:tav tm="100000">
                                          <p:val>
                                            <p:strVal val="#ppt_h"/>
                                          </p:val>
                                        </p:tav>
                                      </p:tavLst>
                                    </p:anim>
                                    <p:animEffect transition="in" filter="fade">
                                      <p:cBhvr>
                                        <p:cTn id="66" dur="500"/>
                                        <p:tgtEl>
                                          <p:spTgt spid="14"/>
                                        </p:tgtEl>
                                      </p:cBhvr>
                                    </p:animEffect>
                                  </p:childTnLst>
                                </p:cTn>
                              </p:par>
                            </p:childTnLst>
                          </p:cTn>
                        </p:par>
                      </p:childTnLst>
                    </p:cTn>
                  </p:par>
                  <p:par>
                    <p:cTn id="67" fill="hold">
                      <p:stCondLst>
                        <p:cond delay="indefinite"/>
                      </p:stCondLst>
                      <p:childTnLst>
                        <p:par>
                          <p:cTn id="68" fill="hold">
                            <p:stCondLst>
                              <p:cond delay="0"/>
                            </p:stCondLst>
                            <p:childTnLst>
                              <p:par>
                                <p:cTn id="69" presetID="53" presetClass="entr" presetSubtype="16" fill="hold" grpId="0" nodeType="clickEffect">
                                  <p:stCondLst>
                                    <p:cond delay="0"/>
                                  </p:stCondLst>
                                  <p:childTnLst>
                                    <p:set>
                                      <p:cBhvr>
                                        <p:cTn id="70" dur="1" fill="hold">
                                          <p:stCondLst>
                                            <p:cond delay="0"/>
                                          </p:stCondLst>
                                        </p:cTn>
                                        <p:tgtEl>
                                          <p:spTgt spid="22"/>
                                        </p:tgtEl>
                                        <p:attrNameLst>
                                          <p:attrName>style.visibility</p:attrName>
                                        </p:attrNameLst>
                                      </p:cBhvr>
                                      <p:to>
                                        <p:strVal val="visible"/>
                                      </p:to>
                                    </p:set>
                                    <p:anim calcmode="lin" valueType="num">
                                      <p:cBhvr>
                                        <p:cTn id="71" dur="500" fill="hold"/>
                                        <p:tgtEl>
                                          <p:spTgt spid="22"/>
                                        </p:tgtEl>
                                        <p:attrNameLst>
                                          <p:attrName>ppt_w</p:attrName>
                                        </p:attrNameLst>
                                      </p:cBhvr>
                                      <p:tavLst>
                                        <p:tav tm="0">
                                          <p:val>
                                            <p:fltVal val="0"/>
                                          </p:val>
                                        </p:tav>
                                        <p:tav tm="100000">
                                          <p:val>
                                            <p:strVal val="#ppt_w"/>
                                          </p:val>
                                        </p:tav>
                                      </p:tavLst>
                                    </p:anim>
                                    <p:anim calcmode="lin" valueType="num">
                                      <p:cBhvr>
                                        <p:cTn id="72" dur="500" fill="hold"/>
                                        <p:tgtEl>
                                          <p:spTgt spid="22"/>
                                        </p:tgtEl>
                                        <p:attrNameLst>
                                          <p:attrName>ppt_h</p:attrName>
                                        </p:attrNameLst>
                                      </p:cBhvr>
                                      <p:tavLst>
                                        <p:tav tm="0">
                                          <p:val>
                                            <p:fltVal val="0"/>
                                          </p:val>
                                        </p:tav>
                                        <p:tav tm="100000">
                                          <p:val>
                                            <p:strVal val="#ppt_h"/>
                                          </p:val>
                                        </p:tav>
                                      </p:tavLst>
                                    </p:anim>
                                    <p:animEffect transition="in" filter="fade">
                                      <p:cBhvr>
                                        <p:cTn id="73" dur="500"/>
                                        <p:tgtEl>
                                          <p:spTgt spid="22"/>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15"/>
                                        </p:tgtEl>
                                        <p:attrNameLst>
                                          <p:attrName>style.visibility</p:attrName>
                                        </p:attrNameLst>
                                      </p:cBhvr>
                                      <p:to>
                                        <p:strVal val="visible"/>
                                      </p:to>
                                    </p:set>
                                    <p:anim calcmode="lin" valueType="num">
                                      <p:cBhvr>
                                        <p:cTn id="76" dur="500" fill="hold"/>
                                        <p:tgtEl>
                                          <p:spTgt spid="15"/>
                                        </p:tgtEl>
                                        <p:attrNameLst>
                                          <p:attrName>ppt_w</p:attrName>
                                        </p:attrNameLst>
                                      </p:cBhvr>
                                      <p:tavLst>
                                        <p:tav tm="0">
                                          <p:val>
                                            <p:fltVal val="0"/>
                                          </p:val>
                                        </p:tav>
                                        <p:tav tm="100000">
                                          <p:val>
                                            <p:strVal val="#ppt_w"/>
                                          </p:val>
                                        </p:tav>
                                      </p:tavLst>
                                    </p:anim>
                                    <p:anim calcmode="lin" valueType="num">
                                      <p:cBhvr>
                                        <p:cTn id="77" dur="500" fill="hold"/>
                                        <p:tgtEl>
                                          <p:spTgt spid="15"/>
                                        </p:tgtEl>
                                        <p:attrNameLst>
                                          <p:attrName>ppt_h</p:attrName>
                                        </p:attrNameLst>
                                      </p:cBhvr>
                                      <p:tavLst>
                                        <p:tav tm="0">
                                          <p:val>
                                            <p:fltVal val="0"/>
                                          </p:val>
                                        </p:tav>
                                        <p:tav tm="100000">
                                          <p:val>
                                            <p:strVal val="#ppt_h"/>
                                          </p:val>
                                        </p:tav>
                                      </p:tavLst>
                                    </p:anim>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6" grpId="0" animBg="1"/>
      <p:bldP spid="17" grpId="0" animBg="1"/>
      <p:bldP spid="18" grpId="0" animBg="1"/>
      <p:bldP spid="19" grpId="0" animBg="1"/>
      <p:bldP spid="20" grpId="0" animBg="1"/>
      <p:bldP spid="21" grpId="0" animBg="1"/>
      <p:bldP spid="14" grpId="0" animBg="1"/>
      <p:bldP spid="15"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EF07B-2EF8-4B69-93B3-71C40A8F34FE}"/>
              </a:ext>
            </a:extLst>
          </p:cNvPr>
          <p:cNvSpPr txBox="1"/>
          <p:nvPr/>
        </p:nvSpPr>
        <p:spPr>
          <a:xfrm>
            <a:off x="956244" y="1749910"/>
            <a:ext cx="10600338" cy="646331"/>
          </a:xfrm>
          <a:prstGeom prst="rect">
            <a:avLst/>
          </a:prstGeom>
          <a:noFill/>
        </p:spPr>
        <p:txBody>
          <a:bodyPr wrap="none" rtlCol="0">
            <a:spAutoFit/>
          </a:bodyPr>
          <a:lstStyle/>
          <a:p>
            <a:r>
              <a:rPr lang="en-US" sz="3600">
                <a:solidFill>
                  <a:srgbClr val="0070C0"/>
                </a:solidFill>
              </a:rPr>
              <a:t>Make similar conversations with the information below. </a:t>
            </a:r>
            <a:endParaRPr lang="en-US" sz="3600" dirty="0">
              <a:solidFill>
                <a:srgbClr val="0070C0"/>
              </a:solidFill>
            </a:endParaRPr>
          </a:p>
        </p:txBody>
      </p:sp>
      <p:sp>
        <p:nvSpPr>
          <p:cNvPr id="3" name="Rectangle 2"/>
          <p:cNvSpPr/>
          <p:nvPr/>
        </p:nvSpPr>
        <p:spPr>
          <a:xfrm>
            <a:off x="111965" y="419874"/>
            <a:ext cx="1744825"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While - Speaking</a:t>
            </a:r>
            <a:endParaRPr lang="en-US" sz="2000" b="1" dirty="0"/>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9248" y="419874"/>
            <a:ext cx="1563868" cy="99745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856790" y="42049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pairs.</a:t>
            </a:r>
            <a:endParaRPr lang="en-US" sz="4000" b="1" dirty="0">
              <a:solidFill>
                <a:srgbClr val="FF0000"/>
              </a:solidFill>
            </a:endParaRPr>
          </a:p>
        </p:txBody>
      </p:sp>
    </p:spTree>
    <p:extLst>
      <p:ext uri="{BB962C8B-B14F-4D97-AF65-F5344CB8AC3E}">
        <p14:creationId xmlns:p14="http://schemas.microsoft.com/office/powerpoint/2010/main" val="20897643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550173472"/>
              </p:ext>
            </p:extLst>
          </p:nvPr>
        </p:nvGraphicFramePr>
        <p:xfrm>
          <a:off x="420914" y="585198"/>
          <a:ext cx="11350172" cy="5475610"/>
        </p:xfrm>
        <a:graphic>
          <a:graphicData uri="http://schemas.openxmlformats.org/drawingml/2006/table">
            <a:tbl>
              <a:tblPr firstRow="1" bandRow="1">
                <a:tableStyleId>{5C22544A-7EE6-4342-B048-85BDC9FD1C3A}</a:tableStyleId>
              </a:tblPr>
              <a:tblGrid>
                <a:gridCol w="4994173">
                  <a:extLst>
                    <a:ext uri="{9D8B030D-6E8A-4147-A177-3AD203B41FA5}">
                      <a16:colId xmlns:a16="http://schemas.microsoft.com/office/drawing/2014/main" val="541539216"/>
                    </a:ext>
                  </a:extLst>
                </a:gridCol>
                <a:gridCol w="6355999">
                  <a:extLst>
                    <a:ext uri="{9D8B030D-6E8A-4147-A177-3AD203B41FA5}">
                      <a16:colId xmlns:a16="http://schemas.microsoft.com/office/drawing/2014/main" val="1960978579"/>
                    </a:ext>
                  </a:extLst>
                </a:gridCol>
              </a:tblGrid>
              <a:tr h="500265">
                <a:tc>
                  <a:txBody>
                    <a:bodyPr/>
                    <a:lstStyle/>
                    <a:p>
                      <a:pPr algn="ctr"/>
                      <a:r>
                        <a:rPr lang="en-US" sz="3000" dirty="0">
                          <a:solidFill>
                            <a:srgbClr val="0070C0"/>
                          </a:solidFill>
                        </a:rPr>
                        <a:t>Name </a:t>
                      </a:r>
                    </a:p>
                  </a:txBody>
                  <a:tcPr anchor="ctr">
                    <a:solidFill>
                      <a:schemeClr val="accent6">
                        <a:lumMod val="20000"/>
                        <a:lumOff val="80000"/>
                      </a:schemeClr>
                    </a:solidFill>
                  </a:tcPr>
                </a:tc>
                <a:tc>
                  <a:txBody>
                    <a:bodyPr/>
                    <a:lstStyle/>
                    <a:p>
                      <a:pPr algn="ctr"/>
                      <a:r>
                        <a:rPr lang="en-US" sz="3000">
                          <a:solidFill>
                            <a:srgbClr val="0070C0"/>
                          </a:solidFill>
                        </a:rPr>
                        <a:t>What to do?</a:t>
                      </a:r>
                    </a:p>
                  </a:txBody>
                  <a:tcPr anchor="ctr">
                    <a:solidFill>
                      <a:schemeClr val="accent6">
                        <a:lumMod val="20000"/>
                        <a:lumOff val="80000"/>
                      </a:schemeClr>
                    </a:solidFill>
                  </a:tcPr>
                </a:tc>
                <a:extLst>
                  <a:ext uri="{0D108BD9-81ED-4DB2-BD59-A6C34878D82A}">
                    <a16:rowId xmlns:a16="http://schemas.microsoft.com/office/drawing/2014/main" val="1277665094"/>
                  </a:ext>
                </a:extLst>
              </a:tr>
              <a:tr h="1267405">
                <a:tc>
                  <a:txBody>
                    <a:bodyPr/>
                    <a:lstStyle/>
                    <a:p>
                      <a:r>
                        <a:rPr lang="it-IT" sz="3000" b="0" i="0" kern="1200" dirty="0">
                          <a:solidFill>
                            <a:schemeClr val="dk1"/>
                          </a:solidFill>
                          <a:effectLst/>
                          <a:latin typeface="+mj-lt"/>
                          <a:ea typeface="+mn-ea"/>
                          <a:cs typeface="+mn-cs"/>
                        </a:rPr>
                        <a:t>Ho Chi Minh International Food Festival</a:t>
                      </a:r>
                      <a:endParaRPr lang="en-US" sz="3000" b="0" i="0" dirty="0">
                        <a:latin typeface="+mj-lt"/>
                      </a:endParaRPr>
                    </a:p>
                  </a:txBody>
                  <a:tcPr anchor="ctr">
                    <a:solidFill>
                      <a:schemeClr val="accent6">
                        <a:lumMod val="20000"/>
                        <a:lumOff val="80000"/>
                      </a:schemeClr>
                    </a:solidFill>
                  </a:tcPr>
                </a:tc>
                <a:tc>
                  <a:txBody>
                    <a:bodyPr/>
                    <a:lstStyle/>
                    <a:p>
                      <a:r>
                        <a:rPr lang="en-US" sz="3000" b="0" i="0" dirty="0">
                          <a:latin typeface="+mj-lt"/>
                        </a:rPr>
                        <a:t>eat traditional dishes and watch live music</a:t>
                      </a:r>
                    </a:p>
                  </a:txBody>
                  <a:tcPr anchor="ctr">
                    <a:solidFill>
                      <a:schemeClr val="accent6">
                        <a:lumMod val="20000"/>
                        <a:lumOff val="80000"/>
                      </a:schemeClr>
                    </a:solidFill>
                  </a:tcPr>
                </a:tc>
                <a:extLst>
                  <a:ext uri="{0D108BD9-81ED-4DB2-BD59-A6C34878D82A}">
                    <a16:rowId xmlns:a16="http://schemas.microsoft.com/office/drawing/2014/main" val="236509908"/>
                  </a:ext>
                </a:extLst>
              </a:tr>
              <a:tr h="917152">
                <a:tc>
                  <a:txBody>
                    <a:bodyPr/>
                    <a:lstStyle/>
                    <a:p>
                      <a:r>
                        <a:rPr lang="en-US" sz="3000" b="0" i="0" dirty="0">
                          <a:latin typeface="+mj-lt"/>
                        </a:rPr>
                        <a:t>Hung Kings Festival</a:t>
                      </a:r>
                    </a:p>
                  </a:txBody>
                  <a:tcPr anchor="ctr">
                    <a:solidFill>
                      <a:schemeClr val="accent6">
                        <a:lumMod val="20000"/>
                        <a:lumOff val="80000"/>
                      </a:schemeClr>
                    </a:solidFill>
                  </a:tcPr>
                </a:tc>
                <a:tc>
                  <a:txBody>
                    <a:bodyPr/>
                    <a:lstStyle/>
                    <a:p>
                      <a:r>
                        <a:rPr lang="en-US" sz="3000" b="0" i="0" kern="1200" dirty="0">
                          <a:solidFill>
                            <a:schemeClr val="dk1"/>
                          </a:solidFill>
                          <a:effectLst/>
                          <a:latin typeface="+mj-lt"/>
                          <a:ea typeface="+mn-ea"/>
                          <a:cs typeface="+mn-cs"/>
                        </a:rPr>
                        <a:t>take part in rice cooking competitions and dragon dancing</a:t>
                      </a:r>
                      <a:endParaRPr lang="en-US" sz="3000" b="0" i="0" dirty="0">
                        <a:latin typeface="+mj-lt"/>
                      </a:endParaRPr>
                    </a:p>
                  </a:txBody>
                  <a:tcPr anchor="ctr">
                    <a:solidFill>
                      <a:schemeClr val="accent6">
                        <a:lumMod val="20000"/>
                        <a:lumOff val="80000"/>
                      </a:schemeClr>
                    </a:solidFill>
                  </a:tcPr>
                </a:tc>
                <a:extLst>
                  <a:ext uri="{0D108BD9-81ED-4DB2-BD59-A6C34878D82A}">
                    <a16:rowId xmlns:a16="http://schemas.microsoft.com/office/drawing/2014/main" val="3143678481"/>
                  </a:ext>
                </a:extLst>
              </a:tr>
              <a:tr h="1334040">
                <a:tc>
                  <a:txBody>
                    <a:bodyPr/>
                    <a:lstStyle/>
                    <a:p>
                      <a:r>
                        <a:rPr lang="en-US" sz="3000" b="0" i="0">
                          <a:latin typeface="+mj-lt"/>
                        </a:rPr>
                        <a:t>Brighton Festival</a:t>
                      </a:r>
                    </a:p>
                  </a:txBody>
                  <a:tcPr anchor="ctr">
                    <a:solidFill>
                      <a:schemeClr val="accent6">
                        <a:lumMod val="20000"/>
                        <a:lumOff val="80000"/>
                      </a:schemeClr>
                    </a:solidFill>
                  </a:tcPr>
                </a:tc>
                <a:tc>
                  <a:txBody>
                    <a:bodyPr/>
                    <a:lstStyle/>
                    <a:p>
                      <a:r>
                        <a:rPr lang="en-US" sz="3000" b="0" i="0" kern="1200" dirty="0">
                          <a:solidFill>
                            <a:schemeClr val="dk1"/>
                          </a:solidFill>
                          <a:latin typeface="+mj-lt"/>
                          <a:ea typeface="+mn-ea"/>
                          <a:cs typeface="+mn-cs"/>
                        </a:rPr>
                        <a:t>see parades, fireworks displays, street performances, theater, music, literature, and the visual arts on display </a:t>
                      </a:r>
                      <a:endParaRPr lang="en-US" sz="3000" b="0" i="0" dirty="0">
                        <a:latin typeface="+mj-lt"/>
                      </a:endParaRPr>
                    </a:p>
                  </a:txBody>
                  <a:tcPr anchor="ctr">
                    <a:solidFill>
                      <a:schemeClr val="accent6">
                        <a:lumMod val="20000"/>
                        <a:lumOff val="80000"/>
                      </a:schemeClr>
                    </a:solidFill>
                  </a:tcPr>
                </a:tc>
                <a:extLst>
                  <a:ext uri="{0D108BD9-81ED-4DB2-BD59-A6C34878D82A}">
                    <a16:rowId xmlns:a16="http://schemas.microsoft.com/office/drawing/2014/main" val="1681719089"/>
                  </a:ext>
                </a:extLst>
              </a:tr>
              <a:tr h="1190685">
                <a:tc>
                  <a:txBody>
                    <a:bodyPr/>
                    <a:lstStyle/>
                    <a:p>
                      <a:r>
                        <a:rPr lang="en-US" sz="3000" b="0" i="0" kern="1200" dirty="0">
                          <a:solidFill>
                            <a:schemeClr val="dk1"/>
                          </a:solidFill>
                          <a:effectLst/>
                          <a:latin typeface="+mj-lt"/>
                          <a:ea typeface="+mn-ea"/>
                          <a:cs typeface="+mn-cs"/>
                        </a:rPr>
                        <a:t>Buxton Festival</a:t>
                      </a:r>
                      <a:endParaRPr lang="en-US" sz="3000" b="0" i="0" dirty="0">
                        <a:latin typeface="+mj-lt"/>
                      </a:endParaRPr>
                    </a:p>
                  </a:txBody>
                  <a:tcPr anchor="ctr">
                    <a:solidFill>
                      <a:schemeClr val="accent6">
                        <a:lumMod val="20000"/>
                        <a:lumOff val="80000"/>
                      </a:schemeClr>
                    </a:solidFill>
                  </a:tcPr>
                </a:tc>
                <a:tc>
                  <a:txBody>
                    <a:bodyPr/>
                    <a:lstStyle/>
                    <a:p>
                      <a:r>
                        <a:rPr lang="en-US" sz="3000" b="0" i="0" dirty="0">
                          <a:latin typeface="+mj-lt"/>
                        </a:rPr>
                        <a:t>listen</a:t>
                      </a:r>
                      <a:r>
                        <a:rPr lang="en-US" sz="3000" b="0" i="0" baseline="0" dirty="0">
                          <a:latin typeface="+mj-lt"/>
                        </a:rPr>
                        <a:t> to </a:t>
                      </a:r>
                      <a:r>
                        <a:rPr lang="en-US" sz="3000" b="0" i="0" dirty="0">
                          <a:latin typeface="+mj-lt"/>
                        </a:rPr>
                        <a:t>classical music and watch operas</a:t>
                      </a:r>
                    </a:p>
                  </a:txBody>
                  <a:tcPr anchor="ctr">
                    <a:solidFill>
                      <a:schemeClr val="accent6">
                        <a:lumMod val="20000"/>
                        <a:lumOff val="80000"/>
                      </a:schemeClr>
                    </a:solidFill>
                  </a:tcPr>
                </a:tc>
                <a:extLst>
                  <a:ext uri="{0D108BD9-81ED-4DB2-BD59-A6C34878D82A}">
                    <a16:rowId xmlns:a16="http://schemas.microsoft.com/office/drawing/2014/main" val="468285197"/>
                  </a:ext>
                </a:extLst>
              </a:tr>
            </a:tbl>
          </a:graphicData>
        </a:graphic>
      </p:graphicFrame>
    </p:spTree>
    <p:extLst>
      <p:ext uri="{BB962C8B-B14F-4D97-AF65-F5344CB8AC3E}">
        <p14:creationId xmlns:p14="http://schemas.microsoft.com/office/powerpoint/2010/main" val="36976556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11668"/>
            <a:ext cx="2113386" cy="70912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Post - Speaking</a:t>
            </a:r>
            <a:endParaRPr lang="en-US" sz="2000" b="1" dirty="0"/>
          </a:p>
        </p:txBody>
      </p:sp>
      <p:sp>
        <p:nvSpPr>
          <p:cNvPr id="4" name="Rectangle 3"/>
          <p:cNvSpPr/>
          <p:nvPr/>
        </p:nvSpPr>
        <p:spPr>
          <a:xfrm>
            <a:off x="2214718" y="411668"/>
            <a:ext cx="9696450" cy="1077218"/>
          </a:xfrm>
          <a:prstGeom prst="rect">
            <a:avLst/>
          </a:prstGeom>
        </p:spPr>
        <p:txBody>
          <a:bodyPr wrap="square">
            <a:spAutoFit/>
          </a:bodyPr>
          <a:lstStyle/>
          <a:p>
            <a:r>
              <a:rPr lang="en-US" sz="3200" dirty="0">
                <a:solidFill>
                  <a:srgbClr val="0070C0"/>
                </a:solidFill>
                <a:latin typeface="+mj-lt"/>
              </a:rPr>
              <a:t>In groups, discuss about your </a:t>
            </a:r>
            <a:r>
              <a:rPr lang="en-US" sz="3200" dirty="0" err="1">
                <a:solidFill>
                  <a:srgbClr val="0070C0"/>
                </a:solidFill>
                <a:latin typeface="+mj-lt"/>
              </a:rPr>
              <a:t>favourite</a:t>
            </a:r>
            <a:r>
              <a:rPr lang="en-US" sz="3200" dirty="0">
                <a:solidFill>
                  <a:srgbClr val="0070C0"/>
                </a:solidFill>
                <a:latin typeface="+mj-lt"/>
              </a:rPr>
              <a:t> festival.</a:t>
            </a:r>
          </a:p>
          <a:p>
            <a:r>
              <a:rPr lang="en-US" sz="3200" dirty="0">
                <a:solidFill>
                  <a:srgbClr val="0070C0"/>
                </a:solidFill>
                <a:latin typeface="+mj-lt"/>
              </a:rPr>
              <a:t>You can begin with:</a:t>
            </a:r>
            <a:endParaRPr lang="en-US" sz="2000" dirty="0">
              <a:latin typeface="+mj-lt"/>
            </a:endParaRPr>
          </a:p>
        </p:txBody>
      </p:sp>
      <p:sp>
        <p:nvSpPr>
          <p:cNvPr id="5" name="Rectangle 4"/>
          <p:cNvSpPr/>
          <p:nvPr/>
        </p:nvSpPr>
        <p:spPr>
          <a:xfrm>
            <a:off x="861237" y="2033311"/>
            <a:ext cx="10706628" cy="646331"/>
          </a:xfrm>
          <a:prstGeom prst="rect">
            <a:avLst/>
          </a:prstGeom>
        </p:spPr>
        <p:txBody>
          <a:bodyPr wrap="square">
            <a:spAutoFit/>
          </a:bodyPr>
          <a:lstStyle/>
          <a:p>
            <a:r>
              <a:rPr lang="en-US" sz="3600" dirty="0">
                <a:solidFill>
                  <a:srgbClr val="FF0000"/>
                </a:solidFill>
                <a:sym typeface="Wingdings" panose="05000000000000000000" pitchFamily="2" charset="2"/>
              </a:rPr>
              <a:t>I like … festival best because …</a:t>
            </a:r>
            <a:endParaRPr lang="en-US" sz="3600" dirty="0">
              <a:solidFill>
                <a:srgbClr val="FF0000"/>
              </a:solidFill>
            </a:endParaRPr>
          </a:p>
        </p:txBody>
      </p:sp>
    </p:spTree>
    <p:extLst>
      <p:ext uri="{BB962C8B-B14F-4D97-AF65-F5344CB8AC3E}">
        <p14:creationId xmlns:p14="http://schemas.microsoft.com/office/powerpoint/2010/main" val="367765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275181" y="1415135"/>
            <a:ext cx="3256378" cy="662474"/>
          </a:xfrm>
          <a:prstGeom prst="round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Warm-up</a:t>
            </a:r>
            <a:endParaRPr lang="en-US" b="1" dirty="0"/>
          </a:p>
        </p:txBody>
      </p:sp>
      <p:sp>
        <p:nvSpPr>
          <p:cNvPr id="8" name="Rounded Rectangle 7"/>
          <p:cNvSpPr/>
          <p:nvPr/>
        </p:nvSpPr>
        <p:spPr>
          <a:xfrm>
            <a:off x="1284514" y="2254897"/>
            <a:ext cx="3256378" cy="662474"/>
          </a:xfrm>
          <a:prstGeom prst="roundRect">
            <a:avLst/>
          </a:prstGeom>
          <a:solidFill>
            <a:srgbClr val="7030A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Vocabulary</a:t>
            </a:r>
            <a:endParaRPr lang="en-US" b="1" dirty="0"/>
          </a:p>
        </p:txBody>
      </p:sp>
      <p:sp>
        <p:nvSpPr>
          <p:cNvPr id="9" name="Rounded Rectangle 8"/>
          <p:cNvSpPr/>
          <p:nvPr/>
        </p:nvSpPr>
        <p:spPr>
          <a:xfrm>
            <a:off x="1284514" y="4755513"/>
            <a:ext cx="3256378" cy="662474"/>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Consolidation</a:t>
            </a:r>
            <a:endParaRPr lang="en-US" b="1" dirty="0"/>
          </a:p>
        </p:txBody>
      </p:sp>
      <p:sp>
        <p:nvSpPr>
          <p:cNvPr id="10" name="Rounded Rectangle 9"/>
          <p:cNvSpPr/>
          <p:nvPr/>
        </p:nvSpPr>
        <p:spPr>
          <a:xfrm>
            <a:off x="1296957" y="5598378"/>
            <a:ext cx="3256378" cy="662474"/>
          </a:xfrm>
          <a:prstGeom prst="roundRect">
            <a:avLst/>
          </a:prstGeom>
          <a:solidFill>
            <a:schemeClr val="accent2">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Wrap-up</a:t>
            </a:r>
            <a:endParaRPr lang="en-US" b="1" dirty="0"/>
          </a:p>
        </p:txBody>
      </p:sp>
      <p:sp>
        <p:nvSpPr>
          <p:cNvPr id="12" name="Rounded Rectangle 11"/>
          <p:cNvSpPr/>
          <p:nvPr/>
        </p:nvSpPr>
        <p:spPr>
          <a:xfrm>
            <a:off x="1275181" y="3103982"/>
            <a:ext cx="3256378" cy="662474"/>
          </a:xfrm>
          <a:prstGeom prst="roundRect">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Listening</a:t>
            </a:r>
            <a:endParaRPr lang="en-US" b="1" dirty="0"/>
          </a:p>
        </p:txBody>
      </p:sp>
      <p:sp>
        <p:nvSpPr>
          <p:cNvPr id="13" name="Rounded Rectangle 12"/>
          <p:cNvSpPr/>
          <p:nvPr/>
        </p:nvSpPr>
        <p:spPr>
          <a:xfrm>
            <a:off x="1300067" y="497631"/>
            <a:ext cx="3256378" cy="662474"/>
          </a:xfrm>
          <a:prstGeom prst="roundRect">
            <a:avLst/>
          </a:prstGeom>
          <a:solidFill>
            <a:srgbClr val="C0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Lesson Outline</a:t>
            </a:r>
            <a:endParaRPr lang="en-US" b="1" dirty="0"/>
          </a:p>
        </p:txBody>
      </p:sp>
      <p:sp>
        <p:nvSpPr>
          <p:cNvPr id="11" name="Rounded Rectangle 10"/>
          <p:cNvSpPr/>
          <p:nvPr/>
        </p:nvSpPr>
        <p:spPr>
          <a:xfrm>
            <a:off x="1250298" y="3937515"/>
            <a:ext cx="3256378" cy="662474"/>
          </a:xfrm>
          <a:prstGeom prst="round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Writing  </a:t>
            </a:r>
            <a:endParaRPr lang="en-US" b="1" dirty="0"/>
          </a:p>
        </p:txBody>
      </p:sp>
      <p:pic>
        <p:nvPicPr>
          <p:cNvPr id="3" name="Picture 2"/>
          <p:cNvPicPr>
            <a:picLocks noChangeAspect="1"/>
          </p:cNvPicPr>
          <p:nvPr/>
        </p:nvPicPr>
        <p:blipFill>
          <a:blip r:embed="rId2"/>
          <a:stretch>
            <a:fillRect/>
          </a:stretch>
        </p:blipFill>
        <p:spPr>
          <a:xfrm>
            <a:off x="6342762" y="494145"/>
            <a:ext cx="4227771" cy="586971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7416746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5315"/>
            <a:ext cx="10452848" cy="6923315"/>
          </a:xfrm>
          <a:prstGeom prst="rect">
            <a:avLst/>
          </a:prstGeom>
        </p:spPr>
      </p:pic>
      <p:sp>
        <p:nvSpPr>
          <p:cNvPr id="3" name="TextBox 2"/>
          <p:cNvSpPr txBox="1"/>
          <p:nvPr/>
        </p:nvSpPr>
        <p:spPr>
          <a:xfrm>
            <a:off x="3844211" y="3904842"/>
            <a:ext cx="3293707" cy="839391"/>
          </a:xfrm>
          <a:prstGeom prst="rect">
            <a:avLst/>
          </a:prstGeom>
          <a:noFill/>
        </p:spPr>
        <p:txBody>
          <a:bodyPr wrap="square" rtlCol="0">
            <a:spAutoFit/>
          </a:bodyPr>
          <a:lstStyle/>
          <a:p>
            <a:r>
              <a:rPr lang="en-US" sz="5400" dirty="0">
                <a:solidFill>
                  <a:schemeClr val="bg1"/>
                </a:solidFill>
              </a:rPr>
              <a:t>Listening</a:t>
            </a:r>
            <a:endParaRPr lang="en-US" sz="2400" dirty="0">
              <a:solidFill>
                <a:schemeClr val="bg1"/>
              </a:solidFill>
            </a:endParaRPr>
          </a:p>
        </p:txBody>
      </p:sp>
    </p:spTree>
    <p:extLst>
      <p:ext uri="{BB962C8B-B14F-4D97-AF65-F5344CB8AC3E}">
        <p14:creationId xmlns:p14="http://schemas.microsoft.com/office/powerpoint/2010/main" val="2836739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564939" y="1918299"/>
            <a:ext cx="5627061" cy="646331"/>
          </a:xfrm>
          <a:prstGeom prst="rect">
            <a:avLst/>
          </a:prstGeom>
          <a:noFill/>
        </p:spPr>
        <p:txBody>
          <a:bodyPr wrap="square" rtlCol="0">
            <a:spAutoFit/>
          </a:bodyPr>
          <a:lstStyle/>
          <a:p>
            <a:r>
              <a:rPr lang="en-US" sz="3600" dirty="0"/>
              <a:t>What is the picture about? </a:t>
            </a:r>
            <a:endParaRPr lang="en-US" dirty="0">
              <a:ea typeface="Times New Roman" panose="02020603050405020304" pitchFamily="18" charset="0"/>
            </a:endParaRPr>
          </a:p>
        </p:txBody>
      </p:sp>
      <p:sp>
        <p:nvSpPr>
          <p:cNvPr id="4" name="TextBox 3"/>
          <p:cNvSpPr txBox="1"/>
          <p:nvPr/>
        </p:nvSpPr>
        <p:spPr>
          <a:xfrm>
            <a:off x="6564940" y="3304641"/>
            <a:ext cx="5366866" cy="646331"/>
          </a:xfrm>
          <a:prstGeom prst="rect">
            <a:avLst/>
          </a:prstGeom>
          <a:noFill/>
        </p:spPr>
        <p:txBody>
          <a:bodyPr wrap="square" rtlCol="0">
            <a:spAutoFit/>
          </a:bodyPr>
          <a:lstStyle/>
          <a:p>
            <a:r>
              <a:rPr lang="en-US" sz="3600" dirty="0"/>
              <a:t>What are you going to do? </a:t>
            </a:r>
            <a:endParaRPr lang="en-US" dirty="0">
              <a:solidFill>
                <a:srgbClr val="FF0000"/>
              </a:solidFill>
              <a:ea typeface="Times New Roman" panose="02020603050405020304" pitchFamily="18" charset="0"/>
            </a:endParaRPr>
          </a:p>
        </p:txBody>
      </p:sp>
      <p:sp>
        <p:nvSpPr>
          <p:cNvPr id="5" name="TextBox 4"/>
          <p:cNvSpPr txBox="1"/>
          <p:nvPr/>
        </p:nvSpPr>
        <p:spPr>
          <a:xfrm>
            <a:off x="6564939" y="4044652"/>
            <a:ext cx="5086646" cy="646331"/>
          </a:xfrm>
          <a:prstGeom prst="rect">
            <a:avLst/>
          </a:prstGeom>
          <a:noFill/>
        </p:spPr>
        <p:txBody>
          <a:bodyPr wrap="square" rtlCol="0">
            <a:spAutoFit/>
          </a:bodyPr>
          <a:lstStyle/>
          <a:p>
            <a:r>
              <a:rPr lang="en-US" sz="3600" dirty="0">
                <a:solidFill>
                  <a:srgbClr val="FF0000"/>
                </a:solidFill>
              </a:rPr>
              <a:t>Listen and complete it.</a:t>
            </a:r>
            <a:endParaRPr lang="en-US" dirty="0">
              <a:solidFill>
                <a:srgbClr val="FF0000"/>
              </a:solidFill>
              <a:ea typeface="Times New Roman" panose="02020603050405020304" pitchFamily="18" charset="0"/>
            </a:endParaRPr>
          </a:p>
        </p:txBody>
      </p:sp>
      <p:sp>
        <p:nvSpPr>
          <p:cNvPr id="6" name="TextBox 5"/>
          <p:cNvSpPr txBox="1"/>
          <p:nvPr/>
        </p:nvSpPr>
        <p:spPr>
          <a:xfrm>
            <a:off x="6564939" y="2564630"/>
            <a:ext cx="5510947" cy="646331"/>
          </a:xfrm>
          <a:prstGeom prst="rect">
            <a:avLst/>
          </a:prstGeom>
          <a:noFill/>
        </p:spPr>
        <p:txBody>
          <a:bodyPr wrap="square" rtlCol="0">
            <a:spAutoFit/>
          </a:bodyPr>
          <a:lstStyle/>
          <a:p>
            <a:r>
              <a:rPr lang="en-US" sz="3600" dirty="0">
                <a:solidFill>
                  <a:srgbClr val="FF0000"/>
                </a:solidFill>
              </a:rPr>
              <a:t>A poster about a festival.</a:t>
            </a:r>
            <a:endParaRPr lang="en-US" dirty="0">
              <a:solidFill>
                <a:srgbClr val="FF0000"/>
              </a:solidFill>
              <a:ea typeface="Times New Roman" panose="02020603050405020304" pitchFamily="18" charset="0"/>
            </a:endParaRPr>
          </a:p>
        </p:txBody>
      </p:sp>
      <p:sp>
        <p:nvSpPr>
          <p:cNvPr id="7" name="TextBox 6"/>
          <p:cNvSpPr txBox="1"/>
          <p:nvPr/>
        </p:nvSpPr>
        <p:spPr>
          <a:xfrm>
            <a:off x="116114" y="506667"/>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pic>
        <p:nvPicPr>
          <p:cNvPr id="8" name="Picture 7"/>
          <p:cNvPicPr>
            <a:picLocks noChangeAspect="1"/>
          </p:cNvPicPr>
          <p:nvPr/>
        </p:nvPicPr>
        <p:blipFill rotWithShape="1">
          <a:blip r:embed="rId2"/>
          <a:srcRect l="1786" t="1008" r="702" b="2387"/>
          <a:stretch/>
        </p:blipFill>
        <p:spPr>
          <a:xfrm>
            <a:off x="116114" y="1065042"/>
            <a:ext cx="6338752" cy="4699494"/>
          </a:xfrm>
          <a:prstGeom prst="rect">
            <a:avLst/>
          </a:prstGeom>
        </p:spPr>
      </p:pic>
    </p:spTree>
    <p:extLst>
      <p:ext uri="{BB962C8B-B14F-4D97-AF65-F5344CB8AC3E}">
        <p14:creationId xmlns:p14="http://schemas.microsoft.com/office/powerpoint/2010/main" val="141747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639123" y="2938093"/>
            <a:ext cx="12018819" cy="646331"/>
          </a:xfrm>
          <a:prstGeom prst="rect">
            <a:avLst/>
          </a:prstGeom>
        </p:spPr>
        <p:txBody>
          <a:bodyPr wrap="square">
            <a:spAutoFit/>
          </a:bodyPr>
          <a:lstStyle/>
          <a:p>
            <a:r>
              <a:rPr lang="en-US" sz="3600">
                <a:solidFill>
                  <a:srgbClr val="242021"/>
                </a:solidFill>
              </a:rPr>
              <a:t>Listen and complete the poster below.</a:t>
            </a:r>
          </a:p>
        </p:txBody>
      </p:sp>
      <p:sp>
        <p:nvSpPr>
          <p:cNvPr id="2" name="Rectangle 1"/>
          <p:cNvSpPr/>
          <p:nvPr/>
        </p:nvSpPr>
        <p:spPr>
          <a:xfrm>
            <a:off x="597158" y="1040175"/>
            <a:ext cx="11457993"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Read the instruction quickly. Underline the key words</a:t>
            </a:r>
            <a:r>
              <a:rPr lang="en-US" sz="3600" i="1">
                <a:solidFill>
                  <a:srgbClr val="0070C0"/>
                </a:solidFill>
              </a:rPr>
              <a:t>. </a:t>
            </a:r>
          </a:p>
        </p:txBody>
      </p:sp>
      <p:cxnSp>
        <p:nvCxnSpPr>
          <p:cNvPr id="5" name="Straight Connector 4"/>
          <p:cNvCxnSpPr>
            <a:cxnSpLocks/>
          </p:cNvCxnSpPr>
          <p:nvPr/>
        </p:nvCxnSpPr>
        <p:spPr>
          <a:xfrm>
            <a:off x="1757426" y="3482824"/>
            <a:ext cx="102931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Pre - listening</a:t>
            </a:r>
          </a:p>
        </p:txBody>
      </p:sp>
      <p:cxnSp>
        <p:nvCxnSpPr>
          <p:cNvPr id="16" name="Straight Connector 15">
            <a:extLst>
              <a:ext uri="{FF2B5EF4-FFF2-40B4-BE49-F238E27FC236}">
                <a16:creationId xmlns:a16="http://schemas.microsoft.com/office/drawing/2014/main" id="{F451F263-C48E-456F-BB85-6783B3714058}"/>
              </a:ext>
            </a:extLst>
          </p:cNvPr>
          <p:cNvCxnSpPr>
            <a:cxnSpLocks/>
          </p:cNvCxnSpPr>
          <p:nvPr/>
        </p:nvCxnSpPr>
        <p:spPr>
          <a:xfrm>
            <a:off x="3838122" y="3482824"/>
            <a:ext cx="356416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587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43151" y="334089"/>
            <a:ext cx="9848850" cy="584775"/>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200" i="1" dirty="0">
                <a:solidFill>
                  <a:srgbClr val="0070C0"/>
                </a:solidFill>
              </a:rPr>
              <a:t>Now listen and complete the poster. </a:t>
            </a:r>
            <a:r>
              <a:rPr lang="en-US" sz="3200" b="1" i="1" dirty="0">
                <a:solidFill>
                  <a:srgbClr val="0070C0"/>
                </a:solidFill>
                <a:highlight>
                  <a:srgbClr val="FFFF00"/>
                </a:highlight>
                <a:sym typeface="Wingdings" panose="05000000000000000000" pitchFamily="2" charset="2"/>
              </a:rPr>
              <a:t> </a:t>
            </a:r>
            <a:r>
              <a:rPr lang="en-US" sz="3200" b="1" i="1" dirty="0">
                <a:solidFill>
                  <a:srgbClr val="0070C0"/>
                </a:solidFill>
                <a:highlight>
                  <a:srgbClr val="FFFF00"/>
                </a:highlight>
              </a:rPr>
              <a:t>FIRST TIME</a:t>
            </a:r>
          </a:p>
        </p:txBody>
      </p:sp>
      <p:sp>
        <p:nvSpPr>
          <p:cNvPr id="3" name="TextBox 2"/>
          <p:cNvSpPr txBox="1"/>
          <p:nvPr/>
        </p:nvSpPr>
        <p:spPr>
          <a:xfrm>
            <a:off x="205274" y="457199"/>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5" name="TextBox 4">
            <a:extLst>
              <a:ext uri="{FF2B5EF4-FFF2-40B4-BE49-F238E27FC236}">
                <a16:creationId xmlns:a16="http://schemas.microsoft.com/office/drawing/2014/main" id="{8EA25A21-A778-453D-8312-68AC7634EF82}"/>
              </a:ext>
            </a:extLst>
          </p:cNvPr>
          <p:cNvSpPr txBox="1"/>
          <p:nvPr/>
        </p:nvSpPr>
        <p:spPr>
          <a:xfrm>
            <a:off x="304800" y="980419"/>
            <a:ext cx="11887200" cy="5255285"/>
          </a:xfrm>
          <a:prstGeom prst="rect">
            <a:avLst/>
          </a:prstGeom>
          <a:noFill/>
        </p:spPr>
        <p:txBody>
          <a:bodyPr wrap="square">
            <a:spAutoFit/>
          </a:bodyPr>
          <a:lstStyle/>
          <a:p>
            <a:r>
              <a:rPr lang="en-US" sz="3050" dirty="0">
                <a:sym typeface="Wingdings" panose="05000000000000000000" pitchFamily="2" charset="2"/>
              </a:rPr>
              <a:t>Saturday, 14th (</a:t>
            </a:r>
            <a:r>
              <a:rPr lang="en-US" sz="3050" b="1" dirty="0">
                <a:sym typeface="Wingdings" panose="05000000000000000000" pitchFamily="2" charset="2"/>
              </a:rPr>
              <a:t>1</a:t>
            </a:r>
            <a:r>
              <a:rPr lang="en-US" sz="3050" dirty="0">
                <a:sym typeface="Wingdings" panose="05000000000000000000" pitchFamily="2" charset="2"/>
              </a:rPr>
              <a:t>) _______________ from 10:00 a.m. to 11:00 p.m. in West Park. This year, we’re going to have so much for you to see and do, such as</a:t>
            </a:r>
          </a:p>
          <a:p>
            <a:r>
              <a:rPr lang="en-US" sz="3050" dirty="0">
                <a:sym typeface="Wingdings" panose="05000000000000000000" pitchFamily="2" charset="2"/>
              </a:rPr>
              <a:t>• lots of live (</a:t>
            </a:r>
            <a:r>
              <a:rPr lang="en-US" sz="3050" b="1" dirty="0">
                <a:sym typeface="Wingdings" panose="05000000000000000000" pitchFamily="2" charset="2"/>
              </a:rPr>
              <a:t>2</a:t>
            </a:r>
            <a:r>
              <a:rPr lang="en-US" sz="3050" dirty="0">
                <a:sym typeface="Wingdings" panose="05000000000000000000" pitchFamily="2" charset="2"/>
              </a:rPr>
              <a:t>) __________________</a:t>
            </a:r>
          </a:p>
          <a:p>
            <a:r>
              <a:rPr lang="en-US" sz="3050" dirty="0">
                <a:sym typeface="Wingdings" panose="05000000000000000000" pitchFamily="2" charset="2"/>
              </a:rPr>
              <a:t>• face painting for children</a:t>
            </a:r>
          </a:p>
          <a:p>
            <a:r>
              <a:rPr lang="en-US" sz="3050" dirty="0">
                <a:sym typeface="Wingdings" panose="05000000000000000000" pitchFamily="2" charset="2"/>
              </a:rPr>
              <a:t>• pie-eating (</a:t>
            </a:r>
            <a:r>
              <a:rPr lang="en-US" sz="3050" b="1" dirty="0">
                <a:sym typeface="Wingdings" panose="05000000000000000000" pitchFamily="2" charset="2"/>
              </a:rPr>
              <a:t>3</a:t>
            </a:r>
            <a:r>
              <a:rPr lang="en-US" sz="3050" dirty="0">
                <a:sym typeface="Wingdings" panose="05000000000000000000" pitchFamily="2" charset="2"/>
              </a:rPr>
              <a:t>) __________________</a:t>
            </a:r>
          </a:p>
          <a:p>
            <a:r>
              <a:rPr lang="en-US" sz="3050" dirty="0">
                <a:sym typeface="Wingdings" panose="05000000000000000000" pitchFamily="2" charset="2"/>
              </a:rPr>
              <a:t>• a fireworks display and much more ...</a:t>
            </a:r>
          </a:p>
          <a:p>
            <a:r>
              <a:rPr lang="en-US" sz="3050" dirty="0">
                <a:sym typeface="Wingdings" panose="05000000000000000000" pitchFamily="2" charset="2"/>
              </a:rPr>
              <a:t>When you get hungry, you can have (</a:t>
            </a:r>
            <a:r>
              <a:rPr lang="en-US" sz="3050" b="1" dirty="0">
                <a:sym typeface="Wingdings" panose="05000000000000000000" pitchFamily="2" charset="2"/>
              </a:rPr>
              <a:t>4</a:t>
            </a:r>
            <a:r>
              <a:rPr lang="en-US" sz="3050" dirty="0">
                <a:sym typeface="Wingdings" panose="05000000000000000000" pitchFamily="2" charset="2"/>
              </a:rPr>
              <a:t>) _________________, ice cream, biscuits and more from one of our many dessert stalls.</a:t>
            </a:r>
          </a:p>
          <a:p>
            <a:r>
              <a:rPr lang="en-US" sz="3050" dirty="0">
                <a:sym typeface="Wingdings" panose="05000000000000000000" pitchFamily="2" charset="2"/>
              </a:rPr>
              <a:t>Ticket prices</a:t>
            </a:r>
          </a:p>
          <a:p>
            <a:r>
              <a:rPr lang="en-US" sz="3050" dirty="0">
                <a:sym typeface="Wingdings" panose="05000000000000000000" pitchFamily="2" charset="2"/>
              </a:rPr>
              <a:t>£ (</a:t>
            </a:r>
            <a:r>
              <a:rPr lang="en-US" sz="3050" b="1" dirty="0">
                <a:sym typeface="Wingdings" panose="05000000000000000000" pitchFamily="2" charset="2"/>
              </a:rPr>
              <a:t>5</a:t>
            </a:r>
            <a:r>
              <a:rPr lang="en-US" sz="3050" dirty="0">
                <a:sym typeface="Wingdings" panose="05000000000000000000" pitchFamily="2" charset="2"/>
              </a:rPr>
              <a:t>) ________ (for adults), £7 (for children).</a:t>
            </a:r>
            <a:endParaRPr lang="en-US" sz="3050" dirty="0"/>
          </a:p>
        </p:txBody>
      </p:sp>
      <p:pic>
        <p:nvPicPr>
          <p:cNvPr id="6"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582400" y="321676"/>
            <a:ext cx="609600" cy="609600"/>
          </a:xfrm>
          <a:prstGeom prst="rect">
            <a:avLst/>
          </a:prstGeom>
        </p:spPr>
      </p:pic>
    </p:spTree>
    <p:extLst>
      <p:ext uri="{BB962C8B-B14F-4D97-AF65-F5344CB8AC3E}">
        <p14:creationId xmlns:p14="http://schemas.microsoft.com/office/powerpoint/2010/main" val="230315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8210" fill="hold"/>
                                        <p:tgtEl>
                                          <p:spTgt spid="6"/>
                                        </p:tgtEl>
                                      </p:cBhvr>
                                    </p:cmd>
                                  </p:childTnLst>
                                </p:cTn>
                              </p:par>
                            </p:childTnLst>
                          </p:cTn>
                        </p:par>
                      </p:childTnLst>
                    </p:cTn>
                  </p:par>
                </p:childTnLst>
              </p:cTn>
              <p:nextCondLst>
                <p:cond evt="onClick" delay="0">
                  <p:tgtEl>
                    <p:spTgt spid="6"/>
                  </p:tgtEl>
                </p:cond>
              </p:nextCondLst>
            </p:seq>
            <p:audio>
              <p:cMediaNode vol="80000">
                <p:cTn id="16" fill="hold" display="0">
                  <p:stCondLst>
                    <p:cond delay="indefinite"/>
                  </p:stCondLst>
                  <p:endCondLst>
                    <p:cond evt="onStopAudio" delay="0">
                      <p:tgtEl>
                        <p:sldTgt/>
                      </p:tgtEl>
                    </p:cond>
                  </p:endCondLst>
                </p:cTn>
                <p:tgtEl>
                  <p:spTgt spid="6"/>
                </p:tgtEl>
              </p:cMediaNode>
            </p:audio>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0070C0"/>
                </a:solidFill>
              </a:rPr>
              <a:t>Now listen again and check. </a:t>
            </a:r>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1" y="1503558"/>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So this Saturday, 14</a:t>
            </a:r>
            <a:r>
              <a:rPr lang="en-US" sz="3000" i="1" baseline="30000" dirty="0">
                <a:solidFill>
                  <a:srgbClr val="FF0000"/>
                </a:solidFill>
              </a:rPr>
              <a:t>th</a:t>
            </a:r>
            <a:r>
              <a:rPr lang="en-US" sz="3000" i="1" dirty="0">
                <a:solidFill>
                  <a:srgbClr val="FF0000"/>
                </a:solidFill>
              </a:rPr>
              <a:t> July, I’m going to visit the Dessert Festival.</a:t>
            </a:r>
          </a:p>
        </p:txBody>
      </p:sp>
      <p:sp>
        <p:nvSpPr>
          <p:cNvPr id="14" name="TextBox 13">
            <a:extLst>
              <a:ext uri="{FF2B5EF4-FFF2-40B4-BE49-F238E27FC236}">
                <a16:creationId xmlns:a16="http://schemas.microsoft.com/office/drawing/2014/main" id="{8EA25A21-A778-453D-8312-68AC7634EF82}"/>
              </a:ext>
            </a:extLst>
          </p:cNvPr>
          <p:cNvSpPr txBox="1"/>
          <p:nvPr/>
        </p:nvSpPr>
        <p:spPr>
          <a:xfrm>
            <a:off x="3897241" y="2817890"/>
            <a:ext cx="8017690" cy="553998"/>
          </a:xfrm>
          <a:prstGeom prst="rect">
            <a:avLst/>
          </a:prstGeom>
          <a:noFill/>
        </p:spPr>
        <p:txBody>
          <a:bodyPr wrap="square">
            <a:spAutoFit/>
          </a:bodyPr>
          <a:lstStyle/>
          <a:p>
            <a:r>
              <a:rPr lang="en-US" sz="3000" i="1" dirty="0">
                <a:solidFill>
                  <a:srgbClr val="FF0000"/>
                </a:solidFill>
                <a:sym typeface="Wingdings" panose="05000000000000000000" pitchFamily="2" charset="2"/>
              </a:rPr>
              <a:t>(1). July</a:t>
            </a:r>
            <a:endParaRPr lang="en-US" sz="30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421598" y="2880577"/>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sp>
        <p:nvSpPr>
          <p:cNvPr id="11" name="Rectangle 10">
            <a:extLst>
              <a:ext uri="{FF2B5EF4-FFF2-40B4-BE49-F238E27FC236}">
                <a16:creationId xmlns:a16="http://schemas.microsoft.com/office/drawing/2014/main" id="{A8776FBD-6E63-4F35-A2CC-F3D992937195}"/>
              </a:ext>
            </a:extLst>
          </p:cNvPr>
          <p:cNvSpPr/>
          <p:nvPr/>
        </p:nvSpPr>
        <p:spPr>
          <a:xfrm>
            <a:off x="0" y="3715143"/>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Here’s going to be so much to see and do, including lots of live music. </a:t>
            </a:r>
          </a:p>
        </p:txBody>
      </p:sp>
      <p:sp>
        <p:nvSpPr>
          <p:cNvPr id="16" name="TextBox 15">
            <a:extLst>
              <a:ext uri="{FF2B5EF4-FFF2-40B4-BE49-F238E27FC236}">
                <a16:creationId xmlns:a16="http://schemas.microsoft.com/office/drawing/2014/main" id="{8EA25A21-A778-453D-8312-68AC7634EF82}"/>
              </a:ext>
            </a:extLst>
          </p:cNvPr>
          <p:cNvSpPr txBox="1"/>
          <p:nvPr/>
        </p:nvSpPr>
        <p:spPr>
          <a:xfrm>
            <a:off x="3790915" y="5074061"/>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(2). music</a:t>
            </a:r>
            <a:endParaRPr lang="en-US" sz="3000" i="1" strike="sngStrike" dirty="0">
              <a:solidFill>
                <a:srgbClr val="FF0000"/>
              </a:solidFill>
            </a:endParaRPr>
          </a:p>
        </p:txBody>
      </p:sp>
      <p:sp>
        <p:nvSpPr>
          <p:cNvPr id="17" name="TextBox 16">
            <a:extLst>
              <a:ext uri="{FF2B5EF4-FFF2-40B4-BE49-F238E27FC236}">
                <a16:creationId xmlns:a16="http://schemas.microsoft.com/office/drawing/2014/main" id="{FAEE1202-4641-4F08-9073-CE5C87CE3D98}"/>
              </a:ext>
            </a:extLst>
          </p:cNvPr>
          <p:cNvSpPr txBox="1"/>
          <p:nvPr/>
        </p:nvSpPr>
        <p:spPr>
          <a:xfrm>
            <a:off x="315272" y="5136748"/>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pic>
        <p:nvPicPr>
          <p:cNvPr id="18"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7252" y="467589"/>
            <a:ext cx="609600" cy="609600"/>
          </a:xfrm>
          <a:prstGeom prst="rect">
            <a:avLst/>
          </a:prstGeom>
        </p:spPr>
      </p:pic>
    </p:spTree>
    <p:extLst>
      <p:ext uri="{BB962C8B-B14F-4D97-AF65-F5344CB8AC3E}">
        <p14:creationId xmlns:p14="http://schemas.microsoft.com/office/powerpoint/2010/main" val="1476343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3000"/>
                                        <p:tgtEl>
                                          <p:spTgt spid="9">
                                            <p:txEl>
                                              <p:pRg st="0" end="0"/>
                                            </p:txEl>
                                          </p:spTgt>
                                        </p:tgtEl>
                                        <p:attrNameLst>
                                          <p:attrName>style.fontWeight</p:attrName>
                                        </p:attrNameLst>
                                      </p:cBhvr>
                                      <p:to>
                                        <p:strVal val="bold"/>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1000" fill="hold"/>
                                        <p:tgtEl>
                                          <p:spTgt spid="15"/>
                                        </p:tgtEl>
                                        <p:attrNameLst>
                                          <p:attrName>ppt_w</p:attrName>
                                        </p:attrNameLst>
                                      </p:cBhvr>
                                      <p:tavLst>
                                        <p:tav tm="0">
                                          <p:val>
                                            <p:fltVal val="0"/>
                                          </p:val>
                                        </p:tav>
                                        <p:tav tm="100000">
                                          <p:val>
                                            <p:strVal val="#ppt_w"/>
                                          </p:val>
                                        </p:tav>
                                      </p:tavLst>
                                    </p:anim>
                                    <p:anim calcmode="lin" valueType="num">
                                      <p:cBhvr>
                                        <p:cTn id="21" dur="1000" fill="hold"/>
                                        <p:tgtEl>
                                          <p:spTgt spid="15"/>
                                        </p:tgtEl>
                                        <p:attrNameLst>
                                          <p:attrName>ppt_h</p:attrName>
                                        </p:attrNameLst>
                                      </p:cBhvr>
                                      <p:tavLst>
                                        <p:tav tm="0">
                                          <p:val>
                                            <p:fltVal val="0"/>
                                          </p:val>
                                        </p:tav>
                                        <p:tav tm="100000">
                                          <p:val>
                                            <p:strVal val="#ppt_h"/>
                                          </p:val>
                                        </p:tav>
                                      </p:tavLst>
                                    </p:anim>
                                    <p:anim calcmode="lin" valueType="num">
                                      <p:cBhvr>
                                        <p:cTn id="22" dur="1000" fill="hold"/>
                                        <p:tgtEl>
                                          <p:spTgt spid="15"/>
                                        </p:tgtEl>
                                        <p:attrNameLst>
                                          <p:attrName>style.rotation</p:attrName>
                                        </p:attrNameLst>
                                      </p:cBhvr>
                                      <p:tavLst>
                                        <p:tav tm="0">
                                          <p:val>
                                            <p:fltVal val="90"/>
                                          </p:val>
                                        </p:tav>
                                        <p:tav tm="100000">
                                          <p:val>
                                            <p:fltVal val="0"/>
                                          </p:val>
                                        </p:tav>
                                      </p:tavLst>
                                    </p:anim>
                                    <p:animEffect transition="in" filter="fade">
                                      <p:cBhvr>
                                        <p:cTn id="23" dur="10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1000" fill="hold"/>
                                        <p:tgtEl>
                                          <p:spTgt spid="14"/>
                                        </p:tgtEl>
                                        <p:attrNameLst>
                                          <p:attrName>ppt_w</p:attrName>
                                        </p:attrNameLst>
                                      </p:cBhvr>
                                      <p:tavLst>
                                        <p:tav tm="0">
                                          <p:val>
                                            <p:fltVal val="0"/>
                                          </p:val>
                                        </p:tav>
                                        <p:tav tm="100000">
                                          <p:val>
                                            <p:strVal val="#ppt_w"/>
                                          </p:val>
                                        </p:tav>
                                      </p:tavLst>
                                    </p:anim>
                                    <p:anim calcmode="lin" valueType="num">
                                      <p:cBhvr>
                                        <p:cTn id="29" dur="1000" fill="hold"/>
                                        <p:tgtEl>
                                          <p:spTgt spid="14"/>
                                        </p:tgtEl>
                                        <p:attrNameLst>
                                          <p:attrName>ppt_h</p:attrName>
                                        </p:attrNameLst>
                                      </p:cBhvr>
                                      <p:tavLst>
                                        <p:tav tm="0">
                                          <p:val>
                                            <p:fltVal val="0"/>
                                          </p:val>
                                        </p:tav>
                                        <p:tav tm="100000">
                                          <p:val>
                                            <p:strVal val="#ppt_h"/>
                                          </p:val>
                                        </p:tav>
                                      </p:tavLst>
                                    </p:anim>
                                    <p:anim calcmode="lin" valueType="num">
                                      <p:cBhvr>
                                        <p:cTn id="30" dur="1000" fill="hold"/>
                                        <p:tgtEl>
                                          <p:spTgt spid="14"/>
                                        </p:tgtEl>
                                        <p:attrNameLst>
                                          <p:attrName>style.rotation</p:attrName>
                                        </p:attrNameLst>
                                      </p:cBhvr>
                                      <p:tavLst>
                                        <p:tav tm="0">
                                          <p:val>
                                            <p:fltVal val="90"/>
                                          </p:val>
                                        </p:tav>
                                        <p:tav tm="100000">
                                          <p:val>
                                            <p:fltVal val="0"/>
                                          </p:val>
                                        </p:tav>
                                      </p:tavLst>
                                    </p:anim>
                                    <p:animEffect transition="in" filter="fade">
                                      <p:cBhvr>
                                        <p:cTn id="31" dur="10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down)">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p:cTn id="41" dur="1000" fill="hold"/>
                                        <p:tgtEl>
                                          <p:spTgt spid="17"/>
                                        </p:tgtEl>
                                        <p:attrNameLst>
                                          <p:attrName>ppt_w</p:attrName>
                                        </p:attrNameLst>
                                      </p:cBhvr>
                                      <p:tavLst>
                                        <p:tav tm="0">
                                          <p:val>
                                            <p:fltVal val="0"/>
                                          </p:val>
                                        </p:tav>
                                        <p:tav tm="100000">
                                          <p:val>
                                            <p:strVal val="#ppt_w"/>
                                          </p:val>
                                        </p:tav>
                                      </p:tavLst>
                                    </p:anim>
                                    <p:anim calcmode="lin" valueType="num">
                                      <p:cBhvr>
                                        <p:cTn id="42" dur="1000" fill="hold"/>
                                        <p:tgtEl>
                                          <p:spTgt spid="17"/>
                                        </p:tgtEl>
                                        <p:attrNameLst>
                                          <p:attrName>ppt_h</p:attrName>
                                        </p:attrNameLst>
                                      </p:cBhvr>
                                      <p:tavLst>
                                        <p:tav tm="0">
                                          <p:val>
                                            <p:fltVal val="0"/>
                                          </p:val>
                                        </p:tav>
                                        <p:tav tm="100000">
                                          <p:val>
                                            <p:strVal val="#ppt_h"/>
                                          </p:val>
                                        </p:tav>
                                      </p:tavLst>
                                    </p:anim>
                                    <p:anim calcmode="lin" valueType="num">
                                      <p:cBhvr>
                                        <p:cTn id="43" dur="1000" fill="hold"/>
                                        <p:tgtEl>
                                          <p:spTgt spid="17"/>
                                        </p:tgtEl>
                                        <p:attrNameLst>
                                          <p:attrName>style.rotation</p:attrName>
                                        </p:attrNameLst>
                                      </p:cBhvr>
                                      <p:tavLst>
                                        <p:tav tm="0">
                                          <p:val>
                                            <p:fltVal val="90"/>
                                          </p:val>
                                        </p:tav>
                                        <p:tav tm="100000">
                                          <p:val>
                                            <p:fltVal val="0"/>
                                          </p:val>
                                        </p:tav>
                                      </p:tavLst>
                                    </p:anim>
                                    <p:animEffect transition="in" filter="fade">
                                      <p:cBhvr>
                                        <p:cTn id="44" dur="1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1000" fill="hold"/>
                                        <p:tgtEl>
                                          <p:spTgt spid="16"/>
                                        </p:tgtEl>
                                        <p:attrNameLst>
                                          <p:attrName>ppt_w</p:attrName>
                                        </p:attrNameLst>
                                      </p:cBhvr>
                                      <p:tavLst>
                                        <p:tav tm="0">
                                          <p:val>
                                            <p:fltVal val="0"/>
                                          </p:val>
                                        </p:tav>
                                        <p:tav tm="100000">
                                          <p:val>
                                            <p:strVal val="#ppt_w"/>
                                          </p:val>
                                        </p:tav>
                                      </p:tavLst>
                                    </p:anim>
                                    <p:anim calcmode="lin" valueType="num">
                                      <p:cBhvr>
                                        <p:cTn id="50" dur="1000" fill="hold"/>
                                        <p:tgtEl>
                                          <p:spTgt spid="16"/>
                                        </p:tgtEl>
                                        <p:attrNameLst>
                                          <p:attrName>ppt_h</p:attrName>
                                        </p:attrNameLst>
                                      </p:cBhvr>
                                      <p:tavLst>
                                        <p:tav tm="0">
                                          <p:val>
                                            <p:fltVal val="0"/>
                                          </p:val>
                                        </p:tav>
                                        <p:tav tm="100000">
                                          <p:val>
                                            <p:strVal val="#ppt_h"/>
                                          </p:val>
                                        </p:tav>
                                      </p:tavLst>
                                    </p:anim>
                                    <p:anim calcmode="lin" valueType="num">
                                      <p:cBhvr>
                                        <p:cTn id="51" dur="1000" fill="hold"/>
                                        <p:tgtEl>
                                          <p:spTgt spid="16"/>
                                        </p:tgtEl>
                                        <p:attrNameLst>
                                          <p:attrName>style.rotation</p:attrName>
                                        </p:attrNameLst>
                                      </p:cBhvr>
                                      <p:tavLst>
                                        <p:tav tm="0">
                                          <p:val>
                                            <p:fltVal val="90"/>
                                          </p:val>
                                        </p:tav>
                                        <p:tav tm="100000">
                                          <p:val>
                                            <p:fltVal val="0"/>
                                          </p:val>
                                        </p:tav>
                                      </p:tavLst>
                                    </p:anim>
                                    <p:animEffect transition="in" filter="fade">
                                      <p:cBhvr>
                                        <p:cTn id="5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18"/>
                </p:tgtEl>
              </p:cMediaNode>
            </p:audio>
          </p:childTnLst>
        </p:cTn>
      </p:par>
    </p:tnLst>
    <p:bldLst>
      <p:bldP spid="14" grpId="0"/>
      <p:bldP spid="15" grpId="0"/>
      <p:bldP spid="16"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0070C0"/>
                </a:solidFill>
              </a:rPr>
              <a:t>Now listen again and check. </a:t>
            </a:r>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1" y="1503558"/>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Make sure you arrive in time to take part in the pie eating contest!</a:t>
            </a:r>
          </a:p>
        </p:txBody>
      </p:sp>
      <p:sp>
        <p:nvSpPr>
          <p:cNvPr id="14" name="TextBox 13">
            <a:extLst>
              <a:ext uri="{FF2B5EF4-FFF2-40B4-BE49-F238E27FC236}">
                <a16:creationId xmlns:a16="http://schemas.microsoft.com/office/drawing/2014/main" id="{8EA25A21-A778-453D-8312-68AC7634EF82}"/>
              </a:ext>
            </a:extLst>
          </p:cNvPr>
          <p:cNvSpPr txBox="1"/>
          <p:nvPr/>
        </p:nvSpPr>
        <p:spPr>
          <a:xfrm>
            <a:off x="3897241" y="2817890"/>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(3). contest</a:t>
            </a:r>
            <a:endParaRPr lang="en-US" sz="30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421598" y="2880577"/>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sp>
        <p:nvSpPr>
          <p:cNvPr id="11" name="Rectangle 10">
            <a:extLst>
              <a:ext uri="{FF2B5EF4-FFF2-40B4-BE49-F238E27FC236}">
                <a16:creationId xmlns:a16="http://schemas.microsoft.com/office/drawing/2014/main" id="{A8776FBD-6E63-4F35-A2CC-F3D992937195}"/>
              </a:ext>
            </a:extLst>
          </p:cNvPr>
          <p:cNvSpPr/>
          <p:nvPr/>
        </p:nvSpPr>
        <p:spPr>
          <a:xfrm>
            <a:off x="36648" y="3969753"/>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There’s going to be cake, ice cream, biscuits and so much more.</a:t>
            </a:r>
          </a:p>
        </p:txBody>
      </p:sp>
      <p:sp>
        <p:nvSpPr>
          <p:cNvPr id="16" name="TextBox 15">
            <a:extLst>
              <a:ext uri="{FF2B5EF4-FFF2-40B4-BE49-F238E27FC236}">
                <a16:creationId xmlns:a16="http://schemas.microsoft.com/office/drawing/2014/main" id="{8EA25A21-A778-453D-8312-68AC7634EF82}"/>
              </a:ext>
            </a:extLst>
          </p:cNvPr>
          <p:cNvSpPr txBox="1"/>
          <p:nvPr/>
        </p:nvSpPr>
        <p:spPr>
          <a:xfrm>
            <a:off x="3999162" y="5274373"/>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(4). cake</a:t>
            </a:r>
            <a:endParaRPr lang="en-US" sz="3000" i="1" strike="sngStrike" dirty="0">
              <a:solidFill>
                <a:srgbClr val="FF0000"/>
              </a:solidFill>
            </a:endParaRPr>
          </a:p>
        </p:txBody>
      </p:sp>
      <p:sp>
        <p:nvSpPr>
          <p:cNvPr id="17" name="TextBox 16">
            <a:extLst>
              <a:ext uri="{FF2B5EF4-FFF2-40B4-BE49-F238E27FC236}">
                <a16:creationId xmlns:a16="http://schemas.microsoft.com/office/drawing/2014/main" id="{FAEE1202-4641-4F08-9073-CE5C87CE3D98}"/>
              </a:ext>
            </a:extLst>
          </p:cNvPr>
          <p:cNvSpPr txBox="1"/>
          <p:nvPr/>
        </p:nvSpPr>
        <p:spPr>
          <a:xfrm>
            <a:off x="493313" y="5274373"/>
            <a:ext cx="3505849" cy="553998"/>
          </a:xfrm>
          <a:prstGeom prst="rect">
            <a:avLst/>
          </a:prstGeom>
          <a:noFill/>
        </p:spPr>
        <p:txBody>
          <a:bodyPr wrap="square">
            <a:spAutoFit/>
          </a:bodyPr>
          <a:lstStyle/>
          <a:p>
            <a:r>
              <a:rPr lang="en-US" sz="3000" b="1" i="1" dirty="0">
                <a:solidFill>
                  <a:srgbClr val="0070C0"/>
                </a:solidFill>
                <a:highlight>
                  <a:srgbClr val="FFFF00"/>
                </a:highlight>
                <a:sym typeface="Wingdings" panose="05000000000000000000" pitchFamily="2" charset="2"/>
              </a:rPr>
              <a:t> THE ANSWER IS …</a:t>
            </a:r>
            <a:endParaRPr lang="en-US" sz="3000" dirty="0"/>
          </a:p>
        </p:txBody>
      </p:sp>
      <p:pic>
        <p:nvPicPr>
          <p:cNvPr id="18"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7252" y="467589"/>
            <a:ext cx="609600" cy="609600"/>
          </a:xfrm>
          <a:prstGeom prst="rect">
            <a:avLst/>
          </a:prstGeom>
        </p:spPr>
      </p:pic>
    </p:spTree>
    <p:extLst>
      <p:ext uri="{BB962C8B-B14F-4D97-AF65-F5344CB8AC3E}">
        <p14:creationId xmlns:p14="http://schemas.microsoft.com/office/powerpoint/2010/main" val="2980465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down)">
                                      <p:cBhvr>
                                        <p:cTn id="11" dur="500"/>
                                        <p:tgtEl>
                                          <p:spTgt spid="9">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p:cTn id="16" dur="1000" fill="hold"/>
                                        <p:tgtEl>
                                          <p:spTgt spid="15"/>
                                        </p:tgtEl>
                                        <p:attrNameLst>
                                          <p:attrName>ppt_w</p:attrName>
                                        </p:attrNameLst>
                                      </p:cBhvr>
                                      <p:tavLst>
                                        <p:tav tm="0">
                                          <p:val>
                                            <p:fltVal val="0"/>
                                          </p:val>
                                        </p:tav>
                                        <p:tav tm="100000">
                                          <p:val>
                                            <p:strVal val="#ppt_w"/>
                                          </p:val>
                                        </p:tav>
                                      </p:tavLst>
                                    </p:anim>
                                    <p:anim calcmode="lin" valueType="num">
                                      <p:cBhvr>
                                        <p:cTn id="17" dur="1000" fill="hold"/>
                                        <p:tgtEl>
                                          <p:spTgt spid="15"/>
                                        </p:tgtEl>
                                        <p:attrNameLst>
                                          <p:attrName>ppt_h</p:attrName>
                                        </p:attrNameLst>
                                      </p:cBhvr>
                                      <p:tavLst>
                                        <p:tav tm="0">
                                          <p:val>
                                            <p:fltVal val="0"/>
                                          </p:val>
                                        </p:tav>
                                        <p:tav tm="100000">
                                          <p:val>
                                            <p:strVal val="#ppt_h"/>
                                          </p:val>
                                        </p:tav>
                                      </p:tavLst>
                                    </p:anim>
                                    <p:anim calcmode="lin" valueType="num">
                                      <p:cBhvr>
                                        <p:cTn id="18" dur="1000" fill="hold"/>
                                        <p:tgtEl>
                                          <p:spTgt spid="15"/>
                                        </p:tgtEl>
                                        <p:attrNameLst>
                                          <p:attrName>style.rotation</p:attrName>
                                        </p:attrNameLst>
                                      </p:cBhvr>
                                      <p:tavLst>
                                        <p:tav tm="0">
                                          <p:val>
                                            <p:fltVal val="90"/>
                                          </p:val>
                                        </p:tav>
                                        <p:tav tm="100000">
                                          <p:val>
                                            <p:fltVal val="0"/>
                                          </p:val>
                                        </p:tav>
                                      </p:tavLst>
                                    </p:anim>
                                    <p:animEffect transition="in" filter="fade">
                                      <p:cBhvr>
                                        <p:cTn id="19" dur="10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1000" fill="hold"/>
                                        <p:tgtEl>
                                          <p:spTgt spid="14"/>
                                        </p:tgtEl>
                                        <p:attrNameLst>
                                          <p:attrName>ppt_w</p:attrName>
                                        </p:attrNameLst>
                                      </p:cBhvr>
                                      <p:tavLst>
                                        <p:tav tm="0">
                                          <p:val>
                                            <p:fltVal val="0"/>
                                          </p:val>
                                        </p:tav>
                                        <p:tav tm="100000">
                                          <p:val>
                                            <p:strVal val="#ppt_w"/>
                                          </p:val>
                                        </p:tav>
                                      </p:tavLst>
                                    </p:anim>
                                    <p:anim calcmode="lin" valueType="num">
                                      <p:cBhvr>
                                        <p:cTn id="25" dur="1000" fill="hold"/>
                                        <p:tgtEl>
                                          <p:spTgt spid="14"/>
                                        </p:tgtEl>
                                        <p:attrNameLst>
                                          <p:attrName>ppt_h</p:attrName>
                                        </p:attrNameLst>
                                      </p:cBhvr>
                                      <p:tavLst>
                                        <p:tav tm="0">
                                          <p:val>
                                            <p:fltVal val="0"/>
                                          </p:val>
                                        </p:tav>
                                        <p:tav tm="100000">
                                          <p:val>
                                            <p:strVal val="#ppt_h"/>
                                          </p:val>
                                        </p:tav>
                                      </p:tavLst>
                                    </p:anim>
                                    <p:anim calcmode="lin" valueType="num">
                                      <p:cBhvr>
                                        <p:cTn id="26" dur="1000" fill="hold"/>
                                        <p:tgtEl>
                                          <p:spTgt spid="14"/>
                                        </p:tgtEl>
                                        <p:attrNameLst>
                                          <p:attrName>style.rotation</p:attrName>
                                        </p:attrNameLst>
                                      </p:cBhvr>
                                      <p:tavLst>
                                        <p:tav tm="0">
                                          <p:val>
                                            <p:fltVal val="90"/>
                                          </p:val>
                                        </p:tav>
                                        <p:tav tm="100000">
                                          <p:val>
                                            <p:fltVal val="0"/>
                                          </p:val>
                                        </p:tav>
                                      </p:tavLst>
                                    </p:anim>
                                    <p:animEffect transition="in" filter="fade">
                                      <p:cBhvr>
                                        <p:cTn id="27" dur="10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xEl>
                                              <p:pRg st="1" end="1"/>
                                            </p:txEl>
                                          </p:spTgt>
                                        </p:tgtEl>
                                        <p:attrNameLst>
                                          <p:attrName>style.visibility</p:attrName>
                                        </p:attrNameLst>
                                      </p:cBhvr>
                                      <p:to>
                                        <p:strVal val="visible"/>
                                      </p:to>
                                    </p:set>
                                    <p:animEffect transition="in" filter="wipe(down)">
                                      <p:cBhvr>
                                        <p:cTn id="32" dur="500"/>
                                        <p:tgtEl>
                                          <p:spTgt spid="11">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1000" fill="hold"/>
                                        <p:tgtEl>
                                          <p:spTgt spid="17"/>
                                        </p:tgtEl>
                                        <p:attrNameLst>
                                          <p:attrName>ppt_w</p:attrName>
                                        </p:attrNameLst>
                                      </p:cBhvr>
                                      <p:tavLst>
                                        <p:tav tm="0">
                                          <p:val>
                                            <p:fltVal val="0"/>
                                          </p:val>
                                        </p:tav>
                                        <p:tav tm="100000">
                                          <p:val>
                                            <p:strVal val="#ppt_w"/>
                                          </p:val>
                                        </p:tav>
                                      </p:tavLst>
                                    </p:anim>
                                    <p:anim calcmode="lin" valueType="num">
                                      <p:cBhvr>
                                        <p:cTn id="38" dur="1000" fill="hold"/>
                                        <p:tgtEl>
                                          <p:spTgt spid="17"/>
                                        </p:tgtEl>
                                        <p:attrNameLst>
                                          <p:attrName>ppt_h</p:attrName>
                                        </p:attrNameLst>
                                      </p:cBhvr>
                                      <p:tavLst>
                                        <p:tav tm="0">
                                          <p:val>
                                            <p:fltVal val="0"/>
                                          </p:val>
                                        </p:tav>
                                        <p:tav tm="100000">
                                          <p:val>
                                            <p:strVal val="#ppt_h"/>
                                          </p:val>
                                        </p:tav>
                                      </p:tavLst>
                                    </p:anim>
                                    <p:anim calcmode="lin" valueType="num">
                                      <p:cBhvr>
                                        <p:cTn id="39" dur="1000" fill="hold"/>
                                        <p:tgtEl>
                                          <p:spTgt spid="17"/>
                                        </p:tgtEl>
                                        <p:attrNameLst>
                                          <p:attrName>style.rotation</p:attrName>
                                        </p:attrNameLst>
                                      </p:cBhvr>
                                      <p:tavLst>
                                        <p:tav tm="0">
                                          <p:val>
                                            <p:fltVal val="90"/>
                                          </p:val>
                                        </p:tav>
                                        <p:tav tm="100000">
                                          <p:val>
                                            <p:fltVal val="0"/>
                                          </p:val>
                                        </p:tav>
                                      </p:tavLst>
                                    </p:anim>
                                    <p:animEffect transition="in" filter="fade">
                                      <p:cBhvr>
                                        <p:cTn id="40" dur="10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 calcmode="lin" valueType="num">
                                      <p:cBhvr>
                                        <p:cTn id="45" dur="1000" fill="hold"/>
                                        <p:tgtEl>
                                          <p:spTgt spid="16"/>
                                        </p:tgtEl>
                                        <p:attrNameLst>
                                          <p:attrName>ppt_w</p:attrName>
                                        </p:attrNameLst>
                                      </p:cBhvr>
                                      <p:tavLst>
                                        <p:tav tm="0">
                                          <p:val>
                                            <p:fltVal val="0"/>
                                          </p:val>
                                        </p:tav>
                                        <p:tav tm="100000">
                                          <p:val>
                                            <p:strVal val="#ppt_w"/>
                                          </p:val>
                                        </p:tav>
                                      </p:tavLst>
                                    </p:anim>
                                    <p:anim calcmode="lin" valueType="num">
                                      <p:cBhvr>
                                        <p:cTn id="46" dur="1000" fill="hold"/>
                                        <p:tgtEl>
                                          <p:spTgt spid="16"/>
                                        </p:tgtEl>
                                        <p:attrNameLst>
                                          <p:attrName>ppt_h</p:attrName>
                                        </p:attrNameLst>
                                      </p:cBhvr>
                                      <p:tavLst>
                                        <p:tav tm="0">
                                          <p:val>
                                            <p:fltVal val="0"/>
                                          </p:val>
                                        </p:tav>
                                        <p:tav tm="100000">
                                          <p:val>
                                            <p:strVal val="#ppt_h"/>
                                          </p:val>
                                        </p:tav>
                                      </p:tavLst>
                                    </p:anim>
                                    <p:anim calcmode="lin" valueType="num">
                                      <p:cBhvr>
                                        <p:cTn id="47" dur="1000" fill="hold"/>
                                        <p:tgtEl>
                                          <p:spTgt spid="16"/>
                                        </p:tgtEl>
                                        <p:attrNameLst>
                                          <p:attrName>style.rotation</p:attrName>
                                        </p:attrNameLst>
                                      </p:cBhvr>
                                      <p:tavLst>
                                        <p:tav tm="0">
                                          <p:val>
                                            <p:fltVal val="90"/>
                                          </p:val>
                                        </p:tav>
                                        <p:tav tm="100000">
                                          <p:val>
                                            <p:fltVal val="0"/>
                                          </p:val>
                                        </p:tav>
                                      </p:tavLst>
                                    </p:anim>
                                    <p:animEffect transition="in" filter="fade">
                                      <p:cBhvr>
                                        <p:cTn id="48"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8"/>
                </p:tgtEl>
              </p:cMediaNode>
            </p:audio>
          </p:childTnLst>
        </p:cTn>
      </p:par>
    </p:tnLst>
    <p:bldLst>
      <p:bldP spid="14" grpId="0"/>
      <p:bldP spid="15"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7158" y="813360"/>
            <a:ext cx="11457993" cy="55399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000" i="1" dirty="0">
                <a:solidFill>
                  <a:srgbClr val="0070C0"/>
                </a:solidFill>
              </a:rPr>
              <a:t>Now listen again and check. </a:t>
            </a:r>
            <a:r>
              <a:rPr lang="en-US" sz="3000" b="1" i="1" dirty="0">
                <a:solidFill>
                  <a:srgbClr val="0070C0"/>
                </a:solidFill>
                <a:highlight>
                  <a:srgbClr val="FFFF00"/>
                </a:highlight>
                <a:sym typeface="Wingdings" panose="05000000000000000000" pitchFamily="2" charset="2"/>
              </a:rPr>
              <a:t> </a:t>
            </a:r>
            <a:r>
              <a:rPr lang="en-US" sz="3000" b="1" i="1" dirty="0">
                <a:solidFill>
                  <a:srgbClr val="0070C0"/>
                </a:solidFill>
                <a:highlight>
                  <a:srgbClr val="FFFF00"/>
                </a:highlight>
              </a:rPr>
              <a:t>SECOND TIME</a:t>
            </a:r>
          </a:p>
        </p:txBody>
      </p:sp>
      <p:sp>
        <p:nvSpPr>
          <p:cNvPr id="19" name="TextBox 18"/>
          <p:cNvSpPr txBox="1"/>
          <p:nvPr/>
        </p:nvSpPr>
        <p:spPr>
          <a:xfrm>
            <a:off x="0" y="348612"/>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9" name="Rectangle 8">
            <a:extLst>
              <a:ext uri="{FF2B5EF4-FFF2-40B4-BE49-F238E27FC236}">
                <a16:creationId xmlns:a16="http://schemas.microsoft.com/office/drawing/2014/main" id="{A8776FBD-6E63-4F35-A2CC-F3D992937195}"/>
              </a:ext>
            </a:extLst>
          </p:cNvPr>
          <p:cNvSpPr/>
          <p:nvPr/>
        </p:nvSpPr>
        <p:spPr>
          <a:xfrm>
            <a:off x="1" y="1503558"/>
            <a:ext cx="12192000" cy="1015663"/>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457200" indent="-457200">
              <a:buFont typeface="Wingdings" panose="05000000000000000000" pitchFamily="2" charset="2"/>
              <a:buChar char="F"/>
            </a:pPr>
            <a:r>
              <a:rPr lang="en-US" sz="3000" i="1" dirty="0">
                <a:solidFill>
                  <a:srgbClr val="0070C0"/>
                </a:solidFill>
              </a:rPr>
              <a:t>While you are listening, focus on what the speaker says.</a:t>
            </a:r>
          </a:p>
          <a:p>
            <a:r>
              <a:rPr lang="en-US" sz="3000" i="1" dirty="0">
                <a:solidFill>
                  <a:srgbClr val="FF0000"/>
                </a:solidFill>
              </a:rPr>
              <a:t>Tickets are 10 pounds for adults and 7 pounds for children. </a:t>
            </a:r>
          </a:p>
        </p:txBody>
      </p:sp>
      <p:sp>
        <p:nvSpPr>
          <p:cNvPr id="14" name="TextBox 13">
            <a:extLst>
              <a:ext uri="{FF2B5EF4-FFF2-40B4-BE49-F238E27FC236}">
                <a16:creationId xmlns:a16="http://schemas.microsoft.com/office/drawing/2014/main" id="{8EA25A21-A778-453D-8312-68AC7634EF82}"/>
              </a:ext>
            </a:extLst>
          </p:cNvPr>
          <p:cNvSpPr txBox="1"/>
          <p:nvPr/>
        </p:nvSpPr>
        <p:spPr>
          <a:xfrm>
            <a:off x="4174310" y="2843093"/>
            <a:ext cx="8017690" cy="553998"/>
          </a:xfrm>
          <a:prstGeom prst="rect">
            <a:avLst/>
          </a:prstGeom>
          <a:noFill/>
        </p:spPr>
        <p:txBody>
          <a:bodyPr wrap="square">
            <a:spAutoFit/>
          </a:bodyPr>
          <a:lstStyle/>
          <a:p>
            <a:r>
              <a:rPr lang="en-US" sz="3000" i="1">
                <a:solidFill>
                  <a:srgbClr val="FF0000"/>
                </a:solidFill>
                <a:sym typeface="Wingdings" panose="05000000000000000000" pitchFamily="2" charset="2"/>
              </a:rPr>
              <a:t>(5). 10</a:t>
            </a:r>
            <a:endParaRPr lang="en-US" sz="3000" i="1" strike="sngStrike" dirty="0">
              <a:solidFill>
                <a:srgbClr val="FF0000"/>
              </a:solidFill>
            </a:endParaRPr>
          </a:p>
        </p:txBody>
      </p:sp>
      <p:sp>
        <p:nvSpPr>
          <p:cNvPr id="15" name="TextBox 14">
            <a:extLst>
              <a:ext uri="{FF2B5EF4-FFF2-40B4-BE49-F238E27FC236}">
                <a16:creationId xmlns:a16="http://schemas.microsoft.com/office/drawing/2014/main" id="{FAEE1202-4641-4F08-9073-CE5C87CE3D98}"/>
              </a:ext>
            </a:extLst>
          </p:cNvPr>
          <p:cNvSpPr txBox="1"/>
          <p:nvPr/>
        </p:nvSpPr>
        <p:spPr>
          <a:xfrm>
            <a:off x="698667" y="2905780"/>
            <a:ext cx="3505849" cy="523220"/>
          </a:xfrm>
          <a:prstGeom prst="rect">
            <a:avLst/>
          </a:prstGeom>
          <a:noFill/>
        </p:spPr>
        <p:txBody>
          <a:bodyPr wrap="square">
            <a:spAutoFit/>
          </a:bodyPr>
          <a:lstStyle/>
          <a:p>
            <a:r>
              <a:rPr lang="en-US" sz="2800" b="1" i="1" dirty="0">
                <a:solidFill>
                  <a:srgbClr val="0070C0"/>
                </a:solidFill>
                <a:highlight>
                  <a:srgbClr val="FFFF00"/>
                </a:highlight>
                <a:sym typeface="Wingdings" panose="05000000000000000000" pitchFamily="2" charset="2"/>
              </a:rPr>
              <a:t> THE ANSWER IS …</a:t>
            </a:r>
            <a:endParaRPr lang="en-US" sz="2800" dirty="0"/>
          </a:p>
        </p:txBody>
      </p:sp>
      <p:pic>
        <p:nvPicPr>
          <p:cNvPr id="18"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07252" y="467589"/>
            <a:ext cx="609600" cy="609600"/>
          </a:xfrm>
          <a:prstGeom prst="rect">
            <a:avLst/>
          </a:prstGeom>
        </p:spPr>
      </p:pic>
    </p:spTree>
    <p:extLst>
      <p:ext uri="{BB962C8B-B14F-4D97-AF65-F5344CB8AC3E}">
        <p14:creationId xmlns:p14="http://schemas.microsoft.com/office/powerpoint/2010/main" val="3078841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animEffect transition="in" filter="wipe(down)">
                                      <p:cBhvr>
                                        <p:cTn id="7" dur="5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fltVal val="0"/>
                                          </p:val>
                                        </p:tav>
                                        <p:tav tm="100000">
                                          <p:val>
                                            <p:strVal val="#ppt_w"/>
                                          </p:val>
                                        </p:tav>
                                      </p:tavLst>
                                    </p:anim>
                                    <p:anim calcmode="lin" valueType="num">
                                      <p:cBhvr>
                                        <p:cTn id="13" dur="1000" fill="hold"/>
                                        <p:tgtEl>
                                          <p:spTgt spid="15"/>
                                        </p:tgtEl>
                                        <p:attrNameLst>
                                          <p:attrName>ppt_h</p:attrName>
                                        </p:attrNameLst>
                                      </p:cBhvr>
                                      <p:tavLst>
                                        <p:tav tm="0">
                                          <p:val>
                                            <p:fltVal val="0"/>
                                          </p:val>
                                        </p:tav>
                                        <p:tav tm="100000">
                                          <p:val>
                                            <p:strVal val="#ppt_h"/>
                                          </p:val>
                                        </p:tav>
                                      </p:tavLst>
                                    </p:anim>
                                    <p:anim calcmode="lin" valueType="num">
                                      <p:cBhvr>
                                        <p:cTn id="14" dur="1000" fill="hold"/>
                                        <p:tgtEl>
                                          <p:spTgt spid="15"/>
                                        </p:tgtEl>
                                        <p:attrNameLst>
                                          <p:attrName>style.rotation</p:attrName>
                                        </p:attrNameLst>
                                      </p:cBhvr>
                                      <p:tavLst>
                                        <p:tav tm="0">
                                          <p:val>
                                            <p:fltVal val="90"/>
                                          </p:val>
                                        </p:tav>
                                        <p:tav tm="100000">
                                          <p:val>
                                            <p:fltVal val="0"/>
                                          </p:val>
                                        </p:tav>
                                      </p:tavLst>
                                    </p:anim>
                                    <p:animEffect transition="in" filter="fade">
                                      <p:cBhvr>
                                        <p:cTn id="15" dur="10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1000" fill="hold"/>
                                        <p:tgtEl>
                                          <p:spTgt spid="14"/>
                                        </p:tgtEl>
                                        <p:attrNameLst>
                                          <p:attrName>ppt_w</p:attrName>
                                        </p:attrNameLst>
                                      </p:cBhvr>
                                      <p:tavLst>
                                        <p:tav tm="0">
                                          <p:val>
                                            <p:fltVal val="0"/>
                                          </p:val>
                                        </p:tav>
                                        <p:tav tm="100000">
                                          <p:val>
                                            <p:strVal val="#ppt_w"/>
                                          </p:val>
                                        </p:tav>
                                      </p:tavLst>
                                    </p:anim>
                                    <p:anim calcmode="lin" valueType="num">
                                      <p:cBhvr>
                                        <p:cTn id="21" dur="1000" fill="hold"/>
                                        <p:tgtEl>
                                          <p:spTgt spid="14"/>
                                        </p:tgtEl>
                                        <p:attrNameLst>
                                          <p:attrName>ppt_h</p:attrName>
                                        </p:attrNameLst>
                                      </p:cBhvr>
                                      <p:tavLst>
                                        <p:tav tm="0">
                                          <p:val>
                                            <p:fltVal val="0"/>
                                          </p:val>
                                        </p:tav>
                                        <p:tav tm="100000">
                                          <p:val>
                                            <p:strVal val="#ppt_h"/>
                                          </p:val>
                                        </p:tav>
                                      </p:tavLst>
                                    </p:anim>
                                    <p:anim calcmode="lin" valueType="num">
                                      <p:cBhvr>
                                        <p:cTn id="22" dur="1000" fill="hold"/>
                                        <p:tgtEl>
                                          <p:spTgt spid="14"/>
                                        </p:tgtEl>
                                        <p:attrNameLst>
                                          <p:attrName>style.rotation</p:attrName>
                                        </p:attrNameLst>
                                      </p:cBhvr>
                                      <p:tavLst>
                                        <p:tav tm="0">
                                          <p:val>
                                            <p:fltVal val="90"/>
                                          </p:val>
                                        </p:tav>
                                        <p:tav tm="100000">
                                          <p:val>
                                            <p:fltVal val="0"/>
                                          </p:val>
                                        </p:tav>
                                      </p:tavLst>
                                    </p:anim>
                                    <p:animEffect transition="in" filter="fade">
                                      <p:cBhvr>
                                        <p:cTn id="23"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8"/>
                </p:tgtEl>
              </p:cMediaNode>
            </p:audio>
          </p:childTnLst>
        </p:cTn>
      </p:par>
    </p:tnLst>
    <p:bldLst>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70291" y="1117772"/>
            <a:ext cx="11986726"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Saturday, 14th (1) _______________ from 10:00 a.m. to 11:00 p.m. </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350484"/>
            <a:ext cx="10920441" cy="523220"/>
          </a:xfrm>
          <a:prstGeom prst="rect">
            <a:avLst/>
          </a:prstGeom>
          <a:solidFill>
            <a:srgbClr val="FFFF00"/>
          </a:solidFill>
        </p:spPr>
        <p:txBody>
          <a:bodyPr wrap="square">
            <a:spAutoFit/>
          </a:bodyPr>
          <a:lstStyle/>
          <a:p>
            <a:r>
              <a:rPr lang="en-US" sz="2800" b="1" i="0" dirty="0">
                <a:effectLst/>
                <a:latin typeface="+mj-lt"/>
              </a:rPr>
              <a:t>1</a:t>
            </a:r>
            <a:r>
              <a:rPr lang="en-US" sz="2800" b="1" i="0">
                <a:effectLst/>
                <a:latin typeface="+mj-lt"/>
              </a:rPr>
              <a:t>. </a:t>
            </a:r>
            <a:r>
              <a:rPr lang="en-US" sz="2800" b="1">
                <a:solidFill>
                  <a:srgbClr val="FF0000"/>
                </a:solidFill>
                <a:latin typeface="+mj-lt"/>
              </a:rPr>
              <a:t>July</a:t>
            </a:r>
          </a:p>
        </p:txBody>
      </p:sp>
      <p:sp>
        <p:nvSpPr>
          <p:cNvPr id="30" name="Rectangle 29">
            <a:extLst>
              <a:ext uri="{FF2B5EF4-FFF2-40B4-BE49-F238E27FC236}">
                <a16:creationId xmlns:a16="http://schemas.microsoft.com/office/drawing/2014/main" id="{F635DAC2-E5A9-4B47-8F0D-691C56320F4B}"/>
              </a:ext>
            </a:extLst>
          </p:cNvPr>
          <p:cNvSpPr/>
          <p:nvPr/>
        </p:nvSpPr>
        <p:spPr>
          <a:xfrm>
            <a:off x="2634778" y="369964"/>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9" name="TextBox 8">
            <a:extLst>
              <a:ext uri="{FF2B5EF4-FFF2-40B4-BE49-F238E27FC236}">
                <a16:creationId xmlns:a16="http://schemas.microsoft.com/office/drawing/2014/main" id="{6548F4D5-C918-4C2B-BEE5-AE77A39AFFD1}"/>
              </a:ext>
            </a:extLst>
          </p:cNvPr>
          <p:cNvSpPr txBox="1"/>
          <p:nvPr/>
        </p:nvSpPr>
        <p:spPr>
          <a:xfrm>
            <a:off x="70291" y="3781805"/>
            <a:ext cx="10920441" cy="523220"/>
          </a:xfrm>
          <a:prstGeom prst="rect">
            <a:avLst/>
          </a:prstGeom>
          <a:solidFill>
            <a:srgbClr val="FFFF00"/>
          </a:solidFill>
        </p:spPr>
        <p:txBody>
          <a:bodyPr wrap="square">
            <a:spAutoFit/>
          </a:bodyPr>
          <a:lstStyle/>
          <a:p>
            <a:r>
              <a:rPr lang="en-US" sz="2800" b="1" i="0" dirty="0">
                <a:effectLst/>
                <a:latin typeface="+mj-lt"/>
              </a:rPr>
              <a:t>2</a:t>
            </a:r>
            <a:r>
              <a:rPr lang="en-US" sz="2800" b="1" i="0">
                <a:effectLst/>
                <a:latin typeface="+mj-lt"/>
              </a:rPr>
              <a:t>. </a:t>
            </a:r>
            <a:r>
              <a:rPr lang="en-US" sz="2800" b="1">
                <a:solidFill>
                  <a:srgbClr val="FF0000"/>
                </a:solidFill>
                <a:latin typeface="+mj-lt"/>
              </a:rPr>
              <a:t>music</a:t>
            </a:r>
          </a:p>
        </p:txBody>
      </p:sp>
      <p:sp>
        <p:nvSpPr>
          <p:cNvPr id="10" name="Rectangle 9">
            <a:extLst>
              <a:ext uri="{FF2B5EF4-FFF2-40B4-BE49-F238E27FC236}">
                <a16:creationId xmlns:a16="http://schemas.microsoft.com/office/drawing/2014/main" id="{0843576E-D0DB-428D-8A52-451B30422B6C}"/>
              </a:ext>
            </a:extLst>
          </p:cNvPr>
          <p:cNvSpPr/>
          <p:nvPr/>
        </p:nvSpPr>
        <p:spPr>
          <a:xfrm>
            <a:off x="67491" y="3135394"/>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a:solidFill>
                  <a:srgbClr val="000000"/>
                </a:solidFill>
              </a:rPr>
              <a:t>lots of live (2) __________________</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4" name="Rectangle 13">
            <a:extLst>
              <a:ext uri="{FF2B5EF4-FFF2-40B4-BE49-F238E27FC236}">
                <a16:creationId xmlns:a16="http://schemas.microsoft.com/office/drawing/2014/main" id="{0843576E-D0DB-428D-8A52-451B30422B6C}"/>
              </a:ext>
            </a:extLst>
          </p:cNvPr>
          <p:cNvSpPr/>
          <p:nvPr/>
        </p:nvSpPr>
        <p:spPr>
          <a:xfrm>
            <a:off x="67491" y="4599018"/>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pie-eating (3) __________________</a:t>
            </a:r>
          </a:p>
        </p:txBody>
      </p:sp>
      <p:sp>
        <p:nvSpPr>
          <p:cNvPr id="15" name="TextBox 14">
            <a:extLst>
              <a:ext uri="{FF2B5EF4-FFF2-40B4-BE49-F238E27FC236}">
                <a16:creationId xmlns:a16="http://schemas.microsoft.com/office/drawing/2014/main" id="{6548F4D5-C918-4C2B-BEE5-AE77A39AFFD1}"/>
              </a:ext>
            </a:extLst>
          </p:cNvPr>
          <p:cNvSpPr txBox="1"/>
          <p:nvPr/>
        </p:nvSpPr>
        <p:spPr>
          <a:xfrm>
            <a:off x="70291" y="5289596"/>
            <a:ext cx="10920441" cy="523220"/>
          </a:xfrm>
          <a:prstGeom prst="rect">
            <a:avLst/>
          </a:prstGeom>
          <a:solidFill>
            <a:srgbClr val="FFFF00"/>
          </a:solidFill>
        </p:spPr>
        <p:txBody>
          <a:bodyPr wrap="square">
            <a:spAutoFit/>
          </a:bodyPr>
          <a:lstStyle/>
          <a:p>
            <a:r>
              <a:rPr lang="en-US" sz="2800" b="1" i="0">
                <a:effectLst/>
                <a:latin typeface="+mj-lt"/>
              </a:rPr>
              <a:t>3. </a:t>
            </a:r>
            <a:r>
              <a:rPr lang="en-US" sz="2800" b="1">
                <a:solidFill>
                  <a:srgbClr val="FF0000"/>
                </a:solidFill>
                <a:latin typeface="+mj-lt"/>
              </a:rPr>
              <a:t>contest</a:t>
            </a:r>
            <a:endParaRPr lang="en-US" sz="2800" b="1" dirty="0">
              <a:solidFill>
                <a:srgbClr val="FF0000"/>
              </a:solidFill>
              <a:effectLst/>
            </a:endParaRPr>
          </a:p>
        </p:txBody>
      </p:sp>
      <p:pic>
        <p:nvPicPr>
          <p:cNvPr id="16"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2562" y="436297"/>
            <a:ext cx="609600" cy="609600"/>
          </a:xfrm>
          <a:prstGeom prst="rect">
            <a:avLst/>
          </a:prstGeom>
        </p:spPr>
      </p:pic>
    </p:spTree>
    <p:extLst>
      <p:ext uri="{BB962C8B-B14F-4D97-AF65-F5344CB8AC3E}">
        <p14:creationId xmlns:p14="http://schemas.microsoft.com/office/powerpoint/2010/main" val="420255380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6115697" y="-17780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2" name="Rectangle 11">
            <a:extLst>
              <a:ext uri="{FF2B5EF4-FFF2-40B4-BE49-F238E27FC236}">
                <a16:creationId xmlns:a16="http://schemas.microsoft.com/office/drawing/2014/main" id="{E3677387-BF44-459C-8250-118F77207A42}"/>
              </a:ext>
            </a:extLst>
          </p:cNvPr>
          <p:cNvSpPr/>
          <p:nvPr/>
        </p:nvSpPr>
        <p:spPr>
          <a:xfrm>
            <a:off x="70291" y="1117772"/>
            <a:ext cx="11986726"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When you get hungry, you can have (4) ________________, ice cream, biscuits and more from one of our many dessert stalls. </a:t>
            </a:r>
          </a:p>
        </p:txBody>
      </p:sp>
      <p:pic>
        <p:nvPicPr>
          <p:cNvPr id="20" name="Picture 19">
            <a:extLst>
              <a:ext uri="{FF2B5EF4-FFF2-40B4-BE49-F238E27FC236}">
                <a16:creationId xmlns:a16="http://schemas.microsoft.com/office/drawing/2014/main" id="{327328F2-7C86-4694-A6EE-06E6DAD9C706}"/>
              </a:ext>
            </a:extLst>
          </p:cNvPr>
          <p:cNvPicPr>
            <a:picLocks noChangeAspect="1"/>
          </p:cNvPicPr>
          <p:nvPr/>
        </p:nvPicPr>
        <p:blipFill>
          <a:blip r:embed="rId4"/>
          <a:stretch>
            <a:fillRect/>
          </a:stretch>
        </p:blipFill>
        <p:spPr>
          <a:xfrm>
            <a:off x="12431486" y="-1640143"/>
            <a:ext cx="5760097" cy="1520610"/>
          </a:xfrm>
          <a:prstGeom prst="rect">
            <a:avLst/>
          </a:prstGeom>
        </p:spPr>
      </p:pic>
      <p:sp>
        <p:nvSpPr>
          <p:cNvPr id="22" name="TextBox 21">
            <a:extLst>
              <a:ext uri="{FF2B5EF4-FFF2-40B4-BE49-F238E27FC236}">
                <a16:creationId xmlns:a16="http://schemas.microsoft.com/office/drawing/2014/main" id="{A01FF787-8E94-437C-8407-7383CD02DBE3}"/>
              </a:ext>
            </a:extLst>
          </p:cNvPr>
          <p:cNvSpPr txBox="1"/>
          <p:nvPr/>
        </p:nvSpPr>
        <p:spPr>
          <a:xfrm>
            <a:off x="-5793792" y="-2082248"/>
            <a:ext cx="13646020" cy="1569660"/>
          </a:xfrm>
          <a:prstGeom prst="rect">
            <a:avLst/>
          </a:prstGeom>
          <a:noFill/>
        </p:spPr>
        <p:txBody>
          <a:bodyPr wrap="square">
            <a:spAutoFit/>
          </a:bodyPr>
          <a:lstStyle/>
          <a:p>
            <a:br>
              <a:rPr lang="en-US" sz="2400" b="0" i="0" dirty="0">
                <a:effectLst/>
                <a:latin typeface="FuturaStd-Book"/>
              </a:rPr>
            </a:br>
            <a:br>
              <a:rPr lang="en-US" sz="2400" b="0" i="0" dirty="0">
                <a:effectLst/>
                <a:latin typeface="FuturaStd-Book"/>
              </a:rPr>
            </a:br>
            <a:br>
              <a:rPr lang="en-US" sz="2400" b="0" i="0" dirty="0">
                <a:effectLst/>
                <a:latin typeface="FuturaStd-Book"/>
              </a:rPr>
            </a:br>
            <a:endParaRPr lang="en-US" sz="2400" dirty="0"/>
          </a:p>
        </p:txBody>
      </p:sp>
      <p:sp>
        <p:nvSpPr>
          <p:cNvPr id="23" name="TextBox 22">
            <a:extLst>
              <a:ext uri="{FF2B5EF4-FFF2-40B4-BE49-F238E27FC236}">
                <a16:creationId xmlns:a16="http://schemas.microsoft.com/office/drawing/2014/main" id="{E4FB928F-AA2F-4840-A94C-9838AC0B0F54}"/>
              </a:ext>
            </a:extLst>
          </p:cNvPr>
          <p:cNvSpPr txBox="1"/>
          <p:nvPr/>
        </p:nvSpPr>
        <p:spPr>
          <a:xfrm>
            <a:off x="70291" y="2385045"/>
            <a:ext cx="10920441" cy="523220"/>
          </a:xfrm>
          <a:prstGeom prst="rect">
            <a:avLst/>
          </a:prstGeom>
          <a:solidFill>
            <a:srgbClr val="FFFF00"/>
          </a:solidFill>
        </p:spPr>
        <p:txBody>
          <a:bodyPr wrap="square">
            <a:spAutoFit/>
          </a:bodyPr>
          <a:lstStyle/>
          <a:p>
            <a:r>
              <a:rPr lang="en-US" sz="2800" b="1">
                <a:latin typeface="+mj-lt"/>
              </a:rPr>
              <a:t>4</a:t>
            </a:r>
            <a:r>
              <a:rPr lang="en-US" sz="2800" b="1" i="0">
                <a:effectLst/>
                <a:latin typeface="+mj-lt"/>
              </a:rPr>
              <a:t>. </a:t>
            </a:r>
            <a:r>
              <a:rPr lang="en-US" sz="2800" b="1">
                <a:solidFill>
                  <a:srgbClr val="FF0000"/>
                </a:solidFill>
                <a:latin typeface="+mj-lt"/>
              </a:rPr>
              <a:t>cake</a:t>
            </a:r>
          </a:p>
        </p:txBody>
      </p:sp>
      <p:sp>
        <p:nvSpPr>
          <p:cNvPr id="30" name="Rectangle 29">
            <a:extLst>
              <a:ext uri="{FF2B5EF4-FFF2-40B4-BE49-F238E27FC236}">
                <a16:creationId xmlns:a16="http://schemas.microsoft.com/office/drawing/2014/main" id="{F635DAC2-E5A9-4B47-8F0D-691C56320F4B}"/>
              </a:ext>
            </a:extLst>
          </p:cNvPr>
          <p:cNvSpPr/>
          <p:nvPr/>
        </p:nvSpPr>
        <p:spPr>
          <a:xfrm>
            <a:off x="2634778" y="369964"/>
            <a:ext cx="8754581"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Now listen again and check. </a:t>
            </a:r>
            <a:r>
              <a:rPr lang="en-US" sz="3600" b="1" i="1" dirty="0">
                <a:solidFill>
                  <a:srgbClr val="0070C0"/>
                </a:solidFill>
                <a:highlight>
                  <a:srgbClr val="FFFF00"/>
                </a:highlight>
                <a:sym typeface="Wingdings" panose="05000000000000000000" pitchFamily="2" charset="2"/>
              </a:rPr>
              <a:t> </a:t>
            </a:r>
            <a:r>
              <a:rPr lang="en-US" sz="3600" b="1" i="1" dirty="0">
                <a:solidFill>
                  <a:srgbClr val="0070C0"/>
                </a:solidFill>
                <a:highlight>
                  <a:srgbClr val="FFFF00"/>
                </a:highlight>
              </a:rPr>
              <a:t>THIRD TIME</a:t>
            </a:r>
          </a:p>
        </p:txBody>
      </p:sp>
      <p:sp>
        <p:nvSpPr>
          <p:cNvPr id="13" name="TextBox 12"/>
          <p:cNvSpPr txBox="1"/>
          <p:nvPr/>
        </p:nvSpPr>
        <p:spPr>
          <a:xfrm>
            <a:off x="205274" y="457200"/>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While - listening</a:t>
            </a:r>
          </a:p>
        </p:txBody>
      </p:sp>
      <p:sp>
        <p:nvSpPr>
          <p:cNvPr id="14" name="Rectangle 13">
            <a:extLst>
              <a:ext uri="{FF2B5EF4-FFF2-40B4-BE49-F238E27FC236}">
                <a16:creationId xmlns:a16="http://schemas.microsoft.com/office/drawing/2014/main" id="{0843576E-D0DB-428D-8A52-451B30422B6C}"/>
              </a:ext>
            </a:extLst>
          </p:cNvPr>
          <p:cNvSpPr/>
          <p:nvPr/>
        </p:nvSpPr>
        <p:spPr>
          <a:xfrm>
            <a:off x="67491" y="3346383"/>
            <a:ext cx="12057017"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0000"/>
                </a:solidFill>
              </a:rPr>
              <a:t> £ (5) ________ (for adults), £7 (for children).</a:t>
            </a:r>
          </a:p>
        </p:txBody>
      </p:sp>
      <p:sp>
        <p:nvSpPr>
          <p:cNvPr id="15" name="TextBox 14">
            <a:extLst>
              <a:ext uri="{FF2B5EF4-FFF2-40B4-BE49-F238E27FC236}">
                <a16:creationId xmlns:a16="http://schemas.microsoft.com/office/drawing/2014/main" id="{6548F4D5-C918-4C2B-BEE5-AE77A39AFFD1}"/>
              </a:ext>
            </a:extLst>
          </p:cNvPr>
          <p:cNvSpPr txBox="1"/>
          <p:nvPr/>
        </p:nvSpPr>
        <p:spPr>
          <a:xfrm>
            <a:off x="70290" y="3992714"/>
            <a:ext cx="10920441" cy="523220"/>
          </a:xfrm>
          <a:prstGeom prst="rect">
            <a:avLst/>
          </a:prstGeom>
          <a:solidFill>
            <a:srgbClr val="FFFF00"/>
          </a:solidFill>
        </p:spPr>
        <p:txBody>
          <a:bodyPr wrap="square">
            <a:spAutoFit/>
          </a:bodyPr>
          <a:lstStyle/>
          <a:p>
            <a:r>
              <a:rPr lang="en-US" sz="2800" b="1" i="0" dirty="0">
                <a:effectLst/>
                <a:latin typeface="+mj-lt"/>
              </a:rPr>
              <a:t>5. </a:t>
            </a:r>
            <a:r>
              <a:rPr lang="en-US" sz="2800" b="1" dirty="0">
                <a:solidFill>
                  <a:srgbClr val="FF0000"/>
                </a:solidFill>
                <a:latin typeface="+mj-lt"/>
              </a:rPr>
              <a:t>10</a:t>
            </a:r>
            <a:endParaRPr lang="en-US" sz="2800" b="1" dirty="0">
              <a:solidFill>
                <a:srgbClr val="FF0000"/>
              </a:solidFill>
              <a:effectLst/>
            </a:endParaRPr>
          </a:p>
        </p:txBody>
      </p:sp>
      <p:pic>
        <p:nvPicPr>
          <p:cNvPr id="16"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2562" y="436297"/>
            <a:ext cx="609600" cy="609600"/>
          </a:xfrm>
          <a:prstGeom prst="rect">
            <a:avLst/>
          </a:prstGeom>
        </p:spPr>
      </p:pic>
    </p:spTree>
    <p:extLst>
      <p:ext uri="{BB962C8B-B14F-4D97-AF65-F5344CB8AC3E}">
        <p14:creationId xmlns:p14="http://schemas.microsoft.com/office/powerpoint/2010/main" val="42045837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210"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05743" y="443504"/>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20482" name="Text Box 5"/>
          <p:cNvSpPr txBox="1">
            <a:spLocks noChangeArrowheads="1"/>
          </p:cNvSpPr>
          <p:nvPr/>
        </p:nvSpPr>
        <p:spPr bwMode="auto">
          <a:xfrm>
            <a:off x="3999593" y="364129"/>
            <a:ext cx="9075738" cy="553998"/>
          </a:xfrm>
          <a:prstGeom prst="rect">
            <a:avLst/>
          </a:prstGeom>
          <a:noFill/>
          <a:ln w="9525">
            <a:noFill/>
            <a:miter lim="800000"/>
            <a:headEnd/>
            <a:tailEnd/>
          </a:ln>
        </p:spPr>
        <p:txBody>
          <a:bodyPr>
            <a:spAutoFit/>
          </a:bodyPr>
          <a:lstStyle/>
          <a:p>
            <a:pPr>
              <a:spcBef>
                <a:spcPct val="50000"/>
              </a:spcBef>
            </a:pPr>
            <a:r>
              <a:rPr lang="en-US" sz="3000" b="1">
                <a:latin typeface="Calibri" pitchFamily="34" charset="0"/>
              </a:rPr>
              <a:t>Listen again and choose the correct option.</a:t>
            </a:r>
          </a:p>
        </p:txBody>
      </p:sp>
      <p:sp>
        <p:nvSpPr>
          <p:cNvPr id="20483" name="Text Box 6"/>
          <p:cNvSpPr txBox="1">
            <a:spLocks noChangeArrowheads="1"/>
          </p:cNvSpPr>
          <p:nvPr/>
        </p:nvSpPr>
        <p:spPr bwMode="auto">
          <a:xfrm>
            <a:off x="387350" y="1336040"/>
            <a:ext cx="11458575" cy="4862870"/>
          </a:xfrm>
          <a:prstGeom prst="rect">
            <a:avLst/>
          </a:prstGeom>
          <a:noFill/>
          <a:ln w="9525">
            <a:noFill/>
            <a:miter lim="800000"/>
            <a:headEnd/>
            <a:tailEnd/>
          </a:ln>
        </p:spPr>
        <p:txBody>
          <a:bodyPr>
            <a:spAutoFit/>
          </a:bodyPr>
          <a:lstStyle/>
          <a:p>
            <a:pPr marL="514350" indent="-514350">
              <a:spcBef>
                <a:spcPts val="1200"/>
              </a:spcBef>
              <a:buAutoNum type="arabicPeriod"/>
            </a:pPr>
            <a:r>
              <a:rPr lang="de-DE" sz="3000" dirty="0">
                <a:latin typeface="Calibri" pitchFamily="34" charset="0"/>
              </a:rPr>
              <a:t>Where is Dessert Festival?</a:t>
            </a:r>
          </a:p>
          <a:p>
            <a:pPr>
              <a:spcBef>
                <a:spcPts val="1200"/>
              </a:spcBef>
            </a:pPr>
            <a:r>
              <a:rPr lang="en-US" sz="3000" dirty="0">
                <a:latin typeface="Calibri" pitchFamily="34" charset="0"/>
              </a:rPr>
              <a:t>A. In North Park. 		B. In West Park.		C. In East Park.	</a:t>
            </a:r>
          </a:p>
          <a:p>
            <a:pPr marL="342900" indent="-342900">
              <a:spcBef>
                <a:spcPts val="1200"/>
              </a:spcBef>
            </a:pPr>
            <a:r>
              <a:rPr lang="en-US" sz="3000" dirty="0">
                <a:latin typeface="Calibri" pitchFamily="34" charset="0"/>
              </a:rPr>
              <a:t>2. What time does it start and finish? 	</a:t>
            </a:r>
          </a:p>
          <a:p>
            <a:pPr marL="514350" indent="-514350">
              <a:spcBef>
                <a:spcPts val="1200"/>
              </a:spcBef>
              <a:buAutoNum type="alphaUcPeriod"/>
            </a:pPr>
            <a:r>
              <a:rPr lang="en-US" sz="3000" dirty="0">
                <a:latin typeface="Calibri" pitchFamily="34" charset="0"/>
              </a:rPr>
              <a:t>9 </a:t>
            </a:r>
            <a:r>
              <a:rPr lang="en-US" sz="3000" dirty="0" err="1">
                <a:latin typeface="Calibri" pitchFamily="34" charset="0"/>
              </a:rPr>
              <a:t>a.m</a:t>
            </a:r>
            <a:r>
              <a:rPr lang="en-US" sz="3000" dirty="0">
                <a:latin typeface="Calibri" pitchFamily="34" charset="0"/>
              </a:rPr>
              <a:t> – 10 p.m.	B. 10 a.m. – 11 p.m.       C. 11 a.m. – 12 p.m.</a:t>
            </a:r>
          </a:p>
          <a:p>
            <a:pPr>
              <a:spcBef>
                <a:spcPts val="1200"/>
              </a:spcBef>
            </a:pPr>
            <a:r>
              <a:rPr lang="en-US" sz="3000" dirty="0">
                <a:latin typeface="Calibri" pitchFamily="34" charset="0"/>
              </a:rPr>
              <a:t>3. What time can you see fireworks display?</a:t>
            </a:r>
          </a:p>
          <a:p>
            <a:pPr marL="342900" indent="-342900">
              <a:spcBef>
                <a:spcPts val="1200"/>
              </a:spcBef>
            </a:pPr>
            <a:r>
              <a:rPr lang="en-US" sz="3000" dirty="0">
                <a:latin typeface="Calibri" pitchFamily="34" charset="0"/>
              </a:rPr>
              <a:t>A. At 7:00 p.m.		B. At 8:00 p.m.		C. At 9:00 p.m. </a:t>
            </a:r>
          </a:p>
          <a:p>
            <a:pPr marL="342900" indent="-342900">
              <a:spcBef>
                <a:spcPts val="1200"/>
              </a:spcBef>
            </a:pPr>
            <a:r>
              <a:rPr lang="en-US" sz="3000" dirty="0">
                <a:latin typeface="Calibri" pitchFamily="34" charset="0"/>
              </a:rPr>
              <a:t>4. What is the ticket price for children?	</a:t>
            </a:r>
          </a:p>
          <a:p>
            <a:pPr marL="342900" indent="-342900">
              <a:spcBef>
                <a:spcPts val="1200"/>
              </a:spcBef>
            </a:pPr>
            <a:r>
              <a:rPr lang="en-US" sz="3000" dirty="0">
                <a:latin typeface="Calibri" pitchFamily="34" charset="0"/>
              </a:rPr>
              <a:t>A. £7				B. £8				C. £9	</a:t>
            </a:r>
          </a:p>
        </p:txBody>
      </p:sp>
      <p:sp>
        <p:nvSpPr>
          <p:cNvPr id="20484" name="Text Box 7"/>
          <p:cNvSpPr txBox="1">
            <a:spLocks noChangeArrowheads="1"/>
          </p:cNvSpPr>
          <p:nvPr/>
        </p:nvSpPr>
        <p:spPr bwMode="auto">
          <a:xfrm>
            <a:off x="387350" y="789040"/>
            <a:ext cx="11804650" cy="569387"/>
          </a:xfrm>
          <a:prstGeom prst="rect">
            <a:avLst/>
          </a:prstGeom>
          <a:noFill/>
          <a:ln w="9525">
            <a:noFill/>
            <a:miter lim="800000"/>
            <a:headEnd/>
            <a:tailEnd/>
          </a:ln>
        </p:spPr>
        <p:txBody>
          <a:bodyPr wrap="square">
            <a:spAutoFit/>
          </a:bodyPr>
          <a:lstStyle/>
          <a:p>
            <a:pPr>
              <a:spcBef>
                <a:spcPct val="50000"/>
              </a:spcBef>
            </a:pPr>
            <a:r>
              <a:rPr lang="en-US" sz="3100">
                <a:solidFill>
                  <a:schemeClr val="hlink"/>
                </a:solidFill>
                <a:latin typeface="Calibri" pitchFamily="34" charset="0"/>
              </a:rPr>
              <a:t>First, underline the key words, then listen and choose correct option.</a:t>
            </a:r>
          </a:p>
        </p:txBody>
      </p:sp>
      <p:sp>
        <p:nvSpPr>
          <p:cNvPr id="50184" name="Line 8"/>
          <p:cNvSpPr>
            <a:spLocks noChangeShapeType="1"/>
          </p:cNvSpPr>
          <p:nvPr/>
        </p:nvSpPr>
        <p:spPr bwMode="auto">
          <a:xfrm flipV="1">
            <a:off x="1078423" y="1792050"/>
            <a:ext cx="973704" cy="0"/>
          </a:xfrm>
          <a:prstGeom prst="line">
            <a:avLst/>
          </a:prstGeom>
          <a:noFill/>
          <a:ln w="38100">
            <a:solidFill>
              <a:srgbClr val="FF0000"/>
            </a:solidFill>
            <a:round/>
            <a:headEnd/>
            <a:tailEnd/>
          </a:ln>
        </p:spPr>
        <p:txBody>
          <a:bodyPr/>
          <a:lstStyle/>
          <a:p>
            <a:endParaRPr lang="en-US"/>
          </a:p>
        </p:txBody>
      </p:sp>
      <p:sp>
        <p:nvSpPr>
          <p:cNvPr id="50185" name="Line 9"/>
          <p:cNvSpPr>
            <a:spLocks noChangeShapeType="1"/>
          </p:cNvSpPr>
          <p:nvPr/>
        </p:nvSpPr>
        <p:spPr bwMode="auto">
          <a:xfrm flipV="1">
            <a:off x="2518341" y="1792050"/>
            <a:ext cx="2341222" cy="0"/>
          </a:xfrm>
          <a:prstGeom prst="line">
            <a:avLst/>
          </a:prstGeom>
          <a:noFill/>
          <a:ln w="38100">
            <a:solidFill>
              <a:srgbClr val="FF0000"/>
            </a:solidFill>
            <a:round/>
            <a:headEnd/>
            <a:tailEnd/>
          </a:ln>
        </p:spPr>
        <p:txBody>
          <a:bodyPr/>
          <a:lstStyle/>
          <a:p>
            <a:endParaRPr lang="en-US" sz="3000"/>
          </a:p>
        </p:txBody>
      </p:sp>
      <p:sp>
        <p:nvSpPr>
          <p:cNvPr id="50191" name="Line 15"/>
          <p:cNvSpPr>
            <a:spLocks noChangeShapeType="1"/>
          </p:cNvSpPr>
          <p:nvPr/>
        </p:nvSpPr>
        <p:spPr bwMode="auto">
          <a:xfrm flipV="1">
            <a:off x="3688952" y="3014411"/>
            <a:ext cx="2319962" cy="0"/>
          </a:xfrm>
          <a:prstGeom prst="line">
            <a:avLst/>
          </a:prstGeom>
          <a:noFill/>
          <a:ln w="38100">
            <a:solidFill>
              <a:srgbClr val="FF0000"/>
            </a:solidFill>
            <a:round/>
            <a:headEnd/>
            <a:tailEnd/>
          </a:ln>
        </p:spPr>
        <p:txBody>
          <a:bodyPr/>
          <a:lstStyle/>
          <a:p>
            <a:endParaRPr lang="en-US"/>
          </a:p>
        </p:txBody>
      </p:sp>
      <p:sp>
        <p:nvSpPr>
          <p:cNvPr id="50193" name="Line 17"/>
          <p:cNvSpPr>
            <a:spLocks noChangeShapeType="1"/>
          </p:cNvSpPr>
          <p:nvPr/>
        </p:nvSpPr>
        <p:spPr bwMode="auto">
          <a:xfrm flipV="1">
            <a:off x="928687" y="3012775"/>
            <a:ext cx="1589653" cy="0"/>
          </a:xfrm>
          <a:prstGeom prst="line">
            <a:avLst/>
          </a:prstGeom>
          <a:noFill/>
          <a:ln w="38100">
            <a:solidFill>
              <a:srgbClr val="FF0000"/>
            </a:solidFill>
            <a:round/>
            <a:headEnd/>
            <a:tailEnd/>
          </a:ln>
        </p:spPr>
        <p:txBody>
          <a:bodyPr/>
          <a:lstStyle/>
          <a:p>
            <a:endParaRPr lang="en-US"/>
          </a:p>
        </p:txBody>
      </p:sp>
      <p:sp>
        <p:nvSpPr>
          <p:cNvPr id="50194" name="Line 18"/>
          <p:cNvSpPr>
            <a:spLocks noChangeShapeType="1"/>
          </p:cNvSpPr>
          <p:nvPr/>
        </p:nvSpPr>
        <p:spPr bwMode="auto">
          <a:xfrm flipV="1">
            <a:off x="928688" y="4240905"/>
            <a:ext cx="1589652" cy="0"/>
          </a:xfrm>
          <a:prstGeom prst="line">
            <a:avLst/>
          </a:prstGeom>
          <a:noFill/>
          <a:ln w="38100">
            <a:solidFill>
              <a:srgbClr val="FF0000"/>
            </a:solidFill>
            <a:round/>
            <a:headEnd/>
            <a:tailEnd/>
          </a:ln>
        </p:spPr>
        <p:txBody>
          <a:bodyPr/>
          <a:lstStyle/>
          <a:p>
            <a:endParaRPr lang="en-US"/>
          </a:p>
        </p:txBody>
      </p:sp>
      <p:sp>
        <p:nvSpPr>
          <p:cNvPr id="50195" name="Line 19"/>
          <p:cNvSpPr>
            <a:spLocks noChangeShapeType="1"/>
          </p:cNvSpPr>
          <p:nvPr/>
        </p:nvSpPr>
        <p:spPr bwMode="auto">
          <a:xfrm flipV="1">
            <a:off x="4530726" y="4247418"/>
            <a:ext cx="2537731" cy="0"/>
          </a:xfrm>
          <a:prstGeom prst="line">
            <a:avLst/>
          </a:prstGeom>
          <a:noFill/>
          <a:ln w="38100">
            <a:solidFill>
              <a:srgbClr val="FF0000"/>
            </a:solidFill>
            <a:round/>
            <a:headEnd/>
            <a:tailEnd/>
          </a:ln>
        </p:spPr>
        <p:txBody>
          <a:bodyPr/>
          <a:lstStyle/>
          <a:p>
            <a:endParaRPr lang="en-US"/>
          </a:p>
        </p:txBody>
      </p:sp>
      <p:sp>
        <p:nvSpPr>
          <p:cNvPr id="50197" name="Line 21"/>
          <p:cNvSpPr>
            <a:spLocks noChangeShapeType="1"/>
          </p:cNvSpPr>
          <p:nvPr/>
        </p:nvSpPr>
        <p:spPr bwMode="auto">
          <a:xfrm flipV="1">
            <a:off x="2667281" y="5461037"/>
            <a:ext cx="1716033" cy="0"/>
          </a:xfrm>
          <a:prstGeom prst="line">
            <a:avLst/>
          </a:prstGeom>
          <a:noFill/>
          <a:ln w="38100">
            <a:solidFill>
              <a:srgbClr val="FF0000"/>
            </a:solidFill>
            <a:round/>
            <a:headEnd/>
            <a:tailEnd/>
          </a:ln>
        </p:spPr>
        <p:txBody>
          <a:bodyPr/>
          <a:lstStyle/>
          <a:p>
            <a:endParaRPr lang="en-US"/>
          </a:p>
        </p:txBody>
      </p:sp>
      <p:sp>
        <p:nvSpPr>
          <p:cNvPr id="19" name="Line 21"/>
          <p:cNvSpPr>
            <a:spLocks noChangeShapeType="1"/>
          </p:cNvSpPr>
          <p:nvPr/>
        </p:nvSpPr>
        <p:spPr bwMode="auto">
          <a:xfrm flipV="1">
            <a:off x="4530726" y="5473811"/>
            <a:ext cx="1828348" cy="0"/>
          </a:xfrm>
          <a:prstGeom prst="line">
            <a:avLst/>
          </a:prstGeom>
          <a:noFill/>
          <a:ln w="38100">
            <a:solidFill>
              <a:srgbClr val="FF0000"/>
            </a:solidFill>
            <a:round/>
            <a:headEnd/>
            <a:tailEnd/>
          </a:ln>
        </p:spPr>
        <p:txBody>
          <a:bodyPr/>
          <a:lstStyle/>
          <a:p>
            <a:endParaRPr lang="en-US"/>
          </a:p>
        </p:txBody>
      </p:sp>
      <p:pic>
        <p:nvPicPr>
          <p:cNvPr id="15"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2562" y="436297"/>
            <a:ext cx="609600" cy="609600"/>
          </a:xfrm>
          <a:prstGeom prst="rect">
            <a:avLst/>
          </a:prstGeom>
        </p:spPr>
      </p:pic>
      <p:sp>
        <p:nvSpPr>
          <p:cNvPr id="16" name="TextBox 15"/>
          <p:cNvSpPr txBox="1"/>
          <p:nvPr/>
        </p:nvSpPr>
        <p:spPr>
          <a:xfrm>
            <a:off x="0" y="380093"/>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listening</a:t>
            </a:r>
          </a:p>
        </p:txBody>
      </p:sp>
    </p:spTree>
    <p:extLst>
      <p:ext uri="{BB962C8B-B14F-4D97-AF65-F5344CB8AC3E}">
        <p14:creationId xmlns:p14="http://schemas.microsoft.com/office/powerpoint/2010/main" val="3556356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animEffect transition="in" filter="blinds(horizontal)">
                                      <p:cBhvr>
                                        <p:cTn id="7" dur="500"/>
                                        <p:tgtEl>
                                          <p:spTgt spid="5018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0185"/>
                                        </p:tgtEl>
                                        <p:attrNameLst>
                                          <p:attrName>style.visibility</p:attrName>
                                        </p:attrNameLst>
                                      </p:cBhvr>
                                      <p:to>
                                        <p:strVal val="visible"/>
                                      </p:to>
                                    </p:set>
                                    <p:animEffect transition="in" filter="blinds(horizontal)">
                                      <p:cBhvr>
                                        <p:cTn id="10" dur="500"/>
                                        <p:tgtEl>
                                          <p:spTgt spid="5018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0193"/>
                                        </p:tgtEl>
                                        <p:attrNameLst>
                                          <p:attrName>style.visibility</p:attrName>
                                        </p:attrNameLst>
                                      </p:cBhvr>
                                      <p:to>
                                        <p:strVal val="visible"/>
                                      </p:to>
                                    </p:set>
                                    <p:animEffect transition="in" filter="blinds(horizontal)">
                                      <p:cBhvr>
                                        <p:cTn id="15" dur="500"/>
                                        <p:tgtEl>
                                          <p:spTgt spid="50193"/>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50191"/>
                                        </p:tgtEl>
                                        <p:attrNameLst>
                                          <p:attrName>style.visibility</p:attrName>
                                        </p:attrNameLst>
                                      </p:cBhvr>
                                      <p:to>
                                        <p:strVal val="visible"/>
                                      </p:to>
                                    </p:set>
                                    <p:animEffect transition="in" filter="blinds(horizontal)">
                                      <p:cBhvr>
                                        <p:cTn id="18" dur="500"/>
                                        <p:tgtEl>
                                          <p:spTgt spid="5019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50194"/>
                                        </p:tgtEl>
                                        <p:attrNameLst>
                                          <p:attrName>style.visibility</p:attrName>
                                        </p:attrNameLst>
                                      </p:cBhvr>
                                      <p:to>
                                        <p:strVal val="visible"/>
                                      </p:to>
                                    </p:set>
                                    <p:animEffect transition="in" filter="blinds(horizontal)">
                                      <p:cBhvr>
                                        <p:cTn id="23" dur="500"/>
                                        <p:tgtEl>
                                          <p:spTgt spid="5019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50195"/>
                                        </p:tgtEl>
                                        <p:attrNameLst>
                                          <p:attrName>style.visibility</p:attrName>
                                        </p:attrNameLst>
                                      </p:cBhvr>
                                      <p:to>
                                        <p:strVal val="visible"/>
                                      </p:to>
                                    </p:set>
                                    <p:animEffect transition="in" filter="blinds(horizontal)">
                                      <p:cBhvr>
                                        <p:cTn id="26" dur="500"/>
                                        <p:tgtEl>
                                          <p:spTgt spid="5019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50197"/>
                                        </p:tgtEl>
                                        <p:attrNameLst>
                                          <p:attrName>style.visibility</p:attrName>
                                        </p:attrNameLst>
                                      </p:cBhvr>
                                      <p:to>
                                        <p:strVal val="visible"/>
                                      </p:to>
                                    </p:set>
                                    <p:animEffect transition="in" filter="blinds(horizontal)">
                                      <p:cBhvr>
                                        <p:cTn id="31" dur="500"/>
                                        <p:tgtEl>
                                          <p:spTgt spid="50197"/>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linds(horizontal)">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bldLst>
      <p:bldP spid="50184" grpId="0" animBg="1"/>
      <p:bldP spid="50185" grpId="0" animBg="1"/>
      <p:bldP spid="50191" grpId="0" animBg="1"/>
      <p:bldP spid="50193" grpId="0" animBg="1"/>
      <p:bldP spid="50194" grpId="0" animBg="1"/>
      <p:bldP spid="50195" grpId="0" animBg="1"/>
      <p:bldP spid="50197" grpId="0" animBg="1"/>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413383" y="410547"/>
            <a:ext cx="3181739" cy="662473"/>
          </a:xfrm>
          <a:prstGeom prst="rect">
            <a:avLst/>
          </a:prstGeom>
          <a:solidFill>
            <a:srgbClr val="00B05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Objectives</a:t>
            </a:r>
            <a:endParaRPr lang="en-US" dirty="0"/>
          </a:p>
        </p:txBody>
      </p:sp>
      <p:sp>
        <p:nvSpPr>
          <p:cNvPr id="3" name="TextBox 2"/>
          <p:cNvSpPr txBox="1"/>
          <p:nvPr/>
        </p:nvSpPr>
        <p:spPr>
          <a:xfrm>
            <a:off x="914405" y="1381472"/>
            <a:ext cx="10832836" cy="1200329"/>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3600" dirty="0">
              <a:solidFill>
                <a:srgbClr val="0070C0"/>
              </a:solidFill>
            </a:endParaRPr>
          </a:p>
        </p:txBody>
      </p:sp>
      <p:sp>
        <p:nvSpPr>
          <p:cNvPr id="2" name="Rectangle 1"/>
          <p:cNvSpPr/>
          <p:nvPr/>
        </p:nvSpPr>
        <p:spPr>
          <a:xfrm>
            <a:off x="914405" y="2122254"/>
            <a:ext cx="10986650" cy="2308324"/>
          </a:xfrm>
          <a:prstGeom prst="rect">
            <a:avLst/>
          </a:prstGeom>
        </p:spPr>
        <p:txBody>
          <a:bodyPr wrap="square">
            <a:spAutoFit/>
          </a:bodyPr>
          <a:lstStyle/>
          <a:p>
            <a:r>
              <a:rPr lang="en-US" sz="3600" dirty="0"/>
              <a:t>-  </a:t>
            </a:r>
            <a:r>
              <a:rPr lang="en-US" sz="3600" i="1" dirty="0">
                <a:solidFill>
                  <a:srgbClr val="0070C0"/>
                </a:solidFill>
              </a:rPr>
              <a:t>learn vocabularies and talk about things to do at festivals/celebrations.</a:t>
            </a:r>
          </a:p>
          <a:p>
            <a:r>
              <a:rPr lang="en-US" sz="3600" i="1" dirty="0">
                <a:solidFill>
                  <a:srgbClr val="0070C0"/>
                </a:solidFill>
              </a:rPr>
              <a:t>-  listen for key information.</a:t>
            </a:r>
          </a:p>
          <a:p>
            <a:r>
              <a:rPr lang="en-US" sz="3600" i="1" dirty="0">
                <a:solidFill>
                  <a:srgbClr val="0070C0"/>
                </a:solidFill>
              </a:rPr>
              <a:t>-  write an email of invitation.</a:t>
            </a:r>
          </a:p>
        </p:txBody>
      </p:sp>
    </p:spTree>
    <p:extLst>
      <p:ext uri="{BB962C8B-B14F-4D97-AF65-F5344CB8AC3E}">
        <p14:creationId xmlns:p14="http://schemas.microsoft.com/office/powerpoint/2010/main" val="1190886121"/>
      </p:ext>
    </p:extLst>
  </p:cSld>
  <p:clrMapOvr>
    <a:masterClrMapping/>
  </p:clrMapOvr>
  <p:transition spd="med">
    <p:split orient="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20482" name="Text Box 5"/>
          <p:cNvSpPr txBox="1">
            <a:spLocks noChangeArrowheads="1"/>
          </p:cNvSpPr>
          <p:nvPr/>
        </p:nvSpPr>
        <p:spPr bwMode="auto">
          <a:xfrm>
            <a:off x="1619250" y="328613"/>
            <a:ext cx="9075738" cy="553998"/>
          </a:xfrm>
          <a:prstGeom prst="rect">
            <a:avLst/>
          </a:prstGeom>
          <a:noFill/>
          <a:ln w="9525">
            <a:noFill/>
            <a:miter lim="800000"/>
            <a:headEnd/>
            <a:tailEnd/>
          </a:ln>
        </p:spPr>
        <p:txBody>
          <a:bodyPr>
            <a:spAutoFit/>
          </a:bodyPr>
          <a:lstStyle/>
          <a:p>
            <a:pPr>
              <a:spcBef>
                <a:spcPct val="50000"/>
              </a:spcBef>
            </a:pPr>
            <a:r>
              <a:rPr lang="en-US" sz="3000" b="1">
                <a:latin typeface="Calibri" pitchFamily="34" charset="0"/>
              </a:rPr>
              <a:t>Now, listen again to choose correct option.</a:t>
            </a:r>
          </a:p>
        </p:txBody>
      </p:sp>
      <p:sp>
        <p:nvSpPr>
          <p:cNvPr id="20483" name="Text Box 6"/>
          <p:cNvSpPr txBox="1">
            <a:spLocks noChangeArrowheads="1"/>
          </p:cNvSpPr>
          <p:nvPr/>
        </p:nvSpPr>
        <p:spPr bwMode="auto">
          <a:xfrm>
            <a:off x="184888" y="882611"/>
            <a:ext cx="11458575" cy="4016484"/>
          </a:xfrm>
          <a:prstGeom prst="rect">
            <a:avLst/>
          </a:prstGeom>
          <a:noFill/>
          <a:ln w="9525">
            <a:noFill/>
            <a:miter lim="800000"/>
            <a:headEnd/>
            <a:tailEnd/>
          </a:ln>
        </p:spPr>
        <p:txBody>
          <a:bodyPr>
            <a:spAutoFit/>
          </a:bodyPr>
          <a:lstStyle/>
          <a:p>
            <a:pPr>
              <a:spcBef>
                <a:spcPct val="50000"/>
              </a:spcBef>
            </a:pPr>
            <a:r>
              <a:rPr lang="de-DE" sz="3000" dirty="0">
                <a:latin typeface="Calibri" pitchFamily="34" charset="0"/>
              </a:rPr>
              <a:t>1. Where is Dessert Festival?</a:t>
            </a:r>
          </a:p>
          <a:p>
            <a:pPr>
              <a:spcBef>
                <a:spcPct val="50000"/>
              </a:spcBef>
            </a:pPr>
            <a:r>
              <a:rPr lang="en-US" sz="3000" dirty="0">
                <a:latin typeface="Calibri" pitchFamily="34" charset="0"/>
              </a:rPr>
              <a:t>A. In North Park. 		B. In South Park.		C. In West Park.	</a:t>
            </a:r>
          </a:p>
          <a:p>
            <a:pPr marL="342900" indent="-342900">
              <a:spcBef>
                <a:spcPct val="50000"/>
              </a:spcBef>
            </a:pPr>
            <a:endParaRPr lang="en-US" sz="3000" dirty="0">
              <a:latin typeface="Calibri" pitchFamily="34" charset="0"/>
            </a:endParaRPr>
          </a:p>
          <a:p>
            <a:pPr marL="342900" indent="-342900">
              <a:spcBef>
                <a:spcPct val="50000"/>
              </a:spcBef>
            </a:pPr>
            <a:r>
              <a:rPr lang="en-US" sz="3000" dirty="0">
                <a:latin typeface="Calibri" pitchFamily="34" charset="0"/>
              </a:rPr>
              <a:t>2. What time does it start and finish? 	</a:t>
            </a:r>
          </a:p>
          <a:p>
            <a:pPr marL="514350" indent="-514350">
              <a:spcBef>
                <a:spcPct val="50000"/>
              </a:spcBef>
              <a:buAutoNum type="alphaUcPeriod"/>
            </a:pPr>
            <a:r>
              <a:rPr lang="en-US" sz="3000" dirty="0">
                <a:latin typeface="Calibri" pitchFamily="34" charset="0"/>
              </a:rPr>
              <a:t>9 a.m.– 10 p.m.	B. 10 a.m. – 11 p.m.	C. 11 a.m. – 12 p.m.</a:t>
            </a:r>
          </a:p>
          <a:p>
            <a:pPr>
              <a:spcBef>
                <a:spcPct val="50000"/>
              </a:spcBef>
            </a:pPr>
            <a:endParaRPr lang="en-US" sz="3000" dirty="0">
              <a:latin typeface="Calibri" pitchFamily="34" charset="0"/>
            </a:endParaRPr>
          </a:p>
        </p:txBody>
      </p:sp>
      <p:pic>
        <p:nvPicPr>
          <p:cNvPr id="15"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2562" y="436297"/>
            <a:ext cx="609600" cy="609600"/>
          </a:xfrm>
          <a:prstGeom prst="rect">
            <a:avLst/>
          </a:prstGeom>
        </p:spPr>
      </p:pic>
      <p:sp>
        <p:nvSpPr>
          <p:cNvPr id="16" name="Oval 6"/>
          <p:cNvSpPr>
            <a:spLocks noChangeArrowheads="1"/>
          </p:cNvSpPr>
          <p:nvPr/>
        </p:nvSpPr>
        <p:spPr bwMode="auto">
          <a:xfrm>
            <a:off x="7425213" y="1598283"/>
            <a:ext cx="512762" cy="539750"/>
          </a:xfrm>
          <a:prstGeom prst="ellipse">
            <a:avLst/>
          </a:prstGeom>
          <a:noFill/>
          <a:ln w="57150">
            <a:solidFill>
              <a:srgbClr val="FF0000"/>
            </a:solidFill>
            <a:round/>
            <a:headEnd/>
            <a:tailEnd/>
          </a:ln>
        </p:spPr>
        <p:txBody>
          <a:bodyPr wrap="none" anchor="ctr"/>
          <a:lstStyle/>
          <a:p>
            <a:endParaRPr lang="en-US"/>
          </a:p>
        </p:txBody>
      </p:sp>
      <p:sp>
        <p:nvSpPr>
          <p:cNvPr id="3" name="Rectangle 2"/>
          <p:cNvSpPr/>
          <p:nvPr/>
        </p:nvSpPr>
        <p:spPr>
          <a:xfrm>
            <a:off x="-1" y="2301319"/>
            <a:ext cx="12192001" cy="5225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rgbClr val="FF0000"/>
                </a:solidFill>
              </a:rPr>
              <a:t>So this Saturday, 14th July, I’m going to visit the Dessert Festival in West Park. </a:t>
            </a:r>
          </a:p>
        </p:txBody>
      </p:sp>
      <p:sp>
        <p:nvSpPr>
          <p:cNvPr id="20" name="Rectangle 19"/>
          <p:cNvSpPr/>
          <p:nvPr/>
        </p:nvSpPr>
        <p:spPr>
          <a:xfrm>
            <a:off x="-2" y="4285411"/>
            <a:ext cx="12192001" cy="5225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rPr>
              <a:t>It </a:t>
            </a:r>
            <a:r>
              <a:rPr lang="en-US" sz="3000">
                <a:solidFill>
                  <a:srgbClr val="FF0000"/>
                </a:solidFill>
              </a:rPr>
              <a:t>starts at 10 a.m. and finishes at 11:00 p.m. </a:t>
            </a:r>
          </a:p>
        </p:txBody>
      </p:sp>
      <p:sp>
        <p:nvSpPr>
          <p:cNvPr id="21" name="Oval 6"/>
          <p:cNvSpPr>
            <a:spLocks noChangeArrowheads="1"/>
          </p:cNvSpPr>
          <p:nvPr/>
        </p:nvSpPr>
        <p:spPr bwMode="auto">
          <a:xfrm>
            <a:off x="3811155" y="3654492"/>
            <a:ext cx="512762" cy="539750"/>
          </a:xfrm>
          <a:prstGeom prst="ellipse">
            <a:avLst/>
          </a:prstGeom>
          <a:noFill/>
          <a:ln w="5715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3373375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6" grpId="0" animBg="1"/>
      <p:bldP spid="3"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400" y="407988"/>
            <a:ext cx="1539875" cy="366712"/>
          </a:xfrm>
          <a:prstGeom prst="rect">
            <a:avLst/>
          </a:prstGeom>
          <a:solidFill>
            <a:srgbClr val="00B050"/>
          </a:solidFill>
          <a:effectLst>
            <a:outerShdw blurRad="50800" dist="38100" dir="5400000" algn="t" rotWithShape="0">
              <a:prstClr val="black">
                <a:alpha val="40000"/>
              </a:prstClr>
            </a:outerShdw>
          </a:effectLst>
        </p:spPr>
        <p:txBody>
          <a:bodyPr>
            <a:spAutoFit/>
          </a:bodyPr>
          <a:lstStyle/>
          <a:p>
            <a:pPr>
              <a:defRPr/>
            </a:pPr>
            <a:r>
              <a:rPr lang="en-US">
                <a:solidFill>
                  <a:schemeClr val="bg1"/>
                </a:solidFill>
                <a:latin typeface="Calibri" pitchFamily="34" charset="0"/>
              </a:rPr>
              <a:t>Extra Practice</a:t>
            </a:r>
          </a:p>
        </p:txBody>
      </p:sp>
      <p:sp>
        <p:nvSpPr>
          <p:cNvPr id="20482" name="Text Box 5"/>
          <p:cNvSpPr txBox="1">
            <a:spLocks noChangeArrowheads="1"/>
          </p:cNvSpPr>
          <p:nvPr/>
        </p:nvSpPr>
        <p:spPr bwMode="auto">
          <a:xfrm>
            <a:off x="1619250" y="328613"/>
            <a:ext cx="9075738" cy="553998"/>
          </a:xfrm>
          <a:prstGeom prst="rect">
            <a:avLst/>
          </a:prstGeom>
          <a:noFill/>
          <a:ln w="9525">
            <a:noFill/>
            <a:miter lim="800000"/>
            <a:headEnd/>
            <a:tailEnd/>
          </a:ln>
        </p:spPr>
        <p:txBody>
          <a:bodyPr>
            <a:spAutoFit/>
          </a:bodyPr>
          <a:lstStyle/>
          <a:p>
            <a:pPr>
              <a:spcBef>
                <a:spcPct val="50000"/>
              </a:spcBef>
            </a:pPr>
            <a:r>
              <a:rPr lang="en-US" sz="3000" b="1">
                <a:latin typeface="Calibri" pitchFamily="34" charset="0"/>
              </a:rPr>
              <a:t>Now, listen again to choose correct option.</a:t>
            </a:r>
          </a:p>
        </p:txBody>
      </p:sp>
      <p:sp>
        <p:nvSpPr>
          <p:cNvPr id="20483" name="Text Box 6"/>
          <p:cNvSpPr txBox="1">
            <a:spLocks noChangeArrowheads="1"/>
          </p:cNvSpPr>
          <p:nvPr/>
        </p:nvSpPr>
        <p:spPr bwMode="auto">
          <a:xfrm>
            <a:off x="238051" y="1003365"/>
            <a:ext cx="11458575" cy="4016484"/>
          </a:xfrm>
          <a:prstGeom prst="rect">
            <a:avLst/>
          </a:prstGeom>
          <a:noFill/>
          <a:ln w="9525">
            <a:noFill/>
            <a:miter lim="800000"/>
            <a:headEnd/>
            <a:tailEnd/>
          </a:ln>
        </p:spPr>
        <p:txBody>
          <a:bodyPr>
            <a:spAutoFit/>
          </a:bodyPr>
          <a:lstStyle/>
          <a:p>
            <a:pPr>
              <a:spcBef>
                <a:spcPct val="50000"/>
              </a:spcBef>
            </a:pPr>
            <a:r>
              <a:rPr lang="en-US" sz="3000" dirty="0">
                <a:latin typeface="Calibri" pitchFamily="34" charset="0"/>
              </a:rPr>
              <a:t>3. What time can you see fireworks display?</a:t>
            </a:r>
          </a:p>
          <a:p>
            <a:pPr>
              <a:spcBef>
                <a:spcPct val="50000"/>
              </a:spcBef>
            </a:pPr>
            <a:r>
              <a:rPr lang="en-US" sz="3000" dirty="0">
                <a:latin typeface="Calibri" pitchFamily="34" charset="0"/>
              </a:rPr>
              <a:t>A. At 7:00 p.m.		B. At 8:00 p.m.		C. At 9:00 p.m. </a:t>
            </a:r>
          </a:p>
          <a:p>
            <a:pPr>
              <a:spcBef>
                <a:spcPct val="50000"/>
              </a:spcBef>
            </a:pPr>
            <a:r>
              <a:rPr lang="en-US" sz="3000" dirty="0">
                <a:latin typeface="Calibri" pitchFamily="34" charset="0"/>
              </a:rPr>
              <a:t>	</a:t>
            </a:r>
          </a:p>
          <a:p>
            <a:pPr>
              <a:spcBef>
                <a:spcPct val="50000"/>
              </a:spcBef>
            </a:pPr>
            <a:r>
              <a:rPr lang="en-US" sz="3000" dirty="0">
                <a:latin typeface="Calibri" pitchFamily="34" charset="0"/>
              </a:rPr>
              <a:t>4. What is the ticket price for children?</a:t>
            </a:r>
          </a:p>
          <a:p>
            <a:pPr>
              <a:spcBef>
                <a:spcPct val="50000"/>
              </a:spcBef>
            </a:pPr>
            <a:r>
              <a:rPr lang="en-US" sz="3000" dirty="0">
                <a:latin typeface="Calibri" pitchFamily="34" charset="0"/>
              </a:rPr>
              <a:t>A. £7				B. £8					C. £9	</a:t>
            </a:r>
          </a:p>
          <a:p>
            <a:pPr>
              <a:spcBef>
                <a:spcPct val="50000"/>
              </a:spcBef>
            </a:pPr>
            <a:endParaRPr lang="en-US" sz="3000" dirty="0">
              <a:latin typeface="Calibri" pitchFamily="34" charset="0"/>
            </a:endParaRPr>
          </a:p>
        </p:txBody>
      </p:sp>
      <p:pic>
        <p:nvPicPr>
          <p:cNvPr id="15" name="4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2562" y="436297"/>
            <a:ext cx="609600" cy="609600"/>
          </a:xfrm>
          <a:prstGeom prst="rect">
            <a:avLst/>
          </a:prstGeom>
        </p:spPr>
      </p:pic>
      <p:sp>
        <p:nvSpPr>
          <p:cNvPr id="16" name="Oval 6"/>
          <p:cNvSpPr>
            <a:spLocks noChangeArrowheads="1"/>
          </p:cNvSpPr>
          <p:nvPr/>
        </p:nvSpPr>
        <p:spPr bwMode="auto">
          <a:xfrm>
            <a:off x="7478376" y="1719037"/>
            <a:ext cx="512762" cy="539750"/>
          </a:xfrm>
          <a:prstGeom prst="ellipse">
            <a:avLst/>
          </a:prstGeom>
          <a:noFill/>
          <a:ln w="57150">
            <a:solidFill>
              <a:srgbClr val="FF0000"/>
            </a:solidFill>
            <a:round/>
            <a:headEnd/>
            <a:tailEnd/>
          </a:ln>
        </p:spPr>
        <p:txBody>
          <a:bodyPr wrap="none" anchor="ctr"/>
          <a:lstStyle/>
          <a:p>
            <a:endParaRPr lang="en-US"/>
          </a:p>
        </p:txBody>
      </p:sp>
      <p:sp>
        <p:nvSpPr>
          <p:cNvPr id="3" name="Rectangle 2"/>
          <p:cNvSpPr/>
          <p:nvPr/>
        </p:nvSpPr>
        <p:spPr>
          <a:xfrm>
            <a:off x="-1" y="2301319"/>
            <a:ext cx="12192001" cy="5225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a:solidFill>
                  <a:schemeClr val="tx1"/>
                </a:solidFill>
              </a:rPr>
              <a:t>You can still see the fantastic fireworks display </a:t>
            </a:r>
            <a:r>
              <a:rPr lang="en-US" sz="3000">
                <a:solidFill>
                  <a:srgbClr val="FF0000"/>
                </a:solidFill>
              </a:rPr>
              <a:t>at 9:00 p.m. </a:t>
            </a:r>
          </a:p>
        </p:txBody>
      </p:sp>
      <p:sp>
        <p:nvSpPr>
          <p:cNvPr id="20" name="Rectangle 19"/>
          <p:cNvSpPr/>
          <p:nvPr/>
        </p:nvSpPr>
        <p:spPr>
          <a:xfrm>
            <a:off x="24901" y="4275847"/>
            <a:ext cx="12192001" cy="522515"/>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a:solidFill>
                  <a:schemeClr val="tx1"/>
                </a:solidFill>
              </a:rPr>
              <a:t>Tickets are 10 pounds for adults and </a:t>
            </a:r>
            <a:r>
              <a:rPr lang="en-US" sz="3000" dirty="0">
                <a:solidFill>
                  <a:srgbClr val="FF0000"/>
                </a:solidFill>
              </a:rPr>
              <a:t>7 pounds </a:t>
            </a:r>
            <a:r>
              <a:rPr lang="en-US" sz="3000" dirty="0">
                <a:solidFill>
                  <a:schemeClr val="tx1"/>
                </a:solidFill>
              </a:rPr>
              <a:t>for children.</a:t>
            </a:r>
            <a:endParaRPr lang="en-US" sz="3000" dirty="0">
              <a:solidFill>
                <a:srgbClr val="FF0000"/>
              </a:solidFill>
            </a:endParaRPr>
          </a:p>
        </p:txBody>
      </p:sp>
      <p:sp>
        <p:nvSpPr>
          <p:cNvPr id="21" name="Oval 6"/>
          <p:cNvSpPr>
            <a:spLocks noChangeArrowheads="1"/>
          </p:cNvSpPr>
          <p:nvPr/>
        </p:nvSpPr>
        <p:spPr bwMode="auto">
          <a:xfrm>
            <a:off x="203089" y="3756118"/>
            <a:ext cx="512762" cy="539750"/>
          </a:xfrm>
          <a:prstGeom prst="ellipse">
            <a:avLst/>
          </a:prstGeom>
          <a:noFill/>
          <a:ln w="57150">
            <a:solidFill>
              <a:srgbClr val="FF0000"/>
            </a:solidFill>
            <a:round/>
            <a:headEnd/>
            <a:tailEnd/>
          </a:ln>
        </p:spPr>
        <p:txBody>
          <a:bodyPr wrap="none" anchor="ctr"/>
          <a:lstStyle/>
          <a:p>
            <a:endParaRPr lang="en-US"/>
          </a:p>
        </p:txBody>
      </p:sp>
    </p:spTree>
    <p:extLst>
      <p:ext uri="{BB962C8B-B14F-4D97-AF65-F5344CB8AC3E}">
        <p14:creationId xmlns:p14="http://schemas.microsoft.com/office/powerpoint/2010/main" val="484745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5"/>
                </p:tgtEl>
              </p:cMediaNode>
            </p:audio>
          </p:childTnLst>
        </p:cTn>
      </p:par>
    </p:tnLst>
    <p:bldLst>
      <p:bldP spid="16" grpId="0" animBg="1"/>
      <p:bldP spid="3"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384628"/>
            <a:ext cx="2137876"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dirty="0">
                <a:solidFill>
                  <a:schemeClr val="bg1"/>
                </a:solidFill>
              </a:rPr>
              <a:t>Audio Scripts</a:t>
            </a:r>
          </a:p>
        </p:txBody>
      </p:sp>
      <p:sp>
        <p:nvSpPr>
          <p:cNvPr id="5" name="Rectangle 4"/>
          <p:cNvSpPr/>
          <p:nvPr/>
        </p:nvSpPr>
        <p:spPr>
          <a:xfrm>
            <a:off x="662763" y="947387"/>
            <a:ext cx="10866474" cy="5170646"/>
          </a:xfrm>
          <a:prstGeom prst="rect">
            <a:avLst/>
          </a:prstGeom>
        </p:spPr>
        <p:txBody>
          <a:bodyPr wrap="square">
            <a:spAutoFit/>
          </a:bodyPr>
          <a:lstStyle/>
          <a:p>
            <a:pPr algn="just"/>
            <a:r>
              <a:rPr lang="en-US" sz="3000" i="1" dirty="0">
                <a:solidFill>
                  <a:srgbClr val="000000"/>
                </a:solidFill>
              </a:rPr>
              <a:t>Good morning, listeners! Who has got a sweet tooth? I certainly have! So this Saturday, 14</a:t>
            </a:r>
            <a:r>
              <a:rPr lang="en-US" sz="3000" i="1" baseline="30000" dirty="0">
                <a:solidFill>
                  <a:srgbClr val="000000"/>
                </a:solidFill>
              </a:rPr>
              <a:t>th</a:t>
            </a:r>
            <a:r>
              <a:rPr lang="en-US" sz="3000" i="1" dirty="0">
                <a:solidFill>
                  <a:srgbClr val="000000"/>
                </a:solidFill>
              </a:rPr>
              <a:t> July, I’m going to visit the Dessert Festival in West Park. It starts at 10 a.m. and finishes at 11:00 p.m. There’s going to be so much to see and do, including lots of live music and free face painting for children. Make sure you arrive in time to take part in the pie eating contest! Even if you can’t get there until late, you can still see the fantastic fireworks display at 9:00 p.m. And let’s not forget the highlight of the day – the desserts! There’s going to be cake, ice cream, biscuits and so much more. Tickets are 10 pounds for adults and 7 pounds for children. You can reserve them, and find out more information, at www.sthfestival.co.uk. See you there!</a:t>
            </a:r>
          </a:p>
        </p:txBody>
      </p:sp>
    </p:spTree>
    <p:extLst>
      <p:ext uri="{BB962C8B-B14F-4D97-AF65-F5344CB8AC3E}">
        <p14:creationId xmlns:p14="http://schemas.microsoft.com/office/powerpoint/2010/main" val="29970906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123"/>
          <a:stretch/>
        </p:blipFill>
        <p:spPr>
          <a:xfrm>
            <a:off x="-28046" y="-83974"/>
            <a:ext cx="12248039" cy="6964753"/>
          </a:xfrm>
          <a:prstGeom prst="rect">
            <a:avLst/>
          </a:prstGeom>
        </p:spPr>
      </p:pic>
      <p:sp>
        <p:nvSpPr>
          <p:cNvPr id="3" name="TextBox 2"/>
          <p:cNvSpPr txBox="1"/>
          <p:nvPr/>
        </p:nvSpPr>
        <p:spPr>
          <a:xfrm>
            <a:off x="4021499" y="4222087"/>
            <a:ext cx="2687217" cy="923330"/>
          </a:xfrm>
          <a:prstGeom prst="rect">
            <a:avLst/>
          </a:prstGeom>
          <a:noFill/>
        </p:spPr>
        <p:txBody>
          <a:bodyPr wrap="square" rtlCol="0">
            <a:spAutoFit/>
          </a:bodyPr>
          <a:lstStyle/>
          <a:p>
            <a:r>
              <a:rPr lang="en-US" sz="5400" dirty="0">
                <a:solidFill>
                  <a:schemeClr val="bg1"/>
                </a:solidFill>
              </a:rPr>
              <a:t>Writing</a:t>
            </a:r>
            <a:endParaRPr lang="en-US" sz="2400" dirty="0">
              <a:solidFill>
                <a:schemeClr val="bg1"/>
              </a:solidFill>
            </a:endParaRPr>
          </a:p>
        </p:txBody>
      </p:sp>
    </p:spTree>
    <p:extLst>
      <p:ext uri="{BB962C8B-B14F-4D97-AF65-F5344CB8AC3E}">
        <p14:creationId xmlns:p14="http://schemas.microsoft.com/office/powerpoint/2010/main" val="2278149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99047" y="485020"/>
            <a:ext cx="9092953" cy="1120058"/>
          </a:xfrm>
          <a:prstGeom prst="rect">
            <a:avLst/>
          </a:prstGeom>
        </p:spPr>
      </p:pic>
      <p:sp>
        <p:nvSpPr>
          <p:cNvPr id="3" name="TextBox 2"/>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writing</a:t>
            </a:r>
          </a:p>
        </p:txBody>
      </p:sp>
      <p:sp>
        <p:nvSpPr>
          <p:cNvPr id="4" name="Rectangle 3"/>
          <p:cNvSpPr/>
          <p:nvPr/>
        </p:nvSpPr>
        <p:spPr>
          <a:xfrm>
            <a:off x="27727" y="1005071"/>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65613" y="576387"/>
            <a:ext cx="842867" cy="5375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62263" y="1816118"/>
            <a:ext cx="10832836" cy="4036811"/>
          </a:xfrm>
          <a:prstGeom prst="rect">
            <a:avLst/>
          </a:prstGeom>
          <a:noFill/>
        </p:spPr>
        <p:txBody>
          <a:bodyPr wrap="square" rtlCol="0">
            <a:spAutoFit/>
          </a:bodyPr>
          <a:lstStyle/>
          <a:p>
            <a:pPr>
              <a:lnSpc>
                <a:spcPct val="120000"/>
              </a:lnSpc>
            </a:pPr>
            <a:r>
              <a:rPr lang="en-US" sz="3600" dirty="0"/>
              <a:t>1. What are you going to write?</a:t>
            </a:r>
          </a:p>
          <a:p>
            <a:pPr>
              <a:lnSpc>
                <a:spcPct val="120000"/>
              </a:lnSpc>
            </a:pPr>
            <a:r>
              <a:rPr lang="en-US" sz="3600" dirty="0"/>
              <a:t>2. Who are you going to write to?</a:t>
            </a:r>
          </a:p>
          <a:p>
            <a:pPr>
              <a:lnSpc>
                <a:spcPct val="120000"/>
              </a:lnSpc>
            </a:pPr>
            <a:r>
              <a:rPr lang="en-US" sz="3600" dirty="0"/>
              <a:t>3. What information are you going to</a:t>
            </a:r>
          </a:p>
          <a:p>
            <a:pPr>
              <a:lnSpc>
                <a:spcPct val="120000"/>
              </a:lnSpc>
            </a:pPr>
            <a:r>
              <a:rPr lang="en-US" sz="3600" dirty="0"/>
              <a:t>include?</a:t>
            </a:r>
          </a:p>
          <a:p>
            <a:pPr>
              <a:lnSpc>
                <a:spcPct val="120000"/>
              </a:lnSpc>
            </a:pPr>
            <a:r>
              <a:rPr lang="en-US" sz="3600" dirty="0"/>
              <a:t>4. How many words are you going to</a:t>
            </a:r>
          </a:p>
          <a:p>
            <a:pPr>
              <a:lnSpc>
                <a:spcPct val="120000"/>
              </a:lnSpc>
            </a:pPr>
            <a:r>
              <a:rPr lang="en-US" sz="3600" dirty="0"/>
              <a:t>write?</a:t>
            </a:r>
            <a:endParaRPr lang="en-US" dirty="0">
              <a:ea typeface="Times New Roman" panose="02020603050405020304" pitchFamily="18" charset="0"/>
            </a:endParaRPr>
          </a:p>
        </p:txBody>
      </p:sp>
      <p:sp>
        <p:nvSpPr>
          <p:cNvPr id="8" name="TextBox 7"/>
          <p:cNvSpPr txBox="1"/>
          <p:nvPr/>
        </p:nvSpPr>
        <p:spPr>
          <a:xfrm>
            <a:off x="7426457" y="2562467"/>
            <a:ext cx="3108960" cy="584775"/>
          </a:xfrm>
          <a:prstGeom prst="rect">
            <a:avLst/>
          </a:prstGeom>
          <a:noFill/>
        </p:spPr>
        <p:txBody>
          <a:bodyPr wrap="square" rtlCol="0">
            <a:spAutoFit/>
          </a:bodyPr>
          <a:lstStyle/>
          <a:p>
            <a:r>
              <a:rPr lang="en-US" sz="3200" dirty="0">
                <a:solidFill>
                  <a:srgbClr val="FF0000"/>
                </a:solidFill>
              </a:rPr>
              <a:t>Our best friend.</a:t>
            </a:r>
            <a:endParaRPr lang="en-US" sz="3200" dirty="0">
              <a:solidFill>
                <a:srgbClr val="FF0000"/>
              </a:solidFill>
              <a:ea typeface="Times New Roman" panose="02020603050405020304" pitchFamily="18" charset="0"/>
            </a:endParaRPr>
          </a:p>
        </p:txBody>
      </p:sp>
      <p:sp>
        <p:nvSpPr>
          <p:cNvPr id="9" name="TextBox 8"/>
          <p:cNvSpPr txBox="1"/>
          <p:nvPr/>
        </p:nvSpPr>
        <p:spPr>
          <a:xfrm>
            <a:off x="7426457" y="1837748"/>
            <a:ext cx="4297680" cy="584775"/>
          </a:xfrm>
          <a:prstGeom prst="rect">
            <a:avLst/>
          </a:prstGeom>
          <a:noFill/>
        </p:spPr>
        <p:txBody>
          <a:bodyPr wrap="square" rtlCol="0">
            <a:spAutoFit/>
          </a:bodyPr>
          <a:lstStyle/>
          <a:p>
            <a:r>
              <a:rPr lang="en-US" sz="3200" dirty="0">
                <a:solidFill>
                  <a:srgbClr val="FF0000"/>
                </a:solidFill>
              </a:rPr>
              <a:t>An email of invitation.</a:t>
            </a:r>
            <a:endParaRPr lang="en-US" sz="3200" dirty="0">
              <a:solidFill>
                <a:srgbClr val="FF0000"/>
              </a:solidFill>
              <a:ea typeface="Times New Roman" panose="02020603050405020304" pitchFamily="18" charset="0"/>
            </a:endParaRPr>
          </a:p>
        </p:txBody>
      </p:sp>
      <p:sp>
        <p:nvSpPr>
          <p:cNvPr id="10" name="TextBox 9"/>
          <p:cNvSpPr txBox="1"/>
          <p:nvPr/>
        </p:nvSpPr>
        <p:spPr>
          <a:xfrm>
            <a:off x="7426458" y="3255058"/>
            <a:ext cx="4873338" cy="1077218"/>
          </a:xfrm>
          <a:prstGeom prst="rect">
            <a:avLst/>
          </a:prstGeom>
          <a:noFill/>
        </p:spPr>
        <p:txBody>
          <a:bodyPr wrap="square" rtlCol="0">
            <a:spAutoFit/>
          </a:bodyPr>
          <a:lstStyle/>
          <a:p>
            <a:r>
              <a:rPr lang="en-US" sz="3200" dirty="0">
                <a:solidFill>
                  <a:srgbClr val="FF0000"/>
                </a:solidFill>
              </a:rPr>
              <a:t>Name, date, place, what to do and see at the festival.</a:t>
            </a:r>
            <a:endParaRPr lang="en-US" sz="3200" dirty="0">
              <a:solidFill>
                <a:srgbClr val="FF0000"/>
              </a:solidFill>
              <a:ea typeface="Times New Roman" panose="02020603050405020304" pitchFamily="18" charset="0"/>
            </a:endParaRPr>
          </a:p>
        </p:txBody>
      </p:sp>
      <p:sp>
        <p:nvSpPr>
          <p:cNvPr id="11" name="TextBox 10"/>
          <p:cNvSpPr txBox="1"/>
          <p:nvPr/>
        </p:nvSpPr>
        <p:spPr>
          <a:xfrm>
            <a:off x="7426457" y="5045739"/>
            <a:ext cx="4765542" cy="584775"/>
          </a:xfrm>
          <a:prstGeom prst="rect">
            <a:avLst/>
          </a:prstGeom>
          <a:noFill/>
        </p:spPr>
        <p:txBody>
          <a:bodyPr wrap="square" rtlCol="0">
            <a:spAutoFit/>
          </a:bodyPr>
          <a:lstStyle/>
          <a:p>
            <a:r>
              <a:rPr lang="en-US" sz="3200" dirty="0">
                <a:solidFill>
                  <a:srgbClr val="FF0000"/>
                </a:solidFill>
              </a:rPr>
              <a:t>60-80 words.</a:t>
            </a:r>
            <a:endParaRPr lang="en-US" sz="3200"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245866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445073"/>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Pre </a:t>
            </a:r>
            <a:r>
              <a:rPr lang="en-US" sz="2000" b="1" dirty="0">
                <a:solidFill>
                  <a:schemeClr val="bg1"/>
                </a:solidFill>
              </a:rPr>
              <a:t>- writing</a:t>
            </a:r>
          </a:p>
        </p:txBody>
      </p:sp>
      <p:sp>
        <p:nvSpPr>
          <p:cNvPr id="3" name="Rectangle 2"/>
          <p:cNvSpPr/>
          <p:nvPr/>
        </p:nvSpPr>
        <p:spPr>
          <a:xfrm>
            <a:off x="802432" y="2229152"/>
            <a:ext cx="10653824" cy="2308324"/>
          </a:xfrm>
          <a:prstGeom prst="rect">
            <a:avLst/>
          </a:prstGeom>
        </p:spPr>
        <p:txBody>
          <a:bodyPr wrap="square">
            <a:spAutoFit/>
          </a:bodyPr>
          <a:lstStyle/>
          <a:p>
            <a:r>
              <a:rPr lang="en-US" sz="3600" b="1" dirty="0">
                <a:latin typeface="+mj-lt"/>
              </a:rPr>
              <a:t>8</a:t>
            </a:r>
            <a:r>
              <a:rPr lang="en-US" sz="3600" dirty="0">
                <a:latin typeface="+mj-lt"/>
              </a:rPr>
              <a:t> You are planning to go to a festival. Write an email to your best friend inviting him/her to join you (about 60-80 words). Include its name, the date, the place, what to do and what to see.</a:t>
            </a:r>
          </a:p>
        </p:txBody>
      </p:sp>
      <p:sp>
        <p:nvSpPr>
          <p:cNvPr id="4" name="Rectangle 3"/>
          <p:cNvSpPr/>
          <p:nvPr/>
        </p:nvSpPr>
        <p:spPr>
          <a:xfrm>
            <a:off x="1996751" y="281871"/>
            <a:ext cx="3141501" cy="707886"/>
          </a:xfrm>
          <a:prstGeom prst="rect">
            <a:avLst/>
          </a:prstGeom>
        </p:spPr>
        <p:txBody>
          <a:bodyPr wrap="none">
            <a:spAutoFit/>
          </a:bodyPr>
          <a:lstStyle/>
          <a:p>
            <a:r>
              <a:rPr lang="en-US" sz="4000" b="1">
                <a:solidFill>
                  <a:srgbClr val="FF0000"/>
                </a:solidFill>
                <a:ea typeface="Times New Roman" panose="02020603050405020304" pitchFamily="18" charset="0"/>
              </a:rPr>
              <a:t>Work in pairs.</a:t>
            </a:r>
            <a:endParaRPr lang="en-US" sz="4000" b="1" dirty="0">
              <a:solidFill>
                <a:srgbClr val="FF0000"/>
              </a:solidFill>
            </a:endParaRPr>
          </a:p>
        </p:txBody>
      </p:sp>
      <p:pic>
        <p:nvPicPr>
          <p:cNvPr id="5"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4566" y="367018"/>
            <a:ext cx="842867" cy="537591"/>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a:cxnSpLocks/>
          </p:cNvCxnSpPr>
          <p:nvPr/>
        </p:nvCxnSpPr>
        <p:spPr>
          <a:xfrm>
            <a:off x="4889858" y="2761294"/>
            <a:ext cx="269115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cxnSpLocks/>
          </p:cNvCxnSpPr>
          <p:nvPr/>
        </p:nvCxnSpPr>
        <p:spPr>
          <a:xfrm>
            <a:off x="8954154" y="2758123"/>
            <a:ext cx="1582711" cy="31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a:cxnSpLocks/>
          </p:cNvCxnSpPr>
          <p:nvPr/>
        </p:nvCxnSpPr>
        <p:spPr>
          <a:xfrm>
            <a:off x="862659" y="3324377"/>
            <a:ext cx="80914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cxnSpLocks/>
          </p:cNvCxnSpPr>
          <p:nvPr/>
        </p:nvCxnSpPr>
        <p:spPr>
          <a:xfrm>
            <a:off x="4421479" y="3853207"/>
            <a:ext cx="685966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21537" y="1243715"/>
            <a:ext cx="6096000" cy="646331"/>
          </a:xfrm>
          <a:prstGeom prst="rect">
            <a:avLst/>
          </a:prstGeom>
        </p:spPr>
        <p:txBody>
          <a:bodyPr>
            <a:spAutoFit/>
          </a:bodyPr>
          <a:lstStyle/>
          <a:p>
            <a:r>
              <a:rPr lang="en-US" sz="3600" b="1" dirty="0">
                <a:solidFill>
                  <a:srgbClr val="0070C0"/>
                </a:solidFill>
                <a:latin typeface="FrutigerLTStd-Light"/>
              </a:rPr>
              <a:t>Writing an email of invitation</a:t>
            </a:r>
            <a:r>
              <a:rPr lang="en-US" sz="3600" b="1" dirty="0">
                <a:solidFill>
                  <a:srgbClr val="0070C0"/>
                </a:solidFill>
              </a:rPr>
              <a:t> </a:t>
            </a:r>
          </a:p>
        </p:txBody>
      </p:sp>
      <p:cxnSp>
        <p:nvCxnSpPr>
          <p:cNvPr id="13" name="Straight Connector 12">
            <a:extLst>
              <a:ext uri="{FF2B5EF4-FFF2-40B4-BE49-F238E27FC236}">
                <a16:creationId xmlns:a16="http://schemas.microsoft.com/office/drawing/2014/main" id="{576F8F88-CD04-3431-5D5D-78B9A79CAF7A}"/>
              </a:ext>
            </a:extLst>
          </p:cNvPr>
          <p:cNvCxnSpPr>
            <a:cxnSpLocks/>
          </p:cNvCxnSpPr>
          <p:nvPr/>
        </p:nvCxnSpPr>
        <p:spPr>
          <a:xfrm>
            <a:off x="862659" y="4430909"/>
            <a:ext cx="364554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86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86842" y="381862"/>
            <a:ext cx="2560320" cy="615553"/>
          </a:xfrm>
          <a:prstGeom prst="rect">
            <a:avLst/>
          </a:prstGeom>
        </p:spPr>
        <p:txBody>
          <a:bodyPr wrap="square">
            <a:spAutoFit/>
          </a:bodyPr>
          <a:lstStyle/>
          <a:p>
            <a:r>
              <a:rPr lang="en-US" sz="3400" dirty="0">
                <a:solidFill>
                  <a:srgbClr val="0070C0"/>
                </a:solidFill>
                <a:latin typeface="+mj-lt"/>
              </a:rPr>
              <a:t>Make notes. </a:t>
            </a:r>
            <a:endParaRPr lang="en-US" dirty="0">
              <a:latin typeface="+mj-lt"/>
            </a:endParaRPr>
          </a:p>
        </p:txBody>
      </p:sp>
      <p:sp>
        <p:nvSpPr>
          <p:cNvPr id="3" name="TextBox 2"/>
          <p:cNvSpPr txBox="1"/>
          <p:nvPr/>
        </p:nvSpPr>
        <p:spPr>
          <a:xfrm>
            <a:off x="228600" y="448094"/>
            <a:ext cx="1785938"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While </a:t>
            </a:r>
            <a:r>
              <a:rPr lang="en-US" sz="2000" b="1" dirty="0">
                <a:solidFill>
                  <a:schemeClr val="bg1"/>
                </a:solidFill>
              </a:rPr>
              <a:t>- writing</a:t>
            </a:r>
          </a:p>
        </p:txBody>
      </p:sp>
      <p:sp>
        <p:nvSpPr>
          <p:cNvPr id="4" name="Rectangle 3"/>
          <p:cNvSpPr/>
          <p:nvPr/>
        </p:nvSpPr>
        <p:spPr>
          <a:xfrm>
            <a:off x="101034" y="1023793"/>
            <a:ext cx="7511143" cy="5078313"/>
          </a:xfrm>
          <a:prstGeom prst="rect">
            <a:avLst/>
          </a:prstGeom>
        </p:spPr>
        <p:txBody>
          <a:bodyPr wrap="square">
            <a:spAutoFit/>
          </a:bodyPr>
          <a:lstStyle/>
          <a:p>
            <a:r>
              <a:rPr lang="en-US" sz="3600" b="1">
                <a:solidFill>
                  <a:srgbClr val="242021"/>
                </a:solidFill>
                <a:latin typeface="+mj-lt"/>
              </a:rPr>
              <a:t>Talk about:</a:t>
            </a:r>
            <a:br>
              <a:rPr lang="en-US" sz="3600" b="1">
                <a:solidFill>
                  <a:srgbClr val="242021"/>
                </a:solidFill>
                <a:latin typeface="+mj-lt"/>
              </a:rPr>
            </a:br>
            <a:r>
              <a:rPr lang="en-US" sz="3600">
                <a:latin typeface="+mj-lt"/>
              </a:rPr>
              <a:t>• The name of the festival</a:t>
            </a:r>
          </a:p>
          <a:p>
            <a:endParaRPr lang="en-US" sz="3600">
              <a:latin typeface="+mj-lt"/>
            </a:endParaRPr>
          </a:p>
          <a:p>
            <a:r>
              <a:rPr lang="en-US" sz="3600">
                <a:latin typeface="+mj-lt"/>
              </a:rPr>
              <a:t>• Date </a:t>
            </a:r>
          </a:p>
          <a:p>
            <a:br>
              <a:rPr lang="en-US" sz="3600">
                <a:latin typeface="+mj-lt"/>
              </a:rPr>
            </a:br>
            <a:r>
              <a:rPr lang="en-US" sz="3600">
                <a:latin typeface="+mj-lt"/>
              </a:rPr>
              <a:t>• What to do</a:t>
            </a:r>
          </a:p>
          <a:p>
            <a:endParaRPr lang="en-US" sz="3600">
              <a:latin typeface="+mj-lt"/>
            </a:endParaRPr>
          </a:p>
          <a:p>
            <a:br>
              <a:rPr lang="en-US" sz="3600">
                <a:latin typeface="+mj-lt"/>
              </a:rPr>
            </a:br>
            <a:r>
              <a:rPr lang="en-US" sz="3600">
                <a:latin typeface="+mj-lt"/>
              </a:rPr>
              <a:t>• What to see</a:t>
            </a:r>
            <a:endParaRPr lang="en-US">
              <a:latin typeface="+mj-lt"/>
            </a:endParaRPr>
          </a:p>
        </p:txBody>
      </p:sp>
      <p:sp>
        <p:nvSpPr>
          <p:cNvPr id="5" name="Rectangle 4"/>
          <p:cNvSpPr/>
          <p:nvPr/>
        </p:nvSpPr>
        <p:spPr>
          <a:xfrm>
            <a:off x="5331278" y="925266"/>
            <a:ext cx="7794172" cy="8125301"/>
          </a:xfrm>
          <a:prstGeom prst="rect">
            <a:avLst/>
          </a:prstGeom>
        </p:spPr>
        <p:txBody>
          <a:bodyPr wrap="square">
            <a:spAutoFit/>
          </a:bodyPr>
          <a:lstStyle/>
          <a:p>
            <a:r>
              <a:rPr lang="en-US" sz="3600" b="1" dirty="0">
                <a:solidFill>
                  <a:srgbClr val="242021"/>
                </a:solidFill>
                <a:latin typeface="FuturaLT-Heavy"/>
              </a:rPr>
              <a:t>             </a:t>
            </a:r>
            <a:r>
              <a:rPr lang="en-US" sz="3600" b="1" dirty="0">
                <a:solidFill>
                  <a:srgbClr val="242021"/>
                </a:solidFill>
                <a:latin typeface="+mj-lt"/>
              </a:rPr>
              <a:t>Notes</a:t>
            </a:r>
          </a:p>
          <a:p>
            <a:r>
              <a:rPr lang="en-US" sz="3600" b="1" dirty="0">
                <a:solidFill>
                  <a:srgbClr val="242021"/>
                </a:solidFill>
                <a:latin typeface="FuturaLT-Heavy"/>
              </a:rPr>
              <a:t>_______________________</a:t>
            </a:r>
          </a:p>
          <a:p>
            <a:endParaRPr lang="en-US" sz="3600" b="1" dirty="0">
              <a:solidFill>
                <a:srgbClr val="242021"/>
              </a:solidFill>
              <a:latin typeface="FuturaLT-Heavy"/>
            </a:endParaRPr>
          </a:p>
          <a:p>
            <a:r>
              <a:rPr lang="en-US" sz="3600" b="1" dirty="0">
                <a:solidFill>
                  <a:srgbClr val="242021"/>
                </a:solidFill>
                <a:latin typeface="FuturaLT-Heavy"/>
              </a:rPr>
              <a:t>________________________</a:t>
            </a:r>
          </a:p>
          <a:p>
            <a:endParaRPr lang="en-US" sz="3600" b="1" dirty="0">
              <a:solidFill>
                <a:srgbClr val="242021"/>
              </a:solidFill>
              <a:latin typeface="FuturaLT-Heavy"/>
            </a:endParaRP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r>
              <a:rPr lang="en-US" sz="3600" b="1" dirty="0">
                <a:solidFill>
                  <a:srgbClr val="242021"/>
                </a:solidFill>
                <a:latin typeface="FuturaLT-Heavy"/>
              </a:rPr>
              <a:t>________________________</a:t>
            </a:r>
          </a:p>
          <a:p>
            <a:endParaRPr lang="en-US" sz="3600" b="1" dirty="0">
              <a:solidFill>
                <a:srgbClr val="242021"/>
              </a:solidFill>
              <a:latin typeface="FuturaLT-Heavy"/>
            </a:endParaRPr>
          </a:p>
          <a:p>
            <a:endParaRPr lang="en-US" sz="3600" b="1" dirty="0">
              <a:solidFill>
                <a:srgbClr val="242021"/>
              </a:solidFill>
              <a:latin typeface="FuturaLT-Heavy"/>
            </a:endParaRPr>
          </a:p>
          <a:p>
            <a:endParaRPr lang="en-US" sz="3600" b="1" dirty="0">
              <a:solidFill>
                <a:srgbClr val="242021"/>
              </a:solidFill>
              <a:latin typeface="FuturaLT-Heavy"/>
            </a:endParaRPr>
          </a:p>
          <a:p>
            <a:br>
              <a:rPr lang="en-US" dirty="0"/>
            </a:br>
            <a:endParaRPr lang="en-US" dirty="0"/>
          </a:p>
          <a:p>
            <a:endParaRPr lang="en-US" dirty="0"/>
          </a:p>
        </p:txBody>
      </p:sp>
      <p:sp>
        <p:nvSpPr>
          <p:cNvPr id="6" name="Rectangle 5"/>
          <p:cNvSpPr/>
          <p:nvPr/>
        </p:nvSpPr>
        <p:spPr>
          <a:xfrm>
            <a:off x="5404757" y="1496605"/>
            <a:ext cx="4088198"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Treehouse Festival </a:t>
            </a:r>
          </a:p>
        </p:txBody>
      </p:sp>
      <p:sp>
        <p:nvSpPr>
          <p:cNvPr id="7" name="Rectangle 6"/>
          <p:cNvSpPr/>
          <p:nvPr/>
        </p:nvSpPr>
        <p:spPr>
          <a:xfrm>
            <a:off x="5404757" y="2593679"/>
            <a:ext cx="5073356" cy="646331"/>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from 3rd to 8th July</a:t>
            </a:r>
          </a:p>
        </p:txBody>
      </p:sp>
      <p:sp>
        <p:nvSpPr>
          <p:cNvPr id="8" name="Rectangle 7"/>
          <p:cNvSpPr/>
          <p:nvPr/>
        </p:nvSpPr>
        <p:spPr>
          <a:xfrm>
            <a:off x="5331278" y="3690753"/>
            <a:ext cx="6860722" cy="2308324"/>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Attend interesting workshops, watch live performances with folk musicians, do arts and crafts.</a:t>
            </a:r>
          </a:p>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 </a:t>
            </a:r>
          </a:p>
        </p:txBody>
      </p:sp>
      <p:sp>
        <p:nvSpPr>
          <p:cNvPr id="9" name="Rectangle 8"/>
          <p:cNvSpPr/>
          <p:nvPr/>
        </p:nvSpPr>
        <p:spPr>
          <a:xfrm>
            <a:off x="5371487" y="5342152"/>
            <a:ext cx="6820513" cy="1200329"/>
          </a:xfrm>
          <a:prstGeom prst="rect">
            <a:avLst/>
          </a:prstGeom>
        </p:spPr>
        <p:txBody>
          <a:bodyPr wrap="square">
            <a:spAutoFit/>
          </a:bodyPr>
          <a:lstStyle/>
          <a:p>
            <a:pPr>
              <a:spcAft>
                <a:spcPts val="0"/>
              </a:spcAft>
            </a:pPr>
            <a:r>
              <a:rPr lang="en-US" sz="3600" dirty="0">
                <a:solidFill>
                  <a:srgbClr val="FF0000"/>
                </a:solidFill>
                <a:latin typeface="+mj-lt"/>
                <a:ea typeface="Times New Roman" panose="02020603050405020304" pitchFamily="18" charset="0"/>
                <a:cs typeface="Arial" panose="020B0604020202020204" pitchFamily="34" charset="0"/>
              </a:rPr>
              <a:t>People build eco-houses from grass, wood and stone.</a:t>
            </a:r>
          </a:p>
        </p:txBody>
      </p:sp>
    </p:spTree>
    <p:extLst>
      <p:ext uri="{BB962C8B-B14F-4D97-AF65-F5344CB8AC3E}">
        <p14:creationId xmlns:p14="http://schemas.microsoft.com/office/powerpoint/2010/main" val="409401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4670" y="956609"/>
            <a:ext cx="11089758" cy="5371342"/>
          </a:xfrm>
          <a:prstGeom prst="rect">
            <a:avLst/>
          </a:prstGeom>
        </p:spPr>
        <p:txBody>
          <a:bodyPr wrap="square">
            <a:spAutoFit/>
          </a:bodyPr>
          <a:lstStyle/>
          <a:p>
            <a:pPr algn="just">
              <a:lnSpc>
                <a:spcPct val="120000"/>
              </a:lnSpc>
            </a:pPr>
            <a:r>
              <a:rPr lang="en-US" sz="3200" dirty="0">
                <a:solidFill>
                  <a:srgbClr val="FF0000"/>
                </a:solidFill>
                <a:latin typeface="+mj-lt"/>
              </a:rPr>
              <a:t>Hi Olga,</a:t>
            </a:r>
          </a:p>
          <a:p>
            <a:pPr algn="just">
              <a:lnSpc>
                <a:spcPct val="120000"/>
              </a:lnSpc>
            </a:pPr>
            <a:r>
              <a:rPr lang="en-US" sz="3200" dirty="0">
                <a:solidFill>
                  <a:srgbClr val="FF0000"/>
                </a:solidFill>
                <a:latin typeface="+mj-lt"/>
              </a:rPr>
              <a:t>How are you? Do you fancy coming to the Treehouse Festival in Norfolk? It takes place from 3rd to 8th July.</a:t>
            </a:r>
          </a:p>
          <a:p>
            <a:pPr algn="just">
              <a:lnSpc>
                <a:spcPct val="120000"/>
              </a:lnSpc>
            </a:pPr>
            <a:r>
              <a:rPr lang="en-US" sz="3200" dirty="0">
                <a:solidFill>
                  <a:srgbClr val="FF0000"/>
                </a:solidFill>
                <a:latin typeface="+mj-lt"/>
              </a:rPr>
              <a:t>People are going to build eco-houses from grass, wood and stone, and there are going to be interesting workshops to attend, too!</a:t>
            </a:r>
          </a:p>
          <a:p>
            <a:pPr algn="just">
              <a:lnSpc>
                <a:spcPct val="120000"/>
              </a:lnSpc>
            </a:pPr>
            <a:r>
              <a:rPr lang="en-US" sz="3200" dirty="0">
                <a:solidFill>
                  <a:srgbClr val="FF0000"/>
                </a:solidFill>
                <a:latin typeface="+mj-lt"/>
              </a:rPr>
              <a:t>We can also watch live performances with folk musicians and do arts and crafts.</a:t>
            </a:r>
          </a:p>
          <a:p>
            <a:pPr algn="just">
              <a:lnSpc>
                <a:spcPct val="120000"/>
              </a:lnSpc>
            </a:pPr>
            <a:r>
              <a:rPr lang="en-US" sz="3200" dirty="0">
                <a:solidFill>
                  <a:srgbClr val="FF0000"/>
                </a:solidFill>
                <a:latin typeface="+mj-lt"/>
              </a:rPr>
              <a:t>I really hope you can come.</a:t>
            </a:r>
          </a:p>
          <a:p>
            <a:pPr algn="just">
              <a:lnSpc>
                <a:spcPct val="120000"/>
              </a:lnSpc>
            </a:pPr>
            <a:r>
              <a:rPr lang="en-US" sz="3200" dirty="0">
                <a:solidFill>
                  <a:srgbClr val="FF0000"/>
                </a:solidFill>
                <a:latin typeface="+mj-lt"/>
              </a:rPr>
              <a:t>Fiona.</a:t>
            </a:r>
            <a:endParaRPr lang="en-US" sz="3200" dirty="0">
              <a:solidFill>
                <a:srgbClr val="FF0000"/>
              </a:solidFill>
            </a:endParaRPr>
          </a:p>
        </p:txBody>
      </p:sp>
      <p:sp>
        <p:nvSpPr>
          <p:cNvPr id="3" name="Rectangle 2"/>
          <p:cNvSpPr/>
          <p:nvPr/>
        </p:nvSpPr>
        <p:spPr>
          <a:xfrm>
            <a:off x="3637065" y="387222"/>
            <a:ext cx="5825912" cy="569387"/>
          </a:xfrm>
          <a:prstGeom prst="rect">
            <a:avLst/>
          </a:prstGeom>
        </p:spPr>
        <p:txBody>
          <a:bodyPr wrap="square">
            <a:spAutoFit/>
          </a:bodyPr>
          <a:lstStyle/>
          <a:p>
            <a:r>
              <a:rPr lang="en-US" sz="3100" b="1" dirty="0">
                <a:solidFill>
                  <a:srgbClr val="0070C0"/>
                </a:solidFill>
                <a:latin typeface="+mj-lt"/>
              </a:rPr>
              <a:t>Model of an email of invitation</a:t>
            </a:r>
            <a:endParaRPr lang="en-US" sz="3100" b="1" dirty="0">
              <a:latin typeface="+mj-lt"/>
            </a:endParaRPr>
          </a:p>
        </p:txBody>
      </p:sp>
      <p:sp>
        <p:nvSpPr>
          <p:cNvPr id="4" name="TextBox 3"/>
          <p:cNvSpPr txBox="1"/>
          <p:nvPr/>
        </p:nvSpPr>
        <p:spPr>
          <a:xfrm>
            <a:off x="131618" y="411482"/>
            <a:ext cx="1604865" cy="400110"/>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2000" b="1">
                <a:solidFill>
                  <a:schemeClr val="bg1"/>
                </a:solidFill>
              </a:rPr>
              <a:t>Post </a:t>
            </a:r>
            <a:r>
              <a:rPr lang="en-US" sz="2000" b="1" dirty="0">
                <a:solidFill>
                  <a:schemeClr val="bg1"/>
                </a:solidFill>
              </a:rPr>
              <a:t>- writing</a:t>
            </a:r>
          </a:p>
        </p:txBody>
      </p:sp>
    </p:spTree>
    <p:extLst>
      <p:ext uri="{BB962C8B-B14F-4D97-AF65-F5344CB8AC3E}">
        <p14:creationId xmlns:p14="http://schemas.microsoft.com/office/powerpoint/2010/main" val="15218231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extBox 1"/>
          <p:cNvSpPr txBox="1">
            <a:spLocks noChangeArrowheads="1"/>
          </p:cNvSpPr>
          <p:nvPr/>
        </p:nvSpPr>
        <p:spPr bwMode="auto">
          <a:xfrm>
            <a:off x="1004851" y="780866"/>
            <a:ext cx="10414000" cy="3477875"/>
          </a:xfrm>
          <a:prstGeom prst="rect">
            <a:avLst/>
          </a:prstGeom>
          <a:noFill/>
          <a:ln w="9525">
            <a:noFill/>
            <a:miter lim="800000"/>
            <a:headEnd/>
            <a:tailEnd/>
          </a:ln>
        </p:spPr>
        <p:txBody>
          <a:bodyPr>
            <a:spAutoFit/>
          </a:bodyPr>
          <a:lstStyle/>
          <a:p>
            <a:pPr>
              <a:spcBef>
                <a:spcPts val="600"/>
              </a:spcBef>
              <a:spcAft>
                <a:spcPts val="600"/>
              </a:spcAft>
            </a:pPr>
            <a:r>
              <a:rPr lang="en-US" sz="3600" b="1" dirty="0">
                <a:latin typeface="Calibri" pitchFamily="34" charset="0"/>
              </a:rPr>
              <a:t>Talk about a festival you have joined.</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When did it take place?</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Where was it?</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What activities could you see?</a:t>
            </a:r>
          </a:p>
          <a:p>
            <a:pPr marL="571500" indent="-571500">
              <a:spcBef>
                <a:spcPts val="600"/>
              </a:spcBef>
              <a:spcAft>
                <a:spcPts val="600"/>
              </a:spcAft>
              <a:buFont typeface="Arial" panose="020B0604020202020204" pitchFamily="34" charset="0"/>
              <a:buChar char="•"/>
            </a:pPr>
            <a:r>
              <a:rPr lang="en-US" sz="3600" i="1" dirty="0">
                <a:solidFill>
                  <a:schemeClr val="hlink"/>
                </a:solidFill>
                <a:latin typeface="Calibri" pitchFamily="34" charset="0"/>
              </a:rPr>
              <a:t>What activities could you do?</a:t>
            </a:r>
            <a:endParaRPr lang="en-US" sz="3600" dirty="0">
              <a:latin typeface="Calibri" pitchFamily="34" charset="0"/>
            </a:endParaRPr>
          </a:p>
        </p:txBody>
      </p:sp>
    </p:spTree>
    <p:extLst>
      <p:ext uri="{BB962C8B-B14F-4D97-AF65-F5344CB8AC3E}">
        <p14:creationId xmlns:p14="http://schemas.microsoft.com/office/powerpoint/2010/main" val="2671214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7" name="Rectangle 6">
            <a:extLst>
              <a:ext uri="{FF2B5EF4-FFF2-40B4-BE49-F238E27FC236}">
                <a16:creationId xmlns:a16="http://schemas.microsoft.com/office/drawing/2014/main" id="{BA386DE9-345A-400C-B2BB-B32B155C2C38}"/>
              </a:ext>
            </a:extLst>
          </p:cNvPr>
          <p:cNvSpPr/>
          <p:nvPr/>
        </p:nvSpPr>
        <p:spPr>
          <a:xfrm>
            <a:off x="8143487"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WARM-UP</a:t>
            </a:r>
          </a:p>
        </p:txBody>
      </p:sp>
    </p:spTree>
    <p:extLst>
      <p:ext uri="{BB962C8B-B14F-4D97-AF65-F5344CB8AC3E}">
        <p14:creationId xmlns:p14="http://schemas.microsoft.com/office/powerpoint/2010/main" val="1693012278"/>
      </p:ext>
    </p:extLst>
  </p:cSld>
  <p:clrMapOvr>
    <a:masterClrMapping/>
  </p:clrMapOvr>
  <p:transition spd="med">
    <p:split orient="ver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328576"/>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333052" y="1342669"/>
            <a:ext cx="5675862" cy="3970318"/>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Vocabularies:</a:t>
            </a:r>
          </a:p>
          <a:p>
            <a:pPr marL="571500" indent="-571500">
              <a:buFont typeface="Arial" panose="020B0604020202020204" pitchFamily="34" charset="0"/>
              <a:buChar char="•"/>
            </a:pPr>
            <a:r>
              <a:rPr lang="en-US" sz="3600" dirty="0">
                <a:solidFill>
                  <a:srgbClr val="0070C0"/>
                </a:solidFill>
              </a:rPr>
              <a:t>eat a traditional meal</a:t>
            </a:r>
          </a:p>
          <a:p>
            <a:pPr marL="571500" indent="-571500">
              <a:buFont typeface="Arial" panose="020B0604020202020204" pitchFamily="34" charset="0"/>
              <a:buChar char="•"/>
            </a:pPr>
            <a:r>
              <a:rPr lang="en-US" sz="3600" dirty="0">
                <a:solidFill>
                  <a:srgbClr val="0070C0"/>
                </a:solidFill>
              </a:rPr>
              <a:t>listen to a band </a:t>
            </a:r>
          </a:p>
          <a:p>
            <a:pPr marL="571500" indent="-571500">
              <a:buFont typeface="Arial" panose="020B0604020202020204" pitchFamily="34" charset="0"/>
              <a:buChar char="•"/>
            </a:pPr>
            <a:r>
              <a:rPr lang="en-US" sz="3600" dirty="0">
                <a:solidFill>
                  <a:srgbClr val="0070C0"/>
                </a:solidFill>
              </a:rPr>
              <a:t>watch a fireworks display</a:t>
            </a:r>
          </a:p>
          <a:p>
            <a:pPr marL="571500" indent="-571500">
              <a:buFont typeface="Arial" panose="020B0604020202020204" pitchFamily="34" charset="0"/>
              <a:buChar char="•"/>
            </a:pPr>
            <a:r>
              <a:rPr lang="en-US" sz="3600" dirty="0">
                <a:solidFill>
                  <a:srgbClr val="0070C0"/>
                </a:solidFill>
              </a:rPr>
              <a:t>paint your face</a:t>
            </a:r>
          </a:p>
          <a:p>
            <a:pPr marL="571500" indent="-571500">
              <a:buFont typeface="Arial" panose="020B0604020202020204" pitchFamily="34" charset="0"/>
              <a:buChar char="•"/>
            </a:pPr>
            <a:r>
              <a:rPr lang="en-US" sz="3600" dirty="0">
                <a:solidFill>
                  <a:srgbClr val="0070C0"/>
                </a:solidFill>
              </a:rPr>
              <a:t>play games</a:t>
            </a:r>
          </a:p>
          <a:p>
            <a:pPr marL="571500" indent="-571500">
              <a:buFont typeface="Arial" panose="020B0604020202020204" pitchFamily="34" charset="0"/>
              <a:buChar char="•"/>
            </a:pPr>
            <a:r>
              <a:rPr lang="en-US" sz="3600" dirty="0">
                <a:solidFill>
                  <a:srgbClr val="0070C0"/>
                </a:solidFill>
              </a:rPr>
              <a:t>wear traditional clothes </a:t>
            </a:r>
          </a:p>
        </p:txBody>
      </p:sp>
      <p:sp>
        <p:nvSpPr>
          <p:cNvPr id="6" name="Rectangle 5"/>
          <p:cNvSpPr/>
          <p:nvPr/>
        </p:nvSpPr>
        <p:spPr>
          <a:xfrm>
            <a:off x="6172200" y="1816233"/>
            <a:ext cx="5892278" cy="2308324"/>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FF0000"/>
                </a:solidFill>
              </a:rPr>
              <a:t>Speaking: </a:t>
            </a:r>
            <a:r>
              <a:rPr lang="en-US" sz="3600" dirty="0">
                <a:solidFill>
                  <a:srgbClr val="0070C0"/>
                </a:solidFill>
              </a:rPr>
              <a:t>talk about things to do at festivals/celebrations.</a:t>
            </a:r>
          </a:p>
          <a:p>
            <a:r>
              <a:rPr lang="en-US" sz="3600" i="1" dirty="0">
                <a:solidFill>
                  <a:srgbClr val="FF0000"/>
                </a:solidFill>
              </a:rPr>
              <a:t>Listening: </a:t>
            </a:r>
            <a:r>
              <a:rPr lang="en-US" sz="3600" dirty="0">
                <a:solidFill>
                  <a:srgbClr val="0070C0"/>
                </a:solidFill>
              </a:rPr>
              <a:t>for key information.</a:t>
            </a:r>
          </a:p>
          <a:p>
            <a:r>
              <a:rPr lang="en-US" sz="3600" i="1" dirty="0">
                <a:solidFill>
                  <a:srgbClr val="FF0000"/>
                </a:solidFill>
              </a:rPr>
              <a:t>Writing: </a:t>
            </a:r>
            <a:r>
              <a:rPr lang="en-US" sz="3600" dirty="0">
                <a:solidFill>
                  <a:srgbClr val="0070C0"/>
                </a:solidFill>
              </a:rPr>
              <a:t>an email of invitation.</a:t>
            </a:r>
          </a:p>
        </p:txBody>
      </p:sp>
    </p:spTree>
    <p:extLst>
      <p:ext uri="{BB962C8B-B14F-4D97-AF65-F5344CB8AC3E}">
        <p14:creationId xmlns:p14="http://schemas.microsoft.com/office/powerpoint/2010/main" val="1657387981"/>
      </p:ext>
    </p:extLst>
  </p:cSld>
  <p:clrMapOvr>
    <a:masterClrMapping/>
  </p:clrMapOvr>
  <p:transition spd="med">
    <p:split orient="ver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333375" y="469900"/>
            <a:ext cx="3362325" cy="922338"/>
          </a:xfrm>
          <a:prstGeom prst="rect">
            <a:avLst/>
          </a:prstGeom>
          <a:noFill/>
          <a:ln w="9525">
            <a:noFill/>
            <a:miter lim="800000"/>
            <a:headEnd/>
            <a:tailEnd/>
          </a:ln>
        </p:spPr>
        <p:txBody>
          <a:bodyPr wrap="none">
            <a:spAutoFit/>
          </a:bodyPr>
          <a:lstStyle/>
          <a:p>
            <a:r>
              <a:rPr lang="en-US" sz="5400" b="1">
                <a:solidFill>
                  <a:srgbClr val="FF0000"/>
                </a:solidFill>
                <a:latin typeface="Calibri" pitchFamily="34" charset="0"/>
              </a:rPr>
              <a:t>Homework</a:t>
            </a:r>
          </a:p>
        </p:txBody>
      </p:sp>
      <p:sp>
        <p:nvSpPr>
          <p:cNvPr id="5" name="Rectangle 4"/>
          <p:cNvSpPr/>
          <p:nvPr/>
        </p:nvSpPr>
        <p:spPr>
          <a:xfrm>
            <a:off x="206375" y="1416050"/>
            <a:ext cx="11871325" cy="2308324"/>
          </a:xfrm>
          <a:prstGeom prst="rect">
            <a:avLst/>
          </a:prstGeom>
          <a:solidFill>
            <a:schemeClr val="bg1"/>
          </a:solidFill>
          <a:ln>
            <a:noFill/>
          </a:ln>
          <a:effectLst>
            <a:outerShdw blurRad="50800" dist="38100" dir="5400000" algn="t" rotWithShape="0">
              <a:prstClr val="black">
                <a:alpha val="40000"/>
              </a:prstClr>
            </a:outerShdw>
          </a:effectLst>
        </p:spPr>
        <p:txBody>
          <a:bodyPr>
            <a:spAutoFit/>
          </a:bodyPr>
          <a:lstStyle/>
          <a:p>
            <a:pPr marL="571500" indent="-571500">
              <a:buFontTx/>
              <a:buChar char="-"/>
              <a:defRPr/>
            </a:pPr>
            <a:r>
              <a:rPr lang="en-US" sz="3600" i="1" dirty="0" err="1">
                <a:solidFill>
                  <a:srgbClr val="0000CC"/>
                </a:solidFill>
                <a:latin typeface="Calibri" pitchFamily="34" charset="0"/>
              </a:rPr>
              <a:t>Practise</a:t>
            </a:r>
            <a:r>
              <a:rPr lang="en-US" sz="3600" i="1" dirty="0">
                <a:solidFill>
                  <a:srgbClr val="0000CC"/>
                </a:solidFill>
                <a:latin typeface="Calibri" pitchFamily="34" charset="0"/>
              </a:rPr>
              <a:t> the vocabularies and make sentences using them. </a:t>
            </a:r>
          </a:p>
          <a:p>
            <a:pPr marL="571500" indent="-571500">
              <a:buFontTx/>
              <a:buChar char="-"/>
              <a:defRPr/>
            </a:pPr>
            <a:r>
              <a:rPr lang="en-US" sz="3600" i="1" dirty="0">
                <a:solidFill>
                  <a:srgbClr val="0000CC"/>
                </a:solidFill>
                <a:latin typeface="Calibri" pitchFamily="34" charset="0"/>
              </a:rPr>
              <a:t>Prepare the next lesson (page 56 SB).</a:t>
            </a:r>
          </a:p>
          <a:p>
            <a:pPr marL="571500" indent="-571500">
              <a:buFontTx/>
              <a:buChar char="-"/>
              <a:defRPr/>
            </a:pPr>
            <a:r>
              <a:rPr lang="en-US" sz="3600" i="1" dirty="0">
                <a:solidFill>
                  <a:srgbClr val="0000CC"/>
                </a:solidFill>
                <a:latin typeface="Calibri" pitchFamily="34" charset="0"/>
              </a:rPr>
              <a:t>Do the exercise in </a:t>
            </a:r>
            <a:r>
              <a:rPr lang="en-US" sz="3600" i="1" dirty="0">
                <a:solidFill>
                  <a:srgbClr val="FF0000"/>
                </a:solidFill>
                <a:latin typeface="Calibri" pitchFamily="34" charset="0"/>
              </a:rPr>
              <a:t>TA 7 Right on Notebook</a:t>
            </a:r>
            <a:r>
              <a:rPr lang="en-US" sz="3600" i="1" dirty="0">
                <a:solidFill>
                  <a:srgbClr val="0000CC"/>
                </a:solidFill>
                <a:latin typeface="Calibri" pitchFamily="34" charset="0"/>
              </a:rPr>
              <a:t> (page 25).</a:t>
            </a:r>
          </a:p>
          <a:p>
            <a:pPr marL="571500" indent="-571500">
              <a:buFontTx/>
              <a:buChar char="-"/>
              <a:defRPr/>
            </a:pPr>
            <a:r>
              <a:rPr lang="en-US" sz="3600" i="1" dirty="0">
                <a:solidFill>
                  <a:srgbClr val="0000CC"/>
                </a:solidFill>
                <a:latin typeface="Calibri" pitchFamily="34" charset="0"/>
              </a:rPr>
              <a:t>Do </a:t>
            </a:r>
            <a:r>
              <a:rPr lang="en-US" sz="3600" i="1" dirty="0">
                <a:solidFill>
                  <a:srgbClr val="FF0000"/>
                </a:solidFill>
                <a:latin typeface="Calibri" pitchFamily="34" charset="0"/>
              </a:rPr>
              <a:t>Unit 3 Test 1</a:t>
            </a:r>
            <a:r>
              <a:rPr lang="en-US" sz="3600" i="1" dirty="0">
                <a:solidFill>
                  <a:srgbClr val="0000CC"/>
                </a:solidFill>
                <a:latin typeface="Calibri" pitchFamily="34" charset="0"/>
              </a:rPr>
              <a:t> in </a:t>
            </a:r>
            <a:r>
              <a:rPr lang="en-US" sz="3600" i="1" dirty="0" err="1">
                <a:solidFill>
                  <a:srgbClr val="FF0000"/>
                </a:solidFill>
                <a:latin typeface="Calibri" pitchFamily="34" charset="0"/>
              </a:rPr>
              <a:t>Bài</a:t>
            </a:r>
            <a:r>
              <a:rPr lang="en-US" sz="3600" i="1" dirty="0">
                <a:solidFill>
                  <a:srgbClr val="FF0000"/>
                </a:solidFill>
                <a:latin typeface="Calibri" pitchFamily="34" charset="0"/>
              </a:rPr>
              <a:t> </a:t>
            </a:r>
            <a:r>
              <a:rPr lang="en-US" sz="3600" i="1" dirty="0" err="1">
                <a:solidFill>
                  <a:srgbClr val="FF0000"/>
                </a:solidFill>
                <a:latin typeface="Calibri" pitchFamily="34" charset="0"/>
              </a:rPr>
              <a:t>Tập</a:t>
            </a:r>
            <a:r>
              <a:rPr lang="en-US" sz="3600" i="1" dirty="0">
                <a:solidFill>
                  <a:srgbClr val="FF0000"/>
                </a:solidFill>
                <a:latin typeface="Calibri" pitchFamily="34" charset="0"/>
              </a:rPr>
              <a:t> </a:t>
            </a:r>
            <a:r>
              <a:rPr lang="en-US" sz="3600" i="1" dirty="0" err="1">
                <a:solidFill>
                  <a:srgbClr val="FF0000"/>
                </a:solidFill>
                <a:latin typeface="Calibri" pitchFamily="34" charset="0"/>
              </a:rPr>
              <a:t>Bổ</a:t>
            </a:r>
            <a:r>
              <a:rPr lang="en-US" sz="3600" i="1" dirty="0">
                <a:solidFill>
                  <a:srgbClr val="FF0000"/>
                </a:solidFill>
                <a:latin typeface="Calibri" pitchFamily="34" charset="0"/>
              </a:rPr>
              <a:t> </a:t>
            </a:r>
            <a:r>
              <a:rPr lang="en-US" sz="3600" i="1" dirty="0" err="1">
                <a:solidFill>
                  <a:srgbClr val="FF0000"/>
                </a:solidFill>
                <a:latin typeface="Calibri" pitchFamily="34" charset="0"/>
              </a:rPr>
              <a:t>Trợ</a:t>
            </a:r>
            <a:r>
              <a:rPr lang="en-US" sz="3600" i="1" dirty="0">
                <a:solidFill>
                  <a:srgbClr val="FF0000"/>
                </a:solidFill>
                <a:latin typeface="Calibri" pitchFamily="34" charset="0"/>
              </a:rPr>
              <a:t> TA 7 Right on</a:t>
            </a:r>
            <a:r>
              <a:rPr lang="en-US" sz="3600" i="1" dirty="0">
                <a:solidFill>
                  <a:srgbClr val="0000CC"/>
                </a:solidFill>
                <a:latin typeface="Calibri" pitchFamily="34" charset="0"/>
              </a:rPr>
              <a:t> (pp. </a:t>
            </a:r>
            <a:r>
              <a:rPr lang="en-US" sz="3600" i="1">
                <a:solidFill>
                  <a:srgbClr val="0000CC"/>
                </a:solidFill>
                <a:latin typeface="Calibri" pitchFamily="34" charset="0"/>
              </a:rPr>
              <a:t>28&amp;29</a:t>
            </a:r>
            <a:r>
              <a:rPr lang="en-US" sz="3600" i="1" dirty="0">
                <a:solidFill>
                  <a:srgbClr val="0000CC"/>
                </a:solidFill>
                <a:latin typeface="Calibri" pitchFamily="34" charset="0"/>
              </a:rPr>
              <a:t>). </a:t>
            </a:r>
          </a:p>
        </p:txBody>
      </p:sp>
    </p:spTree>
    <p:extLst>
      <p:ext uri="{BB962C8B-B14F-4D97-AF65-F5344CB8AC3E}">
        <p14:creationId xmlns:p14="http://schemas.microsoft.com/office/powerpoint/2010/main" val="323201638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15358"/>
          <a:stretch/>
        </p:blipFill>
        <p:spPr>
          <a:xfrm>
            <a:off x="-18662" y="0"/>
            <a:ext cx="12192000" cy="6839339"/>
          </a:xfrm>
          <a:prstGeom prst="rect">
            <a:avLst/>
          </a:prstGeom>
        </p:spPr>
      </p:pic>
      <p:sp>
        <p:nvSpPr>
          <p:cNvPr id="3" name="TextBox 2"/>
          <p:cNvSpPr txBox="1"/>
          <p:nvPr/>
        </p:nvSpPr>
        <p:spPr>
          <a:xfrm>
            <a:off x="4557744" y="6051163"/>
            <a:ext cx="3102690" cy="646331"/>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600" dirty="0">
                <a:solidFill>
                  <a:srgbClr val="FF0000"/>
                </a:solidFill>
              </a:rPr>
              <a:t>Enjoy your day!</a:t>
            </a:r>
            <a:endParaRPr lang="en-US" dirty="0">
              <a:solidFill>
                <a:srgbClr val="FF0000"/>
              </a:solidFill>
            </a:endParaRPr>
          </a:p>
        </p:txBody>
      </p:sp>
    </p:spTree>
    <p:extLst>
      <p:ext uri="{BB962C8B-B14F-4D97-AF65-F5344CB8AC3E}">
        <p14:creationId xmlns:p14="http://schemas.microsoft.com/office/powerpoint/2010/main" val="1102924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05407" y="470677"/>
            <a:ext cx="11725023" cy="830997"/>
          </a:xfrm>
          <a:prstGeom prst="rect">
            <a:avLst/>
          </a:prstGeom>
        </p:spPr>
        <p:txBody>
          <a:bodyPr wrap="square">
            <a:spAutoFit/>
          </a:bodyPr>
          <a:lstStyle/>
          <a:p>
            <a:pPr algn="ctr"/>
            <a:r>
              <a:rPr lang="en-US" sz="4800" b="1" dirty="0">
                <a:solidFill>
                  <a:srgbClr val="00B050"/>
                </a:solidFill>
                <a:latin typeface="+mj-lt"/>
                <a:cs typeface="Arial" panose="020B0604020202020204" pitchFamily="34" charset="0"/>
              </a:rPr>
              <a:t>MATCHING</a:t>
            </a:r>
          </a:p>
        </p:txBody>
      </p:sp>
      <p:sp>
        <p:nvSpPr>
          <p:cNvPr id="2" name="TextBox 1"/>
          <p:cNvSpPr txBox="1"/>
          <p:nvPr/>
        </p:nvSpPr>
        <p:spPr>
          <a:xfrm>
            <a:off x="0" y="1096443"/>
            <a:ext cx="11812731" cy="1200329"/>
          </a:xfrm>
          <a:prstGeom prst="rect">
            <a:avLst/>
          </a:prstGeom>
          <a:noFill/>
        </p:spPr>
        <p:txBody>
          <a:bodyPr wrap="square" rtlCol="0">
            <a:spAutoFit/>
          </a:bodyPr>
          <a:lstStyle/>
          <a:p>
            <a:r>
              <a:rPr lang="en-US" sz="3600" dirty="0">
                <a:solidFill>
                  <a:srgbClr val="00B0F0"/>
                </a:solidFill>
                <a:latin typeface="+mj-lt"/>
                <a:cs typeface="Arial" panose="020B0604020202020204" pitchFamily="34" charset="0"/>
              </a:rPr>
              <a:t>Match the verbs in column A and phrases in column B to make complete phrases.  </a:t>
            </a:r>
          </a:p>
        </p:txBody>
      </p:sp>
      <p:pic>
        <p:nvPicPr>
          <p:cNvPr id="8"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02835" y="416733"/>
            <a:ext cx="1216866" cy="77613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228572"/>
            <a:ext cx="4174284" cy="923330"/>
          </a:xfrm>
          <a:prstGeom prst="rect">
            <a:avLst/>
          </a:prstGeom>
        </p:spPr>
        <p:txBody>
          <a:bodyPr wrap="none">
            <a:spAutoFit/>
          </a:bodyPr>
          <a:lstStyle/>
          <a:p>
            <a:r>
              <a:rPr lang="en-US" sz="5400" b="1" dirty="0">
                <a:solidFill>
                  <a:srgbClr val="FF0000"/>
                </a:solidFill>
                <a:ea typeface="Times New Roman" panose="02020603050405020304" pitchFamily="18" charset="0"/>
              </a:rPr>
              <a:t>Work in pairs.</a:t>
            </a:r>
            <a:endParaRPr lang="en-US" sz="5400" b="1" dirty="0">
              <a:solidFill>
                <a:srgbClr val="FF0000"/>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2484913046"/>
              </p:ext>
            </p:extLst>
          </p:nvPr>
        </p:nvGraphicFramePr>
        <p:xfrm>
          <a:off x="357187" y="2250394"/>
          <a:ext cx="11701464" cy="3566960"/>
        </p:xfrm>
        <a:graphic>
          <a:graphicData uri="http://schemas.openxmlformats.org/drawingml/2006/table">
            <a:tbl>
              <a:tblPr firstRow="1" bandRow="1">
                <a:tableStyleId>{5C22544A-7EE6-4342-B048-85BDC9FD1C3A}</a:tableStyleId>
              </a:tblPr>
              <a:tblGrid>
                <a:gridCol w="5700713">
                  <a:extLst>
                    <a:ext uri="{9D8B030D-6E8A-4147-A177-3AD203B41FA5}">
                      <a16:colId xmlns:a16="http://schemas.microsoft.com/office/drawing/2014/main" val="65307470"/>
                    </a:ext>
                  </a:extLst>
                </a:gridCol>
                <a:gridCol w="6000751">
                  <a:extLst>
                    <a:ext uri="{9D8B030D-6E8A-4147-A177-3AD203B41FA5}">
                      <a16:colId xmlns:a16="http://schemas.microsoft.com/office/drawing/2014/main" val="3162429349"/>
                    </a:ext>
                  </a:extLst>
                </a:gridCol>
              </a:tblGrid>
              <a:tr h="503439">
                <a:tc>
                  <a:txBody>
                    <a:bodyPr/>
                    <a:lstStyle/>
                    <a:p>
                      <a:pPr algn="ctr"/>
                      <a:r>
                        <a:rPr lang="en-US" sz="3600" dirty="0"/>
                        <a:t>A</a:t>
                      </a:r>
                    </a:p>
                  </a:txBody>
                  <a:tcPr anchor="ctr">
                    <a:solidFill>
                      <a:schemeClr val="accent1">
                        <a:lumMod val="40000"/>
                        <a:lumOff val="60000"/>
                      </a:schemeClr>
                    </a:solidFill>
                  </a:tcPr>
                </a:tc>
                <a:tc>
                  <a:txBody>
                    <a:bodyPr/>
                    <a:lstStyle/>
                    <a:p>
                      <a:pPr algn="ctr"/>
                      <a:r>
                        <a:rPr lang="en-US" sz="3600" dirty="0"/>
                        <a:t>B</a:t>
                      </a:r>
                    </a:p>
                  </a:txBody>
                  <a:tcPr anchor="ctr">
                    <a:solidFill>
                      <a:schemeClr val="accent1">
                        <a:lumMod val="40000"/>
                        <a:lumOff val="60000"/>
                      </a:schemeClr>
                    </a:solidFill>
                  </a:tcPr>
                </a:tc>
                <a:extLst>
                  <a:ext uri="{0D108BD9-81ED-4DB2-BD59-A6C34878D82A}">
                    <a16:rowId xmlns:a16="http://schemas.microsoft.com/office/drawing/2014/main" val="4192676762"/>
                  </a:ext>
                </a:extLst>
              </a:tr>
              <a:tr h="731720">
                <a:tc>
                  <a:txBody>
                    <a:bodyPr/>
                    <a:lstStyle/>
                    <a:p>
                      <a:pPr algn="l"/>
                      <a:r>
                        <a:rPr lang="en-US" sz="3600" dirty="0"/>
                        <a:t>1. visit</a:t>
                      </a:r>
                    </a:p>
                  </a:txBody>
                  <a:tcPr anchor="ctr">
                    <a:solidFill>
                      <a:schemeClr val="accent1">
                        <a:lumMod val="40000"/>
                        <a:lumOff val="60000"/>
                      </a:schemeClr>
                    </a:solidFill>
                  </a:tcPr>
                </a:tc>
                <a:tc>
                  <a:txBody>
                    <a:bodyPr/>
                    <a:lstStyle/>
                    <a:p>
                      <a:pPr algn="l"/>
                      <a:r>
                        <a:rPr lang="en-US" sz="3600" dirty="0"/>
                        <a:t>a. home in the morning</a:t>
                      </a:r>
                    </a:p>
                  </a:txBody>
                  <a:tcPr anchor="ctr">
                    <a:solidFill>
                      <a:schemeClr val="accent1">
                        <a:lumMod val="40000"/>
                        <a:lumOff val="60000"/>
                      </a:schemeClr>
                    </a:solidFill>
                  </a:tcPr>
                </a:tc>
                <a:extLst>
                  <a:ext uri="{0D108BD9-81ED-4DB2-BD59-A6C34878D82A}">
                    <a16:rowId xmlns:a16="http://schemas.microsoft.com/office/drawing/2014/main" val="2799984381"/>
                  </a:ext>
                </a:extLst>
              </a:tr>
              <a:tr h="731720">
                <a:tc>
                  <a:txBody>
                    <a:bodyPr/>
                    <a:lstStyle/>
                    <a:p>
                      <a:pPr algn="l"/>
                      <a:r>
                        <a:rPr lang="en-US" sz="3600"/>
                        <a:t>2. watch</a:t>
                      </a:r>
                    </a:p>
                  </a:txBody>
                  <a:tcPr anchor="ctr">
                    <a:solidFill>
                      <a:schemeClr val="accent1">
                        <a:lumMod val="40000"/>
                        <a:lumOff val="60000"/>
                      </a:schemeClr>
                    </a:solidFill>
                  </a:tcPr>
                </a:tc>
                <a:tc>
                  <a:txBody>
                    <a:bodyPr/>
                    <a:lstStyle/>
                    <a:p>
                      <a:pPr algn="l"/>
                      <a:r>
                        <a:rPr lang="en-US" sz="3600" dirty="0"/>
                        <a:t>b. a fireworks</a:t>
                      </a:r>
                      <a:r>
                        <a:rPr lang="en-US" sz="3600" baseline="0" dirty="0"/>
                        <a:t> display</a:t>
                      </a:r>
                      <a:endParaRPr lang="en-US" sz="3600" dirty="0"/>
                    </a:p>
                  </a:txBody>
                  <a:tcPr anchor="ctr">
                    <a:solidFill>
                      <a:schemeClr val="accent1">
                        <a:lumMod val="40000"/>
                        <a:lumOff val="60000"/>
                      </a:schemeClr>
                    </a:solidFill>
                  </a:tcPr>
                </a:tc>
                <a:extLst>
                  <a:ext uri="{0D108BD9-81ED-4DB2-BD59-A6C34878D82A}">
                    <a16:rowId xmlns:a16="http://schemas.microsoft.com/office/drawing/2014/main" val="1469928755"/>
                  </a:ext>
                </a:extLst>
              </a:tr>
              <a:tr h="731720">
                <a:tc>
                  <a:txBody>
                    <a:bodyPr/>
                    <a:lstStyle/>
                    <a:p>
                      <a:pPr algn="l"/>
                      <a:r>
                        <a:rPr lang="en-US" sz="3600"/>
                        <a:t>3. take part in</a:t>
                      </a:r>
                    </a:p>
                  </a:txBody>
                  <a:tcPr anchor="ctr">
                    <a:solidFill>
                      <a:schemeClr val="accent1">
                        <a:lumMod val="40000"/>
                        <a:lumOff val="60000"/>
                      </a:schemeClr>
                    </a:solidFill>
                  </a:tcPr>
                </a:tc>
                <a:tc>
                  <a:txBody>
                    <a:bodyPr/>
                    <a:lstStyle/>
                    <a:p>
                      <a:pPr algn="l"/>
                      <a:r>
                        <a:rPr lang="en-US" sz="3600" dirty="0"/>
                        <a:t>c. the Strawberry Festival</a:t>
                      </a:r>
                    </a:p>
                  </a:txBody>
                  <a:tcPr anchor="ctr">
                    <a:solidFill>
                      <a:schemeClr val="accent1">
                        <a:lumMod val="40000"/>
                        <a:lumOff val="60000"/>
                      </a:schemeClr>
                    </a:solidFill>
                  </a:tcPr>
                </a:tc>
                <a:extLst>
                  <a:ext uri="{0D108BD9-81ED-4DB2-BD59-A6C34878D82A}">
                    <a16:rowId xmlns:a16="http://schemas.microsoft.com/office/drawing/2014/main" val="2846354566"/>
                  </a:ext>
                </a:extLst>
              </a:tr>
              <a:tr h="731720">
                <a:tc>
                  <a:txBody>
                    <a:bodyPr/>
                    <a:lstStyle/>
                    <a:p>
                      <a:pPr algn="l"/>
                      <a:r>
                        <a:rPr lang="en-US" sz="3600"/>
                        <a:t>4. leave</a:t>
                      </a:r>
                    </a:p>
                  </a:txBody>
                  <a:tcPr anchor="ctr">
                    <a:solidFill>
                      <a:schemeClr val="accent1">
                        <a:lumMod val="40000"/>
                        <a:lumOff val="60000"/>
                      </a:schemeClr>
                    </a:solidFill>
                  </a:tcPr>
                </a:tc>
                <a:tc>
                  <a:txBody>
                    <a:bodyPr/>
                    <a:lstStyle/>
                    <a:p>
                      <a:pPr algn="l"/>
                      <a:r>
                        <a:rPr lang="en-US" sz="3600" dirty="0"/>
                        <a:t>d.</a:t>
                      </a:r>
                      <a:r>
                        <a:rPr lang="en-US" sz="3600" baseline="0" dirty="0"/>
                        <a:t> </a:t>
                      </a:r>
                      <a:r>
                        <a:rPr lang="en-US" sz="3600" dirty="0"/>
                        <a:t>the</a:t>
                      </a:r>
                      <a:r>
                        <a:rPr lang="en-US" sz="3600" baseline="0" dirty="0"/>
                        <a:t> </a:t>
                      </a:r>
                      <a:r>
                        <a:rPr lang="en-US" sz="3600" dirty="0"/>
                        <a:t>Kids’ Strawberry Race</a:t>
                      </a:r>
                    </a:p>
                  </a:txBody>
                  <a:tcPr anchor="ctr">
                    <a:solidFill>
                      <a:schemeClr val="accent1">
                        <a:lumMod val="40000"/>
                        <a:lumOff val="60000"/>
                      </a:schemeClr>
                    </a:solidFill>
                  </a:tcPr>
                </a:tc>
                <a:extLst>
                  <a:ext uri="{0D108BD9-81ED-4DB2-BD59-A6C34878D82A}">
                    <a16:rowId xmlns:a16="http://schemas.microsoft.com/office/drawing/2014/main" val="373307595"/>
                  </a:ext>
                </a:extLst>
              </a:tr>
            </a:tbl>
          </a:graphicData>
        </a:graphic>
      </p:graphicFrame>
      <p:cxnSp>
        <p:nvCxnSpPr>
          <p:cNvPr id="4" name="Straight Arrow Connector 3">
            <a:extLst>
              <a:ext uri="{FF2B5EF4-FFF2-40B4-BE49-F238E27FC236}">
                <a16:creationId xmlns:a16="http://schemas.microsoft.com/office/drawing/2014/main" id="{D0EE4020-B9AC-C01C-8FFE-72FA81C8178B}"/>
              </a:ext>
            </a:extLst>
          </p:cNvPr>
          <p:cNvCxnSpPr>
            <a:cxnSpLocks/>
          </p:cNvCxnSpPr>
          <p:nvPr/>
        </p:nvCxnSpPr>
        <p:spPr>
          <a:xfrm>
            <a:off x="1676834" y="3295764"/>
            <a:ext cx="4473503" cy="1451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2C862372-D7BD-679B-DA08-98798A2AC06D}"/>
              </a:ext>
            </a:extLst>
          </p:cNvPr>
          <p:cNvCxnSpPr>
            <a:cxnSpLocks/>
          </p:cNvCxnSpPr>
          <p:nvPr/>
        </p:nvCxnSpPr>
        <p:spPr>
          <a:xfrm>
            <a:off x="2066301" y="4014653"/>
            <a:ext cx="3980928" cy="47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C004DAB-7E38-0372-6020-90183995EDCD}"/>
              </a:ext>
            </a:extLst>
          </p:cNvPr>
          <p:cNvCxnSpPr>
            <a:cxnSpLocks/>
          </p:cNvCxnSpPr>
          <p:nvPr/>
        </p:nvCxnSpPr>
        <p:spPr>
          <a:xfrm>
            <a:off x="3083611" y="4747680"/>
            <a:ext cx="3012389" cy="70641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9A00E5E-64AF-8470-4037-06FABB5E3B7B}"/>
              </a:ext>
            </a:extLst>
          </p:cNvPr>
          <p:cNvCxnSpPr>
            <a:cxnSpLocks/>
          </p:cNvCxnSpPr>
          <p:nvPr/>
        </p:nvCxnSpPr>
        <p:spPr>
          <a:xfrm flipV="1">
            <a:off x="1904351" y="3324289"/>
            <a:ext cx="4142878" cy="22226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7315714"/>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11AB80D-C1CE-49EC-BD8F-D627C101687E}"/>
              </a:ext>
            </a:extLst>
          </p:cNvPr>
          <p:cNvPicPr>
            <a:picLocks noChangeAspect="1"/>
          </p:cNvPicPr>
          <p:nvPr/>
        </p:nvPicPr>
        <p:blipFill rotWithShape="1">
          <a:blip r:embed="rId2"/>
          <a:srcRect b="2901"/>
          <a:stretch/>
        </p:blipFill>
        <p:spPr>
          <a:xfrm>
            <a:off x="1560806" y="1265574"/>
            <a:ext cx="8706315" cy="4989580"/>
          </a:xfrm>
          <a:prstGeom prst="rect">
            <a:avLst/>
          </a:prstGeom>
        </p:spPr>
      </p:pic>
      <p:sp>
        <p:nvSpPr>
          <p:cNvPr id="3" name="Speech Bubble: Rectangle with Corners Rounded 8">
            <a:extLst>
              <a:ext uri="{FF2B5EF4-FFF2-40B4-BE49-F238E27FC236}">
                <a16:creationId xmlns:a16="http://schemas.microsoft.com/office/drawing/2014/main" id="{2A17D1E2-6645-4BC6-9E35-7655B0F2C4AD}"/>
              </a:ext>
            </a:extLst>
          </p:cNvPr>
          <p:cNvSpPr/>
          <p:nvPr/>
        </p:nvSpPr>
        <p:spPr>
          <a:xfrm>
            <a:off x="5304056" y="725399"/>
            <a:ext cx="3755968" cy="739507"/>
          </a:xfrm>
          <a:prstGeom prst="wedgeRoundRectCallout">
            <a:avLst>
              <a:gd name="adj1" fmla="val -53511"/>
              <a:gd name="adj2" fmla="val 104106"/>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B050"/>
                </a:solidFill>
              </a:rPr>
              <a:t>It’s time to learn …</a:t>
            </a:r>
          </a:p>
        </p:txBody>
      </p:sp>
    </p:spTree>
    <p:extLst>
      <p:ext uri="{BB962C8B-B14F-4D97-AF65-F5344CB8AC3E}">
        <p14:creationId xmlns:p14="http://schemas.microsoft.com/office/powerpoint/2010/main" val="10642527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994" y="-90881"/>
            <a:ext cx="10506272" cy="6958861"/>
          </a:xfrm>
          <a:prstGeom prst="rect">
            <a:avLst/>
          </a:prstGeom>
        </p:spPr>
      </p:pic>
      <p:sp>
        <p:nvSpPr>
          <p:cNvPr id="6" name="Oval 5"/>
          <p:cNvSpPr/>
          <p:nvPr/>
        </p:nvSpPr>
        <p:spPr>
          <a:xfrm>
            <a:off x="2183361" y="646504"/>
            <a:ext cx="5654351" cy="543549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i="1" dirty="0"/>
              <a:t>New words</a:t>
            </a:r>
          </a:p>
          <a:p>
            <a:pPr algn="ctr"/>
            <a:r>
              <a:rPr lang="en-US" sz="3600" i="1" dirty="0"/>
              <a:t>……..</a:t>
            </a:r>
          </a:p>
          <a:p>
            <a:pPr algn="ctr"/>
            <a:r>
              <a:rPr lang="en-US" sz="3600" i="1" dirty="0"/>
              <a:t>…….</a:t>
            </a:r>
          </a:p>
          <a:p>
            <a:pPr algn="ctr"/>
            <a:r>
              <a:rPr lang="en-US" sz="3600" i="1" dirty="0"/>
              <a:t>…….</a:t>
            </a:r>
          </a:p>
          <a:p>
            <a:pPr algn="ctr"/>
            <a:r>
              <a:rPr lang="en-US" sz="3600" i="1" dirty="0"/>
              <a:t>……..</a:t>
            </a:r>
            <a:endParaRPr lang="en-US" i="1" dirty="0"/>
          </a:p>
        </p:txBody>
      </p:sp>
    </p:spTree>
    <p:extLst>
      <p:ext uri="{BB962C8B-B14F-4D97-AF65-F5344CB8AC3E}">
        <p14:creationId xmlns:p14="http://schemas.microsoft.com/office/powerpoint/2010/main" val="281704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22139" y="951045"/>
            <a:ext cx="8001000" cy="4049600"/>
          </a:xfrm>
          <a:prstGeom prst="rect">
            <a:avLst/>
          </a:prstGeom>
        </p:spPr>
      </p:pic>
      <p:sp>
        <p:nvSpPr>
          <p:cNvPr id="3" name="Rectangle 2"/>
          <p:cNvSpPr/>
          <p:nvPr/>
        </p:nvSpPr>
        <p:spPr>
          <a:xfrm>
            <a:off x="2609212" y="281249"/>
            <a:ext cx="6973576" cy="646331"/>
          </a:xfrm>
          <a:prstGeom prst="rect">
            <a:avLst/>
          </a:prstGeom>
        </p:spPr>
        <p:txBody>
          <a:bodyPr wrap="none">
            <a:spAutoFit/>
          </a:bodyPr>
          <a:lstStyle/>
          <a:p>
            <a:r>
              <a:rPr lang="en-US" sz="3600" b="1" dirty="0">
                <a:solidFill>
                  <a:schemeClr val="tx2">
                    <a:lumMod val="60000"/>
                    <a:lumOff val="40000"/>
                  </a:schemeClr>
                </a:solidFill>
              </a:rPr>
              <a:t>Label the pictures with the prompts</a:t>
            </a:r>
          </a:p>
        </p:txBody>
      </p:sp>
      <p:sp>
        <p:nvSpPr>
          <p:cNvPr id="5" name="Rectangle 4"/>
          <p:cNvSpPr/>
          <p:nvPr/>
        </p:nvSpPr>
        <p:spPr>
          <a:xfrm>
            <a:off x="1307076" y="4972668"/>
            <a:ext cx="6096000" cy="1661993"/>
          </a:xfrm>
          <a:prstGeom prst="rect">
            <a:avLst/>
          </a:prstGeom>
        </p:spPr>
        <p:txBody>
          <a:bodyPr>
            <a:spAutoFit/>
          </a:bodyPr>
          <a:lstStyle/>
          <a:p>
            <a:pPr marL="457200" indent="-457200">
              <a:buFontTx/>
              <a:buChar char="-"/>
            </a:pPr>
            <a:r>
              <a:rPr lang="en-US" sz="2800"/>
              <a:t>eat a traditional meal</a:t>
            </a:r>
          </a:p>
          <a:p>
            <a:pPr marL="457200" indent="-457200">
              <a:buFontTx/>
              <a:buChar char="-"/>
            </a:pPr>
            <a:r>
              <a:rPr lang="en-US" sz="2800"/>
              <a:t>wear traditional clothes</a:t>
            </a:r>
          </a:p>
          <a:p>
            <a:pPr marL="457200" indent="-457200">
              <a:buFontTx/>
              <a:buChar char="-"/>
            </a:pPr>
            <a:r>
              <a:rPr lang="en-US" sz="2800"/>
              <a:t>listen to a band</a:t>
            </a:r>
          </a:p>
          <a:p>
            <a:pPr marL="457200" indent="-457200">
              <a:buFontTx/>
              <a:buChar char="-"/>
            </a:pPr>
            <a:endParaRPr lang="en-US"/>
          </a:p>
        </p:txBody>
      </p:sp>
      <p:sp>
        <p:nvSpPr>
          <p:cNvPr id="6" name="Rectangle 5"/>
          <p:cNvSpPr/>
          <p:nvPr/>
        </p:nvSpPr>
        <p:spPr>
          <a:xfrm>
            <a:off x="6096000" y="4972668"/>
            <a:ext cx="6096000" cy="1384995"/>
          </a:xfrm>
          <a:prstGeom prst="rect">
            <a:avLst/>
          </a:prstGeom>
        </p:spPr>
        <p:txBody>
          <a:bodyPr>
            <a:spAutoFit/>
          </a:bodyPr>
          <a:lstStyle/>
          <a:p>
            <a:r>
              <a:rPr lang="en-US" sz="2800"/>
              <a:t>- watch a fireworks display</a:t>
            </a:r>
          </a:p>
          <a:p>
            <a:r>
              <a:rPr lang="en-US" sz="2800"/>
              <a:t>- play games</a:t>
            </a:r>
          </a:p>
          <a:p>
            <a:r>
              <a:rPr lang="en-US" sz="2800"/>
              <a:t>- paint your face</a:t>
            </a:r>
          </a:p>
        </p:txBody>
      </p:sp>
      <p:sp>
        <p:nvSpPr>
          <p:cNvPr id="7" name="Rectangle 6"/>
          <p:cNvSpPr/>
          <p:nvPr/>
        </p:nvSpPr>
        <p:spPr>
          <a:xfrm>
            <a:off x="2133600" y="2639542"/>
            <a:ext cx="2221476"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666537" y="2690779"/>
            <a:ext cx="245997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913124" y="2639542"/>
            <a:ext cx="1303447" cy="3363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133600" y="4552531"/>
            <a:ext cx="1930400" cy="293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666536" y="4559261"/>
            <a:ext cx="2459977" cy="286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743562" y="4559262"/>
            <a:ext cx="1618151" cy="2864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6572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738067" y="899401"/>
            <a:ext cx="10752537" cy="5442254"/>
          </a:xfrm>
          <a:prstGeom prst="rect">
            <a:avLst/>
          </a:prstGeom>
        </p:spPr>
      </p:pic>
      <p:sp>
        <p:nvSpPr>
          <p:cNvPr id="3" name="Rectangle 2"/>
          <p:cNvSpPr/>
          <p:nvPr/>
        </p:nvSpPr>
        <p:spPr>
          <a:xfrm>
            <a:off x="5571861" y="253070"/>
            <a:ext cx="1632755" cy="646331"/>
          </a:xfrm>
          <a:prstGeom prst="rect">
            <a:avLst/>
          </a:prstGeom>
        </p:spPr>
        <p:txBody>
          <a:bodyPr wrap="none">
            <a:spAutoFit/>
          </a:bodyPr>
          <a:lstStyle/>
          <a:p>
            <a:pPr algn="ctr"/>
            <a:r>
              <a:rPr lang="en-US" sz="3600" b="1" dirty="0">
                <a:solidFill>
                  <a:schemeClr val="tx2">
                    <a:lumMod val="60000"/>
                    <a:lumOff val="40000"/>
                  </a:schemeClr>
                </a:solidFill>
              </a:rPr>
              <a:t>Answer</a:t>
            </a:r>
          </a:p>
        </p:txBody>
      </p:sp>
      <p:sp>
        <p:nvSpPr>
          <p:cNvPr id="7" name="Rectangle 6"/>
          <p:cNvSpPr/>
          <p:nvPr/>
        </p:nvSpPr>
        <p:spPr>
          <a:xfrm>
            <a:off x="1181100" y="3181351"/>
            <a:ext cx="2882900" cy="400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07033" y="3203819"/>
            <a:ext cx="3406091" cy="377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871240" y="3220479"/>
            <a:ext cx="1859526" cy="400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428750" y="5716760"/>
            <a:ext cx="2286000" cy="360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507033" y="5716760"/>
            <a:ext cx="3406091" cy="43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705407" y="5716760"/>
            <a:ext cx="2191193" cy="4363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83678" y="3181352"/>
            <a:ext cx="3476520" cy="492443"/>
          </a:xfrm>
          <a:prstGeom prst="rect">
            <a:avLst/>
          </a:prstGeom>
        </p:spPr>
        <p:txBody>
          <a:bodyPr wrap="square">
            <a:spAutoFit/>
          </a:bodyPr>
          <a:lstStyle/>
          <a:p>
            <a:r>
              <a:rPr lang="en-US" sz="2600" dirty="0">
                <a:solidFill>
                  <a:srgbClr val="FF0000"/>
                </a:solidFill>
                <a:sym typeface="Wingdings" panose="05000000000000000000" pitchFamily="2" charset="2"/>
              </a:rPr>
              <a:t>eat a traditional meal</a:t>
            </a:r>
          </a:p>
        </p:txBody>
      </p:sp>
      <p:sp>
        <p:nvSpPr>
          <p:cNvPr id="15" name="Rectangle 14"/>
          <p:cNvSpPr/>
          <p:nvPr/>
        </p:nvSpPr>
        <p:spPr>
          <a:xfrm>
            <a:off x="4507033" y="3164358"/>
            <a:ext cx="3476520" cy="492443"/>
          </a:xfrm>
          <a:prstGeom prst="rect">
            <a:avLst/>
          </a:prstGeom>
        </p:spPr>
        <p:txBody>
          <a:bodyPr wrap="square">
            <a:spAutoFit/>
          </a:bodyPr>
          <a:lstStyle/>
          <a:p>
            <a:r>
              <a:rPr lang="en-US" sz="2600" dirty="0">
                <a:solidFill>
                  <a:srgbClr val="FF0000"/>
                </a:solidFill>
                <a:sym typeface="Wingdings" panose="05000000000000000000" pitchFamily="2" charset="2"/>
              </a:rPr>
              <a:t>wear traditional clothes</a:t>
            </a:r>
          </a:p>
        </p:txBody>
      </p:sp>
      <p:sp>
        <p:nvSpPr>
          <p:cNvPr id="16" name="Rectangle 15"/>
          <p:cNvSpPr/>
          <p:nvPr/>
        </p:nvSpPr>
        <p:spPr>
          <a:xfrm>
            <a:off x="8928694" y="3170617"/>
            <a:ext cx="3476520" cy="492443"/>
          </a:xfrm>
          <a:prstGeom prst="rect">
            <a:avLst/>
          </a:prstGeom>
        </p:spPr>
        <p:txBody>
          <a:bodyPr wrap="square">
            <a:spAutoFit/>
          </a:bodyPr>
          <a:lstStyle/>
          <a:p>
            <a:r>
              <a:rPr lang="en-US" sz="2600" dirty="0">
                <a:solidFill>
                  <a:srgbClr val="FF0000"/>
                </a:solidFill>
                <a:sym typeface="Wingdings" panose="05000000000000000000" pitchFamily="2" charset="2"/>
              </a:rPr>
              <a:t>play games</a:t>
            </a:r>
          </a:p>
        </p:txBody>
      </p:sp>
      <p:sp>
        <p:nvSpPr>
          <p:cNvPr id="17" name="Rectangle 16"/>
          <p:cNvSpPr/>
          <p:nvPr/>
        </p:nvSpPr>
        <p:spPr>
          <a:xfrm>
            <a:off x="1428750" y="5699766"/>
            <a:ext cx="3476520" cy="492443"/>
          </a:xfrm>
          <a:prstGeom prst="rect">
            <a:avLst/>
          </a:prstGeom>
        </p:spPr>
        <p:txBody>
          <a:bodyPr wrap="square">
            <a:spAutoFit/>
          </a:bodyPr>
          <a:lstStyle/>
          <a:p>
            <a:r>
              <a:rPr lang="en-US" sz="2600">
                <a:solidFill>
                  <a:srgbClr val="FF0000"/>
                </a:solidFill>
                <a:sym typeface="Wingdings" panose="05000000000000000000" pitchFamily="2" charset="2"/>
              </a:rPr>
              <a:t>listen to a band</a:t>
            </a:r>
          </a:p>
        </p:txBody>
      </p:sp>
      <p:sp>
        <p:nvSpPr>
          <p:cNvPr id="18" name="Rectangle 17"/>
          <p:cNvSpPr/>
          <p:nvPr/>
        </p:nvSpPr>
        <p:spPr>
          <a:xfrm>
            <a:off x="4443235" y="5706127"/>
            <a:ext cx="3751753" cy="492443"/>
          </a:xfrm>
          <a:prstGeom prst="rect">
            <a:avLst/>
          </a:prstGeom>
        </p:spPr>
        <p:txBody>
          <a:bodyPr wrap="square">
            <a:spAutoFit/>
          </a:bodyPr>
          <a:lstStyle/>
          <a:p>
            <a:r>
              <a:rPr lang="en-US" sz="2600" dirty="0">
                <a:solidFill>
                  <a:srgbClr val="FF0000"/>
                </a:solidFill>
                <a:sym typeface="Wingdings" panose="05000000000000000000" pitchFamily="2" charset="2"/>
              </a:rPr>
              <a:t>watch a fireworks display</a:t>
            </a:r>
          </a:p>
        </p:txBody>
      </p:sp>
      <p:sp>
        <p:nvSpPr>
          <p:cNvPr id="19" name="Rectangle 18"/>
          <p:cNvSpPr/>
          <p:nvPr/>
        </p:nvSpPr>
        <p:spPr>
          <a:xfrm>
            <a:off x="8683581" y="5705671"/>
            <a:ext cx="3476520" cy="492443"/>
          </a:xfrm>
          <a:prstGeom prst="rect">
            <a:avLst/>
          </a:prstGeom>
        </p:spPr>
        <p:txBody>
          <a:bodyPr wrap="square">
            <a:spAutoFit/>
          </a:bodyPr>
          <a:lstStyle/>
          <a:p>
            <a:r>
              <a:rPr lang="en-US" sz="2600" dirty="0">
                <a:solidFill>
                  <a:srgbClr val="FF0000"/>
                </a:solidFill>
                <a:sym typeface="Wingdings" panose="05000000000000000000" pitchFamily="2" charset="2"/>
              </a:rPr>
              <a:t>paint your face</a:t>
            </a:r>
          </a:p>
        </p:txBody>
      </p:sp>
      <p:pic>
        <p:nvPicPr>
          <p:cNvPr id="4" name="CD1 - TRACK 40">
            <a:hlinkClick r:id="" action="ppaction://media"/>
            <a:extLst>
              <a:ext uri="{FF2B5EF4-FFF2-40B4-BE49-F238E27FC236}">
                <a16:creationId xmlns:a16="http://schemas.microsoft.com/office/drawing/2014/main" id="{2B40198D-9D47-1268-51CC-E70945AB190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015440" y="410943"/>
            <a:ext cx="488457" cy="488457"/>
          </a:xfrm>
          <a:prstGeom prst="rect">
            <a:avLst/>
          </a:prstGeom>
        </p:spPr>
      </p:pic>
    </p:spTree>
    <p:extLst>
      <p:ext uri="{BB962C8B-B14F-4D97-AF65-F5344CB8AC3E}">
        <p14:creationId xmlns:p14="http://schemas.microsoft.com/office/powerpoint/2010/main" val="3784804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randombar(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randombar(horizont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randombar(horizont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randombar(horizont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4108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bldLst>
      <p:bldP spid="13" grpId="0"/>
      <p:bldP spid="15" grpId="0"/>
      <p:bldP spid="16" grpId="0"/>
      <p:bldP spid="17" grpId="0"/>
      <p:bldP spid="18" grpId="0"/>
      <p:bldP spid="1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9924</TotalTime>
  <Words>2345</Words>
  <Application>Microsoft Office PowerPoint</Application>
  <PresentationFormat>Widescreen</PresentationFormat>
  <Paragraphs>299</Paragraphs>
  <Slides>43</Slides>
  <Notes>6</Notes>
  <HiddenSlides>0</HiddenSlides>
  <MMClips>28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43</vt:i4>
      </vt:variant>
    </vt:vector>
  </HeadingPairs>
  <TitlesOfParts>
    <vt:vector size="50" baseType="lpstr">
      <vt:lpstr>FrutigerLTStd-Light</vt:lpstr>
      <vt:lpstr>FuturaLT-Heavy</vt:lpstr>
      <vt:lpstr>FuturaStd-Book</vt:lpstr>
      <vt:lpstr>Arial</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Tra Nguyen Thanh</cp:lastModifiedBy>
  <cp:revision>302</cp:revision>
  <dcterms:created xsi:type="dcterms:W3CDTF">2020-12-08T03:17:05Z</dcterms:created>
  <dcterms:modified xsi:type="dcterms:W3CDTF">2022-12-21T03:23:18Z</dcterms:modified>
</cp:coreProperties>
</file>