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300" r:id="rId2"/>
    <p:sldId id="304" r:id="rId3"/>
    <p:sldId id="302" r:id="rId4"/>
    <p:sldId id="292" r:id="rId5"/>
    <p:sldId id="391" r:id="rId6"/>
    <p:sldId id="392" r:id="rId7"/>
    <p:sldId id="346" r:id="rId8"/>
    <p:sldId id="301" r:id="rId9"/>
    <p:sldId id="306" r:id="rId10"/>
    <p:sldId id="380" r:id="rId11"/>
    <p:sldId id="348" r:id="rId12"/>
    <p:sldId id="357" r:id="rId13"/>
    <p:sldId id="381" r:id="rId14"/>
    <p:sldId id="369" r:id="rId15"/>
    <p:sldId id="382" r:id="rId16"/>
    <p:sldId id="383" r:id="rId17"/>
    <p:sldId id="384" r:id="rId18"/>
    <p:sldId id="385" r:id="rId19"/>
    <p:sldId id="388" r:id="rId20"/>
    <p:sldId id="389" r:id="rId21"/>
    <p:sldId id="377" r:id="rId22"/>
    <p:sldId id="390" r:id="rId23"/>
    <p:sldId id="315" r:id="rId24"/>
    <p:sldId id="332" r:id="rId25"/>
    <p:sldId id="387" r:id="rId26"/>
    <p:sldId id="331" r:id="rId27"/>
    <p:sldId id="328" r:id="rId28"/>
    <p:sldId id="329" r:id="rId29"/>
    <p:sldId id="3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ạm Thị Hoài - Viện Ngôn ngữ" initials="PTH-VN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9" d="100"/>
          <a:sy n="69" d="100"/>
        </p:scale>
        <p:origin x="1008" y="54"/>
      </p:cViewPr>
      <p:guideLst>
        <p:guide orient="horz" pos="2161"/>
        <p:guide pos="38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35"/>
            <a:ext cx="12213590" cy="6865620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227076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7: Transportation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512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7: Transportation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54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29" y="563682"/>
            <a:ext cx="9754846" cy="2220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717" y="2983976"/>
            <a:ext cx="6405780" cy="1805551"/>
          </a:xfrm>
          <a:prstGeom prst="rect">
            <a:avLst/>
          </a:prstGeom>
        </p:spPr>
      </p:pic>
      <p:pic>
        <p:nvPicPr>
          <p:cNvPr id="6" name="CD1-TRACK 7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9263" y="890916"/>
            <a:ext cx="898418" cy="89841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7940387" y="413230"/>
            <a:ext cx="3946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44" y="484135"/>
            <a:ext cx="10530794" cy="196917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061588" y="2203554"/>
            <a:ext cx="177407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Right 9"/>
          <p:cNvSpPr/>
          <p:nvPr/>
        </p:nvSpPr>
        <p:spPr>
          <a:xfrm>
            <a:off x="8499423" y="2098624"/>
            <a:ext cx="869429" cy="20985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578715" y="1424066"/>
            <a:ext cx="2103131" cy="250241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Wrong. The stress is on the second syllable.</a:t>
            </a:r>
          </a:p>
        </p:txBody>
      </p:sp>
      <p:pic>
        <p:nvPicPr>
          <p:cNvPr id="9" name="CD1-TRACK 7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5095" y="1548784"/>
            <a:ext cx="759332" cy="7593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48" y="3229752"/>
            <a:ext cx="6617392" cy="1272576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79712" y="1224760"/>
            <a:ext cx="3946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857" y="26"/>
            <a:ext cx="7661490" cy="9381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151" y="937917"/>
            <a:ext cx="6739413" cy="12772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950" y="3319083"/>
            <a:ext cx="3703667" cy="15167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3548" y="4765337"/>
            <a:ext cx="3703667" cy="13400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6122" y="2023045"/>
            <a:ext cx="4500711" cy="15856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23" y="1930800"/>
            <a:ext cx="6158038" cy="383337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1" y="1017541"/>
            <a:ext cx="3667637" cy="2257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767" y="1017541"/>
            <a:ext cx="3658111" cy="2286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21" y="3450719"/>
            <a:ext cx="3734321" cy="23339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549" y="3474534"/>
            <a:ext cx="3715268" cy="22863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7840" y="343822"/>
            <a:ext cx="3762900" cy="2267266"/>
          </a:xfrm>
          <a:prstGeom prst="rect">
            <a:avLst/>
          </a:prstGeom>
        </p:spPr>
      </p:pic>
      <p:sp>
        <p:nvSpPr>
          <p:cNvPr id="20" name="Speech Bubble: Rectangle with Corners Rounded 19"/>
          <p:cNvSpPr/>
          <p:nvPr/>
        </p:nvSpPr>
        <p:spPr>
          <a:xfrm>
            <a:off x="7890188" y="2698420"/>
            <a:ext cx="4301812" cy="656689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What luggage do / does …….. have?</a:t>
            </a:r>
          </a:p>
        </p:txBody>
      </p:sp>
      <p:sp>
        <p:nvSpPr>
          <p:cNvPr id="21" name="Speech Bubble: Rectangle with Corners Rounded 20"/>
          <p:cNvSpPr/>
          <p:nvPr/>
        </p:nvSpPr>
        <p:spPr>
          <a:xfrm>
            <a:off x="7726624" y="3588438"/>
            <a:ext cx="3482939" cy="898215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He / She has ……………./</a:t>
            </a:r>
          </a:p>
          <a:p>
            <a:r>
              <a:rPr lang="en-US" sz="2400" dirty="0">
                <a:solidFill>
                  <a:prstClr val="white"/>
                </a:solidFill>
              </a:rPr>
              <a:t>They have……………..</a:t>
            </a:r>
          </a:p>
        </p:txBody>
      </p:sp>
      <p:sp>
        <p:nvSpPr>
          <p:cNvPr id="22" name="Speech Bubble: Rectangle with Corners Rounded 5"/>
          <p:cNvSpPr/>
          <p:nvPr/>
        </p:nvSpPr>
        <p:spPr>
          <a:xfrm>
            <a:off x="8793205" y="4781567"/>
            <a:ext cx="3267816" cy="594285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Is this his / hers / theirs?</a:t>
            </a:r>
          </a:p>
        </p:txBody>
      </p:sp>
      <p:sp>
        <p:nvSpPr>
          <p:cNvPr id="24" name="Speech Bubble: Rectangle with Corners Rounded 6"/>
          <p:cNvSpPr/>
          <p:nvPr/>
        </p:nvSpPr>
        <p:spPr>
          <a:xfrm>
            <a:off x="7997345" y="5784670"/>
            <a:ext cx="2238150" cy="446715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Yes, it 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  <p:bldP spid="21" grpId="0" animBg="1"/>
      <p:bldP spid="22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sp>
        <p:nvSpPr>
          <p:cNvPr id="8" name="Speech Bubble: Rectangle with Corners Rounded 7"/>
          <p:cNvSpPr/>
          <p:nvPr/>
        </p:nvSpPr>
        <p:spPr>
          <a:xfrm>
            <a:off x="4825539" y="1167781"/>
            <a:ext cx="6434937" cy="926142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What luggage do / does …….. have?</a:t>
            </a:r>
          </a:p>
        </p:txBody>
      </p:sp>
      <p:sp>
        <p:nvSpPr>
          <p:cNvPr id="9" name="Speech Bubble: Rectangle with Corners Rounded 8"/>
          <p:cNvSpPr/>
          <p:nvPr/>
        </p:nvSpPr>
        <p:spPr>
          <a:xfrm>
            <a:off x="7084938" y="2379327"/>
            <a:ext cx="4816274" cy="1049673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He / She has ……………./</a:t>
            </a:r>
          </a:p>
          <a:p>
            <a:r>
              <a:rPr lang="en-US" sz="3200" dirty="0">
                <a:solidFill>
                  <a:prstClr val="white"/>
                </a:solidFill>
              </a:rPr>
              <a:t>They have……………..</a:t>
            </a:r>
          </a:p>
        </p:txBody>
      </p:sp>
      <p:sp>
        <p:nvSpPr>
          <p:cNvPr id="10" name="Speech Bubble: Rectangle with Corners Rounded 5"/>
          <p:cNvSpPr/>
          <p:nvPr/>
        </p:nvSpPr>
        <p:spPr>
          <a:xfrm>
            <a:off x="4974277" y="3720599"/>
            <a:ext cx="4518798" cy="838132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Is this his / hers / theirs?</a:t>
            </a:r>
          </a:p>
        </p:txBody>
      </p:sp>
      <p:sp>
        <p:nvSpPr>
          <p:cNvPr id="11" name="Speech Bubble: Rectangle with Corners Rounded 6"/>
          <p:cNvSpPr/>
          <p:nvPr/>
        </p:nvSpPr>
        <p:spPr>
          <a:xfrm>
            <a:off x="7945597" y="5002921"/>
            <a:ext cx="3094956" cy="630011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Yes, it is.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41" y="1809506"/>
            <a:ext cx="4518798" cy="2781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54" y="1973038"/>
            <a:ext cx="4700815" cy="2938009"/>
          </a:xfrm>
          <a:prstGeom prst="rect">
            <a:avLst/>
          </a:prstGeom>
        </p:spPr>
      </p:pic>
      <p:sp>
        <p:nvSpPr>
          <p:cNvPr id="14" name="Speech Bubble: Rectangle with Corners Rounded 13"/>
          <p:cNvSpPr/>
          <p:nvPr/>
        </p:nvSpPr>
        <p:spPr>
          <a:xfrm>
            <a:off x="4825539" y="1167781"/>
            <a:ext cx="6434937" cy="926142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What luggage do / does …….. have?</a:t>
            </a:r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7084938" y="2379327"/>
            <a:ext cx="4816274" cy="1049673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He / She has ……………./</a:t>
            </a:r>
          </a:p>
          <a:p>
            <a:r>
              <a:rPr lang="en-US" sz="3200" dirty="0">
                <a:solidFill>
                  <a:prstClr val="white"/>
                </a:solidFill>
              </a:rPr>
              <a:t>They have……………..</a:t>
            </a:r>
          </a:p>
        </p:txBody>
      </p:sp>
      <p:sp>
        <p:nvSpPr>
          <p:cNvPr id="16" name="Speech Bubble: Rectangle with Corners Rounded 5"/>
          <p:cNvSpPr/>
          <p:nvPr/>
        </p:nvSpPr>
        <p:spPr>
          <a:xfrm>
            <a:off x="4974277" y="3720599"/>
            <a:ext cx="4518798" cy="838132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Is this his / hers / theirs?</a:t>
            </a:r>
          </a:p>
        </p:txBody>
      </p:sp>
      <p:sp>
        <p:nvSpPr>
          <p:cNvPr id="17" name="Speech Bubble: Rectangle with Corners Rounded 6"/>
          <p:cNvSpPr/>
          <p:nvPr/>
        </p:nvSpPr>
        <p:spPr>
          <a:xfrm>
            <a:off x="7945597" y="5002921"/>
            <a:ext cx="3094956" cy="630011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Yes, it 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34" y="1630852"/>
            <a:ext cx="4684606" cy="2927879"/>
          </a:xfrm>
          <a:prstGeom prst="rect">
            <a:avLst/>
          </a:prstGeom>
        </p:spPr>
      </p:pic>
      <p:sp>
        <p:nvSpPr>
          <p:cNvPr id="14" name="Speech Bubble: Rectangle with Corners Rounded 13"/>
          <p:cNvSpPr/>
          <p:nvPr/>
        </p:nvSpPr>
        <p:spPr>
          <a:xfrm>
            <a:off x="4825539" y="1167781"/>
            <a:ext cx="6434937" cy="926142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What luggage do / does …….. have?</a:t>
            </a:r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7084938" y="2379327"/>
            <a:ext cx="4816274" cy="1049673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He / She has ……………./</a:t>
            </a:r>
          </a:p>
          <a:p>
            <a:r>
              <a:rPr lang="en-US" sz="3200" dirty="0">
                <a:solidFill>
                  <a:prstClr val="white"/>
                </a:solidFill>
              </a:rPr>
              <a:t>They have……………..</a:t>
            </a:r>
          </a:p>
        </p:txBody>
      </p:sp>
      <p:sp>
        <p:nvSpPr>
          <p:cNvPr id="16" name="Speech Bubble: Rectangle with Corners Rounded 5"/>
          <p:cNvSpPr/>
          <p:nvPr/>
        </p:nvSpPr>
        <p:spPr>
          <a:xfrm>
            <a:off x="4974277" y="3720599"/>
            <a:ext cx="4518798" cy="838132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Is this his / hers / theirs?</a:t>
            </a:r>
          </a:p>
        </p:txBody>
      </p:sp>
      <p:sp>
        <p:nvSpPr>
          <p:cNvPr id="17" name="Speech Bubble: Rectangle with Corners Rounded 6"/>
          <p:cNvSpPr/>
          <p:nvPr/>
        </p:nvSpPr>
        <p:spPr>
          <a:xfrm>
            <a:off x="7945597" y="5002921"/>
            <a:ext cx="3094956" cy="630011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Yes, it 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6" y="1630852"/>
            <a:ext cx="4757803" cy="2927879"/>
          </a:xfrm>
          <a:prstGeom prst="rect">
            <a:avLst/>
          </a:prstGeom>
        </p:spPr>
      </p:pic>
      <p:sp>
        <p:nvSpPr>
          <p:cNvPr id="14" name="Speech Bubble: Rectangle with Corners Rounded 13"/>
          <p:cNvSpPr/>
          <p:nvPr/>
        </p:nvSpPr>
        <p:spPr>
          <a:xfrm>
            <a:off x="4825539" y="1167781"/>
            <a:ext cx="6434937" cy="926142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What luggage do / does …….. have?</a:t>
            </a:r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7084938" y="2379327"/>
            <a:ext cx="4816274" cy="1049673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He / She has ……………./</a:t>
            </a:r>
          </a:p>
          <a:p>
            <a:r>
              <a:rPr lang="en-US" sz="3200" dirty="0">
                <a:solidFill>
                  <a:prstClr val="white"/>
                </a:solidFill>
              </a:rPr>
              <a:t>They have……………..</a:t>
            </a:r>
          </a:p>
        </p:txBody>
      </p:sp>
      <p:sp>
        <p:nvSpPr>
          <p:cNvPr id="16" name="Speech Bubble: Rectangle with Corners Rounded 5"/>
          <p:cNvSpPr/>
          <p:nvPr/>
        </p:nvSpPr>
        <p:spPr>
          <a:xfrm>
            <a:off x="4974277" y="3720599"/>
            <a:ext cx="4518798" cy="838132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Is this his / hers / theirs?</a:t>
            </a:r>
          </a:p>
        </p:txBody>
      </p:sp>
      <p:sp>
        <p:nvSpPr>
          <p:cNvPr id="17" name="Speech Bubble: Rectangle with Corners Rounded 6"/>
          <p:cNvSpPr/>
          <p:nvPr/>
        </p:nvSpPr>
        <p:spPr>
          <a:xfrm>
            <a:off x="7945597" y="5002921"/>
            <a:ext cx="3094956" cy="630011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Yes, it 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the same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97" y="1813025"/>
            <a:ext cx="4732434" cy="2851441"/>
          </a:xfrm>
          <a:prstGeom prst="rect">
            <a:avLst/>
          </a:prstGeom>
        </p:spPr>
      </p:pic>
      <p:sp>
        <p:nvSpPr>
          <p:cNvPr id="14" name="Speech Bubble: Rectangle with Corners Rounded 13"/>
          <p:cNvSpPr/>
          <p:nvPr/>
        </p:nvSpPr>
        <p:spPr>
          <a:xfrm>
            <a:off x="4825539" y="1167781"/>
            <a:ext cx="6434937" cy="926142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What luggage do / does …….. have?</a:t>
            </a:r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7084938" y="2379327"/>
            <a:ext cx="4816274" cy="1049673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He / She has ……………./</a:t>
            </a:r>
          </a:p>
          <a:p>
            <a:r>
              <a:rPr lang="en-US" sz="3200" dirty="0">
                <a:solidFill>
                  <a:prstClr val="white"/>
                </a:solidFill>
              </a:rPr>
              <a:t>They have……………..</a:t>
            </a:r>
          </a:p>
        </p:txBody>
      </p:sp>
      <p:sp>
        <p:nvSpPr>
          <p:cNvPr id="16" name="Speech Bubble: Rectangle with Corners Rounded 5"/>
          <p:cNvSpPr/>
          <p:nvPr/>
        </p:nvSpPr>
        <p:spPr>
          <a:xfrm>
            <a:off x="4974277" y="3720599"/>
            <a:ext cx="4518798" cy="838132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Is this his / hers / theirs?</a:t>
            </a:r>
          </a:p>
        </p:txBody>
      </p:sp>
      <p:sp>
        <p:nvSpPr>
          <p:cNvPr id="17" name="Speech Bubble: Rectangle with Corners Rounded 6"/>
          <p:cNvSpPr/>
          <p:nvPr/>
        </p:nvSpPr>
        <p:spPr>
          <a:xfrm>
            <a:off x="7945597" y="5002921"/>
            <a:ext cx="3094956" cy="630011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Yes, it 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384"/>
            <a:ext cx="12192000" cy="47877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58346" y="1268858"/>
            <a:ext cx="5424755" cy="208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968" y="-233"/>
            <a:ext cx="6640623" cy="838463"/>
          </a:xfrm>
          <a:prstGeom prst="rect">
            <a:avLst/>
          </a:prstGeom>
        </p:spPr>
      </p:pic>
      <p:sp>
        <p:nvSpPr>
          <p:cNvPr id="5" name="Speech Bubble: Rectangle with Corners Rounded 4"/>
          <p:cNvSpPr/>
          <p:nvPr/>
        </p:nvSpPr>
        <p:spPr>
          <a:xfrm>
            <a:off x="7239528" y="1358557"/>
            <a:ext cx="4641528" cy="429146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A: What luggage does Finn have?</a:t>
            </a:r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7475543" y="1918133"/>
            <a:ext cx="4590359" cy="424776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B: He has a new dark blue suitcase.</a:t>
            </a:r>
          </a:p>
        </p:txBody>
      </p:sp>
      <p:sp>
        <p:nvSpPr>
          <p:cNvPr id="7" name="Speech Bubble: Rectangle with Corners Rounded 5"/>
          <p:cNvSpPr/>
          <p:nvPr/>
        </p:nvSpPr>
        <p:spPr>
          <a:xfrm>
            <a:off x="7053398" y="2408123"/>
            <a:ext cx="3786488" cy="424777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A: Is this his?</a:t>
            </a:r>
          </a:p>
        </p:txBody>
      </p:sp>
      <p:sp>
        <p:nvSpPr>
          <p:cNvPr id="8" name="Speech Bubble: Rectangle with Corners Rounded 6"/>
          <p:cNvSpPr/>
          <p:nvPr/>
        </p:nvSpPr>
        <p:spPr>
          <a:xfrm>
            <a:off x="9050714" y="2891418"/>
            <a:ext cx="2830342" cy="424776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B: Yes, it is.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61335" y="4335027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189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631288" y="563325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082" y="2624114"/>
            <a:ext cx="3914181" cy="798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86" y="4007138"/>
            <a:ext cx="4057836" cy="8277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232" y="490818"/>
            <a:ext cx="4201181" cy="58763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0" y="2331877"/>
            <a:ext cx="6904234" cy="31521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923" y="-4043"/>
            <a:ext cx="6640623" cy="838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4626"/>
            <a:ext cx="12192000" cy="7988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478" y="1653506"/>
            <a:ext cx="6878010" cy="6382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073" y="2501337"/>
            <a:ext cx="5013788" cy="1721341"/>
          </a:xfrm>
          <a:prstGeom prst="rect">
            <a:avLst/>
          </a:prstGeom>
        </p:spPr>
      </p:pic>
      <p:sp>
        <p:nvSpPr>
          <p:cNvPr id="16" name="Speech Bubble: Rectangle with Corners Rounded 6"/>
          <p:cNvSpPr/>
          <p:nvPr/>
        </p:nvSpPr>
        <p:spPr>
          <a:xfrm>
            <a:off x="8999343" y="4079387"/>
            <a:ext cx="2830342" cy="424776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B: Yes, it is.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54414" y="1645439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5570"/>
            <a:ext cx="4726112" cy="21514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4634" y="340792"/>
            <a:ext cx="8619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Information exchange - work in pairs.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645" y="855241"/>
            <a:ext cx="11437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Student A: After your discussion in the previous exercise, write the owners of the luggage in the pictures and ask student B to confirm the information. Student B looks at activity file 6, p.120). Complete the table with the name of the owner of the luggage. </a:t>
            </a:r>
            <a:endParaRPr lang="en-US" sz="2400" b="1" dirty="0"/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4726112" y="1986147"/>
          <a:ext cx="7363678" cy="46155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66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2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5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923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Luggage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Owners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What my friend (B) confirms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26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069622" y="4228808"/>
            <a:ext cx="1659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Student A</a:t>
            </a:r>
          </a:p>
        </p:txBody>
      </p:sp>
      <p:sp>
        <p:nvSpPr>
          <p:cNvPr id="9" name="Speech Bubble: Rectangle with Corners Rounded 8"/>
          <p:cNvSpPr/>
          <p:nvPr/>
        </p:nvSpPr>
        <p:spPr>
          <a:xfrm>
            <a:off x="156089" y="4667375"/>
            <a:ext cx="3486366" cy="724230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A: Does Mary have an old purple handbag?</a:t>
            </a:r>
          </a:p>
        </p:txBody>
      </p:sp>
      <p:sp>
        <p:nvSpPr>
          <p:cNvPr id="10" name="Speech Bubble: Rectangle with Corners Rounded 9"/>
          <p:cNvSpPr/>
          <p:nvPr/>
        </p:nvSpPr>
        <p:spPr>
          <a:xfrm>
            <a:off x="736352" y="5640643"/>
            <a:ext cx="3447932" cy="724231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B: Yes, she does.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5570"/>
            <a:ext cx="4726112" cy="21514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4634" y="340792"/>
            <a:ext cx="8619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Swap roles and repeat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9645" y="855241"/>
            <a:ext cx="11437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Student B: After your discussion in the previous exercise, write the owners of the luggage in the pictures and ask student A to confirm the information. Student A looks at activity file 7, p.121). Complete the table with the name of the owner of the luggage. </a:t>
            </a:r>
            <a:endParaRPr lang="en-US" sz="2400" b="1" dirty="0"/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4726112" y="1986147"/>
          <a:ext cx="7363678" cy="46155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66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2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5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923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Luggage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Owners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What my friend (A) confirms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Jane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Jane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26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069622" y="4228808"/>
            <a:ext cx="1659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Student B</a:t>
            </a:r>
          </a:p>
        </p:txBody>
      </p:sp>
      <p:sp>
        <p:nvSpPr>
          <p:cNvPr id="9" name="Speech Bubble: Rectangle with Corners Rounded 8"/>
          <p:cNvSpPr/>
          <p:nvPr/>
        </p:nvSpPr>
        <p:spPr>
          <a:xfrm>
            <a:off x="156089" y="4667375"/>
            <a:ext cx="3486366" cy="724230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B: Does Jane have an old brown bag?</a:t>
            </a:r>
          </a:p>
        </p:txBody>
      </p:sp>
      <p:sp>
        <p:nvSpPr>
          <p:cNvPr id="10" name="Speech Bubble: Rectangle with Corners Rounded 9"/>
          <p:cNvSpPr/>
          <p:nvPr/>
        </p:nvSpPr>
        <p:spPr>
          <a:xfrm>
            <a:off x="736352" y="5640643"/>
            <a:ext cx="3447932" cy="724231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A: Yes, she does.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931" y="791111"/>
            <a:ext cx="4797078" cy="54291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85735" y="624253"/>
            <a:ext cx="2085654" cy="108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0261" y="797569"/>
            <a:ext cx="62154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none" spc="0" dirty="0">
                <a:ln w="0"/>
                <a:solidFill>
                  <a:srgbClr val="0070C0"/>
                </a:solidFill>
              </a:rPr>
              <a:t>Please write 4 sentences to ask and answer about the luggage of the people in the picture. </a:t>
            </a:r>
          </a:p>
          <a:p>
            <a:r>
              <a:rPr lang="en-US" sz="3200" b="1" dirty="0">
                <a:ln w="0"/>
                <a:solidFill>
                  <a:srgbClr val="0070C0"/>
                </a:solidFill>
              </a:rPr>
              <a:t>E.g. </a:t>
            </a:r>
          </a:p>
          <a:p>
            <a:r>
              <a:rPr lang="en-US" sz="3200" b="1" i="1" dirty="0">
                <a:ln w="0"/>
                <a:solidFill>
                  <a:srgbClr val="0070C0"/>
                </a:solidFill>
              </a:rPr>
              <a:t>A: Quan has a big blue backpack and a large grey suitcase.</a:t>
            </a:r>
          </a:p>
          <a:p>
            <a:r>
              <a:rPr lang="en-US" sz="3200" b="1" i="1" dirty="0">
                <a:ln w="0"/>
                <a:solidFill>
                  <a:srgbClr val="0070C0"/>
                </a:solidFill>
              </a:rPr>
              <a:t>B: Is this his?</a:t>
            </a:r>
          </a:p>
          <a:p>
            <a:r>
              <a:rPr lang="en-US" sz="3200" b="1" i="1" dirty="0">
                <a:ln w="0"/>
                <a:solidFill>
                  <a:srgbClr val="0070C0"/>
                </a:solidFill>
              </a:rPr>
              <a:t>A: Yes, it is.</a:t>
            </a:r>
          </a:p>
          <a:p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6502985" y="2881423"/>
            <a:ext cx="1439537" cy="646986"/>
          </a:xfrm>
          <a:prstGeom prst="wedgeRoundRectCallout">
            <a:avLst>
              <a:gd name="adj1" fmla="val 61701"/>
              <a:gd name="adj2" fmla="val 62829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Minh</a:t>
            </a:r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7222753" y="1065890"/>
            <a:ext cx="1439537" cy="646986"/>
          </a:xfrm>
          <a:prstGeom prst="wedgeRoundRectCallout">
            <a:avLst>
              <a:gd name="adj1" fmla="val 61701"/>
              <a:gd name="adj2" fmla="val 62829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8687112" y="314212"/>
            <a:ext cx="1439537" cy="646986"/>
          </a:xfrm>
          <a:prstGeom prst="wedgeRoundRectCallout">
            <a:avLst>
              <a:gd name="adj1" fmla="val 61701"/>
              <a:gd name="adj2" fmla="val 62829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Speech Bubble: Rectangle with Corners Rounded 15"/>
          <p:cNvSpPr/>
          <p:nvPr/>
        </p:nvSpPr>
        <p:spPr>
          <a:xfrm>
            <a:off x="10664768" y="961198"/>
            <a:ext cx="1439537" cy="646986"/>
          </a:xfrm>
          <a:prstGeom prst="wedgeRoundRectCallout">
            <a:avLst>
              <a:gd name="adj1" fmla="val -13637"/>
              <a:gd name="adj2" fmla="val 72689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Tuan</a:t>
            </a:r>
          </a:p>
        </p:txBody>
      </p:sp>
      <p:sp>
        <p:nvSpPr>
          <p:cNvPr id="17" name="Speech Bubble: Rectangle with Corners Rounded 16"/>
          <p:cNvSpPr/>
          <p:nvPr/>
        </p:nvSpPr>
        <p:spPr>
          <a:xfrm>
            <a:off x="10752464" y="3105507"/>
            <a:ext cx="1351842" cy="646986"/>
          </a:xfrm>
          <a:prstGeom prst="wedgeRoundRectCallout">
            <a:avLst>
              <a:gd name="adj1" fmla="val -62385"/>
              <a:gd name="adj2" fmla="val -25915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8092"/>
            <a:ext cx="12192000" cy="2959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76" y="202427"/>
            <a:ext cx="6308331" cy="4831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Pair work: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ln w="0"/>
                <a:solidFill>
                  <a:srgbClr val="0070C0"/>
                </a:solidFill>
                <a:latin typeface="Calibri" panose="020F0502020204030204"/>
              </a:rPr>
              <a:t>Student A chooses the bags that you think may belong to Mr. Brown and Mrs. Brown. Then describe the bag to Student B. Student B guesses the bag and asks for confirmation.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none" strike="noStrike" kern="1200" cap="none" spc="0" normalizeH="0" baseline="0" noProof="0" dirty="0">
                <a:ln w="0"/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e.g. A: </a:t>
            </a:r>
            <a:r>
              <a:rPr kumimoji="0" lang="en-US" sz="2800" b="1" i="1" u="none" strike="noStrike" kern="1200" cap="none" spc="0" normalizeH="0" baseline="0" noProof="0" dirty="0" err="1">
                <a:ln w="0"/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</a:t>
            </a:r>
            <a:r>
              <a:rPr lang="en-US" sz="2800" b="1" i="1" dirty="0">
                <a:ln w="0"/>
                <a:latin typeface="Calibri" panose="020F0502020204030204"/>
              </a:rPr>
              <a:t>. Brown has an old brown bag.</a:t>
            </a:r>
          </a:p>
          <a:p>
            <a:pPr marL="607695" marR="0" lvl="0" indent="406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7445" algn="l"/>
              </a:tabLst>
              <a:defRPr/>
            </a:pPr>
            <a:r>
              <a:rPr kumimoji="0" lang="en-US" sz="2800" b="1" i="1" u="none" strike="noStrike" kern="1200" cap="none" spc="0" normalizeH="0" baseline="0" noProof="0" dirty="0">
                <a:ln w="0"/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B: Is it luggage number 1?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1" u="none" strike="noStrike" kern="1200" cap="none" spc="0" normalizeH="0" baseline="0" noProof="0" dirty="0">
                <a:ln w="0"/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A: Yes, it 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6831" y="202538"/>
            <a:ext cx="537338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ln w="0"/>
                <a:solidFill>
                  <a:srgbClr val="0070C0"/>
                </a:solidFill>
                <a:latin typeface="Calibri" panose="020F0502020204030204"/>
              </a:rPr>
              <a:t>Student B chooses the bags that you think may belong to Lucy and Luke. Then describe the bag to Student A. Student A guesses the bag and asks for confirmation.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tar: 7 Points 8"/>
          <p:cNvSpPr/>
          <p:nvPr/>
        </p:nvSpPr>
        <p:spPr>
          <a:xfrm>
            <a:off x="4530903" y="4715838"/>
            <a:ext cx="1565097" cy="71919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Star: 7 Points 9"/>
          <p:cNvSpPr/>
          <p:nvPr/>
        </p:nvSpPr>
        <p:spPr>
          <a:xfrm>
            <a:off x="7496707" y="4715837"/>
            <a:ext cx="1565097" cy="71919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Star: 7 Points 10"/>
          <p:cNvSpPr/>
          <p:nvPr/>
        </p:nvSpPr>
        <p:spPr>
          <a:xfrm>
            <a:off x="8530974" y="4906389"/>
            <a:ext cx="1565097" cy="71919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Star: 7 Points 11"/>
          <p:cNvSpPr/>
          <p:nvPr/>
        </p:nvSpPr>
        <p:spPr>
          <a:xfrm>
            <a:off x="10698821" y="4658855"/>
            <a:ext cx="1565097" cy="71919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Star: 7 Points 12"/>
          <p:cNvSpPr/>
          <p:nvPr/>
        </p:nvSpPr>
        <p:spPr>
          <a:xfrm>
            <a:off x="6085725" y="4412752"/>
            <a:ext cx="1565097" cy="71919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Star: 7 Points 13"/>
          <p:cNvSpPr/>
          <p:nvPr/>
        </p:nvSpPr>
        <p:spPr>
          <a:xfrm>
            <a:off x="9241602" y="4314195"/>
            <a:ext cx="1565097" cy="71919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"/>
            <a:ext cx="9051290" cy="6172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806529" y="2662717"/>
            <a:ext cx="1112465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Stress the first syllable for most two-syllable nouns.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Ask for confirmation.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33425" y="1616401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</a:t>
            </a:r>
            <a:r>
              <a:rPr lang="en-US" sz="3600" b="1" i="1" dirty="0">
                <a:solidFill>
                  <a:srgbClr val="0070C0"/>
                </a:solidFill>
              </a:rPr>
              <a:t>two-syllable nouns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vocabulary and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(pages 42 &amp; 43).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55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stress the first syllable for most two-syllable nouns.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ask for confirmation.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traditional		B. temporary	C. reliable		D. convenient</a:t>
            </a: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upset			B. friendly		C. crunchy		D. local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delighted		B.</a:t>
            </a:r>
            <a:r>
              <a:rPr lang="en-US" sz="3200" dirty="0"/>
              <a:t> comfortable</a:t>
            </a:r>
            <a:r>
              <a:rPr lang="en-US" sz="3200" dirty="0">
                <a:latin typeface="+mj-lt"/>
              </a:rPr>
              <a:t> 	C. annual		D. talented</a:t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3764312" y="140672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8286" y="336056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4070" y="530642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57305" y="171186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trəˈdɪʃənl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02864" y="1751048"/>
            <a:ext cx="2511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tempəreri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683017" y="1733489"/>
            <a:ext cx="24884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rɪˈlaɪəbl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313299" y="1733489"/>
            <a:ext cx="2540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kənˈvi:niənt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/ʌpˈset/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02692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/ˈfrendli/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54375" y="373218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/ˈkrʌntʃi/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94749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loʊkl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/dɪˈlaɪtɪd/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48194" y="5709153"/>
            <a:ext cx="248939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kʌmf</a:t>
            </a:r>
            <a:r>
              <a:rPr lang="en-US" sz="3200" dirty="0" err="1">
                <a:solidFill>
                  <a:srgbClr val="FF0000"/>
                </a:solidFill>
              </a:rPr>
              <a:t>ə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təbl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44256" y="56668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ænjuəl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232594" y="5653031"/>
            <a:ext cx="2523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/ˈtæləntɪd/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41501" y="228018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>
                <a:solidFill>
                  <a:srgbClr val="0070C0"/>
                </a:solidFill>
              </a:rPr>
              <a:t>differently 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016" y="1056780"/>
            <a:ext cx="12302836" cy="501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c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ty			B. tour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st		C. sett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ng		D. pr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ze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b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ckpack		B. suitc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se		C. p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ssport	D. tr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nsport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buse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		 	B. choice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 		C. tourist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		D. boxe</a:t>
            </a:r>
            <a:r>
              <a:rPr lang="en-US" sz="3200" u="sng" dirty="0">
                <a:latin typeface="+mj-lt"/>
              </a:rPr>
              <a:t>s</a:t>
            </a: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3" y="853524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267034" y="136953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22972" y="332326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70894" y="524702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49427" y="1625627"/>
            <a:ext cx="2466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93601" y="1598283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/ˈtʊrɪst/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57247" y="1598283"/>
            <a:ext cx="306913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/ˈsetɪŋ/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173938" y="1674678"/>
            <a:ext cx="247189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pra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2665" y="5537893"/>
            <a:ext cx="2759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bʌs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57249" y="5537893"/>
            <a:ext cx="2746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/ˈtʊrɪsts/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078596" y="3607358"/>
            <a:ext cx="2763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 ˈ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trænspɔːrt/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9216" y="3628408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/ˈbækpæk/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53946" y="363358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su:tkeɪs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244475" y="5537892"/>
            <a:ext cx="2692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bɑ:ks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29942" y="3607359"/>
            <a:ext cx="2528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ˈpæspɔ:rt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750682" y="5516725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ˈ</a:t>
            </a:r>
            <a:r>
              <a:rPr lang="en-US" sz="3200" dirty="0" err="1">
                <a:solidFill>
                  <a:srgbClr val="FF0000"/>
                </a:solidFill>
              </a:rPr>
              <a:t>tʃɔɪsɪz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41501" y="228550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161" y="442911"/>
            <a:ext cx="387715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630" y="409257"/>
            <a:ext cx="2871260" cy="183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513160" y="1584357"/>
            <a:ext cx="5423025" cy="2417276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 do you want to buy for your study in the future?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6388731" y="2497421"/>
            <a:ext cx="5423026" cy="2462543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I want to buy a large new pink laptop.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961" y="409257"/>
            <a:ext cx="1187814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ea typeface="Times New Roman" panose="02020603050405020304" pitchFamily="18" charset="0"/>
              </a:rPr>
              <a:t>Teacher asks some students to describe the belongings of their friends in a class. The whole class will guess the owners of those belongings.</a:t>
            </a:r>
            <a:endParaRPr lang="en-US" sz="3300" b="1" dirty="0">
              <a:solidFill>
                <a:srgbClr val="0070C0"/>
              </a:solidFill>
            </a:endParaRPr>
          </a:p>
        </p:txBody>
      </p:sp>
      <p:sp>
        <p:nvSpPr>
          <p:cNvPr id="11" name="Oval Callout 5"/>
          <p:cNvSpPr/>
          <p:nvPr/>
        </p:nvSpPr>
        <p:spPr>
          <a:xfrm>
            <a:off x="2618485" y="2249681"/>
            <a:ext cx="5708591" cy="1179319"/>
          </a:xfrm>
          <a:prstGeom prst="wedgeEllipseCallout">
            <a:avLst>
              <a:gd name="adj1" fmla="val -25385"/>
              <a:gd name="adj2" fmla="val 747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1"/>
                </a:solidFill>
              </a:rPr>
              <a:t>My friend has a big old black backpack.</a:t>
            </a:r>
          </a:p>
        </p:txBody>
      </p:sp>
      <p:sp>
        <p:nvSpPr>
          <p:cNvPr id="13" name="Oval Callout 5"/>
          <p:cNvSpPr/>
          <p:nvPr/>
        </p:nvSpPr>
        <p:spPr>
          <a:xfrm>
            <a:off x="4126765" y="3853513"/>
            <a:ext cx="5708591" cy="1179319"/>
          </a:xfrm>
          <a:prstGeom prst="wedgeEllipseCallout">
            <a:avLst>
              <a:gd name="adj1" fmla="val -25385"/>
              <a:gd name="adj2" fmla="val 747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1"/>
                </a:solidFill>
              </a:rPr>
              <a:t>My friend is wearing pink shoes and a white watch.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0" y="473996"/>
            <a:ext cx="5914114" cy="120634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957</Words>
  <Application>Microsoft Office PowerPoint</Application>
  <PresentationFormat>Widescreen</PresentationFormat>
  <Paragraphs>176</Paragraphs>
  <Slides>29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295</cp:revision>
  <dcterms:created xsi:type="dcterms:W3CDTF">2020-12-08T03:17:00Z</dcterms:created>
  <dcterms:modified xsi:type="dcterms:W3CDTF">2023-07-27T08:56:46Z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E09EC8D41EFC4D8892C0A394714ADF97</vt:lpwstr>
  </property>
  <property fmtid="{D5CDD505-2E9C-101B-9397-08002B2CF9AE}" pid="3" name="KSOProductBuildVer">
    <vt:lpwstr>1033-11.2.0.11486</vt:lpwstr>
  </property>
</Properties>
</file>