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23"/>
  </p:notesMasterIdLst>
  <p:sldIdLst>
    <p:sldId id="271" r:id="rId2"/>
    <p:sldId id="345" r:id="rId3"/>
    <p:sldId id="324" r:id="rId4"/>
    <p:sldId id="316" r:id="rId5"/>
    <p:sldId id="371" r:id="rId6"/>
    <p:sldId id="372" r:id="rId7"/>
    <p:sldId id="373" r:id="rId8"/>
    <p:sldId id="375" r:id="rId9"/>
    <p:sldId id="376" r:id="rId10"/>
    <p:sldId id="356" r:id="rId11"/>
    <p:sldId id="359" r:id="rId12"/>
    <p:sldId id="360" r:id="rId13"/>
    <p:sldId id="361" r:id="rId14"/>
    <p:sldId id="362" r:id="rId15"/>
    <p:sldId id="336" r:id="rId16"/>
    <p:sldId id="311" r:id="rId17"/>
    <p:sldId id="355" r:id="rId18"/>
    <p:sldId id="310" r:id="rId19"/>
    <p:sldId id="325" r:id="rId20"/>
    <p:sldId id="317" r:id="rId21"/>
    <p:sldId id="27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6466"/>
    <a:srgbClr val="CCCCFF"/>
    <a:srgbClr val="E0A4A5"/>
    <a:srgbClr val="FFFF99"/>
    <a:srgbClr val="E36427"/>
    <a:srgbClr val="000000"/>
    <a:srgbClr val="61953D"/>
    <a:srgbClr val="5E913B"/>
    <a:srgbClr val="5C8E3A"/>
    <a:srgbClr val="D98F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11D61B-1C97-4E98-8BAC-3645C0F398A9}" v="2" dt="2023-04-07T06:35:23.6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0" autoAdjust="0"/>
    <p:restoredTop sz="94196" autoAdjust="0"/>
  </p:normalViewPr>
  <p:slideViewPr>
    <p:cSldViewPr snapToGrid="0" showGuides="1">
      <p:cViewPr varScale="1">
        <p:scale>
          <a:sx n="57" d="100"/>
          <a:sy n="57" d="100"/>
        </p:scale>
        <p:origin x="96" y="12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hư Ý Bùi Ngọc" userId="06f0558c7b898e18" providerId="LiveId" clId="{7211D61B-1C97-4E98-8BAC-3645C0F398A9}"/>
    <pc:docChg chg="custSel modSld">
      <pc:chgData name="Như Ý Bùi Ngọc" userId="06f0558c7b898e18" providerId="LiveId" clId="{7211D61B-1C97-4E98-8BAC-3645C0F398A9}" dt="2023-04-07T06:35:27.908" v="5" actId="1076"/>
      <pc:docMkLst>
        <pc:docMk/>
      </pc:docMkLst>
      <pc:sldChg chg="addSp delSp modSp mod delAnim modAnim">
        <pc:chgData name="Như Ý Bùi Ngọc" userId="06f0558c7b898e18" providerId="LiveId" clId="{7211D61B-1C97-4E98-8BAC-3645C0F398A9}" dt="2023-04-07T06:35:10.501" v="2" actId="1076"/>
        <pc:sldMkLst>
          <pc:docMk/>
          <pc:sldMk cId="2129640691" sldId="311"/>
        </pc:sldMkLst>
        <pc:picChg chg="del">
          <ac:chgData name="Như Ý Bùi Ngọc" userId="06f0558c7b898e18" providerId="LiveId" clId="{7211D61B-1C97-4E98-8BAC-3645C0F398A9}" dt="2023-04-07T06:34:48.926" v="0" actId="478"/>
          <ac:picMkLst>
            <pc:docMk/>
            <pc:sldMk cId="2129640691" sldId="311"/>
            <ac:picMk id="2" creationId="{ADC74666-3D39-C03E-6400-57EFB686541D}"/>
          </ac:picMkLst>
        </pc:picChg>
        <pc:picChg chg="add mod">
          <ac:chgData name="Như Ý Bùi Ngọc" userId="06f0558c7b898e18" providerId="LiveId" clId="{7211D61B-1C97-4E98-8BAC-3645C0F398A9}" dt="2023-04-07T06:35:10.501" v="2" actId="1076"/>
          <ac:picMkLst>
            <pc:docMk/>
            <pc:sldMk cId="2129640691" sldId="311"/>
            <ac:picMk id="3" creationId="{78872A91-35AD-560D-02A8-E971F4D9B47F}"/>
          </ac:picMkLst>
        </pc:picChg>
      </pc:sldChg>
      <pc:sldChg chg="addSp delSp modSp mod delAnim modAnim">
        <pc:chgData name="Như Ý Bùi Ngọc" userId="06f0558c7b898e18" providerId="LiveId" clId="{7211D61B-1C97-4E98-8BAC-3645C0F398A9}" dt="2023-04-07T06:35:27.908" v="5" actId="1076"/>
        <pc:sldMkLst>
          <pc:docMk/>
          <pc:sldMk cId="1479769793" sldId="355"/>
        </pc:sldMkLst>
        <pc:picChg chg="del">
          <ac:chgData name="Như Ý Bùi Ngọc" userId="06f0558c7b898e18" providerId="LiveId" clId="{7211D61B-1C97-4E98-8BAC-3645C0F398A9}" dt="2023-04-07T06:35:16.008" v="3" actId="478"/>
          <ac:picMkLst>
            <pc:docMk/>
            <pc:sldMk cId="1479769793" sldId="355"/>
            <ac:picMk id="2" creationId="{400DB25B-A606-4176-9C29-D64664327ADF}"/>
          </ac:picMkLst>
        </pc:picChg>
        <pc:picChg chg="add mod">
          <ac:chgData name="Như Ý Bùi Ngọc" userId="06f0558c7b898e18" providerId="LiveId" clId="{7211D61B-1C97-4E98-8BAC-3645C0F398A9}" dt="2023-04-07T06:35:27.908" v="5" actId="1076"/>
          <ac:picMkLst>
            <pc:docMk/>
            <pc:sldMk cId="1479769793" sldId="355"/>
            <ac:picMk id="3" creationId="{E5F422D4-F59C-1091-FC09-54BA86A1121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06/07/2023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4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140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448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583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203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153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06/07/2023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06/07/2023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06/07/2023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06/07/2023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06/07/2023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06/07/2023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06/07/2023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06/07/2023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06/07/2023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06/07/2023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06/07/2023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06/07/2023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microsoft.com/office/2007/relationships/hdphoto" Target="../media/hdphoto2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7.jpe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4.png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8605" y="1905811"/>
            <a:ext cx="1097898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E36427"/>
                </a:solidFill>
              </a:rPr>
              <a:t>1. </a:t>
            </a:r>
            <a:r>
              <a:rPr lang="en-US" sz="3600" dirty="0">
                <a:solidFill>
                  <a:srgbClr val="242021"/>
                </a:solidFill>
              </a:rPr>
              <a:t>I find your comments very </a:t>
            </a:r>
            <a:r>
              <a:rPr lang="en-US" sz="3600" u="sng" dirty="0">
                <a:solidFill>
                  <a:srgbClr val="242021"/>
                </a:solidFill>
              </a:rPr>
              <a:t>offensive</a:t>
            </a:r>
            <a:r>
              <a:rPr lang="en-US" sz="3600" dirty="0">
                <a:solidFill>
                  <a:srgbClr val="242021"/>
                </a:solidFill>
              </a:rPr>
              <a:t>, so you should </a:t>
            </a:r>
            <a:r>
              <a:rPr lang="en-US" sz="3600" dirty="0" err="1">
                <a:solidFill>
                  <a:srgbClr val="242021"/>
                </a:solidFill>
              </a:rPr>
              <a:t>apologise</a:t>
            </a:r>
            <a:r>
              <a:rPr lang="en-US" sz="3600" dirty="0">
                <a:solidFill>
                  <a:srgbClr val="242021"/>
                </a:solidFill>
              </a:rPr>
              <a:t> to me.</a:t>
            </a:r>
          </a:p>
          <a:p>
            <a:r>
              <a:rPr lang="en-US" sz="3600" b="1" dirty="0">
                <a:solidFill>
                  <a:srgbClr val="E36427"/>
                </a:solidFill>
              </a:rPr>
              <a:t>A. </a:t>
            </a:r>
            <a:r>
              <a:rPr lang="en-US" sz="3600" dirty="0">
                <a:solidFill>
                  <a:srgbClr val="242021"/>
                </a:solidFill>
              </a:rPr>
              <a:t>nice </a:t>
            </a:r>
            <a:r>
              <a:rPr lang="en-US" sz="3600" dirty="0" smtClean="0">
                <a:solidFill>
                  <a:srgbClr val="242021"/>
                </a:solidFill>
              </a:rPr>
              <a:t>					</a:t>
            </a:r>
            <a:r>
              <a:rPr lang="en-US" sz="3600" b="1" dirty="0" smtClean="0">
                <a:solidFill>
                  <a:srgbClr val="E36427"/>
                </a:solidFill>
              </a:rPr>
              <a:t>B</a:t>
            </a:r>
            <a:r>
              <a:rPr lang="en-US" sz="3600" b="1" dirty="0">
                <a:solidFill>
                  <a:srgbClr val="E36427"/>
                </a:solidFill>
              </a:rPr>
              <a:t>. </a:t>
            </a:r>
            <a:r>
              <a:rPr lang="en-US" sz="3600" dirty="0">
                <a:solidFill>
                  <a:srgbClr val="242021"/>
                </a:solidFill>
              </a:rPr>
              <a:t>rude</a:t>
            </a:r>
          </a:p>
          <a:p>
            <a:r>
              <a:rPr lang="en-US" sz="3600" b="1" dirty="0">
                <a:solidFill>
                  <a:srgbClr val="E36427"/>
                </a:solidFill>
              </a:rPr>
              <a:t>2. </a:t>
            </a:r>
            <a:r>
              <a:rPr lang="en-US" sz="3600" dirty="0">
                <a:solidFill>
                  <a:srgbClr val="242021"/>
                </a:solidFill>
              </a:rPr>
              <a:t>I don’t believe his </a:t>
            </a:r>
            <a:r>
              <a:rPr lang="en-US" sz="3600" u="sng" dirty="0">
                <a:solidFill>
                  <a:srgbClr val="242021"/>
                </a:solidFill>
              </a:rPr>
              <a:t>lies</a:t>
            </a:r>
            <a:r>
              <a:rPr lang="en-US" sz="3600" dirty="0">
                <a:solidFill>
                  <a:srgbClr val="242021"/>
                </a:solidFill>
              </a:rPr>
              <a:t>!</a:t>
            </a:r>
          </a:p>
          <a:p>
            <a:r>
              <a:rPr lang="en-US" sz="3600" b="1" dirty="0">
                <a:solidFill>
                  <a:srgbClr val="E36427"/>
                </a:solidFill>
              </a:rPr>
              <a:t>A. </a:t>
            </a:r>
            <a:r>
              <a:rPr lang="en-US" sz="3600" dirty="0">
                <a:solidFill>
                  <a:srgbClr val="242021"/>
                </a:solidFill>
              </a:rPr>
              <a:t>things that are true </a:t>
            </a:r>
            <a:r>
              <a:rPr lang="en-US" sz="3600" dirty="0" smtClean="0">
                <a:solidFill>
                  <a:srgbClr val="242021"/>
                </a:solidFill>
              </a:rPr>
              <a:t>		</a:t>
            </a:r>
            <a:r>
              <a:rPr lang="en-US" sz="3600" b="1" dirty="0" smtClean="0">
                <a:solidFill>
                  <a:srgbClr val="E36427"/>
                </a:solidFill>
              </a:rPr>
              <a:t>B</a:t>
            </a:r>
            <a:r>
              <a:rPr lang="en-US" sz="3600" b="1" dirty="0">
                <a:solidFill>
                  <a:srgbClr val="E36427"/>
                </a:solidFill>
              </a:rPr>
              <a:t>. </a:t>
            </a:r>
            <a:r>
              <a:rPr lang="en-US" sz="3600" dirty="0">
                <a:solidFill>
                  <a:srgbClr val="242021"/>
                </a:solidFill>
              </a:rPr>
              <a:t>things that are not true</a:t>
            </a:r>
          </a:p>
          <a:p>
            <a:r>
              <a:rPr lang="en-US" sz="3600" b="1" dirty="0">
                <a:solidFill>
                  <a:srgbClr val="E36427"/>
                </a:solidFill>
              </a:rPr>
              <a:t>3. </a:t>
            </a:r>
            <a:r>
              <a:rPr lang="en-US" sz="3600" dirty="0">
                <a:solidFill>
                  <a:srgbClr val="242021"/>
                </a:solidFill>
              </a:rPr>
              <a:t>Don’t feel </a:t>
            </a:r>
            <a:r>
              <a:rPr lang="en-US" sz="3600" u="sng" dirty="0">
                <a:solidFill>
                  <a:srgbClr val="242021"/>
                </a:solidFill>
              </a:rPr>
              <a:t>ashamed</a:t>
            </a:r>
            <a:r>
              <a:rPr lang="en-US" sz="3600" dirty="0">
                <a:solidFill>
                  <a:srgbClr val="242021"/>
                </a:solidFill>
              </a:rPr>
              <a:t> to admit that you do not know something.</a:t>
            </a:r>
          </a:p>
          <a:p>
            <a:r>
              <a:rPr lang="en-US" sz="3600" b="1" dirty="0">
                <a:solidFill>
                  <a:srgbClr val="E36427"/>
                </a:solidFill>
              </a:rPr>
              <a:t>A. </a:t>
            </a:r>
            <a:r>
              <a:rPr lang="en-US" sz="3600" dirty="0">
                <a:solidFill>
                  <a:srgbClr val="242021"/>
                </a:solidFill>
              </a:rPr>
              <a:t>proud </a:t>
            </a:r>
            <a:r>
              <a:rPr lang="en-US" sz="3600" dirty="0" smtClean="0">
                <a:solidFill>
                  <a:srgbClr val="242021"/>
                </a:solidFill>
              </a:rPr>
              <a:t>					</a:t>
            </a:r>
            <a:r>
              <a:rPr lang="en-US" sz="3600" b="1" dirty="0" smtClean="0">
                <a:solidFill>
                  <a:srgbClr val="E36427"/>
                </a:solidFill>
              </a:rPr>
              <a:t>B</a:t>
            </a:r>
            <a:r>
              <a:rPr lang="en-US" sz="3600" b="1" dirty="0">
                <a:solidFill>
                  <a:srgbClr val="E36427"/>
                </a:solidFill>
              </a:rPr>
              <a:t>. </a:t>
            </a:r>
            <a:r>
              <a:rPr lang="en-US" sz="3600" dirty="0">
                <a:solidFill>
                  <a:srgbClr val="242021"/>
                </a:solidFill>
              </a:rPr>
              <a:t>embarrassed</a:t>
            </a:r>
            <a:r>
              <a:rPr lang="en-US" sz="3600" dirty="0"/>
              <a:t>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E2F6711-017F-475A-9C18-0E81E9FF0890}"/>
              </a:ext>
            </a:extLst>
          </p:cNvPr>
          <p:cNvSpPr txBox="1"/>
          <p:nvPr/>
        </p:nvSpPr>
        <p:spPr>
          <a:xfrm>
            <a:off x="1505840" y="1108260"/>
            <a:ext cx="101717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Choose the correct meanings of the underlined </a:t>
            </a:r>
            <a:r>
              <a:rPr lang="en-US" sz="2800" b="1" dirty="0" smtClean="0"/>
              <a:t>words.</a:t>
            </a:r>
            <a:endParaRPr lang="en-US" sz="2800" b="1" dirty="0">
              <a:latin typeface="Calibri "/>
              <a:cs typeface="Arial" panose="020B060402020202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64A16359-39B8-4A83-B729-FDEC4897A7E6}"/>
              </a:ext>
            </a:extLst>
          </p:cNvPr>
          <p:cNvSpPr/>
          <p:nvPr/>
        </p:nvSpPr>
        <p:spPr>
          <a:xfrm>
            <a:off x="6117616" y="3049081"/>
            <a:ext cx="638783" cy="595267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0EE6DBB2-CE87-46C9-8676-E18F252C2487}"/>
              </a:ext>
            </a:extLst>
          </p:cNvPr>
          <p:cNvSpPr/>
          <p:nvPr/>
        </p:nvSpPr>
        <p:spPr>
          <a:xfrm>
            <a:off x="6117616" y="4149575"/>
            <a:ext cx="638783" cy="595267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E4DAC37B-0EC9-41CA-9E87-25A0AA95F25B}"/>
              </a:ext>
            </a:extLst>
          </p:cNvPr>
          <p:cNvSpPr/>
          <p:nvPr/>
        </p:nvSpPr>
        <p:spPr>
          <a:xfrm>
            <a:off x="6117616" y="5764294"/>
            <a:ext cx="638783" cy="595267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PRE-LISTENING</a:t>
            </a:r>
          </a:p>
        </p:txBody>
      </p:sp>
    </p:spTree>
    <p:extLst>
      <p:ext uri="{BB962C8B-B14F-4D97-AF65-F5344CB8AC3E}">
        <p14:creationId xmlns:p14="http://schemas.microsoft.com/office/powerpoint/2010/main" val="894247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8" grpId="0" animBg="1"/>
      <p:bldP spid="18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b="1" dirty="0" smtClean="0">
                <a:solidFill>
                  <a:schemeClr val="accent2"/>
                </a:solidFill>
              </a:rPr>
              <a:t>offensive</a:t>
            </a:r>
            <a:r>
              <a:rPr lang="en-US" sz="4800" b="1" dirty="0" smtClean="0">
                <a:solidFill>
                  <a:schemeClr val="accent2"/>
                </a:solidFill>
              </a:rPr>
              <a:t> </a:t>
            </a:r>
            <a:r>
              <a:rPr lang="en-US" sz="4800" b="1" dirty="0">
                <a:solidFill>
                  <a:schemeClr val="accent2"/>
                </a:solidFill>
              </a:rPr>
              <a:t>(adj)</a:t>
            </a:r>
            <a:endParaRPr lang="en-US" sz="48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58910" y="4343513"/>
            <a:ext cx="54948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causing someone to feel upset and angry, often because of being rude</a:t>
            </a:r>
            <a:endParaRPr 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18235" y="2771761"/>
            <a:ext cx="22235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 /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əˈ</a:t>
            </a:r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</a:rPr>
              <a:t>fensɪv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PRE-LISTENING</a:t>
            </a:r>
          </a:p>
        </p:txBody>
      </p:sp>
      <p:pic>
        <p:nvPicPr>
          <p:cNvPr id="3" name="offensive">
            <a:hlinkClick r:id="" action="ppaction://media"/>
            <a:extLst>
              <a:ext uri="{FF2B5EF4-FFF2-40B4-BE49-F238E27FC236}">
                <a16:creationId xmlns="" xmlns:a16="http://schemas.microsoft.com/office/drawing/2014/main" id="{45F2C7A0-7CF4-4562-AF25-706AA5E6AB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86330" y="3575565"/>
            <a:ext cx="767948" cy="7679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D1746E1D-D1F7-45E4-9258-22DA56E045D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06" t="1242"/>
          <a:stretch/>
        </p:blipFill>
        <p:spPr>
          <a:xfrm>
            <a:off x="6573282" y="1060315"/>
            <a:ext cx="5618718" cy="520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16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0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b="1" dirty="0">
                <a:solidFill>
                  <a:schemeClr val="accent2"/>
                </a:solidFill>
              </a:rPr>
              <a:t>a</a:t>
            </a:r>
            <a:r>
              <a:rPr lang="en-US" sz="5400" b="1" dirty="0" smtClean="0">
                <a:solidFill>
                  <a:schemeClr val="accent2"/>
                </a:solidFill>
              </a:rPr>
              <a:t>shamed </a:t>
            </a:r>
            <a:r>
              <a:rPr lang="en-US" sz="5400" b="1" dirty="0">
                <a:solidFill>
                  <a:schemeClr val="accent2"/>
                </a:solidFill>
              </a:rPr>
              <a:t>(adj)</a:t>
            </a:r>
            <a:endParaRPr lang="en-US" sz="54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4438" y="4588043"/>
            <a:ext cx="65578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feeling guilty or embarrassed about something you have done or about a quality in your character</a:t>
            </a:r>
            <a:endParaRPr lang="en-US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01714" y="2771761"/>
            <a:ext cx="18565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əˈʃeɪmd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PRE-LISTENING</a:t>
            </a:r>
          </a:p>
        </p:txBody>
      </p:sp>
      <p:pic>
        <p:nvPicPr>
          <p:cNvPr id="4" name="ashamed">
            <a:hlinkClick r:id="" action="ppaction://media"/>
            <a:extLst>
              <a:ext uri="{FF2B5EF4-FFF2-40B4-BE49-F238E27FC236}">
                <a16:creationId xmlns="" xmlns:a16="http://schemas.microsoft.com/office/drawing/2014/main" id="{9B46B7BE-8BC1-4E95-BF92-A21FB5E049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86330" y="3575565"/>
            <a:ext cx="659137" cy="659137"/>
          </a:xfrm>
          <a:prstGeom prst="rect">
            <a:avLst/>
          </a:prstGeom>
        </p:spPr>
      </p:pic>
      <p:pic>
        <p:nvPicPr>
          <p:cNvPr id="2050" name="Picture 2" descr="Premium Vector | Ashamed or disappointed man covering his face, flat vector  illustration isolated.">
            <a:extLst>
              <a:ext uri="{FF2B5EF4-FFF2-40B4-BE49-F238E27FC236}">
                <a16:creationId xmlns="" xmlns:a16="http://schemas.microsoft.com/office/drawing/2014/main" id="{7D8928DF-B0ED-493E-95FB-32514D1BD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762" y="837921"/>
            <a:ext cx="5962650" cy="59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27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9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b="1" dirty="0">
                <a:solidFill>
                  <a:schemeClr val="accent2"/>
                </a:solidFill>
              </a:rPr>
              <a:t>p</a:t>
            </a:r>
            <a:r>
              <a:rPr lang="en-US" sz="5400" b="1" dirty="0" smtClean="0">
                <a:solidFill>
                  <a:schemeClr val="accent2"/>
                </a:solidFill>
              </a:rPr>
              <a:t>hysical </a:t>
            </a:r>
            <a:r>
              <a:rPr lang="en-US" sz="5400" b="1" dirty="0">
                <a:solidFill>
                  <a:schemeClr val="accent2"/>
                </a:solidFill>
              </a:rPr>
              <a:t>(adj)</a:t>
            </a:r>
            <a:endParaRPr lang="en-US" sz="54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0933" y="4878284"/>
            <a:ext cx="66039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relating to things you can see or touch, or relating to the laws of nature</a:t>
            </a:r>
            <a:endParaRPr lang="en-US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73661" y="2771761"/>
            <a:ext cx="19127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/ˈ</a:t>
            </a:r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</a:rPr>
              <a:t>fɪzɪkəl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PRE-LISTENING</a:t>
            </a:r>
          </a:p>
        </p:txBody>
      </p:sp>
      <p:pic>
        <p:nvPicPr>
          <p:cNvPr id="3" name="physical">
            <a:hlinkClick r:id="" action="ppaction://media"/>
            <a:extLst>
              <a:ext uri="{FF2B5EF4-FFF2-40B4-BE49-F238E27FC236}">
                <a16:creationId xmlns="" xmlns:a16="http://schemas.microsoft.com/office/drawing/2014/main" id="{30867437-8DB9-476D-B702-8D418D3AE9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05004" y="3575565"/>
            <a:ext cx="645013" cy="645013"/>
          </a:xfrm>
          <a:prstGeom prst="rect">
            <a:avLst/>
          </a:prstGeom>
        </p:spPr>
      </p:pic>
      <p:pic>
        <p:nvPicPr>
          <p:cNvPr id="5122" name="Picture 2" descr="Physical Wellness Toolkit | National Institutes of Health (NIH)">
            <a:extLst>
              <a:ext uri="{FF2B5EF4-FFF2-40B4-BE49-F238E27FC236}">
                <a16:creationId xmlns="" xmlns:a16="http://schemas.microsoft.com/office/drawing/2014/main" id="{FB47E01F-3AF9-42B4-A8DE-BD6F0FDDB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560" y="1806100"/>
            <a:ext cx="4265477" cy="40262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2317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9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b="1" dirty="0">
                <a:solidFill>
                  <a:schemeClr val="accent2"/>
                </a:solidFill>
              </a:rPr>
              <a:t>c</a:t>
            </a:r>
            <a:r>
              <a:rPr lang="en-US" sz="5400" b="1" dirty="0" smtClean="0">
                <a:solidFill>
                  <a:schemeClr val="accent2"/>
                </a:solidFill>
              </a:rPr>
              <a:t>yberbullying </a:t>
            </a:r>
            <a:r>
              <a:rPr lang="en-US" sz="5400" b="1" dirty="0">
                <a:solidFill>
                  <a:schemeClr val="accent2"/>
                </a:solidFill>
              </a:rPr>
              <a:t>(n)</a:t>
            </a:r>
            <a:endParaRPr lang="en-US" sz="54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4438" y="4343512"/>
            <a:ext cx="599118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the activity of using the internet to harm or frighten another person, especially by sending them unpleasant messages</a:t>
            </a:r>
            <a:endParaRPr lang="en-US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82103" y="2771761"/>
            <a:ext cx="22958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/ˈ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</a:rPr>
              <a:t>saɪbəbʊliɪŋ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PRE-LISTENING</a:t>
            </a:r>
          </a:p>
        </p:txBody>
      </p:sp>
      <p:pic>
        <p:nvPicPr>
          <p:cNvPr id="4" name="cyberbullying">
            <a:hlinkClick r:id="" action="ppaction://media"/>
            <a:extLst>
              <a:ext uri="{FF2B5EF4-FFF2-40B4-BE49-F238E27FC236}">
                <a16:creationId xmlns="" xmlns:a16="http://schemas.microsoft.com/office/drawing/2014/main" id="{DCF90810-F149-4CFE-A4C1-CC92095588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94516" y="3575565"/>
            <a:ext cx="487363" cy="4873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76257B66-0CD2-4D7F-B1E5-7970B7E08AB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009" t="12558" r="877" b="10578"/>
          <a:stretch/>
        </p:blipFill>
        <p:spPr>
          <a:xfrm>
            <a:off x="6838545" y="1816735"/>
            <a:ext cx="4941652" cy="32245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7556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1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528228"/>
              </p:ext>
            </p:extLst>
          </p:nvPr>
        </p:nvGraphicFramePr>
        <p:xfrm>
          <a:off x="0" y="0"/>
          <a:ext cx="12192000" cy="685799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70906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3842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1445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8134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dirty="0">
                          <a:effectLst/>
                        </a:rPr>
                        <a:t>Form</a:t>
                      </a:r>
                      <a:endParaRPr lang="en-US" sz="3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dirty="0">
                          <a:effectLst/>
                        </a:rPr>
                        <a:t>Pronunciation</a:t>
                      </a:r>
                      <a:endParaRPr lang="en-US" sz="3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dirty="0">
                          <a:effectLst/>
                        </a:rPr>
                        <a:t>Meaning</a:t>
                      </a:r>
                      <a:endParaRPr lang="en-US" sz="3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3077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</a:rPr>
                        <a:t>1. </a:t>
                      </a:r>
                      <a:r>
                        <a:rPr lang="en-US" sz="3000" dirty="0" smtClean="0">
                          <a:effectLst/>
                        </a:rPr>
                        <a:t>offensive </a:t>
                      </a:r>
                      <a:r>
                        <a:rPr lang="en-US" sz="3000" dirty="0">
                          <a:effectLst/>
                        </a:rPr>
                        <a:t>(</a:t>
                      </a:r>
                      <a:r>
                        <a:rPr lang="en-US" sz="3000" dirty="0" err="1">
                          <a:effectLst/>
                        </a:rPr>
                        <a:t>adj</a:t>
                      </a:r>
                      <a:r>
                        <a:rPr lang="en-US" sz="3000" dirty="0" smtClean="0">
                          <a:effectLst/>
                        </a:rPr>
                        <a:t>)</a:t>
                      </a:r>
                      <a:endParaRPr lang="en-US" sz="3000" dirty="0">
                        <a:effectLst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</a:rPr>
                        <a:t> /</a:t>
                      </a:r>
                      <a:r>
                        <a:rPr lang="en-US" sz="3000" dirty="0" err="1">
                          <a:effectLst/>
                        </a:rPr>
                        <a:t>əˈ</a:t>
                      </a:r>
                      <a:r>
                        <a:rPr lang="en-US" sz="3000" dirty="0" err="1" smtClean="0">
                          <a:effectLst/>
                        </a:rPr>
                        <a:t>fensɪv</a:t>
                      </a:r>
                      <a:r>
                        <a:rPr lang="en-US" sz="3000" dirty="0">
                          <a:effectLst/>
                        </a:rPr>
                        <a:t>/</a:t>
                      </a: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</a:rPr>
                        <a:t>causing someone to feel upset and angry, often because of being rude</a:t>
                      </a: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9151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</a:rPr>
                        <a:t>2. </a:t>
                      </a:r>
                      <a:r>
                        <a:rPr lang="en-US" sz="3000" dirty="0" smtClean="0">
                          <a:effectLst/>
                        </a:rPr>
                        <a:t>ashamed </a:t>
                      </a:r>
                      <a:r>
                        <a:rPr lang="en-US" sz="3000" dirty="0">
                          <a:effectLst/>
                        </a:rPr>
                        <a:t>(</a:t>
                      </a:r>
                      <a:r>
                        <a:rPr lang="en-US" sz="3000" dirty="0" err="1">
                          <a:effectLst/>
                        </a:rPr>
                        <a:t>adj</a:t>
                      </a:r>
                      <a:r>
                        <a:rPr lang="en-US" sz="3000" dirty="0" smtClean="0">
                          <a:effectLst/>
                        </a:rPr>
                        <a:t>)</a:t>
                      </a:r>
                      <a:endParaRPr lang="en-US" sz="3000" dirty="0">
                        <a:effectLst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</a:rPr>
                        <a:t>/</a:t>
                      </a:r>
                      <a:r>
                        <a:rPr lang="en-US" sz="3000" dirty="0" err="1">
                          <a:effectLst/>
                        </a:rPr>
                        <a:t>əˈʃeɪmd</a:t>
                      </a:r>
                      <a:r>
                        <a:rPr lang="en-US" sz="3000" dirty="0">
                          <a:effectLst/>
                        </a:rPr>
                        <a:t>/</a:t>
                      </a: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</a:rPr>
                        <a:t>feeling guilty or embarrassed about something you have done or about a quality in your character</a:t>
                      </a: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3077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</a:rPr>
                        <a:t>3. </a:t>
                      </a:r>
                      <a:r>
                        <a:rPr lang="en-US" sz="3000" dirty="0" smtClean="0">
                          <a:effectLst/>
                        </a:rPr>
                        <a:t>physical </a:t>
                      </a:r>
                      <a:r>
                        <a:rPr lang="en-US" sz="3000" dirty="0">
                          <a:effectLst/>
                        </a:rPr>
                        <a:t>(</a:t>
                      </a:r>
                      <a:r>
                        <a:rPr lang="en-US" sz="3000" dirty="0" err="1">
                          <a:effectLst/>
                        </a:rPr>
                        <a:t>adj</a:t>
                      </a:r>
                      <a:r>
                        <a:rPr lang="en-US" sz="3000" dirty="0" smtClean="0">
                          <a:effectLst/>
                        </a:rPr>
                        <a:t>)</a:t>
                      </a:r>
                      <a:endParaRPr lang="en-US" sz="3000" dirty="0">
                        <a:effectLst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</a:rPr>
                        <a:t>/ˈ</a:t>
                      </a:r>
                      <a:r>
                        <a:rPr lang="en-US" sz="3000" dirty="0" err="1" smtClean="0">
                          <a:effectLst/>
                        </a:rPr>
                        <a:t>fɪzɪkəl</a:t>
                      </a:r>
                      <a:r>
                        <a:rPr lang="en-US" sz="3000" dirty="0">
                          <a:effectLst/>
                        </a:rPr>
                        <a:t>/</a:t>
                      </a: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</a:rPr>
                        <a:t>relating to things you can see or touch, or relating to the laws of nature</a:t>
                      </a: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79151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</a:rPr>
                        <a:t>4. </a:t>
                      </a:r>
                      <a:r>
                        <a:rPr lang="en-US" sz="3000" dirty="0" smtClean="0">
                          <a:effectLst/>
                        </a:rPr>
                        <a:t>cyberbullying </a:t>
                      </a:r>
                      <a:r>
                        <a:rPr lang="en-US" sz="3000" dirty="0">
                          <a:effectLst/>
                        </a:rPr>
                        <a:t>(n</a:t>
                      </a:r>
                      <a:r>
                        <a:rPr lang="en-US" sz="3000" dirty="0" smtClean="0">
                          <a:effectLst/>
                        </a:rPr>
                        <a:t>)</a:t>
                      </a:r>
                      <a:endParaRPr lang="en-US" sz="3000" dirty="0">
                        <a:effectLst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</a:rPr>
                        <a:t>/ˈ</a:t>
                      </a:r>
                      <a:r>
                        <a:rPr lang="en-US" sz="3000" dirty="0" err="1" smtClean="0">
                          <a:effectLst/>
                        </a:rPr>
                        <a:t>saɪbəbʊliɪŋ</a:t>
                      </a:r>
                      <a:r>
                        <a:rPr lang="en-US" sz="3000" dirty="0">
                          <a:effectLst/>
                        </a:rPr>
                        <a:t>/</a:t>
                      </a: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</a:rPr>
                        <a:t>the activity of using the internet to harm or frighten another person, especially by sending them unpleasant messages</a:t>
                      </a: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708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05840" y="1098100"/>
            <a:ext cx="1017175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Listen to a conversation between two students and match the pictures with the type of bullying.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A5FD507-9AF0-4DC7-9D22-9923B90CA0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967" y="2799388"/>
            <a:ext cx="6053522" cy="365683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8CF84CB3-7478-4418-B45C-A4EB11BD3B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0334" y="2884251"/>
            <a:ext cx="5901666" cy="348710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F5D7A0BA-FBD6-4008-B518-74564FDA0CD3}"/>
              </a:ext>
            </a:extLst>
          </p:cNvPr>
          <p:cNvSpPr txBox="1"/>
          <p:nvPr/>
        </p:nvSpPr>
        <p:spPr>
          <a:xfrm>
            <a:off x="1634247" y="5604933"/>
            <a:ext cx="3808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C1C33B02-C65C-4766-AAD1-1583E677482B}"/>
              </a:ext>
            </a:extLst>
          </p:cNvPr>
          <p:cNvSpPr txBox="1"/>
          <p:nvPr/>
        </p:nvSpPr>
        <p:spPr>
          <a:xfrm>
            <a:off x="10586610" y="5604932"/>
            <a:ext cx="3808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92BFAAEC-092B-4F0A-865B-570F885FF0EC}"/>
              </a:ext>
            </a:extLst>
          </p:cNvPr>
          <p:cNvSpPr txBox="1"/>
          <p:nvPr/>
        </p:nvSpPr>
        <p:spPr>
          <a:xfrm>
            <a:off x="4586124" y="5604932"/>
            <a:ext cx="3808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b</a:t>
            </a:r>
          </a:p>
        </p:txBody>
      </p:sp>
      <p:pic>
        <p:nvPicPr>
          <p:cNvPr id="3" name="Track 71">
            <a:hlinkClick r:id="" action="ppaction://media"/>
            <a:extLst>
              <a:ext uri="{FF2B5EF4-FFF2-40B4-BE49-F238E27FC236}">
                <a16:creationId xmlns="" xmlns:a16="http://schemas.microsoft.com/office/drawing/2014/main" id="{78872A91-35AD-560D-02A8-E971F4D9B4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88167" y="77574"/>
            <a:ext cx="789425" cy="78942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WHILE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-LISTENING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64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329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3" grpId="0"/>
      <p:bldP spid="15" grpId="0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3074" name="Picture 2" descr="1,957 Cyber Bullying Stock Illustrations, Cliparts and Royalty Free Cyber  Bullying Vectors">
            <a:extLst>
              <a:ext uri="{FF2B5EF4-FFF2-40B4-BE49-F238E27FC236}">
                <a16:creationId xmlns="" xmlns:a16="http://schemas.microsoft.com/office/drawing/2014/main" id="{36BFAE0E-328A-44A3-ACFA-FB44F367A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444" b="90000" l="10000" r="93778">
                        <a14:foregroundMark x1="61111" y1="36667" x2="75556" y2="26000"/>
                        <a14:foregroundMark x1="41556" y1="79556" x2="46000" y2="79111"/>
                        <a14:foregroundMark x1="59556" y1="26444" x2="59111" y2="26444"/>
                        <a14:foregroundMark x1="57556" y1="41778" x2="55778" y2="41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6373" y="3386666"/>
            <a:ext cx="4052552" cy="405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1121169"/>
            <a:ext cx="102477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Listen again. Circle the correct answers.</a:t>
            </a:r>
            <a:endParaRPr lang="en-US" sz="2600" b="1" dirty="0"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Track 72">
            <a:hlinkClick r:id="" action="ppaction://media"/>
            <a:extLst>
              <a:ext uri="{FF2B5EF4-FFF2-40B4-BE49-F238E27FC236}">
                <a16:creationId xmlns="" xmlns:a16="http://schemas.microsoft.com/office/drawing/2014/main" id="{E5F422D4-F59C-1091-FC09-54BA86A112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04787" y="239388"/>
            <a:ext cx="653813" cy="65381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14835" y="1942186"/>
            <a:ext cx="1101685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E36427"/>
                </a:solidFill>
              </a:rPr>
              <a:t>1. </a:t>
            </a:r>
            <a:r>
              <a:rPr lang="en-US" sz="3600" dirty="0">
                <a:solidFill>
                  <a:srgbClr val="242021"/>
                </a:solidFill>
              </a:rPr>
              <a:t>Technology has made bullying </a:t>
            </a:r>
            <a:r>
              <a:rPr lang="en-US" sz="3600" dirty="0" smtClean="0">
                <a:solidFill>
                  <a:srgbClr val="3077B4"/>
                </a:solidFill>
              </a:rPr>
              <a:t>more </a:t>
            </a:r>
            <a:r>
              <a:rPr lang="en-US" sz="3600" dirty="0" smtClean="0">
                <a:solidFill>
                  <a:srgbClr val="242021"/>
                </a:solidFill>
              </a:rPr>
              <a:t>/ </a:t>
            </a:r>
            <a:r>
              <a:rPr lang="en-US" sz="3600" dirty="0" smtClean="0">
                <a:solidFill>
                  <a:srgbClr val="3077B4"/>
                </a:solidFill>
              </a:rPr>
              <a:t>less </a:t>
            </a:r>
            <a:r>
              <a:rPr lang="en-US" sz="3600" dirty="0">
                <a:solidFill>
                  <a:srgbClr val="242021"/>
                </a:solidFill>
              </a:rPr>
              <a:t>common.</a:t>
            </a:r>
          </a:p>
          <a:p>
            <a:r>
              <a:rPr lang="en-US" sz="3600" b="1" dirty="0">
                <a:solidFill>
                  <a:srgbClr val="E36427"/>
                </a:solidFill>
              </a:rPr>
              <a:t>2. </a:t>
            </a:r>
            <a:r>
              <a:rPr lang="en-US" sz="3600" dirty="0">
                <a:solidFill>
                  <a:srgbClr val="242021"/>
                </a:solidFill>
              </a:rPr>
              <a:t>Mai’s friend </a:t>
            </a:r>
            <a:r>
              <a:rPr lang="en-US" sz="3600" dirty="0">
                <a:solidFill>
                  <a:srgbClr val="3077B4"/>
                </a:solidFill>
              </a:rPr>
              <a:t>was bullying </a:t>
            </a:r>
            <a:r>
              <a:rPr lang="en-US" sz="3600" dirty="0" smtClean="0">
                <a:solidFill>
                  <a:srgbClr val="3077B4"/>
                </a:solidFill>
              </a:rPr>
              <a:t>others </a:t>
            </a:r>
            <a:r>
              <a:rPr lang="en-US" sz="3600" dirty="0" smtClean="0">
                <a:solidFill>
                  <a:srgbClr val="242021"/>
                </a:solidFill>
              </a:rPr>
              <a:t>/ </a:t>
            </a:r>
            <a:r>
              <a:rPr lang="en-US" sz="3600" dirty="0" smtClean="0">
                <a:solidFill>
                  <a:srgbClr val="3077B4"/>
                </a:solidFill>
              </a:rPr>
              <a:t>was </a:t>
            </a:r>
            <a:r>
              <a:rPr lang="en-US" sz="3600" dirty="0">
                <a:solidFill>
                  <a:srgbClr val="3077B4"/>
                </a:solidFill>
              </a:rPr>
              <a:t>bullied by others </a:t>
            </a:r>
            <a:r>
              <a:rPr lang="en-US" sz="3600" dirty="0">
                <a:solidFill>
                  <a:srgbClr val="242021"/>
                </a:solidFill>
              </a:rPr>
              <a:t>on social media.</a:t>
            </a:r>
          </a:p>
          <a:p>
            <a:r>
              <a:rPr lang="en-US" sz="3600" b="1" dirty="0">
                <a:solidFill>
                  <a:srgbClr val="E36427"/>
                </a:solidFill>
              </a:rPr>
              <a:t>3. </a:t>
            </a:r>
            <a:r>
              <a:rPr lang="en-US" sz="3600" dirty="0">
                <a:solidFill>
                  <a:srgbClr val="242021"/>
                </a:solidFill>
              </a:rPr>
              <a:t>One of the most common forms of </a:t>
            </a:r>
            <a:r>
              <a:rPr lang="en-US" sz="3600" dirty="0">
                <a:solidFill>
                  <a:srgbClr val="3077B4"/>
                </a:solidFill>
              </a:rPr>
              <a:t>physical </a:t>
            </a:r>
            <a:r>
              <a:rPr lang="en-US" sz="3600" dirty="0" smtClean="0">
                <a:solidFill>
                  <a:srgbClr val="3077B4"/>
                </a:solidFill>
              </a:rPr>
              <a:t>bullying </a:t>
            </a:r>
            <a:r>
              <a:rPr lang="en-US" sz="3600" dirty="0" smtClean="0">
                <a:solidFill>
                  <a:srgbClr val="242021"/>
                </a:solidFill>
              </a:rPr>
              <a:t>/ </a:t>
            </a:r>
            <a:r>
              <a:rPr lang="en-US" sz="3600" dirty="0" smtClean="0">
                <a:solidFill>
                  <a:srgbClr val="3077B4"/>
                </a:solidFill>
              </a:rPr>
              <a:t>cyberbullying </a:t>
            </a:r>
            <a:r>
              <a:rPr lang="en-US" sz="3600" dirty="0">
                <a:solidFill>
                  <a:srgbClr val="242021"/>
                </a:solidFill>
              </a:rPr>
              <a:t>is body shaming.</a:t>
            </a:r>
          </a:p>
          <a:p>
            <a:r>
              <a:rPr lang="en-US" sz="3600" b="1" dirty="0">
                <a:solidFill>
                  <a:srgbClr val="E36427"/>
                </a:solidFill>
              </a:rPr>
              <a:t>4. </a:t>
            </a:r>
            <a:r>
              <a:rPr lang="en-US" sz="3600" dirty="0">
                <a:solidFill>
                  <a:srgbClr val="242021"/>
                </a:solidFill>
              </a:rPr>
              <a:t>In their next meeting, they are most likely </a:t>
            </a:r>
            <a:endParaRPr lang="en-US" sz="3600" dirty="0" smtClean="0">
              <a:solidFill>
                <a:srgbClr val="242021"/>
              </a:solidFill>
            </a:endParaRPr>
          </a:p>
          <a:p>
            <a:r>
              <a:rPr lang="en-US" sz="3600" dirty="0" smtClean="0">
                <a:solidFill>
                  <a:srgbClr val="242021"/>
                </a:solidFill>
              </a:rPr>
              <a:t>to </a:t>
            </a:r>
            <a:r>
              <a:rPr lang="en-US" sz="3600" dirty="0">
                <a:solidFill>
                  <a:srgbClr val="242021"/>
                </a:solidFill>
              </a:rPr>
              <a:t>talk about </a:t>
            </a:r>
            <a:r>
              <a:rPr lang="en-US" sz="3600" dirty="0" smtClean="0">
                <a:solidFill>
                  <a:srgbClr val="3077B4"/>
                </a:solidFill>
              </a:rPr>
              <a:t>when </a:t>
            </a:r>
            <a:r>
              <a:rPr lang="en-US" sz="3600" dirty="0" smtClean="0">
                <a:solidFill>
                  <a:srgbClr val="242021"/>
                </a:solidFill>
              </a:rPr>
              <a:t>/ </a:t>
            </a:r>
            <a:r>
              <a:rPr lang="en-US" sz="3600" dirty="0" smtClean="0">
                <a:solidFill>
                  <a:srgbClr val="3077B4"/>
                </a:solidFill>
              </a:rPr>
              <a:t>how </a:t>
            </a:r>
            <a:r>
              <a:rPr lang="en-US" sz="3600" dirty="0">
                <a:solidFill>
                  <a:srgbClr val="242021"/>
                </a:solidFill>
              </a:rPr>
              <a:t>bullying can be stopped.</a:t>
            </a:r>
            <a:r>
              <a:rPr lang="en-US" sz="3600" dirty="0"/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WHILE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-LISTENING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451600" y="1959119"/>
            <a:ext cx="1100667" cy="573341"/>
          </a:xfrm>
          <a:prstGeom prst="roundRect">
            <a:avLst/>
          </a:prstGeom>
          <a:noFill/>
          <a:ln w="57150">
            <a:solidFill>
              <a:srgbClr val="CB64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6993467" y="2532460"/>
            <a:ext cx="4148666" cy="573341"/>
          </a:xfrm>
          <a:prstGeom prst="roundRect">
            <a:avLst/>
          </a:prstGeom>
          <a:noFill/>
          <a:ln w="57150">
            <a:solidFill>
              <a:srgbClr val="CB64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314835" y="4160453"/>
            <a:ext cx="2614632" cy="573341"/>
          </a:xfrm>
          <a:prstGeom prst="roundRect">
            <a:avLst/>
          </a:prstGeom>
          <a:noFill/>
          <a:ln w="57150">
            <a:solidFill>
              <a:srgbClr val="CB64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4216401" y="5305297"/>
            <a:ext cx="999066" cy="573341"/>
          </a:xfrm>
          <a:prstGeom prst="roundRect">
            <a:avLst/>
          </a:prstGeom>
          <a:noFill/>
          <a:ln w="57150">
            <a:solidFill>
              <a:srgbClr val="CB64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76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291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4" grpId="0"/>
      <p:bldP spid="4" grpId="0" animBg="1"/>
      <p:bldP spid="18" grpId="0" animBg="1"/>
      <p:bldP spid="22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1090960"/>
            <a:ext cx="104905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Work in groups. Discuss the following questions.</a:t>
            </a:r>
            <a:endParaRPr lang="en-US" sz="2600" b="1" dirty="0"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POST-LISTENING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5C39F0F-96AE-4A25-8CAF-ECD224F76FB2}"/>
              </a:ext>
            </a:extLst>
          </p:cNvPr>
          <p:cNvSpPr txBox="1"/>
          <p:nvPr/>
        </p:nvSpPr>
        <p:spPr>
          <a:xfrm>
            <a:off x="1410818" y="1675747"/>
            <a:ext cx="922151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EE4000"/>
                </a:solidFill>
              </a:rPr>
              <a:t>What types of bullying have you experienced or seen happening to people around you?</a:t>
            </a:r>
            <a:endParaRPr lang="en-US" sz="3200" dirty="0"/>
          </a:p>
        </p:txBody>
      </p:sp>
      <p:pic>
        <p:nvPicPr>
          <p:cNvPr id="4098" name="Picture 2" descr="Vector Collection of Characters Being Bullied and Characters Showing  Aggression. Stock Vector - Illustration of line, bullying: 185999707">
            <a:extLst>
              <a:ext uri="{FF2B5EF4-FFF2-40B4-BE49-F238E27FC236}">
                <a16:creationId xmlns="" xmlns:a16="http://schemas.microsoft.com/office/drawing/2014/main" id="{2BFAF1D7-E223-4369-B074-4E16C96141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66"/>
          <a:stretch/>
        </p:blipFill>
        <p:spPr bwMode="auto">
          <a:xfrm>
            <a:off x="311285" y="2734788"/>
            <a:ext cx="11569430" cy="412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64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4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917" y="1139206"/>
            <a:ext cx="7947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1092917" y="1969986"/>
            <a:ext cx="10124040" cy="4144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What have you learnt today?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Listen for specific information in a conversation about types of bullying, and make predictions.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</a:rPr>
              <a:t>LISTENING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308E0627-9B64-414D-94C5-F7ECBA1EE60F}"/>
              </a:ext>
            </a:extLst>
          </p:cNvPr>
          <p:cNvSpPr txBox="1"/>
          <p:nvPr/>
        </p:nvSpPr>
        <p:spPr>
          <a:xfrm>
            <a:off x="2008094" y="3763537"/>
            <a:ext cx="9045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of bullying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963456" y="2826679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265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LESSON 5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103419" y="436422"/>
            <a:ext cx="81285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u="none" strike="noStrike" baseline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FacebookK&amp;TBold"/>
              </a:rPr>
              <a:t>Social issues</a:t>
            </a:r>
            <a:endParaRPr 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Facebook K&amp;T" pitchFamily="18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88622" y="177153"/>
            <a:ext cx="1267591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47434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0930" y="2158230"/>
            <a:ext cx="8753494" cy="2315821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Do exercises 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Prepare for Lesson 6 - Unit 9.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05954" y="11956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26" y="109995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8732" y="11816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092845" y="6160148"/>
            <a:ext cx="44082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4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400" dirty="0"/>
          </a:p>
          <a:p>
            <a:pPr algn="ctr"/>
            <a:r>
              <a:rPr lang="en-US" sz="14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4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400" b="1" i="1" dirty="0">
                <a:solidFill>
                  <a:srgbClr val="FFFFFF"/>
                </a:solidFill>
                <a:latin typeface="Calibri" panose="020F0502020204030204" pitchFamily="34" charset="0"/>
              </a:rPr>
              <a:t>facebook.com/</a:t>
            </a:r>
            <a:r>
              <a:rPr lang="en-US" sz="1400" b="1" i="1" dirty="0" err="1">
                <a:solidFill>
                  <a:srgbClr val="FFFFFF"/>
                </a:solidFill>
                <a:latin typeface="Calibri" panose="020F0502020204030204" pitchFamily="34" charset="0"/>
              </a:rPr>
              <a:t>www.tienganhglobalsuccess.vn</a:t>
            </a:r>
            <a:r>
              <a:rPr lang="en-US" sz="1400" b="1" i="1" dirty="0">
                <a:solidFill>
                  <a:srgbClr val="FFFFFF"/>
                </a:solidFill>
                <a:latin typeface="Calibri" panose="020F0502020204030204" pitchFamily="34" charset="0"/>
              </a:rPr>
              <a:t>/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447902" y="1157273"/>
            <a:ext cx="1883767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66300" y="2232284"/>
            <a:ext cx="1950733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PRE-LISTENING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089061" y="3423459"/>
            <a:ext cx="2242609" cy="710205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WHILE-LISTENING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07694" y="1147818"/>
            <a:ext cx="4879383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kern="0" dirty="0" smtClean="0">
                <a:solidFill>
                  <a:prstClr val="black"/>
                </a:solidFill>
              </a:rPr>
              <a:t>Quiz: Peer </a:t>
            </a:r>
            <a:r>
              <a:rPr lang="en-GB" sz="2200" kern="0" dirty="0">
                <a:solidFill>
                  <a:prstClr val="black"/>
                </a:solidFill>
              </a:rPr>
              <a:t>p</a:t>
            </a:r>
            <a:r>
              <a:rPr lang="en-GB" sz="2200" kern="0" dirty="0" smtClean="0">
                <a:solidFill>
                  <a:prstClr val="black"/>
                </a:solidFill>
              </a:rPr>
              <a:t>ressure</a:t>
            </a:r>
            <a:endParaRPr kumimoji="0" lang="en-GB" sz="2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07694" y="2177973"/>
            <a:ext cx="4879384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tx1"/>
                </a:solidFill>
              </a:rPr>
              <a:t>Task 1: </a:t>
            </a:r>
            <a:r>
              <a:rPr lang="en-US" sz="2200" dirty="0">
                <a:solidFill>
                  <a:schemeClr val="tx1"/>
                </a:solidFill>
              </a:rPr>
              <a:t>Choose the </a:t>
            </a:r>
            <a:r>
              <a:rPr lang="en-US" sz="2200" dirty="0" smtClean="0">
                <a:solidFill>
                  <a:schemeClr val="tx1"/>
                </a:solidFill>
              </a:rPr>
              <a:t>correct meanings.</a:t>
            </a:r>
            <a:endParaRPr lang="en-GB" sz="22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07694" y="3054427"/>
            <a:ext cx="4879385" cy="14874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tx1"/>
                </a:solidFill>
              </a:rPr>
              <a:t>Task 2: </a:t>
            </a:r>
            <a:r>
              <a:rPr lang="en-US" sz="2200" dirty="0">
                <a:solidFill>
                  <a:schemeClr val="tx1"/>
                </a:solidFill>
              </a:rPr>
              <a:t>Listen to a conversation </a:t>
            </a:r>
            <a:r>
              <a:rPr lang="en-US" sz="2200" dirty="0" smtClean="0">
                <a:solidFill>
                  <a:schemeClr val="tx1"/>
                </a:solidFill>
              </a:rPr>
              <a:t>and match the pictures with type of bullying.</a:t>
            </a:r>
            <a:endParaRPr lang="en-US" sz="22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chemeClr val="tx1"/>
                </a:solidFill>
              </a:rPr>
              <a:t>Task 3: </a:t>
            </a:r>
            <a:r>
              <a:rPr lang="en-US" sz="2200" dirty="0" smtClean="0">
                <a:solidFill>
                  <a:schemeClr val="tx1"/>
                </a:solidFill>
              </a:rPr>
              <a:t>Circle </a:t>
            </a:r>
            <a:r>
              <a:rPr lang="en-US" sz="2200" dirty="0">
                <a:solidFill>
                  <a:schemeClr val="tx1"/>
                </a:solidFill>
              </a:rPr>
              <a:t>the correct answers.</a:t>
            </a: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331669" y="1484975"/>
            <a:ext cx="709998" cy="747309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210366" y="2559985"/>
            <a:ext cx="855934" cy="863473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950166" y="4664063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POST-LISTENING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07694" y="5749222"/>
            <a:ext cx="4879382" cy="6849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Wrap-up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Homework</a:t>
            </a:r>
            <a:endParaRPr lang="en-GB" sz="2200" dirty="0">
              <a:solidFill>
                <a:schemeClr val="tx1"/>
              </a:solidFill>
            </a:endParaRPr>
          </a:p>
        </p:txBody>
      </p:sp>
      <p:cxnSp>
        <p:nvCxnSpPr>
          <p:cNvPr id="33" name="Curved Connector 32"/>
          <p:cNvCxnSpPr>
            <a:stCxn id="31" idx="1"/>
            <a:endCxn id="34" idx="0"/>
          </p:cNvCxnSpPr>
          <p:nvPr/>
        </p:nvCxnSpPr>
        <p:spPr>
          <a:xfrm rot="10800000" flipV="1">
            <a:off x="2389786" y="4997138"/>
            <a:ext cx="560381" cy="777152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298285" y="5774290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CONSOLIDATION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35" name="Curved Connector 34"/>
          <p:cNvCxnSpPr>
            <a:stCxn id="24" idx="3"/>
            <a:endCxn id="31" idx="0"/>
          </p:cNvCxnSpPr>
          <p:nvPr/>
        </p:nvCxnSpPr>
        <p:spPr>
          <a:xfrm>
            <a:off x="3331670" y="3778562"/>
            <a:ext cx="709996" cy="885501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007694" y="4719067"/>
            <a:ext cx="4879382" cy="6913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tx1"/>
                </a:solidFill>
              </a:rPr>
              <a:t>Task 4: </a:t>
            </a:r>
            <a:r>
              <a:rPr lang="en-US" sz="2200" dirty="0" smtClean="0">
                <a:solidFill>
                  <a:schemeClr val="tx1"/>
                </a:solidFill>
              </a:rPr>
              <a:t>Discussion.</a:t>
            </a:r>
            <a:endParaRPr lang="en-GB" sz="2200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644085" y="307352"/>
            <a:ext cx="3407448" cy="45189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</a:rPr>
              <a:t>LISTENING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589409" y="319867"/>
            <a:ext cx="1887408" cy="4393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265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LESSON 5</a:t>
            </a: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160980" y="2387067"/>
            <a:ext cx="9976207" cy="30651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25BA841-5B94-B478-3ABD-4DE2BB99D4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130" y="0"/>
            <a:ext cx="1217087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6E577B4A-2E49-320F-24FF-C9168187F992}"/>
              </a:ext>
            </a:extLst>
          </p:cNvPr>
          <p:cNvSpPr/>
          <p:nvPr/>
        </p:nvSpPr>
        <p:spPr>
          <a:xfrm>
            <a:off x="972023" y="4846712"/>
            <a:ext cx="10165164" cy="1809446"/>
          </a:xfrm>
          <a:prstGeom prst="roundRect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feld 5">
            <a:extLst>
              <a:ext uri="{FF2B5EF4-FFF2-40B4-BE49-F238E27FC236}">
                <a16:creationId xmlns="" xmlns:a16="http://schemas.microsoft.com/office/drawing/2014/main" id="{88D7C104-DAC2-7584-4BC5-92A6F6625BFD}"/>
              </a:ext>
            </a:extLst>
          </p:cNvPr>
          <p:cNvSpPr txBox="1"/>
          <p:nvPr/>
        </p:nvSpPr>
        <p:spPr>
          <a:xfrm>
            <a:off x="1198365" y="4702244"/>
            <a:ext cx="98326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400" b="1" i="0" u="none" strike="noStrike" kern="1200" normalizeH="0" baseline="0" noProof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Batang" panose="020B0503020000020004" pitchFamily="18" charset="-127"/>
                <a:cs typeface="FreesiaUPC" panose="020B0502040204020203" pitchFamily="34" charset="-34"/>
              </a:rPr>
              <a:t>Let‘s Quiz!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1200" normalizeH="0" baseline="0" noProof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Century Gothic" panose="020B0502020202020204" pitchFamily="34" charset="0"/>
                <a:ea typeface="Batang" panose="020B0503020000020004" pitchFamily="18" charset="-127"/>
                <a:cs typeface="FreesiaUPC" panose="020B0502040204020203" pitchFamily="34" charset="-34"/>
              </a:rPr>
              <a:t>What do you know about </a:t>
            </a:r>
            <a:r>
              <a:rPr lang="de-DE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entury Gothic" panose="020B0502020202020204" pitchFamily="34" charset="0"/>
                <a:ea typeface="Batang" panose="020B0503020000020004" pitchFamily="18" charset="-127"/>
                <a:cs typeface="FreesiaUPC" panose="020B0502040204020203" pitchFamily="34" charset="-34"/>
              </a:rPr>
              <a:t>p</a:t>
            </a:r>
            <a:r>
              <a:rPr kumimoji="0" lang="de-DE" sz="3600" b="1" i="0" u="none" strike="noStrike" kern="1200" normalizeH="0" baseline="0" noProof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Century Gothic" panose="020B0502020202020204" pitchFamily="34" charset="0"/>
                <a:ea typeface="Batang" panose="020B0503020000020004" pitchFamily="18" charset="-127"/>
                <a:cs typeface="FreesiaUPC" panose="020B0502040204020203" pitchFamily="34" charset="-34"/>
              </a:rPr>
              <a:t>eer pressure?</a:t>
            </a:r>
            <a:endParaRPr kumimoji="0" lang="de-AT" sz="3600" b="1" i="0" u="none" strike="noStrike" kern="1200" normalizeH="0" baseline="0" noProof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uLnTx/>
              <a:uFillTx/>
              <a:latin typeface="Century Gothic" panose="020B0502020202020204" pitchFamily="34" charset="0"/>
              <a:ea typeface="Batang" panose="020B0503020000020004" pitchFamily="18" charset="-127"/>
              <a:cs typeface="FreesiaUPC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86917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rafik 33" descr="Ein Bild, das Zeichnung enthält.&#10;&#10;Automatisch generierte Beschreibung">
            <a:extLst>
              <a:ext uri="{FF2B5EF4-FFF2-40B4-BE49-F238E27FC236}">
                <a16:creationId xmlns="" xmlns:a16="http://schemas.microsoft.com/office/drawing/2014/main" id="{16E627F2-F96F-484B-9C66-25B0C1844C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7" b="8267"/>
          <a:stretch/>
        </p:blipFill>
        <p:spPr>
          <a:xfrm>
            <a:off x="814387" y="-1"/>
            <a:ext cx="10563225" cy="6857999"/>
          </a:xfrm>
          <a:prstGeom prst="rect">
            <a:avLst/>
          </a:prstGeom>
        </p:spPr>
      </p:pic>
      <p:sp>
        <p:nvSpPr>
          <p:cNvPr id="4" name="#sl-pollquestion()">
            <a:extLst>
              <a:ext uri="{FF2B5EF4-FFF2-40B4-BE49-F238E27FC236}">
                <a16:creationId xmlns="" xmlns:a16="http://schemas.microsoft.com/office/drawing/2014/main" id="{68902ABD-87A5-43B6-8928-452129235F0F}"/>
              </a:ext>
            </a:extLst>
          </p:cNvPr>
          <p:cNvSpPr txBox="1"/>
          <p:nvPr/>
        </p:nvSpPr>
        <p:spPr>
          <a:xfrm>
            <a:off x="476534" y="666750"/>
            <a:ext cx="112389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Batang" panose="020B0503020000020004" pitchFamily="18" charset="-127"/>
                <a:cs typeface="FreesiaUPC" panose="020B0502040204020203" pitchFamily="34" charset="-34"/>
              </a:rPr>
              <a:t>1. A friend encourages you to try out for the basketball team. </a:t>
            </a:r>
          </a:p>
          <a:p>
            <a:pPr lvl="0" algn="ctr">
              <a:defRPr/>
            </a:pP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Batang" panose="020B0503020000020004" pitchFamily="18" charset="-127"/>
                <a:cs typeface="FreesiaUPC" panose="020B0502040204020203" pitchFamily="34" charset="-34"/>
              </a:rPr>
              <a:t>This is which type of pressure?</a:t>
            </a:r>
            <a:endParaRPr kumimoji="0" lang="de-DE" sz="4800" i="0" u="none" strike="noStrike" kern="1200" normalizeH="0" baseline="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Century Gothic" panose="020B0502020202020204" pitchFamily="34" charset="0"/>
              <a:ea typeface="Batang" panose="020B0503020000020004" pitchFamily="18" charset="-127"/>
              <a:cs typeface="FreesiaUPC" panose="020B0502040204020203" pitchFamily="34" charset="-34"/>
            </a:endParaRPr>
          </a:p>
        </p:txBody>
      </p:sp>
      <p:sp>
        <p:nvSpPr>
          <p:cNvPr id="33" name="Rechteck: abgerundete Ecken 4">
            <a:extLst>
              <a:ext uri="{FF2B5EF4-FFF2-40B4-BE49-F238E27FC236}">
                <a16:creationId xmlns="" xmlns:a16="http://schemas.microsoft.com/office/drawing/2014/main" id="{061E85CD-C085-78E4-8DA0-A2A127773629}"/>
              </a:ext>
            </a:extLst>
          </p:cNvPr>
          <p:cNvSpPr/>
          <p:nvPr/>
        </p:nvSpPr>
        <p:spPr>
          <a:xfrm>
            <a:off x="3385213" y="3210308"/>
            <a:ext cx="5638800" cy="83099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40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Positive peer pressure</a:t>
            </a:r>
            <a:endParaRPr lang="de-DE" sz="40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5" name="Rechteck: abgerundete Ecken 8">
            <a:extLst>
              <a:ext uri="{FF2B5EF4-FFF2-40B4-BE49-F238E27FC236}">
                <a16:creationId xmlns="" xmlns:a16="http://schemas.microsoft.com/office/drawing/2014/main" id="{F56C1EEA-FC89-68BB-14F3-ED198BD42E30}"/>
              </a:ext>
            </a:extLst>
          </p:cNvPr>
          <p:cNvSpPr/>
          <p:nvPr/>
        </p:nvSpPr>
        <p:spPr>
          <a:xfrm>
            <a:off x="3385213" y="4293453"/>
            <a:ext cx="5638800" cy="83099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de-DE" sz="40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Negative peer pressure</a:t>
            </a:r>
          </a:p>
        </p:txBody>
      </p:sp>
      <p:sp>
        <p:nvSpPr>
          <p:cNvPr id="36" name="Ellipse 11">
            <a:extLst>
              <a:ext uri="{FF2B5EF4-FFF2-40B4-BE49-F238E27FC236}">
                <a16:creationId xmlns="" xmlns:a16="http://schemas.microsoft.com/office/drawing/2014/main" id="{0EFAB9AF-2210-13BC-6F36-DBDAF4805F42}"/>
              </a:ext>
            </a:extLst>
          </p:cNvPr>
          <p:cNvSpPr/>
          <p:nvPr/>
        </p:nvSpPr>
        <p:spPr>
          <a:xfrm>
            <a:off x="2378738" y="3254331"/>
            <a:ext cx="742950" cy="74295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Textfeld 15">
            <a:extLst>
              <a:ext uri="{FF2B5EF4-FFF2-40B4-BE49-F238E27FC236}">
                <a16:creationId xmlns="" xmlns:a16="http://schemas.microsoft.com/office/drawing/2014/main" id="{A59AEB50-2EA2-1746-01FF-95293910541C}"/>
              </a:ext>
            </a:extLst>
          </p:cNvPr>
          <p:cNvSpPr txBox="1"/>
          <p:nvPr/>
        </p:nvSpPr>
        <p:spPr>
          <a:xfrm>
            <a:off x="2573365" y="3364196"/>
            <a:ext cx="353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</a:t>
            </a:r>
            <a:endParaRPr kumimoji="0" lang="de-DE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8" name="Ellipse 16">
            <a:extLst>
              <a:ext uri="{FF2B5EF4-FFF2-40B4-BE49-F238E27FC236}">
                <a16:creationId xmlns="" xmlns:a16="http://schemas.microsoft.com/office/drawing/2014/main" id="{23D3950C-73E9-D189-C589-30B94FB00461}"/>
              </a:ext>
            </a:extLst>
          </p:cNvPr>
          <p:cNvSpPr/>
          <p:nvPr/>
        </p:nvSpPr>
        <p:spPr>
          <a:xfrm>
            <a:off x="2378738" y="4337477"/>
            <a:ext cx="742950" cy="74295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feld 17">
            <a:extLst>
              <a:ext uri="{FF2B5EF4-FFF2-40B4-BE49-F238E27FC236}">
                <a16:creationId xmlns="" xmlns:a16="http://schemas.microsoft.com/office/drawing/2014/main" id="{82730A90-C875-5AF2-4AB0-D5B072DC65FD}"/>
              </a:ext>
            </a:extLst>
          </p:cNvPr>
          <p:cNvSpPr txBox="1"/>
          <p:nvPr/>
        </p:nvSpPr>
        <p:spPr>
          <a:xfrm>
            <a:off x="2573365" y="4447342"/>
            <a:ext cx="353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</a:t>
            </a:r>
            <a:endParaRPr kumimoji="0" lang="de-DE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0" name="#sl-pollanswer(1)">
            <a:extLst>
              <a:ext uri="{FF2B5EF4-FFF2-40B4-BE49-F238E27FC236}">
                <a16:creationId xmlns="" xmlns:a16="http://schemas.microsoft.com/office/drawing/2014/main" id="{12227AB0-AE11-4390-EC15-2E3E60E516D6}"/>
              </a:ext>
            </a:extLst>
          </p:cNvPr>
          <p:cNvSpPr txBox="1">
            <a:spLocks/>
          </p:cNvSpPr>
          <p:nvPr/>
        </p:nvSpPr>
        <p:spPr>
          <a:xfrm>
            <a:off x="3544758" y="4299507"/>
            <a:ext cx="5438774" cy="837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185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71B"/>
                                      </p:to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3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rafik 33" descr="Ein Bild, das Zeichnung enthält.&#10;&#10;Automatisch generierte Beschreibung">
            <a:extLst>
              <a:ext uri="{FF2B5EF4-FFF2-40B4-BE49-F238E27FC236}">
                <a16:creationId xmlns="" xmlns:a16="http://schemas.microsoft.com/office/drawing/2014/main" id="{16E627F2-F96F-484B-9C66-25B0C1844C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7" b="8267"/>
          <a:stretch/>
        </p:blipFill>
        <p:spPr>
          <a:xfrm>
            <a:off x="814387" y="-1"/>
            <a:ext cx="10563225" cy="6857999"/>
          </a:xfrm>
          <a:prstGeom prst="rect">
            <a:avLst/>
          </a:prstGeom>
        </p:spPr>
      </p:pic>
      <p:sp>
        <p:nvSpPr>
          <p:cNvPr id="4" name="#sl-pollquestion()">
            <a:extLst>
              <a:ext uri="{FF2B5EF4-FFF2-40B4-BE49-F238E27FC236}">
                <a16:creationId xmlns="" xmlns:a16="http://schemas.microsoft.com/office/drawing/2014/main" id="{68902ABD-87A5-43B6-8928-452129235F0F}"/>
              </a:ext>
            </a:extLst>
          </p:cNvPr>
          <p:cNvSpPr txBox="1"/>
          <p:nvPr/>
        </p:nvSpPr>
        <p:spPr>
          <a:xfrm>
            <a:off x="-1" y="666750"/>
            <a:ext cx="121920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Batang" panose="020B0503020000020004" pitchFamily="18" charset="-127"/>
                <a:cs typeface="FreesiaUPC" panose="020B0502040204020203" pitchFamily="34" charset="-34"/>
              </a:rPr>
              <a:t>2. What qualities can help a person to resist negative peer pressure?</a:t>
            </a:r>
            <a:endParaRPr kumimoji="0" lang="de-DE" sz="4800" i="0" u="none" strike="noStrike" kern="1200" normalizeH="0" baseline="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Century Gothic" panose="020B0502020202020204" pitchFamily="34" charset="0"/>
              <a:ea typeface="Batang" panose="020B0503020000020004" pitchFamily="18" charset="-127"/>
              <a:cs typeface="FreesiaUPC" panose="020B0502040204020203" pitchFamily="34" charset="-34"/>
            </a:endParaRPr>
          </a:p>
        </p:txBody>
      </p:sp>
      <p:sp>
        <p:nvSpPr>
          <p:cNvPr id="2" name="Rechteck: abgerundete Ecken 4">
            <a:extLst>
              <a:ext uri="{FF2B5EF4-FFF2-40B4-BE49-F238E27FC236}">
                <a16:creationId xmlns="" xmlns:a16="http://schemas.microsoft.com/office/drawing/2014/main" id="{25D6527C-558D-7BB2-924E-E1D2E8DD80A4}"/>
              </a:ext>
            </a:extLst>
          </p:cNvPr>
          <p:cNvSpPr/>
          <p:nvPr/>
        </p:nvSpPr>
        <p:spPr>
          <a:xfrm>
            <a:off x="3456787" y="2284531"/>
            <a:ext cx="5638800" cy="83099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40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Speed and </a:t>
            </a:r>
            <a:r>
              <a:rPr lang="en-US" sz="4000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coordination</a:t>
            </a:r>
            <a:endParaRPr lang="de-DE" sz="40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Rechteck: abgerundete Ecken 8">
            <a:extLst>
              <a:ext uri="{FF2B5EF4-FFF2-40B4-BE49-F238E27FC236}">
                <a16:creationId xmlns="" xmlns:a16="http://schemas.microsoft.com/office/drawing/2014/main" id="{4ED8AD28-C81B-A07A-38CB-97D0EFC8B594}"/>
              </a:ext>
            </a:extLst>
          </p:cNvPr>
          <p:cNvSpPr/>
          <p:nvPr/>
        </p:nvSpPr>
        <p:spPr>
          <a:xfrm>
            <a:off x="3456787" y="3367676"/>
            <a:ext cx="5638800" cy="83099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40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nice </a:t>
            </a:r>
            <a:r>
              <a:rPr lang="en-US" sz="4000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smile</a:t>
            </a:r>
            <a:endParaRPr lang="de-DE" sz="40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Rechteck: abgerundete Ecken 9">
            <a:extLst>
              <a:ext uri="{FF2B5EF4-FFF2-40B4-BE49-F238E27FC236}">
                <a16:creationId xmlns="" xmlns:a16="http://schemas.microsoft.com/office/drawing/2014/main" id="{94918DB6-843F-F3E9-3CB8-ED0DF0BA79FF}"/>
              </a:ext>
            </a:extLst>
          </p:cNvPr>
          <p:cNvSpPr/>
          <p:nvPr/>
        </p:nvSpPr>
        <p:spPr>
          <a:xfrm>
            <a:off x="3456787" y="4456875"/>
            <a:ext cx="7177346" cy="83099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4000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Self-confidence </a:t>
            </a:r>
            <a:r>
              <a:rPr lang="en-US" sz="40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&amp; </a:t>
            </a:r>
            <a:r>
              <a:rPr lang="en-US" sz="4000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assertiveness</a:t>
            </a:r>
            <a:endParaRPr lang="de-DE" sz="40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Rechteck: abgerundete Ecken 10">
            <a:extLst>
              <a:ext uri="{FF2B5EF4-FFF2-40B4-BE49-F238E27FC236}">
                <a16:creationId xmlns="" xmlns:a16="http://schemas.microsoft.com/office/drawing/2014/main" id="{E88A85CD-0447-A358-AF9C-2025FF5F168B}"/>
              </a:ext>
            </a:extLst>
          </p:cNvPr>
          <p:cNvSpPr/>
          <p:nvPr/>
        </p:nvSpPr>
        <p:spPr>
          <a:xfrm>
            <a:off x="3456782" y="5512653"/>
            <a:ext cx="5638800" cy="83099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40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Nice </a:t>
            </a:r>
            <a:r>
              <a:rPr lang="en-US" sz="4000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hair</a:t>
            </a:r>
            <a:endParaRPr lang="de-DE" sz="40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3" name="Ellipse 11">
            <a:extLst>
              <a:ext uri="{FF2B5EF4-FFF2-40B4-BE49-F238E27FC236}">
                <a16:creationId xmlns="" xmlns:a16="http://schemas.microsoft.com/office/drawing/2014/main" id="{B4F59E19-5563-2525-2E8A-C15E9E7E3A3A}"/>
              </a:ext>
            </a:extLst>
          </p:cNvPr>
          <p:cNvSpPr/>
          <p:nvPr/>
        </p:nvSpPr>
        <p:spPr>
          <a:xfrm>
            <a:off x="2450312" y="2328554"/>
            <a:ext cx="742950" cy="742950"/>
          </a:xfrm>
          <a:prstGeom prst="ellipse">
            <a:avLst/>
          </a:prstGeom>
          <a:solidFill>
            <a:schemeClr val="accent3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feld 15">
            <a:extLst>
              <a:ext uri="{FF2B5EF4-FFF2-40B4-BE49-F238E27FC236}">
                <a16:creationId xmlns="" xmlns:a16="http://schemas.microsoft.com/office/drawing/2014/main" id="{795D7F2B-C72A-6874-4B87-1222D000692C}"/>
              </a:ext>
            </a:extLst>
          </p:cNvPr>
          <p:cNvSpPr txBox="1"/>
          <p:nvPr/>
        </p:nvSpPr>
        <p:spPr>
          <a:xfrm>
            <a:off x="2644939" y="2438419"/>
            <a:ext cx="353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</a:t>
            </a:r>
            <a:endParaRPr kumimoji="0" lang="de-DE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5" name="Ellipse 16">
            <a:extLst>
              <a:ext uri="{FF2B5EF4-FFF2-40B4-BE49-F238E27FC236}">
                <a16:creationId xmlns="" xmlns:a16="http://schemas.microsoft.com/office/drawing/2014/main" id="{C040AFA2-2A7B-7384-95A9-D771173B94FA}"/>
              </a:ext>
            </a:extLst>
          </p:cNvPr>
          <p:cNvSpPr/>
          <p:nvPr/>
        </p:nvSpPr>
        <p:spPr>
          <a:xfrm>
            <a:off x="2450312" y="3411700"/>
            <a:ext cx="742950" cy="742950"/>
          </a:xfrm>
          <a:prstGeom prst="ellipse">
            <a:avLst/>
          </a:prstGeom>
          <a:solidFill>
            <a:schemeClr val="accent3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feld 17">
            <a:extLst>
              <a:ext uri="{FF2B5EF4-FFF2-40B4-BE49-F238E27FC236}">
                <a16:creationId xmlns="" xmlns:a16="http://schemas.microsoft.com/office/drawing/2014/main" id="{1FA66257-7E2B-581B-556D-9CCBEA3DB4A8}"/>
              </a:ext>
            </a:extLst>
          </p:cNvPr>
          <p:cNvSpPr txBox="1"/>
          <p:nvPr/>
        </p:nvSpPr>
        <p:spPr>
          <a:xfrm>
            <a:off x="2644939" y="3521565"/>
            <a:ext cx="353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</a:t>
            </a:r>
            <a:endParaRPr kumimoji="0" lang="de-DE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7" name="Ellipse 18">
            <a:extLst>
              <a:ext uri="{FF2B5EF4-FFF2-40B4-BE49-F238E27FC236}">
                <a16:creationId xmlns="" xmlns:a16="http://schemas.microsoft.com/office/drawing/2014/main" id="{A531DD10-B7A0-DC14-8C5B-9DCDCA59A664}"/>
              </a:ext>
            </a:extLst>
          </p:cNvPr>
          <p:cNvSpPr/>
          <p:nvPr/>
        </p:nvSpPr>
        <p:spPr>
          <a:xfrm>
            <a:off x="2450312" y="4494847"/>
            <a:ext cx="742950" cy="742950"/>
          </a:xfrm>
          <a:prstGeom prst="ellipse">
            <a:avLst/>
          </a:prstGeom>
          <a:solidFill>
            <a:schemeClr val="accent3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feld 19">
            <a:extLst>
              <a:ext uri="{FF2B5EF4-FFF2-40B4-BE49-F238E27FC236}">
                <a16:creationId xmlns="" xmlns:a16="http://schemas.microsoft.com/office/drawing/2014/main" id="{C9060166-A926-EFA4-EDE5-8078E67F7EAF}"/>
              </a:ext>
            </a:extLst>
          </p:cNvPr>
          <p:cNvSpPr txBox="1"/>
          <p:nvPr/>
        </p:nvSpPr>
        <p:spPr>
          <a:xfrm>
            <a:off x="2644939" y="4604712"/>
            <a:ext cx="353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</a:t>
            </a:r>
            <a:endParaRPr kumimoji="0" lang="de-DE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9" name="Ellipse 20">
            <a:extLst>
              <a:ext uri="{FF2B5EF4-FFF2-40B4-BE49-F238E27FC236}">
                <a16:creationId xmlns="" xmlns:a16="http://schemas.microsoft.com/office/drawing/2014/main" id="{F44BF20E-56DD-21C6-CF3B-DE26F0254815}"/>
              </a:ext>
            </a:extLst>
          </p:cNvPr>
          <p:cNvSpPr/>
          <p:nvPr/>
        </p:nvSpPr>
        <p:spPr>
          <a:xfrm>
            <a:off x="2450312" y="5577994"/>
            <a:ext cx="742950" cy="742950"/>
          </a:xfrm>
          <a:prstGeom prst="ellipse">
            <a:avLst/>
          </a:prstGeom>
          <a:solidFill>
            <a:schemeClr val="accent3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feld 21">
            <a:extLst>
              <a:ext uri="{FF2B5EF4-FFF2-40B4-BE49-F238E27FC236}">
                <a16:creationId xmlns="" xmlns:a16="http://schemas.microsoft.com/office/drawing/2014/main" id="{C3E5A61A-6AA3-2220-2070-D63DCF6ADE24}"/>
              </a:ext>
            </a:extLst>
          </p:cNvPr>
          <p:cNvSpPr txBox="1"/>
          <p:nvPr/>
        </p:nvSpPr>
        <p:spPr>
          <a:xfrm>
            <a:off x="2644939" y="5687859"/>
            <a:ext cx="353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</a:t>
            </a:r>
            <a:endParaRPr kumimoji="0" lang="de-DE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1" name="#sl-pollanswer(1)">
            <a:extLst>
              <a:ext uri="{FF2B5EF4-FFF2-40B4-BE49-F238E27FC236}">
                <a16:creationId xmlns="" xmlns:a16="http://schemas.microsoft.com/office/drawing/2014/main" id="{DEFB4F7A-67D7-D1F4-D24B-2DB1D52394DE}"/>
              </a:ext>
            </a:extLst>
          </p:cNvPr>
          <p:cNvSpPr txBox="1">
            <a:spLocks/>
          </p:cNvSpPr>
          <p:nvPr/>
        </p:nvSpPr>
        <p:spPr>
          <a:xfrm>
            <a:off x="3616332" y="3373730"/>
            <a:ext cx="5438774" cy="837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153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71B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rafik 33" descr="Ein Bild, das Zeichnung enthält.&#10;&#10;Automatisch generierte Beschreibung">
            <a:extLst>
              <a:ext uri="{FF2B5EF4-FFF2-40B4-BE49-F238E27FC236}">
                <a16:creationId xmlns="" xmlns:a16="http://schemas.microsoft.com/office/drawing/2014/main" id="{16E627F2-F96F-484B-9C66-25B0C1844C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7" b="8267"/>
          <a:stretch/>
        </p:blipFill>
        <p:spPr>
          <a:xfrm>
            <a:off x="814387" y="-1"/>
            <a:ext cx="10563225" cy="6857999"/>
          </a:xfrm>
          <a:prstGeom prst="rect">
            <a:avLst/>
          </a:prstGeom>
        </p:spPr>
      </p:pic>
      <p:sp>
        <p:nvSpPr>
          <p:cNvPr id="4" name="#sl-pollquestion()">
            <a:extLst>
              <a:ext uri="{FF2B5EF4-FFF2-40B4-BE49-F238E27FC236}">
                <a16:creationId xmlns="" xmlns:a16="http://schemas.microsoft.com/office/drawing/2014/main" id="{68902ABD-87A5-43B6-8928-452129235F0F}"/>
              </a:ext>
            </a:extLst>
          </p:cNvPr>
          <p:cNvSpPr txBox="1"/>
          <p:nvPr/>
        </p:nvSpPr>
        <p:spPr>
          <a:xfrm>
            <a:off x="720725" y="179655"/>
            <a:ext cx="106998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Batang" panose="020B0503020000020004" pitchFamily="18" charset="-127"/>
                <a:cs typeface="FreesiaUPC" panose="020B0502040204020203" pitchFamily="34" charset="-34"/>
              </a:rPr>
              <a:t>3. When you are under pressure you should...</a:t>
            </a:r>
            <a:endParaRPr kumimoji="0" lang="de-DE" sz="4800" i="0" u="none" strike="noStrike" kern="1200" normalizeH="0" baseline="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Century Gothic" panose="020B0502020202020204" pitchFamily="34" charset="0"/>
              <a:ea typeface="Batang" panose="020B0503020000020004" pitchFamily="18" charset="-127"/>
              <a:cs typeface="FreesiaUPC" panose="020B0502040204020203" pitchFamily="34" charset="-34"/>
            </a:endParaRPr>
          </a:p>
        </p:txBody>
      </p:sp>
      <p:sp>
        <p:nvSpPr>
          <p:cNvPr id="2" name="Rechteck: abgerundete Ecken 4">
            <a:extLst>
              <a:ext uri="{FF2B5EF4-FFF2-40B4-BE49-F238E27FC236}">
                <a16:creationId xmlns="" xmlns:a16="http://schemas.microsoft.com/office/drawing/2014/main" id="{F2F4C85B-31A6-183E-A800-31A6164FD155}"/>
              </a:ext>
            </a:extLst>
          </p:cNvPr>
          <p:cNvSpPr/>
          <p:nvPr/>
        </p:nvSpPr>
        <p:spPr>
          <a:xfrm>
            <a:off x="3467100" y="1859180"/>
            <a:ext cx="7471838" cy="83099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40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Stay </a:t>
            </a:r>
            <a:r>
              <a:rPr lang="en-US" sz="4000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calm </a:t>
            </a:r>
            <a:r>
              <a:rPr lang="en-US" sz="40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&amp; </a:t>
            </a:r>
            <a:r>
              <a:rPr lang="en-US" sz="40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</a:t>
            </a:r>
            <a:r>
              <a:rPr lang="en-US" sz="4000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 </a:t>
            </a:r>
            <a:r>
              <a:rPr lang="en-US" sz="40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</a:t>
            </a:r>
            <a:r>
              <a:rPr lang="en-US" sz="4000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onfident</a:t>
            </a:r>
            <a:endParaRPr lang="de-DE" sz="40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Rechteck: abgerundete Ecken 8">
            <a:extLst>
              <a:ext uri="{FF2B5EF4-FFF2-40B4-BE49-F238E27FC236}">
                <a16:creationId xmlns="" xmlns:a16="http://schemas.microsoft.com/office/drawing/2014/main" id="{E0701296-CFB6-0C77-CFDD-CFEA9E1C22DC}"/>
              </a:ext>
            </a:extLst>
          </p:cNvPr>
          <p:cNvSpPr/>
          <p:nvPr/>
        </p:nvSpPr>
        <p:spPr>
          <a:xfrm>
            <a:off x="3467099" y="3057161"/>
            <a:ext cx="7471833" cy="83099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40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Leave the situation if your friend persists</a:t>
            </a:r>
            <a:endParaRPr lang="de-DE" sz="40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Rechteck: abgerundete Ecken 9">
            <a:extLst>
              <a:ext uri="{FF2B5EF4-FFF2-40B4-BE49-F238E27FC236}">
                <a16:creationId xmlns="" xmlns:a16="http://schemas.microsoft.com/office/drawing/2014/main" id="{930B0C1B-82D7-B81E-2E09-98107C2AACEF}"/>
              </a:ext>
            </a:extLst>
          </p:cNvPr>
          <p:cNvSpPr/>
          <p:nvPr/>
        </p:nvSpPr>
        <p:spPr>
          <a:xfrm>
            <a:off x="3467094" y="4097489"/>
            <a:ext cx="7471838" cy="83099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40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Make </a:t>
            </a:r>
            <a:r>
              <a:rPr lang="en-US" sz="4000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eye-contact </a:t>
            </a:r>
            <a:r>
              <a:rPr lang="en-US" sz="40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&amp; </a:t>
            </a:r>
            <a:r>
              <a:rPr lang="en-US" sz="4000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repeat </a:t>
            </a:r>
            <a:r>
              <a:rPr lang="en-US" sz="40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"NO"!</a:t>
            </a:r>
            <a:endParaRPr lang="de-DE" sz="40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Rechteck: abgerundete Ecken 10">
            <a:extLst>
              <a:ext uri="{FF2B5EF4-FFF2-40B4-BE49-F238E27FC236}">
                <a16:creationId xmlns="" xmlns:a16="http://schemas.microsoft.com/office/drawing/2014/main" id="{D15C11E9-9E3C-195D-3693-2742970BACE8}"/>
              </a:ext>
            </a:extLst>
          </p:cNvPr>
          <p:cNvSpPr/>
          <p:nvPr/>
        </p:nvSpPr>
        <p:spPr>
          <a:xfrm>
            <a:off x="3467094" y="5180634"/>
            <a:ext cx="7471838" cy="83099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40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All of the above</a:t>
            </a:r>
            <a:endParaRPr lang="de-DE" sz="40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3" name="Ellipse 11">
            <a:extLst>
              <a:ext uri="{FF2B5EF4-FFF2-40B4-BE49-F238E27FC236}">
                <a16:creationId xmlns="" xmlns:a16="http://schemas.microsoft.com/office/drawing/2014/main" id="{6356C54F-35CA-D029-54B4-F57305C5AC70}"/>
              </a:ext>
            </a:extLst>
          </p:cNvPr>
          <p:cNvSpPr/>
          <p:nvPr/>
        </p:nvSpPr>
        <p:spPr>
          <a:xfrm>
            <a:off x="2460625" y="1903203"/>
            <a:ext cx="742950" cy="74295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feld 15">
            <a:extLst>
              <a:ext uri="{FF2B5EF4-FFF2-40B4-BE49-F238E27FC236}">
                <a16:creationId xmlns="" xmlns:a16="http://schemas.microsoft.com/office/drawing/2014/main" id="{B8F7C3CD-6C8B-8CE8-06AD-07CBB60388D3}"/>
              </a:ext>
            </a:extLst>
          </p:cNvPr>
          <p:cNvSpPr txBox="1"/>
          <p:nvPr/>
        </p:nvSpPr>
        <p:spPr>
          <a:xfrm>
            <a:off x="2655252" y="2013068"/>
            <a:ext cx="353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</a:t>
            </a:r>
            <a:endParaRPr kumimoji="0" lang="de-DE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5" name="Ellipse 16">
            <a:extLst>
              <a:ext uri="{FF2B5EF4-FFF2-40B4-BE49-F238E27FC236}">
                <a16:creationId xmlns="" xmlns:a16="http://schemas.microsoft.com/office/drawing/2014/main" id="{C12D8054-32EB-A66F-AC7C-10C95DCEED8E}"/>
              </a:ext>
            </a:extLst>
          </p:cNvPr>
          <p:cNvSpPr/>
          <p:nvPr/>
        </p:nvSpPr>
        <p:spPr>
          <a:xfrm>
            <a:off x="2460625" y="2986349"/>
            <a:ext cx="742950" cy="74295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feld 17">
            <a:extLst>
              <a:ext uri="{FF2B5EF4-FFF2-40B4-BE49-F238E27FC236}">
                <a16:creationId xmlns="" xmlns:a16="http://schemas.microsoft.com/office/drawing/2014/main" id="{93501BC1-F671-D63E-7C25-7A9CC1CE8031}"/>
              </a:ext>
            </a:extLst>
          </p:cNvPr>
          <p:cNvSpPr txBox="1"/>
          <p:nvPr/>
        </p:nvSpPr>
        <p:spPr>
          <a:xfrm>
            <a:off x="2655252" y="3096214"/>
            <a:ext cx="353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</a:t>
            </a:r>
            <a:endParaRPr kumimoji="0" lang="de-DE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7" name="Ellipse 18">
            <a:extLst>
              <a:ext uri="{FF2B5EF4-FFF2-40B4-BE49-F238E27FC236}">
                <a16:creationId xmlns="" xmlns:a16="http://schemas.microsoft.com/office/drawing/2014/main" id="{B9F1D653-489C-73BB-6E7A-D2D7AD38B6F0}"/>
              </a:ext>
            </a:extLst>
          </p:cNvPr>
          <p:cNvSpPr/>
          <p:nvPr/>
        </p:nvSpPr>
        <p:spPr>
          <a:xfrm>
            <a:off x="2460625" y="4069496"/>
            <a:ext cx="742950" cy="74295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feld 19">
            <a:extLst>
              <a:ext uri="{FF2B5EF4-FFF2-40B4-BE49-F238E27FC236}">
                <a16:creationId xmlns="" xmlns:a16="http://schemas.microsoft.com/office/drawing/2014/main" id="{DB8390FD-BA41-5660-6115-267DC4CEDF81}"/>
              </a:ext>
            </a:extLst>
          </p:cNvPr>
          <p:cNvSpPr txBox="1"/>
          <p:nvPr/>
        </p:nvSpPr>
        <p:spPr>
          <a:xfrm>
            <a:off x="2655252" y="4179361"/>
            <a:ext cx="353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</a:t>
            </a:r>
            <a:endParaRPr kumimoji="0" lang="de-DE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9" name="Ellipse 20">
            <a:extLst>
              <a:ext uri="{FF2B5EF4-FFF2-40B4-BE49-F238E27FC236}">
                <a16:creationId xmlns="" xmlns:a16="http://schemas.microsoft.com/office/drawing/2014/main" id="{B4CAAEEB-D065-7BFA-2113-812E7ECC52AA}"/>
              </a:ext>
            </a:extLst>
          </p:cNvPr>
          <p:cNvSpPr/>
          <p:nvPr/>
        </p:nvSpPr>
        <p:spPr>
          <a:xfrm>
            <a:off x="2460625" y="5152643"/>
            <a:ext cx="742950" cy="74295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feld 21">
            <a:extLst>
              <a:ext uri="{FF2B5EF4-FFF2-40B4-BE49-F238E27FC236}">
                <a16:creationId xmlns="" xmlns:a16="http://schemas.microsoft.com/office/drawing/2014/main" id="{BA23A6BE-7599-E723-58F1-989E18F32A15}"/>
              </a:ext>
            </a:extLst>
          </p:cNvPr>
          <p:cNvSpPr txBox="1"/>
          <p:nvPr/>
        </p:nvSpPr>
        <p:spPr>
          <a:xfrm>
            <a:off x="2655252" y="5262508"/>
            <a:ext cx="353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</a:t>
            </a:r>
            <a:endParaRPr kumimoji="0" lang="de-DE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1" name="#sl-pollanswer(1)">
            <a:extLst>
              <a:ext uri="{FF2B5EF4-FFF2-40B4-BE49-F238E27FC236}">
                <a16:creationId xmlns="" xmlns:a16="http://schemas.microsoft.com/office/drawing/2014/main" id="{314F5E9C-7E32-6ECB-27EC-EB61EC1AD9BD}"/>
              </a:ext>
            </a:extLst>
          </p:cNvPr>
          <p:cNvSpPr txBox="1">
            <a:spLocks/>
          </p:cNvSpPr>
          <p:nvPr/>
        </p:nvSpPr>
        <p:spPr>
          <a:xfrm>
            <a:off x="3626645" y="2948379"/>
            <a:ext cx="5438774" cy="837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868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71B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rafik 33" descr="Ein Bild, das Zeichnung enthält.&#10;&#10;Automatisch generierte Beschreibung">
            <a:extLst>
              <a:ext uri="{FF2B5EF4-FFF2-40B4-BE49-F238E27FC236}">
                <a16:creationId xmlns="" xmlns:a16="http://schemas.microsoft.com/office/drawing/2014/main" id="{16E627F2-F96F-484B-9C66-25B0C1844C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7" b="8267"/>
          <a:stretch/>
        </p:blipFill>
        <p:spPr>
          <a:xfrm>
            <a:off x="814387" y="-1"/>
            <a:ext cx="10563225" cy="6857999"/>
          </a:xfrm>
          <a:prstGeom prst="rect">
            <a:avLst/>
          </a:prstGeom>
        </p:spPr>
      </p:pic>
      <p:sp>
        <p:nvSpPr>
          <p:cNvPr id="4" name="#sl-pollquestion()">
            <a:extLst>
              <a:ext uri="{FF2B5EF4-FFF2-40B4-BE49-F238E27FC236}">
                <a16:creationId xmlns="" xmlns:a16="http://schemas.microsoft.com/office/drawing/2014/main" id="{68902ABD-87A5-43B6-8928-452129235F0F}"/>
              </a:ext>
            </a:extLst>
          </p:cNvPr>
          <p:cNvSpPr txBox="1"/>
          <p:nvPr/>
        </p:nvSpPr>
        <p:spPr>
          <a:xfrm>
            <a:off x="720725" y="179655"/>
            <a:ext cx="106998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Batang" panose="020B0503020000020004" pitchFamily="18" charset="-127"/>
                <a:cs typeface="FreesiaUPC" panose="020B0502040204020203" pitchFamily="34" charset="-34"/>
              </a:rPr>
              <a:t>4. Which is </a:t>
            </a:r>
            <a:r>
              <a:rPr lang="en-US" sz="4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Batang" panose="020B0503020000020004" pitchFamily="18" charset="-127"/>
                <a:cs typeface="FreesiaUPC" panose="020B0502040204020203" pitchFamily="34" charset="-34"/>
              </a:rPr>
              <a:t>NOT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Batang" panose="020B0503020000020004" pitchFamily="18" charset="-127"/>
                <a:cs typeface="FreesiaUPC" panose="020B0502040204020203" pitchFamily="34" charset="-34"/>
              </a:rPr>
              <a:t> an effective way to handle peer pressure?</a:t>
            </a:r>
            <a:endParaRPr kumimoji="0" lang="de-DE" sz="4800" i="0" u="none" strike="noStrike" kern="1200" normalizeH="0" baseline="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Century Gothic" panose="020B0502020202020204" pitchFamily="34" charset="0"/>
              <a:ea typeface="Batang" panose="020B0503020000020004" pitchFamily="18" charset="-127"/>
              <a:cs typeface="FreesiaUPC" panose="020B0502040204020203" pitchFamily="34" charset="-34"/>
            </a:endParaRPr>
          </a:p>
        </p:txBody>
      </p:sp>
      <p:sp>
        <p:nvSpPr>
          <p:cNvPr id="2" name="Rechteck: abgerundete Ecken 4">
            <a:extLst>
              <a:ext uri="{FF2B5EF4-FFF2-40B4-BE49-F238E27FC236}">
                <a16:creationId xmlns="" xmlns:a16="http://schemas.microsoft.com/office/drawing/2014/main" id="{F2F4C85B-31A6-183E-A800-31A6164FD155}"/>
              </a:ext>
            </a:extLst>
          </p:cNvPr>
          <p:cNvSpPr/>
          <p:nvPr/>
        </p:nvSpPr>
        <p:spPr>
          <a:xfrm>
            <a:off x="3467100" y="1859180"/>
            <a:ext cx="7910512" cy="83099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40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Avoid or leave the unsafe situation</a:t>
            </a:r>
            <a:endParaRPr lang="de-DE" sz="40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Rechteck: abgerundete Ecken 8">
            <a:extLst>
              <a:ext uri="{FF2B5EF4-FFF2-40B4-BE49-F238E27FC236}">
                <a16:creationId xmlns="" xmlns:a16="http://schemas.microsoft.com/office/drawing/2014/main" id="{E0701296-CFB6-0C77-CFDD-CFEA9E1C22DC}"/>
              </a:ext>
            </a:extLst>
          </p:cNvPr>
          <p:cNvSpPr/>
          <p:nvPr/>
        </p:nvSpPr>
        <p:spPr>
          <a:xfrm>
            <a:off x="3467100" y="2942325"/>
            <a:ext cx="7910506" cy="83099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40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Give reasons for your refusal</a:t>
            </a:r>
            <a:endParaRPr lang="de-DE" sz="40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Rechteck: abgerundete Ecken 9">
            <a:extLst>
              <a:ext uri="{FF2B5EF4-FFF2-40B4-BE49-F238E27FC236}">
                <a16:creationId xmlns="" xmlns:a16="http://schemas.microsoft.com/office/drawing/2014/main" id="{930B0C1B-82D7-B81E-2E09-98107C2AACEF}"/>
              </a:ext>
            </a:extLst>
          </p:cNvPr>
          <p:cNvSpPr/>
          <p:nvPr/>
        </p:nvSpPr>
        <p:spPr>
          <a:xfrm>
            <a:off x="3467100" y="4031524"/>
            <a:ext cx="7910512" cy="83099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40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Talk to an adult you trust</a:t>
            </a:r>
            <a:endParaRPr lang="de-DE" sz="40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Rechteck: abgerundete Ecken 10">
            <a:extLst>
              <a:ext uri="{FF2B5EF4-FFF2-40B4-BE49-F238E27FC236}">
                <a16:creationId xmlns="" xmlns:a16="http://schemas.microsoft.com/office/drawing/2014/main" id="{D15C11E9-9E3C-195D-3693-2742970BACE8}"/>
              </a:ext>
            </a:extLst>
          </p:cNvPr>
          <p:cNvSpPr/>
          <p:nvPr/>
        </p:nvSpPr>
        <p:spPr>
          <a:xfrm>
            <a:off x="3449205" y="5358731"/>
            <a:ext cx="7910512" cy="83099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40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Give in and join in the same unsafe activity</a:t>
            </a:r>
            <a:endParaRPr lang="de-DE" sz="40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3" name="Ellipse 11">
            <a:extLst>
              <a:ext uri="{FF2B5EF4-FFF2-40B4-BE49-F238E27FC236}">
                <a16:creationId xmlns="" xmlns:a16="http://schemas.microsoft.com/office/drawing/2014/main" id="{6356C54F-35CA-D029-54B4-F57305C5AC70}"/>
              </a:ext>
            </a:extLst>
          </p:cNvPr>
          <p:cNvSpPr/>
          <p:nvPr/>
        </p:nvSpPr>
        <p:spPr>
          <a:xfrm>
            <a:off x="2460625" y="1903203"/>
            <a:ext cx="742950" cy="74295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feld 15">
            <a:extLst>
              <a:ext uri="{FF2B5EF4-FFF2-40B4-BE49-F238E27FC236}">
                <a16:creationId xmlns="" xmlns:a16="http://schemas.microsoft.com/office/drawing/2014/main" id="{B8F7C3CD-6C8B-8CE8-06AD-07CBB60388D3}"/>
              </a:ext>
            </a:extLst>
          </p:cNvPr>
          <p:cNvSpPr txBox="1"/>
          <p:nvPr/>
        </p:nvSpPr>
        <p:spPr>
          <a:xfrm>
            <a:off x="2655252" y="2013068"/>
            <a:ext cx="353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</a:t>
            </a:r>
            <a:endParaRPr kumimoji="0" lang="de-DE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5" name="Ellipse 16">
            <a:extLst>
              <a:ext uri="{FF2B5EF4-FFF2-40B4-BE49-F238E27FC236}">
                <a16:creationId xmlns="" xmlns:a16="http://schemas.microsoft.com/office/drawing/2014/main" id="{C12D8054-32EB-A66F-AC7C-10C95DCEED8E}"/>
              </a:ext>
            </a:extLst>
          </p:cNvPr>
          <p:cNvSpPr/>
          <p:nvPr/>
        </p:nvSpPr>
        <p:spPr>
          <a:xfrm>
            <a:off x="2460625" y="2986349"/>
            <a:ext cx="742950" cy="74295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feld 17">
            <a:extLst>
              <a:ext uri="{FF2B5EF4-FFF2-40B4-BE49-F238E27FC236}">
                <a16:creationId xmlns="" xmlns:a16="http://schemas.microsoft.com/office/drawing/2014/main" id="{93501BC1-F671-D63E-7C25-7A9CC1CE8031}"/>
              </a:ext>
            </a:extLst>
          </p:cNvPr>
          <p:cNvSpPr txBox="1"/>
          <p:nvPr/>
        </p:nvSpPr>
        <p:spPr>
          <a:xfrm>
            <a:off x="2655252" y="3096214"/>
            <a:ext cx="353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</a:t>
            </a:r>
            <a:endParaRPr kumimoji="0" lang="de-DE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7" name="Ellipse 18">
            <a:extLst>
              <a:ext uri="{FF2B5EF4-FFF2-40B4-BE49-F238E27FC236}">
                <a16:creationId xmlns="" xmlns:a16="http://schemas.microsoft.com/office/drawing/2014/main" id="{B9F1D653-489C-73BB-6E7A-D2D7AD38B6F0}"/>
              </a:ext>
            </a:extLst>
          </p:cNvPr>
          <p:cNvSpPr/>
          <p:nvPr/>
        </p:nvSpPr>
        <p:spPr>
          <a:xfrm>
            <a:off x="2460625" y="4069496"/>
            <a:ext cx="742950" cy="74295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feld 19">
            <a:extLst>
              <a:ext uri="{FF2B5EF4-FFF2-40B4-BE49-F238E27FC236}">
                <a16:creationId xmlns="" xmlns:a16="http://schemas.microsoft.com/office/drawing/2014/main" id="{DB8390FD-BA41-5660-6115-267DC4CEDF81}"/>
              </a:ext>
            </a:extLst>
          </p:cNvPr>
          <p:cNvSpPr txBox="1"/>
          <p:nvPr/>
        </p:nvSpPr>
        <p:spPr>
          <a:xfrm>
            <a:off x="2655252" y="4179361"/>
            <a:ext cx="353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</a:t>
            </a:r>
            <a:endParaRPr kumimoji="0" lang="de-DE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9" name="Ellipse 20">
            <a:extLst>
              <a:ext uri="{FF2B5EF4-FFF2-40B4-BE49-F238E27FC236}">
                <a16:creationId xmlns="" xmlns:a16="http://schemas.microsoft.com/office/drawing/2014/main" id="{B4CAAEEB-D065-7BFA-2113-812E7ECC52AA}"/>
              </a:ext>
            </a:extLst>
          </p:cNvPr>
          <p:cNvSpPr/>
          <p:nvPr/>
        </p:nvSpPr>
        <p:spPr>
          <a:xfrm>
            <a:off x="2460625" y="5152643"/>
            <a:ext cx="742950" cy="74295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feld 21">
            <a:extLst>
              <a:ext uri="{FF2B5EF4-FFF2-40B4-BE49-F238E27FC236}">
                <a16:creationId xmlns="" xmlns:a16="http://schemas.microsoft.com/office/drawing/2014/main" id="{BA23A6BE-7599-E723-58F1-989E18F32A15}"/>
              </a:ext>
            </a:extLst>
          </p:cNvPr>
          <p:cNvSpPr txBox="1"/>
          <p:nvPr/>
        </p:nvSpPr>
        <p:spPr>
          <a:xfrm>
            <a:off x="2655252" y="5262508"/>
            <a:ext cx="353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</a:t>
            </a:r>
            <a:endParaRPr kumimoji="0" lang="de-DE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1" name="#sl-pollanswer(1)">
            <a:extLst>
              <a:ext uri="{FF2B5EF4-FFF2-40B4-BE49-F238E27FC236}">
                <a16:creationId xmlns="" xmlns:a16="http://schemas.microsoft.com/office/drawing/2014/main" id="{314F5E9C-7E32-6ECB-27EC-EB61EC1AD9BD}"/>
              </a:ext>
            </a:extLst>
          </p:cNvPr>
          <p:cNvSpPr txBox="1">
            <a:spLocks/>
          </p:cNvSpPr>
          <p:nvPr/>
        </p:nvSpPr>
        <p:spPr>
          <a:xfrm>
            <a:off x="3626645" y="2948379"/>
            <a:ext cx="5438774" cy="837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516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71B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rafik 33" descr="Ein Bild, das Zeichnung enthält.&#10;&#10;Automatisch generierte Beschreibung">
            <a:extLst>
              <a:ext uri="{FF2B5EF4-FFF2-40B4-BE49-F238E27FC236}">
                <a16:creationId xmlns="" xmlns:a16="http://schemas.microsoft.com/office/drawing/2014/main" id="{16E627F2-F96F-484B-9C66-25B0C1844C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7" b="8267"/>
          <a:stretch/>
        </p:blipFill>
        <p:spPr>
          <a:xfrm>
            <a:off x="814387" y="-1"/>
            <a:ext cx="10563225" cy="6857999"/>
          </a:xfrm>
          <a:prstGeom prst="rect">
            <a:avLst/>
          </a:prstGeom>
        </p:spPr>
      </p:pic>
      <p:sp>
        <p:nvSpPr>
          <p:cNvPr id="4" name="#sl-pollquestion()">
            <a:extLst>
              <a:ext uri="{FF2B5EF4-FFF2-40B4-BE49-F238E27FC236}">
                <a16:creationId xmlns="" xmlns:a16="http://schemas.microsoft.com/office/drawing/2014/main" id="{68902ABD-87A5-43B6-8928-452129235F0F}"/>
              </a:ext>
            </a:extLst>
          </p:cNvPr>
          <p:cNvSpPr txBox="1"/>
          <p:nvPr/>
        </p:nvSpPr>
        <p:spPr>
          <a:xfrm>
            <a:off x="-2" y="811870"/>
            <a:ext cx="12192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Batang" panose="020B0503020000020004" pitchFamily="18" charset="-127"/>
                <a:cs typeface="FreesiaUPC" panose="020B0502040204020203" pitchFamily="34" charset="-34"/>
              </a:rPr>
              <a:t>5. What is ‘guilt’?</a:t>
            </a:r>
          </a:p>
        </p:txBody>
      </p:sp>
      <p:sp>
        <p:nvSpPr>
          <p:cNvPr id="2" name="Rechteck: abgerundete Ecken 4">
            <a:extLst>
              <a:ext uri="{FF2B5EF4-FFF2-40B4-BE49-F238E27FC236}">
                <a16:creationId xmlns="" xmlns:a16="http://schemas.microsoft.com/office/drawing/2014/main" id="{6BB66E1B-107E-FC20-B9F3-FC78F555DD92}"/>
              </a:ext>
            </a:extLst>
          </p:cNvPr>
          <p:cNvSpPr/>
          <p:nvPr/>
        </p:nvSpPr>
        <p:spPr>
          <a:xfrm>
            <a:off x="3316315" y="1840822"/>
            <a:ext cx="7790787" cy="17940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4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Telling a person something nice about himself/herself</a:t>
            </a:r>
            <a:endParaRPr lang="de-DE" sz="44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Rechteck: abgerundete Ecken 8">
            <a:extLst>
              <a:ext uri="{FF2B5EF4-FFF2-40B4-BE49-F238E27FC236}">
                <a16:creationId xmlns="" xmlns:a16="http://schemas.microsoft.com/office/drawing/2014/main" id="{CF3738C9-71EE-5D36-7DDF-6F98D0A0378A}"/>
              </a:ext>
            </a:extLst>
          </p:cNvPr>
          <p:cNvSpPr/>
          <p:nvPr/>
        </p:nvSpPr>
        <p:spPr>
          <a:xfrm>
            <a:off x="3385213" y="4293453"/>
            <a:ext cx="7553720" cy="83099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4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Making someone feel bad if they do not do something</a:t>
            </a:r>
            <a:endParaRPr lang="de-DE" sz="44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3" name="Ellipse 11">
            <a:extLst>
              <a:ext uri="{FF2B5EF4-FFF2-40B4-BE49-F238E27FC236}">
                <a16:creationId xmlns="" xmlns:a16="http://schemas.microsoft.com/office/drawing/2014/main" id="{AD2BE555-AEBE-8373-DA2B-08D7BCA3450E}"/>
              </a:ext>
            </a:extLst>
          </p:cNvPr>
          <p:cNvSpPr/>
          <p:nvPr/>
        </p:nvSpPr>
        <p:spPr>
          <a:xfrm>
            <a:off x="2378738" y="2247222"/>
            <a:ext cx="742950" cy="74295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feld 15">
            <a:extLst>
              <a:ext uri="{FF2B5EF4-FFF2-40B4-BE49-F238E27FC236}">
                <a16:creationId xmlns="" xmlns:a16="http://schemas.microsoft.com/office/drawing/2014/main" id="{84CB8B69-9C02-6898-5378-8CF7C87A0D82}"/>
              </a:ext>
            </a:extLst>
          </p:cNvPr>
          <p:cNvSpPr txBox="1"/>
          <p:nvPr/>
        </p:nvSpPr>
        <p:spPr>
          <a:xfrm>
            <a:off x="2573365" y="2357087"/>
            <a:ext cx="353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</a:t>
            </a:r>
            <a:endParaRPr kumimoji="0" lang="de-DE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5" name="Ellipse 16">
            <a:extLst>
              <a:ext uri="{FF2B5EF4-FFF2-40B4-BE49-F238E27FC236}">
                <a16:creationId xmlns="" xmlns:a16="http://schemas.microsoft.com/office/drawing/2014/main" id="{1B44273B-924D-7574-C801-572335809598}"/>
              </a:ext>
            </a:extLst>
          </p:cNvPr>
          <p:cNvSpPr/>
          <p:nvPr/>
        </p:nvSpPr>
        <p:spPr>
          <a:xfrm>
            <a:off x="2378738" y="4337477"/>
            <a:ext cx="742950" cy="74295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feld 17">
            <a:extLst>
              <a:ext uri="{FF2B5EF4-FFF2-40B4-BE49-F238E27FC236}">
                <a16:creationId xmlns="" xmlns:a16="http://schemas.microsoft.com/office/drawing/2014/main" id="{9682FC8F-D835-448F-41E6-21C0B6A84C99}"/>
              </a:ext>
            </a:extLst>
          </p:cNvPr>
          <p:cNvSpPr txBox="1"/>
          <p:nvPr/>
        </p:nvSpPr>
        <p:spPr>
          <a:xfrm>
            <a:off x="2573365" y="4447342"/>
            <a:ext cx="353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</a:t>
            </a:r>
            <a:endParaRPr kumimoji="0" lang="de-DE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1" name="#sl-pollanswer(1)">
            <a:extLst>
              <a:ext uri="{FF2B5EF4-FFF2-40B4-BE49-F238E27FC236}">
                <a16:creationId xmlns="" xmlns:a16="http://schemas.microsoft.com/office/drawing/2014/main" id="{8769D310-5104-8183-F273-9C8B483D7C1E}"/>
              </a:ext>
            </a:extLst>
          </p:cNvPr>
          <p:cNvSpPr txBox="1">
            <a:spLocks/>
          </p:cNvSpPr>
          <p:nvPr/>
        </p:nvSpPr>
        <p:spPr>
          <a:xfrm>
            <a:off x="3544758" y="4299507"/>
            <a:ext cx="5438774" cy="837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59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71B"/>
                                      </p:to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2d430953a9432925c617cf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2d430953a9432925c617cf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2d430953a9432925c617cf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2d430953a9432925c617cf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2d430953a9432925c617cf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3147</TotalTime>
  <Words>664</Words>
  <Application>Microsoft Office PowerPoint</Application>
  <PresentationFormat>Widescreen</PresentationFormat>
  <Paragraphs>140</Paragraphs>
  <Slides>21</Slides>
  <Notes>6</Notes>
  <HiddenSlides>0</HiddenSlides>
  <MMClips>6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6" baseType="lpstr">
      <vt:lpstr>Adobe Gothic Std B</vt:lpstr>
      <vt:lpstr>Arial</vt:lpstr>
      <vt:lpstr>Batang</vt:lpstr>
      <vt:lpstr>Bookman Old Style</vt:lpstr>
      <vt:lpstr>Calibri</vt:lpstr>
      <vt:lpstr>Calibri </vt:lpstr>
      <vt:lpstr>Calibri Light</vt:lpstr>
      <vt:lpstr>Century Gothic</vt:lpstr>
      <vt:lpstr>FreesiaUPC</vt:lpstr>
      <vt:lpstr>Montserrat Medium</vt:lpstr>
      <vt:lpstr>Myriad Pro</vt:lpstr>
      <vt:lpstr>Times New Roman</vt:lpstr>
      <vt:lpstr>UTM Facebook K&amp;T</vt:lpstr>
      <vt:lpstr>UTMFacebookK&amp;TBold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Trinh</cp:lastModifiedBy>
  <cp:revision>193</cp:revision>
  <dcterms:created xsi:type="dcterms:W3CDTF">2020-12-09T02:04:09Z</dcterms:created>
  <dcterms:modified xsi:type="dcterms:W3CDTF">2023-07-06T07:49:51Z</dcterms:modified>
</cp:coreProperties>
</file>