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4"/>
  </p:notesMasterIdLst>
  <p:handoutMasterIdLst>
    <p:handoutMasterId r:id="rId25"/>
  </p:handoutMasterIdLst>
  <p:sldIdLst>
    <p:sldId id="257" r:id="rId3"/>
    <p:sldId id="413" r:id="rId4"/>
    <p:sldId id="256" r:id="rId5"/>
    <p:sldId id="294" r:id="rId6"/>
    <p:sldId id="317" r:id="rId7"/>
    <p:sldId id="318" r:id="rId8"/>
    <p:sldId id="319" r:id="rId9"/>
    <p:sldId id="410" r:id="rId10"/>
    <p:sldId id="411" r:id="rId11"/>
    <p:sldId id="412" r:id="rId12"/>
    <p:sldId id="314" r:id="rId13"/>
    <p:sldId id="304" r:id="rId14"/>
    <p:sldId id="305" r:id="rId15"/>
    <p:sldId id="316" r:id="rId16"/>
    <p:sldId id="306" r:id="rId17"/>
    <p:sldId id="320" r:id="rId18"/>
    <p:sldId id="307" r:id="rId19"/>
    <p:sldId id="308" r:id="rId20"/>
    <p:sldId id="321" r:id="rId21"/>
    <p:sldId id="296" r:id="rId22"/>
    <p:sldId id="303" r:id="rId23"/>
  </p:sldIdLst>
  <p:sldSz cx="24384000" cy="13716000"/>
  <p:notesSz cx="6858000" cy="9144000"/>
  <p:custDataLst>
    <p:tags r:id="rId26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0066"/>
    <a:srgbClr val="0000CC"/>
    <a:srgbClr val="006600"/>
    <a:srgbClr val="0080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374" autoAdjust="0"/>
  </p:normalViewPr>
  <p:slideViewPr>
    <p:cSldViewPr>
      <p:cViewPr>
        <p:scale>
          <a:sx n="36" d="100"/>
          <a:sy n="36" d="100"/>
        </p:scale>
        <p:origin x="424" y="1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pPr/>
              <a:t>30/08/2021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6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3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02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9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80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61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5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72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2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1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94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3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2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8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71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24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99"/>
            </a:lvl1pPr>
            <a:lvl2pPr marL="1088530" indent="0">
              <a:buNone/>
              <a:defRPr sz="6699"/>
            </a:lvl2pPr>
            <a:lvl3pPr marL="2177060" indent="0">
              <a:buNone/>
              <a:defRPr sz="5699"/>
            </a:lvl3pPr>
            <a:lvl4pPr marL="3265590" indent="0">
              <a:buNone/>
              <a:defRPr sz="4800"/>
            </a:lvl4pPr>
            <a:lvl5pPr marL="4354121" indent="0">
              <a:buNone/>
              <a:defRPr sz="4800"/>
            </a:lvl5pPr>
            <a:lvl6pPr marL="5442651" indent="0">
              <a:buNone/>
              <a:defRPr sz="4800"/>
            </a:lvl6pPr>
            <a:lvl7pPr marL="6531181" indent="0">
              <a:buNone/>
              <a:defRPr sz="4800"/>
            </a:lvl7pPr>
            <a:lvl8pPr marL="7619710" indent="0">
              <a:buNone/>
              <a:defRPr sz="4800"/>
            </a:lvl8pPr>
            <a:lvl9pPr marL="8708240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2021-08-30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duotone>
              <a:prstClr val="black"/>
              <a:srgbClr val="3333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3873" cy="142891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248705" y="320913"/>
            <a:ext cx="17135295" cy="976561"/>
          </a:xfrm>
          <a:prstGeom prst="rect">
            <a:avLst/>
          </a:prstGeom>
          <a:pattFill prst="pct80">
            <a:fgClr>
              <a:schemeClr val="bg1">
                <a:lumMod val="95000"/>
              </a:schemeClr>
            </a:fgClr>
            <a:bgClr>
              <a:schemeClr val="accent4">
                <a:lumMod val="40000"/>
                <a:lumOff val="60000"/>
              </a:schemeClr>
            </a:bgClr>
          </a:patt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kern="0" dirty="0">
                <a:solidFill>
                  <a:srgbClr val="FF0066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GIÁO</a:t>
            </a:r>
            <a:r>
              <a:rPr lang="en-US" sz="4800" kern="0" baseline="0" dirty="0">
                <a:solidFill>
                  <a:srgbClr val="FF0066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 ÁN ĐIỆN TỬ - DIỄN ĐÀN GIÁO VIÊN TOÁN</a:t>
            </a:r>
            <a:endParaRPr lang="vi-VN" sz="4800" kern="0" dirty="0">
              <a:solidFill>
                <a:srgbClr val="FF0066"/>
              </a:solidFill>
              <a:latin typeface="Chu Van An" panose="02020603050405020304" pitchFamily="18" charset="0"/>
              <a:cs typeface="Chu Van 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060" rtl="0" eaLnBrk="1" latinLnBrk="0" hangingPunct="1">
        <a:spcBef>
          <a:spcPct val="0"/>
        </a:spcBef>
        <a:buNone/>
        <a:defRPr sz="10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7" indent="-816397" algn="l" defTabSz="2177060" rtl="0" eaLnBrk="1" latinLnBrk="0" hangingPunct="1">
        <a:spcBef>
          <a:spcPct val="20000"/>
        </a:spcBef>
        <a:buFont typeface="Arial" pitchFamily="34" charset="0"/>
        <a:buChar char="•"/>
        <a:defRPr sz="7599" kern="1200">
          <a:solidFill>
            <a:schemeClr val="tx1"/>
          </a:solidFill>
          <a:latin typeface="+mn-lt"/>
          <a:ea typeface="+mn-ea"/>
          <a:cs typeface="+mn-cs"/>
        </a:defRPr>
      </a:lvl1pPr>
      <a:lvl2pPr marL="1768861" indent="-680331" algn="l" defTabSz="2177060" rtl="0" eaLnBrk="1" latinLnBrk="0" hangingPunct="1">
        <a:spcBef>
          <a:spcPct val="20000"/>
        </a:spcBef>
        <a:buFont typeface="Arial" pitchFamily="34" charset="0"/>
        <a:buChar char="–"/>
        <a:defRPr sz="6699" kern="1200">
          <a:solidFill>
            <a:schemeClr val="tx1"/>
          </a:solidFill>
          <a:latin typeface="+mn-lt"/>
          <a:ea typeface="+mn-ea"/>
          <a:cs typeface="+mn-cs"/>
        </a:defRPr>
      </a:lvl2pPr>
      <a:lvl3pPr marL="272132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3pPr>
      <a:lvl4pPr marL="3809855" indent="-544265" algn="l" defTabSz="217706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85" indent="-544265" algn="l" defTabSz="217706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91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4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7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50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3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6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9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2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5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8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71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24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2021-08-30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822615" y="10877176"/>
            <a:ext cx="4172606" cy="3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0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audio" Target="../media/audio2.wav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811910" y="2051674"/>
            <a:ext cx="4619127" cy="132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80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GIẢI TÍCH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1007" y="4255522"/>
            <a:ext cx="20526484" cy="1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 2: HÀM SỐ LŨY THỪA, HÀM SỐ MŨ, HÀM SỐ LÔGARIT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30511" y="1746874"/>
            <a:ext cx="1813892" cy="1828546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</a:t>
              </a:r>
              <a:r>
                <a:rPr lang="vi-VN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2</a:t>
              </a:r>
              <a:endParaRPr lang="en-US" sz="8099" dirty="0">
                <a:solidFill>
                  <a:srgbClr val="135F82"/>
                </a:solidFill>
                <a:latin typeface="Chu Van An" panose="02020603050405020304" pitchFamily="18" charset="0"/>
                <a:ea typeface="AvantGarde" pitchFamily="2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49311" y="1975474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26"/>
          <p:cNvGrpSpPr/>
          <p:nvPr/>
        </p:nvGrpSpPr>
        <p:grpSpPr>
          <a:xfrm>
            <a:off x="7632780" y="8568913"/>
            <a:ext cx="17109722" cy="910264"/>
            <a:chOff x="7483861" y="7543801"/>
            <a:chExt cx="17012919" cy="87506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5503593" cy="79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QUY TẮC TÍNH LÔGARIT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09228" y="7646473"/>
                  <a:ext cx="640858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7651832" y="7652640"/>
            <a:ext cx="14870406" cy="907192"/>
            <a:chOff x="7459670" y="7543799"/>
            <a:chExt cx="14851072" cy="907311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 NIỆM LÔGARIT</a:t>
              </a: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381117" cy="872847"/>
              <a:chOff x="7459669" y="7543800"/>
              <a:chExt cx="1381117" cy="872847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6" y="7640053"/>
                <a:ext cx="1371600" cy="776594"/>
                <a:chOff x="7469186" y="7640053"/>
                <a:chExt cx="1371600" cy="776594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89226" y="7365087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37828" y="7640053"/>
                  <a:ext cx="450764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7727174" y="5791000"/>
            <a:ext cx="8449857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</a:t>
            </a:r>
            <a:r>
              <a:rPr lang="vi-VN" sz="6599" b="1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: </a:t>
            </a:r>
            <a:r>
              <a:rPr lang="en-US" sz="6599" b="1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LÔGARIT - Tiết 29</a:t>
            </a:r>
            <a:endParaRPr lang="en-US" sz="6599" b="1" dirty="0">
              <a:solidFill>
                <a:srgbClr val="135F82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146107" y="7110324"/>
            <a:ext cx="15384933" cy="6364121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9013718" y="12275201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pic>
        <p:nvPicPr>
          <p:cNvPr id="52" name="Picture 3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574627"/>
            <a:ext cx="3000046" cy="2936358"/>
          </a:xfrm>
          <a:prstGeom prst="rect">
            <a:avLst/>
          </a:prstGeom>
          <a:noFill/>
        </p:spPr>
      </p:pic>
      <p:pic>
        <p:nvPicPr>
          <p:cNvPr id="53" name="Picture 27">
            <a:extLst>
              <a:ext uri="{FF2B5EF4-FFF2-40B4-BE49-F238E27FC236}">
                <a16:creationId xmlns:a16="http://schemas.microsoft.com/office/drawing/2014/main" id="{70E0D186-02F4-4066-B916-5BC17329F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911" y="1350515"/>
            <a:ext cx="3124200" cy="3124607"/>
          </a:xfrm>
          <a:prstGeom prst="rect">
            <a:avLst/>
          </a:prstGeom>
        </p:spPr>
      </p:pic>
      <p:grpSp>
        <p:nvGrpSpPr>
          <p:cNvPr id="45" name="Group 26"/>
          <p:cNvGrpSpPr/>
          <p:nvPr/>
        </p:nvGrpSpPr>
        <p:grpSpPr>
          <a:xfrm>
            <a:off x="7611513" y="9464584"/>
            <a:ext cx="17088453" cy="907189"/>
            <a:chOff x="7483861" y="7543801"/>
            <a:chExt cx="17012919" cy="907308"/>
          </a:xfrm>
        </p:grpSpPr>
        <p:sp>
          <p:nvSpPr>
            <p:cNvPr id="47" name="TextBox 46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ĐỔI CƠ SỐ</a:t>
              </a:r>
            </a:p>
          </p:txBody>
        </p:sp>
        <p:grpSp>
          <p:nvGrpSpPr>
            <p:cNvPr id="50" name="Group 27"/>
            <p:cNvGrpSpPr/>
            <p:nvPr/>
          </p:nvGrpSpPr>
          <p:grpSpPr>
            <a:xfrm>
              <a:off x="7483861" y="7543801"/>
              <a:ext cx="1403984" cy="872847"/>
              <a:chOff x="7483860" y="7543801"/>
              <a:chExt cx="1403984" cy="872847"/>
            </a:xfrm>
          </p:grpSpPr>
          <p:sp>
            <p:nvSpPr>
              <p:cNvPr id="51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29"/>
              <p:cNvGrpSpPr/>
              <p:nvPr/>
            </p:nvGrpSpPr>
            <p:grpSpPr>
              <a:xfrm>
                <a:off x="7493378" y="7646473"/>
                <a:ext cx="1394466" cy="770175"/>
                <a:chOff x="7493378" y="7646473"/>
                <a:chExt cx="1394466" cy="770175"/>
              </a:xfrm>
            </p:grpSpPr>
            <p:sp>
              <p:nvSpPr>
                <p:cNvPr id="64" name="Round Same Side Corner Rectangle 63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7909228" y="7646473"/>
                  <a:ext cx="978616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67" name="Group 26"/>
          <p:cNvGrpSpPr/>
          <p:nvPr/>
        </p:nvGrpSpPr>
        <p:grpSpPr>
          <a:xfrm>
            <a:off x="7632780" y="10340235"/>
            <a:ext cx="17298003" cy="983389"/>
            <a:chOff x="7483861" y="7543801"/>
            <a:chExt cx="17012919" cy="907308"/>
          </a:xfrm>
        </p:grpSpPr>
        <p:sp>
          <p:nvSpPr>
            <p:cNvPr id="68" name="TextBox 67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 DỤ ÁP DỤNG</a:t>
              </a:r>
            </a:p>
          </p:txBody>
        </p:sp>
        <p:grpSp>
          <p:nvGrpSpPr>
            <p:cNvPr id="69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70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72" name="Round Same Side Corner Rectangle 71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7909228" y="7646473"/>
                  <a:ext cx="819026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IV</a:t>
                  </a:r>
                </a:p>
              </p:txBody>
            </p:sp>
          </p:grpSp>
        </p:grpSp>
      </p:grpSp>
      <p:grpSp>
        <p:nvGrpSpPr>
          <p:cNvPr id="74" name="Group 26"/>
          <p:cNvGrpSpPr/>
          <p:nvPr/>
        </p:nvGrpSpPr>
        <p:grpSpPr>
          <a:xfrm>
            <a:off x="7632780" y="11346274"/>
            <a:ext cx="17088453" cy="907189"/>
            <a:chOff x="7483861" y="7543801"/>
            <a:chExt cx="17012919" cy="907308"/>
          </a:xfrm>
        </p:grpSpPr>
        <p:sp>
          <p:nvSpPr>
            <p:cNvPr id="78" name="TextBox 77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LÔGARIT THẬP PHÂN, LÔGARIT TỰ NHIÊN</a:t>
              </a:r>
            </a:p>
          </p:txBody>
        </p:sp>
        <p:grpSp>
          <p:nvGrpSpPr>
            <p:cNvPr id="84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85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6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87" name="Round Same Side Corner Rectangle 86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7909228" y="7646473"/>
                  <a:ext cx="554104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30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222681" y="1622576"/>
            <a:ext cx="1476914" cy="1371600"/>
            <a:chOff x="1995645" y="1654893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95645" y="1654893"/>
              <a:ext cx="738457" cy="685800"/>
            </a:xfrm>
            <a:prstGeom prst="diamond">
              <a:avLst/>
            </a:prstGeom>
            <a:solidFill>
              <a:srgbClr val="FF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3523" y="1730836"/>
              <a:ext cx="50270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rgbClr val="FFFF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⓷</a:t>
              </a:r>
              <a:endParaRPr lang="en-US" altLang="vi-VN" sz="6400" b="1">
                <a:solidFill>
                  <a:srgbClr val="FFFF00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24" name="Hexagon 26">
            <a:extLst>
              <a:ext uri="{FF2B5EF4-FFF2-40B4-BE49-F238E27FC236}">
                <a16:creationId xmlns:a16="http://schemas.microsoft.com/office/drawing/2014/main" id="{F8C658E0-2FBF-41D6-899E-A9FB2E7EC7FC}"/>
              </a:ext>
            </a:extLst>
          </p:cNvPr>
          <p:cNvSpPr/>
          <p:nvPr/>
        </p:nvSpPr>
        <p:spPr bwMode="auto">
          <a:xfrm>
            <a:off x="7843015" y="1718005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CCEC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Bài tập minh họa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0024" y="3474790"/>
                <a:ext cx="23903952" cy="365867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vi-VN" sz="7200" b="1" u="sng">
                    <a:solidFill>
                      <a:srgbClr val="0000CC"/>
                    </a:solidFill>
                  </a:rPr>
                  <a:t>Câu </a:t>
                </a:r>
                <a:r>
                  <a:rPr lang="en-US" sz="7200" b="1" u="sng">
                    <a:solidFill>
                      <a:srgbClr val="0000CC"/>
                    </a:solidFill>
                  </a:rPr>
                  <a:t>2</a:t>
                </a:r>
                <a:r>
                  <a:rPr lang="vi-VN" sz="7200" b="1" u="sng">
                    <a:solidFill>
                      <a:srgbClr val="0000CC"/>
                    </a:solidFill>
                  </a:rPr>
                  <a:t>:</a:t>
                </a:r>
                <a:r>
                  <a:rPr lang="vi-VN" sz="7200" b="1">
                    <a:solidFill>
                      <a:srgbClr val="0000CC"/>
                    </a:solidFill>
                  </a:rPr>
                  <a:t> </a:t>
                </a:r>
                <a:r>
                  <a:rPr lang="en-US" sz="7200"/>
                  <a:t>Với giá trị nào của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7200"/>
                  <a:t> thì biểu thức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𝐶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7200" i="1">
                            <a:latin typeface="Cambria Math"/>
                          </a:rPr>
                          <m:t>𝑙𝑛</m:t>
                        </m:r>
                      </m:fName>
                      <m:e>
                        <m:r>
                          <a:rPr lang="en-US" sz="7200" i="1">
                            <a:latin typeface="Cambria Math"/>
                          </a:rPr>
                          <m:t>(</m:t>
                        </m:r>
                      </m:e>
                    </m:func>
                    <m:r>
                      <a:rPr lang="en-US" sz="7200" i="1">
                        <a:latin typeface="Cambria Math"/>
                      </a:rPr>
                      <m:t>4−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72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7200"/>
                  <a:t> xác định?</a:t>
                </a:r>
              </a:p>
              <a:p>
                <a:r>
                  <a:rPr lang="en-US" sz="7200" b="1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en-US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𝑥</m:t>
                    </m:r>
                    <m:r>
                      <a:rPr lang="en-US" sz="7200" i="1">
                        <a:latin typeface="Cambria Math"/>
                      </a:rPr>
                      <m:t>∈(−2;2)</m:t>
                    </m:r>
                  </m:oMath>
                </a14:m>
                <a:r>
                  <a:rPr lang="en-US" sz="7200"/>
                  <a:t>.		 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Ⓑ</a:t>
                </a:r>
                <a:r>
                  <a:rPr lang="en-US" sz="7200"/>
                  <a:t>.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𝑥</m:t>
                    </m:r>
                    <m:r>
                      <a:rPr lang="en-US" sz="7200" i="1">
                        <a:latin typeface="Cambria Math"/>
                      </a:rPr>
                      <m:t>∈[−2;2]</m:t>
                    </m:r>
                  </m:oMath>
                </a14:m>
                <a:r>
                  <a:rPr lang="en-US" sz="7200"/>
                  <a:t>.	</a:t>
                </a:r>
              </a:p>
              <a:p>
                <a:r>
                  <a:rPr lang="en-US" sz="7200" b="1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en-US" sz="7200"/>
                  <a:t>.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𝑥</m:t>
                    </m:r>
                    <m:r>
                      <a:rPr lang="en-US" sz="7200" i="1">
                        <a:latin typeface="Cambria Math"/>
                      </a:rPr>
                      <m:t>∈</m:t>
                    </m:r>
                    <m:r>
                      <a:rPr lang="en-US" sz="7200" i="1">
                        <a:latin typeface="Cambria Math"/>
                      </a:rPr>
                      <m:t>ℝ</m:t>
                    </m:r>
                    <m:r>
                      <a:rPr lang="en-US" sz="7200" i="1">
                        <a:latin typeface="Cambria Math"/>
                      </a:rPr>
                      <m:t>\[−2;2]</m:t>
                    </m:r>
                  </m:oMath>
                </a14:m>
                <a:r>
                  <a:rPr lang="en-US" sz="7200"/>
                  <a:t>.	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	Ⓓ</a:t>
                </a:r>
                <a:r>
                  <a:rPr lang="en-US" sz="7200"/>
                  <a:t>.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𝑥</m:t>
                    </m:r>
                    <m:r>
                      <a:rPr lang="en-US" sz="7200" i="1">
                        <a:latin typeface="Cambria Math"/>
                      </a:rPr>
                      <m:t>∈</m:t>
                    </m:r>
                    <m:r>
                      <a:rPr lang="en-US" sz="7200" i="1">
                        <a:latin typeface="Cambria Math"/>
                      </a:rPr>
                      <m:t>ℝ</m:t>
                    </m:r>
                    <m:r>
                      <a:rPr lang="en-US" sz="7200" i="1">
                        <a:latin typeface="Cambria Math"/>
                      </a:rPr>
                      <m:t>\(−2;2)</m:t>
                    </m:r>
                  </m:oMath>
                </a14:m>
                <a:r>
                  <a:rPr lang="en-US" sz="7200"/>
                  <a:t>.</a:t>
                </a:r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24" y="3474790"/>
                <a:ext cx="23903952" cy="3658674"/>
              </a:xfrm>
              <a:prstGeom prst="rect">
                <a:avLst/>
              </a:prstGeom>
              <a:blipFill>
                <a:blip r:embed="rId2"/>
                <a:stretch>
                  <a:fillRect l="-1351" t="-3156" b="-4651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422" y="7275096"/>
                <a:ext cx="9655840" cy="5907504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ĐK: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4−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6400" i="1">
                        <a:latin typeface="Cambria Math"/>
                      </a:rPr>
                      <m:t>&gt;0</m:t>
                    </m:r>
                  </m:oMath>
                </a14:m>
                <a:endParaRPr lang="en-US" sz="6400" i="1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      ⇔−2&lt;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&lt;2</m:t>
                    </m:r>
                  </m:oMath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 b="1"/>
                  <a:t>Chọn A.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22" y="7275096"/>
                <a:ext cx="9655840" cy="5907504"/>
              </a:xfrm>
              <a:prstGeom prst="rect">
                <a:avLst/>
              </a:prstGeom>
              <a:blipFill>
                <a:blip r:embed="rId3"/>
                <a:stretch>
                  <a:fillRect l="-3153" t="-4424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33889" y="7275096"/>
                <a:ext cx="14010086" cy="5907504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14400" indent="-914400">
                  <a:buFont typeface="Wingdings 2" panose="05020102010507070707" pitchFamily="18" charset="2"/>
                  <a:buChar char="ö"/>
                </a:pPr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Casio vui thôi.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Nhập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6400" i="1">
                            <a:latin typeface="Cambria Math"/>
                          </a:rPr>
                          <m:t>𝑙𝑛</m:t>
                        </m:r>
                      </m:fName>
                      <m:e>
                        <m:d>
                          <m:d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400" i="1">
                                <a:latin typeface="Cambria Math"/>
                              </a:rPr>
                              <m:t>4−</m:t>
                            </m:r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6400"/>
                  <a:t> Calc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−10=</m:t>
                    </m:r>
                  </m:oMath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Máy hiện: Math ERROR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→</m:t>
                    </m:r>
                  </m:oMath>
                </a14:m>
                <a:r>
                  <a:rPr lang="en-US" sz="6400"/>
                  <a:t> Bỏ đáp án C, D.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Calc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2=</m:t>
                    </m:r>
                  </m:oMath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Máy hiện: Math ERROR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→</m:t>
                    </m:r>
                  </m:oMath>
                </a14:m>
                <a:r>
                  <a:rPr lang="en-US" sz="6400"/>
                  <a:t>Bỏ đáp án B.</a:t>
                </a: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3889" y="7275096"/>
                <a:ext cx="14010086" cy="5907504"/>
              </a:xfrm>
              <a:prstGeom prst="rect">
                <a:avLst/>
              </a:prstGeom>
              <a:blipFill>
                <a:blip r:embed="rId4"/>
                <a:stretch>
                  <a:fillRect l="-1869" t="-5453" r="-3390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47">
            <a:extLst>
              <a:ext uri="{FF2B5EF4-FFF2-40B4-BE49-F238E27FC236}">
                <a16:creationId xmlns:a16="http://schemas.microsoft.com/office/drawing/2014/main" id="{6ACB5B1B-48B8-40C6-8225-17431559E32B}"/>
              </a:ext>
            </a:extLst>
          </p:cNvPr>
          <p:cNvSpPr/>
          <p:nvPr/>
        </p:nvSpPr>
        <p:spPr>
          <a:xfrm>
            <a:off x="1676400" y="4343400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40655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222681" y="990600"/>
            <a:ext cx="1476914" cy="1371600"/>
            <a:chOff x="1995645" y="1654893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95645" y="1654893"/>
              <a:ext cx="738457" cy="685800"/>
            </a:xfrm>
            <a:prstGeom prst="diamond">
              <a:avLst/>
            </a:prstGeom>
            <a:solidFill>
              <a:srgbClr val="FF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3523" y="1730836"/>
              <a:ext cx="50270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rgbClr val="FFFF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⓷</a:t>
              </a:r>
              <a:endParaRPr lang="en-US" altLang="vi-VN" sz="6400" b="1">
                <a:solidFill>
                  <a:srgbClr val="FFFF00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24" name="Hexagon 26">
            <a:extLst>
              <a:ext uri="{FF2B5EF4-FFF2-40B4-BE49-F238E27FC236}">
                <a16:creationId xmlns:a16="http://schemas.microsoft.com/office/drawing/2014/main" id="{F8C658E0-2FBF-41D6-899E-A9FB2E7EC7FC}"/>
              </a:ext>
            </a:extLst>
          </p:cNvPr>
          <p:cNvSpPr/>
          <p:nvPr/>
        </p:nvSpPr>
        <p:spPr bwMode="auto">
          <a:xfrm>
            <a:off x="7843015" y="1524000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CCEC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Bài tập minh họa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0024" y="2842814"/>
                <a:ext cx="23903952" cy="365867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7200" b="1" u="sng">
                    <a:solidFill>
                      <a:srgbClr val="0000CC"/>
                    </a:solidFill>
                  </a:rPr>
                  <a:t>Câu </a:t>
                </a:r>
                <a:r>
                  <a:rPr lang="en-US" sz="7200" b="1" u="sng">
                    <a:solidFill>
                      <a:srgbClr val="0000CC"/>
                    </a:solidFill>
                  </a:rPr>
                  <a:t>3</a:t>
                </a:r>
                <a:r>
                  <a:rPr lang="vi-VN" sz="7200" b="1" u="sng">
                    <a:solidFill>
                      <a:srgbClr val="0000CC"/>
                    </a:solidFill>
                  </a:rPr>
                  <a:t>:</a:t>
                </a:r>
                <a:r>
                  <a:rPr lang="vi-VN" sz="7200" b="1">
                    <a:solidFill>
                      <a:srgbClr val="0000CC"/>
                    </a:solidFill>
                  </a:rPr>
                  <a:t> </a:t>
                </a:r>
                <a:r>
                  <a:rPr lang="en-US" sz="7200"/>
                  <a:t>Có tất cả bao nhiêu số nguyên của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7200"/>
                  <a:t> để biểu thức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7200" i="1">
                            <a:latin typeface="Cambria Math"/>
                          </a:rPr>
                          <m:t>𝑇</m:t>
                        </m:r>
                        <m:r>
                          <a:rPr lang="en-US" sz="7200" i="1">
                            <a:latin typeface="Cambria Math"/>
                          </a:rPr>
                          <m:t>=</m:t>
                        </m:r>
                      </m:fName>
                      <m:e>
                        <m:sSub>
                          <m:sSubPr>
                            <m:ctrlPr>
                              <a:rPr lang="en-US" sz="7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7200" i="1">
                                <a:latin typeface="Cambria Math"/>
                              </a:rPr>
                              <m:t>20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7200" i="1">
                            <a:latin typeface="Cambria Math"/>
                          </a:rPr>
                          <m:t>12−3</m:t>
                        </m:r>
                        <m:sSup>
                          <m:sSupPr>
                            <m:ctrlPr>
                              <a:rPr lang="en-US" sz="7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72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7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7200"/>
                  <a:t> có nghĩa?</a:t>
                </a:r>
              </a:p>
              <a:p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	Ⓐ</a:t>
                </a:r>
                <a:r>
                  <a:rPr lang="en-US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7200" dirty="0"/>
                  <a:t>.</a:t>
                </a:r>
                <a:r>
                  <a:rPr lang="en-US" sz="7200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	Ⓑ</a:t>
                </a:r>
                <a:r>
                  <a:rPr lang="en-US" sz="7200" b="1"/>
                  <a:t>. </a:t>
                </a:r>
                <a14:m>
                  <m:oMath xmlns:m="http://schemas.openxmlformats.org/officeDocument/2006/math">
                    <m:r>
                      <a:rPr lang="en-US" sz="72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7200"/>
                  <a:t>.	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en-US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7200" dirty="0"/>
                  <a:t>.	</a:t>
                </a:r>
                <a:r>
                  <a:rPr lang="en-US" sz="7200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Ⓓ</a:t>
                </a:r>
                <a:r>
                  <a:rPr lang="en-US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7200" dirty="0"/>
                  <a:t>.</a:t>
                </a:r>
              </a:p>
              <a:p>
                <a:endParaRPr lang="en-US" sz="72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24" y="2842814"/>
                <a:ext cx="23903952" cy="3658674"/>
              </a:xfrm>
              <a:prstGeom prst="rect">
                <a:avLst/>
              </a:prstGeom>
              <a:blipFill>
                <a:blip r:embed="rId2"/>
                <a:stretch>
                  <a:fillRect l="-1504" t="-7794" b="-1990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0024" y="6643120"/>
                <a:ext cx="9809520" cy="6820929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ĐK: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12−3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6400" i="1">
                        <a:latin typeface="Cambria Math"/>
                      </a:rPr>
                      <m:t>&gt;0⇔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6400" i="1">
                        <a:latin typeface="Cambria Math"/>
                      </a:rPr>
                      <m:t>&lt;4</m:t>
                    </m:r>
                  </m:oMath>
                </a14:m>
                <a:r>
                  <a:rPr lang="en-US" sz="6400"/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⇔−2&lt;</m:t>
                    </m:r>
                    <m:r>
                      <a:rPr lang="en-US" sz="6400" i="1">
                        <a:latin typeface="Cambria Math"/>
                      </a:rPr>
                      <m:t>𝑎</m:t>
                    </m:r>
                    <m:r>
                      <a:rPr lang="en-US" sz="6400" i="1">
                        <a:latin typeface="Cambria Math"/>
                      </a:rPr>
                      <m:t>&lt;2 </m:t>
                    </m:r>
                  </m:oMath>
                </a14:m>
                <a:endParaRPr lang="en-US" sz="6400" i="1">
                  <a:latin typeface="Cambria Math"/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                                                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vertJc m:val="bot"/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  <m:r>
                          <a:rPr lang="en-US" sz="6400" i="1">
                            <a:latin typeface="Cambria Math"/>
                          </a:rPr>
                          <m:t>∈</m:t>
                        </m:r>
                        <m:r>
                          <a:rPr lang="en-US" sz="6400" i="1">
                            <a:latin typeface="Cambria Math"/>
                          </a:rPr>
                          <m:t>ℤ</m:t>
                        </m:r>
                        <m:r>
                          <a:rPr lang="en-US" sz="6400" i="1">
                            <a:latin typeface="Cambria Math"/>
                          </a:rPr>
                          <m:t> </m:t>
                        </m:r>
                      </m:e>
                    </m:groupChr>
                    <m:r>
                      <a:rPr lang="en-US" sz="6400" i="1">
                        <a:latin typeface="Cambria Math"/>
                      </a:rPr>
                      <m:t>𝑎</m:t>
                    </m:r>
                    <m:r>
                      <a:rPr lang="en-US" sz="6400" i="1">
                        <a:latin typeface="Cambria Math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/>
                          </a:rPr>
                          <m:t>−1;0;2</m:t>
                        </m:r>
                      </m:e>
                    </m:d>
                  </m:oMath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/>
                  <a:t>Vậy có 3 giá trị thỏa mãn.</a:t>
                </a:r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 b="1"/>
                  <a:t>Chọn B.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24" y="6643120"/>
                <a:ext cx="9809520" cy="6820929"/>
              </a:xfrm>
              <a:prstGeom prst="rect">
                <a:avLst/>
              </a:prstGeom>
              <a:blipFill>
                <a:blip r:embed="rId3"/>
                <a:stretch>
                  <a:fillRect l="-2667" t="-3479" b="-3033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60BDC6-5F72-4A43-AB08-048A51722BA8}"/>
              </a:ext>
            </a:extLst>
          </p:cNvPr>
          <p:cNvSpPr txBox="1">
            <a:spLocks/>
          </p:cNvSpPr>
          <p:nvPr/>
        </p:nvSpPr>
        <p:spPr>
          <a:xfrm>
            <a:off x="10395148" y="6643120"/>
            <a:ext cx="13273812" cy="6820929"/>
          </a:xfrm>
          <a:prstGeom prst="rect">
            <a:avLst/>
          </a:prstGeom>
          <a:solidFill>
            <a:srgbClr val="CCECFF"/>
          </a:solidFill>
          <a:ln>
            <a:solidFill>
              <a:srgbClr val="0000CC"/>
            </a:solidFill>
            <a:prstDash val="sysDot"/>
          </a:ln>
        </p:spPr>
        <p:txBody>
          <a:bodyPr vert="horz" lIns="182880" tIns="91440" rIns="18288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400" b="1">
                <a:solidFill>
                  <a:srgbClr val="0000CC"/>
                </a:solidFill>
                <a:sym typeface="Wingdings 2" panose="05020102010507070707" pitchFamily="18" charset="2"/>
              </a:rPr>
              <a:t>Casio vui thôi. </a:t>
            </a:r>
          </a:p>
          <a:p>
            <a:pPr marL="688976" indent="-688976">
              <a:buFont typeface="Arial" panose="020B0604020202020204" pitchFamily="34" charset="0"/>
              <a:buChar char="•"/>
            </a:pPr>
            <a:r>
              <a:rPr lang="en-US" sz="5400"/>
              <a:t>Dùng </a:t>
            </a:r>
            <a:r>
              <a:rPr lang="en-US" sz="5400" dirty="0"/>
              <a:t>MTCT 580 </a:t>
            </a:r>
            <a:r>
              <a:rPr lang="en-US" sz="5400" dirty="0" err="1"/>
              <a:t>vn</a:t>
            </a:r>
            <a:r>
              <a:rPr lang="en-US" sz="5400" dirty="0"/>
              <a:t> plus</a:t>
            </a:r>
          </a:p>
          <a:p>
            <a:pPr marL="688976" indent="-688976">
              <a:buFont typeface="Arial" panose="020B0604020202020204" pitchFamily="34" charset="0"/>
              <a:buChar char="•"/>
            </a:pPr>
            <a:r>
              <a:rPr lang="en-US" sz="5400"/>
              <a:t>Giải BPT</a:t>
            </a:r>
            <a:endParaRPr lang="vi-VN" sz="5400" dirty="0"/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6ACB5B1B-48B8-40C6-8225-17431559E32B}"/>
              </a:ext>
            </a:extLst>
          </p:cNvPr>
          <p:cNvSpPr/>
          <p:nvPr/>
        </p:nvSpPr>
        <p:spPr>
          <a:xfrm>
            <a:off x="5144784" y="4693922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5AA24-630B-4A4A-B881-883FD7BA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4097" y="10261002"/>
            <a:ext cx="8454303" cy="32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6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91DD8-A731-469A-BB09-5E7BA9C6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46" y="13490371"/>
            <a:ext cx="7806216" cy="15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D3442-55B7-44D2-8B0C-A48AFFBF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9" y="13194595"/>
            <a:ext cx="5550878" cy="5915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4A8818-A8C6-40B2-93FC-502248369014}"/>
              </a:ext>
            </a:extLst>
          </p:cNvPr>
          <p:cNvGrpSpPr/>
          <p:nvPr/>
        </p:nvGrpSpPr>
        <p:grpSpPr>
          <a:xfrm>
            <a:off x="-2745605" y="4093670"/>
            <a:ext cx="18288006" cy="10659368"/>
            <a:chOff x="-1059316" y="1014150"/>
            <a:chExt cx="9144002" cy="5329684"/>
          </a:xfrm>
        </p:grpSpPr>
        <p:pic>
          <p:nvPicPr>
            <p:cNvPr id="20" name="Picture 345" descr="shadow_1_m">
              <a:extLst>
                <a:ext uri="{FF2B5EF4-FFF2-40B4-BE49-F238E27FC236}">
                  <a16:creationId xmlns:a16="http://schemas.microsoft.com/office/drawing/2014/main" id="{E4140265-4281-4518-8FC8-899425A5D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61411"/>
            <a:stretch>
              <a:fillRect/>
            </a:stretch>
          </p:blipFill>
          <p:spPr bwMode="gray">
            <a:xfrm flipH="1">
              <a:off x="419251" y="1014150"/>
              <a:ext cx="67637" cy="5329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45" descr="shadow_1_m">
              <a:extLst>
                <a:ext uri="{FF2B5EF4-FFF2-40B4-BE49-F238E27FC236}">
                  <a16:creationId xmlns:a16="http://schemas.microsoft.com/office/drawing/2014/main" id="{9DFFB59F-41F6-40E0-93B9-B0DF75A15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61411"/>
            <a:stretch>
              <a:fillRect/>
            </a:stretch>
          </p:blipFill>
          <p:spPr bwMode="gray">
            <a:xfrm rot="16200000" flipH="1">
              <a:off x="3489825" y="1078573"/>
              <a:ext cx="45719" cy="914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F9ED2D-C56C-485E-BB13-F68F1FC6F4C6}"/>
              </a:ext>
            </a:extLst>
          </p:cNvPr>
          <p:cNvGrpSpPr/>
          <p:nvPr/>
        </p:nvGrpSpPr>
        <p:grpSpPr>
          <a:xfrm>
            <a:off x="452061" y="1705813"/>
            <a:ext cx="23525406" cy="11581646"/>
            <a:chOff x="214648" y="1254220"/>
            <a:chExt cx="11762703" cy="4597808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C607D02-F3EA-4874-B48F-93ED609CEE50}"/>
                </a:ext>
              </a:extLst>
            </p:cNvPr>
            <p:cNvSpPr txBox="1">
              <a:spLocks/>
            </p:cNvSpPr>
            <p:nvPr/>
          </p:nvSpPr>
          <p:spPr>
            <a:xfrm>
              <a:off x="214648" y="1491621"/>
              <a:ext cx="11762703" cy="436040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CC"/>
              </a:solidFill>
              <a:prstDash val="sysDash"/>
            </a:ln>
          </p:spPr>
          <p:txBody>
            <a:bodyPr vert="horz" lIns="182880" tIns="91440" rIns="182880" bIns="9144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000066"/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6400" b="1">
                <a:sym typeface="Wingdings 2" panose="05020102010507070707" pitchFamily="18" charset="2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5BF100-4FBE-4CB4-B6E7-1F7B5CF0B112}"/>
                </a:ext>
              </a:extLst>
            </p:cNvPr>
            <p:cNvGrpSpPr/>
            <p:nvPr/>
          </p:nvGrpSpPr>
          <p:grpSpPr>
            <a:xfrm>
              <a:off x="246736" y="1254220"/>
              <a:ext cx="11255008" cy="476833"/>
              <a:chOff x="2647129" y="2236893"/>
              <a:chExt cx="11255008" cy="476833"/>
            </a:xfrm>
          </p:grpSpPr>
          <p:sp>
            <p:nvSpPr>
              <p:cNvPr id="14" name="Hexagon 26">
                <a:extLst>
                  <a:ext uri="{FF2B5EF4-FFF2-40B4-BE49-F238E27FC236}">
                    <a16:creationId xmlns:a16="http://schemas.microsoft.com/office/drawing/2014/main" id="{B3E21DF9-1EE7-48EE-81BF-7969A2791AC5}"/>
                  </a:ext>
                </a:extLst>
              </p:cNvPr>
              <p:cNvSpPr/>
              <p:nvPr/>
            </p:nvSpPr>
            <p:spPr bwMode="auto">
              <a:xfrm>
                <a:off x="2647129" y="2241821"/>
                <a:ext cx="3309942" cy="471905"/>
              </a:xfrm>
              <a:prstGeom prst="hexagon">
                <a:avLst>
                  <a:gd name="adj" fmla="val 31838"/>
                  <a:gd name="vf" fmla="val 11547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>
                  <a:defRPr/>
                </a:pPr>
                <a:r>
                  <a:rPr lang="en-US" sz="7466" b="1" kern="0">
                    <a:solidFill>
                      <a:srgbClr val="C00000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  <a:sym typeface="Wingdings 2" panose="05020102010507070707" pitchFamily="18" charset="2"/>
                  </a:rPr>
                  <a:t></a:t>
                </a:r>
                <a:r>
                  <a:rPr lang="en-US" sz="7466" b="1" kern="0">
                    <a:solidFill>
                      <a:srgbClr val="0000CC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  <a:sym typeface="Wingdings 2" panose="05020102010507070707" pitchFamily="18" charset="2"/>
                  </a:rPr>
                  <a:t>.</a:t>
                </a:r>
                <a:r>
                  <a:rPr lang="en-US" sz="7466" b="1" kern="0">
                    <a:solidFill>
                      <a:srgbClr val="0000CC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</a:rPr>
                  <a:t>Dạng 2:</a:t>
                </a:r>
                <a:endParaRPr lang="en-US" sz="7466" b="1" kern="0" dirty="0">
                  <a:solidFill>
                    <a:srgbClr val="0000CC"/>
                  </a:solidFill>
                  <a:effectLst>
                    <a:outerShdw blurRad="762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5" name="Chevron 29">
                <a:extLst>
                  <a:ext uri="{FF2B5EF4-FFF2-40B4-BE49-F238E27FC236}">
                    <a16:creationId xmlns:a16="http://schemas.microsoft.com/office/drawing/2014/main" id="{99BFC4DC-7A33-4BEA-AAE9-33513B37C698}"/>
                  </a:ext>
                </a:extLst>
              </p:cNvPr>
              <p:cNvSpPr/>
              <p:nvPr/>
            </p:nvSpPr>
            <p:spPr bwMode="auto">
              <a:xfrm>
                <a:off x="5788840" y="2236893"/>
                <a:ext cx="8113297" cy="471904"/>
              </a:xfrm>
              <a:prstGeom prst="chevron">
                <a:avLst>
                  <a:gd name="adj" fmla="val 34040"/>
                </a:avLst>
              </a:prstGeom>
              <a:solidFill>
                <a:srgbClr val="0000CC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7466" b="1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cs typeface="Chu Van An" panose="02020603050405020304" pitchFamily="18" charset="0"/>
                  </a:rPr>
                  <a:t>Rút gọn, tính giá trị biểu thức</a:t>
                </a:r>
                <a:endParaRPr lang="en-US" sz="7466" b="1" kern="0" dirty="0">
                  <a:solidFill>
                    <a:schemeClr val="bg1">
                      <a:lumMod val="95000"/>
                    </a:schemeClr>
                  </a:solidFill>
                  <a:effectLst>
                    <a:outerShdw blurRad="762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2853A7-18F7-4ED0-A163-BA3E008E32F1}"/>
              </a:ext>
            </a:extLst>
          </p:cNvPr>
          <p:cNvSpPr txBox="1">
            <a:spLocks/>
          </p:cNvSpPr>
          <p:nvPr/>
        </p:nvSpPr>
        <p:spPr>
          <a:xfrm>
            <a:off x="233639" y="3064647"/>
            <a:ext cx="23698302" cy="334675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lIns="182880" tIns="91440" rIns="18288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00" b="1">
                <a:sym typeface="Wingdings 2" panose="05020102010507070707" pitchFamily="18" charset="2"/>
              </a:rPr>
              <a:t></a:t>
            </a:r>
            <a:r>
              <a:rPr lang="en-US" sz="5600" b="1" i="1">
                <a:solidFill>
                  <a:srgbClr val="0000CC"/>
                </a:solidFill>
              </a:rPr>
              <a:t>Phương pháp</a:t>
            </a:r>
            <a:r>
              <a:rPr lang="en-US" sz="5600"/>
              <a:t> </a:t>
            </a:r>
          </a:p>
          <a:p>
            <a:r>
              <a:rPr lang="en-US" sz="5600">
                <a:sym typeface="Wingdings 2" panose="05020102010507070707" pitchFamily="18" charset="2"/>
              </a:rPr>
              <a:t>	</a:t>
            </a:r>
            <a:r>
              <a:rPr lang="en-US" sz="5600">
                <a:solidFill>
                  <a:srgbClr val="0000CC"/>
                </a:solidFill>
                <a:sym typeface="Wingdings 2" panose="05020102010507070707" pitchFamily="18" charset="2"/>
              </a:rPr>
              <a:t></a:t>
            </a:r>
            <a:r>
              <a:rPr lang="en-US" sz="5600"/>
              <a:t>. Vận dụng các tính chất, quy tắc tính logarit, đổi cơ số.</a:t>
            </a:r>
          </a:p>
          <a:p>
            <a:r>
              <a:rPr lang="en-US" sz="5600"/>
              <a:t> 	</a:t>
            </a:r>
            <a:r>
              <a:rPr lang="en-US" sz="5600">
                <a:solidFill>
                  <a:srgbClr val="0000CC"/>
                </a:solidFill>
                <a:sym typeface="Wingdings 2" panose="05020102010507070707" pitchFamily="18" charset="2"/>
              </a:rPr>
              <a:t></a:t>
            </a:r>
            <a:r>
              <a:rPr lang="en-US" sz="5600"/>
              <a:t>. </a:t>
            </a:r>
            <a:r>
              <a:rPr lang="en-US" sz="5600" b="1">
                <a:solidFill>
                  <a:srgbClr val="0000CC"/>
                </a:solidFill>
              </a:rPr>
              <a:t>Casio</a:t>
            </a:r>
            <a:r>
              <a:rPr lang="en-US" sz="5600"/>
              <a:t>: Gán giá trị tham số trong biểu thức để tính ra đáp số.</a:t>
            </a:r>
            <a:endParaRPr lang="en-US" sz="5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1C52262D-10FA-4EA7-90C7-490AE97769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852" y="6007394"/>
                <a:ext cx="12779860" cy="734554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28700" indent="-1028700">
                  <a:buClr>
                    <a:srgbClr val="0000CC"/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6400">
                  <a:solidFill>
                    <a:srgbClr val="663300"/>
                  </a:solidFill>
                </a:endParaRPr>
              </a:p>
              <a:p>
                <a:pPr marL="1028700" indent="-1028700">
                  <a:lnSpc>
                    <a:spcPct val="100000"/>
                  </a:lnSpc>
                  <a:buClr>
                    <a:srgbClr val="0000CC"/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, 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, </m:t>
                    </m:r>
                  </m:oMath>
                </a14:m>
                <a:endParaRPr lang="vi-VN" sz="6400" i="1">
                  <a:solidFill>
                    <a:srgbClr val="663300"/>
                  </a:solidFill>
                  <a:latin typeface="Cambria Math" panose="02040503050406030204" pitchFamily="18" charset="0"/>
                </a:endParaRPr>
              </a:p>
              <a:p>
                <a:pPr marL="1028700" indent="-1028700">
                  <a:lnSpc>
                    <a:spcPct val="100000"/>
                  </a:lnSpc>
                  <a:buClr>
                    <a:srgbClr val="0000CC"/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func>
                          <m:func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vi-VN" sz="640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, 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6400">
                  <a:solidFill>
                    <a:srgbClr val="663300"/>
                  </a:solidFill>
                </a:endParaRPr>
              </a:p>
              <a:p>
                <a:pPr marL="1028700" indent="-1028700">
                  <a:buClr>
                    <a:srgbClr val="0000CC"/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sSub>
                      <m:sSub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 )</m:t>
                    </m:r>
                    <m:r>
                      <m:rPr>
                        <m:nor/>
                      </m:rP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vi-VN" sz="6400">
                  <a:solidFill>
                    <a:srgbClr val="663300"/>
                  </a:solidFill>
                </a:endParaRPr>
              </a:p>
              <a:p>
                <a:pPr marL="1028700" indent="-1028700">
                  <a:buClr>
                    <a:srgbClr val="0000CC"/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vi-VN" sz="6400" i="1">
                                        <a:solidFill>
                                          <a:srgbClr val="6633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6400" i="1">
                                        <a:solidFill>
                                          <a:srgbClr val="6633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vi-VN" sz="6400" i="1">
                                        <a:solidFill>
                                          <a:srgbClr val="6633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vi-VN" sz="6400" i="1">
                                        <a:solidFill>
                                          <a:srgbClr val="6633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vi-VN" sz="6400" i="1">
                                        <a:solidFill>
                                          <a:srgbClr val="6633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vi-VN" sz="6400" i="1">
                                        <a:solidFill>
                                          <a:srgbClr val="6633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nor/>
                      </m:rP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vi-VN" sz="6400">
                  <a:solidFill>
                    <a:srgbClr val="663300"/>
                  </a:solidFill>
                </a:endParaRPr>
              </a:p>
              <a:p>
                <a:pPr marL="1028700" indent="-1028700">
                  <a:buClr>
                    <a:srgbClr val="0000CC"/>
                  </a:buClr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vi-VN" sz="6400">
                  <a:solidFill>
                    <a:srgbClr val="663300"/>
                  </a:solidFill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1C52262D-10FA-4EA7-90C7-490AE9776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52" y="6007394"/>
                <a:ext cx="12779860" cy="7345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BEE275D5-A1FC-41BA-B9FC-A9FD34B1B7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34241" y="6007395"/>
                <a:ext cx="10397698" cy="7313406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28700" indent="-1028700">
                  <a:buClr>
                    <a:srgbClr val="0000CC"/>
                  </a:buClr>
                  <a:buFont typeface="+mj-lt"/>
                  <a:buAutoNum type="arabicPeriod" startAt="7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e>
                    </m:func>
                    <m:r>
                      <m:rPr>
                        <m:nor/>
                      </m:rP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6400" i="1">
                    <a:solidFill>
                      <a:srgbClr val="663300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⇒</m:t>
                            </m:r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ad>
                          <m:rad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g>
                          <m:e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rad>
                      </m:e>
                    </m:func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𝑙𝑜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6400" dirty="0">
                  <a:solidFill>
                    <a:srgbClr val="663300"/>
                  </a:solidFill>
                </a:endParaRPr>
              </a:p>
              <a:p>
                <a:pPr marL="1123950" indent="-1028700">
                  <a:buClr>
                    <a:srgbClr val="0000CC"/>
                  </a:buClr>
                  <a:buFont typeface="+mj-lt"/>
                  <a:buAutoNum type="arabicPeriod" startAt="7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func>
                      </m:den>
                    </m:f>
                  </m:oMath>
                </a14:m>
                <a:endParaRPr lang="en-US" sz="6400" i="1">
                  <a:solidFill>
                    <a:srgbClr val="663300"/>
                  </a:solidFill>
                </a:endParaRPr>
              </a:p>
              <a:p>
                <a:pPr marL="1123950" indent="-1028700">
                  <a:buClr>
                    <a:srgbClr val="0000CC"/>
                  </a:buClr>
                  <a:buFont typeface="+mj-lt"/>
                  <a:buAutoNum type="arabicPeriod" startAt="7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vi-VN" sz="6400" i="1">
                  <a:solidFill>
                    <a:srgbClr val="663300"/>
                  </a:solidFill>
                </a:endParaRPr>
              </a:p>
              <a:p>
                <a:pPr marL="1123950" indent="-1028700">
                  <a:buClr>
                    <a:srgbClr val="0000CC"/>
                  </a:buClr>
                  <a:buFont typeface="+mj-lt"/>
                  <a:buAutoNum type="arabicPeriod" startAt="7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6400" i="1">
                    <a:solidFill>
                      <a:srgbClr val="663300"/>
                    </a:solidFill>
                  </a:rPr>
                  <a:t> ,  (</a:t>
                </a:r>
                <a:r>
                  <a:rPr lang="en-US" sz="6400" i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≠ 1)</a:t>
                </a:r>
                <a:endParaRPr lang="en-US" sz="6400" i="1">
                  <a:solidFill>
                    <a:srgbClr val="663300"/>
                  </a:solidFill>
                </a:endParaRPr>
              </a:p>
              <a:p>
                <a:pPr marL="1123950" indent="-1028700">
                  <a:buClr>
                    <a:srgbClr val="0000CC"/>
                  </a:buClr>
                  <a:buFont typeface="+mj-lt"/>
                  <a:buAutoNum type="arabicPeriod" startAt="7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sSup>
                              <m:sSupPr>
                                <m:ctrlP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vi-VN" sz="6400" i="1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func>
                      <m:funcPr>
                        <m:ctrlPr>
                          <a:rPr lang="vi-VN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6633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6400" i="1">
                    <a:solidFill>
                      <a:srgbClr val="6633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vi-VN" sz="6400" i="1">
                        <a:solidFill>
                          <a:srgbClr val="6633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6400" i="1">
                    <a:solidFill>
                      <a:srgbClr val="66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≠ 0)</a:t>
                </a:r>
                <a:endParaRPr lang="en-US" sz="6400" i="1">
                  <a:solidFill>
                    <a:srgbClr val="663300"/>
                  </a:solidFill>
                </a:endParaRPr>
              </a:p>
              <a:p>
                <a:endParaRPr lang="en-US" sz="6400" dirty="0">
                  <a:solidFill>
                    <a:srgbClr val="663300"/>
                  </a:solidFill>
                </a:endParaRPr>
              </a:p>
            </p:txBody>
          </p:sp>
        </mc:Choice>
        <mc:Fallback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BEE275D5-A1FC-41BA-B9FC-A9FD34B1B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4241" y="6007395"/>
                <a:ext cx="10397698" cy="7313406"/>
              </a:xfrm>
              <a:prstGeom prst="rect">
                <a:avLst/>
              </a:prstGeom>
              <a:blipFill>
                <a:blip r:embed="rId6"/>
                <a:stretch>
                  <a:fillRect l="-2400" t="-2995" b="-166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45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222681" y="1715455"/>
            <a:ext cx="1476914" cy="1371600"/>
            <a:chOff x="1995645" y="1654893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95645" y="1654893"/>
              <a:ext cx="738457" cy="685800"/>
            </a:xfrm>
            <a:prstGeom prst="diamond">
              <a:avLst/>
            </a:prstGeom>
            <a:solidFill>
              <a:srgbClr val="FF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3523" y="1730836"/>
              <a:ext cx="50270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rgbClr val="FFFF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⓷</a:t>
              </a:r>
              <a:endParaRPr lang="en-US" altLang="vi-VN" sz="6400" b="1">
                <a:solidFill>
                  <a:srgbClr val="FFFF00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24" name="Hexagon 26">
            <a:extLst>
              <a:ext uri="{FF2B5EF4-FFF2-40B4-BE49-F238E27FC236}">
                <a16:creationId xmlns:a16="http://schemas.microsoft.com/office/drawing/2014/main" id="{F8C658E0-2FBF-41D6-899E-A9FB2E7EC7FC}"/>
              </a:ext>
            </a:extLst>
          </p:cNvPr>
          <p:cNvSpPr/>
          <p:nvPr/>
        </p:nvSpPr>
        <p:spPr bwMode="auto">
          <a:xfrm>
            <a:off x="7843015" y="1810884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CCEC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Bài tập minh họa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038" y="3238940"/>
                <a:ext cx="23903952" cy="388723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vi-VN" sz="6400" b="1" u="sng">
                    <a:solidFill>
                      <a:srgbClr val="0000CC"/>
                    </a:solidFill>
                  </a:rPr>
                  <a:t>Câu 1:</a:t>
                </a:r>
                <a:r>
                  <a:rPr lang="en-US" sz="6400" b="1">
                    <a:solidFill>
                      <a:srgbClr val="0000CC"/>
                    </a:solidFill>
                  </a:rPr>
                  <a:t> </a:t>
                </a:r>
                <a:r>
                  <a:rPr lang="en-US" sz="6400"/>
                  <a:t>Rút gọn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𝑃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3</m:t>
                        </m:r>
                      </m:e>
                      <m:sup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9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4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</m:oMath>
                </a14:m>
                <a:endParaRPr lang="en-US" sz="6400"/>
              </a:p>
              <a:p>
                <a:r>
                  <a:rPr lang="nl-NL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nl-NL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𝑃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r>
                      <a:rPr lang="en-US" sz="6400" i="1">
                        <a:latin typeface="Cambria Math"/>
                      </a:rPr>
                      <m:t>80</m:t>
                    </m:r>
                    <m:r>
                      <a:rPr lang="en-US" sz="6400" i="1">
                        <a:latin typeface="Cambria Math"/>
                      </a:rPr>
                      <m:t>.</m:t>
                    </m:r>
                  </m:oMath>
                </a14:m>
                <a:r>
                  <a:rPr lang="nl-NL" sz="6400" b="1"/>
                  <a:t>		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Ⓑ</a:t>
                </a:r>
                <a:r>
                  <a:rPr lang="nl-NL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𝑃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r>
                      <a:rPr lang="en-US" sz="6400" i="1">
                        <a:latin typeface="Cambria Math"/>
                      </a:rPr>
                      <m:t>7</m:t>
                    </m:r>
                    <m:r>
                      <a:rPr lang="en-US" sz="6400" i="1">
                        <a:latin typeface="Cambria Math"/>
                      </a:rPr>
                      <m:t>.</m:t>
                    </m:r>
                  </m:oMath>
                </a14:m>
                <a:r>
                  <a:rPr lang="nl-NL" sz="6400" b="1"/>
                  <a:t>		</a:t>
                </a:r>
              </a:p>
              <a:p>
                <a:r>
                  <a:rPr lang="nl-NL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nl-NL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𝑃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r>
                      <a:rPr lang="en-US" sz="6400" i="1">
                        <a:latin typeface="Cambria Math"/>
                      </a:rPr>
                      <m:t>10</m:t>
                    </m:r>
                    <m:r>
                      <a:rPr lang="en-US" sz="6400" i="1">
                        <a:latin typeface="Cambria Math"/>
                      </a:rPr>
                      <m:t>.</m:t>
                    </m:r>
                  </m:oMath>
                </a14:m>
                <a:r>
                  <a:rPr lang="nl-NL" sz="6400" b="1"/>
                  <a:t>		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Ⓓ </a:t>
                </a:r>
                <a:r>
                  <a:rPr lang="nl-NL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𝑃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r>
                      <a:rPr lang="en-US" sz="6400" i="1">
                        <a:latin typeface="Cambria Math"/>
                      </a:rPr>
                      <m:t>21</m:t>
                    </m:r>
                    <m:r>
                      <a:rPr lang="en-US" sz="6400" i="1">
                        <a:latin typeface="Cambria Math"/>
                      </a:rPr>
                      <m:t>.</m:t>
                    </m:r>
                  </m:oMath>
                </a14:m>
                <a:endParaRPr lang="en-US" sz="6400"/>
              </a:p>
              <a:p>
                <a:r>
                  <a:rPr lang="en-US" sz="6400"/>
                  <a:t> </a:t>
                </a:r>
                <a:endParaRPr lang="vi-VN" sz="6400"/>
              </a:p>
              <a:p>
                <a:r>
                  <a:rPr lang="en-US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</a:t>
                </a:r>
                <a:endParaRPr lang="en-US" sz="64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8" y="3238940"/>
                <a:ext cx="23903952" cy="3887234"/>
              </a:xfrm>
              <a:prstGeom prst="rect">
                <a:avLst/>
              </a:prstGeom>
              <a:blipFill>
                <a:blip r:embed="rId2"/>
                <a:stretch>
                  <a:fillRect l="-1275" t="-2500" b="-44375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038" y="7182630"/>
                <a:ext cx="12461734" cy="5974015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  <a:r>
                  <a:rPr lang="en-US" sz="6400"/>
                  <a:t> </a:t>
                </a:r>
                <a:r>
                  <a:rPr lang="en-US" sz="6400" b="1"/>
                  <a:t>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𝑃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3</m:t>
                        </m:r>
                      </m:e>
                      <m:sup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9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4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</m:oMath>
                </a14:m>
                <a:endParaRPr lang="en-US" sz="6400" i="1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400" i="1">
                              <a:latin typeface="Cambria Math"/>
                            </a:rPr>
                            <m:t>3</m:t>
                          </m:r>
                        </m:e>
                        <m:sup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4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6400" i="1">
                                      <a:latin typeface="Cambria Math"/>
                                    </a:rPr>
                                    <m:t>9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4</m:t>
                              </m:r>
                            </m:e>
                          </m:func>
                        </m:sup>
                      </m:sSup>
                      <m:r>
                        <a:rPr lang="en-US" sz="6400" i="1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400" i="1">
                              <a:latin typeface="Cambria Math"/>
                            </a:rPr>
                            <m:t>3</m:t>
                          </m:r>
                        </m:e>
                        <m:sup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4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64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5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en-US" sz="6400" i="1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400" i="1">
                              <a:latin typeface="Cambria Math"/>
                            </a:rPr>
                            <m:t>3</m:t>
                          </m:r>
                        </m:e>
                        <m:sup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4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64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2</m:t>
                              </m:r>
                            </m:e>
                          </m:func>
                        </m:sup>
                      </m:sSup>
                      <m:r>
                        <a:rPr lang="en-US" sz="6400" i="1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400" i="1">
                              <a:latin typeface="Cambria Math"/>
                            </a:rPr>
                            <m:t>3</m:t>
                          </m:r>
                        </m:e>
                        <m:sup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4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64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5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en-US" sz="6400" i="1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400" i="1">
                          <a:latin typeface="Cambria Math"/>
                        </a:rPr>
                        <m:t>=</m:t>
                      </m:r>
                      <m:r>
                        <a:rPr lang="en-US" sz="6400" i="1">
                          <a:latin typeface="Cambria Math"/>
                        </a:rPr>
                        <m:t>2</m:t>
                      </m:r>
                      <m:r>
                        <a:rPr lang="en-US" sz="6400" i="1">
                          <a:latin typeface="Cambria Math"/>
                        </a:rPr>
                        <m:t>.</m:t>
                      </m:r>
                      <m:r>
                        <a:rPr lang="en-US" sz="6400" i="1">
                          <a:latin typeface="Cambria Math"/>
                        </a:rPr>
                        <m:t>5</m:t>
                      </m:r>
                      <m:r>
                        <a:rPr lang="en-US" sz="6400" i="1">
                          <a:latin typeface="Cambria Math"/>
                        </a:rPr>
                        <m:t>=</m:t>
                      </m:r>
                      <m:r>
                        <a:rPr lang="en-US" sz="6400" i="1"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 b="1"/>
                  <a:t>Chọn </a:t>
                </a:r>
                <a:r>
                  <a:rPr lang="en-US" sz="6400" b="1"/>
                  <a:t>C</a:t>
                </a:r>
                <a:r>
                  <a:rPr lang="vi-VN" sz="6400" b="1"/>
                  <a:t>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8" y="7182630"/>
                <a:ext cx="12461734" cy="5974015"/>
              </a:xfrm>
              <a:prstGeom prst="rect">
                <a:avLst/>
              </a:prstGeom>
              <a:blipFill>
                <a:blip r:embed="rId3"/>
                <a:stretch>
                  <a:fillRect l="-2444" t="-4379" b="-4073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95296" y="7288945"/>
                <a:ext cx="11306694" cy="5969855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Casio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Nhập: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3</m:t>
                        </m:r>
                      </m:e>
                      <m:sup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9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4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  <m:r>
                      <a:rPr lang="en-US" sz="64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6400"/>
                  <a:t> 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Ra kết quả</a:t>
                </a: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5296" y="7288945"/>
                <a:ext cx="11306694" cy="5969855"/>
              </a:xfrm>
              <a:prstGeom prst="rect">
                <a:avLst/>
              </a:prstGeom>
              <a:blipFill>
                <a:blip r:embed="rId4"/>
                <a:stretch>
                  <a:fillRect l="-2639" t="-4485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47">
            <a:extLst>
              <a:ext uri="{FF2B5EF4-FFF2-40B4-BE49-F238E27FC236}">
                <a16:creationId xmlns:a16="http://schemas.microsoft.com/office/drawing/2014/main" id="{8951E8D4-1AEA-4BBD-AC65-CFFF3BAA9858}"/>
              </a:ext>
            </a:extLst>
          </p:cNvPr>
          <p:cNvSpPr/>
          <p:nvPr/>
        </p:nvSpPr>
        <p:spPr>
          <a:xfrm>
            <a:off x="1524000" y="5182557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348547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038" y="1675367"/>
                <a:ext cx="23903952" cy="552195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vi-VN" sz="7200" b="1" u="sng">
                    <a:solidFill>
                      <a:srgbClr val="0000CC"/>
                    </a:solidFill>
                  </a:rPr>
                  <a:t>Câu </a:t>
                </a:r>
                <a:r>
                  <a:rPr lang="en-US" sz="7200" b="1" u="sng">
                    <a:solidFill>
                      <a:srgbClr val="0000CC"/>
                    </a:solidFill>
                  </a:rPr>
                  <a:t>2</a:t>
                </a:r>
                <a:r>
                  <a:rPr lang="vi-VN" sz="7200" b="1" u="sng">
                    <a:solidFill>
                      <a:srgbClr val="0000CC"/>
                    </a:solidFill>
                  </a:rPr>
                  <a:t>:</a:t>
                </a:r>
                <a:r>
                  <a:rPr lang="vi-VN" sz="7200" b="1">
                    <a:solidFill>
                      <a:srgbClr val="0000CC"/>
                    </a:solidFill>
                  </a:rPr>
                  <a:t> </a:t>
                </a:r>
                <a:r>
                  <a:rPr lang="en-US" sz="7200"/>
                  <a:t>Rút gọn biểu thức</a:t>
                </a:r>
                <a:r>
                  <a:rPr lang="en-US" sz="7200" b="1"/>
                  <a:t>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𝑃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3−2</m:t>
                        </m:r>
                        <m:func>
                          <m:funcPr>
                            <m:ctrlPr>
                              <a:rPr lang="en-US" sz="7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7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72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72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7200" i="1">
                                <a:latin typeface="Cambria Math"/>
                              </a:rPr>
                              <m:t>𝑏</m:t>
                            </m:r>
                          </m:e>
                        </m:func>
                      </m:sup>
                    </m:sSup>
                  </m:oMath>
                </a14:m>
                <a:r>
                  <a:rPr lang="en-US" sz="720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7200" i="1">
                            <a:latin typeface="Cambria Math"/>
                          </a:rPr>
                          <m:t>0&lt;</m:t>
                        </m:r>
                        <m:r>
                          <a:rPr lang="en-US" sz="7200" i="1">
                            <a:latin typeface="Cambria Math"/>
                          </a:rPr>
                          <m:t>𝑎</m:t>
                        </m:r>
                        <m:r>
                          <a:rPr lang="en-US" sz="7200" i="1">
                            <a:latin typeface="Cambria Math"/>
                          </a:rPr>
                          <m:t>≠1,</m:t>
                        </m:r>
                        <m:r>
                          <a:rPr lang="en-US" sz="7200" i="1">
                            <a:latin typeface="Cambria Math"/>
                          </a:rPr>
                          <m:t>𝑏</m:t>
                        </m:r>
                        <m:r>
                          <a:rPr lang="en-US" sz="7200" i="1">
                            <a:latin typeface="Cambria Math"/>
                          </a:rPr>
                          <m:t>&gt;0</m:t>
                        </m:r>
                      </m:e>
                    </m:d>
                  </m:oMath>
                </a14:m>
                <a:r>
                  <a:rPr lang="nl-NL" sz="7200"/>
                  <a:t> bằng</a:t>
                </a:r>
                <a:endParaRPr lang="en-US" sz="7200"/>
              </a:p>
              <a:p>
                <a:r>
                  <a:rPr lang="nl-NL" sz="7200" b="1"/>
                  <a:t>	</a:t>
                </a:r>
                <a:r>
                  <a:rPr lang="it-IT" sz="7200" b="1">
                    <a:solidFill>
                      <a:srgbClr val="0000CC"/>
                    </a:solidFill>
                    <a:ea typeface="Yu Gothic Light" panose="020B0300000000000000" pitchFamily="34" charset="-128"/>
                  </a:rPr>
                  <a:t> Ⓐ</a:t>
                </a:r>
                <a:r>
                  <a:rPr lang="nl-NL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𝑃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7200"/>
                  <a:t>.		</a:t>
                </a:r>
                <a:r>
                  <a:rPr lang="it-IT" sz="7200" b="1">
                    <a:solidFill>
                      <a:srgbClr val="0000CC"/>
                    </a:solidFill>
                    <a:ea typeface="Yu Gothic Light" panose="020B0300000000000000" pitchFamily="34" charset="-128"/>
                  </a:rPr>
                  <a:t> 	Ⓑ</a:t>
                </a:r>
                <a:r>
                  <a:rPr lang="nl-NL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𝑃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72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7200"/>
                  <a:t>.	</a:t>
                </a:r>
              </a:p>
              <a:p>
                <a:r>
                  <a:rPr lang="en-US" sz="7200" b="1"/>
                  <a:t>	</a:t>
                </a:r>
                <a:r>
                  <a:rPr lang="it-IT" sz="7200" b="1">
                    <a:solidFill>
                      <a:srgbClr val="0000CC"/>
                    </a:solidFill>
                    <a:ea typeface="Yu Gothic Light" panose="020B0300000000000000" pitchFamily="34" charset="-128"/>
                  </a:rPr>
                  <a:t> Ⓒ</a:t>
                </a:r>
                <a:r>
                  <a:rPr lang="nl-NL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𝑃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7200"/>
                  <a:t>.		</a:t>
                </a:r>
                <a:r>
                  <a:rPr lang="it-IT" sz="7200" b="1">
                    <a:solidFill>
                      <a:srgbClr val="0000CC"/>
                    </a:solidFill>
                    <a:ea typeface="Yu Gothic Light" panose="020B0300000000000000" pitchFamily="34" charset="-128"/>
                  </a:rPr>
                  <a:t>      Ⓓ</a:t>
                </a:r>
                <a:r>
                  <a:rPr lang="nl-NL" sz="7200" b="1"/>
                  <a:t>.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𝑃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r>
                      <a:rPr lang="en-US" sz="7200" i="1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7200"/>
                  <a:t>.</a:t>
                </a:r>
              </a:p>
              <a:p>
                <a:r>
                  <a:rPr lang="en-US" sz="6400" b="1">
                    <a:solidFill>
                      <a:srgbClr val="0000CC"/>
                    </a:solidFill>
                    <a:ea typeface="Yu Gothic Light" panose="020B0300000000000000" pitchFamily="34" charset="-128"/>
                  </a:rPr>
                  <a:t> </a:t>
                </a:r>
                <a:endParaRPr lang="en-US" sz="64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8" y="1675367"/>
                <a:ext cx="23903952" cy="5521950"/>
              </a:xfrm>
              <a:prstGeom prst="rect">
                <a:avLst/>
              </a:prstGeom>
              <a:blipFill>
                <a:blip r:embed="rId2"/>
                <a:stretch>
                  <a:fillRect l="-1529" t="-220" b="-17621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787" y="7289086"/>
                <a:ext cx="12461734" cy="6063848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  <a:r>
                  <a:rPr lang="en-US" sz="6400"/>
                  <a:t>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3−2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6400">
                                        <a:latin typeface="Cambria Math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𝑏</m:t>
                                </m:r>
                              </m:e>
                            </m:func>
                          </m:sup>
                        </m:sSup>
                      </m:den>
                    </m:f>
                  </m:oMath>
                </a14:m>
                <a:endParaRPr lang="en-US" sz="6400" i="1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6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func>
                                <m:func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6400">
                                          <a:latin typeface="Cambria Math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64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400" i="1">
                                          <a:latin typeface="Cambria Math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64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func>
                            </m:sup>
                          </m:sSup>
                        </m:den>
                      </m:f>
                      <m:r>
                        <a:rPr lang="en-US" sz="6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6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400" i="1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6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6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4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6400" i="1">
                              <a:latin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400" i="1">
                              <a:latin typeface="Cambria Math"/>
                            </a:rPr>
                            <m:t>𝑏</m:t>
                          </m:r>
                        </m:e>
                        <m:sup>
                          <m:r>
                            <a:rPr lang="en-US" sz="6400" i="1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 b="1"/>
                  <a:t>Chọn A.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87" y="7289086"/>
                <a:ext cx="12461734" cy="6063848"/>
              </a:xfrm>
              <a:prstGeom prst="rect">
                <a:avLst/>
              </a:prstGeom>
              <a:blipFill>
                <a:blip r:embed="rId3"/>
                <a:stretch>
                  <a:fillRect l="-2394" t="-4418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5779" y="7287490"/>
                <a:ext cx="11306694" cy="6034932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Casio</a:t>
                </a:r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Nhập </a:t>
                </a:r>
                <a:r>
                  <a:rPr lang="en-US" sz="64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3−2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400">
                                    <a:latin typeface="Cambria Math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en-US" sz="6400" i="1">
                        <a:latin typeface="Cambria Math"/>
                      </a:rPr>
                      <m:t>−</m:t>
                    </m:r>
                  </m:oMath>
                </a14:m>
                <a:r>
                  <a:rPr lang="en-US" sz="6400"/>
                  <a:t> (Đáp án)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(thay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𝑎</m:t>
                    </m:r>
                    <m:r>
                      <a:rPr lang="en-US" sz="6400" i="1">
                        <a:latin typeface="Cambria Math"/>
                      </a:rPr>
                      <m:t>,</m:t>
                    </m:r>
                    <m:r>
                      <a:rPr lang="en-US" sz="64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6400"/>
                  <a:t> bằng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  <m:r>
                      <a:rPr lang="en-US" sz="6400" i="1">
                        <a:latin typeface="Cambria Math"/>
                      </a:rPr>
                      <m:t>,</m:t>
                    </m:r>
                    <m:r>
                      <a:rPr lang="en-US" sz="64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6400"/>
                  <a:t>)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Thế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  <m:r>
                      <a:rPr lang="en-US" sz="6400" i="1">
                        <a:latin typeface="Cambria Math"/>
                      </a:rPr>
                      <m:t>=2,</m:t>
                    </m:r>
                    <m:r>
                      <a:rPr lang="en-US" sz="6400" i="1">
                        <a:latin typeface="Cambria Math"/>
                      </a:rPr>
                      <m:t>𝐵</m:t>
                    </m:r>
                    <m:r>
                      <a:rPr lang="en-US" sz="6400" i="1">
                        <a:latin typeface="Cambria Math"/>
                      </a:rPr>
                      <m:t>=5</m:t>
                    </m:r>
                  </m:oMath>
                </a14:m>
                <a:r>
                  <a:rPr lang="en-US" sz="6400"/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Kết quả nào bằng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6400"/>
                  <a:t> thì chọn.</a:t>
                </a: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5779" y="7287490"/>
                <a:ext cx="11306694" cy="6034932"/>
              </a:xfrm>
              <a:prstGeom prst="rect">
                <a:avLst/>
              </a:prstGeom>
              <a:blipFill>
                <a:blip r:embed="rId4"/>
                <a:stretch>
                  <a:fillRect l="-2694" t="-4335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47">
            <a:extLst>
              <a:ext uri="{FF2B5EF4-FFF2-40B4-BE49-F238E27FC236}">
                <a16:creationId xmlns:a16="http://schemas.microsoft.com/office/drawing/2014/main" id="{8951E8D4-1AEA-4BBD-AC65-CFFF3BAA9858}"/>
              </a:ext>
            </a:extLst>
          </p:cNvPr>
          <p:cNvSpPr/>
          <p:nvPr/>
        </p:nvSpPr>
        <p:spPr>
          <a:xfrm>
            <a:off x="1676400" y="4191000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125924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91DD8-A731-469A-BB09-5E7BA9C6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46" y="13490371"/>
            <a:ext cx="7806216" cy="15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D3442-55B7-44D2-8B0C-A48AFFBF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9" y="13194595"/>
            <a:ext cx="5550878" cy="5915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4A8818-A8C6-40B2-93FC-502248369014}"/>
              </a:ext>
            </a:extLst>
          </p:cNvPr>
          <p:cNvGrpSpPr/>
          <p:nvPr/>
        </p:nvGrpSpPr>
        <p:grpSpPr>
          <a:xfrm>
            <a:off x="-2745605" y="4093670"/>
            <a:ext cx="18288006" cy="10659368"/>
            <a:chOff x="-1059316" y="1014150"/>
            <a:chExt cx="9144002" cy="5329684"/>
          </a:xfrm>
        </p:grpSpPr>
        <p:pic>
          <p:nvPicPr>
            <p:cNvPr id="20" name="Picture 345" descr="shadow_1_m">
              <a:extLst>
                <a:ext uri="{FF2B5EF4-FFF2-40B4-BE49-F238E27FC236}">
                  <a16:creationId xmlns:a16="http://schemas.microsoft.com/office/drawing/2014/main" id="{E4140265-4281-4518-8FC8-899425A5D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61411"/>
            <a:stretch>
              <a:fillRect/>
            </a:stretch>
          </p:blipFill>
          <p:spPr bwMode="gray">
            <a:xfrm flipH="1">
              <a:off x="419251" y="1014150"/>
              <a:ext cx="67637" cy="5329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45" descr="shadow_1_m">
              <a:extLst>
                <a:ext uri="{FF2B5EF4-FFF2-40B4-BE49-F238E27FC236}">
                  <a16:creationId xmlns:a16="http://schemas.microsoft.com/office/drawing/2014/main" id="{9DFFB59F-41F6-40E0-93B9-B0DF75A15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61411"/>
            <a:stretch>
              <a:fillRect/>
            </a:stretch>
          </p:blipFill>
          <p:spPr bwMode="gray">
            <a:xfrm rot="16200000" flipH="1">
              <a:off x="3489825" y="1078573"/>
              <a:ext cx="45719" cy="914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038" y="2006245"/>
                <a:ext cx="23903952" cy="393299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7200" b="1" u="sng">
                    <a:solidFill>
                      <a:srgbClr val="0000CC"/>
                    </a:solidFill>
                  </a:rPr>
                  <a:t>Câu 3:</a:t>
                </a:r>
                <a:r>
                  <a:rPr lang="en-US" sz="7200" b="1">
                    <a:solidFill>
                      <a:srgbClr val="0000CC"/>
                    </a:solidFill>
                  </a:rPr>
                  <a:t> </a:t>
                </a:r>
                <a:r>
                  <a:rPr lang="vi-VN" sz="7200"/>
                  <a:t>Cho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(</m:t>
                    </m:r>
                    <m:r>
                      <a:rPr lang="en-US" sz="7200" i="1">
                        <a:latin typeface="Cambria Math"/>
                      </a:rPr>
                      <m:t>𝑎</m:t>
                    </m:r>
                    <m:r>
                      <a:rPr lang="en-US" sz="7200" i="1">
                        <a:latin typeface="Cambria Math"/>
                      </a:rPr>
                      <m:t>&gt;0,</m:t>
                    </m:r>
                    <m:r>
                      <a:rPr lang="en-US" sz="7200" i="1">
                        <a:latin typeface="Cambria Math"/>
                      </a:rPr>
                      <m:t>𝑎</m:t>
                    </m:r>
                    <m:r>
                      <a:rPr lang="en-US" sz="7200" i="1">
                        <a:latin typeface="Cambria Math"/>
                      </a:rPr>
                      <m:t>≠1)</m:t>
                    </m:r>
                  </m:oMath>
                </a14:m>
                <a:r>
                  <a:rPr lang="vi-VN" sz="7200"/>
                  <a:t>, biểu thức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𝐸</m:t>
                    </m:r>
                    <m:r>
                      <a:rPr lang="en-US" sz="7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4</m:t>
                        </m:r>
                        <m:func>
                          <m:funcPr>
                            <m:ctrlPr>
                              <a:rPr lang="en-US" sz="7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7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72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7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72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7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sub>
                            </m:sSub>
                          </m:fName>
                          <m:e>
                            <m:r>
                              <a:rPr lang="en-US" sz="72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</m:oMath>
                </a14:m>
                <a:r>
                  <a:rPr lang="vi-VN" sz="7200"/>
                  <a:t> có giá trị bằng bao nhiêu?</a:t>
                </a:r>
                <a:endParaRPr lang="en-US" sz="7200"/>
              </a:p>
              <a:p>
                <a:r>
                  <a:rPr lang="en-US" sz="7200" b="1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vi-VN" sz="7200"/>
                  <a:t>.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25</m:t>
                    </m:r>
                  </m:oMath>
                </a14:m>
                <a:r>
                  <a:rPr lang="vi-VN" sz="7200"/>
                  <a:t>.	</a:t>
                </a:r>
                <a:r>
                  <a:rPr lang="en-US" sz="7200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Ⓑ</a:t>
                </a:r>
                <a:r>
                  <a:rPr lang="vi-VN" sz="7200"/>
                  <a:t>.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625</m:t>
                    </m:r>
                  </m:oMath>
                </a14:m>
                <a:r>
                  <a:rPr lang="vi-VN" sz="7200"/>
                  <a:t>.	</a:t>
                </a:r>
                <a:r>
                  <a:rPr lang="en-US" sz="7200"/>
                  <a:t>	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vi-VN" sz="7200"/>
                  <a:t>.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5</m:t>
                    </m:r>
                  </m:oMath>
                </a14:m>
                <a:r>
                  <a:rPr lang="vi-VN" sz="7200"/>
                  <a:t>.	      </a:t>
                </a:r>
                <a:r>
                  <a:rPr lang="it-IT" sz="72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Ⓓ</a:t>
                </a:r>
                <a:r>
                  <a:rPr lang="vi-VN" sz="7200"/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7200" i="1"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vi-VN" sz="7200"/>
                  <a:t>.</a:t>
                </a:r>
                <a:endParaRPr lang="en-US" sz="7200"/>
              </a:p>
              <a:p>
                <a:endParaRPr lang="en-US" sz="72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8" y="2006245"/>
                <a:ext cx="23903952" cy="3932994"/>
              </a:xfrm>
              <a:prstGeom prst="rect">
                <a:avLst/>
              </a:prstGeom>
              <a:blipFill>
                <a:blip r:embed="rId5"/>
                <a:stretch>
                  <a:fillRect l="-1529" t="-5255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787" y="5994661"/>
                <a:ext cx="12461734" cy="7473002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  <a:endParaRPr lang="en-US" sz="6400" i="1">
                  <a:latin typeface="Cambria Math"/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𝐸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4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  <m:r>
                      <a:rPr lang="en-US" sz="6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</m:oMath>
                </a14:m>
                <a:endParaRPr lang="en-US" sz="6400" i="1">
                  <a:latin typeface="Cambria Math" panose="02040503050406030204" pitchFamily="18" charset="0"/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6400" i="1">
                        <a:latin typeface="Cambria Math"/>
                      </a:rPr>
                      <m:t>=25</m:t>
                    </m:r>
                  </m:oMath>
                </a14:m>
                <a:r>
                  <a:rPr lang="fr-FR" sz="6400"/>
                  <a:t> . </a:t>
                </a:r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 b="1"/>
                  <a:t>Chọn </a:t>
                </a:r>
                <a:r>
                  <a:rPr lang="en-US" sz="6400" b="1"/>
                  <a:t>A</a:t>
                </a:r>
                <a:r>
                  <a:rPr lang="vi-VN" sz="6400" b="1"/>
                  <a:t>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87" y="5994661"/>
                <a:ext cx="12461734" cy="7473002"/>
              </a:xfrm>
              <a:prstGeom prst="rect">
                <a:avLst/>
              </a:prstGeom>
              <a:blipFill>
                <a:blip r:embed="rId6"/>
                <a:stretch>
                  <a:fillRect l="-2394" t="-3420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5779" y="5994659"/>
                <a:ext cx="11306694" cy="7473002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Casio</a:t>
                </a:r>
                <a:endParaRPr lang="en-US" sz="6400" b="1">
                  <a:solidFill>
                    <a:srgbClr val="0000CC"/>
                  </a:solidFill>
                </a:endParaRPr>
              </a:p>
              <a:p>
                <a:pPr marL="469900" indent="-469900">
                  <a:buFont typeface="Arial" panose="020B0604020202020204" pitchFamily="34" charset="0"/>
                  <a:buChar char="•"/>
                </a:pPr>
                <a:r>
                  <a:rPr lang="en-US" sz="6400"/>
                  <a:t> Nhập: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/>
                          </a:rPr>
                          <m:t>4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</m:sup>
                    </m:sSup>
                  </m:oMath>
                </a14:m>
                <a:r>
                  <a:rPr lang="en-US" sz="6400"/>
                  <a:t> (thay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6400"/>
                  <a:t> bằng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6400"/>
                  <a:t>)</a:t>
                </a:r>
              </a:p>
              <a:p>
                <a:pPr marL="469900" indent="-469900">
                  <a:buFont typeface="Arial" panose="020B0604020202020204" pitchFamily="34" charset="0"/>
                  <a:buChar char="•"/>
                </a:pPr>
                <a:r>
                  <a:rPr lang="en-US" sz="6400"/>
                  <a:t> Thế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  <m:r>
                      <a:rPr lang="en-US" sz="6400" i="1">
                        <a:latin typeface="Cambria Math"/>
                      </a:rPr>
                      <m:t>=2</m:t>
                    </m:r>
                  </m:oMath>
                </a14:m>
                <a:r>
                  <a:rPr lang="en-US" sz="6400"/>
                  <a:t> ta có kết quả</a:t>
                </a: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5779" y="5994659"/>
                <a:ext cx="11306694" cy="7473002"/>
              </a:xfrm>
              <a:prstGeom prst="rect">
                <a:avLst/>
              </a:prstGeom>
              <a:blipFill>
                <a:blip r:embed="rId7"/>
                <a:stretch>
                  <a:fillRect l="-2694" t="-3502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47">
            <a:extLst>
              <a:ext uri="{FF2B5EF4-FFF2-40B4-BE49-F238E27FC236}">
                <a16:creationId xmlns:a16="http://schemas.microsoft.com/office/drawing/2014/main" id="{51030C59-DA73-45B7-AA1C-85AD2BE266EB}"/>
              </a:ext>
            </a:extLst>
          </p:cNvPr>
          <p:cNvSpPr/>
          <p:nvPr/>
        </p:nvSpPr>
        <p:spPr>
          <a:xfrm>
            <a:off x="1413331" y="3993113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348555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91DD8-A731-469A-BB09-5E7BA9C6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46" y="13490371"/>
            <a:ext cx="7806216" cy="15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D3442-55B7-44D2-8B0C-A48AFFBF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9" y="13194595"/>
            <a:ext cx="5550878" cy="5915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4A8818-A8C6-40B2-93FC-502248369014}"/>
              </a:ext>
            </a:extLst>
          </p:cNvPr>
          <p:cNvGrpSpPr/>
          <p:nvPr/>
        </p:nvGrpSpPr>
        <p:grpSpPr>
          <a:xfrm>
            <a:off x="-2745605" y="4093670"/>
            <a:ext cx="18288006" cy="10659368"/>
            <a:chOff x="-1059316" y="1014150"/>
            <a:chExt cx="9144002" cy="5329684"/>
          </a:xfrm>
        </p:grpSpPr>
        <p:pic>
          <p:nvPicPr>
            <p:cNvPr id="20" name="Picture 345" descr="shadow_1_m">
              <a:extLst>
                <a:ext uri="{FF2B5EF4-FFF2-40B4-BE49-F238E27FC236}">
                  <a16:creationId xmlns:a16="http://schemas.microsoft.com/office/drawing/2014/main" id="{E4140265-4281-4518-8FC8-899425A5D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61411"/>
            <a:stretch>
              <a:fillRect/>
            </a:stretch>
          </p:blipFill>
          <p:spPr bwMode="gray">
            <a:xfrm flipH="1">
              <a:off x="419251" y="1014150"/>
              <a:ext cx="67637" cy="5329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45" descr="shadow_1_m">
              <a:extLst>
                <a:ext uri="{FF2B5EF4-FFF2-40B4-BE49-F238E27FC236}">
                  <a16:creationId xmlns:a16="http://schemas.microsoft.com/office/drawing/2014/main" id="{9DFFB59F-41F6-40E0-93B9-B0DF75A15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r="61411"/>
            <a:stretch>
              <a:fillRect/>
            </a:stretch>
          </p:blipFill>
          <p:spPr bwMode="gray">
            <a:xfrm rot="16200000" flipH="1">
              <a:off x="3489825" y="1078573"/>
              <a:ext cx="45719" cy="914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038" y="2006245"/>
                <a:ext cx="23903952" cy="507437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6800" b="1" u="sng">
                    <a:solidFill>
                      <a:srgbClr val="0000CC"/>
                    </a:solidFill>
                  </a:rPr>
                  <a:t>Câu </a:t>
                </a:r>
                <a:r>
                  <a:rPr lang="en-US" sz="6800" b="1" u="sng">
                    <a:solidFill>
                      <a:srgbClr val="0000CC"/>
                    </a:solidFill>
                  </a:rPr>
                  <a:t>4</a:t>
                </a:r>
                <a:r>
                  <a:rPr lang="vi-VN" sz="6800" b="1" u="sng">
                    <a:solidFill>
                      <a:srgbClr val="0000CC"/>
                    </a:solidFill>
                  </a:rPr>
                  <a:t>:</a:t>
                </a:r>
                <a:r>
                  <a:rPr lang="vi-VN" sz="6800" b="1">
                    <a:solidFill>
                      <a:srgbClr val="0000CC"/>
                    </a:solidFill>
                  </a:rPr>
                  <a:t> </a:t>
                </a:r>
                <a:r>
                  <a:rPr lang="en-US" sz="6800"/>
                  <a:t>Cho </a:t>
                </a:r>
                <a14:m>
                  <m:oMath xmlns:m="http://schemas.openxmlformats.org/officeDocument/2006/math">
                    <m:r>
                      <a:rPr lang="en-US" sz="6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6800"/>
                  <a:t> là số thực dương khác </a:t>
                </a:r>
                <a14:m>
                  <m:oMath xmlns:m="http://schemas.openxmlformats.org/officeDocument/2006/math">
                    <m:r>
                      <a:rPr lang="en-US" sz="68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6800"/>
                  <a:t>. Giá trị của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8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8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800" i="1">
                            <a:latin typeface="Cambria Math"/>
                          </a:rPr>
                          <m:t>𝑎</m:t>
                        </m:r>
                      </m:e>
                    </m:func>
                    <m:rad>
                      <m:radPr>
                        <m:ctrlPr>
                          <a:rPr lang="en-US" sz="68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6800" i="1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en-US" sz="6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ctrlPr>
                              <a:rPr lang="en-US" sz="6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en-US" sz="68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r>
                              <a:rPr lang="en-US" sz="68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6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800" i="1">
                                    <a:latin typeface="Cambria Math"/>
                                  </a:rPr>
                                  <m:t>𝑎</m:t>
                                </m:r>
                              </m:e>
                            </m:rad>
                          </m:e>
                        </m:rad>
                      </m:e>
                    </m:rad>
                  </m:oMath>
                </a14:m>
                <a:r>
                  <a:rPr lang="en-US" sz="6800"/>
                  <a:t> là</a:t>
                </a:r>
              </a:p>
              <a:p>
                <a:r>
                  <a:rPr lang="en-US" sz="6800" b="1"/>
                  <a:t>	</a:t>
                </a:r>
                <a:r>
                  <a:rPr lang="it-IT" sz="68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en-US" sz="6800" b="1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800"/>
                  <a:t>.	</a:t>
                </a:r>
                <a:r>
                  <a:rPr lang="it-IT" sz="68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    Ⓑ</a:t>
                </a:r>
                <a:r>
                  <a:rPr lang="en-US" sz="6800" b="1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800" i="1">
                            <a:latin typeface="Cambria Math"/>
                          </a:rPr>
                          <m:t>13</m:t>
                        </m:r>
                      </m:num>
                      <m:den>
                        <m:r>
                          <a:rPr lang="en-US" sz="6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6800"/>
                  <a:t>.	 	   </a:t>
                </a:r>
                <a:r>
                  <a:rPr lang="it-IT" sz="68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en-US" sz="6800" b="1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800"/>
                  <a:t>.</a:t>
                </a:r>
                <a:r>
                  <a:rPr lang="en-US" sz="6800" b="1"/>
                  <a:t>	        </a:t>
                </a:r>
                <a:r>
                  <a:rPr lang="it-IT" sz="68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Ⓓ</a:t>
                </a:r>
                <a:r>
                  <a:rPr lang="en-US" sz="6800" b="1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8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6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6800"/>
                  <a:t>.</a:t>
                </a:r>
              </a:p>
              <a:p>
                <a:r>
                  <a:rPr lang="en-US" sz="6800" b="1"/>
                  <a:t>	</a:t>
                </a:r>
                <a:endParaRPr lang="en-US" sz="68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8" y="2006245"/>
                <a:ext cx="23903952" cy="5074370"/>
              </a:xfrm>
              <a:prstGeom prst="rect">
                <a:avLst/>
              </a:prstGeom>
              <a:blipFill>
                <a:blip r:embed="rId5"/>
                <a:stretch>
                  <a:fillRect l="-1402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787" y="7158744"/>
                <a:ext cx="12461734" cy="630892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fontScale="850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</m:func>
                    <m:rad>
                      <m:rad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6400" i="1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</m:rad>
                          </m:e>
                        </m:rad>
                      </m:e>
                    </m:rad>
                    <m:r>
                      <a:rPr lang="en-US" sz="6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𝑎</m:t>
                                    </m:r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.</m:t>
                                    </m:r>
                                    <m:sSup>
                                      <m:sSupPr>
                                        <m:ctrlPr>
                                          <a:rPr lang="en-US" sz="6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6400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6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6400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US" sz="64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</m:sup>
                            </m:sSup>
                            <m:r>
                              <a:rPr lang="en-US" sz="6400" i="1">
                                <a:latin typeface="Cambria Math"/>
                              </a:rPr>
                              <m:t>.</m:t>
                            </m:r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endParaRPr lang="en-US" sz="6400" i="1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6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6400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US" sz="6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6400" i="1"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num>
                                          <m:den>
                                            <m:r>
                                              <a:rPr lang="en-US" sz="64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sz="6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6400" i="1"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</m:sup>
                            </m:sSup>
                            <m:r>
                              <a:rPr lang="en-US" sz="6400" i="1">
                                <a:latin typeface="Cambria Math"/>
                              </a:rPr>
                              <m:t>.</m:t>
                            </m:r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den>
                        </m:f>
                      </m:sup>
                    </m:sSup>
                    <m:r>
                      <a:rPr lang="en-US" sz="6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  <m:sup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10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6400"/>
                  <a:t>  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400" i="1">
                                    <a:latin typeface="Cambria Math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6400" i="1">
                                    <a:latin typeface="Cambria Math"/>
                                  </a:rPr>
                                  <m:t>10</m:t>
                                </m:r>
                              </m:den>
                            </m:f>
                          </m:sup>
                        </m:sSup>
                      </m:e>
                    </m:func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13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6400"/>
                  <a:t>. </a:t>
                </a:r>
                <a:r>
                  <a:rPr lang="vi-VN" sz="6400" b="1"/>
                  <a:t>Chọn </a:t>
                </a:r>
                <a:r>
                  <a:rPr lang="en-US" sz="6400" b="1"/>
                  <a:t>B</a:t>
                </a:r>
                <a:r>
                  <a:rPr lang="vi-VN" sz="6400" b="1"/>
                  <a:t>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87" y="7158744"/>
                <a:ext cx="12461734" cy="6308920"/>
              </a:xfrm>
              <a:prstGeom prst="rect">
                <a:avLst/>
              </a:prstGeom>
              <a:blipFill>
                <a:blip r:embed="rId6"/>
                <a:stretch>
                  <a:fillRect l="-1808" t="-5400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5779" y="7158742"/>
                <a:ext cx="11306694" cy="6308920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Casio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Nhập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e>
                    </m:func>
                    <m:rad>
                      <m:rad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6400" i="1">
                            <a:latin typeface="Cambria Math"/>
                          </a:rPr>
                          <m:t>5</m:t>
                        </m:r>
                      </m:deg>
                      <m:e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</m:rad>
                          </m:e>
                        </m:rad>
                      </m:e>
                    </m:rad>
                    <m:r>
                      <a:rPr lang="en-US" sz="6400" i="1">
                        <a:latin typeface="Cambria Math"/>
                      </a:rPr>
                      <m:t>  </m:t>
                    </m:r>
                  </m:oMath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(thay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6400"/>
                  <a:t> bằng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6400"/>
                  <a:t>)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Thế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  <m:r>
                      <a:rPr lang="en-US" sz="6400" i="1">
                        <a:latin typeface="Cambria Math"/>
                      </a:rPr>
                      <m:t>=2</m:t>
                    </m:r>
                  </m:oMath>
                </a14:m>
                <a:r>
                  <a:rPr lang="en-US" sz="6400"/>
                  <a:t> ta có kết quả</a:t>
                </a:r>
                <a:endParaRPr lang="en-US" sz="6400" b="1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5779" y="7158742"/>
                <a:ext cx="11306694" cy="6308920"/>
              </a:xfrm>
              <a:prstGeom prst="rect">
                <a:avLst/>
              </a:prstGeom>
              <a:blipFill>
                <a:blip r:embed="rId7"/>
                <a:stretch>
                  <a:fillRect l="-2694" t="-4147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47">
            <a:extLst>
              <a:ext uri="{FF2B5EF4-FFF2-40B4-BE49-F238E27FC236}">
                <a16:creationId xmlns:a16="http://schemas.microsoft.com/office/drawing/2014/main" id="{51030C59-DA73-45B7-AA1C-85AD2BE266EB}"/>
              </a:ext>
            </a:extLst>
          </p:cNvPr>
          <p:cNvSpPr/>
          <p:nvPr/>
        </p:nvSpPr>
        <p:spPr>
          <a:xfrm>
            <a:off x="5218954" y="5182681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304891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318461" y="1680239"/>
            <a:ext cx="1476914" cy="1371602"/>
            <a:chOff x="2043534" y="1706989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43534" y="1706989"/>
              <a:ext cx="738457" cy="685800"/>
            </a:xfrm>
            <a:prstGeom prst="diamond">
              <a:avLst/>
            </a:prstGeom>
            <a:solidFill>
              <a:srgbClr val="0000CC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1412" y="1793218"/>
              <a:ext cx="502702" cy="53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⓶</a:t>
              </a:r>
              <a:endParaRPr lang="en-US" altLang="vi-VN" sz="6400" b="1">
                <a:solidFill>
                  <a:schemeClr val="bg1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19" name="Hexagon 26">
            <a:extLst>
              <a:ext uri="{FF2B5EF4-FFF2-40B4-BE49-F238E27FC236}">
                <a16:creationId xmlns:a16="http://schemas.microsoft.com/office/drawing/2014/main" id="{D6C17B40-6E5F-4ADB-A3BE-07CDA82600F4}"/>
              </a:ext>
            </a:extLst>
          </p:cNvPr>
          <p:cNvSpPr/>
          <p:nvPr/>
        </p:nvSpPr>
        <p:spPr bwMode="auto">
          <a:xfrm>
            <a:off x="7795371" y="1680234"/>
            <a:ext cx="10893134" cy="1188702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FFFF99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C00000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Phân dạng bài tập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F9ED2D-C56C-485E-BB13-F68F1FC6F4C6}"/>
              </a:ext>
            </a:extLst>
          </p:cNvPr>
          <p:cNvGrpSpPr/>
          <p:nvPr/>
        </p:nvGrpSpPr>
        <p:grpSpPr>
          <a:xfrm>
            <a:off x="429297" y="3110234"/>
            <a:ext cx="23525406" cy="9295132"/>
            <a:chOff x="246736" y="1259148"/>
            <a:chExt cx="11762703" cy="5800691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C607D02-F3EA-4874-B48F-93ED609CEE50}"/>
                </a:ext>
              </a:extLst>
            </p:cNvPr>
            <p:cNvSpPr txBox="1">
              <a:spLocks/>
            </p:cNvSpPr>
            <p:nvPr/>
          </p:nvSpPr>
          <p:spPr>
            <a:xfrm>
              <a:off x="246736" y="1509188"/>
              <a:ext cx="11762703" cy="5550651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CC"/>
              </a:solidFill>
              <a:prstDash val="sysDash"/>
            </a:ln>
          </p:spPr>
          <p:txBody>
            <a:bodyPr vert="horz" lIns="182880" tIns="91440" rIns="182880" bIns="9144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000066"/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6400" b="1">
                <a:sym typeface="Wingdings 2" panose="05020102010507070707" pitchFamily="18" charset="2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5BF100-4FBE-4CB4-B6E7-1F7B5CF0B112}"/>
                </a:ext>
              </a:extLst>
            </p:cNvPr>
            <p:cNvGrpSpPr/>
            <p:nvPr/>
          </p:nvGrpSpPr>
          <p:grpSpPr>
            <a:xfrm>
              <a:off x="246736" y="1259148"/>
              <a:ext cx="10188167" cy="517597"/>
              <a:chOff x="2647129" y="2241821"/>
              <a:chExt cx="10188167" cy="517597"/>
            </a:xfrm>
          </p:grpSpPr>
          <p:sp>
            <p:nvSpPr>
              <p:cNvPr id="14" name="Hexagon 26">
                <a:extLst>
                  <a:ext uri="{FF2B5EF4-FFF2-40B4-BE49-F238E27FC236}">
                    <a16:creationId xmlns:a16="http://schemas.microsoft.com/office/drawing/2014/main" id="{B3E21DF9-1EE7-48EE-81BF-7969A2791AC5}"/>
                  </a:ext>
                </a:extLst>
              </p:cNvPr>
              <p:cNvSpPr/>
              <p:nvPr/>
            </p:nvSpPr>
            <p:spPr bwMode="auto">
              <a:xfrm>
                <a:off x="2647129" y="2241821"/>
                <a:ext cx="3309942" cy="509940"/>
              </a:xfrm>
              <a:prstGeom prst="hexagon">
                <a:avLst>
                  <a:gd name="adj" fmla="val 31838"/>
                  <a:gd name="vf" fmla="val 11547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>
                  <a:defRPr/>
                </a:pPr>
                <a:r>
                  <a:rPr lang="en-US" sz="7466" b="1" kern="0">
                    <a:solidFill>
                      <a:srgbClr val="C00000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  <a:sym typeface="Wingdings 2" panose="05020102010507070707" pitchFamily="18" charset="2"/>
                  </a:rPr>
                  <a:t></a:t>
                </a:r>
                <a:r>
                  <a:rPr lang="en-US" sz="7466" b="1" kern="0">
                    <a:solidFill>
                      <a:srgbClr val="0000CC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  <a:sym typeface="Wingdings 2" panose="05020102010507070707" pitchFamily="18" charset="2"/>
                  </a:rPr>
                  <a:t>.</a:t>
                </a:r>
                <a:r>
                  <a:rPr lang="en-US" sz="7466" b="1" kern="0">
                    <a:solidFill>
                      <a:srgbClr val="002060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</a:rPr>
                  <a:t>Dạng 3:</a:t>
                </a:r>
                <a:endParaRPr lang="en-US" sz="7466" b="1" kern="0" dirty="0">
                  <a:solidFill>
                    <a:srgbClr val="002060"/>
                  </a:solidFill>
                  <a:effectLst>
                    <a:outerShdw blurRad="762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5" name="Chevron 29">
                <a:extLst>
                  <a:ext uri="{FF2B5EF4-FFF2-40B4-BE49-F238E27FC236}">
                    <a16:creationId xmlns:a16="http://schemas.microsoft.com/office/drawing/2014/main" id="{99BFC4DC-7A33-4BEA-AAE9-33513B37C698}"/>
                  </a:ext>
                </a:extLst>
              </p:cNvPr>
              <p:cNvSpPr/>
              <p:nvPr/>
            </p:nvSpPr>
            <p:spPr bwMode="auto">
              <a:xfrm>
                <a:off x="5836342" y="2249479"/>
                <a:ext cx="6998954" cy="509939"/>
              </a:xfrm>
              <a:prstGeom prst="chevron">
                <a:avLst>
                  <a:gd name="adj" fmla="val 34040"/>
                </a:avLst>
              </a:prstGeom>
              <a:solidFill>
                <a:srgbClr val="0000CC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7466" b="1">
                    <a:solidFill>
                      <a:schemeClr val="bg1"/>
                    </a:solidFill>
                    <a:latin typeface="Chu Van An" panose="02020603050405020304" pitchFamily="18" charset="0"/>
                    <a:cs typeface="Chu Van An" panose="02020603050405020304" pitchFamily="18" charset="0"/>
                  </a:rPr>
                  <a:t>Biểu diễn logarit</a:t>
                </a:r>
                <a:endParaRPr lang="en-US" sz="7466" b="1" kern="0" dirty="0">
                  <a:solidFill>
                    <a:schemeClr val="bg1"/>
                  </a:solidFill>
                  <a:effectLst>
                    <a:outerShdw blurRad="762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B2853A7-18F7-4ED0-A163-BA3E008E32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804" y="4683151"/>
                <a:ext cx="23225392" cy="827084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7200"/>
                  <a:t>  </a:t>
                </a:r>
                <a:r>
                  <a:rPr lang="en-US" sz="7200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</a:t>
                </a:r>
                <a:r>
                  <a:rPr lang="en-US" sz="7200"/>
                  <a:t>.</a:t>
                </a:r>
                <a:r>
                  <a:rPr lang="en-US" sz="7200" b="1"/>
                  <a:t> </a:t>
                </a:r>
                <a:r>
                  <a:rPr lang="en-US" sz="7200"/>
                  <a:t>Sử dụng các tính chất của logarit.    </a:t>
                </a:r>
              </a:p>
              <a:p>
                <a:r>
                  <a:rPr lang="en-US" sz="7200">
                    <a:sym typeface="Wingdings 2" panose="05020102010507070707" pitchFamily="18" charset="2"/>
                  </a:rPr>
                  <a:t>  </a:t>
                </a:r>
                <a:r>
                  <a:rPr lang="en-US" sz="7200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</a:t>
                </a:r>
                <a:r>
                  <a:rPr lang="en-US" sz="7200"/>
                  <a:t>.</a:t>
                </a:r>
                <a:r>
                  <a:rPr lang="en-US" sz="7200" b="1" i="1"/>
                  <a:t>Casio</a:t>
                </a:r>
                <a:r>
                  <a:rPr lang="en-US" sz="7200" i="1"/>
                  <a:t>: </a:t>
                </a:r>
              </a:p>
              <a:p>
                <a:pPr marL="1143000" indent="-1143000">
                  <a:buFont typeface="Arial" panose="020B0604020202020204" pitchFamily="34" charset="0"/>
                  <a:buChar char="•"/>
                </a:pPr>
                <a:r>
                  <a:rPr lang="fr-FR" sz="7200"/>
                  <a:t>Gán lần lượt các lôgarit cho A, B, C. </a:t>
                </a:r>
              </a:p>
              <a:p>
                <a:pPr marL="1143000" indent="-1143000">
                  <a:buFont typeface="Arial" panose="020B0604020202020204" pitchFamily="34" charset="0"/>
                  <a:buChar char="•"/>
                </a:pPr>
                <a:r>
                  <a:rPr lang="fr-FR" sz="7200"/>
                  <a:t>Lấy lôgarit cần biểu diễn trừ đi lần lượt các phương án ở A, B, C, D. </a:t>
                </a:r>
              </a:p>
              <a:p>
                <a:pPr marL="1143000" indent="-1143000">
                  <a:buFont typeface="Arial" panose="020B0604020202020204" pitchFamily="34" charset="0"/>
                  <a:buChar char="•"/>
                </a:pPr>
                <a:r>
                  <a:rPr lang="fr-FR" sz="7200"/>
                  <a:t>Kết quả nào bẳng </a:t>
                </a:r>
                <a14:m>
                  <m:oMath xmlns:m="http://schemas.openxmlformats.org/officeDocument/2006/math">
                    <m:r>
                      <a:rPr lang="en-US" sz="7200" i="1">
                        <a:latin typeface="Cambria Math"/>
                      </a:rPr>
                      <m:t>0</m:t>
                    </m:r>
                  </m:oMath>
                </a14:m>
                <a:r>
                  <a:rPr lang="fr-FR" sz="7200"/>
                  <a:t> thì đó là đáp án.</a:t>
                </a:r>
                <a:endParaRPr lang="en-US" sz="72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B2853A7-18F7-4ED0-A163-BA3E008E3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04" y="4683151"/>
                <a:ext cx="23225392" cy="8270849"/>
              </a:xfrm>
              <a:prstGeom prst="rect">
                <a:avLst/>
              </a:prstGeom>
              <a:blipFill>
                <a:blip r:embed="rId2"/>
                <a:stretch>
                  <a:fillRect l="-1417" t="-3758"/>
                </a:stretch>
              </a:blipFill>
              <a:ln>
                <a:noFill/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015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190024" y="1397164"/>
            <a:ext cx="1476914" cy="1371600"/>
            <a:chOff x="1995645" y="1654893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95645" y="1654893"/>
              <a:ext cx="738457" cy="685800"/>
            </a:xfrm>
            <a:prstGeom prst="diamond">
              <a:avLst/>
            </a:prstGeom>
            <a:solidFill>
              <a:srgbClr val="FF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3523" y="1730836"/>
              <a:ext cx="50270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rgbClr val="FFFF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⓷</a:t>
              </a:r>
              <a:endParaRPr lang="en-US" altLang="vi-VN" sz="6400" b="1">
                <a:solidFill>
                  <a:srgbClr val="FFFF00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24" name="Hexagon 26">
            <a:extLst>
              <a:ext uri="{FF2B5EF4-FFF2-40B4-BE49-F238E27FC236}">
                <a16:creationId xmlns:a16="http://schemas.microsoft.com/office/drawing/2014/main" id="{F8C658E0-2FBF-41D6-899E-A9FB2E7EC7FC}"/>
              </a:ext>
            </a:extLst>
          </p:cNvPr>
          <p:cNvSpPr/>
          <p:nvPr/>
        </p:nvSpPr>
        <p:spPr bwMode="auto">
          <a:xfrm>
            <a:off x="7699595" y="1337525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CCEC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Bài tập minh họa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038" y="2768765"/>
                <a:ext cx="23903952" cy="482853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6400" b="1" u="sng">
                    <a:solidFill>
                      <a:srgbClr val="0000CC"/>
                    </a:solidFill>
                  </a:rPr>
                  <a:t>Câu 1:</a:t>
                </a:r>
                <a:r>
                  <a:rPr lang="vi-VN" sz="6400" b="1">
                    <a:solidFill>
                      <a:srgbClr val="0000CC"/>
                    </a:solidFill>
                  </a:rPr>
                  <a:t> </a:t>
                </a:r>
                <a:r>
                  <a:rPr lang="vi-VN" sz="6400"/>
                  <a:t>Đặt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5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=</m:t>
                    </m:r>
                    <m:r>
                      <a:rPr lang="en-US" sz="6400" i="1">
                        <a:latin typeface="Cambria Math"/>
                      </a:rPr>
                      <m:t>𝑎</m:t>
                    </m:r>
                  </m:oMath>
                </a14:m>
                <a:r>
                  <a:rPr lang="fr-FR" sz="640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=</m:t>
                    </m:r>
                    <m:r>
                      <a:rPr lang="en-US" sz="6400" i="1">
                        <a:latin typeface="Cambria Math"/>
                      </a:rPr>
                      <m:t>𝑏</m:t>
                    </m:r>
                  </m:oMath>
                </a14:m>
                <a:r>
                  <a:rPr lang="vi-VN" sz="6400"/>
                  <a:t>. 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15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0</m:t>
                    </m:r>
                  </m:oMath>
                </a14:m>
                <a:r>
                  <a:rPr lang="vi-VN" sz="6400"/>
                  <a:t> theo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𝑎</m:t>
                    </m:r>
                  </m:oMath>
                </a14:m>
                <a:r>
                  <a:rPr lang="vi-VN" sz="6400"/>
                  <a:t> và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𝑏</m:t>
                    </m:r>
                  </m:oMath>
                </a14:m>
                <a:r>
                  <a:rPr lang="vi-VN" sz="6400"/>
                  <a:t> ta được</a:t>
                </a:r>
                <a:endParaRPr lang="en-US" sz="6400"/>
              </a:p>
              <a:p>
                <a:r>
                  <a:rPr lang="en-US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vi-VN" sz="6400" b="1"/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15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0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  <m:r>
                          <a:rPr lang="en-US" sz="6400" i="1">
                            <a:latin typeface="Cambria Math"/>
                          </a:rPr>
                          <m:t>𝑏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den>
                    </m:f>
                  </m:oMath>
                </a14:m>
                <a:r>
                  <a:rPr lang="vi-VN" sz="6400"/>
                  <a:t>.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Ⓑ</a:t>
                </a:r>
                <a:r>
                  <a:rPr lang="vi-VN" sz="6400" b="1"/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15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0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𝑏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den>
                    </m:f>
                  </m:oMath>
                </a14:m>
                <a:r>
                  <a:rPr lang="vi-VN" sz="6400"/>
                  <a:t>.</a:t>
                </a:r>
                <a:endParaRPr lang="en-US" sz="6400"/>
              </a:p>
              <a:p>
                <a:r>
                  <a:rPr lang="en-US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vi-VN" sz="6400" b="1"/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15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0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  <m:r>
                          <a:rPr lang="en-US" sz="6400" i="1">
                            <a:latin typeface="Cambria Math"/>
                          </a:rPr>
                          <m:t>𝑏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den>
                    </m:f>
                  </m:oMath>
                </a14:m>
                <a:r>
                  <a:rPr lang="vi-VN" sz="6400"/>
                  <a:t>.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Ⓓ</a:t>
                </a:r>
                <a:r>
                  <a:rPr lang="vi-VN" sz="6400" b="1"/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15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0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  <m:r>
                          <a:rPr lang="en-US" sz="6400" i="1">
                            <a:latin typeface="Cambria Math"/>
                          </a:rPr>
                          <m:t>𝑏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den>
                    </m:f>
                  </m:oMath>
                </a14:m>
                <a:r>
                  <a:rPr lang="vi-VN" sz="6400"/>
                  <a:t>.</a:t>
                </a:r>
                <a:r>
                  <a:rPr lang="en-US" sz="6400" b="1"/>
                  <a:t> </a:t>
                </a:r>
                <a:endParaRPr lang="en-US" sz="6400" dirty="0"/>
              </a:p>
              <a:p>
                <a:r>
                  <a:rPr lang="en-US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</a:t>
                </a:r>
                <a:endParaRPr lang="en-US" sz="64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38" y="2768765"/>
                <a:ext cx="23903952" cy="4828538"/>
              </a:xfrm>
              <a:prstGeom prst="rect">
                <a:avLst/>
              </a:prstGeom>
              <a:blipFill>
                <a:blip r:embed="rId2"/>
                <a:stretch>
                  <a:fillRect l="-1275" t="-5038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47">
            <a:extLst>
              <a:ext uri="{FF2B5EF4-FFF2-40B4-BE49-F238E27FC236}">
                <a16:creationId xmlns:a16="http://schemas.microsoft.com/office/drawing/2014/main" id="{F98559AD-88FD-4BBF-93FE-BDE482B383F0}"/>
              </a:ext>
            </a:extLst>
          </p:cNvPr>
          <p:cNvSpPr/>
          <p:nvPr/>
        </p:nvSpPr>
        <p:spPr>
          <a:xfrm>
            <a:off x="1358203" y="5258319"/>
            <a:ext cx="673942" cy="109713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28DA383-C747-4BF2-8F00-A3D484E6C3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527" y="7739798"/>
                <a:ext cx="12461734" cy="5908078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  <a:r>
                  <a:rPr lang="en-US" sz="6400" b="1"/>
                  <a:t> </a:t>
                </a:r>
              </a:p>
              <a:p>
                <a:pPr marL="914400" indent="-9144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15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0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0</m:t>
                        </m:r>
                      </m:num>
                      <m:den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5</m:t>
                            </m:r>
                          </m:e>
                        </m:func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latin typeface="Cambria Math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e>
                        </m:func>
                      </m:den>
                    </m:f>
                  </m:oMath>
                </a14:m>
                <a:endParaRPr lang="en-US" sz="6400" i="1"/>
              </a:p>
              <a:p>
                <a:pPr marL="914400" indent="-9144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𝑏</m:t>
                            </m:r>
                          </m:den>
                        </m:f>
                      </m:den>
                    </m:f>
                    <m:r>
                      <a:rPr lang="en-US" sz="6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  <m:r>
                          <a:rPr lang="en-US" sz="6400" i="1">
                            <a:latin typeface="Cambria Math"/>
                          </a:rPr>
                          <m:t>𝑏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  <m:r>
                          <a:rPr lang="en-US" sz="6400" i="1">
                            <a:latin typeface="Cambria Math"/>
                          </a:rPr>
                          <m:t>+</m:t>
                        </m:r>
                        <m:r>
                          <a:rPr lang="en-US" sz="6400" i="1">
                            <a:latin typeface="Cambria Math"/>
                          </a:rPr>
                          <m:t>𝑎𝑏</m:t>
                        </m:r>
                      </m:den>
                    </m:f>
                    <m:r>
                      <a:rPr lang="en-US" sz="6400">
                        <a:latin typeface="Cambria Math"/>
                      </a:rPr>
                      <m:t>. </m:t>
                    </m:r>
                  </m:oMath>
                </a14:m>
                <a:endParaRPr lang="en-US" sz="6400"/>
              </a:p>
              <a:p>
                <a:pPr marL="914400" indent="-9144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6400" b="1"/>
                  <a:t>Chọn C.</a:t>
                </a:r>
                <a:endParaRPr lang="en-US" sz="6400"/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28DA383-C747-4BF2-8F00-A3D484E6C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27" y="7739798"/>
                <a:ext cx="12461734" cy="5908078"/>
              </a:xfrm>
              <a:prstGeom prst="rect">
                <a:avLst/>
              </a:prstGeom>
              <a:blipFill>
                <a:blip r:embed="rId3"/>
                <a:stretch>
                  <a:fillRect l="-2151" t="-721" b="-5355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37A5F19-182F-4033-AF27-A2ECF9DEFD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95032" y="7831315"/>
                <a:ext cx="11306694" cy="5908078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Casio</a:t>
                </a:r>
                <a:r>
                  <a:rPr lang="en-US" sz="6400"/>
                  <a:t>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Gán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5</m:t>
                        </m:r>
                      </m:e>
                    </m:func>
                  </m:oMath>
                </a14:m>
                <a:r>
                  <a:rPr lang="en-US" sz="6400"/>
                  <a:t> cho A,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e>
                    </m:func>
                  </m:oMath>
                </a14:m>
                <a:r>
                  <a:rPr lang="en-US" sz="6400"/>
                  <a:t> cho B.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 Nhập:  VT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−</m:t>
                    </m:r>
                  </m:oMath>
                </a14:m>
                <a:r>
                  <a:rPr lang="en-US" sz="6400"/>
                  <a:t> VP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(thay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𝑎</m:t>
                    </m:r>
                    <m:r>
                      <a:rPr lang="en-US" sz="6400" i="1">
                        <a:latin typeface="Cambria Math"/>
                      </a:rPr>
                      <m:t>,</m:t>
                    </m:r>
                    <m:r>
                      <a:rPr lang="en-US" sz="64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6400"/>
                  <a:t> bằng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𝐴</m:t>
                    </m:r>
                    <m:r>
                      <a:rPr lang="en-US" sz="6400" i="1">
                        <a:latin typeface="Cambria Math"/>
                      </a:rPr>
                      <m:t>,</m:t>
                    </m:r>
                    <m:r>
                      <a:rPr lang="en-US" sz="64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6400"/>
                  <a:t>)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Kết  quả nào bằng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0</m:t>
                    </m:r>
                  </m:oMath>
                </a14:m>
                <a:r>
                  <a:rPr lang="en-US" sz="6400"/>
                  <a:t> thì chọn.</a:t>
                </a: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37A5F19-182F-4033-AF27-A2ECF9DEF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5032" y="7831315"/>
                <a:ext cx="11306694" cy="5908078"/>
              </a:xfrm>
              <a:prstGeom prst="rect">
                <a:avLst/>
              </a:prstGeom>
              <a:blipFill>
                <a:blip r:embed="rId4"/>
                <a:stretch>
                  <a:fillRect l="-2694" t="-5870" r="-216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79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5868469" y="1342428"/>
            <a:ext cx="1476914" cy="1371600"/>
            <a:chOff x="1995645" y="1654893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95645" y="1654893"/>
              <a:ext cx="738457" cy="685800"/>
            </a:xfrm>
            <a:prstGeom prst="diamond">
              <a:avLst/>
            </a:prstGeom>
            <a:solidFill>
              <a:srgbClr val="FF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3523" y="1730836"/>
              <a:ext cx="50270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rgbClr val="FFFF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⓷</a:t>
              </a:r>
              <a:endParaRPr lang="en-US" altLang="vi-VN" sz="6400" b="1">
                <a:solidFill>
                  <a:srgbClr val="FFFF00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4A8818-A8C6-40B2-93FC-502248369014}"/>
              </a:ext>
            </a:extLst>
          </p:cNvPr>
          <p:cNvGrpSpPr/>
          <p:nvPr/>
        </p:nvGrpSpPr>
        <p:grpSpPr>
          <a:xfrm>
            <a:off x="-2745605" y="4093670"/>
            <a:ext cx="18288006" cy="10659368"/>
            <a:chOff x="-1059316" y="1014150"/>
            <a:chExt cx="9144002" cy="5329684"/>
          </a:xfrm>
        </p:grpSpPr>
        <p:pic>
          <p:nvPicPr>
            <p:cNvPr id="20" name="Picture 345" descr="shadow_1_m">
              <a:extLst>
                <a:ext uri="{FF2B5EF4-FFF2-40B4-BE49-F238E27FC236}">
                  <a16:creationId xmlns:a16="http://schemas.microsoft.com/office/drawing/2014/main" id="{E4140265-4281-4518-8FC8-899425A5D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r="61411"/>
            <a:stretch>
              <a:fillRect/>
            </a:stretch>
          </p:blipFill>
          <p:spPr bwMode="gray">
            <a:xfrm flipH="1">
              <a:off x="419251" y="1014150"/>
              <a:ext cx="67637" cy="5329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45" descr="shadow_1_m">
              <a:extLst>
                <a:ext uri="{FF2B5EF4-FFF2-40B4-BE49-F238E27FC236}">
                  <a16:creationId xmlns:a16="http://schemas.microsoft.com/office/drawing/2014/main" id="{9DFFB59F-41F6-40E0-93B9-B0DF75A15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r="61411"/>
            <a:stretch>
              <a:fillRect/>
            </a:stretch>
          </p:blipFill>
          <p:spPr bwMode="gray">
            <a:xfrm rot="16200000" flipH="1">
              <a:off x="3489825" y="1078573"/>
              <a:ext cx="45719" cy="914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Hexagon 26">
            <a:extLst>
              <a:ext uri="{FF2B5EF4-FFF2-40B4-BE49-F238E27FC236}">
                <a16:creationId xmlns:a16="http://schemas.microsoft.com/office/drawing/2014/main" id="{F8C658E0-2FBF-41D6-899E-A9FB2E7EC7FC}"/>
              </a:ext>
            </a:extLst>
          </p:cNvPr>
          <p:cNvSpPr/>
          <p:nvPr/>
        </p:nvSpPr>
        <p:spPr bwMode="auto">
          <a:xfrm>
            <a:off x="7419212" y="1507376"/>
            <a:ext cx="10893134" cy="1142881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CCEC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Bài tập minh họa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8519" y="2792754"/>
                <a:ext cx="23903952" cy="4760316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6600" b="1" u="sng">
                    <a:solidFill>
                      <a:srgbClr val="0000CC"/>
                    </a:solidFill>
                  </a:rPr>
                  <a:t>Câu </a:t>
                </a:r>
                <a:r>
                  <a:rPr lang="en-US" sz="6600" b="1" u="sng">
                    <a:solidFill>
                      <a:srgbClr val="0000CC"/>
                    </a:solidFill>
                  </a:rPr>
                  <a:t>2</a:t>
                </a:r>
                <a:r>
                  <a:rPr lang="vi-VN" sz="6600" b="1" u="sng">
                    <a:solidFill>
                      <a:srgbClr val="0000CC"/>
                    </a:solidFill>
                  </a:rPr>
                  <a:t>:</a:t>
                </a:r>
                <a:r>
                  <a:rPr lang="vi-VN" sz="6600" b="1">
                    <a:solidFill>
                      <a:srgbClr val="0000CC"/>
                    </a:solidFill>
                  </a:rPr>
                  <a:t> </a:t>
                </a:r>
                <a:r>
                  <a:rPr lang="it-IT" sz="6400"/>
                  <a:t>Cho các số thực dương </a:t>
                </a:r>
                <a14:m>
                  <m:oMath xmlns:m="http://schemas.openxmlformats.org/officeDocument/2006/math">
                    <m:r>
                      <a:rPr lang="it-IT" sz="6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6400"/>
                  <a:t>, </a:t>
                </a:r>
                <a14:m>
                  <m:oMath xmlns:m="http://schemas.openxmlformats.org/officeDocument/2006/math">
                    <m:r>
                      <a:rPr lang="it-IT" sz="6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6400"/>
                  <a:t>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it-IT" sz="6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sz="640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it-IT" sz="6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6400"/>
                  <a:t>. Tính </a:t>
                </a:r>
                <a14:m>
                  <m:oMath xmlns:m="http://schemas.openxmlformats.org/officeDocument/2006/math">
                    <m:r>
                      <a:rPr lang="it-IT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it-IT" sz="6400"/>
                  <a:t>.</a:t>
                </a:r>
                <a:endParaRPr lang="en-US" sz="6400"/>
              </a:p>
              <a:p>
                <a:r>
                  <a:rPr lang="it-IT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it-IT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6400"/>
                  <a:t>.	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Ⓑ</a:t>
                </a:r>
                <a:r>
                  <a:rPr lang="it-IT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6400"/>
                  <a:t>.	</a:t>
                </a:r>
              </a:p>
              <a:p>
                <a:r>
                  <a:rPr lang="it-IT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it-IT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it-IT" sz="6400"/>
                  <a:t>.	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    Ⓓ</a:t>
                </a:r>
                <a:r>
                  <a:rPr lang="it-IT" sz="6400" b="1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6400"/>
                  <a:t>.</a:t>
                </a:r>
                <a:endParaRPr lang="en-US" sz="6400"/>
              </a:p>
              <a:p>
                <a:r>
                  <a:rPr lang="en-US" sz="6400" b="1"/>
                  <a:t> </a:t>
                </a:r>
                <a:endParaRPr lang="en-US" sz="6400" dirty="0"/>
              </a:p>
              <a:p>
                <a:r>
                  <a:rPr lang="en-US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</a:t>
                </a:r>
                <a:endParaRPr lang="en-US" sz="64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9" y="2792754"/>
                <a:ext cx="23903952" cy="4760316"/>
              </a:xfrm>
              <a:prstGeom prst="rect">
                <a:avLst/>
              </a:prstGeom>
              <a:blipFill>
                <a:blip r:embed="rId3"/>
                <a:stretch>
                  <a:fillRect l="-1326" t="-5492" b="-34100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47">
            <a:extLst>
              <a:ext uri="{FF2B5EF4-FFF2-40B4-BE49-F238E27FC236}">
                <a16:creationId xmlns:a16="http://schemas.microsoft.com/office/drawing/2014/main" id="{F98559AD-88FD-4BBF-93FE-BDE482B383F0}"/>
              </a:ext>
            </a:extLst>
          </p:cNvPr>
          <p:cNvSpPr/>
          <p:nvPr/>
        </p:nvSpPr>
        <p:spPr>
          <a:xfrm>
            <a:off x="7924800" y="5725637"/>
            <a:ext cx="673942" cy="1097138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28DA383-C747-4BF2-8F00-A3D484E6C3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6803" y="7559583"/>
                <a:ext cx="12461734" cy="5908078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  <a:r>
                  <a:rPr lang="en-US" sz="6400" b="1"/>
                  <a:t> </a:t>
                </a:r>
              </a:p>
              <a:p>
                <a:r>
                  <a:rPr lang="en-US" sz="6400" b="1"/>
                  <a:t> </a:t>
                </a:r>
                <a14:m>
                  <m:oMath xmlns:m="http://schemas.openxmlformats.org/officeDocument/2006/math">
                    <m:r>
                      <a:rPr lang="it-IT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6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it-IT" sz="6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6400" i="1"/>
              </a:p>
              <a:p>
                <a:r>
                  <a:rPr lang="it-IT" sz="6400"/>
                  <a:t>     </a:t>
                </a:r>
                <a14:m>
                  <m:oMath xmlns:m="http://schemas.openxmlformats.org/officeDocument/2006/math"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it-IT" sz="6400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endParaRPr lang="en-US" sz="6400" i="1"/>
              </a:p>
              <a:p>
                <a:r>
                  <a:rPr lang="it-IT" sz="6400"/>
                  <a:t>     </a:t>
                </a:r>
                <a14:m>
                  <m:oMath xmlns:m="http://schemas.openxmlformats.org/officeDocument/2006/math"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it-IT" sz="6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it-IT" sz="6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it-IT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it-IT" sz="6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6400" i="1"/>
              </a:p>
              <a:p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      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6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6400"/>
                  <a:t>.</a:t>
                </a:r>
                <a:endParaRPr lang="en-US" sz="6400"/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28DA383-C747-4BF2-8F00-A3D484E6C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03" y="7559583"/>
                <a:ext cx="12461734" cy="5908078"/>
              </a:xfrm>
              <a:prstGeom prst="rect">
                <a:avLst/>
              </a:prstGeom>
              <a:blipFill>
                <a:blip r:embed="rId4"/>
                <a:stretch>
                  <a:fillRect l="-2444" t="-4428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37A5F19-182F-4033-AF27-A2ECF9DEFD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5779" y="7559583"/>
                <a:ext cx="11306694" cy="5908078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Casio</a:t>
                </a:r>
                <a:r>
                  <a:rPr lang="en-US" sz="6400"/>
                  <a:t>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Tùy chọn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6400"/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Khi đó: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6400"/>
                  <a:t>,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6400"/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4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64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6400"/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6400"/>
                  <a:t>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 b="1"/>
                  <a:t>Chọn D.</a:t>
                </a:r>
                <a:endParaRPr lang="en-US" sz="6400"/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D37A5F19-182F-4033-AF27-A2ECF9DEF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5779" y="7559583"/>
                <a:ext cx="11306694" cy="5908078"/>
              </a:xfrm>
              <a:prstGeom prst="rect">
                <a:avLst/>
              </a:prstGeom>
              <a:blipFill>
                <a:blip r:embed="rId5"/>
                <a:stretch>
                  <a:fillRect l="-2694" t="-5767" b="-103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22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32C2579-4762-4455-B7DB-6ADEFE9C056C}"/>
              </a:ext>
            </a:extLst>
          </p:cNvPr>
          <p:cNvGrpSpPr/>
          <p:nvPr/>
        </p:nvGrpSpPr>
        <p:grpSpPr>
          <a:xfrm>
            <a:off x="-4839155" y="2951003"/>
            <a:ext cx="9540878" cy="9648826"/>
            <a:chOff x="-2419578" y="1475500"/>
            <a:chExt cx="4770438" cy="4824413"/>
          </a:xfrm>
        </p:grpSpPr>
        <p:sp>
          <p:nvSpPr>
            <p:cNvPr id="123" name="AutoShape 46">
              <a:extLst>
                <a:ext uri="{FF2B5EF4-FFF2-40B4-BE49-F238E27FC236}">
                  <a16:creationId xmlns:a16="http://schemas.microsoft.com/office/drawing/2014/main" id="{DE44DECC-35BB-4B38-A9E0-16FE9EC86A74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2446566" y="15024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1"/>
              </a:solidFill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702"/>
            </a:p>
          </p:txBody>
        </p:sp>
        <p:sp>
          <p:nvSpPr>
            <p:cNvPr id="124" name="AutoShape 47">
              <a:extLst>
                <a:ext uri="{FF2B5EF4-FFF2-40B4-BE49-F238E27FC236}">
                  <a16:creationId xmlns:a16="http://schemas.microsoft.com/office/drawing/2014/main" id="{92C32AFF-F71B-4A0A-B458-039FFC7482FA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961498" y="1910556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100000">
                  <a:schemeClr val="hlink">
                    <a:gamma/>
                    <a:tint val="0"/>
                    <a:invGamma/>
                    <a:alpha val="48000"/>
                    <a:lumMod val="0"/>
                    <a:lumOff val="100000"/>
                  </a:schemeClr>
                </a:gs>
              </a:gsLst>
              <a:lin ang="2700000" scaled="1"/>
              <a:tileRect/>
            </a:gradFill>
            <a:ln>
              <a:solidFill>
                <a:srgbClr val="0000CC"/>
              </a:solidFill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702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57121FA-FB53-4B87-AAAE-7000DA201C49}"/>
                </a:ext>
              </a:extLst>
            </p:cNvPr>
            <p:cNvSpPr txBox="1"/>
            <p:nvPr/>
          </p:nvSpPr>
          <p:spPr>
            <a:xfrm>
              <a:off x="-189207" y="2953879"/>
              <a:ext cx="2107910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0000CC"/>
                  </a:solidFill>
                  <a:latin typeface="Duong Phuoc Sang" panose="02020603050405020304" pitchFamily="18" charset="0"/>
                  <a:cs typeface="Duong Phuoc Sang" panose="02020603050405020304" pitchFamily="18" charset="0"/>
                </a:rPr>
                <a:t>Khởi động</a:t>
              </a:r>
            </a:p>
            <a:p>
              <a:pPr algn="ctr"/>
              <a:endParaRPr lang="vi-VN" sz="9600" b="1">
                <a:solidFill>
                  <a:srgbClr val="0000CC"/>
                </a:solidFill>
                <a:latin typeface="Duong Phuoc Sang" panose="02020603050405020304" pitchFamily="18" charset="0"/>
                <a:cs typeface="Duong Phuoc Sang" panose="02020603050405020304" pitchFamily="18" charset="0"/>
              </a:endParaRPr>
            </a:p>
          </p:txBody>
        </p:sp>
      </p:grp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0338D9D2-4D33-448C-849E-21288CF0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92503" y="59757"/>
            <a:ext cx="2191494" cy="132630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24CB1D23-FECD-4706-A8C4-7029E807F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245" y="1079606"/>
            <a:ext cx="635530" cy="21493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1BD0E5-D4FC-4A52-B4EB-724760E9DB91}"/>
              </a:ext>
            </a:extLst>
          </p:cNvPr>
          <p:cNvGrpSpPr/>
          <p:nvPr/>
        </p:nvGrpSpPr>
        <p:grpSpPr>
          <a:xfrm>
            <a:off x="6035984" y="1752600"/>
            <a:ext cx="15757215" cy="3894065"/>
            <a:chOff x="2921007" y="1047750"/>
            <a:chExt cx="5260972" cy="1947032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824CBEE1-31EA-416E-BFE3-ABBBE4589FE9}"/>
                </a:ext>
              </a:extLst>
            </p:cNvPr>
            <p:cNvSpPr/>
            <p:nvPr/>
          </p:nvSpPr>
          <p:spPr>
            <a:xfrm>
              <a:off x="2921007" y="1359657"/>
              <a:ext cx="5094288" cy="1635125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2"/>
            </a:p>
          </p:txBody>
        </p:sp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3C8ADABB-BD34-4808-9BA3-ABF2C771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4488" y="1047750"/>
              <a:ext cx="417491" cy="1814513"/>
              <a:chOff x="4721246" y="1056604"/>
              <a:chExt cx="417492" cy="1815184"/>
            </a:xfrm>
            <a:solidFill>
              <a:srgbClr val="FFFF99"/>
            </a:solidFill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96AF5BFF-7A4E-4676-A75E-DC6DA96494C8}"/>
                  </a:ext>
                </a:extLst>
              </p:cNvPr>
              <p:cNvSpPr/>
              <p:nvPr/>
            </p:nvSpPr>
            <p:spPr>
              <a:xfrm>
                <a:off x="4737769" y="1166183"/>
                <a:ext cx="400969" cy="1705605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 w="31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053F355D-82A3-4604-901E-B3DDAB22CABA}"/>
                  </a:ext>
                </a:extLst>
              </p:cNvPr>
              <p:cNvSpPr/>
              <p:nvPr/>
            </p:nvSpPr>
            <p:spPr>
              <a:xfrm>
                <a:off x="4721246" y="1056604"/>
                <a:ext cx="327004" cy="166750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</p:grpSp>
        <p:sp>
          <p:nvSpPr>
            <p:cNvPr id="55" name="TextBox 86">
              <a:extLst>
                <a:ext uri="{FF2B5EF4-FFF2-40B4-BE49-F238E27FC236}">
                  <a16:creationId xmlns:a16="http://schemas.microsoft.com/office/drawing/2014/main" id="{9765BCD9-66EE-4906-B055-9143B0E3D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4583" y="1780365"/>
              <a:ext cx="977992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800" b="1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⓵.</a:t>
              </a:r>
              <a:endParaRPr lang="en-US" sz="96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61" name="Text Box 44">
              <a:extLst>
                <a:ext uri="{FF2B5EF4-FFF2-40B4-BE49-F238E27FC236}">
                  <a16:creationId xmlns:a16="http://schemas.microsoft.com/office/drawing/2014/main" id="{90E0A258-66ED-4E84-B135-1778F23A50D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27941" y="1665399"/>
              <a:ext cx="3782242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Tóm tắt lý thuyết </a:t>
              </a:r>
            </a:p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bằng sơ đồ tư duy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CBDB33-068B-48DE-9C66-811A98E06E08}"/>
              </a:ext>
            </a:extLst>
          </p:cNvPr>
          <p:cNvGrpSpPr/>
          <p:nvPr/>
        </p:nvGrpSpPr>
        <p:grpSpPr>
          <a:xfrm>
            <a:off x="6064269" y="5534028"/>
            <a:ext cx="15728930" cy="3879850"/>
            <a:chOff x="3032134" y="2767013"/>
            <a:chExt cx="6219828" cy="1939925"/>
          </a:xfrm>
        </p:grpSpPr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17ADFB3B-59EF-43A9-95F3-A3B59EF2E388}"/>
                </a:ext>
              </a:extLst>
            </p:cNvPr>
            <p:cNvSpPr/>
            <p:nvPr/>
          </p:nvSpPr>
          <p:spPr>
            <a:xfrm>
              <a:off x="3032134" y="3070225"/>
              <a:ext cx="6172200" cy="1636713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2"/>
            </a:p>
          </p:txBody>
        </p:sp>
        <p:grpSp>
          <p:nvGrpSpPr>
            <p:cNvPr id="45" name="Group 79">
              <a:extLst>
                <a:ext uri="{FF2B5EF4-FFF2-40B4-BE49-F238E27FC236}">
                  <a16:creationId xmlns:a16="http://schemas.microsoft.com/office/drawing/2014/main" id="{D2A8CC4B-99C8-4811-BB70-23ED192BEB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79415" y="2767013"/>
              <a:ext cx="472547" cy="1816100"/>
              <a:chOff x="4575732" y="1056604"/>
              <a:chExt cx="563006" cy="1815184"/>
            </a:xfrm>
            <a:solidFill>
              <a:schemeClr val="bg2">
                <a:lumMod val="90000"/>
              </a:schemeClr>
            </a:solidFill>
          </p:grpSpPr>
          <p:sp>
            <p:nvSpPr>
              <p:cNvPr id="46" name="Freeform 80">
                <a:extLst>
                  <a:ext uri="{FF2B5EF4-FFF2-40B4-BE49-F238E27FC236}">
                    <a16:creationId xmlns:a16="http://schemas.microsoft.com/office/drawing/2014/main" id="{12E6C1D0-E0EE-4A0A-922A-E226CC77D5B7}"/>
                  </a:ext>
                </a:extLst>
              </p:cNvPr>
              <p:cNvSpPr/>
              <p:nvPr/>
            </p:nvSpPr>
            <p:spPr>
              <a:xfrm>
                <a:off x="4575732" y="1166086"/>
                <a:ext cx="563006" cy="1705702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 w="31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  <p:sp>
            <p:nvSpPr>
              <p:cNvPr id="47" name="Freeform 81">
                <a:extLst>
                  <a:ext uri="{FF2B5EF4-FFF2-40B4-BE49-F238E27FC236}">
                    <a16:creationId xmlns:a16="http://schemas.microsoft.com/office/drawing/2014/main" id="{8A2C7CDC-6F6A-40EC-A491-54CD4D93CC4E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</p:grpSp>
        <p:sp>
          <p:nvSpPr>
            <p:cNvPr id="62" name="TextBox 86">
              <a:extLst>
                <a:ext uri="{FF2B5EF4-FFF2-40B4-BE49-F238E27FC236}">
                  <a16:creationId xmlns:a16="http://schemas.microsoft.com/office/drawing/2014/main" id="{858CAB16-79D3-40E6-B360-193B5CFF3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206" y="3439958"/>
              <a:ext cx="977993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800" b="1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⓶.</a:t>
              </a:r>
              <a:endParaRPr lang="en-US" sz="96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63" name="Text Box 44">
              <a:extLst>
                <a:ext uri="{FF2B5EF4-FFF2-40B4-BE49-F238E27FC236}">
                  <a16:creationId xmlns:a16="http://schemas.microsoft.com/office/drawing/2014/main" id="{1EBC1926-F67B-422E-9010-F21D6538ABB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25775" y="3632680"/>
              <a:ext cx="517195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Các nhóm báo cáo sản phẩm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CBA0F34-FD7B-407E-895E-53D522E0B61A}"/>
              </a:ext>
            </a:extLst>
          </p:cNvPr>
          <p:cNvGrpSpPr/>
          <p:nvPr/>
        </p:nvGrpSpPr>
        <p:grpSpPr>
          <a:xfrm>
            <a:off x="6064265" y="9051924"/>
            <a:ext cx="16128237" cy="3848101"/>
            <a:chOff x="3032134" y="4525963"/>
            <a:chExt cx="7245350" cy="1924050"/>
          </a:xfrm>
        </p:grpSpPr>
        <p:sp>
          <p:nvSpPr>
            <p:cNvPr id="51" name="Freeform 82">
              <a:extLst>
                <a:ext uri="{FF2B5EF4-FFF2-40B4-BE49-F238E27FC236}">
                  <a16:creationId xmlns:a16="http://schemas.microsoft.com/office/drawing/2014/main" id="{BBD3DA14-C893-4985-9897-66CFAD83D338}"/>
                </a:ext>
              </a:extLst>
            </p:cNvPr>
            <p:cNvSpPr/>
            <p:nvPr/>
          </p:nvSpPr>
          <p:spPr>
            <a:xfrm>
              <a:off x="3032134" y="4813300"/>
              <a:ext cx="7207250" cy="1636713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2"/>
            </a:p>
          </p:txBody>
        </p:sp>
        <p:grpSp>
          <p:nvGrpSpPr>
            <p:cNvPr id="52" name="Group 83">
              <a:extLst>
                <a:ext uri="{FF2B5EF4-FFF2-40B4-BE49-F238E27FC236}">
                  <a16:creationId xmlns:a16="http://schemas.microsoft.com/office/drawing/2014/main" id="{3A090C61-9299-488A-89B9-99D714ABEF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80609" y="4525963"/>
              <a:ext cx="396875" cy="1814512"/>
              <a:chOff x="4476750" y="1056604"/>
              <a:chExt cx="661988" cy="1815184"/>
            </a:xfrm>
            <a:solidFill>
              <a:srgbClr val="92D050"/>
            </a:solidFill>
          </p:grpSpPr>
          <p:sp>
            <p:nvSpPr>
              <p:cNvPr id="53" name="Freeform 84">
                <a:extLst>
                  <a:ext uri="{FF2B5EF4-FFF2-40B4-BE49-F238E27FC236}">
                    <a16:creationId xmlns:a16="http://schemas.microsoft.com/office/drawing/2014/main" id="{3DD02D2F-8D59-4DBC-850E-585F6B267DA9}"/>
                  </a:ext>
                </a:extLst>
              </p:cNvPr>
              <p:cNvSpPr/>
              <p:nvPr/>
            </p:nvSpPr>
            <p:spPr>
              <a:xfrm>
                <a:off x="4476750" y="1166182"/>
                <a:ext cx="661988" cy="1705606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  <p:sp>
            <p:nvSpPr>
              <p:cNvPr id="54" name="Freeform 85">
                <a:extLst>
                  <a:ext uri="{FF2B5EF4-FFF2-40B4-BE49-F238E27FC236}">
                    <a16:creationId xmlns:a16="http://schemas.microsoft.com/office/drawing/2014/main" id="{C3F7D536-864C-469F-90B9-13149ED5B2D8}"/>
                  </a:ext>
                </a:extLst>
              </p:cNvPr>
              <p:cNvSpPr/>
              <p:nvPr/>
            </p:nvSpPr>
            <p:spPr>
              <a:xfrm>
                <a:off x="4648868" y="1056604"/>
                <a:ext cx="399840" cy="166749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</p:grpSp>
        <p:sp>
          <p:nvSpPr>
            <p:cNvPr id="64" name="TextBox 86">
              <a:extLst>
                <a:ext uri="{FF2B5EF4-FFF2-40B4-BE49-F238E27FC236}">
                  <a16:creationId xmlns:a16="http://schemas.microsoft.com/office/drawing/2014/main" id="{4FEF2E6A-63C3-417D-908D-395B2B214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9129" y="5276487"/>
              <a:ext cx="977992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800" b="1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⓷.</a:t>
              </a:r>
              <a:endParaRPr lang="en-US" sz="96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65" name="Text Box 44">
              <a:extLst>
                <a:ext uri="{FF2B5EF4-FFF2-40B4-BE49-F238E27FC236}">
                  <a16:creationId xmlns:a16="http://schemas.microsoft.com/office/drawing/2014/main" id="{AFA8D580-C0E3-414C-9FE0-ABD79551DC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47672" y="5247601"/>
              <a:ext cx="5723868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Bình chọn và cộng điểm cho nhóm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931564-88EE-4C86-AC1F-F700643256C0}"/>
              </a:ext>
            </a:extLst>
          </p:cNvPr>
          <p:cNvCxnSpPr>
            <a:cxnSpLocks/>
          </p:cNvCxnSpPr>
          <p:nvPr/>
        </p:nvCxnSpPr>
        <p:spPr>
          <a:xfrm>
            <a:off x="4535983" y="6833751"/>
            <a:ext cx="1433038" cy="949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27FD7EF-346F-4AE9-BC85-4F872C9CE0EF}"/>
              </a:ext>
            </a:extLst>
          </p:cNvPr>
          <p:cNvCxnSpPr>
            <a:cxnSpLocks/>
          </p:cNvCxnSpPr>
          <p:nvPr/>
        </p:nvCxnSpPr>
        <p:spPr>
          <a:xfrm>
            <a:off x="4565615" y="6882259"/>
            <a:ext cx="1466350" cy="4643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5B3E98E-DE5D-4878-8E0A-9CF680EE407F}"/>
              </a:ext>
            </a:extLst>
          </p:cNvPr>
          <p:cNvCxnSpPr>
            <a:cxnSpLocks/>
          </p:cNvCxnSpPr>
          <p:nvPr/>
        </p:nvCxnSpPr>
        <p:spPr>
          <a:xfrm flipV="1">
            <a:off x="4565619" y="4222059"/>
            <a:ext cx="1461842" cy="2660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85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C7D3D-EB6C-482D-A60A-EE8E1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5D003E4D-9BE9-40D9-AB0F-60BE877115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6006569"/>
            <a:ext cx="1978702" cy="181983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CE8654-92E1-4737-B0D1-981F38118335}"/>
              </a:ext>
            </a:extLst>
          </p:cNvPr>
          <p:cNvSpPr/>
          <p:nvPr/>
        </p:nvSpPr>
        <p:spPr>
          <a:xfrm>
            <a:off x="978198" y="1078484"/>
            <a:ext cx="13971180" cy="396240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endParaRPr lang="vi-VN" sz="6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5BF9EA-CD57-4031-9253-1716B1E4587F}"/>
              </a:ext>
            </a:extLst>
          </p:cNvPr>
          <p:cNvSpPr/>
          <p:nvPr/>
        </p:nvSpPr>
        <p:spPr>
          <a:xfrm>
            <a:off x="2314004" y="5460871"/>
            <a:ext cx="10464548" cy="1788318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b="1">
                <a:solidFill>
                  <a:prstClr val="white"/>
                </a:solidFill>
                <a:cs typeface="#9Slide07 Itim" panose="00000500000000000000" pitchFamily="2" charset="-34"/>
              </a:rPr>
              <a:t>      Xem lại kiến thức lý thuyết</a:t>
            </a:r>
            <a:r>
              <a:rPr lang="en-US" sz="6000">
                <a:solidFill>
                  <a:prstClr val="white"/>
                </a:solidFill>
                <a:cs typeface="#9Slide07 Itim" panose="00000500000000000000" pitchFamily="2" charset="-34"/>
              </a:rPr>
              <a:t> </a:t>
            </a:r>
            <a:endParaRPr lang="en-US" sz="4800" dirty="0">
              <a:solidFill>
                <a:prstClr val="white"/>
              </a:solidFill>
              <a:cs typeface="#9Slide07 Itim" panose="00000500000000000000" pitchFamily="2" charset="-34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47B5CF8A-0491-442A-B939-26C4F9B09397}"/>
              </a:ext>
            </a:extLst>
          </p:cNvPr>
          <p:cNvSpPr/>
          <p:nvPr/>
        </p:nvSpPr>
        <p:spPr>
          <a:xfrm>
            <a:off x="2286292" y="7669175"/>
            <a:ext cx="10464548" cy="161197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>
                <a:solidFill>
                  <a:prstClr val="white"/>
                </a:solidFill>
                <a:cs typeface="#9Slide07 Itim" panose="00000500000000000000" pitchFamily="2" charset="-34"/>
              </a:rPr>
              <a:t>      Làm bài tập SGK</a:t>
            </a:r>
            <a:endParaRPr lang="en-US" sz="4800" dirty="0">
              <a:solidFill>
                <a:prstClr val="white"/>
              </a:solidFill>
              <a:cs typeface="#9Slide07 Itim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C4A31E-A7FA-447B-A869-117E3B841826}"/>
              </a:ext>
            </a:extLst>
          </p:cNvPr>
          <p:cNvSpPr/>
          <p:nvPr/>
        </p:nvSpPr>
        <p:spPr>
          <a:xfrm>
            <a:off x="2265026" y="9608171"/>
            <a:ext cx="11450974" cy="170493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>
                <a:solidFill>
                  <a:prstClr val="white"/>
                </a:solidFill>
                <a:cs typeface="#9Slide07 Itim" panose="00000500000000000000" pitchFamily="2" charset="-34"/>
              </a:rPr>
              <a:t>      Đọc trước bài </a:t>
            </a:r>
          </a:p>
          <a:p>
            <a:pPr algn="ctr" defTabSz="1828800"/>
            <a:r>
              <a:rPr lang="en-US" sz="4800">
                <a:solidFill>
                  <a:prstClr val="white"/>
                </a:solidFill>
                <a:cs typeface="#9Slide07 Itim" panose="00000500000000000000" pitchFamily="2" charset="-34"/>
              </a:rPr>
              <a:t>Hàm số Mũ- hàm số Logarrit</a:t>
            </a:r>
            <a:endParaRPr lang="en-US" sz="4800" dirty="0">
              <a:solidFill>
                <a:prstClr val="white"/>
              </a:solidFill>
              <a:cs typeface="#9Slide07 Itim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A3AA2-E6CB-4750-9C47-666F61BCC9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65216" y="8493327"/>
            <a:ext cx="4033964" cy="4851730"/>
          </a:xfrm>
          <a:prstGeom prst="rect">
            <a:avLst/>
          </a:prstGeom>
        </p:spPr>
      </p:pic>
      <p:pic>
        <p:nvPicPr>
          <p:cNvPr id="20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2DD294AD-1DB4-4D17-BE44-E23AA5846E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1" end="75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54502" y="398332"/>
            <a:ext cx="1219200" cy="1219200"/>
          </a:xfrm>
          <a:prstGeom prst="rect">
            <a:avLst/>
          </a:prstGeom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id="{9B36DACD-0626-4C04-8ADD-5FB6410B4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124" y="2079001"/>
            <a:ext cx="10049933" cy="1862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1500" b="1">
                <a:solidFill>
                  <a:srgbClr val="FFFF00"/>
                </a:solidFill>
              </a:rPr>
              <a:t>HD học ở nhà </a:t>
            </a:r>
          </a:p>
        </p:txBody>
      </p:sp>
    </p:spTree>
    <p:extLst>
      <p:ext uri="{BB962C8B-B14F-4D97-AF65-F5344CB8AC3E}">
        <p14:creationId xmlns:p14="http://schemas.microsoft.com/office/powerpoint/2010/main" val="415391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7143" numSld="999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6E59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56576 -0.2307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3425 -0.55902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2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326 0.0261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C920C-CDE0-4D15-B3A3-94F132E6A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915" r="19351"/>
          <a:stretch/>
        </p:blipFill>
        <p:spPr>
          <a:xfrm>
            <a:off x="0" y="2"/>
            <a:ext cx="24384000" cy="13761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46465-99CE-4C48-9F07-F638852B3DD7}"/>
              </a:ext>
            </a:extLst>
          </p:cNvPr>
          <p:cNvSpPr txBox="1"/>
          <p:nvPr/>
        </p:nvSpPr>
        <p:spPr>
          <a:xfrm>
            <a:off x="2590800" y="1219200"/>
            <a:ext cx="20269200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0">
                <a:solidFill>
                  <a:srgbClr val="FFA003"/>
                </a:solidFill>
                <a:latin typeface="#9Slide03 IcielUni Sans Heavy" panose="00000500000000000000" pitchFamily="2" charset="-93"/>
              </a:rPr>
              <a:t>CÙNG VIỆT NAM CHIẾN THẮNG VIRUS CORONA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2E68B-7628-44A4-87C9-618BC639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300883"/>
            <a:ext cx="19130234" cy="12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4.07407E-6 L 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32C2579-4762-4455-B7DB-6ADEFE9C056C}"/>
              </a:ext>
            </a:extLst>
          </p:cNvPr>
          <p:cNvGrpSpPr/>
          <p:nvPr/>
        </p:nvGrpSpPr>
        <p:grpSpPr>
          <a:xfrm>
            <a:off x="-4839155" y="2951003"/>
            <a:ext cx="9540878" cy="9648826"/>
            <a:chOff x="-2419578" y="1475500"/>
            <a:chExt cx="4770438" cy="4824413"/>
          </a:xfrm>
        </p:grpSpPr>
        <p:sp>
          <p:nvSpPr>
            <p:cNvPr id="123" name="AutoShape 46">
              <a:extLst>
                <a:ext uri="{FF2B5EF4-FFF2-40B4-BE49-F238E27FC236}">
                  <a16:creationId xmlns:a16="http://schemas.microsoft.com/office/drawing/2014/main" id="{DE44DECC-35BB-4B38-A9E0-16FE9EC86A74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2446566" y="15024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1"/>
              </a:solidFill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702"/>
            </a:p>
          </p:txBody>
        </p:sp>
        <p:sp>
          <p:nvSpPr>
            <p:cNvPr id="124" name="AutoShape 47">
              <a:extLst>
                <a:ext uri="{FF2B5EF4-FFF2-40B4-BE49-F238E27FC236}">
                  <a16:creationId xmlns:a16="http://schemas.microsoft.com/office/drawing/2014/main" id="{92C32AFF-F71B-4A0A-B458-039FFC7482FA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961498" y="1910556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100000">
                  <a:schemeClr val="hlink">
                    <a:gamma/>
                    <a:tint val="0"/>
                    <a:invGamma/>
                    <a:alpha val="48000"/>
                    <a:lumMod val="0"/>
                    <a:lumOff val="100000"/>
                  </a:schemeClr>
                </a:gs>
              </a:gsLst>
              <a:lin ang="2700000" scaled="1"/>
              <a:tileRect/>
            </a:gradFill>
            <a:ln>
              <a:solidFill>
                <a:srgbClr val="0000CC"/>
              </a:solidFill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702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57121FA-FB53-4B87-AAAE-7000DA201C49}"/>
                </a:ext>
              </a:extLst>
            </p:cNvPr>
            <p:cNvSpPr txBox="1"/>
            <p:nvPr/>
          </p:nvSpPr>
          <p:spPr>
            <a:xfrm>
              <a:off x="160080" y="2407581"/>
              <a:ext cx="2107910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0000CC"/>
                  </a:solidFill>
                  <a:latin typeface="Duong Phuoc Sang" panose="02020603050405020304" pitchFamily="18" charset="0"/>
                  <a:cs typeface="Duong Phuoc Sang" panose="02020603050405020304" pitchFamily="18" charset="0"/>
                </a:rPr>
                <a:t>Nội dung</a:t>
              </a:r>
            </a:p>
            <a:p>
              <a:r>
                <a:rPr lang="en-US" sz="9600" b="1">
                  <a:solidFill>
                    <a:srgbClr val="0000CC"/>
                  </a:solidFill>
                  <a:latin typeface="Duong Phuoc Sang" panose="02020603050405020304" pitchFamily="18" charset="0"/>
                  <a:cs typeface="Duong Phuoc Sang" panose="02020603050405020304" pitchFamily="18" charset="0"/>
                </a:rPr>
                <a:t>bài học</a:t>
              </a:r>
              <a:endParaRPr lang="vi-VN" sz="9600" b="1">
                <a:solidFill>
                  <a:srgbClr val="0000CC"/>
                </a:solidFill>
                <a:latin typeface="Duong Phuoc Sang" panose="02020603050405020304" pitchFamily="18" charset="0"/>
                <a:cs typeface="Duong Phuoc Sang" panose="02020603050405020304" pitchFamily="18" charset="0"/>
              </a:endParaRPr>
            </a:p>
          </p:txBody>
        </p:sp>
      </p:grp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0338D9D2-4D33-448C-849E-21288CF0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92503" y="59757"/>
            <a:ext cx="2191494" cy="132630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24CB1D23-FECD-4706-A8C4-7029E807F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245" y="1079606"/>
            <a:ext cx="635530" cy="21493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1BD0E5-D4FC-4A52-B4EB-724760E9DB91}"/>
              </a:ext>
            </a:extLst>
          </p:cNvPr>
          <p:cNvGrpSpPr/>
          <p:nvPr/>
        </p:nvGrpSpPr>
        <p:grpSpPr>
          <a:xfrm>
            <a:off x="6035985" y="2095502"/>
            <a:ext cx="10521946" cy="3894065"/>
            <a:chOff x="2921007" y="1047750"/>
            <a:chExt cx="5260972" cy="1947032"/>
          </a:xfrm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824CBEE1-31EA-416E-BFE3-ABBBE4589FE9}"/>
                </a:ext>
              </a:extLst>
            </p:cNvPr>
            <p:cNvSpPr/>
            <p:nvPr/>
          </p:nvSpPr>
          <p:spPr>
            <a:xfrm>
              <a:off x="2921007" y="1359657"/>
              <a:ext cx="5094288" cy="1635125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2"/>
            </a:p>
          </p:txBody>
        </p:sp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3C8ADABB-BD34-4808-9BA3-ABF2C771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4488" y="1047750"/>
              <a:ext cx="417491" cy="1814513"/>
              <a:chOff x="4721246" y="1056604"/>
              <a:chExt cx="417492" cy="1815184"/>
            </a:xfrm>
            <a:solidFill>
              <a:srgbClr val="FFFF99"/>
            </a:solidFill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96AF5BFF-7A4E-4676-A75E-DC6DA96494C8}"/>
                  </a:ext>
                </a:extLst>
              </p:cNvPr>
              <p:cNvSpPr/>
              <p:nvPr/>
            </p:nvSpPr>
            <p:spPr>
              <a:xfrm>
                <a:off x="4737769" y="1166183"/>
                <a:ext cx="400969" cy="1705605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 w="31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053F355D-82A3-4604-901E-B3DDAB22CABA}"/>
                  </a:ext>
                </a:extLst>
              </p:cNvPr>
              <p:cNvSpPr/>
              <p:nvPr/>
            </p:nvSpPr>
            <p:spPr>
              <a:xfrm>
                <a:off x="4721246" y="1056604"/>
                <a:ext cx="327004" cy="166750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</p:grpSp>
        <p:sp>
          <p:nvSpPr>
            <p:cNvPr id="55" name="TextBox 86">
              <a:extLst>
                <a:ext uri="{FF2B5EF4-FFF2-40B4-BE49-F238E27FC236}">
                  <a16:creationId xmlns:a16="http://schemas.microsoft.com/office/drawing/2014/main" id="{9765BCD9-66EE-4906-B055-9143B0E3D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4583" y="1780365"/>
              <a:ext cx="977992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800" b="1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⓵.</a:t>
              </a:r>
              <a:endParaRPr lang="en-US" sz="96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61" name="Text Box 44">
              <a:extLst>
                <a:ext uri="{FF2B5EF4-FFF2-40B4-BE49-F238E27FC236}">
                  <a16:creationId xmlns:a16="http://schemas.microsoft.com/office/drawing/2014/main" id="{90E0A258-66ED-4E84-B135-1778F23A50D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98771" y="2009775"/>
              <a:ext cx="378224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Tóm tắt lý thuyết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CBDB33-068B-48DE-9C66-811A98E06E08}"/>
              </a:ext>
            </a:extLst>
          </p:cNvPr>
          <p:cNvGrpSpPr/>
          <p:nvPr/>
        </p:nvGrpSpPr>
        <p:grpSpPr>
          <a:xfrm>
            <a:off x="6064270" y="5534028"/>
            <a:ext cx="12439656" cy="3879850"/>
            <a:chOff x="3032134" y="2767013"/>
            <a:chExt cx="6219828" cy="1939925"/>
          </a:xfrm>
        </p:grpSpPr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17ADFB3B-59EF-43A9-95F3-A3B59EF2E388}"/>
                </a:ext>
              </a:extLst>
            </p:cNvPr>
            <p:cNvSpPr/>
            <p:nvPr/>
          </p:nvSpPr>
          <p:spPr>
            <a:xfrm>
              <a:off x="3032134" y="3070225"/>
              <a:ext cx="6172200" cy="1636713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2"/>
            </a:p>
          </p:txBody>
        </p:sp>
        <p:grpSp>
          <p:nvGrpSpPr>
            <p:cNvPr id="45" name="Group 79">
              <a:extLst>
                <a:ext uri="{FF2B5EF4-FFF2-40B4-BE49-F238E27FC236}">
                  <a16:creationId xmlns:a16="http://schemas.microsoft.com/office/drawing/2014/main" id="{D2A8CC4B-99C8-4811-BB70-23ED192BEB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79415" y="2767013"/>
              <a:ext cx="472547" cy="1816100"/>
              <a:chOff x="4575732" y="1056604"/>
              <a:chExt cx="563006" cy="1815184"/>
            </a:xfrm>
            <a:solidFill>
              <a:schemeClr val="bg2">
                <a:lumMod val="90000"/>
              </a:schemeClr>
            </a:solidFill>
          </p:grpSpPr>
          <p:sp>
            <p:nvSpPr>
              <p:cNvPr id="46" name="Freeform 80">
                <a:extLst>
                  <a:ext uri="{FF2B5EF4-FFF2-40B4-BE49-F238E27FC236}">
                    <a16:creationId xmlns:a16="http://schemas.microsoft.com/office/drawing/2014/main" id="{12E6C1D0-E0EE-4A0A-922A-E226CC77D5B7}"/>
                  </a:ext>
                </a:extLst>
              </p:cNvPr>
              <p:cNvSpPr/>
              <p:nvPr/>
            </p:nvSpPr>
            <p:spPr>
              <a:xfrm>
                <a:off x="4575732" y="1166086"/>
                <a:ext cx="563006" cy="1705702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 w="31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  <p:sp>
            <p:nvSpPr>
              <p:cNvPr id="47" name="Freeform 81">
                <a:extLst>
                  <a:ext uri="{FF2B5EF4-FFF2-40B4-BE49-F238E27FC236}">
                    <a16:creationId xmlns:a16="http://schemas.microsoft.com/office/drawing/2014/main" id="{8A2C7CDC-6F6A-40EC-A491-54CD4D93CC4E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</p:grpSp>
        <p:sp>
          <p:nvSpPr>
            <p:cNvPr id="62" name="TextBox 86">
              <a:extLst>
                <a:ext uri="{FF2B5EF4-FFF2-40B4-BE49-F238E27FC236}">
                  <a16:creationId xmlns:a16="http://schemas.microsoft.com/office/drawing/2014/main" id="{858CAB16-79D3-40E6-B360-193B5CFF3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206" y="3439958"/>
              <a:ext cx="977993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800" b="1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⓶.</a:t>
              </a:r>
              <a:endParaRPr lang="en-US" sz="96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63" name="Text Box 44">
              <a:extLst>
                <a:ext uri="{FF2B5EF4-FFF2-40B4-BE49-F238E27FC236}">
                  <a16:creationId xmlns:a16="http://schemas.microsoft.com/office/drawing/2014/main" id="{1EBC1926-F67B-422E-9010-F21D6538ABB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25775" y="3632680"/>
              <a:ext cx="517195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Phân dạng bài tập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CBA0F34-FD7B-407E-895E-53D522E0B61A}"/>
              </a:ext>
            </a:extLst>
          </p:cNvPr>
          <p:cNvGrpSpPr/>
          <p:nvPr/>
        </p:nvGrpSpPr>
        <p:grpSpPr>
          <a:xfrm>
            <a:off x="6064266" y="9051924"/>
            <a:ext cx="14490702" cy="3848101"/>
            <a:chOff x="3032134" y="4525963"/>
            <a:chExt cx="7245350" cy="1924050"/>
          </a:xfrm>
        </p:grpSpPr>
        <p:sp>
          <p:nvSpPr>
            <p:cNvPr id="51" name="Freeform 82">
              <a:extLst>
                <a:ext uri="{FF2B5EF4-FFF2-40B4-BE49-F238E27FC236}">
                  <a16:creationId xmlns:a16="http://schemas.microsoft.com/office/drawing/2014/main" id="{BBD3DA14-C893-4985-9897-66CFAD83D338}"/>
                </a:ext>
              </a:extLst>
            </p:cNvPr>
            <p:cNvSpPr/>
            <p:nvPr/>
          </p:nvSpPr>
          <p:spPr>
            <a:xfrm>
              <a:off x="3032134" y="4813300"/>
              <a:ext cx="7207250" cy="1636713"/>
            </a:xfrm>
            <a:custGeom>
              <a:avLst/>
              <a:gdLst>
                <a:gd name="connsiteX0" fmla="*/ 0 w 5074920"/>
                <a:gd name="connsiteY0" fmla="*/ 30480 h 1645920"/>
                <a:gd name="connsiteX1" fmla="*/ 0 w 5074920"/>
                <a:gd name="connsiteY1" fmla="*/ 1645920 h 1645920"/>
                <a:gd name="connsiteX2" fmla="*/ 4663440 w 5074920"/>
                <a:gd name="connsiteY2" fmla="*/ 1645920 h 1645920"/>
                <a:gd name="connsiteX3" fmla="*/ 5074920 w 5074920"/>
                <a:gd name="connsiteY3" fmla="*/ 1554480 h 1645920"/>
                <a:gd name="connsiteX4" fmla="*/ 5074920 w 5074920"/>
                <a:gd name="connsiteY4" fmla="*/ 0 h 1645920"/>
                <a:gd name="connsiteX5" fmla="*/ 0 w 5074920"/>
                <a:gd name="connsiteY5" fmla="*/ 30480 h 1645920"/>
                <a:gd name="connsiteX0" fmla="*/ 0 w 5079682"/>
                <a:gd name="connsiteY0" fmla="*/ 6668 h 1622108"/>
                <a:gd name="connsiteX1" fmla="*/ 0 w 5079682"/>
                <a:gd name="connsiteY1" fmla="*/ 1622108 h 1622108"/>
                <a:gd name="connsiteX2" fmla="*/ 4663440 w 5079682"/>
                <a:gd name="connsiteY2" fmla="*/ 1622108 h 1622108"/>
                <a:gd name="connsiteX3" fmla="*/ 5074920 w 5079682"/>
                <a:gd name="connsiteY3" fmla="*/ 1530668 h 1622108"/>
                <a:gd name="connsiteX4" fmla="*/ 5079682 w 5079682"/>
                <a:gd name="connsiteY4" fmla="*/ 0 h 1622108"/>
                <a:gd name="connsiteX5" fmla="*/ 0 w 5079682"/>
                <a:gd name="connsiteY5" fmla="*/ 6668 h 1622108"/>
                <a:gd name="connsiteX0" fmla="*/ 0 w 5075131"/>
                <a:gd name="connsiteY0" fmla="*/ 20955 h 1636395"/>
                <a:gd name="connsiteX1" fmla="*/ 0 w 5075131"/>
                <a:gd name="connsiteY1" fmla="*/ 1636395 h 1636395"/>
                <a:gd name="connsiteX2" fmla="*/ 4663440 w 5075131"/>
                <a:gd name="connsiteY2" fmla="*/ 1636395 h 1636395"/>
                <a:gd name="connsiteX3" fmla="*/ 5074920 w 5075131"/>
                <a:gd name="connsiteY3" fmla="*/ 1544955 h 1636395"/>
                <a:gd name="connsiteX4" fmla="*/ 5070157 w 5075131"/>
                <a:gd name="connsiteY4" fmla="*/ 0 h 1636395"/>
                <a:gd name="connsiteX5" fmla="*/ 0 w 5075131"/>
                <a:gd name="connsiteY5" fmla="*/ 20955 h 1636395"/>
                <a:gd name="connsiteX0" fmla="*/ 0 w 5075022"/>
                <a:gd name="connsiteY0" fmla="*/ 6667 h 1622107"/>
                <a:gd name="connsiteX1" fmla="*/ 0 w 5075022"/>
                <a:gd name="connsiteY1" fmla="*/ 1622107 h 1622107"/>
                <a:gd name="connsiteX2" fmla="*/ 4663440 w 5075022"/>
                <a:gd name="connsiteY2" fmla="*/ 1622107 h 1622107"/>
                <a:gd name="connsiteX3" fmla="*/ 5074920 w 5075022"/>
                <a:gd name="connsiteY3" fmla="*/ 1530667 h 1622107"/>
                <a:gd name="connsiteX4" fmla="*/ 5060632 w 5075022"/>
                <a:gd name="connsiteY4" fmla="*/ 0 h 1622107"/>
                <a:gd name="connsiteX5" fmla="*/ 0 w 5075022"/>
                <a:gd name="connsiteY5" fmla="*/ 6667 h 1622107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75001"/>
                <a:gd name="connsiteY0" fmla="*/ 20955 h 1636395"/>
                <a:gd name="connsiteX1" fmla="*/ 0 w 5075001"/>
                <a:gd name="connsiteY1" fmla="*/ 1636395 h 1636395"/>
                <a:gd name="connsiteX2" fmla="*/ 4663440 w 5075001"/>
                <a:gd name="connsiteY2" fmla="*/ 1636395 h 1636395"/>
                <a:gd name="connsiteX3" fmla="*/ 5074920 w 5075001"/>
                <a:gd name="connsiteY3" fmla="*/ 1544955 h 1636395"/>
                <a:gd name="connsiteX4" fmla="*/ 5055870 w 5075001"/>
                <a:gd name="connsiteY4" fmla="*/ 0 h 1636395"/>
                <a:gd name="connsiteX5" fmla="*/ 0 w 5075001"/>
                <a:gd name="connsiteY5" fmla="*/ 20955 h 1636395"/>
                <a:gd name="connsiteX0" fmla="*/ 0 w 5094014"/>
                <a:gd name="connsiteY0" fmla="*/ 20955 h 1636395"/>
                <a:gd name="connsiteX1" fmla="*/ 0 w 5094014"/>
                <a:gd name="connsiteY1" fmla="*/ 1636395 h 1636395"/>
                <a:gd name="connsiteX2" fmla="*/ 4663440 w 5094014"/>
                <a:gd name="connsiteY2" fmla="*/ 1636395 h 1636395"/>
                <a:gd name="connsiteX3" fmla="*/ 5093970 w 5094014"/>
                <a:gd name="connsiteY3" fmla="*/ 1525905 h 1636395"/>
                <a:gd name="connsiteX4" fmla="*/ 5055870 w 5094014"/>
                <a:gd name="connsiteY4" fmla="*/ 0 h 1636395"/>
                <a:gd name="connsiteX5" fmla="*/ 0 w 5094014"/>
                <a:gd name="connsiteY5" fmla="*/ 20955 h 163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14" h="1636395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2"/>
            </a:p>
          </p:txBody>
        </p:sp>
        <p:grpSp>
          <p:nvGrpSpPr>
            <p:cNvPr id="52" name="Group 83">
              <a:extLst>
                <a:ext uri="{FF2B5EF4-FFF2-40B4-BE49-F238E27FC236}">
                  <a16:creationId xmlns:a16="http://schemas.microsoft.com/office/drawing/2014/main" id="{3A090C61-9299-488A-89B9-99D714ABEF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80609" y="4525963"/>
              <a:ext cx="396875" cy="1814512"/>
              <a:chOff x="4476750" y="1056604"/>
              <a:chExt cx="661988" cy="1815184"/>
            </a:xfrm>
            <a:solidFill>
              <a:srgbClr val="92D050"/>
            </a:solidFill>
          </p:grpSpPr>
          <p:sp>
            <p:nvSpPr>
              <p:cNvPr id="53" name="Freeform 84">
                <a:extLst>
                  <a:ext uri="{FF2B5EF4-FFF2-40B4-BE49-F238E27FC236}">
                    <a16:creationId xmlns:a16="http://schemas.microsoft.com/office/drawing/2014/main" id="{3DD02D2F-8D59-4DBC-850E-585F6B267DA9}"/>
                  </a:ext>
                </a:extLst>
              </p:cNvPr>
              <p:cNvSpPr/>
              <p:nvPr/>
            </p:nvSpPr>
            <p:spPr>
              <a:xfrm>
                <a:off x="4476750" y="1166182"/>
                <a:ext cx="661988" cy="1705606"/>
              </a:xfrm>
              <a:custGeom>
                <a:avLst/>
                <a:gdLst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4975 h 1704975"/>
                  <a:gd name="connsiteX1" fmla="*/ 42863 w 661988"/>
                  <a:gd name="connsiteY1" fmla="*/ 1514475 h 1704975"/>
                  <a:gd name="connsiteX2" fmla="*/ 0 w 661988"/>
                  <a:gd name="connsiteY2" fmla="*/ 166687 h 1704975"/>
                  <a:gd name="connsiteX3" fmla="*/ 614363 w 661988"/>
                  <a:gd name="connsiteY3" fmla="*/ 0 h 1704975"/>
                  <a:gd name="connsiteX4" fmla="*/ 661988 w 661988"/>
                  <a:gd name="connsiteY4" fmla="*/ 95250 h 1704975"/>
                  <a:gd name="connsiteX5" fmla="*/ 604838 w 661988"/>
                  <a:gd name="connsiteY5" fmla="*/ 1704975 h 170497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  <a:gd name="connsiteX0" fmla="*/ 604838 w 661988"/>
                  <a:gd name="connsiteY0" fmla="*/ 1706055 h 1706055"/>
                  <a:gd name="connsiteX1" fmla="*/ 42863 w 661988"/>
                  <a:gd name="connsiteY1" fmla="*/ 1515555 h 1706055"/>
                  <a:gd name="connsiteX2" fmla="*/ 0 w 661988"/>
                  <a:gd name="connsiteY2" fmla="*/ 167767 h 1706055"/>
                  <a:gd name="connsiteX3" fmla="*/ 614363 w 661988"/>
                  <a:gd name="connsiteY3" fmla="*/ 1080 h 1706055"/>
                  <a:gd name="connsiteX4" fmla="*/ 661988 w 661988"/>
                  <a:gd name="connsiteY4" fmla="*/ 96330 h 1706055"/>
                  <a:gd name="connsiteX5" fmla="*/ 604838 w 661988"/>
                  <a:gd name="connsiteY5" fmla="*/ 1706055 h 170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1988" h="1706055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solidFill>
                <a:srgbClr val="FFFFCC"/>
              </a:solidFill>
              <a:ln w="3175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  <p:sp>
            <p:nvSpPr>
              <p:cNvPr id="54" name="Freeform 85">
                <a:extLst>
                  <a:ext uri="{FF2B5EF4-FFF2-40B4-BE49-F238E27FC236}">
                    <a16:creationId xmlns:a16="http://schemas.microsoft.com/office/drawing/2014/main" id="{C3F7D536-864C-469F-90B9-13149ED5B2D8}"/>
                  </a:ext>
                </a:extLst>
              </p:cNvPr>
              <p:cNvSpPr/>
              <p:nvPr/>
            </p:nvSpPr>
            <p:spPr>
              <a:xfrm>
                <a:off x="4648868" y="1056604"/>
                <a:ext cx="399840" cy="166749"/>
              </a:xfrm>
              <a:custGeom>
                <a:avLst/>
                <a:gdLst>
                  <a:gd name="connsiteX0" fmla="*/ 0 w 400050"/>
                  <a:gd name="connsiteY0" fmla="*/ 176213 h 176213"/>
                  <a:gd name="connsiteX1" fmla="*/ 0 w 400050"/>
                  <a:gd name="connsiteY1" fmla="*/ 119063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76213 h 176213"/>
                  <a:gd name="connsiteX1" fmla="*/ 9525 w 400050"/>
                  <a:gd name="connsiteY1" fmla="*/ 130969 h 176213"/>
                  <a:gd name="connsiteX2" fmla="*/ 333375 w 400050"/>
                  <a:gd name="connsiteY2" fmla="*/ 0 h 176213"/>
                  <a:gd name="connsiteX3" fmla="*/ 400050 w 400050"/>
                  <a:gd name="connsiteY3" fmla="*/ 42863 h 176213"/>
                  <a:gd name="connsiteX4" fmla="*/ 385763 w 400050"/>
                  <a:gd name="connsiteY4" fmla="*/ 119063 h 176213"/>
                  <a:gd name="connsiteX5" fmla="*/ 0 w 400050"/>
                  <a:gd name="connsiteY5" fmla="*/ 176213 h 176213"/>
                  <a:gd name="connsiteX0" fmla="*/ 0 w 400050"/>
                  <a:gd name="connsiteY0" fmla="*/ 166688 h 166688"/>
                  <a:gd name="connsiteX1" fmla="*/ 9525 w 400050"/>
                  <a:gd name="connsiteY1" fmla="*/ 121444 h 166688"/>
                  <a:gd name="connsiteX2" fmla="*/ 333375 w 400050"/>
                  <a:gd name="connsiteY2" fmla="*/ 0 h 166688"/>
                  <a:gd name="connsiteX3" fmla="*/ 400050 w 400050"/>
                  <a:gd name="connsiteY3" fmla="*/ 33338 h 166688"/>
                  <a:gd name="connsiteX4" fmla="*/ 385763 w 400050"/>
                  <a:gd name="connsiteY4" fmla="*/ 109538 h 166688"/>
                  <a:gd name="connsiteX5" fmla="*/ 0 w 400050"/>
                  <a:gd name="connsiteY5" fmla="*/ 166688 h 166688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  <a:gd name="connsiteX0" fmla="*/ 0 w 400050"/>
                  <a:gd name="connsiteY0" fmla="*/ 167360 h 167360"/>
                  <a:gd name="connsiteX1" fmla="*/ 9525 w 400050"/>
                  <a:gd name="connsiteY1" fmla="*/ 122116 h 167360"/>
                  <a:gd name="connsiteX2" fmla="*/ 333375 w 400050"/>
                  <a:gd name="connsiteY2" fmla="*/ 672 h 167360"/>
                  <a:gd name="connsiteX3" fmla="*/ 400050 w 400050"/>
                  <a:gd name="connsiteY3" fmla="*/ 34010 h 167360"/>
                  <a:gd name="connsiteX4" fmla="*/ 385763 w 400050"/>
                  <a:gd name="connsiteY4" fmla="*/ 110210 h 167360"/>
                  <a:gd name="connsiteX5" fmla="*/ 0 w 400050"/>
                  <a:gd name="connsiteY5" fmla="*/ 167360 h 16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050" h="16736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02"/>
              </a:p>
            </p:txBody>
          </p:sp>
        </p:grpSp>
        <p:sp>
          <p:nvSpPr>
            <p:cNvPr id="64" name="TextBox 86">
              <a:extLst>
                <a:ext uri="{FF2B5EF4-FFF2-40B4-BE49-F238E27FC236}">
                  <a16:creationId xmlns:a16="http://schemas.microsoft.com/office/drawing/2014/main" id="{4FEF2E6A-63C3-417D-908D-395B2B214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9129" y="5276487"/>
              <a:ext cx="977992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800" b="1">
                  <a:solidFill>
                    <a:srgbClr val="C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⓷.</a:t>
              </a:r>
              <a:endParaRPr lang="en-US" sz="9600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sp>
          <p:nvSpPr>
            <p:cNvPr id="65" name="Text Box 44">
              <a:extLst>
                <a:ext uri="{FF2B5EF4-FFF2-40B4-BE49-F238E27FC236}">
                  <a16:creationId xmlns:a16="http://schemas.microsoft.com/office/drawing/2014/main" id="{AFA8D580-C0E3-414C-9FE0-ABD79551DC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85325" y="5487987"/>
              <a:ext cx="5171953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6400" b="1">
                  <a:solidFill>
                    <a:srgbClr val="0000CC"/>
                  </a:solidFill>
                  <a:latin typeface="Chu Van An" panose="02020603050405020304" pitchFamily="18" charset="0"/>
                  <a:cs typeface="Chu Van An" panose="02020603050405020304" pitchFamily="18" charset="0"/>
                </a:rPr>
                <a:t>Bài tập minh họa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931564-88EE-4C86-AC1F-F700643256C0}"/>
              </a:ext>
            </a:extLst>
          </p:cNvPr>
          <p:cNvCxnSpPr>
            <a:cxnSpLocks/>
          </p:cNvCxnSpPr>
          <p:nvPr/>
        </p:nvCxnSpPr>
        <p:spPr>
          <a:xfrm>
            <a:off x="4535983" y="6833751"/>
            <a:ext cx="1433038" cy="949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27FD7EF-346F-4AE9-BC85-4F872C9CE0EF}"/>
              </a:ext>
            </a:extLst>
          </p:cNvPr>
          <p:cNvCxnSpPr>
            <a:cxnSpLocks/>
          </p:cNvCxnSpPr>
          <p:nvPr/>
        </p:nvCxnSpPr>
        <p:spPr>
          <a:xfrm>
            <a:off x="4565615" y="6882259"/>
            <a:ext cx="1466350" cy="4643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5B3E98E-DE5D-4878-8E0A-9CF680EE407F}"/>
              </a:ext>
            </a:extLst>
          </p:cNvPr>
          <p:cNvCxnSpPr>
            <a:cxnSpLocks/>
          </p:cNvCxnSpPr>
          <p:nvPr/>
        </p:nvCxnSpPr>
        <p:spPr>
          <a:xfrm flipV="1">
            <a:off x="4565619" y="4222059"/>
            <a:ext cx="1461842" cy="2660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35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C84E253-DD8C-4DCB-B10A-1227241E0B4D}"/>
              </a:ext>
            </a:extLst>
          </p:cNvPr>
          <p:cNvGrpSpPr/>
          <p:nvPr/>
        </p:nvGrpSpPr>
        <p:grpSpPr>
          <a:xfrm>
            <a:off x="6261067" y="1447800"/>
            <a:ext cx="11944070" cy="10244498"/>
            <a:chOff x="2043534" y="1706989"/>
            <a:chExt cx="5972035" cy="51222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CF46B5-7D20-415B-98D6-CFFB006B8506}"/>
                </a:ext>
              </a:extLst>
            </p:cNvPr>
            <p:cNvGrpSpPr/>
            <p:nvPr/>
          </p:nvGrpSpPr>
          <p:grpSpPr>
            <a:xfrm>
              <a:off x="2043534" y="1706989"/>
              <a:ext cx="738457" cy="685800"/>
              <a:chOff x="2043534" y="1706989"/>
              <a:chExt cx="738457" cy="685800"/>
            </a:xfrm>
          </p:grpSpPr>
          <p:sp>
            <p:nvSpPr>
              <p:cNvPr id="16" name="AutoShape 43">
                <a:extLst>
                  <a:ext uri="{FF2B5EF4-FFF2-40B4-BE49-F238E27FC236}">
                    <a16:creationId xmlns:a16="http://schemas.microsoft.com/office/drawing/2014/main" id="{EC2DAE92-0740-455C-998C-06ED1994E7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3534" y="1706989"/>
                <a:ext cx="738457" cy="685800"/>
              </a:xfrm>
              <a:prstGeom prst="diamond">
                <a:avLst/>
              </a:prstGeom>
              <a:solidFill>
                <a:schemeClr val="accent2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6400"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7" name="Text Box 45">
                <a:extLst>
                  <a:ext uri="{FF2B5EF4-FFF2-40B4-BE49-F238E27FC236}">
                    <a16:creationId xmlns:a16="http://schemas.microsoft.com/office/drawing/2014/main" id="{B73BB27B-82AA-46BA-B313-9BBC4936D2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66541" y="1736698"/>
                <a:ext cx="502702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vi-VN" sz="64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Chu Van An" panose="02020603050405020304" pitchFamily="18" charset="0"/>
                  </a:rPr>
                  <a:t>⓵</a:t>
                </a:r>
                <a:endParaRPr lang="en-US" altLang="vi-VN" sz="6400" b="1">
                  <a:solidFill>
                    <a:schemeClr val="bg1"/>
                  </a:solidFill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  <p:sp>
          <p:nvSpPr>
            <p:cNvPr id="15" name="Text Box 44">
              <a:extLst>
                <a:ext uri="{FF2B5EF4-FFF2-40B4-BE49-F238E27FC236}">
                  <a16:creationId xmlns:a16="http://schemas.microsoft.com/office/drawing/2014/main" id="{A56314B1-F0AD-4CB1-898C-B41E6FAB78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23623" y="6290629"/>
              <a:ext cx="5091946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C607D02-F3EA-4874-B48F-93ED609CE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2911168"/>
                <a:ext cx="23513024" cy="1070115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C000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FF0000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➊</a:t>
                </a:r>
                <a:r>
                  <a:rPr lang="en-US" sz="6400" b="1">
                    <a:latin typeface="Yu Gothic" panose="020B0400000000000000" pitchFamily="34" charset="-128"/>
                    <a:ea typeface="Yu Gothic" panose="020B0400000000000000" pitchFamily="34" charset="-128"/>
                  </a:rPr>
                  <a:t>. </a:t>
                </a:r>
                <a:r>
                  <a:rPr lang="en-US" sz="6400" b="1" i="1">
                    <a:solidFill>
                      <a:srgbClr val="0000CC"/>
                    </a:solidFill>
                  </a:rPr>
                  <a:t>Khái niệm Logarit</a:t>
                </a:r>
                <a:endParaRPr lang="vi-VN" sz="6400" b="1" i="1">
                  <a:solidFill>
                    <a:srgbClr val="0000CC"/>
                  </a:solidFill>
                </a:endParaRPr>
              </a:p>
              <a:p>
                <a:pPr marL="688974"/>
                <a:r>
                  <a:rPr lang="en-US" sz="6400" b="1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ⓐ. </a:t>
                </a:r>
                <a:r>
                  <a:rPr lang="en-US" sz="6400" b="1" i="1">
                    <a:solidFill>
                      <a:srgbClr val="0000CC"/>
                    </a:solidFill>
                  </a:rPr>
                  <a:t>ĐN: </a:t>
                </a:r>
                <a:r>
                  <a:rPr lang="en-US" sz="6400"/>
                  <a:t>Cho hai số dương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6400"/>
                  <a:t> với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6400"/>
                  <a:t>. </a:t>
                </a:r>
              </a:p>
              <a:p>
                <a:pPr marL="1590676" indent="-212726">
                  <a:buFont typeface="Arial" panose="020B0604020202020204" pitchFamily="34" charset="0"/>
                  <a:buChar char="•"/>
                </a:pPr>
                <a:r>
                  <a:rPr lang="en-US" sz="6400"/>
                  <a:t>Số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6400"/>
                  <a:t> thỏa mãn 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6400"/>
                  <a:t> được gọi là logarit cơ số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6400"/>
                  <a:t> của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6400"/>
                  <a:t> và được kí hiệu là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6400"/>
                  <a:t>.</a:t>
                </a:r>
                <a:endParaRPr lang="vi-VN" sz="6400"/>
              </a:p>
              <a:p>
                <a:pPr marL="1590676" indent="-212726">
                  <a:buFont typeface="Arial" panose="020B0604020202020204" pitchFamily="34" charset="0"/>
                  <a:buChar char="•"/>
                </a:pPr>
                <a:r>
                  <a:rPr lang="en-US" sz="6400"/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vi-VN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vi-VN" sz="6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sz="6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6400"/>
              </a:p>
              <a:p>
                <a:pPr>
                  <a:lnSpc>
                    <a:spcPct val="100000"/>
                  </a:lnSpc>
                </a:pPr>
                <a:r>
                  <a:rPr lang="en-US" sz="6400" b="1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  ⓑ.</a:t>
                </a:r>
                <a:r>
                  <a:rPr lang="en-US" sz="6400" b="1" i="1">
                    <a:solidFill>
                      <a:srgbClr val="0000CC"/>
                    </a:solidFill>
                  </a:rPr>
                  <a:t>Chú ý: </a:t>
                </a:r>
                <a:r>
                  <a:rPr lang="en-US" sz="6400" i="1"/>
                  <a:t>Không có logarit của số âm và số  0.</a:t>
                </a:r>
                <a:r>
                  <a:rPr lang="en-US" sz="6400">
                    <a:solidFill>
                      <a:srgbClr val="002060"/>
                    </a:solidFill>
                    <a:sym typeface="Wingdings 2" panose="05020102010507070707" pitchFamily="18" charset="2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6400">
                    <a:solidFill>
                      <a:srgbClr val="002060"/>
                    </a:solidFill>
                    <a:sym typeface="Wingdings 2" panose="05020102010507070707" pitchFamily="18" charset="2"/>
                  </a:rPr>
                  <a:t></a:t>
                </a:r>
                <a:r>
                  <a:rPr lang="en-US" sz="6400" b="1" i="1">
                    <a:solidFill>
                      <a:srgbClr val="0000CC"/>
                    </a:solidFill>
                  </a:rPr>
                  <a:t>Từ định nghĩa ta có:</a:t>
                </a:r>
              </a:p>
              <a:p>
                <a:pPr marL="13843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func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, 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, </m:t>
                    </m:r>
                  </m:oMath>
                </a14:m>
                <a:endParaRPr lang="vi-VN" sz="6400" i="1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3843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func>
                          <m:funcPr>
                            <m:ctrlP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vi-VN" sz="640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vi-VN" sz="6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, 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vi-VN" sz="6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vi-VN" sz="6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6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vi-VN" sz="6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6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vi-VN" sz="6400"/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C607D02-F3EA-4874-B48F-93ED609CE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11168"/>
                <a:ext cx="23513024" cy="10701158"/>
              </a:xfrm>
              <a:prstGeom prst="rect">
                <a:avLst/>
              </a:prstGeom>
              <a:blipFill>
                <a:blip r:embed="rId2"/>
                <a:stretch>
                  <a:fillRect l="-1270" t="-2390" r="-596"/>
                </a:stretch>
              </a:blipFill>
              <a:ln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Hexagon 26">
            <a:extLst>
              <a:ext uri="{FF2B5EF4-FFF2-40B4-BE49-F238E27FC236}">
                <a16:creationId xmlns:a16="http://schemas.microsoft.com/office/drawing/2014/main" id="{AB04DE66-5D36-41C8-A33A-BA8DFFAE82BD}"/>
              </a:ext>
            </a:extLst>
          </p:cNvPr>
          <p:cNvSpPr/>
          <p:nvPr/>
        </p:nvSpPr>
        <p:spPr bwMode="auto">
          <a:xfrm>
            <a:off x="7758493" y="1480150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FFFF99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Tóm tắt lý thuyết</a:t>
            </a:r>
          </a:p>
        </p:txBody>
      </p:sp>
    </p:spTree>
    <p:extLst>
      <p:ext uri="{BB962C8B-B14F-4D97-AF65-F5344CB8AC3E}">
        <p14:creationId xmlns:p14="http://schemas.microsoft.com/office/powerpoint/2010/main" val="379778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91DD8-A731-469A-BB09-5E7BA9C6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46" y="13490371"/>
            <a:ext cx="7806216" cy="15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D3442-55B7-44D2-8B0C-A48AFFBF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9" y="13194595"/>
            <a:ext cx="5550878" cy="5915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84E253-DD8C-4DCB-B10A-1227241E0B4D}"/>
              </a:ext>
            </a:extLst>
          </p:cNvPr>
          <p:cNvGrpSpPr/>
          <p:nvPr/>
        </p:nvGrpSpPr>
        <p:grpSpPr>
          <a:xfrm>
            <a:off x="6318461" y="256074"/>
            <a:ext cx="11944070" cy="10244498"/>
            <a:chOff x="2043534" y="1706989"/>
            <a:chExt cx="5972035" cy="51222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CF46B5-7D20-415B-98D6-CFFB006B8506}"/>
                </a:ext>
              </a:extLst>
            </p:cNvPr>
            <p:cNvGrpSpPr/>
            <p:nvPr/>
          </p:nvGrpSpPr>
          <p:grpSpPr>
            <a:xfrm>
              <a:off x="2043534" y="1706989"/>
              <a:ext cx="738457" cy="685800"/>
              <a:chOff x="2043534" y="1706989"/>
              <a:chExt cx="738457" cy="685800"/>
            </a:xfrm>
          </p:grpSpPr>
          <p:sp>
            <p:nvSpPr>
              <p:cNvPr id="16" name="AutoShape 43">
                <a:extLst>
                  <a:ext uri="{FF2B5EF4-FFF2-40B4-BE49-F238E27FC236}">
                    <a16:creationId xmlns:a16="http://schemas.microsoft.com/office/drawing/2014/main" id="{EC2DAE92-0740-455C-998C-06ED1994E7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3534" y="1706989"/>
                <a:ext cx="738457" cy="685800"/>
              </a:xfrm>
              <a:prstGeom prst="diamond">
                <a:avLst/>
              </a:prstGeom>
              <a:solidFill>
                <a:schemeClr val="accent2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6400"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7" name="Text Box 45">
                <a:extLst>
                  <a:ext uri="{FF2B5EF4-FFF2-40B4-BE49-F238E27FC236}">
                    <a16:creationId xmlns:a16="http://schemas.microsoft.com/office/drawing/2014/main" id="{B73BB27B-82AA-46BA-B313-9BBC4936D2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66541" y="1736698"/>
                <a:ext cx="502702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vi-VN" sz="64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Chu Van An" panose="02020603050405020304" pitchFamily="18" charset="0"/>
                  </a:rPr>
                  <a:t>⓵</a:t>
                </a:r>
                <a:endParaRPr lang="en-US" altLang="vi-VN" sz="6400" b="1">
                  <a:solidFill>
                    <a:schemeClr val="bg1"/>
                  </a:solidFill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  <p:sp>
          <p:nvSpPr>
            <p:cNvPr id="15" name="Text Box 44">
              <a:extLst>
                <a:ext uri="{FF2B5EF4-FFF2-40B4-BE49-F238E27FC236}">
                  <a16:creationId xmlns:a16="http://schemas.microsoft.com/office/drawing/2014/main" id="{A56314B1-F0AD-4CB1-898C-B41E6FAB78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23623" y="6290629"/>
              <a:ext cx="5091946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C607D02-F3EA-4874-B48F-93ED609CE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072" y="1802041"/>
                <a:ext cx="23659856" cy="11595946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FF0000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➋</a:t>
                </a:r>
                <a:r>
                  <a:rPr lang="en-US" sz="6400" b="1">
                    <a:latin typeface="Yu Gothic" panose="020B0400000000000000" pitchFamily="34" charset="-128"/>
                    <a:ea typeface="Yu Gothic" panose="020B0400000000000000" pitchFamily="34" charset="-128"/>
                  </a:rPr>
                  <a:t>. </a:t>
                </a:r>
                <a:r>
                  <a:rPr lang="en-US" sz="6400" b="1" i="1">
                    <a:solidFill>
                      <a:srgbClr val="0000CC"/>
                    </a:solidFill>
                  </a:rPr>
                  <a:t>Quy tắc tính lôgarit: 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ba số dương a, b</a:t>
                </a:r>
                <a:r>
                  <a:rPr lang="en-US" sz="6400" baseline="-250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</a:t>
                </a:r>
                <a:r>
                  <a:rPr lang="en-US" sz="6400" baseline="-250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 a </a:t>
                </a:r>
                <a:r>
                  <a:rPr lang="en-US" sz="6400" i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≠ 1, ta có </a:t>
                </a:r>
                <a:endParaRPr lang="en-US" sz="6400" b="1" i="1">
                  <a:solidFill>
                    <a:srgbClr val="002060"/>
                  </a:solidFill>
                </a:endParaRPr>
              </a:p>
              <a:p>
                <a:r>
                  <a:rPr lang="en-US" sz="6400">
                    <a:solidFill>
                      <a:srgbClr val="002060"/>
                    </a:solidFill>
                  </a:rPr>
                  <a:t> </a:t>
                </a:r>
                <a:r>
                  <a:rPr lang="en-US" sz="6400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sym typeface="Wingdings" panose="05000000000000000000" pitchFamily="2" charset="2"/>
                  </a:rPr>
                  <a:t>①. </a:t>
                </a:r>
                <a:r>
                  <a:rPr lang="en-US" sz="6400">
                    <a:solidFill>
                      <a:srgbClr val="002060"/>
                    </a:solidFill>
                  </a:rPr>
                  <a:t>Lôgarit của một tích: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b>
                        <m:sSub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vi-VN" sz="6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vi-VN" sz="6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)</m:t>
                      </m:r>
                      <m:r>
                        <m:rPr>
                          <m:nor/>
                        </m:rPr>
                        <a:rPr lang="vi-VN" sz="6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unc>
                        <m:func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vi-VN" sz="6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6400" i="1">
                  <a:solidFill>
                    <a:srgbClr val="002060"/>
                  </a:solidFill>
                </a:endParaRPr>
              </a:p>
              <a:p>
                <a:r>
                  <a:rPr lang="en-US" sz="640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6400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sym typeface="Wingdings" panose="05000000000000000000" pitchFamily="2" charset="2"/>
                  </a:rPr>
                  <a:t>②. </a:t>
                </a:r>
                <a:r>
                  <a:rPr lang="en-US" sz="6400">
                    <a:solidFill>
                      <a:srgbClr val="002060"/>
                    </a:solidFill>
                  </a:rPr>
                  <a:t>Lôgarit của một thương: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64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vi-VN" sz="64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vi-VN" sz="64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vi-VN" sz="64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vi-VN" sz="64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vi-VN" sz="64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vi-VN" sz="6400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vi-VN" sz="6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unc>
                        <m:func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vi-VN" sz="6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vi-VN" sz="6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vi-VN" sz="6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vi-VN" sz="6400" i="1">
                  <a:solidFill>
                    <a:srgbClr val="002060"/>
                  </a:solidFill>
                </a:endParaRPr>
              </a:p>
              <a:p>
                <a:r>
                  <a:rPr lang="en-US" sz="6400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sym typeface="Wingdings" panose="05000000000000000000" pitchFamily="2" charset="2"/>
                  </a:rPr>
                  <a:t>③</a:t>
                </a:r>
                <a:r>
                  <a:rPr lang="vi-VN" sz="6400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sym typeface="Wingdings" panose="05000000000000000000" pitchFamily="2" charset="2"/>
                  </a:rPr>
                  <a:t>.</a:t>
                </a:r>
                <a:r>
                  <a:rPr lang="vi-VN" sz="6400">
                    <a:solidFill>
                      <a:srgbClr val="0000FF"/>
                    </a:solidFill>
                  </a:rPr>
                  <a:t> </a:t>
                </a:r>
                <a:r>
                  <a:rPr lang="vi-VN" sz="6400">
                    <a:solidFill>
                      <a:srgbClr val="002060"/>
                    </a:solidFill>
                  </a:rPr>
                  <a:t>Đặc biệt: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func>
                    <m:r>
                      <a:rPr lang="vi-VN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6400">
                  <a:solidFill>
                    <a:srgbClr val="0000CC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Wingdings" panose="05000000000000000000" pitchFamily="2" charset="2"/>
                </a:endParaRPr>
              </a:p>
              <a:p>
                <a:r>
                  <a:rPr lang="en-US" sz="6400">
                    <a:solidFill>
                      <a:srgbClr val="0000CC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sym typeface="Wingdings" panose="05000000000000000000" pitchFamily="2" charset="2"/>
                  </a:rPr>
                  <a:t>④.</a:t>
                </a:r>
                <a:r>
                  <a:rPr lang="en-US" sz="6400">
                    <a:solidFill>
                      <a:srgbClr val="002060"/>
                    </a:solidFill>
                  </a:rPr>
                  <a:t> Lôgarit của một lũy thừa:</a:t>
                </a:r>
                <a:r>
                  <a:rPr lang="en-US" sz="64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số dương a, b; a </a:t>
                </a:r>
                <a:r>
                  <a:rPr lang="en-US" sz="6400" i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≠ 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6400" i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với mọi </a:t>
                </a:r>
                <a:r>
                  <a:rPr lang="el-GR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e>
                    </m:func>
                    <m:r>
                      <m:rPr>
                        <m:nor/>
                      </m:rPr>
                      <a:rPr lang="vi-VN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6400" i="1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⇒</m:t>
                            </m:r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ad>
                          <m:rad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g>
                          <m:e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rad>
                      </m:e>
                    </m:func>
                    <m:r>
                      <a:rPr lang="vi-VN" sz="6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vi-VN" sz="6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𝑙𝑜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vi-VN" sz="6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vi-VN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6400">
                  <a:solidFill>
                    <a:srgbClr val="FF0000"/>
                  </a:solidFill>
                </a:endParaRPr>
              </a:p>
              <a:p>
                <a:endParaRPr lang="vi-VN" sz="6400" i="1">
                  <a:solidFill>
                    <a:srgbClr val="002060"/>
                  </a:solidFill>
                </a:endParaRPr>
              </a:p>
              <a:p>
                <a:endParaRPr lang="en-US" sz="6400">
                  <a:solidFill>
                    <a:srgbClr val="002060"/>
                  </a:solidFill>
                </a:endParaRPr>
              </a:p>
              <a:p>
                <a:endParaRPr lang="en-US" sz="6400" b="1" i="1">
                  <a:solidFill>
                    <a:srgbClr val="0000CC"/>
                  </a:solidFill>
                </a:endParaRPr>
              </a:p>
              <a:p>
                <a:endParaRPr lang="vi-VN" sz="6400" i="1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C607D02-F3EA-4874-B48F-93ED609CE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72" y="1802041"/>
                <a:ext cx="23659856" cy="115959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CC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Hexagon 26">
            <a:extLst>
              <a:ext uri="{FF2B5EF4-FFF2-40B4-BE49-F238E27FC236}">
                <a16:creationId xmlns:a16="http://schemas.microsoft.com/office/drawing/2014/main" id="{AB04DE66-5D36-41C8-A33A-BA8DFFAE82BD}"/>
              </a:ext>
            </a:extLst>
          </p:cNvPr>
          <p:cNvSpPr/>
          <p:nvPr/>
        </p:nvSpPr>
        <p:spPr bwMode="auto">
          <a:xfrm>
            <a:off x="7815887" y="288424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FFFF99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Tóm tắt lý thuyết</a:t>
            </a:r>
          </a:p>
        </p:txBody>
      </p:sp>
    </p:spTree>
    <p:extLst>
      <p:ext uri="{BB962C8B-B14F-4D97-AF65-F5344CB8AC3E}">
        <p14:creationId xmlns:p14="http://schemas.microsoft.com/office/powerpoint/2010/main" val="222173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91DD8-A731-469A-BB09-5E7BA9C6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46" y="13490371"/>
            <a:ext cx="7806216" cy="15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D3442-55B7-44D2-8B0C-A48AFFBF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9" y="13194595"/>
            <a:ext cx="5550878" cy="5915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84E253-DD8C-4DCB-B10A-1227241E0B4D}"/>
              </a:ext>
            </a:extLst>
          </p:cNvPr>
          <p:cNvGrpSpPr/>
          <p:nvPr/>
        </p:nvGrpSpPr>
        <p:grpSpPr>
          <a:xfrm>
            <a:off x="6318461" y="256074"/>
            <a:ext cx="11944070" cy="10244498"/>
            <a:chOff x="2043534" y="1706989"/>
            <a:chExt cx="5972035" cy="51222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CF46B5-7D20-415B-98D6-CFFB006B8506}"/>
                </a:ext>
              </a:extLst>
            </p:cNvPr>
            <p:cNvGrpSpPr/>
            <p:nvPr/>
          </p:nvGrpSpPr>
          <p:grpSpPr>
            <a:xfrm>
              <a:off x="2043534" y="1706989"/>
              <a:ext cx="738457" cy="685800"/>
              <a:chOff x="2043534" y="1706989"/>
              <a:chExt cx="738457" cy="685800"/>
            </a:xfrm>
          </p:grpSpPr>
          <p:sp>
            <p:nvSpPr>
              <p:cNvPr id="16" name="AutoShape 43">
                <a:extLst>
                  <a:ext uri="{FF2B5EF4-FFF2-40B4-BE49-F238E27FC236}">
                    <a16:creationId xmlns:a16="http://schemas.microsoft.com/office/drawing/2014/main" id="{EC2DAE92-0740-455C-998C-06ED1994E7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3534" y="1706989"/>
                <a:ext cx="738457" cy="685800"/>
              </a:xfrm>
              <a:prstGeom prst="diamond">
                <a:avLst/>
              </a:prstGeom>
              <a:solidFill>
                <a:schemeClr val="accent2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6400"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7" name="Text Box 45">
                <a:extLst>
                  <a:ext uri="{FF2B5EF4-FFF2-40B4-BE49-F238E27FC236}">
                    <a16:creationId xmlns:a16="http://schemas.microsoft.com/office/drawing/2014/main" id="{B73BB27B-82AA-46BA-B313-9BBC4936D2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66541" y="1736698"/>
                <a:ext cx="502702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vi-VN" sz="64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Chu Van An" panose="02020603050405020304" pitchFamily="18" charset="0"/>
                  </a:rPr>
                  <a:t>⓵</a:t>
                </a:r>
                <a:endParaRPr lang="en-US" altLang="vi-VN" sz="6400" b="1">
                  <a:solidFill>
                    <a:schemeClr val="bg1"/>
                  </a:solidFill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  <p:sp>
          <p:nvSpPr>
            <p:cNvPr id="15" name="Text Box 44">
              <a:extLst>
                <a:ext uri="{FF2B5EF4-FFF2-40B4-BE49-F238E27FC236}">
                  <a16:creationId xmlns:a16="http://schemas.microsoft.com/office/drawing/2014/main" id="{A56314B1-F0AD-4CB1-898C-B41E6FAB78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23623" y="6290629"/>
              <a:ext cx="5091946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C607D02-F3EA-4874-B48F-93ED609CE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072" y="1802041"/>
                <a:ext cx="23659856" cy="11440126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FF0000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➌</a:t>
                </a:r>
                <a:r>
                  <a:rPr lang="en-US" sz="6400" b="1">
                    <a:latin typeface="Yu Gothic" panose="020B0400000000000000" pitchFamily="34" charset="-128"/>
                    <a:ea typeface="Yu Gothic" panose="020B0400000000000000" pitchFamily="34" charset="-128"/>
                  </a:rPr>
                  <a:t>. </a:t>
                </a:r>
                <a:r>
                  <a:rPr lang="en-US" sz="6400" b="1" i="1">
                    <a:solidFill>
                      <a:srgbClr val="0000CC"/>
                    </a:solidFill>
                  </a:rPr>
                  <a:t>Đổi cơ số lôgarit: </a:t>
                </a:r>
              </a:p>
              <a:p>
                <a:r>
                  <a:rPr lang="en-US" sz="6400" b="1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6400" b="1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 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ba số dương a, b, c với  a </a:t>
                </a:r>
                <a:r>
                  <a:rPr lang="en-US" sz="6400" i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≠ 1,</a:t>
                </a:r>
                <a:r>
                  <a:rPr lang="en-US" sz="6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6400" i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≠ 1 ta có </a:t>
                </a:r>
                <a:endParaRPr lang="en-US" sz="6400" b="1" i="1">
                  <a:solidFill>
                    <a:srgbClr val="0000CC"/>
                  </a:solidFill>
                </a:endParaRPr>
              </a:p>
              <a:p>
                <a:pPr marL="5724526" indent="-355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func>
                      </m:den>
                    </m:f>
                  </m:oMath>
                </a14:m>
                <a:endParaRPr lang="en-US" sz="6400" i="1">
                  <a:solidFill>
                    <a:srgbClr val="002060"/>
                  </a:solidFill>
                </a:endParaRPr>
              </a:p>
              <a:p>
                <a:pPr marL="5724526" indent="-355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en-US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vi-VN" sz="6400" i="1">
                  <a:solidFill>
                    <a:srgbClr val="002060"/>
                  </a:solidFill>
                </a:endParaRPr>
              </a:p>
              <a:p>
                <a:pPr marL="5724526" indent="-355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vi-VN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6400" i="1">
                    <a:solidFill>
                      <a:srgbClr val="002060"/>
                    </a:solidFill>
                  </a:rPr>
                  <a:t> ,  (</a:t>
                </a:r>
                <a:r>
                  <a:rPr lang="en-US" sz="64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≠ 1)</a:t>
                </a:r>
                <a:endParaRPr lang="en-US" sz="6400" i="1">
                  <a:solidFill>
                    <a:srgbClr val="0000CC"/>
                  </a:solidFill>
                </a:endParaRPr>
              </a:p>
              <a:p>
                <a:pPr marL="5724526" indent="-355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sSup>
                              <m:sSupPr>
                                <m:ctrlPr>
                                  <a:rPr lang="vi-VN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vi-VN" sz="64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en-US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func>
                      <m:funcPr>
                        <m:ctrlPr>
                          <a:rPr lang="vi-VN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vi-VN" sz="6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6400" i="1">
                    <a:solidFill>
                      <a:srgbClr val="00206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vi-VN" sz="6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64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≠ 0)</a:t>
                </a:r>
                <a:endParaRPr lang="en-US" sz="6400" i="1">
                  <a:solidFill>
                    <a:srgbClr val="0000CC"/>
                  </a:solidFill>
                </a:endParaRPr>
              </a:p>
              <a:p>
                <a:pPr marL="914400" indent="-225426">
                  <a:buFont typeface="Arial" panose="020B0604020202020204" pitchFamily="34" charset="0"/>
                  <a:buChar char="•"/>
                </a:pPr>
                <a:endParaRPr lang="vi-VN" sz="6400" i="1">
                  <a:solidFill>
                    <a:srgbClr val="002060"/>
                  </a:solidFill>
                </a:endParaRPr>
              </a:p>
              <a:p>
                <a:endParaRPr lang="en-US" sz="6400">
                  <a:solidFill>
                    <a:srgbClr val="002060"/>
                  </a:solidFill>
                </a:endParaRPr>
              </a:p>
              <a:p>
                <a:endParaRPr lang="en-US" sz="6400" b="1" i="1">
                  <a:solidFill>
                    <a:srgbClr val="0000CC"/>
                  </a:solidFill>
                </a:endParaRPr>
              </a:p>
              <a:p>
                <a:endParaRPr lang="vi-VN" sz="6400" i="1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5C607D02-F3EA-4874-B48F-93ED609CE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72" y="1802041"/>
                <a:ext cx="23659856" cy="11440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CC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Hexagon 26">
            <a:extLst>
              <a:ext uri="{FF2B5EF4-FFF2-40B4-BE49-F238E27FC236}">
                <a16:creationId xmlns:a16="http://schemas.microsoft.com/office/drawing/2014/main" id="{AB04DE66-5D36-41C8-A33A-BA8DFFAE82BD}"/>
              </a:ext>
            </a:extLst>
          </p:cNvPr>
          <p:cNvSpPr/>
          <p:nvPr/>
        </p:nvSpPr>
        <p:spPr bwMode="auto">
          <a:xfrm>
            <a:off x="7815887" y="288424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FFFF99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Tóm tắt lý thuyết</a:t>
            </a:r>
          </a:p>
        </p:txBody>
      </p:sp>
    </p:spTree>
    <p:extLst>
      <p:ext uri="{BB962C8B-B14F-4D97-AF65-F5344CB8AC3E}">
        <p14:creationId xmlns:p14="http://schemas.microsoft.com/office/powerpoint/2010/main" val="429087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C84E253-DD8C-4DCB-B10A-1227241E0B4D}"/>
              </a:ext>
            </a:extLst>
          </p:cNvPr>
          <p:cNvGrpSpPr/>
          <p:nvPr/>
        </p:nvGrpSpPr>
        <p:grpSpPr>
          <a:xfrm>
            <a:off x="6318461" y="1557525"/>
            <a:ext cx="11896047" cy="8479833"/>
            <a:chOff x="2043534" y="1706989"/>
            <a:chExt cx="5972035" cy="51222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CF46B5-7D20-415B-98D6-CFFB006B8506}"/>
                </a:ext>
              </a:extLst>
            </p:cNvPr>
            <p:cNvGrpSpPr/>
            <p:nvPr/>
          </p:nvGrpSpPr>
          <p:grpSpPr>
            <a:xfrm>
              <a:off x="2043534" y="1706989"/>
              <a:ext cx="738457" cy="685800"/>
              <a:chOff x="2043534" y="1706989"/>
              <a:chExt cx="738457" cy="685800"/>
            </a:xfrm>
          </p:grpSpPr>
          <p:sp>
            <p:nvSpPr>
              <p:cNvPr id="16" name="AutoShape 43">
                <a:extLst>
                  <a:ext uri="{FF2B5EF4-FFF2-40B4-BE49-F238E27FC236}">
                    <a16:creationId xmlns:a16="http://schemas.microsoft.com/office/drawing/2014/main" id="{EC2DAE92-0740-455C-998C-06ED1994E7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3534" y="1706989"/>
                <a:ext cx="738457" cy="685800"/>
              </a:xfrm>
              <a:prstGeom prst="diamond">
                <a:avLst/>
              </a:prstGeom>
              <a:solidFill>
                <a:schemeClr val="accent2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6400"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7" name="Text Box 45">
                <a:extLst>
                  <a:ext uri="{FF2B5EF4-FFF2-40B4-BE49-F238E27FC236}">
                    <a16:creationId xmlns:a16="http://schemas.microsoft.com/office/drawing/2014/main" id="{B73BB27B-82AA-46BA-B313-9BBC4936D22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66541" y="1736698"/>
                <a:ext cx="502702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vi-VN" sz="64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Chu Van An" panose="02020603050405020304" pitchFamily="18" charset="0"/>
                  </a:rPr>
                  <a:t>⓵</a:t>
                </a:r>
                <a:endParaRPr lang="en-US" altLang="vi-VN" sz="6400" b="1">
                  <a:solidFill>
                    <a:schemeClr val="bg1"/>
                  </a:solidFill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  <p:sp>
          <p:nvSpPr>
            <p:cNvPr id="15" name="Text Box 44">
              <a:extLst>
                <a:ext uri="{FF2B5EF4-FFF2-40B4-BE49-F238E27FC236}">
                  <a16:creationId xmlns:a16="http://schemas.microsoft.com/office/drawing/2014/main" id="{A56314B1-F0AD-4CB1-898C-B41E6FAB784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23623" y="6290629"/>
              <a:ext cx="5091946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607D02-F3EA-4874-B48F-93ED609CEE50}"/>
              </a:ext>
            </a:extLst>
          </p:cNvPr>
          <p:cNvSpPr txBox="1">
            <a:spLocks/>
          </p:cNvSpPr>
          <p:nvPr/>
        </p:nvSpPr>
        <p:spPr>
          <a:xfrm>
            <a:off x="362072" y="3103492"/>
            <a:ext cx="23564728" cy="10002908"/>
          </a:xfrm>
          <a:prstGeom prst="rect">
            <a:avLst/>
          </a:prstGeom>
          <a:solidFill>
            <a:srgbClr val="FFFFCC"/>
          </a:solidFill>
          <a:ln>
            <a:solidFill>
              <a:srgbClr val="0000CC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91440" rIns="18288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400" b="1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➍</a:t>
            </a:r>
            <a:r>
              <a:rPr lang="en-US" sz="6400" b="1">
                <a:latin typeface="Yu Gothic" panose="020B0400000000000000" pitchFamily="34" charset="-128"/>
                <a:ea typeface="Yu Gothic" panose="020B0400000000000000" pitchFamily="34" charset="-128"/>
              </a:rPr>
              <a:t>.</a:t>
            </a:r>
            <a:r>
              <a:rPr lang="en-US" sz="6400">
                <a:solidFill>
                  <a:srgbClr val="0066FF"/>
                </a:solidFill>
              </a:rPr>
              <a:t> </a:t>
            </a:r>
            <a:r>
              <a:rPr lang="en-US" sz="6400" b="1" i="1">
                <a:solidFill>
                  <a:srgbClr val="0000CC"/>
                </a:solidFill>
              </a:rPr>
              <a:t>Định nghĩa lôgarit thập phân:</a:t>
            </a:r>
          </a:p>
          <a:p>
            <a:pPr marL="1257300" indent="-117476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6400">
                <a:solidFill>
                  <a:srgbClr val="002060"/>
                </a:solidFill>
              </a:rPr>
              <a:t> Lôgarit cơ số 10 của một số dương </a:t>
            </a:r>
            <a:r>
              <a:rPr lang="en-US" sz="6400" i="1">
                <a:solidFill>
                  <a:srgbClr val="002060"/>
                </a:solidFill>
              </a:rPr>
              <a:t>x</a:t>
            </a:r>
            <a:r>
              <a:rPr lang="en-US" sz="6400">
                <a:solidFill>
                  <a:srgbClr val="002060"/>
                </a:solidFill>
              </a:rPr>
              <a:t> </a:t>
            </a:r>
          </a:p>
          <a:p>
            <a:pPr marL="1257300" indent="-117476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6400">
                <a:solidFill>
                  <a:srgbClr val="002060"/>
                </a:solidFill>
              </a:rPr>
              <a:t> Được gọi là lôgarit thập phân của </a:t>
            </a:r>
            <a:r>
              <a:rPr lang="en-US" sz="6400" i="1">
                <a:solidFill>
                  <a:srgbClr val="002060"/>
                </a:solidFill>
              </a:rPr>
              <a:t>x</a:t>
            </a:r>
            <a:r>
              <a:rPr lang="en-US" sz="6400">
                <a:solidFill>
                  <a:srgbClr val="002060"/>
                </a:solidFill>
              </a:rPr>
              <a:t> </a:t>
            </a:r>
          </a:p>
          <a:p>
            <a:pPr marL="1257300" indent="-117476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6400">
                <a:solidFill>
                  <a:srgbClr val="002060"/>
                </a:solidFill>
              </a:rPr>
              <a:t> Kí hiệu là </a:t>
            </a:r>
            <a:r>
              <a:rPr lang="en-US" sz="6400" b="1" i="1">
                <a:solidFill>
                  <a:srgbClr val="0000CC"/>
                </a:solidFill>
              </a:rPr>
              <a:t>logx </a:t>
            </a:r>
            <a:r>
              <a:rPr lang="en-US" sz="6400">
                <a:solidFill>
                  <a:srgbClr val="002060"/>
                </a:solidFill>
              </a:rPr>
              <a:t>hoặc </a:t>
            </a:r>
            <a:r>
              <a:rPr lang="en-US" sz="6400" b="1" i="1">
                <a:solidFill>
                  <a:srgbClr val="0000CC"/>
                </a:solidFill>
              </a:rPr>
              <a:t>lgx</a:t>
            </a:r>
          </a:p>
          <a:p>
            <a:pPr>
              <a:spcBef>
                <a:spcPct val="50000"/>
              </a:spcBef>
            </a:pPr>
            <a:r>
              <a:rPr lang="en-US" sz="6400" b="1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➎</a:t>
            </a:r>
            <a:r>
              <a:rPr lang="en-US" sz="6400" b="1">
                <a:latin typeface="Yu Gothic" panose="020B0400000000000000" pitchFamily="34" charset="-128"/>
                <a:ea typeface="Yu Gothic" panose="020B0400000000000000" pitchFamily="34" charset="-128"/>
              </a:rPr>
              <a:t>.</a:t>
            </a:r>
            <a:r>
              <a:rPr lang="en-US" sz="6400">
                <a:solidFill>
                  <a:srgbClr val="0066FF"/>
                </a:solidFill>
              </a:rPr>
              <a:t> </a:t>
            </a:r>
            <a:r>
              <a:rPr lang="en-US" sz="6400" b="1" i="1">
                <a:solidFill>
                  <a:srgbClr val="0000CC"/>
                </a:solidFill>
              </a:rPr>
              <a:t>Định nghĩa lôgarit tự nhiên:</a:t>
            </a:r>
          </a:p>
          <a:p>
            <a:pPr marL="1257300" indent="225426">
              <a:buFont typeface="Arial" panose="020B0604020202020204" pitchFamily="34" charset="0"/>
              <a:buChar char="•"/>
            </a:pPr>
            <a:r>
              <a:rPr lang="en-US" sz="6400">
                <a:solidFill>
                  <a:srgbClr val="002060"/>
                </a:solidFill>
              </a:rPr>
              <a:t> Lôgarit tự nhiên là lôgarit cơ số e </a:t>
            </a:r>
          </a:p>
          <a:p>
            <a:pPr marL="1257300" indent="225426">
              <a:buFont typeface="Arial" panose="020B0604020202020204" pitchFamily="34" charset="0"/>
              <a:buChar char="•"/>
            </a:pPr>
            <a:r>
              <a:rPr lang="en-US" sz="6400">
                <a:solidFill>
                  <a:srgbClr val="002060"/>
                </a:solidFill>
              </a:rPr>
              <a:t> Kí hiệu là </a:t>
            </a:r>
            <a:r>
              <a:rPr lang="en-US" sz="6400" b="1" i="1">
                <a:solidFill>
                  <a:srgbClr val="0000CC"/>
                </a:solidFill>
              </a:rPr>
              <a:t>lnx</a:t>
            </a:r>
            <a:endParaRPr lang="vi-VN" sz="6400" b="1" i="1">
              <a:solidFill>
                <a:srgbClr val="0000CC"/>
              </a:solidFill>
            </a:endParaRPr>
          </a:p>
          <a:p>
            <a:endParaRPr lang="en-US" sz="6400">
              <a:solidFill>
                <a:srgbClr val="002060"/>
              </a:solidFill>
            </a:endParaRPr>
          </a:p>
          <a:p>
            <a:endParaRPr lang="en-US" sz="6400" b="1" i="1">
              <a:solidFill>
                <a:srgbClr val="0000CC"/>
              </a:solidFill>
            </a:endParaRPr>
          </a:p>
          <a:p>
            <a:endParaRPr lang="vi-VN" sz="6400" i="1">
              <a:solidFill>
                <a:srgbClr val="0000CC"/>
              </a:solidFill>
            </a:endParaRPr>
          </a:p>
        </p:txBody>
      </p:sp>
      <p:sp>
        <p:nvSpPr>
          <p:cNvPr id="25" name="Hexagon 26">
            <a:extLst>
              <a:ext uri="{FF2B5EF4-FFF2-40B4-BE49-F238E27FC236}">
                <a16:creationId xmlns:a16="http://schemas.microsoft.com/office/drawing/2014/main" id="{AB04DE66-5D36-41C8-A33A-BA8DFFAE82BD}"/>
              </a:ext>
            </a:extLst>
          </p:cNvPr>
          <p:cNvSpPr/>
          <p:nvPr/>
        </p:nvSpPr>
        <p:spPr bwMode="auto">
          <a:xfrm>
            <a:off x="7815887" y="1589875"/>
            <a:ext cx="10849337" cy="1135335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FFFF99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Tóm tắt lý thuyết</a:t>
            </a:r>
          </a:p>
        </p:txBody>
      </p:sp>
    </p:spTree>
    <p:extLst>
      <p:ext uri="{BB962C8B-B14F-4D97-AF65-F5344CB8AC3E}">
        <p14:creationId xmlns:p14="http://schemas.microsoft.com/office/powerpoint/2010/main" val="93276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318461" y="1783076"/>
            <a:ext cx="1476914" cy="1371602"/>
            <a:chOff x="2043534" y="1706989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43534" y="1706989"/>
              <a:ext cx="738457" cy="685800"/>
            </a:xfrm>
            <a:prstGeom prst="diamond">
              <a:avLst/>
            </a:prstGeom>
            <a:solidFill>
              <a:srgbClr val="0000CC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1412" y="1793218"/>
              <a:ext cx="502702" cy="53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⓶</a:t>
              </a:r>
              <a:endParaRPr lang="en-US" altLang="vi-VN" sz="6400" b="1">
                <a:solidFill>
                  <a:schemeClr val="bg1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19" name="Hexagon 26">
            <a:extLst>
              <a:ext uri="{FF2B5EF4-FFF2-40B4-BE49-F238E27FC236}">
                <a16:creationId xmlns:a16="http://schemas.microsoft.com/office/drawing/2014/main" id="{D6C17B40-6E5F-4ADB-A3BE-07CDA82600F4}"/>
              </a:ext>
            </a:extLst>
          </p:cNvPr>
          <p:cNvSpPr/>
          <p:nvPr/>
        </p:nvSpPr>
        <p:spPr bwMode="auto">
          <a:xfrm>
            <a:off x="7795371" y="1783071"/>
            <a:ext cx="10893134" cy="1188702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FFFF99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C00000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Phân dạng bài tập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F9ED2D-C56C-485E-BB13-F68F1FC6F4C6}"/>
              </a:ext>
            </a:extLst>
          </p:cNvPr>
          <p:cNvGrpSpPr/>
          <p:nvPr/>
        </p:nvGrpSpPr>
        <p:grpSpPr>
          <a:xfrm>
            <a:off x="296050" y="3255737"/>
            <a:ext cx="23711592" cy="9853657"/>
            <a:chOff x="189272" y="1254219"/>
            <a:chExt cx="11855796" cy="4563206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C607D02-F3EA-4874-B48F-93ED609CEE50}"/>
                </a:ext>
              </a:extLst>
            </p:cNvPr>
            <p:cNvSpPr txBox="1">
              <a:spLocks/>
            </p:cNvSpPr>
            <p:nvPr/>
          </p:nvSpPr>
          <p:spPr>
            <a:xfrm>
              <a:off x="189272" y="1485008"/>
              <a:ext cx="11855796" cy="433241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CC"/>
              </a:solidFill>
              <a:prstDash val="sysDash"/>
            </a:ln>
          </p:spPr>
          <p:txBody>
            <a:bodyPr vert="horz" lIns="182880" tIns="91440" rIns="182880" bIns="9144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000066"/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bg1">
                      <a:lumMod val="95000"/>
                    </a:schemeClr>
                  </a:solidFill>
                  <a:latin typeface="Chu Van An" panose="02020603050405020304" pitchFamily="18" charset="0"/>
                  <a:ea typeface="+mn-ea"/>
                  <a:cs typeface="Chu Van An" panose="02020603050405020304" pitchFamily="18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6400" b="1">
                <a:sym typeface="Wingdings 2" panose="05020102010507070707" pitchFamily="18" charset="2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5BF100-4FBE-4CB4-B6E7-1F7B5CF0B112}"/>
                </a:ext>
              </a:extLst>
            </p:cNvPr>
            <p:cNvGrpSpPr/>
            <p:nvPr/>
          </p:nvGrpSpPr>
          <p:grpSpPr>
            <a:xfrm>
              <a:off x="259763" y="1254219"/>
              <a:ext cx="10653535" cy="473084"/>
              <a:chOff x="2660156" y="2236892"/>
              <a:chExt cx="10653535" cy="473084"/>
            </a:xfrm>
          </p:grpSpPr>
          <p:sp>
            <p:nvSpPr>
              <p:cNvPr id="14" name="Hexagon 26">
                <a:extLst>
                  <a:ext uri="{FF2B5EF4-FFF2-40B4-BE49-F238E27FC236}">
                    <a16:creationId xmlns:a16="http://schemas.microsoft.com/office/drawing/2014/main" id="{B3E21DF9-1EE7-48EE-81BF-7969A2791AC5}"/>
                  </a:ext>
                </a:extLst>
              </p:cNvPr>
              <p:cNvSpPr/>
              <p:nvPr/>
            </p:nvSpPr>
            <p:spPr bwMode="auto">
              <a:xfrm>
                <a:off x="2660156" y="2236892"/>
                <a:ext cx="3249079" cy="473084"/>
              </a:xfrm>
              <a:prstGeom prst="hexagon">
                <a:avLst>
                  <a:gd name="adj" fmla="val 31838"/>
                  <a:gd name="vf" fmla="val 11547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>
                  <a:defRPr/>
                </a:pPr>
                <a:r>
                  <a:rPr lang="en-US" sz="7466" b="1" kern="0">
                    <a:solidFill>
                      <a:srgbClr val="C00000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  <a:sym typeface="Wingdings 2" panose="05020102010507070707" pitchFamily="18" charset="2"/>
                  </a:rPr>
                  <a:t></a:t>
                </a:r>
                <a:r>
                  <a:rPr lang="en-US" sz="7466" b="1" kern="0">
                    <a:solidFill>
                      <a:srgbClr val="0000CC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hu Van An" panose="02020603050405020304" pitchFamily="18" charset="0"/>
                    <a:cs typeface="Chu Van An" panose="02020603050405020304" pitchFamily="18" charset="0"/>
                    <a:sym typeface="Wingdings 2" panose="05020102010507070707" pitchFamily="18" charset="2"/>
                  </a:rPr>
                  <a:t>.</a:t>
                </a:r>
                <a:r>
                  <a:rPr lang="en-US" sz="7466" b="1" kern="0">
                    <a:solidFill>
                      <a:srgbClr val="0000CC"/>
                    </a:solidFill>
                    <a:effectLst>
                      <a:outerShdw blurRad="762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cs typeface="Chu Van An" panose="02020603050405020304" pitchFamily="18" charset="0"/>
                  </a:rPr>
                  <a:t>Dạng 1:</a:t>
                </a:r>
                <a:endParaRPr lang="en-US" sz="7466" b="1" kern="0" dirty="0">
                  <a:solidFill>
                    <a:srgbClr val="0000CC"/>
                  </a:solidFill>
                  <a:effectLst>
                    <a:outerShdw blurRad="762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cs typeface="Chu Van An" panose="02020603050405020304" pitchFamily="18" charset="0"/>
                </a:endParaRPr>
              </a:p>
            </p:txBody>
          </p:sp>
          <p:sp>
            <p:nvSpPr>
              <p:cNvPr id="15" name="Chevron 29">
                <a:extLst>
                  <a:ext uri="{FF2B5EF4-FFF2-40B4-BE49-F238E27FC236}">
                    <a16:creationId xmlns:a16="http://schemas.microsoft.com/office/drawing/2014/main" id="{99BFC4DC-7A33-4BEA-AAE9-33513B37C698}"/>
                  </a:ext>
                </a:extLst>
              </p:cNvPr>
              <p:cNvSpPr/>
              <p:nvPr/>
            </p:nvSpPr>
            <p:spPr bwMode="auto">
              <a:xfrm>
                <a:off x="5788841" y="2236893"/>
                <a:ext cx="7524850" cy="473083"/>
              </a:xfrm>
              <a:prstGeom prst="chevron">
                <a:avLst>
                  <a:gd name="adj" fmla="val 34040"/>
                </a:avLst>
              </a:prstGeom>
              <a:solidFill>
                <a:srgbClr val="0000CC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7466" b="1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cs typeface="Chu Van An" panose="02020603050405020304" pitchFamily="18" charset="0"/>
                  </a:rPr>
                  <a:t>Tìm điều kiện xác định</a:t>
                </a:r>
                <a:endParaRPr lang="en-US" sz="7466" b="1" kern="0" dirty="0">
                  <a:solidFill>
                    <a:schemeClr val="bg1">
                      <a:lumMod val="95000"/>
                    </a:schemeClr>
                  </a:solidFill>
                  <a:effectLst>
                    <a:outerShdw blurRad="762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hu Van An" panose="02020603050405020304" pitchFamily="18" charset="0"/>
                  <a:cs typeface="Chu Van 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B2853A7-18F7-4ED0-A163-BA3E008E32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051" y="5065264"/>
                <a:ext cx="24007642" cy="9107936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FF0000"/>
                    </a:solidFill>
                    <a:ea typeface="Times New Roman" panose="02020603050405020304" pitchFamily="18" charset="0"/>
                    <a:sym typeface="Wingdings 2" panose="05020102010507070707" pitchFamily="18" charset="2"/>
                  </a:rPr>
                  <a:t></a:t>
                </a:r>
                <a:r>
                  <a:rPr lang="en-US" sz="6400" b="1" i="1">
                    <a:solidFill>
                      <a:srgbClr val="0000CC"/>
                    </a:solidFill>
                    <a:ea typeface="Times New Roman" panose="02020603050405020304" pitchFamily="18" charset="0"/>
                    <a:sym typeface="Wingdings 2" panose="05020102010507070707" pitchFamily="18" charset="2"/>
                  </a:rPr>
                  <a:t>.</a:t>
                </a:r>
                <a:r>
                  <a:rPr lang="en-US" sz="6400" b="1" i="1">
                    <a:solidFill>
                      <a:srgbClr val="0000CC"/>
                    </a:solidFill>
                    <a:ea typeface="Times New Roman" panose="02020603050405020304" pitchFamily="18" charset="0"/>
                  </a:rPr>
                  <a:t>Phương </a:t>
                </a:r>
                <a:r>
                  <a:rPr lang="en-US" sz="6400" b="1" i="1" dirty="0" err="1">
                    <a:solidFill>
                      <a:srgbClr val="0000CC"/>
                    </a:solidFill>
                    <a:ea typeface="Times New Roman" panose="02020603050405020304" pitchFamily="18" charset="0"/>
                  </a:rPr>
                  <a:t>pháp</a:t>
                </a:r>
                <a:r>
                  <a:rPr lang="en-US" sz="6400" b="1" i="1">
                    <a:solidFill>
                      <a:srgbClr val="0000CC"/>
                    </a:solidFill>
                    <a:ea typeface="Times New Roman" panose="02020603050405020304" pitchFamily="18" charset="0"/>
                  </a:rPr>
                  <a:t>: </a:t>
                </a:r>
              </a:p>
              <a:p>
                <a:r>
                  <a:rPr lang="en-US" sz="6400" b="1" i="1">
                    <a:solidFill>
                      <a:srgbClr val="0000CC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6400"/>
                  <a:t>  </a:t>
                </a:r>
                <a:r>
                  <a:rPr lang="en-US" sz="6400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</a:t>
                </a:r>
                <a:r>
                  <a:rPr lang="en-US" sz="6400">
                    <a:sym typeface="Wingdings 2" panose="05020102010507070707" pitchFamily="18" charset="2"/>
                  </a:rPr>
                  <a:t>.</a:t>
                </a:r>
                <a:r>
                  <a:rPr lang="en-US" sz="6400"/>
                  <a:t> Dựa vào định nghĩa logarit: </a:t>
                </a:r>
              </a:p>
              <a:p>
                <a:r>
                  <a:rPr lang="en-US" sz="640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i="1">
                            <a:latin typeface="Cambria Math"/>
                          </a:rPr>
                          <m:t>𝑙𝑜𝑔</m:t>
                        </m:r>
                      </m:e>
                      <m:sub>
                        <m:r>
                          <a:rPr lang="en-US" sz="6400" i="1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6400" i="1">
                        <a:latin typeface="Cambria Math"/>
                      </a:rPr>
                      <m:t>𝑏</m:t>
                    </m:r>
                  </m:oMath>
                </a14:m>
                <a:r>
                  <a:rPr lang="en-US" sz="6400"/>
                  <a:t>  xác định 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6400" i="1">
                                <a:latin typeface="Cambria Math"/>
                              </a:rPr>
                              <m:t>0&lt;</m:t>
                            </m:r>
                            <m:r>
                              <a:rPr lang="en-US" sz="64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sz="6400" i="1">
                                <a:latin typeface="Cambria Math"/>
                              </a:rPr>
                              <m:t>≠1</m:t>
                            </m:r>
                          </m:e>
                          <m:e>
                            <m:r>
                              <a:rPr lang="en-US" sz="6400" i="1">
                                <a:latin typeface="Cambria Math"/>
                              </a:rPr>
                              <m:t>𝑏</m:t>
                            </m:r>
                            <m:r>
                              <a:rPr lang="en-US" sz="6400" i="1">
                                <a:latin typeface="Cambria Math"/>
                              </a:rPr>
                              <m:t>&gt;0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6400"/>
                  <a:t>.</a:t>
                </a:r>
              </a:p>
              <a:p>
                <a:r>
                  <a:rPr lang="en-US" sz="6400"/>
                  <a:t>   </a:t>
                </a:r>
                <a:r>
                  <a:rPr lang="en-US" sz="6400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</a:t>
                </a:r>
                <a:r>
                  <a:rPr lang="en-US" sz="6400">
                    <a:solidFill>
                      <a:srgbClr val="0000CC"/>
                    </a:solidFill>
                  </a:rPr>
                  <a:t>. </a:t>
                </a:r>
                <a:r>
                  <a:rPr lang="en-US" sz="6400" b="1">
                    <a:solidFill>
                      <a:srgbClr val="0000CC"/>
                    </a:solidFill>
                  </a:rPr>
                  <a:t>Casio</a:t>
                </a:r>
                <a:r>
                  <a:rPr lang="en-US" sz="6400"/>
                  <a:t>: Sử dụng máy tính cầm tay, CALC tại các giá trị thuộc các đáp án đề ra để thử</a:t>
                </a:r>
              </a:p>
            </p:txBody>
          </p:sp>
        </mc:Choice>
        <mc:Fallback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B2853A7-18F7-4ED0-A163-BA3E008E3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51" y="5065264"/>
                <a:ext cx="24007642" cy="9107936"/>
              </a:xfrm>
              <a:prstGeom prst="rect">
                <a:avLst/>
              </a:prstGeom>
              <a:blipFill>
                <a:blip r:embed="rId2"/>
                <a:stretch>
                  <a:fillRect l="-1295" t="-3012" r="-1600"/>
                </a:stretch>
              </a:blipFill>
              <a:ln>
                <a:noFill/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89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CCF46B5-7D20-415B-98D6-CFFB006B8506}"/>
              </a:ext>
            </a:extLst>
          </p:cNvPr>
          <p:cNvGrpSpPr/>
          <p:nvPr/>
        </p:nvGrpSpPr>
        <p:grpSpPr>
          <a:xfrm>
            <a:off x="6222681" y="1317232"/>
            <a:ext cx="1476914" cy="1371600"/>
            <a:chOff x="1995645" y="1654893"/>
            <a:chExt cx="738457" cy="685800"/>
          </a:xfrm>
        </p:grpSpPr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EC2DAE92-0740-455C-998C-06ED1994E7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95645" y="1654893"/>
              <a:ext cx="738457" cy="685800"/>
            </a:xfrm>
            <a:prstGeom prst="diamond">
              <a:avLst/>
            </a:prstGeom>
            <a:solidFill>
              <a:srgbClr val="FF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6400"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B73BB27B-82AA-46BA-B313-9BBC4936D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13523" y="1730836"/>
              <a:ext cx="502702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6400" b="1">
                  <a:solidFill>
                    <a:srgbClr val="FFFF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Chu Van An" panose="02020603050405020304" pitchFamily="18" charset="0"/>
                </a:rPr>
                <a:t>⓷</a:t>
              </a:r>
              <a:endParaRPr lang="en-US" altLang="vi-VN" sz="6400" b="1">
                <a:solidFill>
                  <a:srgbClr val="FFFF00"/>
                </a:solidFill>
                <a:latin typeface="Chu Van An" panose="02020603050405020304" pitchFamily="18" charset="0"/>
                <a:cs typeface="Chu Van An" panose="02020603050405020304" pitchFamily="18" charset="0"/>
              </a:endParaRPr>
            </a:p>
          </p:txBody>
        </p:sp>
      </p:grpSp>
      <p:sp>
        <p:nvSpPr>
          <p:cNvPr id="24" name="Hexagon 26">
            <a:extLst>
              <a:ext uri="{FF2B5EF4-FFF2-40B4-BE49-F238E27FC236}">
                <a16:creationId xmlns:a16="http://schemas.microsoft.com/office/drawing/2014/main" id="{F8C658E0-2FBF-41D6-899E-A9FB2E7EC7FC}"/>
              </a:ext>
            </a:extLst>
          </p:cNvPr>
          <p:cNvSpPr/>
          <p:nvPr/>
        </p:nvSpPr>
        <p:spPr bwMode="auto">
          <a:xfrm>
            <a:off x="7843015" y="1412661"/>
            <a:ext cx="10893134" cy="1371600"/>
          </a:xfrm>
          <a:prstGeom prst="hexagon">
            <a:avLst>
              <a:gd name="adj" fmla="val 31838"/>
              <a:gd name="vf" fmla="val 115470"/>
            </a:avLst>
          </a:prstGeom>
          <a:solidFill>
            <a:srgbClr val="CCEC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altLang="vi-VN" sz="6400" b="1">
                <a:solidFill>
                  <a:srgbClr val="0000CC"/>
                </a:solidFill>
                <a:latin typeface="Chu Van An" panose="02020603050405020304" pitchFamily="18" charset="0"/>
                <a:cs typeface="Chu Van An" panose="02020603050405020304" pitchFamily="18" charset="0"/>
              </a:rPr>
              <a:t>Bài tập minh họa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164" y="2862391"/>
                <a:ext cx="23903952" cy="4300409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00CC"/>
                </a:solidFill>
                <a:prstDash val="sys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6400" b="1" u="sng" dirty="0">
                    <a:solidFill>
                      <a:srgbClr val="0000CC"/>
                    </a:solidFill>
                  </a:rPr>
                  <a:t>Câu 1</a:t>
                </a:r>
                <a:r>
                  <a:rPr lang="vi-VN" sz="6400" b="1" dirty="0">
                    <a:solidFill>
                      <a:srgbClr val="0000CC"/>
                    </a:solidFill>
                  </a:rPr>
                  <a:t>: </a:t>
                </a:r>
                <a:r>
                  <a:rPr lang="en-US" sz="6400"/>
                  <a:t>Với giá trị nào của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6400"/>
                  <a:t> thì biểu thức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𝐵</m:t>
                    </m:r>
                    <m:r>
                      <a:rPr lang="en-US" sz="6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(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2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−1)</m:t>
                    </m:r>
                  </m:oMath>
                </a14:m>
                <a:r>
                  <a:rPr lang="en-US" sz="6400"/>
                  <a:t> xác định? </a:t>
                </a:r>
                <a:endParaRPr lang="vi-VN" sz="6400"/>
              </a:p>
              <a:p>
                <a:r>
                  <a:rPr lang="en-US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Ⓐ</a:t>
                </a:r>
                <a:r>
                  <a:rPr lang="en-US" sz="6400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6400" i="1">
                            <a:latin typeface="Cambria Math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6400"/>
                  <a:t>.	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Ⓑ</a:t>
                </a:r>
                <a:r>
                  <a:rPr lang="en-US" sz="6400"/>
                  <a:t>.</a:t>
                </a:r>
                <a14:m>
                  <m:oMath xmlns:m="http://schemas.openxmlformats.org/officeDocument/2006/math">
                    <m:r>
                      <a:rPr lang="en-US" sz="6400">
                        <a:latin typeface="Cambria Math"/>
                      </a:rPr>
                      <m:t>  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∈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/>
                          </a:rPr>
                          <m:t>−∞;</m:t>
                        </m:r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6400"/>
                  <a:t>.	</a:t>
                </a:r>
              </a:p>
              <a:p>
                <a:r>
                  <a:rPr lang="en-US" sz="6400" b="1"/>
                  <a:t>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Ⓒ</a:t>
                </a:r>
                <a:r>
                  <a:rPr lang="en-US" sz="6400"/>
                  <a:t>.</a:t>
                </a:r>
                <a14:m>
                  <m:oMath xmlns:m="http://schemas.openxmlformats.org/officeDocument/2006/math">
                    <m:r>
                      <a:rPr lang="en-US" sz="6400">
                        <a:latin typeface="Cambria Math"/>
                      </a:rPr>
                      <m:t>  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∈</m:t>
                    </m:r>
                    <m:r>
                      <a:rPr lang="en-US" sz="6400" i="1">
                        <a:latin typeface="Cambria Math"/>
                      </a:rPr>
                      <m:t>ℝ</m:t>
                    </m:r>
                    <m:r>
                      <a:rPr lang="en-US" sz="6400" i="1">
                        <a:latin typeface="Cambria Math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6400"/>
                  <a:t>.			</a:t>
                </a:r>
                <a:r>
                  <a:rPr lang="it-IT" sz="6400" b="1">
                    <a:solidFill>
                      <a:srgbClr val="0000CC"/>
                    </a:solidFill>
                    <a:latin typeface="Yu Gothic Light" panose="020B0300000000000000" pitchFamily="34" charset="-128"/>
                    <a:ea typeface="Yu Gothic Light" panose="020B0300000000000000" pitchFamily="34" charset="-128"/>
                  </a:rPr>
                  <a:t> Ⓓ</a:t>
                </a:r>
                <a:r>
                  <a:rPr lang="en-US" sz="6400"/>
                  <a:t>.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∈(−1;+∞)</m:t>
                    </m:r>
                  </m:oMath>
                </a14:m>
                <a:r>
                  <a:rPr lang="en-US" sz="6400"/>
                  <a:t>.</a:t>
                </a:r>
              </a:p>
              <a:p>
                <a:endParaRPr lang="vi-VN" sz="64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CB4C6FF-9D2A-4DB8-995D-95E7EA1C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4" y="2862391"/>
                <a:ext cx="23903952" cy="4300409"/>
              </a:xfrm>
              <a:prstGeom prst="rect">
                <a:avLst/>
              </a:prstGeom>
              <a:blipFill>
                <a:blip r:embed="rId2"/>
                <a:stretch>
                  <a:fillRect l="-1275" t="-5799"/>
                </a:stretch>
              </a:blipFill>
              <a:ln>
                <a:solidFill>
                  <a:srgbClr val="0000CC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164" y="7336359"/>
                <a:ext cx="7806216" cy="5895242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</a:t>
                </a:r>
                <a:r>
                  <a:rPr lang="en-US" sz="6400" b="1">
                    <a:solidFill>
                      <a:srgbClr val="0000CC"/>
                    </a:solidFill>
                  </a:rPr>
                  <a:t>Lời giải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ĐK</a:t>
                </a:r>
                <a:r>
                  <a:rPr lang="vi-VN" sz="6400"/>
                  <a:t>: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2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−1&gt;0</m:t>
                    </m:r>
                  </m:oMath>
                </a14:m>
                <a:endParaRPr lang="en-US" sz="6400" i="1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⇔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4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6400"/>
                  <a:t>.</a:t>
                </a:r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vi-VN" sz="6400" b="1"/>
                  <a:t>Chọn A.</a:t>
                </a:r>
                <a:endParaRPr lang="en-US" sz="640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FC44F5D-5A03-429E-A3E3-CCED1EEF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64" y="7336359"/>
                <a:ext cx="7806216" cy="5895242"/>
              </a:xfrm>
              <a:prstGeom prst="rect">
                <a:avLst/>
              </a:prstGeom>
              <a:blipFill>
                <a:blip r:embed="rId3"/>
                <a:stretch>
                  <a:fillRect l="-3900" t="-4433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0017" y="7336359"/>
                <a:ext cx="15937209" cy="5923701"/>
              </a:xfrm>
              <a:prstGeom prst="rect">
                <a:avLst/>
              </a:prstGeom>
              <a:solidFill>
                <a:srgbClr val="CCECFF"/>
              </a:solidFill>
              <a:ln>
                <a:solidFill>
                  <a:srgbClr val="0000CC"/>
                </a:solidFill>
                <a:prstDash val="sysDot"/>
              </a:ln>
            </p:spPr>
            <p:txBody>
              <a:bodyPr vert="horz" lIns="182880" tIns="91440" rIns="182880" bIns="9144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400" b="1">
                    <a:solidFill>
                      <a:srgbClr val="0000CC"/>
                    </a:solidFill>
                    <a:sym typeface="Wingdings 2" panose="05020102010507070707" pitchFamily="18" charset="2"/>
                  </a:rPr>
                  <a:t>Casio vui thôi. </a:t>
                </a:r>
                <a:endParaRPr lang="en-US" sz="6400" b="1">
                  <a:solidFill>
                    <a:srgbClr val="0000CC"/>
                  </a:solidFill>
                </a:endParaRP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Nhập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i="1"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6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6400" i="1">
                            <a:latin typeface="Cambria Math"/>
                          </a:rPr>
                          <m:t>(</m:t>
                        </m:r>
                      </m:e>
                    </m:func>
                    <m:r>
                      <a:rPr lang="en-US" sz="6400" i="1">
                        <a:latin typeface="Cambria Math"/>
                      </a:rPr>
                      <m:t>2</m:t>
                    </m:r>
                    <m:r>
                      <a:rPr lang="en-US" sz="6400" i="1">
                        <a:latin typeface="Cambria Math"/>
                      </a:rPr>
                      <m:t>𝑥</m:t>
                    </m:r>
                    <m:r>
                      <a:rPr lang="en-US" sz="6400" i="1">
                        <a:latin typeface="Cambria Math"/>
                      </a:rPr>
                      <m:t>−1)</m:t>
                    </m:r>
                  </m:oMath>
                </a14:m>
                <a:r>
                  <a:rPr lang="en-US" sz="6400"/>
                  <a:t> 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Calc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−10=</m:t>
                    </m:r>
                  </m:oMath>
                </a14:m>
                <a:endParaRPr lang="en-US" sz="6400"/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Máy hiện: Math ERROR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→</m:t>
                    </m:r>
                  </m:oMath>
                </a14:m>
                <a:r>
                  <a:rPr lang="en-US" sz="6400"/>
                  <a:t> Bỏ đáp án B, C.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Calc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/>
                      </a:rPr>
                      <m:t>0=</m:t>
                    </m:r>
                    <m:r>
                      <a:rPr lang="en-US" sz="6400">
                        <a:latin typeface="Cambria Math"/>
                      </a:rPr>
                      <m:t> </m:t>
                    </m:r>
                  </m:oMath>
                </a14:m>
                <a:r>
                  <a:rPr lang="en-US" sz="6400"/>
                  <a:t>Máy hiện: </a:t>
                </a:r>
              </a:p>
              <a:p>
                <a:pPr marL="914400" indent="-914400">
                  <a:buFont typeface="Arial" panose="020B0604020202020204" pitchFamily="34" charset="0"/>
                  <a:buChar char="•"/>
                </a:pPr>
                <a:r>
                  <a:rPr lang="en-US" sz="6400"/>
                  <a:t>Math ERROR</a:t>
                </a:r>
                <a14:m>
                  <m:oMath xmlns:m="http://schemas.openxmlformats.org/officeDocument/2006/math">
                    <m:r>
                      <a:rPr lang="en-US" sz="6400">
                        <a:latin typeface="Cambria Math"/>
                      </a:rPr>
                      <m:t>  </m:t>
                    </m:r>
                    <m:r>
                      <a:rPr lang="en-US" sz="6400" i="1">
                        <a:latin typeface="Cambria Math"/>
                      </a:rPr>
                      <m:t>→</m:t>
                    </m:r>
                  </m:oMath>
                </a14:m>
                <a:r>
                  <a:rPr lang="en-US" sz="6400"/>
                  <a:t>Bỏ đáp án D.</a:t>
                </a:r>
                <a:endParaRPr lang="vi-VN" sz="640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860BDC6-5F72-4A43-AB08-048A51722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017" y="7336359"/>
                <a:ext cx="15937209" cy="5923701"/>
              </a:xfrm>
              <a:prstGeom prst="rect">
                <a:avLst/>
              </a:prstGeom>
              <a:blipFill>
                <a:blip r:embed="rId4"/>
                <a:stretch>
                  <a:fillRect l="-1872" t="-5749"/>
                </a:stretch>
              </a:blipFill>
              <a:ln>
                <a:solidFill>
                  <a:srgbClr val="0000CC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47">
            <a:extLst>
              <a:ext uri="{FF2B5EF4-FFF2-40B4-BE49-F238E27FC236}">
                <a16:creationId xmlns:a16="http://schemas.microsoft.com/office/drawing/2014/main" id="{DB6CDE31-BA9E-4850-A9B5-3CE262EB811B}"/>
              </a:ext>
            </a:extLst>
          </p:cNvPr>
          <p:cNvSpPr/>
          <p:nvPr/>
        </p:nvSpPr>
        <p:spPr>
          <a:xfrm>
            <a:off x="1600200" y="3752955"/>
            <a:ext cx="903120" cy="127052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600"/>
          </a:p>
        </p:txBody>
      </p:sp>
    </p:spTree>
    <p:extLst>
      <p:ext uri="{BB962C8B-B14F-4D97-AF65-F5344CB8AC3E}">
        <p14:creationId xmlns:p14="http://schemas.microsoft.com/office/powerpoint/2010/main" val="116388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5772</TotalTime>
  <Words>1734</Words>
  <Application>Microsoft Office PowerPoint</Application>
  <PresentationFormat>Custom</PresentationFormat>
  <Paragraphs>238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Yu Gothic</vt:lpstr>
      <vt:lpstr>Yu Gothic Light</vt:lpstr>
      <vt:lpstr>#9Slide03 IcielUni Sans Heavy</vt:lpstr>
      <vt:lpstr>Arial</vt:lpstr>
      <vt:lpstr>AvantGarde-Demi</vt:lpstr>
      <vt:lpstr>Calibri</vt:lpstr>
      <vt:lpstr>Calibri Light</vt:lpstr>
      <vt:lpstr>Cambria</vt:lpstr>
      <vt:lpstr>Cambria Math</vt:lpstr>
      <vt:lpstr>Chu Van An</vt:lpstr>
      <vt:lpstr>Comic Sans MS</vt:lpstr>
      <vt:lpstr>Duong Phuoc Sang</vt:lpstr>
      <vt:lpstr>Tahoma</vt:lpstr>
      <vt:lpstr>Times New Roman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tan chu</cp:lastModifiedBy>
  <cp:revision>529</cp:revision>
  <dcterms:created xsi:type="dcterms:W3CDTF">2013-08-31T11:42:51Z</dcterms:created>
  <dcterms:modified xsi:type="dcterms:W3CDTF">2021-08-30T14:56:03Z</dcterms:modified>
</cp:coreProperties>
</file>