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5994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21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707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50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97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417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433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38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288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53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0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13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80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41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628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73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29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https://www.youtube.com/watch?v=drTyYqbz6Xk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99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9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/>
        </p:nvSpPr>
        <p:spPr>
          <a:xfrm>
            <a:off x="989672" y="1340046"/>
            <a:ext cx="1020861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</a:t>
            </a: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1008026" y="2030969"/>
            <a:ext cx="10351217" cy="428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Is Washington D.C. </a:t>
            </a:r>
            <a:r>
              <a:rPr lang="en-US" sz="18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capital of the USA?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Can you give me </a:t>
            </a:r>
            <a:r>
              <a:rPr lang="en-US" sz="18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example of an English-speaking country?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London Eye is </a:t>
            </a:r>
            <a:r>
              <a:rPr lang="en-US" sz="18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great attraction in London.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Canada is </a:t>
            </a:r>
            <a:r>
              <a:rPr lang="en-US" sz="18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very cold country.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love </a:t>
            </a:r>
            <a:r>
              <a:rPr lang="en-US" sz="18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New Zealand’s countryside.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4413583" y="2266009"/>
            <a:ext cx="8871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4207329" y="3075605"/>
            <a:ext cx="12137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4493078" y="3924735"/>
            <a:ext cx="9688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3222171" y="4735676"/>
            <a:ext cx="908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2537086" y="5667010"/>
            <a:ext cx="9633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/>
        </p:nvSpPr>
        <p:spPr>
          <a:xfrm>
            <a:off x="991693" y="1342229"/>
            <a:ext cx="1020861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in </a:t>
            </a: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necessary.</a:t>
            </a:r>
            <a:endParaRPr sz="26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683858" y="2065473"/>
            <a:ext cx="10594017" cy="442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Statue of Liberty is in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New York.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Scotland is a part of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UK.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New Zealand consists of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North Island and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South Island.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Disneyland in </a:t>
            </a:r>
            <a:r>
              <a:rPr lang="en-US" sz="24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California is one of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biggest entertainment centres in the world.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Bangkok is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most popular city for tourists in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Kingdom of Thailand.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4" name="Google Shape;214;p23"/>
          <p:cNvSpPr txBox="1"/>
          <p:nvPr/>
        </p:nvSpPr>
        <p:spPr>
          <a:xfrm>
            <a:off x="1239905" y="2253667"/>
            <a:ext cx="9703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5196085" y="2249002"/>
            <a:ext cx="6469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1300064" y="2973848"/>
            <a:ext cx="6407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x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4788648" y="2993039"/>
            <a:ext cx="814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4325227" y="3721539"/>
            <a:ext cx="926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7462361" y="3721539"/>
            <a:ext cx="901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6286132" y="4479451"/>
            <a:ext cx="901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2553415" y="5943414"/>
            <a:ext cx="814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7669763" y="5927329"/>
            <a:ext cx="814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2956412" y="4479451"/>
            <a:ext cx="6407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x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/>
        </p:nvSpPr>
        <p:spPr>
          <a:xfrm>
            <a:off x="1078803" y="1275923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Put in </a:t>
            </a:r>
            <a:r>
              <a:rPr lang="en-US" sz="2800" b="1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2800" b="1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800" b="1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800" b="1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3415" y="1766843"/>
            <a:ext cx="7247758" cy="489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5402028" y="2730005"/>
            <a:ext cx="9952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5413657" y="3605036"/>
            <a:ext cx="7588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5491286" y="4506571"/>
            <a:ext cx="9455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7964185" y="4506570"/>
            <a:ext cx="10263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5590821" y="5356969"/>
            <a:ext cx="789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/>
        </p:nvSpPr>
        <p:spPr>
          <a:xfrm>
            <a:off x="1078804" y="1330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the.</a:t>
            </a:r>
            <a:endParaRPr sz="36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48" name="Google Shape;2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1141182" y="1982218"/>
            <a:ext cx="9909635" cy="39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man sitting next to her is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Englishman.</a:t>
            </a:r>
            <a:b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River Thames runs through London.</a:t>
            </a:r>
            <a:b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Here is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map of the city of Edinburgh.</a:t>
            </a:r>
            <a:b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popular sport in Canada?</a:t>
            </a:r>
            <a:b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We want to visit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attraction in Sydney.</a:t>
            </a:r>
            <a:b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Statue of Liberty was a present from France.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6096000" y="2117197"/>
            <a:ext cx="9890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1869495" y="2759685"/>
            <a:ext cx="1045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3017159" y="3410750"/>
            <a:ext cx="10823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the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3017159" y="4038061"/>
            <a:ext cx="10823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the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4422971" y="4658276"/>
            <a:ext cx="9890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1869496" y="5308814"/>
            <a:ext cx="1045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/>
        </p:nvSpPr>
        <p:spPr>
          <a:xfrm>
            <a:off x="926403" y="1310267"/>
            <a:ext cx="53835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Game – Faster detective.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423798" y="13102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265" name="Google Shape;2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67" name="Google Shape;267;p26"/>
          <p:cNvSpPr txBox="1"/>
          <p:nvPr/>
        </p:nvSpPr>
        <p:spPr>
          <a:xfrm>
            <a:off x="946531" y="1812873"/>
            <a:ext cx="108644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Tick if the underlined articles are correct. If they aren’t, write the correct ones in the space provided.</a:t>
            </a:r>
            <a:endParaRPr/>
          </a:p>
        </p:txBody>
      </p:sp>
      <p:sp>
        <p:nvSpPr>
          <p:cNvPr id="268" name="Google Shape;268;p26"/>
          <p:cNvSpPr txBox="1"/>
          <p:nvPr/>
        </p:nvSpPr>
        <p:spPr>
          <a:xfrm>
            <a:off x="979188" y="2643870"/>
            <a:ext cx="11044861" cy="368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“What do you call a person from England?” – “</a:t>
            </a:r>
            <a:r>
              <a:rPr lang="en-US" sz="2400" b="0" i="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Englishman.” 	</a:t>
            </a:r>
            <a: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b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Edinburgh is </a:t>
            </a:r>
            <a:r>
              <a:rPr lang="en-US" sz="2400" b="0" i="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capital city of Scotland. 					</a:t>
            </a:r>
            <a: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b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Queenstown is </a:t>
            </a:r>
            <a:r>
              <a:rPr lang="en-US" sz="2400" b="0" i="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amazingly beautiful town. 				</a:t>
            </a:r>
            <a: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b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ancient castles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attraction of Scotland? </a:t>
            </a:r>
            <a:r>
              <a:rPr lang="en-US" sz="2400" b="0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1600" b="0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0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can you see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red telephone box? </a:t>
            </a:r>
            <a:r>
              <a:rPr lang="en-US" sz="2400" b="0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lang="en-US"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69" name="Google Shape;269;p26" descr="Checkmar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702" y="4746313"/>
            <a:ext cx="778076" cy="7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 txBox="1"/>
          <p:nvPr/>
        </p:nvSpPr>
        <p:spPr>
          <a:xfrm>
            <a:off x="10758721" y="3533149"/>
            <a:ext cx="9081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10750703" y="4267265"/>
            <a:ext cx="9081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6" descr="Checkmar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4165" y="5476313"/>
            <a:ext cx="778076" cy="7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 txBox="1"/>
          <p:nvPr/>
        </p:nvSpPr>
        <p:spPr>
          <a:xfrm>
            <a:off x="10758721" y="2787451"/>
            <a:ext cx="9081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538853" y="1256548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2794168" y="233005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538853" y="39407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describing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review &amp; article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5475249" y="3444755"/>
            <a:ext cx="6047280" cy="16540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2: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where necessary.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3: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5: Game – Faster detective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27"/>
          <p:cNvCxnSpPr>
            <a:stCxn id="279" idx="3"/>
            <a:endCxn id="280" idx="0"/>
          </p:cNvCxnSpPr>
          <p:nvPr/>
        </p:nvCxnSpPr>
        <p:spPr>
          <a:xfrm>
            <a:off x="2489586" y="1584085"/>
            <a:ext cx="1279800" cy="74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6" name="Google Shape;286;p27"/>
          <p:cNvCxnSpPr>
            <a:stCxn id="280" idx="1"/>
            <a:endCxn id="281" idx="0"/>
          </p:cNvCxnSpPr>
          <p:nvPr/>
        </p:nvCxnSpPr>
        <p:spPr>
          <a:xfrm flipH="1">
            <a:off x="1514368" y="2657755"/>
            <a:ext cx="1279800" cy="1283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7" name="Google Shape;287;p2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290" name="Google Shape;290;p27"/>
          <p:cNvSpPr/>
          <p:nvPr/>
        </p:nvSpPr>
        <p:spPr>
          <a:xfrm>
            <a:off x="2794167" y="540913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5475249" y="5434382"/>
            <a:ext cx="606878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27"/>
          <p:cNvCxnSpPr>
            <a:stCxn id="281" idx="3"/>
            <a:endCxn id="290" idx="0"/>
          </p:cNvCxnSpPr>
          <p:nvPr/>
        </p:nvCxnSpPr>
        <p:spPr>
          <a:xfrm>
            <a:off x="2489586" y="4295851"/>
            <a:ext cx="1279800" cy="111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299" name="Google Shape;299;p2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01" name="Google Shape;3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2301550" y="2512891"/>
            <a:ext cx="6096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students have: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understood the use of use articles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practised using articles correctly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28" descr="Recruiting Action Plan Wrap-Up – firecracke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8539" y="2102151"/>
            <a:ext cx="3203942" cy="215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311" name="Google Shape;311;p2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13" name="Google Shape;31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9"/>
          <p:cNvSpPr txBox="1"/>
          <p:nvPr/>
        </p:nvSpPr>
        <p:spPr>
          <a:xfrm>
            <a:off x="1026018" y="2088665"/>
            <a:ext cx="10055881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exercises in the Workbook.</a:t>
            </a:r>
            <a:endParaRPr/>
          </a:p>
        </p:txBody>
      </p:sp>
      <p:pic>
        <p:nvPicPr>
          <p:cNvPr id="316" name="Google Shape;31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20" y="307539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327149" y="229764"/>
            <a:ext cx="84566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ENGLISH-SPEAKING COUNTRIES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2099163" y="190029"/>
            <a:ext cx="9270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/>
          </a:p>
        </p:txBody>
      </p:sp>
      <p:sp>
        <p:nvSpPr>
          <p:cNvPr id="102" name="Google Shape;102;p14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773" y="330909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2345476" y="2100865"/>
            <a:ext cx="873073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use of articles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articles correctly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538853" y="1256548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794168" y="233005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538853" y="39407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describing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Articles: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5475249" y="3444755"/>
            <a:ext cx="6047280" cy="16540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the.</a:t>
            </a: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2: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where necessary.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3: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the.</a:t>
            </a:r>
            <a:endParaRPr sz="1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5: Game – Faster detective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16"/>
          <p:cNvCxnSpPr>
            <a:stCxn id="116" idx="3"/>
            <a:endCxn id="117" idx="0"/>
          </p:cNvCxnSpPr>
          <p:nvPr/>
        </p:nvCxnSpPr>
        <p:spPr>
          <a:xfrm>
            <a:off x="2489586" y="1584085"/>
            <a:ext cx="1279800" cy="74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3" name="Google Shape;123;p16"/>
          <p:cNvCxnSpPr>
            <a:stCxn id="117" idx="1"/>
            <a:endCxn id="118" idx="0"/>
          </p:cNvCxnSpPr>
          <p:nvPr/>
        </p:nvCxnSpPr>
        <p:spPr>
          <a:xfrm flipH="1">
            <a:off x="1514368" y="2657755"/>
            <a:ext cx="1279800" cy="1283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4" name="Google Shape;124;p16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2794167" y="540913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5475249" y="5434382"/>
            <a:ext cx="606878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16"/>
          <p:cNvCxnSpPr>
            <a:stCxn id="118" idx="3"/>
            <a:endCxn id="127" idx="0"/>
          </p:cNvCxnSpPr>
          <p:nvPr/>
        </p:nvCxnSpPr>
        <p:spPr>
          <a:xfrm>
            <a:off x="2489586" y="4295851"/>
            <a:ext cx="1279800" cy="111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538853" y="1256548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describing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8" descr="How Brexit Is Affecting Arts and Design Programs | Architectural Dige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7280" y="1870130"/>
            <a:ext cx="4853950" cy="363963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148" name="Google Shape;148;p18"/>
          <p:cNvSpPr/>
          <p:nvPr/>
        </p:nvSpPr>
        <p:spPr>
          <a:xfrm>
            <a:off x="971990" y="2558142"/>
            <a:ext cx="3595849" cy="2951619"/>
          </a:xfrm>
          <a:prstGeom prst="cloudCallout">
            <a:avLst>
              <a:gd name="adj1" fmla="val 60904"/>
              <a:gd name="adj2" fmla="val 32996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picture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538853" y="1256548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2794168" y="233005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describing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review &amp; article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9"/>
          <p:cNvCxnSpPr>
            <a:stCxn id="154" idx="3"/>
            <a:endCxn id="155" idx="0"/>
          </p:cNvCxnSpPr>
          <p:nvPr/>
        </p:nvCxnSpPr>
        <p:spPr>
          <a:xfrm>
            <a:off x="2489586" y="1584085"/>
            <a:ext cx="1279800" cy="74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9" name="Google Shape;159;p1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1" y="1254876"/>
            <a:ext cx="4775159" cy="5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 title="Articles A, An and The | English Grammar For Kids with Elvis | Grade 1 | #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296" y="1775946"/>
            <a:ext cx="6409382" cy="4155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538853" y="1256548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2794168" y="233005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538853" y="39407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describing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review &amp; article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5475249" y="3444755"/>
            <a:ext cx="6047280" cy="16540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2: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where necessary.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3: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5: Game – Faster detective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21"/>
          <p:cNvCxnSpPr>
            <a:stCxn id="176" idx="3"/>
            <a:endCxn id="177" idx="0"/>
          </p:cNvCxnSpPr>
          <p:nvPr/>
        </p:nvCxnSpPr>
        <p:spPr>
          <a:xfrm>
            <a:off x="2489586" y="1584085"/>
            <a:ext cx="1279800" cy="74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3" name="Google Shape;183;p21"/>
          <p:cNvCxnSpPr>
            <a:stCxn id="177" idx="1"/>
            <a:endCxn id="178" idx="0"/>
          </p:cNvCxnSpPr>
          <p:nvPr/>
        </p:nvCxnSpPr>
        <p:spPr>
          <a:xfrm flipH="1">
            <a:off x="1514368" y="2657755"/>
            <a:ext cx="1279800" cy="1283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p2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Widescreen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Noto Sans Symbols</vt:lpstr>
      <vt:lpstr>Arial</vt:lpstr>
      <vt:lpstr>Open Sans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1</cp:revision>
  <dcterms:modified xsi:type="dcterms:W3CDTF">2023-04-07T08:29:53Z</dcterms:modified>
</cp:coreProperties>
</file>