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8" r:id="rId3"/>
    <p:sldId id="293" r:id="rId4"/>
    <p:sldId id="294" r:id="rId5"/>
    <p:sldId id="295" r:id="rId6"/>
    <p:sldId id="262" r:id="rId7"/>
    <p:sldId id="263" r:id="rId8"/>
    <p:sldId id="264" r:id="rId9"/>
    <p:sldId id="267" r:id="rId10"/>
    <p:sldId id="268" r:id="rId11"/>
    <p:sldId id="270" r:id="rId12"/>
    <p:sldId id="269" r:id="rId13"/>
    <p:sldId id="271" r:id="rId14"/>
    <p:sldId id="273" r:id="rId15"/>
    <p:sldId id="272" r:id="rId16"/>
    <p:sldId id="274" r:id="rId17"/>
    <p:sldId id="276" r:id="rId18"/>
    <p:sldId id="275" r:id="rId19"/>
    <p:sldId id="277" r:id="rId20"/>
    <p:sldId id="279" r:id="rId21"/>
    <p:sldId id="278" r:id="rId22"/>
    <p:sldId id="298" r:id="rId23"/>
    <p:sldId id="281" r:id="rId24"/>
    <p:sldId id="282" r:id="rId25"/>
    <p:sldId id="283" r:id="rId26"/>
    <p:sldId id="284" r:id="rId27"/>
    <p:sldId id="296" r:id="rId28"/>
    <p:sldId id="285" r:id="rId29"/>
    <p:sldId id="286" r:id="rId30"/>
    <p:sldId id="287" r:id="rId31"/>
    <p:sldId id="288" r:id="rId32"/>
    <p:sldId id="289" r:id="rId33"/>
    <p:sldId id="292" r:id="rId34"/>
    <p:sldId id="291" r:id="rId35"/>
  </p:sldIdLst>
  <p:sldSz cx="24385588" cy="13717588"/>
  <p:notesSz cx="6797675" cy="9928225"/>
  <p:embeddedFontLst>
    <p:embeddedFont>
      <p:font typeface="Book Antiqua" panose="02040602050305030304"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Questrial" pitchFamily="2" charset="0"/>
      <p:regular r:id="rId46"/>
    </p:embeddedFont>
    <p:embeddedFont>
      <p:font typeface="Tahoma" panose="020B0604030504040204" pitchFamily="34" charset="0"/>
      <p:regular r:id="rId47"/>
      <p:bold r:id="rId48"/>
    </p:embeddedFont>
    <p:embeddedFont>
      <p:font typeface="VNI-Times" panose="020B0604020202020204"/>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1825" autoAdjust="0"/>
  </p:normalViewPr>
  <p:slideViewPr>
    <p:cSldViewPr snapToGrid="0">
      <p:cViewPr varScale="1">
        <p:scale>
          <a:sx n="31" d="100"/>
          <a:sy n="31" d="100"/>
        </p:scale>
        <p:origin x="16" y="76"/>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07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51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30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92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59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78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42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16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82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73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81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03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4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4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12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92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937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73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19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10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813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653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947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37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42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49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80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20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91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87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5988179" y="338386"/>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i="0" u="none" strike="noStrike" cap="none" dirty="0">
                <a:solidFill>
                  <a:schemeClr val="lt1"/>
                </a:solidFill>
                <a:latin typeface="Questrial"/>
                <a:ea typeface="Questrial"/>
                <a:cs typeface="Questrial"/>
                <a:sym typeface="Questrial"/>
              </a:rPr>
              <a:t>ÔN TẬP CHƯƠNG 1: </a:t>
            </a:r>
            <a:r>
              <a:rPr lang="en-US" sz="5400" b="1" i="0" u="none" strike="noStrike" cap="none" dirty="0">
                <a:solidFill>
                  <a:schemeClr val="lt1"/>
                </a:solidFill>
                <a:latin typeface="Questrial"/>
                <a:ea typeface="Questrial"/>
                <a:cs typeface="Questrial"/>
                <a:sym typeface="Questrial"/>
              </a:rPr>
              <a:t>CÂN BẰNG HÓA HỌC</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1</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3843005" y="4814709"/>
            <a:ext cx="15338613"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262531" y="2128516"/>
            <a:ext cx="24334112" cy="1047041"/>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6600" b="1" dirty="0" err="1">
                <a:solidFill>
                  <a:srgbClr val="776249"/>
                </a:solidFill>
                <a:latin typeface="Tahoma"/>
                <a:ea typeface="Tahoma"/>
                <a:cs typeface="Tahoma"/>
                <a:sym typeface="Tahoma"/>
              </a:rPr>
              <a:t>Chương</a:t>
            </a:r>
            <a:r>
              <a:rPr lang="en-US" sz="6600" b="1" dirty="0">
                <a:solidFill>
                  <a:srgbClr val="776249"/>
                </a:solidFill>
                <a:latin typeface="Tahoma"/>
                <a:ea typeface="Tahoma"/>
                <a:cs typeface="Tahoma"/>
                <a:sym typeface="Tahoma"/>
              </a:rPr>
              <a:t> 1: CÂN BẰNG HÓA HỌC</a:t>
            </a:r>
            <a:endParaRPr sz="2000" dirty="0"/>
          </a:p>
        </p:txBody>
      </p:sp>
      <p:grpSp>
        <p:nvGrpSpPr>
          <p:cNvPr id="173" name="Google Shape;173;p1"/>
          <p:cNvGrpSpPr/>
          <p:nvPr/>
        </p:nvGrpSpPr>
        <p:grpSpPr>
          <a:xfrm>
            <a:off x="2749150" y="3212351"/>
            <a:ext cx="19193005" cy="2989149"/>
            <a:chOff x="2588832" y="2313125"/>
            <a:chExt cx="19194254" cy="2989344"/>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2588832" y="2313125"/>
              <a:ext cx="18976301" cy="1016586"/>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vi-VN" sz="6600" b="1" dirty="0">
                  <a:solidFill>
                    <a:srgbClr val="135F82"/>
                  </a:solidFill>
                  <a:latin typeface="Questrial"/>
                  <a:ea typeface="Questrial"/>
                  <a:cs typeface="Questrial"/>
                  <a:sym typeface="Questrial"/>
                </a:rPr>
                <a:t>Tiết : Ôn tập chương 1</a:t>
              </a:r>
              <a:endParaRPr sz="6600" b="1" dirty="0">
                <a:solidFill>
                  <a:srgbClr val="135F82"/>
                </a:solidFill>
                <a:latin typeface="Questrial"/>
                <a:ea typeface="Questrial"/>
                <a:cs typeface="Questrial"/>
                <a:sym typeface="Questrial"/>
              </a:endParaRPr>
            </a:p>
          </p:txBody>
        </p:sp>
      </p:grpSp>
      <p:grpSp>
        <p:nvGrpSpPr>
          <p:cNvPr id="185" name="Google Shape;185;p1"/>
          <p:cNvGrpSpPr/>
          <p:nvPr/>
        </p:nvGrpSpPr>
        <p:grpSpPr>
          <a:xfrm>
            <a:off x="3663495" y="6051846"/>
            <a:ext cx="14741795" cy="1516072"/>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 Khởi động</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3663495" y="7242798"/>
            <a:ext cx="12387897" cy="1553193"/>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Tổng hợp kiến thức</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701339" y="7825805"/>
                  <a:ext cx="928638" cy="4308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199" name="Google Shape;199;p1"/>
          <p:cNvGrpSpPr/>
          <p:nvPr/>
        </p:nvGrpSpPr>
        <p:grpSpPr>
          <a:xfrm>
            <a:off x="3663494" y="8491549"/>
            <a:ext cx="16631871" cy="1573462"/>
            <a:chOff x="7459669" y="9982200"/>
            <a:chExt cx="22577387"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Luyện tập</a:t>
              </a:r>
              <a:endParaRPr sz="4800" b="1" dirty="0">
                <a:solidFill>
                  <a:srgbClr val="135F82"/>
                </a:solidFill>
                <a:latin typeface="Tahoma"/>
                <a:ea typeface="Tahoma"/>
                <a:cs typeface="Tahoma"/>
                <a:sym typeface="Tahoma"/>
              </a:endParaRPr>
            </a:p>
          </p:txBody>
        </p:sp>
        <p:grpSp>
          <p:nvGrpSpPr>
            <p:cNvPr id="201" name="Google Shape;201;p1"/>
            <p:cNvGrpSpPr/>
            <p:nvPr/>
          </p:nvGrpSpPr>
          <p:grpSpPr>
            <a:xfrm>
              <a:off x="7459669" y="9982200"/>
              <a:ext cx="1554691" cy="811660"/>
              <a:chOff x="7459669" y="7543800"/>
              <a:chExt cx="1541856" cy="811660"/>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94582" y="7623940"/>
                <a:ext cx="1506943" cy="731520"/>
                <a:chOff x="7494582" y="7623940"/>
                <a:chExt cx="1506943" cy="731520"/>
              </a:xfrm>
            </p:grpSpPr>
            <p:sp>
              <p:nvSpPr>
                <p:cNvPr id="204" name="Google Shape;204;p1"/>
                <p:cNvSpPr/>
                <p:nvPr/>
              </p:nvSpPr>
              <p:spPr>
                <a:xfrm rot="5400000">
                  <a:off x="7814622" y="7303900"/>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2" y="7688759"/>
                  <a:ext cx="1250153" cy="4308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grpSp>
        <p:nvGrpSpPr>
          <p:cNvPr id="206" name="Google Shape;206;p1"/>
          <p:cNvGrpSpPr/>
          <p:nvPr/>
        </p:nvGrpSpPr>
        <p:grpSpPr>
          <a:xfrm>
            <a:off x="3663492" y="9752631"/>
            <a:ext cx="15722957" cy="1573462"/>
            <a:chOff x="7459667" y="9982200"/>
            <a:chExt cx="21343556"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Vận dụng</a:t>
              </a:r>
              <a:endParaRPr sz="4800" b="1" dirty="0">
                <a:solidFill>
                  <a:srgbClr val="135F82"/>
                </a:solidFill>
                <a:latin typeface="Tahoma"/>
                <a:ea typeface="Tahoma"/>
                <a:cs typeface="Tahoma"/>
                <a:sym typeface="Tahoma"/>
              </a:endParaRPr>
            </a:p>
          </p:txBody>
        </p:sp>
        <p:grpSp>
          <p:nvGrpSpPr>
            <p:cNvPr id="208" name="Google Shape;208;p1"/>
            <p:cNvGrpSpPr/>
            <p:nvPr/>
          </p:nvGrpSpPr>
          <p:grpSpPr>
            <a:xfrm>
              <a:off x="7459667" y="9982200"/>
              <a:ext cx="1418222" cy="840462"/>
              <a:chOff x="7459669" y="7543800"/>
              <a:chExt cx="1406514" cy="840462"/>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6" y="7652742"/>
                <a:ext cx="1396997" cy="731520"/>
                <a:chOff x="7469186" y="7652742"/>
                <a:chExt cx="1396997" cy="731520"/>
              </a:xfrm>
            </p:grpSpPr>
            <p:sp>
              <p:nvSpPr>
                <p:cNvPr id="211" name="Google Shape;211;p1"/>
                <p:cNvSpPr/>
                <p:nvPr/>
              </p:nvSpPr>
              <p:spPr>
                <a:xfrm rot="5400000">
                  <a:off x="7814623" y="7332702"/>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469186" y="7688759"/>
                  <a:ext cx="1129923" cy="4308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IV</a:t>
                  </a:r>
                  <a:endParaRPr sz="4000" b="1" dirty="0">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79" y="5331353"/>
            <a:ext cx="19947769"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Nước ép bưởi pH 3,0</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4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Chất nào sau đây có tính acid mạnh nhất?</a:t>
              </a:r>
              <a:endParaRPr lang="en-GB" sz="5400" b="1" kern="1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Bột giặt pH 10,5</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Dịch vị dạ dày pH 1,0.</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010148" y="1171661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Nước biển pH 8,5</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054181" y="10119322"/>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3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1702061" cy="1652442"/>
            <a:chOff x="247182" y="2237392"/>
            <a:chExt cx="10901863" cy="87453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Nồng độ</a:t>
                </a:r>
                <a:r>
                  <a:rPr kumimoji="0" lang="fr-FR"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Nhiệt đọ</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Áp suất</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9"/>
              <a:ext cx="2154103" cy="874528"/>
              <a:chOff x="5537206" y="1704231"/>
              <a:chExt cx="2146800" cy="8129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744953"/>
                <a:ext cx="1971795" cy="772274"/>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Chất xúc tác</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7558264" y="654937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1033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6</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8" y="2172947"/>
              <a:ext cx="16343208" cy="8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r>
                <a:rPr lang="en-US" sz="5400" kern="100" dirty="0" err="1">
                  <a:effectLst/>
                  <a:latin typeface="Times New Roman" panose="02020603050405020304" pitchFamily="18" charset="0"/>
                  <a:ea typeface="Calibri" panose="020F0502020204030204" pitchFamily="34" charset="0"/>
                </a:rPr>
                <a:t>Hằng</a:t>
              </a:r>
              <a:r>
                <a:rPr lang="vi-VN" sz="5400" kern="100" dirty="0">
                  <a:effectLst/>
                  <a:latin typeface="Times New Roman" panose="02020603050405020304" pitchFamily="18" charset="0"/>
                  <a:ea typeface="Calibri" panose="020F0502020204030204" pitchFamily="34" charset="0"/>
                </a:rPr>
                <a:t> số cân bằng K</a:t>
              </a:r>
              <a:r>
                <a:rPr lang="vi-VN" sz="5400" kern="100" baseline="-25000" dirty="0">
                  <a:effectLst/>
                  <a:latin typeface="Times New Roman" panose="02020603050405020304" pitchFamily="18" charset="0"/>
                  <a:ea typeface="Calibri" panose="020F0502020204030204" pitchFamily="34" charset="0"/>
                </a:rPr>
                <a:t>C</a:t>
              </a:r>
              <a:r>
                <a:rPr lang="vi-VN" sz="5400" kern="100" dirty="0">
                  <a:effectLst/>
                  <a:latin typeface="Times New Roman" panose="02020603050405020304" pitchFamily="18" charset="0"/>
                  <a:ea typeface="Calibri" panose="020F0502020204030204" pitchFamily="34" charset="0"/>
                </a:rPr>
                <a:t> của một phản ứng thuận nghịch phụ thuộc vào yếu tố nào sau đây?</a:t>
              </a:r>
              <a:endParaRPr kumimoji="0" lang="en-US" altLang="vi-VN" sz="54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Tree>
    <p:extLst>
      <p:ext uri="{BB962C8B-B14F-4D97-AF65-F5344CB8AC3E}">
        <p14:creationId xmlns:p14="http://schemas.microsoft.com/office/powerpoint/2010/main" val="1820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Nhiệt độ phản ứng không đổi</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7</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4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en-US" sz="5400" b="1" kern="100" dirty="0" err="1">
                  <a:effectLst/>
                  <a:latin typeface="Times New Roman" panose="02020603050405020304" pitchFamily="18" charset="0"/>
                  <a:ea typeface="Calibri" panose="020F0502020204030204" pitchFamily="34" charset="0"/>
                </a:rPr>
                <a:t>Trạng</a:t>
              </a:r>
              <a:r>
                <a:rPr lang="vi-VN" sz="5400" b="1" kern="100" dirty="0">
                  <a:effectLst/>
                  <a:latin typeface="Times New Roman" panose="02020603050405020304" pitchFamily="18" charset="0"/>
                  <a:ea typeface="Calibri" panose="020F0502020204030204" pitchFamily="34" charset="0"/>
                </a:rPr>
                <a:t> thái cân bằng là trạng thái</a:t>
              </a:r>
              <a:r>
                <a:rPr lang="vi-VN" sz="1800" kern="100" dirty="0">
                  <a:effectLst/>
                  <a:latin typeface="Times New Roman" panose="02020603050405020304" pitchFamily="18" charset="0"/>
                  <a:ea typeface="Calibri" panose="020F0502020204030204" pitchFamily="34"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Tốc độ phản ứng bằng tốc độ  phản ứng nghịch</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Nồng độ chất tham gia bằng nồng độ sản phẩm.</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Không xảy ra phản ứng nếu có thêm tác động của các yếu tố bên ngoài.</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092066" y="8098056"/>
            <a:ext cx="1067955" cy="1211131"/>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24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Sự điện li là sự hòa tan một chất vào nước tạo thành dung dịch.</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8</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4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b="1" kern="1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GB" sz="5400" b="1" kern="100" dirty="0">
                  <a:effectLst/>
                  <a:latin typeface="Times New Roman" panose="02020603050405020304" pitchFamily="18" charset="0"/>
                  <a:ea typeface="Calibri" panose="020F0502020204030204" pitchFamily="34" charset="0"/>
                  <a:cs typeface="Times New Roman" panose="02020603050405020304" pitchFamily="18" charset="0"/>
                </a:rPr>
                <a:t> li?</a:t>
              </a: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Sự điện li là sự phân li của một chất dưới tác dụng của dòng điện.</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Sự điện li là sự phân li một chất thành ion dương và ion âm khi chất đó tan trong nước hay ở trạng thái nóng chảy.</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Sự điện li là quá trình oxi hóa - khử.</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143622" y="10146931"/>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2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2228334" cy="1652442"/>
            <a:chOff x="247182" y="2237392"/>
            <a:chExt cx="11166232" cy="87453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Glucose</a:t>
                </a:r>
                <a:r>
                  <a:rPr kumimoji="0" lang="fr-FR"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Alcohol</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Hexane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1" y="2237399"/>
              <a:ext cx="2418473" cy="874528"/>
              <a:chOff x="5537206" y="1704231"/>
              <a:chExt cx="2410274" cy="812996"/>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744953"/>
                <a:ext cx="2235269" cy="772274"/>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Sodium hydroxide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9199567" y="6584724"/>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1033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9</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8" y="2172947"/>
              <a:ext cx="16343208" cy="4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r>
                <a:rPr lang="vi-VN" altLang="vi-VN" sz="5400" b="1" kern="1200" dirty="0">
                  <a:solidFill>
                    <a:prstClr val="black"/>
                  </a:solidFill>
                  <a:latin typeface="Times New Roman" panose="02020603050405020304" pitchFamily="18" charset="0"/>
                  <a:ea typeface="+mn-ea"/>
                  <a:cs typeface="+mn-cs"/>
                </a:rPr>
                <a:t>Chất nào sau đây là chất điện li</a:t>
              </a:r>
              <a:endParaRPr kumimoji="0" lang="en-US" altLang="vi-VN" sz="5400" b="1" i="0" u="none" strike="noStrike" kern="1200" cap="none" spc="0" normalizeH="0" noProof="0" dirty="0">
                <a:ln>
                  <a:noFill/>
                </a:ln>
                <a:solidFill>
                  <a:prstClr val="black"/>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983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Acid là những chất khi tan ra trong nước phân li ra 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(proton), base là những chất tan trong nước phân li ra OH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3049540"/>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4339">
                <a:buClrTx/>
                <a:defRPr/>
              </a:pPr>
              <a:r>
                <a:rPr lang="en-US" sz="5400" b="1" kern="100" dirty="0">
                  <a:effectLst/>
                  <a:latin typeface="Times New Roman" panose="02020603050405020304" pitchFamily="18" charset="0"/>
                  <a:ea typeface="Calibri" panose="020F0502020204030204" pitchFamily="34" charset="0"/>
                  <a:cs typeface="Mangal" panose="02040503050203030202" pitchFamily="18" charset="0"/>
                </a:rPr>
                <a:t>Theo</a:t>
              </a: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 thuyết Brosted – Lowry về acid -base thì</a:t>
              </a:r>
              <a:endParaRPr lang="en-GB" sz="5400" b="1"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Acid là những chất có khả năng cho 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base là những chất có khả năng nhận 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endParaRPr lang="en-GB" sz="50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Acid là những chất có hydrogen đứng đầu trong công thức hóa học..</a:t>
                </a:r>
                <a:endParaRPr lang="en-GB" sz="50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1800" kern="100" dirty="0">
                    <a:effectLst/>
                    <a:latin typeface="Times New Roman" panose="02020603050405020304" pitchFamily="18" charset="0"/>
                    <a:ea typeface="Calibri" panose="020F0502020204030204" pitchFamily="34" charset="0"/>
                    <a:cs typeface="Mangal" panose="02040503050203030202" pitchFamily="18" charset="0"/>
                  </a:rPr>
                  <a:t>. </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Acid là những chất có khả năng cho 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base là những chất có khả năng nhận OH</a:t>
                </a:r>
                <a:r>
                  <a:rPr lang="vi-VN" sz="5000" kern="100" baseline="30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r>
                  <a:rPr lang="vi-VN" sz="50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endParaRPr lang="en-GB" sz="50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127995" y="810691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56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rPr>
                  <a:t>Phenolphtalein không màu chuyển sang đỏ.</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7" y="1868754"/>
            <a:ext cx="23863586" cy="3182580"/>
            <a:chOff x="534987" y="1596547"/>
            <a:chExt cx="23054889" cy="1227656"/>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665175" y="1596547"/>
              <a:ext cx="19924701" cy="92938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4339">
                <a:buClrTx/>
                <a:defRPr/>
              </a:pPr>
              <a:r>
                <a:rPr lang="en-US" sz="5400" kern="100" dirty="0">
                  <a:effectLst/>
                  <a:latin typeface="Times New Roman" panose="02020603050405020304" pitchFamily="18" charset="0"/>
                  <a:ea typeface="Calibri" panose="020F0502020204030204" pitchFamily="34" charset="0"/>
                </a:rPr>
                <a:t>Cho</a:t>
              </a:r>
              <a:r>
                <a:rPr lang="vi-VN" sz="5400" kern="100" dirty="0">
                  <a:effectLst/>
                  <a:latin typeface="Times New Roman" panose="02020603050405020304" pitchFamily="18" charset="0"/>
                  <a:ea typeface="Calibri" panose="020F0502020204030204" pitchFamily="34" charset="0"/>
                </a:rPr>
                <a:t> 10,0 mL dung dịch NaOH 0,1M vào cốc đựng 15,0 mL dung dịch HCl 0,1M. Dung dịch sẽ làm cho</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Quỳ tím chuyển sang màu đỏ.</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Quỳ tím chuyển sang mà xanh.</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Phenolphtalein không màu chuyển sang xanh..</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042436" y="807733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48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CaO là oxide base, tan trong nước. Khi tan trong nước tạo base có pH&gt;7</a:t>
              </a:r>
              <a:endPar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754478" y="6324896"/>
            <a:ext cx="21702061" cy="1727947"/>
            <a:chOff x="247182" y="2237391"/>
            <a:chExt cx="10901863" cy="9144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1"/>
              <a:ext cx="2038172" cy="914495"/>
              <a:chOff x="5537206" y="1704231"/>
              <a:chExt cx="2031262" cy="85015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345080" cy="651134"/>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vi-VN" sz="4000" b="1" i="0" kern="100" dirty="0">
                    <a:effectLst/>
                    <a:latin typeface="+mj-lt"/>
                    <a:ea typeface="Calibri" panose="020F0502020204030204" pitchFamily="34" charset="0"/>
                    <a:cs typeface="Mangal" panose="02040503050203030202" pitchFamily="18" charset="0"/>
                  </a:rPr>
                  <a:t>CH</a:t>
                </a:r>
                <a:r>
                  <a:rPr lang="vi-VN" sz="4000" b="1" i="0" kern="100" baseline="-25000" dirty="0">
                    <a:effectLst/>
                    <a:latin typeface="+mj-lt"/>
                    <a:ea typeface="Calibri" panose="020F0502020204030204" pitchFamily="34" charset="0"/>
                    <a:cs typeface="Mangal" panose="02040503050203030202" pitchFamily="18" charset="0"/>
                  </a:rPr>
                  <a:t>3</a:t>
                </a:r>
                <a:r>
                  <a:rPr lang="vi-VN" sz="4000" b="1" i="0" kern="100" dirty="0">
                    <a:effectLst/>
                    <a:latin typeface="+mj-lt"/>
                    <a:ea typeface="Calibri" panose="020F0502020204030204" pitchFamily="34" charset="0"/>
                    <a:cs typeface="Mangal" panose="02040503050203030202" pitchFamily="18" charset="0"/>
                  </a:rPr>
                  <a:t>COOH.</a:t>
                </a:r>
                <a:r>
                  <a:rPr kumimoji="0" lang="fr-FR"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 </a:t>
                </a:r>
                <a:endParaRPr kumimoji="0" lang="en-US"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NaCl</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5427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5400" b="1" i="0" kern="100" dirty="0">
                    <a:effectLst/>
                    <a:latin typeface="Times New Roman" panose="02020603050405020304" pitchFamily="18" charset="0"/>
                    <a:ea typeface="Calibri" panose="020F0502020204030204" pitchFamily="34" charset="0"/>
                  </a:rPr>
                  <a:t>SiO</a:t>
                </a:r>
                <a:r>
                  <a:rPr lang="vi-VN" sz="5400" b="1" i="0" kern="100" baseline="-25000" dirty="0">
                    <a:effectLst/>
                    <a:latin typeface="Times New Roman" panose="02020603050405020304" pitchFamily="18" charset="0"/>
                    <a:ea typeface="Calibri" panose="020F0502020204030204" pitchFamily="34" charset="0"/>
                  </a:rPr>
                  <a:t>2</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9"/>
              <a:ext cx="2154103" cy="801889"/>
              <a:chOff x="5537206" y="1704231"/>
              <a:chExt cx="2146800"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872532"/>
                <a:ext cx="1971795"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CaO</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9236343" y="6577620"/>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3049540"/>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1033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chemeClr val="tx1"/>
                  </a:solidFill>
                  <a:effectLst/>
                  <a:uLnTx/>
                  <a:uFillTx/>
                  <a:latin typeface="+mj-lt"/>
                  <a:ea typeface="+mn-ea"/>
                  <a:cs typeface="+mn-cs"/>
                </a:rPr>
                <a:t>                         Đất chua là đất có độ pH &lt; 6.5 để cải thiện đất trồng bị chua người nông dân có thể bổ dung chất nào sau đây?</a:t>
              </a:r>
              <a:endParaRPr kumimoji="0" lang="en-US" sz="4800" b="1" i="0" u="none" strike="noStrike" kern="1200" cap="none" spc="0" normalizeH="0" baseline="0" noProof="0" dirty="0">
                <a:ln>
                  <a:noFill/>
                </a:ln>
                <a:solidFill>
                  <a:schemeClr val="tx1"/>
                </a:solidFill>
                <a:effectLst/>
                <a:uLnTx/>
                <a:uFillTx/>
                <a:latin typeface="+mj-lt"/>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12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6654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 đã nhận thêm một proton.</a:t>
                </a:r>
                <a:r>
                  <a:rPr lang="vi-VN" sz="5400" kern="100" dirty="0">
                    <a:solidFill>
                      <a:schemeClr val="bg1"/>
                    </a:solidFill>
                    <a:effectLst/>
                    <a:latin typeface="Times New Roman" panose="02020603050405020304" pitchFamily="18" charset="0"/>
                    <a:ea typeface="Calibri" panose="020F0502020204030204" pitchFamily="34" charset="0"/>
                  </a:rPr>
                  <a:t>.</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4" name="Group 20">
            <a:extLst>
              <a:ext uri="{FF2B5EF4-FFF2-40B4-BE49-F238E27FC236}">
                <a16:creationId xmlns:a16="http://schemas.microsoft.com/office/drawing/2014/main" id="{3610751E-E89B-16A3-0727-666AB97FA645}"/>
              </a:ext>
            </a:extLst>
          </p:cNvPr>
          <p:cNvGrpSpPr/>
          <p:nvPr/>
        </p:nvGrpSpPr>
        <p:grpSpPr>
          <a:xfrm>
            <a:off x="-234419" y="1672464"/>
            <a:ext cx="23825350" cy="4055037"/>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758221" y="1720892"/>
              <a:ext cx="19794715" cy="83852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4339">
                <a:buClrTx/>
                <a:defRPr/>
              </a:pPr>
              <a:r>
                <a:rPr lang="en-US" sz="4800" b="1" kern="100" dirty="0">
                  <a:effectLst/>
                  <a:latin typeface="Times New Roman" panose="02020603050405020304" pitchFamily="18" charset="0"/>
                  <a:ea typeface="Calibri" panose="020F0502020204030204" pitchFamily="34" charset="0"/>
                  <a:cs typeface="Mangal" panose="02040503050203030202" pitchFamily="18" charset="0"/>
                </a:rPr>
                <a:t>Hydrogen</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sulfide (H</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S) là chất khí ở nhiệt độ phòng và tan trong nước. Khi giải pháp này được thử nghiệm, dẫn điện và làm dung dịch quỳ tím chuyển sang màu đỏ. Tại sao dung dịch có tính acid?</a:t>
              </a:r>
              <a:endParaRPr lang="en-GB" sz="4800" b="1"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O đã nhận thêm một proton</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 và 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O đã nhận thêm một proton..</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 và 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O đều bị nhường proton.</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127995" y="12419820"/>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35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ΔH&lt; 0, phản ứng tỏa nhiệt.</a:t>
                </a:r>
                <a:r>
                  <a:rPr lang="vi-VN" sz="5400" kern="100" dirty="0">
                    <a:solidFill>
                      <a:schemeClr val="bg1"/>
                    </a:solidFill>
                    <a:effectLst/>
                    <a:latin typeface="Times New Roman" panose="02020603050405020304" pitchFamily="18" charset="0"/>
                    <a:ea typeface="Calibri" panose="020F0502020204030204" pitchFamily="34" charset="0"/>
                  </a:rPr>
                  <a:t>.</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289660" y="589358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3049540"/>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758221" y="1647866"/>
              <a:ext cx="19794715" cy="10600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4339">
                <a:buClrTx/>
                <a:defRPr/>
              </a:pPr>
              <a:r>
                <a:rPr lang="en-US" sz="5200" kern="100" dirty="0">
                  <a:effectLst/>
                  <a:latin typeface="Times New Roman" panose="02020603050405020304" pitchFamily="18" charset="0"/>
                  <a:ea typeface="Calibri" panose="020F0502020204030204" pitchFamily="34" charset="0"/>
                </a:rPr>
                <a:t>Cho </a:t>
              </a:r>
              <a:r>
                <a:rPr lang="en-US" sz="5200" kern="100" dirty="0" err="1">
                  <a:effectLst/>
                  <a:latin typeface="Times New Roman" panose="02020603050405020304" pitchFamily="18" charset="0"/>
                  <a:ea typeface="Calibri" panose="020F0502020204030204" pitchFamily="34" charset="0"/>
                </a:rPr>
                <a:t>cân</a:t>
              </a:r>
              <a:r>
                <a:rPr lang="vi-VN" sz="5200" kern="100" dirty="0">
                  <a:effectLst/>
                  <a:latin typeface="Times New Roman" panose="02020603050405020304" pitchFamily="18" charset="0"/>
                  <a:ea typeface="Calibri" panose="020F0502020204030204" pitchFamily="34" charset="0"/>
                </a:rPr>
                <a:t> bằng sau trong bình kín:</a:t>
              </a:r>
              <a:r>
                <a:rPr lang="vi-VN" sz="5200" b="1" kern="100" dirty="0">
                  <a:effectLst/>
                  <a:latin typeface="Times New Roman" panose="02020603050405020304" pitchFamily="18" charset="0"/>
                  <a:ea typeface="Calibri" panose="020F0502020204030204" pitchFamily="34" charset="0"/>
                </a:rPr>
                <a:t> </a:t>
              </a:r>
            </a:p>
            <a:p>
              <a:pPr algn="ctr" defTabSz="4354339">
                <a:buClrTx/>
                <a:defRPr/>
              </a:pPr>
              <a:r>
                <a:rPr lang="pt-BR" sz="5200" kern="100" dirty="0">
                  <a:effectLst/>
                  <a:latin typeface="Times New Roman" panose="02020603050405020304" pitchFamily="18" charset="0"/>
                  <a:ea typeface="Times New Roman" panose="02020603050405020304" pitchFamily="18" charset="0"/>
                  <a:cs typeface="Mangal" panose="02040503050203030202" pitchFamily="18" charset="0"/>
                </a:rPr>
                <a:t>2NO</a:t>
              </a:r>
              <a:r>
                <a:rPr lang="pt-BR" sz="5200" kern="100" baseline="-25000" dirty="0">
                  <a:effectLst/>
                  <a:latin typeface="Times New Roman" panose="02020603050405020304" pitchFamily="18" charset="0"/>
                  <a:ea typeface="Times New Roman" panose="02020603050405020304" pitchFamily="18" charset="0"/>
                  <a:cs typeface="Mangal" panose="02040503050203030202" pitchFamily="18" charset="0"/>
                </a:rPr>
                <a:t>2</a:t>
              </a:r>
              <a:r>
                <a:rPr lang="pt-BR" sz="5200" kern="100" dirty="0">
                  <a:effectLst/>
                  <a:latin typeface="Times New Roman" panose="02020603050405020304" pitchFamily="18" charset="0"/>
                  <a:ea typeface="Times New Roman" panose="02020603050405020304" pitchFamily="18" charset="0"/>
                  <a:cs typeface="Mangal" panose="02040503050203030202" pitchFamily="18" charset="0"/>
                </a:rPr>
                <a:t> (nâu đỏ) ↔    N</a:t>
              </a:r>
              <a:r>
                <a:rPr lang="pt-BR" sz="5200" kern="100" baseline="-25000" dirty="0">
                  <a:effectLst/>
                  <a:latin typeface="Times New Roman" panose="02020603050405020304" pitchFamily="18" charset="0"/>
                  <a:ea typeface="Times New Roman" panose="02020603050405020304" pitchFamily="18" charset="0"/>
                  <a:cs typeface="Mangal" panose="02040503050203030202" pitchFamily="18" charset="0"/>
                </a:rPr>
                <a:t>2</a:t>
              </a:r>
              <a:r>
                <a:rPr lang="pt-BR" sz="5200" kern="100" dirty="0">
                  <a:effectLst/>
                  <a:latin typeface="Times New Roman" panose="02020603050405020304" pitchFamily="18" charset="0"/>
                  <a:ea typeface="Times New Roman" panose="02020603050405020304" pitchFamily="18" charset="0"/>
                  <a:cs typeface="Mangal" panose="02040503050203030202" pitchFamily="18" charset="0"/>
                </a:rPr>
                <a:t>O</a:t>
              </a:r>
              <a:r>
                <a:rPr lang="pt-BR" sz="5200" kern="100" baseline="-25000" dirty="0">
                  <a:effectLst/>
                  <a:latin typeface="Times New Roman" panose="02020603050405020304" pitchFamily="18" charset="0"/>
                  <a:ea typeface="Times New Roman" panose="02020603050405020304" pitchFamily="18" charset="0"/>
                  <a:cs typeface="Mangal" panose="02040503050203030202" pitchFamily="18" charset="0"/>
                </a:rPr>
                <a:t>4</a:t>
              </a:r>
              <a:r>
                <a:rPr lang="pt-BR" sz="5200" kern="100" dirty="0">
                  <a:effectLst/>
                  <a:latin typeface="Times New Roman" panose="02020603050405020304" pitchFamily="18" charset="0"/>
                  <a:ea typeface="Times New Roman" panose="02020603050405020304" pitchFamily="18" charset="0"/>
                  <a:cs typeface="Mangal" panose="02040503050203030202" pitchFamily="18" charset="0"/>
                </a:rPr>
                <a:t> (không màu).</a:t>
              </a:r>
              <a:endParaRPr lang="vi-VN" sz="52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algn="ctr" defTabSz="4354339">
                <a:buClrTx/>
                <a:defRPr/>
              </a:pPr>
              <a:r>
                <a:rPr lang="vi-VN" sz="5200" kern="100" dirty="0">
                  <a:effectLst/>
                  <a:latin typeface="Times New Roman" panose="02020603050405020304" pitchFamily="18" charset="0"/>
                  <a:ea typeface="Times New Roman" panose="02020603050405020304" pitchFamily="18" charset="0"/>
                  <a:cs typeface="Mangal" panose="02040503050203030202" pitchFamily="18" charset="0"/>
                </a:rPr>
                <a:t>Biết khi hạ nhiệt độ của bình thì màu nâu đỏ nhạt dần. Phản ứng thuận có:</a:t>
              </a:r>
              <a:endParaRPr lang="en-GB" sz="5200" kern="100" dirty="0">
                <a:effectLst/>
                <a:latin typeface="Calibri" panose="020F0502020204030204" pitchFamily="34" charset="0"/>
                <a:ea typeface="Calibri" panose="020F0502020204030204" pitchFamily="34" charset="0"/>
                <a:cs typeface="Mangal" panose="02040503050203030202" pitchFamily="18" charset="0"/>
              </a:endParaRPr>
            </a:p>
            <a:p>
              <a:pPr algn="ctr" defTabSz="4354339">
                <a:buClrTx/>
                <a:defRPr/>
              </a:pP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ΔH&gt; 0, phản ứng tỏa nhiệt</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ΔH&lt; 0, phản ứng thu nhiệt</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ΔH&lt; 0, phản ứng thu nhiệt.</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959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KHỞI ĐỘNG</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600" b="1" dirty="0">
                  <a:solidFill>
                    <a:schemeClr val="lt1"/>
                  </a:solidFill>
                  <a:latin typeface="Tahoma"/>
                  <a:ea typeface="Tahoma"/>
                  <a:cs typeface="Tahoma"/>
                  <a:sym typeface="Tahoma"/>
                </a:rPr>
                <a:t>Câu hỏi</a:t>
              </a:r>
              <a:endParaRPr sz="4600" b="1" dirty="0">
                <a:solidFill>
                  <a:schemeClr val="lt1"/>
                </a:solidFill>
                <a:latin typeface="Tahoma"/>
                <a:ea typeface="Tahoma"/>
                <a:cs typeface="Tahoma"/>
                <a:sym typeface="Tahoma"/>
              </a:endParaRP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418112" y="3832673"/>
            <a:ext cx="23549364" cy="9426128"/>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lang="vi-VN" sz="5600" dirty="0">
                <a:solidFill>
                  <a:srgbClr val="000000"/>
                </a:solidFill>
                <a:effectLst/>
                <a:latin typeface="Times New Roman" panose="02020603050405020304" pitchFamily="18" charset="0"/>
                <a:ea typeface="Calibri" panose="020F0502020204030204" pitchFamily="34" charset="0"/>
              </a:rPr>
              <a:t>Trên bàn GV 3 cốc chứa các dung dịch: HCl, nước chanh và nước cất. Em hãy nhận biết 3 cốc trên</a:t>
            </a: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dirty="0">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dirty="0">
              <a:solidFill>
                <a:srgbClr val="000000"/>
              </a:solidFill>
              <a:effectLst/>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dirty="0">
              <a:solidFill>
                <a:srgbClr val="000000"/>
              </a:solidFill>
              <a:effectLst/>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i="1" dirty="0">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i="1" dirty="0">
              <a:solidFill>
                <a:srgbClr val="000000"/>
              </a:solidFill>
              <a:effectLst/>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i="1" dirty="0">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i="1" dirty="0">
              <a:solidFill>
                <a:srgbClr val="000000"/>
              </a:solidFill>
              <a:effectLst/>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lang="vi-VN" sz="5600" i="1" dirty="0">
              <a:latin typeface="Times New Roman" panose="02020603050405020304" pitchFamily="18" charset="0"/>
              <a:ea typeface="Calibri" panose="020F0502020204030204" pitchFamily="34" charset="0"/>
            </a:endParaRPr>
          </a:p>
          <a:p>
            <a:pPr marL="0" marR="0" lvl="0" indent="0" algn="ctr" defTabSz="2177278" eaLnBrk="1" fontAlgn="auto" latinLnBrk="0" hangingPunct="1">
              <a:lnSpc>
                <a:spcPct val="100000"/>
              </a:lnSpc>
              <a:spcBef>
                <a:spcPts val="0"/>
              </a:spcBef>
              <a:spcAft>
                <a:spcPts val="0"/>
              </a:spcAft>
              <a:buClrTx/>
              <a:buSzTx/>
              <a:buFontTx/>
              <a:buNone/>
              <a:tabLst/>
              <a:defRPr/>
            </a:pPr>
            <a:r>
              <a:rPr lang="vi-VN" sz="1800" i="1" dirty="0">
                <a:solidFill>
                  <a:srgbClr val="000000"/>
                </a:solidFill>
                <a:effectLst/>
                <a:latin typeface="Times New Roman" panose="02020603050405020304" pitchFamily="18" charset="0"/>
                <a:ea typeface="Calibri" panose="020F0502020204030204" pitchFamily="34" charset="0"/>
              </a:rPr>
              <a:t>.</a:t>
            </a: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4" name="Picture 10" descr="Light Liquid Paraffin at Best Price in India">
            <a:extLst>
              <a:ext uri="{FF2B5EF4-FFF2-40B4-BE49-F238E27FC236}">
                <a16:creationId xmlns:a16="http://schemas.microsoft.com/office/drawing/2014/main" id="{19CB3559-5F47-7C82-4594-8E9DAC177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47" t="9025" r="25261" b="10222"/>
          <a:stretch/>
        </p:blipFill>
        <p:spPr bwMode="auto">
          <a:xfrm>
            <a:off x="2985639" y="6858794"/>
            <a:ext cx="4329561" cy="52187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Light Liquid Paraffin at Best Price in India">
            <a:extLst>
              <a:ext uri="{FF2B5EF4-FFF2-40B4-BE49-F238E27FC236}">
                <a16:creationId xmlns:a16="http://schemas.microsoft.com/office/drawing/2014/main" id="{099394D2-0466-F9BC-CDE3-1FF8C985F5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47" t="9025" r="25261" b="10222"/>
          <a:stretch/>
        </p:blipFill>
        <p:spPr bwMode="auto">
          <a:xfrm>
            <a:off x="9146996" y="6858794"/>
            <a:ext cx="4329561" cy="5218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Light Liquid Paraffin at Best Price in India">
            <a:extLst>
              <a:ext uri="{FF2B5EF4-FFF2-40B4-BE49-F238E27FC236}">
                <a16:creationId xmlns:a16="http://schemas.microsoft.com/office/drawing/2014/main" id="{32498385-90D3-F751-F4F2-36970502D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47" t="9025" r="25261" b="10222"/>
          <a:stretch/>
        </p:blipFill>
        <p:spPr bwMode="auto">
          <a:xfrm>
            <a:off x="15700196" y="6858794"/>
            <a:ext cx="4329561" cy="52187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5EB4F3B-14C3-B62F-C6B9-293E4242EC66}"/>
              </a:ext>
            </a:extLst>
          </p:cNvPr>
          <p:cNvSpPr txBox="1"/>
          <p:nvPr/>
        </p:nvSpPr>
        <p:spPr>
          <a:xfrm>
            <a:off x="9146997" y="11154172"/>
            <a:ext cx="4329560" cy="923330"/>
          </a:xfrm>
          <a:prstGeom prst="rect">
            <a:avLst/>
          </a:prstGeom>
          <a:solidFill>
            <a:srgbClr val="FFCCCC"/>
          </a:solidFill>
        </p:spPr>
        <p:txBody>
          <a:bodyPr wrap="square" rtlCol="0">
            <a:spAutoFit/>
          </a:bodyPr>
          <a:lstStyle/>
          <a:p>
            <a:r>
              <a:rPr lang="vi-VN" sz="5400" dirty="0"/>
              <a:t>Nước chanh</a:t>
            </a:r>
            <a:endParaRPr lang="en-GB" sz="5400" dirty="0"/>
          </a:p>
        </p:txBody>
      </p:sp>
      <p:sp>
        <p:nvSpPr>
          <p:cNvPr id="12" name="TextBox 11">
            <a:extLst>
              <a:ext uri="{FF2B5EF4-FFF2-40B4-BE49-F238E27FC236}">
                <a16:creationId xmlns:a16="http://schemas.microsoft.com/office/drawing/2014/main" id="{62AEFC6A-01E3-9452-CB93-432F5E3B2432}"/>
              </a:ext>
            </a:extLst>
          </p:cNvPr>
          <p:cNvSpPr txBox="1"/>
          <p:nvPr/>
        </p:nvSpPr>
        <p:spPr>
          <a:xfrm>
            <a:off x="15624040" y="11154172"/>
            <a:ext cx="4329560" cy="923330"/>
          </a:xfrm>
          <a:prstGeom prst="rect">
            <a:avLst/>
          </a:prstGeom>
          <a:solidFill>
            <a:srgbClr val="FFCCCC"/>
          </a:solidFill>
        </p:spPr>
        <p:txBody>
          <a:bodyPr wrap="square" rtlCol="0">
            <a:spAutoFit/>
          </a:bodyPr>
          <a:lstStyle/>
          <a:p>
            <a:r>
              <a:rPr lang="vi-VN" sz="5400" dirty="0"/>
              <a:t>Nước cất</a:t>
            </a:r>
            <a:endParaRPr lang="en-GB" sz="5400" dirty="0"/>
          </a:p>
        </p:txBody>
      </p:sp>
      <p:sp>
        <p:nvSpPr>
          <p:cNvPr id="13" name="TextBox 12">
            <a:extLst>
              <a:ext uri="{FF2B5EF4-FFF2-40B4-BE49-F238E27FC236}">
                <a16:creationId xmlns:a16="http://schemas.microsoft.com/office/drawing/2014/main" id="{5160D51A-AD05-B81E-B693-38C95342D8D3}"/>
              </a:ext>
            </a:extLst>
          </p:cNvPr>
          <p:cNvSpPr txBox="1"/>
          <p:nvPr/>
        </p:nvSpPr>
        <p:spPr>
          <a:xfrm>
            <a:off x="3023719" y="11154172"/>
            <a:ext cx="4329560" cy="923330"/>
          </a:xfrm>
          <a:prstGeom prst="rect">
            <a:avLst/>
          </a:prstGeom>
          <a:solidFill>
            <a:srgbClr val="FFCCCC"/>
          </a:solidFill>
        </p:spPr>
        <p:txBody>
          <a:bodyPr wrap="square" rtlCol="0">
            <a:spAutoFit/>
          </a:bodyPr>
          <a:lstStyle/>
          <a:p>
            <a:r>
              <a:rPr lang="vi-VN" sz="5400" dirty="0"/>
              <a:t>Dd HCL</a:t>
            </a:r>
            <a:endParaRPr lang="en-GB"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11474" y="8349276"/>
            <a:ext cx="23671341" cy="5368312"/>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defTabSz="2177060">
                <a:buClrTx/>
                <a:defRPr/>
              </a:pP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N</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O</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4</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(g) </a:t>
              </a:r>
              <a:r>
                <a:rPr lang="vi-VN" sz="4800" b="1"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2NO</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(g)</a:t>
              </a:r>
            </a:p>
            <a:p>
              <a:pPr algn="ctr" defTabSz="2177060">
                <a:buClrTx/>
                <a:defRPr/>
              </a:pPr>
              <a:endParaRPr lang="vi-VN" sz="4800" b="1" kern="1200" dirty="0">
                <a:solidFill>
                  <a:prstClr val="white"/>
                </a:solidFill>
                <a:latin typeface="Calibri"/>
                <a:ea typeface="+mn-ea"/>
                <a:cs typeface="+mn-cs"/>
              </a:endParaRPr>
            </a:p>
            <a:p>
              <a:pPr algn="ctr" defTabSz="2177060">
                <a:buClrTx/>
                <a:defRPr/>
              </a:pPr>
              <a:r>
                <a:rPr lang="vi-VN" sz="4800" b="1" kern="1200" dirty="0">
                  <a:solidFill>
                    <a:schemeClr val="tx1"/>
                  </a:solidFill>
                  <a:effectLst/>
                  <a:latin typeface="+mj-lt"/>
                  <a:ea typeface="+mn-ea"/>
                  <a:cs typeface="+mn-cs"/>
                </a:rPr>
                <a:t>Chú ý hệ số cân bằng</a:t>
              </a:r>
              <a:endParaRPr lang="en-GB" sz="4800" b="1" kern="100" dirty="0">
                <a:solidFill>
                  <a:schemeClr val="tx1"/>
                </a:solidFill>
                <a:effectLst/>
                <a:latin typeface="+mj-lt"/>
                <a:ea typeface="Calibri" panose="020F0502020204030204" pitchFamily="34" charset="0"/>
                <a:cs typeface="Mangal" panose="02040503050203030202" pitchFamily="18" charset="0"/>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754478" y="6324896"/>
            <a:ext cx="21702061" cy="1515192"/>
            <a:chOff x="247182" y="2237391"/>
            <a:chExt cx="10901863" cy="801897"/>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1"/>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345080" cy="348281"/>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kumimoji="0" lang="fr-FR"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 </a:t>
                </a:r>
                <a:endParaRPr kumimoji="0" lang="en-US"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5427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9"/>
              <a:ext cx="2154103" cy="801889"/>
              <a:chOff x="5537206" y="1704231"/>
              <a:chExt cx="2146800"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872532"/>
                <a:ext cx="1971795"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733933" y="651350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3049540"/>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1033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chemeClr val="tx1"/>
                  </a:solidFill>
                  <a:effectLst/>
                  <a:uLnTx/>
                  <a:uFillTx/>
                  <a:latin typeface="+mj-lt"/>
                  <a:ea typeface="+mn-ea"/>
                  <a:cs typeface="+mn-cs"/>
                </a:rPr>
                <a:t>      </a:t>
              </a:r>
              <a:r>
                <a:rPr lang="en-US" sz="5400" b="1" kern="100" dirty="0" err="1">
                  <a:effectLst/>
                  <a:latin typeface="Times New Roman" panose="02020603050405020304" pitchFamily="18" charset="0"/>
                  <a:ea typeface="Calibri" panose="020F0502020204030204" pitchFamily="34" charset="0"/>
                </a:rPr>
                <a:t>Hằng</a:t>
              </a:r>
              <a:r>
                <a:rPr lang="vi-VN" sz="5400" b="1" kern="100" dirty="0">
                  <a:effectLst/>
                  <a:latin typeface="Times New Roman" panose="02020603050405020304" pitchFamily="18" charset="0"/>
                  <a:ea typeface="Calibri" panose="020F0502020204030204" pitchFamily="34" charset="0"/>
                </a:rPr>
                <a:t> số cân bằng của phản ứng </a:t>
              </a:r>
            </a:p>
            <a:p>
              <a:pPr algn="ctr" defTabSz="4354339">
                <a:buClrTx/>
                <a:defRPr/>
              </a:pP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N</a:t>
              </a:r>
              <a:r>
                <a:rPr lang="vi-VN" sz="54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O</a:t>
              </a:r>
              <a:r>
                <a:rPr lang="vi-VN" sz="5400" b="1" kern="100" baseline="-25000" dirty="0">
                  <a:effectLst/>
                  <a:latin typeface="Times New Roman" panose="02020603050405020304" pitchFamily="18" charset="0"/>
                  <a:ea typeface="Calibri" panose="020F0502020204030204" pitchFamily="34" charset="0"/>
                  <a:cs typeface="Mangal" panose="02040503050203030202" pitchFamily="18" charset="0"/>
                </a:rPr>
                <a:t>4</a:t>
              </a: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 (g) </a:t>
              </a:r>
              <a:r>
                <a:rPr lang="vi-VN" sz="5400" b="1"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 2NO</a:t>
              </a:r>
              <a:r>
                <a:rPr lang="vi-VN" sz="54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(g)</a:t>
              </a:r>
              <a:endParaRPr lang="en-GB" sz="5400" b="1"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15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09F20994-3464-8B3B-E96E-7EEF0AE63B51}"/>
              </a:ext>
            </a:extLst>
          </p:cNvPr>
          <p:cNvPicPr>
            <a:picLocks noChangeAspect="1"/>
          </p:cNvPicPr>
          <p:nvPr/>
        </p:nvPicPr>
        <p:blipFill>
          <a:blip r:embed="rId3"/>
          <a:stretch>
            <a:fillRect/>
          </a:stretch>
        </p:blipFill>
        <p:spPr>
          <a:xfrm>
            <a:off x="2985668" y="6442531"/>
            <a:ext cx="2381459" cy="1272535"/>
          </a:xfrm>
          <a:prstGeom prst="rect">
            <a:avLst/>
          </a:prstGeom>
        </p:spPr>
      </p:pic>
      <p:pic>
        <p:nvPicPr>
          <p:cNvPr id="5" name="Picture 4">
            <a:extLst>
              <a:ext uri="{FF2B5EF4-FFF2-40B4-BE49-F238E27FC236}">
                <a16:creationId xmlns:a16="http://schemas.microsoft.com/office/drawing/2014/main" id="{F56F84B3-285F-EACA-8458-9427D9BDE0AE}"/>
              </a:ext>
            </a:extLst>
          </p:cNvPr>
          <p:cNvPicPr>
            <a:picLocks noChangeAspect="1"/>
          </p:cNvPicPr>
          <p:nvPr/>
        </p:nvPicPr>
        <p:blipFill>
          <a:blip r:embed="rId4"/>
          <a:stretch>
            <a:fillRect/>
          </a:stretch>
        </p:blipFill>
        <p:spPr>
          <a:xfrm>
            <a:off x="9082733" y="6473580"/>
            <a:ext cx="2267282" cy="1285389"/>
          </a:xfrm>
          <a:prstGeom prst="rect">
            <a:avLst/>
          </a:prstGeom>
        </p:spPr>
      </p:pic>
      <p:pic>
        <p:nvPicPr>
          <p:cNvPr id="7" name="Picture 6">
            <a:extLst>
              <a:ext uri="{FF2B5EF4-FFF2-40B4-BE49-F238E27FC236}">
                <a16:creationId xmlns:a16="http://schemas.microsoft.com/office/drawing/2014/main" id="{E8DC0084-4FAF-C9BB-AB9E-BE9B10FFE377}"/>
              </a:ext>
            </a:extLst>
          </p:cNvPr>
          <p:cNvPicPr>
            <a:picLocks noChangeAspect="1"/>
          </p:cNvPicPr>
          <p:nvPr/>
        </p:nvPicPr>
        <p:blipFill>
          <a:blip r:embed="rId5"/>
          <a:stretch>
            <a:fillRect/>
          </a:stretch>
        </p:blipFill>
        <p:spPr>
          <a:xfrm>
            <a:off x="14388620" y="6473580"/>
            <a:ext cx="2888067" cy="1262504"/>
          </a:xfrm>
          <a:prstGeom prst="rect">
            <a:avLst/>
          </a:prstGeom>
        </p:spPr>
      </p:pic>
      <p:pic>
        <p:nvPicPr>
          <p:cNvPr id="9" name="Picture 8">
            <a:extLst>
              <a:ext uri="{FF2B5EF4-FFF2-40B4-BE49-F238E27FC236}">
                <a16:creationId xmlns:a16="http://schemas.microsoft.com/office/drawing/2014/main" id="{7F1DB2FB-33F2-9FAA-1BC2-3DF3089BBFCF}"/>
              </a:ext>
            </a:extLst>
          </p:cNvPr>
          <p:cNvPicPr>
            <a:picLocks noChangeAspect="1"/>
          </p:cNvPicPr>
          <p:nvPr/>
        </p:nvPicPr>
        <p:blipFill>
          <a:blip r:embed="rId6"/>
          <a:stretch>
            <a:fillRect/>
          </a:stretch>
        </p:blipFill>
        <p:spPr>
          <a:xfrm>
            <a:off x="20342401" y="6381880"/>
            <a:ext cx="2796518" cy="1229674"/>
          </a:xfrm>
          <a:prstGeom prst="rect">
            <a:avLst/>
          </a:prstGeom>
        </p:spPr>
      </p:pic>
      <p:pic>
        <p:nvPicPr>
          <p:cNvPr id="11" name="Picture 10">
            <a:extLst>
              <a:ext uri="{FF2B5EF4-FFF2-40B4-BE49-F238E27FC236}">
                <a16:creationId xmlns:a16="http://schemas.microsoft.com/office/drawing/2014/main" id="{2B604FD3-0C08-DAEA-86A6-03DC54BEF9D9}"/>
              </a:ext>
            </a:extLst>
          </p:cNvPr>
          <p:cNvPicPr>
            <a:picLocks noChangeAspect="1"/>
          </p:cNvPicPr>
          <p:nvPr/>
        </p:nvPicPr>
        <p:blipFill>
          <a:blip r:embed="rId3"/>
          <a:stretch>
            <a:fillRect/>
          </a:stretch>
        </p:blipFill>
        <p:spPr>
          <a:xfrm>
            <a:off x="16393893" y="9496104"/>
            <a:ext cx="6248182" cy="3338722"/>
          </a:xfrm>
          <a:prstGeom prst="rect">
            <a:avLst/>
          </a:prstGeom>
        </p:spPr>
      </p:pic>
    </p:spTree>
    <p:extLst>
      <p:ext uri="{BB962C8B-B14F-4D97-AF65-F5344CB8AC3E}">
        <p14:creationId xmlns:p14="http://schemas.microsoft.com/office/powerpoint/2010/main" val="28993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latin typeface="Times New Roman" panose="02020603050405020304" pitchFamily="18" charset="0"/>
                    <a:ea typeface="Calibri" panose="020F0502020204030204" pitchFamily="34" charset="0"/>
                    <a:cs typeface="Mangal" panose="02040503050203030202" pitchFamily="18" charset="0"/>
                  </a:rPr>
                  <a:t>Tăng nhiệt độ</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530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7" y="1972102"/>
            <a:ext cx="23825350" cy="3079231"/>
            <a:chOff x="534987" y="1636413"/>
            <a:chExt cx="23017949" cy="1187790"/>
          </a:xfrm>
        </p:grpSpPr>
        <mc:AlternateContent xmlns:mc="http://schemas.openxmlformats.org/markup-compatibility/2006" xmlns:a14="http://schemas.microsoft.com/office/drawing/2010/main">
          <mc:Choice Requires="a14">
            <p:sp>
              <p:nvSpPr>
                <p:cNvPr id="266" name="Rounded Rectangle 24">
                  <a:extLst>
                    <a:ext uri="{FF2B5EF4-FFF2-40B4-BE49-F238E27FC236}">
                      <a16:creationId xmlns:a16="http://schemas.microsoft.com/office/drawing/2014/main" id="{EE17A035-4F3F-415E-BEA7-3331C045288F}"/>
                    </a:ext>
                  </a:extLst>
                </p:cNvPr>
                <p:cNvSpPr/>
                <p:nvPr/>
              </p:nvSpPr>
              <p:spPr bwMode="auto">
                <a:xfrm>
                  <a:off x="3758221" y="1636413"/>
                  <a:ext cx="19794715" cy="1071464"/>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a:lnSpc>
                      <a:spcPct val="107000"/>
                    </a:lnSpc>
                    <a:spcAft>
                      <a:spcPts val="800"/>
                    </a:spcAft>
                  </a:pPr>
                  <a:r>
                    <a:rPr lang="en-US" sz="4800" b="1" kern="100" dirty="0">
                      <a:effectLst/>
                      <a:latin typeface="Times New Roman" panose="02020603050405020304" pitchFamily="18" charset="0"/>
                      <a:ea typeface="Calibri" panose="020F0502020204030204" pitchFamily="34" charset="0"/>
                      <a:cs typeface="Mangal" panose="02040503050203030202" pitchFamily="18" charset="0"/>
                    </a:rPr>
                    <a:t>Cho</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phản ứng thuận nghịch ở trạng thái cân bằng:</a:t>
                  </a:r>
                  <a:endParaRPr lang="en-GB" sz="4800" b="1" kern="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800"/>
                    </a:spcAft>
                  </a:pP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4NH</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3 </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(g) + 3O</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(g) 2N</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 (g) + 6H</a:t>
                  </a:r>
                  <a:r>
                    <a:rPr lang="vi-VN" sz="4800" b="1"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b="1" kern="100" dirty="0">
                      <a:effectLst/>
                      <a:latin typeface="Times New Roman" panose="02020603050405020304" pitchFamily="18" charset="0"/>
                      <a:ea typeface="Calibri" panose="020F0502020204030204" pitchFamily="34" charset="0"/>
                      <a:cs typeface="Mangal" panose="02040503050203030202" pitchFamily="18" charset="0"/>
                    </a:rPr>
                    <a:t>O </a:t>
                  </a:r>
                  <a14:m>
                    <m:oMath xmlns:m="http://schemas.openxmlformats.org/officeDocument/2006/math">
                      <m:sSub>
                        <m:sSubPr>
                          <m:ctrlPr>
                            <a:rPr lang="en-GB" sz="4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   ∆</m:t>
                          </m:r>
                        </m:e>
                        <m:sub>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𝒓</m:t>
                          </m:r>
                        </m:sub>
                      </m:sSub>
                      <m:sSubSup>
                        <m:sSubSupPr>
                          <m:ctrlPr>
                            <a:rPr lang="en-GB" sz="4800" b="1" i="1" kern="100">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𝑯</m:t>
                          </m:r>
                        </m:e>
                        <m:sub>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𝟐𝟗𝟖</m:t>
                          </m:r>
                        </m:sub>
                        <m:sup>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𝟎</m:t>
                          </m:r>
                        </m:sup>
                      </m:sSubSup>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&lt;</m:t>
                      </m:r>
                      <m:r>
                        <a:rPr lang="vi-VN" sz="4800" b="1" i="1" kern="100" smtClean="0">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GB" sz="4800" b="1" kern="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800"/>
                    </a:spcAft>
                  </a:pPr>
                  <a:r>
                    <a:rPr lang="vi-VN" sz="4800" b="1" kern="100" dirty="0">
                      <a:effectLst/>
                      <a:latin typeface="Times New Roman" panose="02020603050405020304" pitchFamily="18" charset="0"/>
                      <a:ea typeface="Times New Roman" panose="02020603050405020304" pitchFamily="18" charset="0"/>
                      <a:cs typeface="Mangal" panose="02040503050203030202" pitchFamily="18" charset="0"/>
                    </a:rPr>
                    <a:t>Cân bằng sẽ chuyển dịch theo chiều thuận khi:</a:t>
                  </a:r>
                  <a:endParaRPr lang="en-GB" sz="4800" b="1" kern="100" dirty="0">
                    <a:effectLst/>
                    <a:latin typeface="Calibri" panose="020F0502020204030204" pitchFamily="34" charset="0"/>
                    <a:ea typeface="Calibri" panose="020F0502020204030204" pitchFamily="34" charset="0"/>
                    <a:cs typeface="Mangal" panose="02040503050203030202" pitchFamily="18" charset="0"/>
                  </a:endParaRPr>
                </a:p>
                <a:p>
                  <a:pPr algn="ctr" defTabSz="4354339">
                    <a:buClrTx/>
                    <a:defRPr/>
                  </a:pP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mc:Choice>
          <mc:Fallback xmlns="">
            <p:sp>
              <p:nvSpPr>
                <p:cNvPr id="266" name="Rounded Rectangle 24">
                  <a:extLst>
                    <a:ext uri="{FF2B5EF4-FFF2-40B4-BE49-F238E27FC236}">
                      <a16:creationId xmlns:a16="http://schemas.microsoft.com/office/drawing/2014/main" id="{EE17A035-4F3F-415E-BEA7-3331C045288F}"/>
                    </a:ext>
                  </a:extLst>
                </p:cNvPr>
                <p:cNvSpPr>
                  <a:spLocks noRot="1" noChangeAspect="1" noMove="1" noResize="1" noEditPoints="1" noAdjustHandles="1" noChangeArrowheads="1" noChangeShapeType="1" noTextEdit="1"/>
                </p:cNvSpPr>
                <p:nvPr/>
              </p:nvSpPr>
              <p:spPr bwMode="auto">
                <a:xfrm>
                  <a:off x="3758221" y="1636413"/>
                  <a:ext cx="19794715" cy="1071464"/>
                </a:xfrm>
                <a:prstGeom prst="roundRect">
                  <a:avLst>
                    <a:gd name="adj" fmla="val 5492"/>
                  </a:avLst>
                </a:prstGeom>
                <a:blipFill>
                  <a:blip r:embed="rId3"/>
                  <a:stretch>
                    <a:fillRect/>
                  </a:stretch>
                </a:blipFill>
                <a:ln w="19050" cap="flat" cmpd="sng" algn="ctr">
                  <a:solidFill>
                    <a:sysClr val="window" lastClr="FFFFFF"/>
                  </a:solidFill>
                  <a:prstDash val="solid"/>
                </a:ln>
                <a:effectLst>
                  <a:outerShdw blurRad="50800" dist="38100" dir="2700000" algn="tl" rotWithShape="0">
                    <a:prstClr val="black">
                      <a:alpha val="40000"/>
                    </a:prstClr>
                  </a:outerShdw>
                </a:effectLst>
              </p:spPr>
              <p:txBody>
                <a:bodyPr/>
                <a:lstStyle/>
                <a:p>
                  <a:r>
                    <a:rPr lang="en-GB">
                      <a:noFill/>
                    </a:rPr>
                    <a:t> </a:t>
                  </a:r>
                </a:p>
              </p:txBody>
            </p:sp>
          </mc:Fallback>
        </mc:AlternateContent>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16</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Thêm chất xúc tác</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mj-lt"/>
                    <a:ea typeface="Calibri" panose="020F0502020204030204" pitchFamily="34" charset="0"/>
                    <a:cs typeface="Mangal" panose="02040503050203030202" pitchFamily="18" charset="0"/>
                  </a:rPr>
                  <a:t>Tăng áp suất</a:t>
                </a:r>
                <a:endParaRPr lang="en-GB" sz="5400" kern="100" dirty="0">
                  <a:solidFill>
                    <a:schemeClr val="bg1"/>
                  </a:solidFill>
                  <a:effectLst/>
                  <a:latin typeface="+mj-lt"/>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Loại bỏ nước .</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gn="ctr" defTabSz="2177060">
                  <a:buClrTx/>
                  <a:defRPr/>
                </a:pP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166496" y="1244621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noProof="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3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Nước chanh có môi trường acid.</a:t>
                </a:r>
                <a:endParaRPr lang="en-GB" sz="5400" dirty="0">
                  <a:solidFill>
                    <a:schemeClr val="bg1"/>
                  </a:solidFill>
                  <a:effectLst/>
                  <a:latin typeface="VNI Times"/>
                  <a:ea typeface="Calibri" panose="020F0502020204030204" pitchFamily="34" charset="0"/>
                  <a:cs typeface="Times New Roman" panose="02020603050405020304"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530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7" y="1972102"/>
            <a:ext cx="23825350" cy="3079231"/>
            <a:chOff x="534987" y="1636413"/>
            <a:chExt cx="23017949" cy="1187790"/>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758221" y="1636413"/>
              <a:ext cx="19794715" cy="1071464"/>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defTabSz="4354339">
                <a:buClrTx/>
                <a:defRPr/>
              </a:pPr>
              <a:r>
                <a:rPr lang="vi-VN" sz="5400" b="1" dirty="0">
                  <a:effectLst/>
                  <a:latin typeface="Times New Roman" panose="02020603050405020304" pitchFamily="18" charset="0"/>
                  <a:ea typeface="Calibri" panose="020F0502020204030204" pitchFamily="34" charset="0"/>
                </a:rPr>
                <a:t>Đo pH của cốc nước chanh được giá trị pH bằng 2,4. Nhận định sau đây không đúng</a:t>
              </a:r>
              <a:r>
                <a:rPr lang="vi-VN" sz="5400" dirty="0">
                  <a:effectLst/>
                  <a:latin typeface="Times New Roman" panose="02020603050405020304" pitchFamily="18" charset="0"/>
                  <a:ea typeface="Calibri" panose="020F0502020204030204" pitchFamily="34" charset="0"/>
                </a:rPr>
                <a:t>?</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17</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Nồng độ ion [H+] của nước chanh là 10</a:t>
                </a:r>
                <a:r>
                  <a:rPr lang="vi-VN" sz="54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-2,4</a:t>
                </a: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mol/L</a:t>
                </a:r>
                <a:endParaRPr lang="en-GB" sz="5400" dirty="0">
                  <a:solidFill>
                    <a:schemeClr val="bg1"/>
                  </a:solidFill>
                  <a:effectLst/>
                  <a:latin typeface="VNI Times"/>
                  <a:ea typeface="Calibri" panose="020F0502020204030204" pitchFamily="34" charset="0"/>
                  <a:cs typeface="Times New Roman" panose="02020603050405020304"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Nồng độ ion [H+] của nước chanh là 0,24 mol/L</a:t>
                </a:r>
                <a:endParaRPr lang="en-GB" sz="5400" dirty="0">
                  <a:solidFill>
                    <a:schemeClr val="bg1"/>
                  </a:solidFill>
                  <a:effectLst/>
                  <a:latin typeface="VNI Times"/>
                  <a:ea typeface="Calibri" panose="020F0502020204030204" pitchFamily="34" charset="0"/>
                  <a:cs typeface="Times New Roman" panose="02020603050405020304"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en-US" sz="5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Nồng</a:t>
                </a:r>
                <a:r>
                  <a:rPr lang="en-US"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 [OH-] của nước chanh nhỏ hơn 10</a:t>
                </a:r>
                <a:r>
                  <a:rPr lang="vi-VN" sz="54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a:t>
                </a:r>
                <a:r>
                  <a:rPr lang="vi-VN" sz="5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mol/L</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194097" y="1022355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555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Base có pH&gt; 7</a:t>
              </a:r>
            </a:p>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schemeClr val="tx1"/>
                  </a:solidFill>
                  <a:latin typeface="Times New Roman" panose="02020603050405020304" pitchFamily="18" charset="0"/>
                  <a:ea typeface="+mn-ea"/>
                  <a:cs typeface="Times New Roman" panose="02020603050405020304" pitchFamily="18" charset="0"/>
                </a:rPr>
                <a:t>Acid có pH&lt;7</a:t>
              </a:r>
            </a:p>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HCl phân li hoàn toàn</a:t>
              </a:r>
              <a:endPar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a16="http://schemas.microsoft.com/office/drawing/2014/main" id="{2C69E716-EF34-8C4B-BB20-977BAF7C5DC0}"/>
              </a:ext>
            </a:extLst>
          </p:cNvPr>
          <p:cNvGrpSpPr/>
          <p:nvPr/>
        </p:nvGrpSpPr>
        <p:grpSpPr>
          <a:xfrm>
            <a:off x="1754478" y="6324893"/>
            <a:ext cx="21702061" cy="1515197"/>
            <a:chOff x="247182" y="2237391"/>
            <a:chExt cx="10901863" cy="8019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1"/>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345080" cy="348281"/>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vi-VN" sz="4000" b="1" i="0" kern="1200" dirty="0">
                    <a:solidFill>
                      <a:prstClr val="white"/>
                    </a:solidFill>
                    <a:latin typeface="+mj-lt"/>
                    <a:ea typeface="Tahoma" panose="020B0604030504040204" pitchFamily="34" charset="0"/>
                    <a:cs typeface="Tahoma" panose="020B0604030504040204" pitchFamily="34" charset="0"/>
                  </a:rPr>
                  <a:t>d&lt;c&lt;a&lt;b</a:t>
                </a:r>
                <a:r>
                  <a:rPr kumimoji="0" lang="fr-FR"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 </a:t>
                </a:r>
                <a:endParaRPr kumimoji="0" lang="en-US" sz="4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mj-lt"/>
                    <a:ea typeface="Tahoma" panose="020B0604030504040204" pitchFamily="34" charset="0"/>
                    <a:cs typeface="Tahoma" panose="020B0604030504040204" pitchFamily="34" charset="0"/>
                  </a:rPr>
                  <a:t>c&lt;a&lt;d&lt;b</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401"/>
              <a:ext cx="2038174" cy="801890"/>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mj-lt"/>
                    <a:ea typeface="Tahoma" panose="020B0604030504040204" pitchFamily="34" charset="0"/>
                    <a:cs typeface="Tahoma" panose="020B0604030504040204" pitchFamily="34" charset="0"/>
                  </a:rPr>
                  <a:t>a</a:t>
                </a: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&lt;b&lt;c&lt;a</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9"/>
              <a:ext cx="2154103" cy="801889"/>
              <a:chOff x="5537206" y="1704231"/>
              <a:chExt cx="2146800"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872532"/>
                <a:ext cx="1971795"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i="0" kern="1200" dirty="0">
                    <a:solidFill>
                      <a:prstClr val="white"/>
                    </a:solidFill>
                    <a:latin typeface="+mj-lt"/>
                    <a:ea typeface="Tahoma" panose="020B0604030504040204" pitchFamily="34" charset="0"/>
                    <a:cs typeface="Tahoma" panose="020B0604030504040204" pitchFamily="34" charset="0"/>
                  </a:rPr>
                  <a:t>b&lt;a&lt;c&lt;d</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3426066" y="6491855"/>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3049540"/>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822247" y="1720892"/>
              <a:ext cx="19730689" cy="110331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r>
                <a:rPr lang="vi-VN" sz="5400" b="1" kern="100" dirty="0">
                  <a:effectLst/>
                  <a:latin typeface="Times New Roman" panose="02020603050405020304" pitchFamily="18" charset="0"/>
                  <a:ea typeface="Calibri" panose="020F0502020204030204" pitchFamily="34" charset="0"/>
                </a:rPr>
                <a:t>Xét pH của bốn dung dịch có nồng độ mol/L bằng nhau là dung dịch HCl, pH=a; dung dịch H</a:t>
              </a:r>
              <a:r>
                <a:rPr lang="vi-VN" sz="5400" b="1" kern="100" baseline="-25000" dirty="0">
                  <a:effectLst/>
                  <a:latin typeface="Times New Roman" panose="02020603050405020304" pitchFamily="18" charset="0"/>
                  <a:ea typeface="Calibri" panose="020F0502020204030204" pitchFamily="34" charset="0"/>
                </a:rPr>
                <a:t>2</a:t>
              </a:r>
              <a:r>
                <a:rPr lang="vi-VN" sz="5400" b="1" kern="100" dirty="0">
                  <a:effectLst/>
                  <a:latin typeface="Times New Roman" panose="02020603050405020304" pitchFamily="18" charset="0"/>
                  <a:ea typeface="Calibri" panose="020F0502020204030204" pitchFamily="34" charset="0"/>
                </a:rPr>
                <a:t>SO</a:t>
              </a:r>
              <a:r>
                <a:rPr lang="vi-VN" sz="5400" b="1" kern="100" baseline="-25000" dirty="0">
                  <a:effectLst/>
                  <a:latin typeface="Times New Roman" panose="02020603050405020304" pitchFamily="18" charset="0"/>
                  <a:ea typeface="Calibri" panose="020F0502020204030204" pitchFamily="34" charset="0"/>
                </a:rPr>
                <a:t>4</a:t>
              </a:r>
              <a:r>
                <a:rPr lang="vi-VN" sz="5400" b="1" kern="100" dirty="0">
                  <a:effectLst/>
                  <a:latin typeface="Times New Roman" panose="02020603050405020304" pitchFamily="18" charset="0"/>
                  <a:ea typeface="Calibri" panose="020F0502020204030204" pitchFamily="34" charset="0"/>
                </a:rPr>
                <a:t>, pH=b; dung dịch NH</a:t>
              </a:r>
              <a:r>
                <a:rPr lang="vi-VN" sz="5400" b="1" kern="100" baseline="-25000" dirty="0">
                  <a:effectLst/>
                  <a:latin typeface="Times New Roman" panose="02020603050405020304" pitchFamily="18" charset="0"/>
                  <a:ea typeface="Calibri" panose="020F0502020204030204" pitchFamily="34" charset="0"/>
                </a:rPr>
                <a:t>4</a:t>
              </a:r>
              <a:r>
                <a:rPr lang="vi-VN" sz="5400" b="1" kern="100" dirty="0">
                  <a:effectLst/>
                  <a:latin typeface="Times New Roman" panose="02020603050405020304" pitchFamily="18" charset="0"/>
                  <a:ea typeface="Calibri" panose="020F0502020204030204" pitchFamily="34" charset="0"/>
                </a:rPr>
                <a:t>Cl, pH=c và dung dịch NaOH pH=d. Nhận định nào dưới đây đúng</a:t>
              </a:r>
              <a:r>
                <a:rPr lang="vi-VN" sz="1800" b="1" kern="100" dirty="0">
                  <a:effectLst/>
                  <a:latin typeface="Times New Roman" panose="02020603050405020304" pitchFamily="18" charset="0"/>
                  <a:ea typeface="Calibri" panose="020F0502020204030204" pitchFamily="34" charset="0"/>
                </a:rPr>
                <a:t>?</a:t>
              </a:r>
              <a:endParaRPr lang="en-GB" sz="1800" b="1"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18</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26134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70273" y="6749265"/>
            <a:ext cx="21702061" cy="1515192"/>
            <a:chOff x="247182" y="2237391"/>
            <a:chExt cx="10901863" cy="801897"/>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1"/>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345080" cy="408852"/>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43%</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5428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10%</a:t>
                </a:r>
                <a:endParaRPr kumimoji="0" lang="en-US" sz="54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8"/>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5427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5400" b="1" i="0" kern="1200" dirty="0">
                    <a:solidFill>
                      <a:prstClr val="white"/>
                    </a:solidFill>
                    <a:latin typeface="Tahoma" panose="020B0604030504040204" pitchFamily="34" charset="0"/>
                    <a:ea typeface="Tahoma" panose="020B0604030504040204" pitchFamily="34" charset="0"/>
                    <a:cs typeface="Tahoma" panose="020B0604030504040204" pitchFamily="34" charset="0"/>
                  </a:rPr>
                  <a:t>30%</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9"/>
              <a:ext cx="2154103" cy="801889"/>
              <a:chOff x="5537206" y="1704231"/>
              <a:chExt cx="2146800"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5712211" y="1872532"/>
                <a:ext cx="1971795" cy="49970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25</a:t>
                </a: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id="{891E4DE8-704B-39F9-984C-2F7D8B0A34D3}"/>
              </a:ext>
            </a:extLst>
          </p:cNvPr>
          <p:cNvSpPr/>
          <p:nvPr/>
        </p:nvSpPr>
        <p:spPr>
          <a:xfrm>
            <a:off x="19184216" y="6942908"/>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0">
            <a:extLst>
              <a:ext uri="{FF2B5EF4-FFF2-40B4-BE49-F238E27FC236}">
                <a16:creationId xmlns:a16="http://schemas.microsoft.com/office/drawing/2014/main" id="{3610751E-E89B-16A3-0727-666AB97FA645}"/>
              </a:ext>
            </a:extLst>
          </p:cNvPr>
          <p:cNvGrpSpPr/>
          <p:nvPr/>
        </p:nvGrpSpPr>
        <p:grpSpPr>
          <a:xfrm>
            <a:off x="1035833" y="1730831"/>
            <a:ext cx="22946983" cy="4699893"/>
            <a:chOff x="534987" y="1564292"/>
            <a:chExt cx="23017949" cy="144960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144960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nSpc>
                  <a:spcPct val="107000"/>
                </a:lnSpc>
                <a:spcAft>
                  <a:spcPts val="800"/>
                </a:spcAft>
              </a:pPr>
              <a:r>
                <a:rPr lang="en-US" sz="4800" kern="100" dirty="0" err="1">
                  <a:effectLst/>
                  <a:latin typeface="Times New Roman" panose="02020603050405020304" pitchFamily="18" charset="0"/>
                  <a:ea typeface="Calibri" panose="020F0502020204030204" pitchFamily="34" charset="0"/>
                  <a:cs typeface="Mangal" panose="02040503050203030202" pitchFamily="18" charset="0"/>
                </a:rPr>
                <a:t>Thực</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hiện phản ứng tổng hợp amoniac</a:t>
              </a:r>
              <a:endParaRPr lang="en-GB" sz="4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N</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+ 3H</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a:t>
              </a:r>
              <a:r>
                <a:rPr lang="vi-VN" sz="48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2NH</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3</a:t>
              </a:r>
              <a:endParaRPr lang="en-GB" sz="4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Nồng độ mol ban đầu của các chất như sau: [N</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]=1 mol/l; [H</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]=1,2 mol/l. Khi phản ứng cân bằng nồng độ mol của [NH</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3</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 =0,2 mol/l. Hiệu suất của phản ứng </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là</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4354339"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19</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20007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wipe(left)">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3825350" cy="10799807"/>
            <a:chOff x="534987" y="1647866"/>
            <a:chExt cx="23017949" cy="4165944"/>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2060987" y="2229478"/>
              <a:ext cx="21491949" cy="3584332"/>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defTabSz="4354339" eaLnBrk="1" fontAlgn="auto" latinLnBrk="0" hangingPunct="1">
                <a:lnSpc>
                  <a:spcPct val="100000"/>
                </a:lnSpc>
                <a:spcBef>
                  <a:spcPts val="0"/>
                </a:spcBef>
                <a:spcAft>
                  <a:spcPts val="0"/>
                </a:spcAft>
                <a:buClrTx/>
                <a:buSzTx/>
                <a:buFontTx/>
                <a:buNone/>
                <a:tabLst/>
                <a:defRPr/>
              </a:pPr>
              <a:r>
                <a:rPr lang="en-US" sz="4800" kern="100" dirty="0" err="1">
                  <a:effectLst/>
                  <a:latin typeface="Times New Roman" panose="02020603050405020304" pitchFamily="18" charset="0"/>
                  <a:ea typeface="Calibri" panose="020F0502020204030204" pitchFamily="34" charset="0"/>
                </a:rPr>
                <a:t>Chuẩn</a:t>
              </a:r>
              <a:r>
                <a:rPr lang="vi-VN" sz="4800" kern="100" dirty="0">
                  <a:effectLst/>
                  <a:latin typeface="Times New Roman" panose="02020603050405020304" pitchFamily="18" charset="0"/>
                  <a:ea typeface="Calibri" panose="020F0502020204030204" pitchFamily="34" charset="0"/>
                </a:rPr>
                <a:t> độ acid-base là kĩ thuật phân tích cho phép xác định nồng độ của dung dịch acid hoặc dung dịch base dựa trên phản ứng trung hòa giữa dung dịch chuẩn (đã biết nồng độ) với một thể tích xác định của dung dịch chuẩn độ. Điểm tương đương của chuẩn độ là điểm mà dung dịch chuẩn của phản ứng vừa hết với dung dịch cần chuẩn độ. Trong chuẩn độ acid-base, điểm này thường được đánh dấu bằng các chất chỉ thị có khoảng pH đổi màu trùng hoặc rất sát với pH tại điểm tương đương; điểm mà chất chỉ thị thực sự thay đổi màu được gọi là điểm cuối.</a:t>
              </a:r>
            </a:p>
            <a:p>
              <a:pPr defTabSz="4354339">
                <a:buClrTx/>
                <a:defRPr/>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Để xác định lại nồng độ acid CH</a:t>
              </a:r>
              <a:r>
                <a:rPr lang="vi-VN" sz="4800" kern="100" baseline="-25000" dirty="0">
                  <a:effectLst/>
                  <a:latin typeface="Times New Roman" panose="02020603050405020304" pitchFamily="18" charset="0"/>
                  <a:ea typeface="Calibri" panose="020F0502020204030204" pitchFamily="34" charset="0"/>
                  <a:cs typeface="Mangal" panose="02040503050203030202" pitchFamily="18" charset="0"/>
                </a:rPr>
                <a:t>3</a:t>
              </a:r>
              <a:r>
                <a:rPr lang="vi-VN" sz="4800" kern="100" dirty="0">
                  <a:effectLst/>
                  <a:latin typeface="Times New Roman" panose="02020603050405020304" pitchFamily="18" charset="0"/>
                  <a:ea typeface="Calibri" panose="020F0502020204030204" pitchFamily="34" charset="0"/>
                  <a:cs typeface="Mangal" panose="02040503050203030202" pitchFamily="18" charset="0"/>
                </a:rPr>
                <a:t>COOH trong mẫu giấm ăn (có nồng độ khoảng 4%; khối lượng riêng D= 1,050g/ml) người ta pha loãng 10,00ml giấm ăn trên bằng nước cất được 100,00 ml dung dịch X rồi chuẩn độ 10,00 ml dung dịch X bằng dung dịch NaOH chuẩn với chỉ thị thích hợp. Lặp lại 3 lần.</a:t>
              </a:r>
              <a:endParaRPr lang="en-GB" sz="4800" kern="100" dirty="0">
                <a:effectLst/>
                <a:latin typeface="Calibri" panose="020F0502020204030204" pitchFamily="34" charset="0"/>
                <a:ea typeface="Calibri" panose="020F0502020204030204" pitchFamily="34" charset="0"/>
                <a:cs typeface="Mangal" panose="02040503050203030202" pitchFamily="18" charset="0"/>
              </a:endParaRPr>
            </a:p>
            <a:p>
              <a:pPr defTabSz="4354339">
                <a:buClrTx/>
                <a:defRPr/>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Kết quả chuẩn độ 10ml dung dịch X khi sử dụng dung dịch chuẩn NaOH 0,05M như sau: </a:t>
              </a:r>
              <a:endParaRPr lang="en-GB" sz="4800"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4354339"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20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2389216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157467" y="2001793"/>
            <a:ext cx="24228120" cy="7926768"/>
            <a:chOff x="534987" y="1647866"/>
            <a:chExt cx="23407070" cy="3057691"/>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2450108" y="2002996"/>
              <a:ext cx="21491949" cy="270256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defTabSz="4354339">
                <a:buClrTx/>
                <a:defRPr/>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Kết quả chuẩn độ 10ml dung dịch X khi sử dụng dung dịch chuẩn NaOH 0,05M như sau:</a:t>
              </a:r>
            </a:p>
            <a:p>
              <a:pPr defTabSz="4354339">
                <a:buClrTx/>
                <a:defRPr/>
              </a:pPr>
              <a:endParaRPr lang="vi-VN" sz="4800" kern="100" dirty="0">
                <a:latin typeface="Times New Roman" panose="02020603050405020304" pitchFamily="18" charset="0"/>
                <a:ea typeface="Calibri" panose="020F0502020204030204" pitchFamily="34" charset="0"/>
                <a:cs typeface="Mangal" panose="02040503050203030202" pitchFamily="18" charset="0"/>
              </a:endParaRPr>
            </a:p>
            <a:p>
              <a:pPr defTabSz="4354339">
                <a:buClrTx/>
                <a:defRPr/>
              </a:pPr>
              <a:endParaRPr lang="vi-VN" sz="4800" kern="100" dirty="0">
                <a:effectLst/>
                <a:latin typeface="Times New Roman" panose="02020603050405020304" pitchFamily="18" charset="0"/>
                <a:ea typeface="Calibri" panose="020F0502020204030204" pitchFamily="34" charset="0"/>
                <a:cs typeface="Mangal" panose="02040503050203030202" pitchFamily="18" charset="0"/>
              </a:endParaRPr>
            </a:p>
            <a:p>
              <a:pPr defTabSz="4354339">
                <a:buClrTx/>
                <a:defRPr/>
              </a:pPr>
              <a:endParaRPr lang="vi-VN" sz="4800" kern="100" dirty="0">
                <a:latin typeface="Times New Roman" panose="02020603050405020304" pitchFamily="18" charset="0"/>
                <a:ea typeface="Calibri" panose="020F0502020204030204" pitchFamily="34" charset="0"/>
                <a:cs typeface="Mangal" panose="02040503050203030202" pitchFamily="18" charset="0"/>
              </a:endParaRPr>
            </a:p>
            <a:p>
              <a:pPr defTabSz="4354339">
                <a:buClrTx/>
                <a:defRPr/>
              </a:pPr>
              <a:endParaRPr lang="vi-VN" sz="4800" kern="100" dirty="0">
                <a:effectLst/>
                <a:latin typeface="Times New Roman" panose="02020603050405020304" pitchFamily="18" charset="0"/>
                <a:ea typeface="Calibri" panose="020F0502020204030204" pitchFamily="34" charset="0"/>
                <a:cs typeface="Mangal" panose="02040503050203030202" pitchFamily="18" charset="0"/>
              </a:endParaRPr>
            </a:p>
            <a:p>
              <a:pPr defTabSz="4354339">
                <a:buClrTx/>
                <a:defRPr/>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Tính nồng độ phần trăm giấm ăn trên. Chấp nhận các thành </a:t>
              </a:r>
            </a:p>
            <a:p>
              <a:pPr defTabSz="4354339">
                <a:buClrTx/>
                <a:defRPr/>
              </a:pPr>
              <a:r>
                <a:rPr lang="vi-VN" sz="4800" kern="100" dirty="0">
                  <a:effectLst/>
                  <a:latin typeface="Times New Roman" panose="02020603050405020304" pitchFamily="18" charset="0"/>
                  <a:ea typeface="Calibri" panose="020F0502020204030204" pitchFamily="34" charset="0"/>
                  <a:cs typeface="Mangal" panose="02040503050203030202" pitchFamily="18" charset="0"/>
                </a:rPr>
                <a:t>phần khác trong mẫu không ảnh hưởng đến kết quả chuẩn độ.</a:t>
              </a:r>
              <a:endParaRPr lang="en-GB" sz="4800"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4354339"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318313" y="1763895"/>
                <a:ext cx="2245896"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20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 name="Group 1">
            <a:extLst>
              <a:ext uri="{FF2B5EF4-FFF2-40B4-BE49-F238E27FC236}">
                <a16:creationId xmlns:a16="http://schemas.microsoft.com/office/drawing/2014/main" id="{97A8E14E-CEE7-71AF-0ECD-74C09B0EF9AA}"/>
              </a:ext>
            </a:extLst>
          </p:cNvPr>
          <p:cNvGrpSpPr/>
          <p:nvPr/>
        </p:nvGrpSpPr>
        <p:grpSpPr>
          <a:xfrm>
            <a:off x="2139765" y="10657405"/>
            <a:ext cx="21702061" cy="1515192"/>
            <a:chOff x="247182" y="2237391"/>
            <a:chExt cx="10901863" cy="801897"/>
          </a:xfrm>
        </p:grpSpPr>
        <p:grpSp>
          <p:nvGrpSpPr>
            <p:cNvPr id="3" name="Group 50">
              <a:extLst>
                <a:ext uri="{FF2B5EF4-FFF2-40B4-BE49-F238E27FC236}">
                  <a16:creationId xmlns:a16="http://schemas.microsoft.com/office/drawing/2014/main" id="{377B49F4-B736-7E35-D65F-212F040B7BAC}"/>
                </a:ext>
              </a:extLst>
            </p:cNvPr>
            <p:cNvGrpSpPr/>
            <p:nvPr/>
          </p:nvGrpSpPr>
          <p:grpSpPr>
            <a:xfrm>
              <a:off x="247182" y="2237391"/>
              <a:ext cx="2038172" cy="801887"/>
              <a:chOff x="5537206" y="1704231"/>
              <a:chExt cx="2031262" cy="745468"/>
            </a:xfrm>
          </p:grpSpPr>
          <p:sp>
            <p:nvSpPr>
              <p:cNvPr id="16" name="Rectangle 51">
                <a:extLst>
                  <a:ext uri="{FF2B5EF4-FFF2-40B4-BE49-F238E27FC236}">
                    <a16:creationId xmlns:a16="http://schemas.microsoft.com/office/drawing/2014/main" id="{A026DBD3-31ED-F7E7-8AEF-62150D805ABC}"/>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7" name="Oval 52">
                <a:extLst>
                  <a:ext uri="{FF2B5EF4-FFF2-40B4-BE49-F238E27FC236}">
                    <a16:creationId xmlns:a16="http://schemas.microsoft.com/office/drawing/2014/main" id="{ECF68E70-D931-7EE5-54E9-4EBB04D6B0D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53">
                <a:extLst>
                  <a:ext uri="{FF2B5EF4-FFF2-40B4-BE49-F238E27FC236}">
                    <a16:creationId xmlns:a16="http://schemas.microsoft.com/office/drawing/2014/main" id="{183AF6D6-1BCE-893B-5BEC-A91014F1E966}"/>
                  </a:ext>
                </a:extLst>
              </p:cNvPr>
              <p:cNvSpPr txBox="1"/>
              <p:nvPr/>
            </p:nvSpPr>
            <p:spPr>
              <a:xfrm>
                <a:off x="6075400" y="1903250"/>
                <a:ext cx="1345080" cy="408852"/>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kumimoji="0" lang="vi-VN"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rPr>
                  <a:t>4,56</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4" name="Group 3">
              <a:extLst>
                <a:ext uri="{FF2B5EF4-FFF2-40B4-BE49-F238E27FC236}">
                  <a16:creationId xmlns:a16="http://schemas.microsoft.com/office/drawing/2014/main" id="{32DC4CB0-1B02-5FC7-7B29-1E0B9BA54D56}"/>
                </a:ext>
              </a:extLst>
            </p:cNvPr>
            <p:cNvGrpSpPr/>
            <p:nvPr/>
          </p:nvGrpSpPr>
          <p:grpSpPr>
            <a:xfrm>
              <a:off x="3163102" y="2237397"/>
              <a:ext cx="2038174" cy="801888"/>
              <a:chOff x="5537206" y="1704231"/>
              <a:chExt cx="2031264" cy="745468"/>
            </a:xfrm>
          </p:grpSpPr>
          <p:sp>
            <p:nvSpPr>
              <p:cNvPr id="13" name="Rectangle 55">
                <a:extLst>
                  <a:ext uri="{FF2B5EF4-FFF2-40B4-BE49-F238E27FC236}">
                    <a16:creationId xmlns:a16="http://schemas.microsoft.com/office/drawing/2014/main" id="{4C97684C-6092-D48F-B639-D0E179047077}"/>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Oval 56">
                <a:extLst>
                  <a:ext uri="{FF2B5EF4-FFF2-40B4-BE49-F238E27FC236}">
                    <a16:creationId xmlns:a16="http://schemas.microsoft.com/office/drawing/2014/main" id="{BD381FD2-79D8-BFC3-CA08-C6209EEC343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57">
                <a:extLst>
                  <a:ext uri="{FF2B5EF4-FFF2-40B4-BE49-F238E27FC236}">
                    <a16:creationId xmlns:a16="http://schemas.microsoft.com/office/drawing/2014/main" id="{5AE069DF-1582-4029-BF2D-4A412A3A8D85}"/>
                  </a:ext>
                </a:extLst>
              </p:cNvPr>
              <p:cNvSpPr txBox="1"/>
              <p:nvPr/>
            </p:nvSpPr>
            <p:spPr>
              <a:xfrm>
                <a:off x="5827319" y="1903244"/>
                <a:ext cx="1741151" cy="45428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5400" b="1" i="0" kern="1200" dirty="0">
                    <a:solidFill>
                      <a:prstClr val="white"/>
                    </a:solidFill>
                    <a:latin typeface="+mj-lt"/>
                    <a:ea typeface="Tahoma" panose="020B0604030504040204" pitchFamily="34" charset="0"/>
                    <a:cs typeface="Tahoma" panose="020B0604030504040204" pitchFamily="34" charset="0"/>
                  </a:rPr>
                  <a:t>4,78</a:t>
                </a:r>
                <a:endParaRPr kumimoji="0" lang="en-US" sz="54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nvGrpSpPr>
            <p:cNvPr id="5" name="Group 3">
              <a:extLst>
                <a:ext uri="{FF2B5EF4-FFF2-40B4-BE49-F238E27FC236}">
                  <a16:creationId xmlns:a16="http://schemas.microsoft.com/office/drawing/2014/main" id="{BEC49CE1-5FBE-F63B-7476-FDF776383C4C}"/>
                </a:ext>
              </a:extLst>
            </p:cNvPr>
            <p:cNvGrpSpPr/>
            <p:nvPr/>
          </p:nvGrpSpPr>
          <p:grpSpPr>
            <a:xfrm>
              <a:off x="6079022" y="2237398"/>
              <a:ext cx="2038174" cy="801889"/>
              <a:chOff x="5537206" y="1704231"/>
              <a:chExt cx="2031264" cy="745468"/>
            </a:xfrm>
          </p:grpSpPr>
          <p:sp>
            <p:nvSpPr>
              <p:cNvPr id="10" name="Rectangle 45">
                <a:extLst>
                  <a:ext uri="{FF2B5EF4-FFF2-40B4-BE49-F238E27FC236}">
                    <a16:creationId xmlns:a16="http://schemas.microsoft.com/office/drawing/2014/main" id="{95DE9580-2E36-4869-06B7-6724C500480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1" name="Oval 46">
                <a:extLst>
                  <a:ext uri="{FF2B5EF4-FFF2-40B4-BE49-F238E27FC236}">
                    <a16:creationId xmlns:a16="http://schemas.microsoft.com/office/drawing/2014/main" id="{9747A477-1B51-6978-3FFE-B0EAA654935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47">
                <a:extLst>
                  <a:ext uri="{FF2B5EF4-FFF2-40B4-BE49-F238E27FC236}">
                    <a16:creationId xmlns:a16="http://schemas.microsoft.com/office/drawing/2014/main" id="{43187224-34A5-FE3D-B986-8645D4B2ADFE}"/>
                  </a:ext>
                </a:extLst>
              </p:cNvPr>
              <p:cNvSpPr txBox="1"/>
              <p:nvPr/>
            </p:nvSpPr>
            <p:spPr>
              <a:xfrm>
                <a:off x="6016038" y="1903245"/>
                <a:ext cx="1490412" cy="45427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4,15</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8">
              <a:extLst>
                <a:ext uri="{FF2B5EF4-FFF2-40B4-BE49-F238E27FC236}">
                  <a16:creationId xmlns:a16="http://schemas.microsoft.com/office/drawing/2014/main" id="{7C5F9865-BE6D-2777-4608-394042F13FA6}"/>
                </a:ext>
              </a:extLst>
            </p:cNvPr>
            <p:cNvGrpSpPr/>
            <p:nvPr/>
          </p:nvGrpSpPr>
          <p:grpSpPr>
            <a:xfrm>
              <a:off x="8994942" y="2237399"/>
              <a:ext cx="2154103" cy="801889"/>
              <a:chOff x="5537206" y="1704231"/>
              <a:chExt cx="2146800" cy="745468"/>
            </a:xfrm>
          </p:grpSpPr>
          <p:sp>
            <p:nvSpPr>
              <p:cNvPr id="7" name="Rectangle 59">
                <a:extLst>
                  <a:ext uri="{FF2B5EF4-FFF2-40B4-BE49-F238E27FC236}">
                    <a16:creationId xmlns:a16="http://schemas.microsoft.com/office/drawing/2014/main" id="{67D05477-7614-BDEA-A52F-F9404082A728}"/>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Oval 60">
                <a:extLst>
                  <a:ext uri="{FF2B5EF4-FFF2-40B4-BE49-F238E27FC236}">
                    <a16:creationId xmlns:a16="http://schemas.microsoft.com/office/drawing/2014/main" id="{3BF47EF5-7715-83EA-3BBA-74ABAE75D17B}"/>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61">
                <a:extLst>
                  <a:ext uri="{FF2B5EF4-FFF2-40B4-BE49-F238E27FC236}">
                    <a16:creationId xmlns:a16="http://schemas.microsoft.com/office/drawing/2014/main" id="{A3E6F880-58A8-78EB-FDAD-796598899923}"/>
                  </a:ext>
                </a:extLst>
              </p:cNvPr>
              <p:cNvSpPr txBox="1"/>
              <p:nvPr/>
            </p:nvSpPr>
            <p:spPr>
              <a:xfrm>
                <a:off x="5712211" y="1872532"/>
                <a:ext cx="1971795" cy="49970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6000" b="1" i="0" kern="1200" dirty="0">
                    <a:solidFill>
                      <a:prstClr val="white"/>
                    </a:solidFill>
                    <a:latin typeface="+mj-lt"/>
                    <a:ea typeface="Tahoma" panose="020B0604030504040204" pitchFamily="34" charset="0"/>
                    <a:cs typeface="Tahoma" panose="020B0604030504040204" pitchFamily="34" charset="0"/>
                  </a:rPr>
                  <a:t>4,29</a:t>
                </a:r>
                <a:endParaRPr kumimoji="0" lang="en-US" sz="4800" b="1"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grpSp>
      <p:pic>
        <p:nvPicPr>
          <p:cNvPr id="20" name="Picture 19">
            <a:extLst>
              <a:ext uri="{FF2B5EF4-FFF2-40B4-BE49-F238E27FC236}">
                <a16:creationId xmlns:a16="http://schemas.microsoft.com/office/drawing/2014/main" id="{E08C7E7E-B0CA-033F-FEFD-4AA99D4E6667}"/>
              </a:ext>
            </a:extLst>
          </p:cNvPr>
          <p:cNvPicPr>
            <a:picLocks noChangeAspect="1"/>
          </p:cNvPicPr>
          <p:nvPr/>
        </p:nvPicPr>
        <p:blipFill>
          <a:blip r:embed="rId3"/>
          <a:stretch>
            <a:fillRect/>
          </a:stretch>
        </p:blipFill>
        <p:spPr>
          <a:xfrm>
            <a:off x="2708914" y="4757079"/>
            <a:ext cx="9043993" cy="2154439"/>
          </a:xfrm>
          <a:prstGeom prst="rect">
            <a:avLst/>
          </a:prstGeom>
        </p:spPr>
      </p:pic>
      <p:pic>
        <p:nvPicPr>
          <p:cNvPr id="21" name="Picture 20">
            <a:extLst>
              <a:ext uri="{FF2B5EF4-FFF2-40B4-BE49-F238E27FC236}">
                <a16:creationId xmlns:a16="http://schemas.microsoft.com/office/drawing/2014/main" id="{C8768F40-07B6-3038-8B53-E479675C5014}"/>
              </a:ext>
            </a:extLst>
          </p:cNvPr>
          <p:cNvPicPr>
            <a:picLocks noChangeAspect="1"/>
          </p:cNvPicPr>
          <p:nvPr/>
        </p:nvPicPr>
        <p:blipFill>
          <a:blip r:embed="rId4"/>
          <a:stretch>
            <a:fillRect/>
          </a:stretch>
        </p:blipFill>
        <p:spPr>
          <a:xfrm>
            <a:off x="19723302" y="4508138"/>
            <a:ext cx="3938554" cy="5308145"/>
          </a:xfrm>
          <a:prstGeom prst="rect">
            <a:avLst/>
          </a:prstGeom>
        </p:spPr>
      </p:pic>
    </p:spTree>
    <p:extLst>
      <p:ext uri="{BB962C8B-B14F-4D97-AF65-F5344CB8AC3E}">
        <p14:creationId xmlns:p14="http://schemas.microsoft.com/office/powerpoint/2010/main" val="16321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B2E84-BCE6-0666-243C-CBB52BFF112D}"/>
              </a:ext>
            </a:extLst>
          </p:cNvPr>
          <p:cNvSpPr/>
          <p:nvPr/>
        </p:nvSpPr>
        <p:spPr>
          <a:xfrm>
            <a:off x="6237514" y="4245429"/>
            <a:ext cx="15087600" cy="5715000"/>
          </a:xfrm>
          <a:prstGeom prst="rect">
            <a:avLst/>
          </a:prstGeom>
          <a:solidFill>
            <a:srgbClr val="FFCCCC"/>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11500" b="1" dirty="0">
                <a:solidFill>
                  <a:schemeClr val="tx1"/>
                </a:solidFill>
                <a:latin typeface="+mj-lt"/>
              </a:rPr>
              <a:t>VÒNG 2: </a:t>
            </a:r>
          </a:p>
          <a:p>
            <a:pPr algn="ctr"/>
            <a:r>
              <a:rPr lang="vi-VN" sz="11500" b="1" dirty="0">
                <a:solidFill>
                  <a:schemeClr val="tx1"/>
                </a:solidFill>
                <a:latin typeface="+mj-lt"/>
              </a:rPr>
              <a:t>SUY LUẬN</a:t>
            </a:r>
          </a:p>
        </p:txBody>
      </p:sp>
    </p:spTree>
    <p:extLst>
      <p:ext uri="{BB962C8B-B14F-4D97-AF65-F5344CB8AC3E}">
        <p14:creationId xmlns:p14="http://schemas.microsoft.com/office/powerpoint/2010/main" val="122704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714247" y="9328032"/>
            <a:ext cx="23671341" cy="2978423"/>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Phương trình hóa học của hai phản ứng trên là: </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(1) CaCO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3 </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 H</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O + CO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 →Ca(HCO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3</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algn="ctr"/>
              <a:r>
                <a:rPr lang="vi-VN" sz="5400" dirty="0">
                  <a:effectLst/>
                  <a:latin typeface="Times New Roman" panose="02020603050405020304" pitchFamily="18" charset="0"/>
                  <a:ea typeface="Calibri" panose="020F0502020204030204" pitchFamily="34" charset="0"/>
                </a:rPr>
                <a:t>(2) Ca(HCO</a:t>
              </a:r>
              <a:r>
                <a:rPr lang="vi-VN" sz="5400" baseline="-25000" dirty="0">
                  <a:effectLst/>
                  <a:latin typeface="Times New Roman" panose="02020603050405020304" pitchFamily="18" charset="0"/>
                  <a:ea typeface="Calibri" panose="020F0502020204030204" pitchFamily="34" charset="0"/>
                </a:rPr>
                <a:t>3</a:t>
              </a:r>
              <a:r>
                <a:rPr lang="vi-VN" sz="5400" dirty="0">
                  <a:effectLst/>
                  <a:latin typeface="Times New Roman" panose="02020603050405020304" pitchFamily="18" charset="0"/>
                  <a:ea typeface="Calibri" panose="020F0502020204030204" pitchFamily="34" charset="0"/>
                </a:rPr>
                <a:t>)</a:t>
              </a:r>
              <a:r>
                <a:rPr lang="vi-VN" sz="5400" baseline="-25000" dirty="0">
                  <a:effectLst/>
                  <a:latin typeface="Times New Roman" panose="02020603050405020304" pitchFamily="18" charset="0"/>
                  <a:ea typeface="Calibri" panose="020F0502020204030204" pitchFamily="34" charset="0"/>
                </a:rPr>
                <a:t>2  </a:t>
              </a:r>
              <a:r>
                <a:rPr lang="vi-VN" sz="5400" dirty="0">
                  <a:effectLst/>
                  <a:latin typeface="Times New Roman" panose="02020603050405020304" pitchFamily="18" charset="0"/>
                  <a:ea typeface="Calibri" panose="020F0502020204030204" pitchFamily="34" charset="0"/>
                </a:rPr>
                <a:t>→ CaCO</a:t>
              </a:r>
              <a:r>
                <a:rPr lang="vi-VN" sz="5400" baseline="-25000" dirty="0">
                  <a:effectLst/>
                  <a:latin typeface="Times New Roman" panose="02020603050405020304" pitchFamily="18" charset="0"/>
                  <a:ea typeface="Calibri" panose="020F0502020204030204" pitchFamily="34" charset="0"/>
                </a:rPr>
                <a:t>3 </a:t>
              </a:r>
              <a:r>
                <a:rPr lang="vi-VN" sz="5400" dirty="0">
                  <a:effectLst/>
                  <a:latin typeface="Times New Roman" panose="02020603050405020304" pitchFamily="18" charset="0"/>
                  <a:ea typeface="Calibri" panose="020F0502020204030204" pitchFamily="34" charset="0"/>
                </a:rPr>
                <a:t>+ H</a:t>
              </a:r>
              <a:r>
                <a:rPr lang="vi-VN" sz="5400" baseline="-25000" dirty="0">
                  <a:effectLst/>
                  <a:latin typeface="Times New Roman" panose="02020603050405020304" pitchFamily="18" charset="0"/>
                  <a:ea typeface="Calibri" panose="020F0502020204030204" pitchFamily="34" charset="0"/>
                </a:rPr>
                <a:t>2</a:t>
              </a:r>
              <a:r>
                <a:rPr lang="vi-VN" sz="5400" dirty="0">
                  <a:effectLst/>
                  <a:latin typeface="Times New Roman" panose="02020603050405020304" pitchFamily="18" charset="0"/>
                  <a:ea typeface="Calibri" panose="020F0502020204030204" pitchFamily="34" charset="0"/>
                </a:rPr>
                <a:t>O + CO</a:t>
              </a:r>
              <a:r>
                <a:rPr lang="vi-VN" sz="5400" baseline="-25000" dirty="0">
                  <a:effectLst/>
                  <a:latin typeface="Times New Roman" panose="02020603050405020304" pitchFamily="18" charset="0"/>
                  <a:ea typeface="Calibri" panose="020F0502020204030204" pitchFamily="34" charset="0"/>
                </a:rPr>
                <a:t>2</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863565" y="1411133"/>
            <a:ext cx="23302663" cy="7308324"/>
            <a:chOff x="178207" y="1564292"/>
            <a:chExt cx="23374729" cy="225413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225413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r>
                <a:rPr lang="en-US" sz="5400" dirty="0" err="1">
                  <a:effectLst/>
                  <a:latin typeface="Times New Roman" panose="02020603050405020304" pitchFamily="18" charset="0"/>
                  <a:ea typeface="Calibri" panose="020F0502020204030204" pitchFamily="34" charset="0"/>
                </a:rPr>
                <a:t>Quá</a:t>
              </a:r>
              <a:r>
                <a:rPr lang="vi-VN" sz="5400" dirty="0">
                  <a:effectLst/>
                  <a:latin typeface="Times New Roman" panose="02020603050405020304" pitchFamily="18" charset="0"/>
                  <a:ea typeface="Calibri" panose="020F0502020204030204" pitchFamily="34" charset="0"/>
                </a:rPr>
                <a:t> trình hình thành hang động, thạch nhũ là một ví dụ điển hình về phản ứng thuận nghịch trong tự nhiên. Nước có chứa CO</a:t>
              </a:r>
              <a:r>
                <a:rPr lang="vi-VN" sz="5400" baseline="-25000" dirty="0">
                  <a:effectLst/>
                  <a:latin typeface="Times New Roman" panose="02020603050405020304" pitchFamily="18" charset="0"/>
                  <a:ea typeface="Calibri" panose="020F0502020204030204" pitchFamily="34" charset="0"/>
                </a:rPr>
                <a:t>2</a:t>
              </a:r>
              <a:r>
                <a:rPr lang="vi-VN" sz="5400" dirty="0">
                  <a:effectLst/>
                  <a:latin typeface="Times New Roman" panose="02020603050405020304" pitchFamily="18" charset="0"/>
                  <a:ea typeface="Calibri" panose="020F0502020204030204" pitchFamily="34" charset="0"/>
                </a:rPr>
                <a:t> chảy qua đá vôi, bào mòn đá tạo thành Ca(HCO</a:t>
              </a:r>
              <a:r>
                <a:rPr lang="vi-VN" sz="5400" baseline="-25000" dirty="0">
                  <a:effectLst/>
                  <a:latin typeface="Times New Roman" panose="02020603050405020304" pitchFamily="18" charset="0"/>
                  <a:ea typeface="Calibri" panose="020F0502020204030204" pitchFamily="34" charset="0"/>
                </a:rPr>
                <a:t>3</a:t>
              </a:r>
              <a:r>
                <a:rPr lang="vi-VN" sz="5400" dirty="0">
                  <a:effectLst/>
                  <a:latin typeface="Times New Roman" panose="02020603050405020304" pitchFamily="18" charset="0"/>
                  <a:ea typeface="Calibri" panose="020F0502020204030204" pitchFamily="34" charset="0"/>
                </a:rPr>
                <a:t>)</a:t>
              </a:r>
              <a:r>
                <a:rPr lang="vi-VN" sz="5400" baseline="-25000" dirty="0">
                  <a:effectLst/>
                  <a:latin typeface="Times New Roman" panose="02020603050405020304" pitchFamily="18" charset="0"/>
                  <a:ea typeface="Calibri" panose="020F0502020204030204" pitchFamily="34" charset="0"/>
                </a:rPr>
                <a:t>2</a:t>
              </a:r>
              <a:r>
                <a:rPr lang="vi-VN" sz="5400" dirty="0">
                  <a:effectLst/>
                  <a:latin typeface="Times New Roman" panose="02020603050405020304" pitchFamily="18" charset="0"/>
                  <a:ea typeface="Calibri" panose="020F0502020204030204" pitchFamily="34" charset="0"/>
                </a:rPr>
                <a:t>, phản ứng thuận góp phần hình thành các hang động. Hợp chất Ca(HCO</a:t>
              </a:r>
              <a:r>
                <a:rPr lang="vi-VN" sz="5400" baseline="-25000" dirty="0">
                  <a:effectLst/>
                  <a:latin typeface="Times New Roman" panose="02020603050405020304" pitchFamily="18" charset="0"/>
                  <a:ea typeface="Calibri" panose="020F0502020204030204" pitchFamily="34" charset="0"/>
                </a:rPr>
                <a:t>3</a:t>
              </a:r>
              <a:r>
                <a:rPr lang="vi-VN" sz="5400" dirty="0">
                  <a:effectLst/>
                  <a:latin typeface="Times New Roman" panose="02020603050405020304" pitchFamily="18" charset="0"/>
                  <a:ea typeface="Calibri" panose="020F0502020204030204" pitchFamily="34" charset="0"/>
                </a:rPr>
                <a:t>)</a:t>
              </a:r>
              <a:r>
                <a:rPr lang="vi-VN" sz="5400" baseline="-25000" dirty="0">
                  <a:effectLst/>
                  <a:latin typeface="Times New Roman" panose="02020603050405020304" pitchFamily="18" charset="0"/>
                  <a:ea typeface="Calibri" panose="020F0502020204030204" pitchFamily="34" charset="0"/>
                </a:rPr>
                <a:t>2 </a:t>
              </a:r>
              <a:r>
                <a:rPr lang="vi-VN" sz="5400" dirty="0">
                  <a:effectLst/>
                  <a:latin typeface="Times New Roman" panose="02020603050405020304" pitchFamily="18" charset="0"/>
                  <a:ea typeface="Calibri" panose="020F0502020204030204" pitchFamily="34" charset="0"/>
                </a:rPr>
                <a:t>trong nước lại bị phân hủy tạo ra CO</a:t>
              </a:r>
              <a:r>
                <a:rPr lang="vi-VN" sz="5400" baseline="-25000" dirty="0">
                  <a:effectLst/>
                  <a:latin typeface="Times New Roman" panose="02020603050405020304" pitchFamily="18" charset="0"/>
                  <a:ea typeface="Calibri" panose="020F0502020204030204" pitchFamily="34" charset="0"/>
                </a:rPr>
                <a:t>2</a:t>
              </a:r>
              <a:r>
                <a:rPr lang="vi-VN" sz="5400" dirty="0">
                  <a:effectLst/>
                  <a:latin typeface="Times New Roman" panose="02020603050405020304" pitchFamily="18" charset="0"/>
                  <a:ea typeface="Calibri" panose="020F0502020204030204" pitchFamily="34" charset="0"/>
                </a:rPr>
                <a:t> và CaCO</a:t>
              </a:r>
              <a:r>
                <a:rPr lang="vi-VN" sz="5400" baseline="-25000" dirty="0">
                  <a:effectLst/>
                  <a:latin typeface="Times New Roman" panose="02020603050405020304" pitchFamily="18" charset="0"/>
                  <a:ea typeface="Calibri" panose="020F0502020204030204" pitchFamily="34" charset="0"/>
                </a:rPr>
                <a:t>3 </a:t>
              </a:r>
              <a:r>
                <a:rPr lang="vi-VN" sz="5400" dirty="0">
                  <a:effectLst/>
                  <a:latin typeface="Times New Roman" panose="02020603050405020304" pitchFamily="18" charset="0"/>
                  <a:ea typeface="Calibri" panose="020F0502020204030204" pitchFamily="34" charset="0"/>
                </a:rPr>
                <a:t>(phản ứng nghịch), hình thành các thạch nhũ, măng đá, cột đá. Viết phương trình hóa học của các phản ứng xảy ra trong hai quá trình trên</a:t>
              </a:r>
              <a:r>
                <a:rPr lang="vi-VN" sz="1800" dirty="0">
                  <a:effectLst/>
                  <a:latin typeface="Times New Roman" panose="02020603050405020304" pitchFamily="18" charset="0"/>
                  <a:ea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178207" y="1758052"/>
              <a:ext cx="3223234" cy="1066151"/>
              <a:chOff x="178207" y="1758052"/>
              <a:chExt cx="3223234" cy="1066151"/>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178207" y="1758052"/>
                <a:ext cx="3223234" cy="371271"/>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2112584"/>
                <a:ext cx="582199" cy="262282"/>
                <a:chOff x="7440266" y="3790663"/>
                <a:chExt cx="757238" cy="373063"/>
              </a:xfrm>
              <a:solidFill>
                <a:sysClr val="window" lastClr="FFFFFF">
                  <a:lumMod val="95000"/>
                </a:sysClr>
              </a:solidFill>
            </p:grpSpPr>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flipV="1">
                  <a:off x="7440266" y="3790663"/>
                  <a:ext cx="59648" cy="2381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820866" y="1792032"/>
                <a:ext cx="1937913" cy="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1</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23193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863565" y="8320523"/>
            <a:ext cx="23671341" cy="4714539"/>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07000"/>
                </a:lnSpc>
                <a:spcAft>
                  <a:spcPts val="800"/>
                </a:spcAft>
              </a:pP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863565" y="1411133"/>
            <a:ext cx="23302663" cy="6258039"/>
            <a:chOff x="178207" y="1564292"/>
            <a:chExt cx="23374729" cy="1930195"/>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193019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nSpc>
                  <a:spcPct val="107000"/>
                </a:lnSpc>
                <a:spcAft>
                  <a:spcPts val="800"/>
                </a:spcAft>
              </a:pPr>
              <a:r>
                <a:rPr lang="en-US" sz="6000" kern="100" dirty="0" err="1">
                  <a:effectLst/>
                  <a:latin typeface="Times New Roman" panose="02020603050405020304" pitchFamily="18" charset="0"/>
                  <a:ea typeface="Calibri" panose="020F0502020204030204" pitchFamily="34" charset="0"/>
                  <a:cs typeface="Mangal" panose="02040503050203030202" pitchFamily="18" charset="0"/>
                </a:rPr>
                <a:t>Viết</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 biểu thức hằng số cân bằng cho các phản ứng hóa học dưới đây:</a:t>
              </a:r>
              <a:endParaRPr lang="en-GB" sz="60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alphaLcPeriod"/>
              </a:pPr>
              <a:r>
                <a:rPr lang="vi-VN" sz="6000" kern="100" dirty="0">
                  <a:effectLst/>
                  <a:latin typeface="Times New Roman" panose="02020603050405020304" pitchFamily="18" charset="0"/>
                  <a:ea typeface="Calibri" panose="020F0502020204030204" pitchFamily="34" charset="0"/>
                  <a:cs typeface="Mangal" panose="02040503050203030202" pitchFamily="18" charset="0"/>
                </a:rPr>
                <a:t>H</a:t>
              </a:r>
              <a:r>
                <a:rPr lang="vi-VN" sz="60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(g) + I</a:t>
              </a:r>
              <a:r>
                <a:rPr lang="vi-VN" sz="60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(g)↔ HI(g)</a:t>
              </a:r>
              <a:endParaRPr lang="en-GB" sz="60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alphaLcPeriod"/>
              </a:pPr>
              <a:r>
                <a:rPr lang="vi-VN" sz="6000" kern="100" dirty="0">
                  <a:effectLst/>
                  <a:latin typeface="Times New Roman" panose="02020603050405020304" pitchFamily="18" charset="0"/>
                  <a:ea typeface="Calibri" panose="020F0502020204030204" pitchFamily="34" charset="0"/>
                  <a:cs typeface="Mangal" panose="02040503050203030202" pitchFamily="18" charset="0"/>
                </a:rPr>
                <a:t>CaCO</a:t>
              </a:r>
              <a:r>
                <a:rPr lang="vi-VN" sz="6000" kern="100" baseline="-25000" dirty="0">
                  <a:effectLst/>
                  <a:latin typeface="Times New Roman" panose="02020603050405020304" pitchFamily="18" charset="0"/>
                  <a:ea typeface="Calibri" panose="020F0502020204030204" pitchFamily="34" charset="0"/>
                  <a:cs typeface="Mangal" panose="02040503050203030202" pitchFamily="18" charset="0"/>
                </a:rPr>
                <a:t>3</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(s) ↔  CaO(s) + CO</a:t>
              </a:r>
              <a:r>
                <a:rPr lang="vi-VN" sz="60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(g)</a:t>
              </a:r>
              <a:endParaRPr lang="vi-VN" sz="6000" kern="100" dirty="0">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spcAft>
                  <a:spcPts val="800"/>
                </a:spcAft>
                <a:buFont typeface="+mj-lt"/>
                <a:buAutoNum type="alphaLcPeriod"/>
              </a:pPr>
              <a:r>
                <a:rPr lang="vi-VN" sz="6000" dirty="0">
                  <a:effectLst/>
                  <a:latin typeface="Times New Roman" panose="02020603050405020304" pitchFamily="18" charset="0"/>
                  <a:ea typeface="Calibri" panose="020F0502020204030204" pitchFamily="34" charset="0"/>
                </a:rPr>
                <a:t>CH</a:t>
              </a:r>
              <a:r>
                <a:rPr lang="vi-VN" sz="6000" baseline="-25000" dirty="0">
                  <a:effectLst/>
                  <a:latin typeface="Times New Roman" panose="02020603050405020304" pitchFamily="18" charset="0"/>
                  <a:ea typeface="Calibri" panose="020F0502020204030204" pitchFamily="34" charset="0"/>
                </a:rPr>
                <a:t>3</a:t>
              </a:r>
              <a:r>
                <a:rPr lang="vi-VN" sz="6000" dirty="0">
                  <a:effectLst/>
                  <a:latin typeface="Times New Roman" panose="02020603050405020304" pitchFamily="18" charset="0"/>
                  <a:ea typeface="Calibri" panose="020F0502020204030204" pitchFamily="34" charset="0"/>
                </a:rPr>
                <a:t>COOH ↔ CH</a:t>
              </a:r>
              <a:r>
                <a:rPr lang="vi-VN" sz="6000" baseline="-25000" dirty="0">
                  <a:effectLst/>
                  <a:latin typeface="Times New Roman" panose="02020603050405020304" pitchFamily="18" charset="0"/>
                  <a:ea typeface="Calibri" panose="020F0502020204030204" pitchFamily="34" charset="0"/>
                </a:rPr>
                <a:t>3</a:t>
              </a:r>
              <a:r>
                <a:rPr lang="vi-VN" sz="6000" dirty="0">
                  <a:effectLst/>
                  <a:latin typeface="Times New Roman" panose="02020603050405020304" pitchFamily="18" charset="0"/>
                  <a:ea typeface="Calibri" panose="020F0502020204030204" pitchFamily="34" charset="0"/>
                </a:rPr>
                <a:t>COO</a:t>
              </a:r>
              <a:r>
                <a:rPr lang="vi-VN" sz="6000" baseline="30000" dirty="0">
                  <a:effectLst/>
                  <a:latin typeface="Times New Roman" panose="02020603050405020304" pitchFamily="18" charset="0"/>
                  <a:ea typeface="Calibri" panose="020F0502020204030204" pitchFamily="34" charset="0"/>
                </a:rPr>
                <a:t>- </a:t>
              </a:r>
              <a:r>
                <a:rPr lang="vi-VN" sz="6000" dirty="0">
                  <a:effectLst/>
                  <a:latin typeface="Times New Roman" panose="02020603050405020304" pitchFamily="18" charset="0"/>
                  <a:ea typeface="Calibri" panose="020F0502020204030204" pitchFamily="34" charset="0"/>
                </a:rPr>
                <a:t>+ H</a:t>
              </a:r>
              <a:r>
                <a:rPr lang="vi-VN" sz="6000" baseline="30000" dirty="0">
                  <a:effectLst/>
                  <a:latin typeface="Times New Roman" panose="02020603050405020304" pitchFamily="18" charset="0"/>
                  <a:ea typeface="Calibri" panose="020F0502020204030204" pitchFamily="34" charset="0"/>
                </a:rPr>
                <a:t>+</a:t>
              </a:r>
              <a:r>
                <a:rPr lang="vi-VN" sz="6000" dirty="0">
                  <a:effectLst/>
                  <a:latin typeface="Times New Roman" panose="02020603050405020304" pitchFamily="18" charset="0"/>
                  <a:ea typeface="Calibri" panose="020F0502020204030204" pitchFamily="34" charset="0"/>
                </a:rPr>
                <a:t>. </a:t>
              </a:r>
              <a:endParaRPr lang="en-GB" sz="60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178207" y="1758052"/>
              <a:ext cx="3223234" cy="1066151"/>
              <a:chOff x="178207" y="1758052"/>
              <a:chExt cx="3223234" cy="1066151"/>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178207" y="1758052"/>
                <a:ext cx="3223234" cy="371271"/>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2112584"/>
                <a:ext cx="582199" cy="262282"/>
                <a:chOff x="7440266" y="3790663"/>
                <a:chExt cx="757238" cy="373063"/>
              </a:xfrm>
              <a:solidFill>
                <a:sysClr val="window" lastClr="FFFFFF">
                  <a:lumMod val="95000"/>
                </a:sysClr>
              </a:solidFill>
            </p:grpSpPr>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flipV="1">
                  <a:off x="7440266" y="3790663"/>
                  <a:ext cx="59648" cy="2381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820866" y="1792032"/>
                <a:ext cx="1937913" cy="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4" name="Picture 3">
            <a:extLst>
              <a:ext uri="{FF2B5EF4-FFF2-40B4-BE49-F238E27FC236}">
                <a16:creationId xmlns:a16="http://schemas.microsoft.com/office/drawing/2014/main" id="{B98DCBC6-32D5-E9C9-69C3-736743536D2A}"/>
              </a:ext>
            </a:extLst>
          </p:cNvPr>
          <p:cNvPicPr>
            <a:picLocks noChangeAspect="1"/>
          </p:cNvPicPr>
          <p:nvPr/>
        </p:nvPicPr>
        <p:blipFill>
          <a:blip r:embed="rId3"/>
          <a:stretch>
            <a:fillRect/>
          </a:stretch>
        </p:blipFill>
        <p:spPr>
          <a:xfrm>
            <a:off x="5968241" y="8866181"/>
            <a:ext cx="14369143" cy="3855130"/>
          </a:xfrm>
          <a:prstGeom prst="rect">
            <a:avLst/>
          </a:prstGeom>
        </p:spPr>
      </p:pic>
    </p:spTree>
    <p:extLst>
      <p:ext uri="{BB962C8B-B14F-4D97-AF65-F5344CB8AC3E}">
        <p14:creationId xmlns:p14="http://schemas.microsoft.com/office/powerpoint/2010/main" val="14701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dirty="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TỔNG HỢP KIẾN THỨC</a:t>
              </a:r>
              <a:endParaRPr sz="4800" b="1" dirty="0">
                <a:solidFill>
                  <a:srgbClr val="135F82"/>
                </a:solidFill>
                <a:latin typeface="Tahoma"/>
                <a:ea typeface="Tahoma"/>
                <a:cs typeface="Tahoma"/>
                <a:sym typeface="Tahoma"/>
              </a:endParaRP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418112" y="2939143"/>
            <a:ext cx="23549364" cy="9895115"/>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chemeClr val="tx1"/>
                </a:solidFill>
                <a:effectLst/>
                <a:uLnTx/>
                <a:uFillTx/>
                <a:latin typeface="+mj-lt"/>
                <a:ea typeface="Tahoma" pitchFamily="34" charset="0"/>
                <a:cs typeface="Tahoma" pitchFamily="34" charset="0"/>
              </a:rPr>
              <a:t>Các nhóm trình bày sản phẩm sơ đồ tư duy:</a:t>
            </a:r>
          </a:p>
          <a:p>
            <a:pPr algn="just">
              <a:lnSpc>
                <a:spcPct val="150000"/>
              </a:lnSpc>
              <a:spcAft>
                <a:spcPts val="1000"/>
              </a:spcAft>
            </a:pPr>
            <a:r>
              <a:rPr lang="vi-VN" sz="5400" b="1" dirty="0">
                <a:solidFill>
                  <a:schemeClr val="tx1"/>
                </a:solidFill>
                <a:effectLst/>
                <a:latin typeface="+mj-lt"/>
                <a:ea typeface="Calibri" panose="020F0502020204030204" pitchFamily="34" charset="0"/>
                <a:cs typeface="Times New Roman" panose="02020603050405020304" pitchFamily="18" charset="0"/>
              </a:rPr>
              <a:t>Nhóm 1: </a:t>
            </a:r>
            <a:r>
              <a:rPr lang="vi-VN" sz="5400" dirty="0">
                <a:solidFill>
                  <a:schemeClr val="tx1"/>
                </a:solidFill>
                <a:effectLst/>
                <a:latin typeface="+mj-lt"/>
                <a:ea typeface="Calibri" panose="020F0502020204030204" pitchFamily="34" charset="0"/>
                <a:cs typeface="Times New Roman" panose="02020603050405020304" pitchFamily="18" charset="0"/>
              </a:rPr>
              <a:t>Khái niêm cân bằng hóa học.</a:t>
            </a:r>
            <a:endParaRPr lang="en-GB" sz="54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vi-VN" sz="5400" b="1" dirty="0">
                <a:solidFill>
                  <a:schemeClr val="tx1"/>
                </a:solidFill>
                <a:effectLst/>
                <a:latin typeface="+mj-lt"/>
                <a:ea typeface="Calibri" panose="020F0502020204030204" pitchFamily="34" charset="0"/>
                <a:cs typeface="Times New Roman" panose="02020603050405020304" pitchFamily="18" charset="0"/>
              </a:rPr>
              <a:t>Nhóm 2: </a:t>
            </a:r>
            <a:r>
              <a:rPr lang="vi-VN" sz="5400" dirty="0">
                <a:solidFill>
                  <a:schemeClr val="tx1"/>
                </a:solidFill>
                <a:effectLst/>
                <a:latin typeface="+mj-lt"/>
                <a:ea typeface="Calibri" panose="020F0502020204030204" pitchFamily="34" charset="0"/>
                <a:cs typeface="Times New Roman" panose="02020603050405020304" pitchFamily="18" charset="0"/>
              </a:rPr>
              <a:t>Nguyên lí dịch chuyển cân bằng Le Chatelier.</a:t>
            </a:r>
            <a:endParaRPr lang="en-GB" sz="54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vi-VN" sz="5400" b="1" dirty="0">
                <a:solidFill>
                  <a:schemeClr val="tx1"/>
                </a:solidFill>
                <a:effectLst/>
                <a:latin typeface="+mj-lt"/>
                <a:ea typeface="Calibri" panose="020F0502020204030204" pitchFamily="34" charset="0"/>
                <a:cs typeface="Times New Roman" panose="02020603050405020304" pitchFamily="18" charset="0"/>
              </a:rPr>
              <a:t>Nhóm 3: </a:t>
            </a:r>
            <a:r>
              <a:rPr lang="vi-VN" sz="5400" dirty="0">
                <a:solidFill>
                  <a:schemeClr val="tx1"/>
                </a:solidFill>
                <a:effectLst/>
                <a:latin typeface="+mj-lt"/>
                <a:ea typeface="Calibri" panose="020F0502020204030204" pitchFamily="34" charset="0"/>
                <a:cs typeface="Times New Roman" panose="02020603050405020304" pitchFamily="18" charset="0"/>
              </a:rPr>
              <a:t>Sự điện li trong dung dịch nước. Thuyết Brosted – Lowry về acid - base</a:t>
            </a:r>
            <a:endParaRPr lang="en-GB" sz="54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50000"/>
              </a:lnSpc>
              <a:spcAft>
                <a:spcPts val="1000"/>
              </a:spcAft>
            </a:pPr>
            <a:r>
              <a:rPr lang="vi-VN" sz="5400" b="1" dirty="0">
                <a:solidFill>
                  <a:schemeClr val="tx1"/>
                </a:solidFill>
                <a:effectLst/>
                <a:latin typeface="+mj-lt"/>
                <a:ea typeface="Calibri" panose="020F0502020204030204" pitchFamily="34" charset="0"/>
                <a:cs typeface="Times New Roman" panose="02020603050405020304" pitchFamily="18" charset="0"/>
              </a:rPr>
              <a:t>Nhóm 4: </a:t>
            </a:r>
            <a:r>
              <a:rPr lang="vi-VN" sz="5400" dirty="0">
                <a:solidFill>
                  <a:schemeClr val="tx1"/>
                </a:solidFill>
                <a:effectLst/>
                <a:latin typeface="+mj-lt"/>
                <a:ea typeface="Calibri" panose="020F0502020204030204" pitchFamily="34" charset="0"/>
                <a:cs typeface="Times New Roman" panose="02020603050405020304" pitchFamily="18" charset="0"/>
              </a:rPr>
              <a:t>pH của dung dịch. Chuẩn độ acid – base</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kumimoji="0" lang="vi-VN"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432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863565" y="8320523"/>
            <a:ext cx="23671341" cy="4714539"/>
            <a:chOff x="184495" y="3682144"/>
            <a:chExt cx="11834900" cy="1443493"/>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gn="ctr">
                <a:lnSpc>
                  <a:spcPct val="107000"/>
                </a:lnSpc>
                <a:spcAft>
                  <a:spcPts val="800"/>
                </a:spcAft>
              </a:pPr>
              <a:r>
                <a:rPr lang="en-US" sz="7200" dirty="0">
                  <a:effectLst/>
                  <a:latin typeface="Times New Roman" panose="02020603050405020304" pitchFamily="18" charset="0"/>
                  <a:ea typeface="Calibri" panose="020F0502020204030204" pitchFamily="34" charset="0"/>
                </a:rPr>
                <a:t>Ta</a:t>
              </a:r>
              <a:r>
                <a:rPr lang="vi-VN" sz="7200" dirty="0">
                  <a:effectLst/>
                  <a:latin typeface="Times New Roman" panose="02020603050405020304" pitchFamily="18" charset="0"/>
                  <a:ea typeface="Calibri" panose="020F0502020204030204" pitchFamily="34" charset="0"/>
                </a:rPr>
                <a:t> có: [H</a:t>
              </a:r>
              <a:r>
                <a:rPr lang="vi-VN" sz="7200" baseline="30000" dirty="0">
                  <a:effectLst/>
                  <a:latin typeface="Times New Roman" panose="02020603050405020304" pitchFamily="18" charset="0"/>
                  <a:ea typeface="Calibri" panose="020F0502020204030204" pitchFamily="34" charset="0"/>
                </a:rPr>
                <a:t>+</a:t>
              </a:r>
              <a:r>
                <a:rPr lang="vi-VN" sz="7200" dirty="0">
                  <a:effectLst/>
                  <a:latin typeface="Times New Roman" panose="02020603050405020304" pitchFamily="18" charset="0"/>
                  <a:ea typeface="Calibri" panose="020F0502020204030204" pitchFamily="34" charset="0"/>
                </a:rPr>
                <a:t>] = 10 </a:t>
              </a:r>
              <a:r>
                <a:rPr lang="vi-VN" sz="7200" baseline="30000" dirty="0">
                  <a:effectLst/>
                  <a:latin typeface="Times New Roman" panose="02020603050405020304" pitchFamily="18" charset="0"/>
                  <a:ea typeface="Calibri" panose="020F0502020204030204" pitchFamily="34" charset="0"/>
                </a:rPr>
                <a:t>-pH</a:t>
              </a:r>
              <a:r>
                <a:rPr lang="vi-VN" sz="7200" dirty="0">
                  <a:effectLst/>
                  <a:latin typeface="Times New Roman" panose="02020603050405020304" pitchFamily="18" charset="0"/>
                  <a:ea typeface="Calibri" panose="020F0502020204030204" pitchFamily="34" charset="0"/>
                </a:rPr>
                <a:t>= 10</a:t>
              </a:r>
              <a:r>
                <a:rPr lang="vi-VN" sz="7200" baseline="30000" dirty="0">
                  <a:effectLst/>
                  <a:latin typeface="Times New Roman" panose="02020603050405020304" pitchFamily="18" charset="0"/>
                  <a:ea typeface="Calibri" panose="020F0502020204030204" pitchFamily="34" charset="0"/>
                </a:rPr>
                <a:t>-2,5</a:t>
              </a:r>
              <a:r>
                <a:rPr lang="vi-VN" sz="7200" dirty="0">
                  <a:effectLst/>
                  <a:latin typeface="Times New Roman" panose="02020603050405020304" pitchFamily="18" charset="0"/>
                  <a:ea typeface="Calibri" panose="020F0502020204030204" pitchFamily="34" charset="0"/>
                </a:rPr>
                <a:t> ≈3,16. 10</a:t>
              </a:r>
              <a:r>
                <a:rPr lang="vi-VN" sz="7200" baseline="30000" dirty="0">
                  <a:effectLst/>
                  <a:latin typeface="Times New Roman" panose="02020603050405020304" pitchFamily="18" charset="0"/>
                  <a:ea typeface="Calibri" panose="020F0502020204030204" pitchFamily="34" charset="0"/>
                </a:rPr>
                <a:t>-3</a:t>
              </a:r>
              <a:r>
                <a:rPr lang="vi-VN" sz="7200" dirty="0">
                  <a:effectLst/>
                  <a:latin typeface="Times New Roman" panose="02020603050405020304" pitchFamily="18" charset="0"/>
                  <a:ea typeface="Calibri" panose="020F0502020204030204" pitchFamily="34" charset="0"/>
                </a:rPr>
                <a:t> M</a:t>
              </a:r>
              <a:endParaRPr kumimoji="0" lang="en-US" sz="72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863565" y="1411133"/>
            <a:ext cx="23302663" cy="6258039"/>
            <a:chOff x="178207" y="1564292"/>
            <a:chExt cx="23374729" cy="1930195"/>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193019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nSpc>
                  <a:spcPct val="107000"/>
                </a:lnSpc>
                <a:spcAft>
                  <a:spcPts val="800"/>
                </a:spcAft>
              </a:pPr>
              <a:r>
                <a:rPr lang="en-US" sz="6000" dirty="0" err="1">
                  <a:effectLst/>
                  <a:latin typeface="Times New Roman" panose="02020603050405020304" pitchFamily="18" charset="0"/>
                  <a:ea typeface="Calibri" panose="020F0502020204030204" pitchFamily="34" charset="0"/>
                </a:rPr>
                <a:t>Một</a:t>
              </a:r>
              <a:r>
                <a:rPr lang="vi-VN" sz="6000" dirty="0">
                  <a:effectLst/>
                  <a:latin typeface="Times New Roman" panose="02020603050405020304" pitchFamily="18" charset="0"/>
                  <a:ea typeface="Calibri" panose="020F0502020204030204" pitchFamily="34" charset="0"/>
                </a:rPr>
                <a:t> mẫu dịch vị có pH= 2,5. Xác định nồng độ mol của ion H+ trong mẫu dịch vị đó</a:t>
              </a:r>
              <a:r>
                <a:rPr lang="vi-VN" sz="1800" dirty="0">
                  <a:effectLst/>
                  <a:latin typeface="Times New Roman" panose="02020603050405020304" pitchFamily="18" charset="0"/>
                  <a:ea typeface="Calibri" panose="020F0502020204030204" pitchFamily="34" charset="0"/>
                </a:rPr>
                <a:t>.</a:t>
              </a:r>
              <a:endParaRPr lang="en-GB" sz="60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178207" y="1758052"/>
              <a:ext cx="3223234" cy="1066151"/>
              <a:chOff x="178207" y="1758052"/>
              <a:chExt cx="3223234" cy="1066151"/>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178207" y="1758052"/>
                <a:ext cx="3223234" cy="371271"/>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2112584"/>
                <a:ext cx="582199" cy="262282"/>
                <a:chOff x="7440266" y="3790663"/>
                <a:chExt cx="757238" cy="373063"/>
              </a:xfrm>
              <a:solidFill>
                <a:sysClr val="window" lastClr="FFFFFF">
                  <a:lumMod val="95000"/>
                </a:sysClr>
              </a:solidFill>
            </p:grpSpPr>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flipV="1">
                  <a:off x="7440266" y="3790663"/>
                  <a:ext cx="59648" cy="2381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820866" y="1792032"/>
                <a:ext cx="1937913" cy="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37489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462989" y="6858794"/>
            <a:ext cx="22503658" cy="6176268"/>
            <a:chOff x="203200" y="3682144"/>
            <a:chExt cx="10948489" cy="1443493"/>
          </a:xfrm>
        </p:grpSpPr>
        <mc:AlternateContent xmlns:mc="http://schemas.openxmlformats.org/markup-compatibility/2006" xmlns:a14="http://schemas.microsoft.com/office/drawing/2010/main">
          <mc:Choice Requires="a14">
            <p:sp>
              <p:nvSpPr>
                <p:cNvPr id="47" name="Rounded Rectangle 4">
                  <a:extLst>
                    <a:ext uri="{FF2B5EF4-FFF2-40B4-BE49-F238E27FC236}">
                      <a16:creationId xmlns:a16="http://schemas.microsoft.com/office/drawing/2014/main" id="{533A3AF6-CB17-E64A-7561-8A4709C06959}"/>
                    </a:ext>
                  </a:extLst>
                </p:cNvPr>
                <p:cNvSpPr/>
                <p:nvPr/>
              </p:nvSpPr>
              <p:spPr>
                <a:xfrm>
                  <a:off x="2231497" y="3753149"/>
                  <a:ext cx="8920192"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pH dung dịch ban đầu là pH=-log[H</a:t>
                  </a:r>
                  <a:r>
                    <a:rPr lang="vi-VN" sz="5400" kern="100" baseline="30000" dirty="0">
                      <a:effectLst/>
                      <a:latin typeface="Times New Roman" panose="02020603050405020304" pitchFamily="18" charset="0"/>
                      <a:ea typeface="Calibri" panose="020F0502020204030204" pitchFamily="34" charset="0"/>
                      <a:cs typeface="Mangal" panose="02040503050203030202" pitchFamily="18" charset="0"/>
                    </a:rPr>
                    <a:t>+</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]=-log[1]=0</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Số mol HCl lúc ban đầu là V</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1</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.C</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M</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 10.10</a:t>
                  </a:r>
                  <a:r>
                    <a:rPr lang="vi-VN" sz="5400" kern="100" baseline="30000" dirty="0">
                      <a:effectLst/>
                      <a:latin typeface="Times New Roman" panose="02020603050405020304" pitchFamily="18" charset="0"/>
                      <a:ea typeface="Calibri" panose="020F0502020204030204" pitchFamily="34" charset="0"/>
                      <a:cs typeface="Mangal" panose="02040503050203030202" pitchFamily="18" charset="0"/>
                    </a:rPr>
                    <a:t>-3</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.1=0,01 mol</a:t>
                  </a: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Nồng độ HCl lúc sau là </a:t>
                  </a:r>
                  <a14:m>
                    <m:oMath xmlns:m="http://schemas.openxmlformats.org/officeDocument/2006/math">
                      <m:f>
                        <m:fPr>
                          <m:ctrlPr>
                            <a:rPr lang="en-GB" sz="5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𝑛</m:t>
                          </m:r>
                        </m:num>
                        <m:den>
                          <m:sSub>
                            <m:sSubPr>
                              <m:ctrlPr>
                                <a:rPr lang="en-GB" sz="5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𝑉</m:t>
                              </m:r>
                            </m:e>
                            <m:sub>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5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0,01</m:t>
                          </m:r>
                        </m:num>
                        <m:den>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=0,01 </m:t>
                      </m:r>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𝑚𝑜𝑙</m:t>
                      </m:r>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m:t>
                      </m:r>
                      <m:r>
                        <a:rPr lang="vi-VN" sz="5400" i="1" kern="100">
                          <a:effectLst/>
                          <a:latin typeface="Cambria Math" panose="02040503050406030204" pitchFamily="18" charset="0"/>
                          <a:ea typeface="Calibri" panose="020F0502020204030204" pitchFamily="34" charset="0"/>
                          <a:cs typeface="Times New Roman" panose="02020603050405020304" pitchFamily="18" charset="0"/>
                        </a:rPr>
                        <m:t>𝐿</m:t>
                      </m:r>
                    </m:oMath>
                  </a14:m>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5400" kern="100" dirty="0">
                      <a:effectLst/>
                      <a:latin typeface="Times New Roman" panose="02020603050405020304" pitchFamily="18" charset="0"/>
                      <a:ea typeface="DengXian" panose="02010600030101010101" pitchFamily="2" charset="-122"/>
                      <a:cs typeface="Mangal" panose="02040503050203030202" pitchFamily="18" charset="0"/>
                    </a:rPr>
                    <a:t>pH dung dịch lúc sau là:  </a:t>
                  </a:r>
                  <a:r>
                    <a:rPr lang="vi-VN" sz="5400" dirty="0">
                      <a:effectLst/>
                      <a:latin typeface="Times New Roman" panose="02020603050405020304" pitchFamily="18" charset="0"/>
                      <a:ea typeface="Calibri" panose="020F0502020204030204" pitchFamily="34" charset="0"/>
                    </a:rPr>
                    <a:t>pH=-log[H</a:t>
                  </a:r>
                  <a:r>
                    <a:rPr lang="vi-VN" sz="5400" baseline="30000" dirty="0">
                      <a:effectLst/>
                      <a:latin typeface="Times New Roman" panose="02020603050405020304" pitchFamily="18" charset="0"/>
                      <a:ea typeface="Calibri" panose="020F0502020204030204" pitchFamily="34" charset="0"/>
                    </a:rPr>
                    <a:t>+</a:t>
                  </a:r>
                  <a:r>
                    <a:rPr lang="vi-VN" sz="5400" dirty="0">
                      <a:effectLst/>
                      <a:latin typeface="Times New Roman" panose="02020603050405020304" pitchFamily="18" charset="0"/>
                      <a:ea typeface="Calibri" panose="020F0502020204030204" pitchFamily="34" charset="0"/>
                    </a:rPr>
                    <a:t>]=-log[0,01]=2</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47" name="Rounded Rectangle 4">
                  <a:extLst>
                    <a:ext uri="{FF2B5EF4-FFF2-40B4-BE49-F238E27FC236}">
                      <a16:creationId xmlns:a16="http://schemas.microsoft.com/office/drawing/2014/main" id="{533A3AF6-CB17-E64A-7561-8A4709C06959}"/>
                    </a:ext>
                  </a:extLst>
                </p:cNvPr>
                <p:cNvSpPr>
                  <a:spLocks noRot="1" noChangeAspect="1" noMove="1" noResize="1" noEditPoints="1" noAdjustHandles="1" noChangeArrowheads="1" noChangeShapeType="1" noTextEdit="1"/>
                </p:cNvSpPr>
                <p:nvPr/>
              </p:nvSpPr>
              <p:spPr>
                <a:xfrm>
                  <a:off x="2231497" y="3753149"/>
                  <a:ext cx="8920192" cy="1372488"/>
                </a:xfrm>
                <a:prstGeom prst="roundRect">
                  <a:avLst>
                    <a:gd name="adj" fmla="val 2239"/>
                  </a:avLst>
                </a:prstGeom>
                <a:blipFill>
                  <a:blip r:embed="rId3"/>
                  <a:stretch>
                    <a:fillRect l="-1426"/>
                  </a:stretch>
                </a:blipFill>
                <a:ln w="19050" cap="flat" cmpd="sng" algn="ctr">
                  <a:solidFill>
                    <a:srgbClr val="F79646">
                      <a:lumMod val="50000"/>
                    </a:srgbClr>
                  </a:solidFill>
                  <a:prstDash val="solid"/>
                </a:ln>
                <a:effectLst>
                  <a:innerShdw blurRad="114300">
                    <a:prstClr val="black"/>
                  </a:innerShdw>
                </a:effectLst>
              </p:spPr>
              <p:txBody>
                <a:bodyPr/>
                <a:lstStyle/>
                <a:p>
                  <a:r>
                    <a:rPr lang="en-GB">
                      <a:noFill/>
                    </a:rPr>
                    <a:t> </a:t>
                  </a:r>
                </a:p>
              </p:txBody>
            </p:sp>
          </mc:Fallback>
        </mc:AlternateContent>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863565" y="1411133"/>
            <a:ext cx="23302663" cy="4923013"/>
            <a:chOff x="178207" y="1564292"/>
            <a:chExt cx="23374729" cy="151842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151842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nSpc>
                  <a:spcPct val="107000"/>
                </a:lnSpc>
                <a:spcAft>
                  <a:spcPts val="800"/>
                </a:spcAft>
              </a:pPr>
              <a:r>
                <a:rPr lang="en-US" sz="6600" dirty="0">
                  <a:effectLst/>
                  <a:latin typeface="Times New Roman" panose="02020603050405020304" pitchFamily="18" charset="0"/>
                  <a:ea typeface="Calibri" panose="020F0502020204030204" pitchFamily="34" charset="0"/>
                </a:rPr>
                <a:t>Them</a:t>
              </a:r>
              <a:r>
                <a:rPr lang="vi-VN" sz="6600" dirty="0">
                  <a:effectLst/>
                  <a:latin typeface="Times New Roman" panose="02020603050405020304" pitchFamily="18" charset="0"/>
                  <a:ea typeface="Calibri" panose="020F0502020204030204" pitchFamily="34" charset="0"/>
                </a:rPr>
                <a:t> nước vào 10ml dung dịch HCl 1,0mol/L để được 1 000ml dung dịch A. Dung dịch mới thu được có pH thay đổi như thế nào so với dung dịch ban đầu</a:t>
              </a:r>
              <a:endParaRPr lang="en-GB" sz="66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178207" y="1758052"/>
              <a:ext cx="3223234" cy="1066151"/>
              <a:chOff x="178207" y="1758052"/>
              <a:chExt cx="3223234" cy="1066151"/>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178207" y="1758052"/>
                <a:ext cx="3223234" cy="371271"/>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2112584"/>
                <a:ext cx="582199" cy="262282"/>
                <a:chOff x="7440266" y="3790663"/>
                <a:chExt cx="757238" cy="373063"/>
              </a:xfrm>
              <a:solidFill>
                <a:sysClr val="window" lastClr="FFFFFF">
                  <a:lumMod val="95000"/>
                </a:sysClr>
              </a:solidFill>
            </p:grpSpPr>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flipV="1">
                  <a:off x="7440266" y="3790663"/>
                  <a:ext cx="59648" cy="2381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820866" y="1792032"/>
                <a:ext cx="1937913" cy="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Tree>
    <p:extLst>
      <p:ext uri="{BB962C8B-B14F-4D97-AF65-F5344CB8AC3E}">
        <p14:creationId xmlns:p14="http://schemas.microsoft.com/office/powerpoint/2010/main" val="15420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462989" y="6334145"/>
            <a:ext cx="22503658" cy="7383443"/>
            <a:chOff x="203200" y="3682144"/>
            <a:chExt cx="10948489" cy="1603010"/>
          </a:xfrm>
        </p:grpSpPr>
        <p:sp>
          <p:nvSpPr>
            <p:cNvPr id="47" name="Rounded Rectangle 4">
              <a:extLst>
                <a:ext uri="{FF2B5EF4-FFF2-40B4-BE49-F238E27FC236}">
                  <a16:creationId xmlns:a16="http://schemas.microsoft.com/office/drawing/2014/main" id="{533A3AF6-CB17-E64A-7561-8A4709C06959}"/>
                </a:ext>
              </a:extLst>
            </p:cNvPr>
            <p:cNvSpPr/>
            <p:nvPr/>
          </p:nvSpPr>
          <p:spPr>
            <a:xfrm>
              <a:off x="1943348" y="3753149"/>
              <a:ext cx="9208341" cy="153200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a:lnSpc>
                  <a:spcPct val="107000"/>
                </a:lnSpc>
                <a:spcAft>
                  <a:spcPts val="800"/>
                </a:spcAft>
              </a:pP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863565" y="1411133"/>
            <a:ext cx="23302663" cy="4923013"/>
            <a:chOff x="178207" y="1564292"/>
            <a:chExt cx="23374729" cy="151842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3958272" y="1564292"/>
              <a:ext cx="19594664" cy="151842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nSpc>
                  <a:spcPct val="107000"/>
                </a:lnSpc>
                <a:spcAft>
                  <a:spcPts val="800"/>
                </a:spcAft>
              </a:pPr>
              <a:r>
                <a:rPr lang="en-US" sz="6000" kern="100" dirty="0" err="1">
                  <a:effectLst/>
                  <a:latin typeface="Times New Roman" panose="02020603050405020304" pitchFamily="18" charset="0"/>
                  <a:ea typeface="Calibri" panose="020F0502020204030204" pitchFamily="34" charset="0"/>
                  <a:cs typeface="Mangal" panose="02040503050203030202" pitchFamily="18" charset="0"/>
                </a:rPr>
                <a:t>Trộn</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 lẫn 50ml dung dịch CH</a:t>
              </a:r>
              <a:r>
                <a:rPr lang="vi-VN" sz="6000" kern="100" baseline="-25000" dirty="0">
                  <a:effectLst/>
                  <a:latin typeface="Times New Roman" panose="02020603050405020304" pitchFamily="18" charset="0"/>
                  <a:ea typeface="Calibri" panose="020F0502020204030204" pitchFamily="34" charset="0"/>
                  <a:cs typeface="Mangal" panose="02040503050203030202" pitchFamily="18" charset="0"/>
                </a:rPr>
                <a:t>3</a:t>
              </a:r>
              <a:r>
                <a:rPr lang="vi-VN" sz="6000" kern="100" dirty="0">
                  <a:effectLst/>
                  <a:latin typeface="Times New Roman" panose="02020603050405020304" pitchFamily="18" charset="0"/>
                  <a:ea typeface="Calibri" panose="020F0502020204030204" pitchFamily="34" charset="0"/>
                  <a:cs typeface="Mangal" panose="02040503050203030202" pitchFamily="18" charset="0"/>
                </a:rPr>
                <a:t>COOH có pH = 3,00 với 50ml dung dịch NaOH có pH=11,00. Tính pH của dung dịch thu được?</a:t>
              </a:r>
              <a:endParaRPr lang="en-GB" sz="6000" kern="100" dirty="0">
                <a:effectLst/>
                <a:latin typeface="Calibri" panose="020F0502020204030204" pitchFamily="34" charset="0"/>
                <a:ea typeface="Calibri" panose="020F0502020204030204" pitchFamily="34" charset="0"/>
                <a:cs typeface="Mangal" panose="02040503050203030202" pitchFamily="18" charset="0"/>
              </a:endParaRPr>
            </a:p>
            <a:p>
              <a:r>
                <a:rPr lang="vi-VN" sz="6000" dirty="0">
                  <a:effectLst/>
                  <a:latin typeface="Times New Roman" panose="02020603050405020304" pitchFamily="18" charset="0"/>
                  <a:ea typeface="Calibri" panose="020F0502020204030204" pitchFamily="34" charset="0"/>
                </a:rPr>
                <a:t>Biết K</a:t>
              </a:r>
              <a:r>
                <a:rPr lang="vi-VN" sz="6000" baseline="-25000" dirty="0">
                  <a:effectLst/>
                  <a:latin typeface="Times New Roman" panose="02020603050405020304" pitchFamily="18" charset="0"/>
                  <a:ea typeface="Calibri" panose="020F0502020204030204" pitchFamily="34" charset="0"/>
                </a:rPr>
                <a:t>CH3COOH</a:t>
              </a:r>
              <a:r>
                <a:rPr lang="vi-VN" sz="6000" dirty="0">
                  <a:effectLst/>
                  <a:latin typeface="Times New Roman" panose="02020603050405020304" pitchFamily="18" charset="0"/>
                  <a:ea typeface="Calibri" panose="020F0502020204030204" pitchFamily="34" charset="0"/>
                </a:rPr>
                <a:t>=1,75.10</a:t>
              </a:r>
              <a:r>
                <a:rPr lang="vi-VN" sz="6000" baseline="30000" dirty="0">
                  <a:effectLst/>
                  <a:latin typeface="Times New Roman" panose="02020603050405020304" pitchFamily="18" charset="0"/>
                  <a:ea typeface="Calibri" panose="020F0502020204030204" pitchFamily="34" charset="0"/>
                </a:rPr>
                <a:t>-5</a:t>
              </a:r>
              <a:r>
                <a:rPr lang="vi-VN" sz="1800" dirty="0">
                  <a:effectLst/>
                  <a:latin typeface="Times New Roman" panose="02020603050405020304" pitchFamily="18" charset="0"/>
                  <a:ea typeface="Calibri" panose="020F0502020204030204" pitchFamily="34" charset="0"/>
                </a:rPr>
                <a:t>.</a:t>
              </a:r>
              <a:endParaRPr lang="en-GB" sz="6600" kern="100" dirty="0">
                <a:effectLst/>
                <a:latin typeface="Calibri" panose="020F0502020204030204" pitchFamily="34" charset="0"/>
                <a:ea typeface="Calibri" panose="020F0502020204030204" pitchFamily="34" charset="0"/>
                <a:cs typeface="Mangal" panose="02040503050203030202" pitchFamily="18" charset="0"/>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178207" y="1758052"/>
              <a:ext cx="3223234" cy="1066151"/>
              <a:chOff x="178207" y="1758052"/>
              <a:chExt cx="3223234" cy="1066151"/>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178207" y="1758052"/>
                <a:ext cx="3223234" cy="371271"/>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2112584"/>
                <a:ext cx="582199" cy="262282"/>
                <a:chOff x="7440266" y="3790663"/>
                <a:chExt cx="757238" cy="373063"/>
              </a:xfrm>
              <a:solidFill>
                <a:sysClr val="window" lastClr="FFFFFF">
                  <a:lumMod val="95000"/>
                </a:sysClr>
              </a:solidFill>
            </p:grpSpPr>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flipV="1">
                  <a:off x="7440266" y="3790663"/>
                  <a:ext cx="59648" cy="2381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820866" y="1792032"/>
                <a:ext cx="1937913" cy="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2" name="Picture 1">
            <a:extLst>
              <a:ext uri="{FF2B5EF4-FFF2-40B4-BE49-F238E27FC236}">
                <a16:creationId xmlns:a16="http://schemas.microsoft.com/office/drawing/2014/main" id="{DDFFBEB7-D6E2-0D09-DDF2-0FCA64F42236}"/>
              </a:ext>
            </a:extLst>
          </p:cNvPr>
          <p:cNvPicPr>
            <a:picLocks noChangeAspect="1"/>
          </p:cNvPicPr>
          <p:nvPr/>
        </p:nvPicPr>
        <p:blipFill>
          <a:blip r:embed="rId3"/>
          <a:stretch>
            <a:fillRect/>
          </a:stretch>
        </p:blipFill>
        <p:spPr>
          <a:xfrm>
            <a:off x="4219346" y="7135374"/>
            <a:ext cx="9367298" cy="5955350"/>
          </a:xfrm>
          <a:prstGeom prst="rect">
            <a:avLst/>
          </a:prstGeom>
        </p:spPr>
      </p:pic>
      <p:pic>
        <p:nvPicPr>
          <p:cNvPr id="3" name="Picture 2">
            <a:extLst>
              <a:ext uri="{FF2B5EF4-FFF2-40B4-BE49-F238E27FC236}">
                <a16:creationId xmlns:a16="http://schemas.microsoft.com/office/drawing/2014/main" id="{7255AC15-4905-731C-FC25-0E32B2AFD324}"/>
              </a:ext>
            </a:extLst>
          </p:cNvPr>
          <p:cNvPicPr>
            <a:picLocks noChangeAspect="1"/>
          </p:cNvPicPr>
          <p:nvPr/>
        </p:nvPicPr>
        <p:blipFill>
          <a:blip r:embed="rId4"/>
          <a:stretch>
            <a:fillRect/>
          </a:stretch>
        </p:blipFill>
        <p:spPr>
          <a:xfrm>
            <a:off x="13766280" y="7135374"/>
            <a:ext cx="9200367" cy="6034328"/>
          </a:xfrm>
          <a:prstGeom prst="rect">
            <a:avLst/>
          </a:prstGeom>
        </p:spPr>
      </p:pic>
    </p:spTree>
    <p:extLst>
      <p:ext uri="{BB962C8B-B14F-4D97-AF65-F5344CB8AC3E}">
        <p14:creationId xmlns:p14="http://schemas.microsoft.com/office/powerpoint/2010/main" val="278691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dirty="0">
                  <a:solidFill>
                    <a:schemeClr val="lt1"/>
                  </a:solidFill>
                  <a:latin typeface="Tahoma"/>
                  <a:ea typeface="Tahoma"/>
                  <a:cs typeface="Tahoma"/>
                  <a:sym typeface="Tahoma"/>
                </a:rPr>
                <a:t>IV</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Vận dụng</a:t>
              </a:r>
              <a:endParaRPr sz="4800" b="1" dirty="0">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600" b="1" dirty="0">
                  <a:solidFill>
                    <a:schemeClr val="lt1"/>
                  </a:solidFill>
                  <a:latin typeface="Tahoma"/>
                  <a:ea typeface="Tahoma"/>
                  <a:cs typeface="Tahoma"/>
                  <a:sym typeface="Tahoma"/>
                </a:rPr>
                <a:t>Câu hỏi</a:t>
              </a:r>
              <a:endParaRPr sz="4600" b="1" dirty="0">
                <a:solidFill>
                  <a:schemeClr val="lt1"/>
                </a:solidFill>
                <a:latin typeface="Tahoma"/>
                <a:ea typeface="Tahoma"/>
                <a:cs typeface="Tahoma"/>
                <a:sym typeface="Tahoma"/>
              </a:endParaRP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461010" y="4033083"/>
            <a:ext cx="23549364" cy="8768518"/>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a:lnSpc>
                <a:spcPct val="107000"/>
              </a:lnSpc>
              <a:spcAft>
                <a:spcPts val="800"/>
              </a:spcAft>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Trong cơ thể con người, hemoglobin (Hb) kết hợp oxygen theo phản ứng thuận nghịch được biểu diễn đơn giản như sau:</a:t>
            </a:r>
            <a:endParaRPr lang="en-GB" sz="44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Hb + O</a:t>
            </a:r>
            <a:r>
              <a:rPr lang="vi-VN" sz="4400" kern="100" baseline="-25000" dirty="0">
                <a:effectLst/>
                <a:latin typeface="Times New Roman" panose="02020603050405020304" pitchFamily="18" charset="0"/>
                <a:ea typeface="Calibri" panose="020F0502020204030204" pitchFamily="34" charset="0"/>
                <a:cs typeface="Mangal" panose="02040503050203030202" pitchFamily="18" charset="0"/>
              </a:rPr>
              <a:t>2 </a:t>
            </a:r>
            <a:r>
              <a:rPr lang="vi-VN" sz="44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vi-VN" sz="4400" kern="100" dirty="0">
                <a:effectLst/>
                <a:latin typeface="Times New Roman" panose="02020603050405020304" pitchFamily="18" charset="0"/>
                <a:ea typeface="Calibri" panose="020F0502020204030204" pitchFamily="34" charset="0"/>
                <a:cs typeface="Mangal" panose="02040503050203030202" pitchFamily="18" charset="0"/>
              </a:rPr>
              <a:t>HbO</a:t>
            </a:r>
            <a:r>
              <a:rPr lang="vi-VN" sz="4400" kern="100" baseline="-25000" dirty="0">
                <a:effectLst/>
                <a:latin typeface="Times New Roman" panose="02020603050405020304" pitchFamily="18" charset="0"/>
                <a:ea typeface="Calibri" panose="020F0502020204030204" pitchFamily="34" charset="0"/>
                <a:cs typeface="Mangal" panose="02040503050203030202" pitchFamily="18" charset="0"/>
              </a:rPr>
              <a:t>2</a:t>
            </a:r>
            <a:endParaRPr lang="en-GB" sz="44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Ở phổi, nồng độ oxygen lớn nên cân bằng chuyển dịch sang phải, hemoglobin kết hợp với oxygen. Khi đến các mô, nồng độ oxygen thấp, cân bằng trên chuyển dịch sang trái, giải phóng  oxygen. Nếu thiếu oxygen ở não, con người có thể bị đau đầu, chóng mặt.</a:t>
            </a:r>
            <a:endParaRPr lang="en-GB" sz="44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mj-lt"/>
              <a:buAutoNum type="alphaLcPeriod"/>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Vận dụng nguyên lí dịch chuyển cân bằng Le Chatelier, em hãy đề xuất </a:t>
            </a:r>
          </a:p>
          <a:p>
            <a:pPr lvl="0">
              <a:lnSpc>
                <a:spcPct val="107000"/>
              </a:lnSpc>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biện pháp để oxygen lên não được nhiều hơn?</a:t>
            </a:r>
            <a:endParaRPr lang="en-GB" sz="44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b.Khi lên núi cao, một số người gặp hiện tượng đau đầu, chóng mặt.</a:t>
            </a:r>
          </a:p>
          <a:p>
            <a:pPr lvl="0">
              <a:lnSpc>
                <a:spcPct val="107000"/>
              </a:lnSpc>
              <a:spcAft>
                <a:spcPts val="800"/>
              </a:spcAft>
            </a:pPr>
            <a:r>
              <a:rPr lang="vi-VN" sz="4400" kern="100" dirty="0">
                <a:effectLst/>
                <a:latin typeface="Times New Roman" panose="02020603050405020304" pitchFamily="18" charset="0"/>
                <a:ea typeface="Calibri" panose="020F0502020204030204" pitchFamily="34" charset="0"/>
                <a:cs typeface="Mangal" panose="02040503050203030202" pitchFamily="18" charset="0"/>
              </a:rPr>
              <a:t> Dựa vào cân bằng trên, em hãy giải thích hiện tượng này</a:t>
            </a:r>
            <a:r>
              <a:rPr lang="vi-VN" sz="16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600"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2" name="Picture 1">
            <a:extLst>
              <a:ext uri="{FF2B5EF4-FFF2-40B4-BE49-F238E27FC236}">
                <a16:creationId xmlns:a16="http://schemas.microsoft.com/office/drawing/2014/main" id="{1B530D2A-E761-AE8D-E447-06D04EBEEBE3}"/>
              </a:ext>
            </a:extLst>
          </p:cNvPr>
          <p:cNvPicPr>
            <a:picLocks noChangeAspect="1"/>
          </p:cNvPicPr>
          <p:nvPr/>
        </p:nvPicPr>
        <p:blipFill>
          <a:blip r:embed="rId3"/>
          <a:stretch>
            <a:fillRect/>
          </a:stretch>
        </p:blipFill>
        <p:spPr>
          <a:xfrm>
            <a:off x="17373600" y="8417342"/>
            <a:ext cx="6636774" cy="4223260"/>
          </a:xfrm>
          <a:prstGeom prst="rect">
            <a:avLst/>
          </a:prstGeom>
        </p:spPr>
      </p:pic>
    </p:spTree>
    <p:extLst>
      <p:ext uri="{BB962C8B-B14F-4D97-AF65-F5344CB8AC3E}">
        <p14:creationId xmlns:p14="http://schemas.microsoft.com/office/powerpoint/2010/main" val="42502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210628" y="2609362"/>
            <a:ext cx="22550936" cy="9226694"/>
            <a:chOff x="80421" y="3574795"/>
            <a:chExt cx="10971491" cy="1372488"/>
          </a:xfrm>
        </p:grpSpPr>
        <p:sp>
          <p:nvSpPr>
            <p:cNvPr id="47" name="Rounded Rectangle 4">
              <a:extLst>
                <a:ext uri="{FF2B5EF4-FFF2-40B4-BE49-F238E27FC236}">
                  <a16:creationId xmlns:a16="http://schemas.microsoft.com/office/drawing/2014/main" id="{533A3AF6-CB17-E64A-7561-8A4709C06959}"/>
                </a:ext>
              </a:extLst>
            </p:cNvPr>
            <p:cNvSpPr/>
            <p:nvPr/>
          </p:nvSpPr>
          <p:spPr>
            <a:xfrm>
              <a:off x="2131720" y="3574795"/>
              <a:ext cx="8920192"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228600">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a.Để oxygen lên được não được nhiều hơn thì nồng độ của dạng HbO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 cần phải lớn. Để nồng độ HbO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 </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lớn cần tăng nồng độ O</a:t>
              </a:r>
              <a:r>
                <a:rPr lang="vi-VN" sz="5400" kern="100" baseline="-25000" dirty="0">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effectLst/>
                  <a:latin typeface="Times New Roman" panose="02020603050405020304" pitchFamily="18" charset="0"/>
                  <a:ea typeface="Calibri" panose="020F0502020204030204" pitchFamily="34" charset="0"/>
                  <a:cs typeface="Mangal" panose="02040503050203030202" pitchFamily="18" charset="0"/>
                </a:rPr>
                <a:t> trong phổi để cân bằng trên dịch chuyển sang phải, Muốn vậy cần hít sâu để nồng độ oxygen trong phổi cao hơn.</a:t>
              </a:r>
            </a:p>
            <a:p>
              <a:pPr marL="228600">
                <a:lnSpc>
                  <a:spcPct val="107000"/>
                </a:lnSpc>
                <a:spcAft>
                  <a:spcPts val="800"/>
                </a:spcAft>
              </a:pPr>
              <a:endParaRPr lang="en-GB" sz="5400" kern="100" dirty="0">
                <a:effectLst/>
                <a:latin typeface="Calibri" panose="020F0502020204030204" pitchFamily="34" charset="0"/>
                <a:ea typeface="Calibri" panose="020F0502020204030204" pitchFamily="34" charset="0"/>
                <a:cs typeface="Mangal" panose="02040503050203030202" pitchFamily="18" charset="0"/>
              </a:endParaRPr>
            </a:p>
            <a:p>
              <a:pPr marL="228600">
                <a:lnSpc>
                  <a:spcPct val="107000"/>
                </a:lnSpc>
                <a:spcAft>
                  <a:spcPts val="800"/>
                </a:spcAft>
              </a:pPr>
              <a:r>
                <a:rPr lang="vi-VN" sz="5400" kern="100" dirty="0">
                  <a:effectLst/>
                  <a:latin typeface="Times New Roman" panose="02020603050405020304" pitchFamily="18" charset="0"/>
                  <a:ea typeface="Calibri" panose="020F0502020204030204" pitchFamily="34" charset="0"/>
                  <a:cs typeface="Mangal" panose="02040503050203030202" pitchFamily="18" charset="0"/>
                </a:rPr>
                <a:t>b.Nguyên nhân là ở trên núi cao, áp suất riêng phần của oxygen giảm, theo nguyên lí dịch chuyển cân bằng thì cân bằng trên sẽ chuyển sang trái, gây ra sự thiếu oxygen ở các mô</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80421" y="3784798"/>
              <a:ext cx="1851795" cy="353404"/>
              <a:chOff x="1034916" y="6509309"/>
              <a:chExt cx="3630189" cy="642118"/>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926695" y="5395942"/>
                <a:ext cx="607970" cy="286885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87353" y="6684678"/>
                <a:ext cx="1325314" cy="440602"/>
              </a:xfrm>
              <a:prstGeom prst="rect">
                <a:avLst/>
              </a:prstGeom>
              <a:noFill/>
            </p:spPr>
            <p:txBody>
              <a:bodyPr wrap="squar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034916" y="6509309"/>
                <a:ext cx="761338" cy="642118"/>
              </a:xfrm>
              <a:prstGeom prst="round2DiagRect">
                <a:avLst>
                  <a:gd name="adj1" fmla="val 16667"/>
                  <a:gd name="adj2" fmla="val 0"/>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509309"/>
                <a:ext cx="392552" cy="60797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9739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1732446" y="1661272"/>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66690" y="1913523"/>
              <a:ext cx="2362200"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4300" b="1" dirty="0">
                  <a:solidFill>
                    <a:schemeClr val="lt1"/>
                  </a:solidFill>
                  <a:latin typeface="Tahoma"/>
                  <a:ea typeface="Tahoma"/>
                  <a:cs typeface="Tahoma"/>
                  <a:sym typeface="Tahoma"/>
                </a:rPr>
                <a:t>III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dirty="0">
                  <a:solidFill>
                    <a:srgbClr val="135F82"/>
                  </a:solidFill>
                  <a:latin typeface="Tahoma"/>
                  <a:ea typeface="Tahoma"/>
                  <a:cs typeface="Tahoma"/>
                  <a:sym typeface="Tahoma"/>
                </a:rPr>
                <a:t> LUYỆN TẬP</a:t>
              </a:r>
              <a:endParaRPr sz="4800" b="1" dirty="0">
                <a:solidFill>
                  <a:srgbClr val="135F82"/>
                </a:solidFill>
                <a:latin typeface="Tahoma"/>
                <a:ea typeface="Tahoma"/>
                <a:cs typeface="Tahoma"/>
                <a:sym typeface="Tahoma"/>
              </a:endParaRP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836224" y="2743200"/>
            <a:ext cx="23549364" cy="9895115"/>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5600" b="1" i="0" u="none" strike="noStrike" kern="1200" cap="none" spc="0" normalizeH="0" baseline="0" noProof="0" dirty="0">
                <a:ln>
                  <a:noFill/>
                </a:ln>
                <a:solidFill>
                  <a:schemeClr val="tx1"/>
                </a:solidFill>
                <a:effectLst/>
                <a:uLnTx/>
                <a:uFillTx/>
                <a:latin typeface="+mj-lt"/>
                <a:ea typeface="Tahoma" pitchFamily="34" charset="0"/>
                <a:cs typeface="Tahoma" pitchFamily="34" charset="0"/>
              </a:rPr>
              <a:t>TRÒ CHƠI NHÀ THÔNG THÁI</a:t>
            </a:r>
          </a:p>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5600" b="0" i="0" u="none" strike="noStrike" kern="1200" cap="none" spc="0" normalizeH="0" baseline="0" noProof="0" dirty="0">
                <a:ln>
                  <a:noFill/>
                </a:ln>
                <a:solidFill>
                  <a:schemeClr val="tx1"/>
                </a:solidFill>
                <a:effectLst/>
                <a:uLnTx/>
                <a:uFillTx/>
                <a:latin typeface="+mj-lt"/>
                <a:ea typeface="Tahoma" pitchFamily="34" charset="0"/>
                <a:cs typeface="Tahoma" pitchFamily="34" charset="0"/>
              </a:rPr>
              <a:t> </a:t>
            </a:r>
          </a:p>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5600" b="0" i="0" u="none" strike="noStrike" kern="1200" cap="none" spc="0" normalizeH="0" baseline="0" noProof="0" dirty="0">
                <a:ln>
                  <a:noFill/>
                </a:ln>
                <a:solidFill>
                  <a:schemeClr val="tx1"/>
                </a:solidFill>
                <a:effectLst/>
                <a:uLnTx/>
                <a:uFillTx/>
                <a:latin typeface="+mj-lt"/>
                <a:ea typeface="Tahoma" pitchFamily="34" charset="0"/>
                <a:cs typeface="Tahoma" pitchFamily="34" charset="0"/>
              </a:rPr>
              <a:t>LUẬT CHƠI : </a:t>
            </a:r>
            <a:r>
              <a:rPr lang="vi-VN" sz="5600" dirty="0">
                <a:solidFill>
                  <a:schemeClr val="tx1"/>
                </a:solidFill>
                <a:effectLst/>
                <a:latin typeface="+mj-lt"/>
                <a:ea typeface="Calibri" panose="020F0502020204030204" pitchFamily="34" charset="0"/>
                <a:cs typeface="Times New Roman" panose="02020603050405020304" pitchFamily="18" charset="0"/>
              </a:rPr>
              <a:t>Trò chơi gồm 2 vòng thi.</a:t>
            </a:r>
            <a:endParaRPr lang="en-GB" sz="5600" dirty="0">
              <a:solidFill>
                <a:schemeClr val="tx1"/>
              </a:solidFill>
              <a:effectLst/>
              <a:latin typeface="+mj-lt"/>
              <a:ea typeface="Calibri" panose="020F0502020204030204" pitchFamily="34" charset="0"/>
              <a:cs typeface="Times New Roman" panose="02020603050405020304" pitchFamily="18" charset="0"/>
            </a:endParaRPr>
          </a:p>
          <a:p>
            <a:pPr algn="ctr">
              <a:lnSpc>
                <a:spcPct val="150000"/>
              </a:lnSpc>
              <a:spcAft>
                <a:spcPts val="1000"/>
              </a:spcAft>
            </a:pPr>
            <a:r>
              <a:rPr lang="vi-VN" sz="5600" dirty="0">
                <a:solidFill>
                  <a:schemeClr val="tx1"/>
                </a:solidFill>
                <a:effectLst/>
                <a:latin typeface="+mj-lt"/>
                <a:ea typeface="Calibri" panose="020F0502020204030204" pitchFamily="34" charset="0"/>
                <a:cs typeface="Times New Roman" panose="02020603050405020304" pitchFamily="18" charset="0"/>
              </a:rPr>
              <a:t>+) Vòng 1: Hiểu biết (10 phút)</a:t>
            </a:r>
            <a:endParaRPr lang="en-GB" sz="5600" dirty="0">
              <a:solidFill>
                <a:schemeClr val="tx1"/>
              </a:solidFill>
              <a:effectLst/>
              <a:latin typeface="+mj-lt"/>
              <a:ea typeface="Calibri" panose="020F0502020204030204" pitchFamily="34" charset="0"/>
              <a:cs typeface="Times New Roman" panose="02020603050405020304" pitchFamily="18" charset="0"/>
            </a:endParaRPr>
          </a:p>
          <a:p>
            <a:pPr algn="ctr">
              <a:lnSpc>
                <a:spcPct val="150000"/>
              </a:lnSpc>
              <a:spcAft>
                <a:spcPts val="1000"/>
              </a:spcAft>
            </a:pPr>
            <a:r>
              <a:rPr lang="vi-VN" sz="5600" dirty="0">
                <a:solidFill>
                  <a:schemeClr val="tx1"/>
                </a:solidFill>
                <a:effectLst/>
                <a:latin typeface="+mj-lt"/>
                <a:ea typeface="Calibri" panose="020F0502020204030204" pitchFamily="34" charset="0"/>
                <a:cs typeface="Times New Roman" panose="02020603050405020304" pitchFamily="18" charset="0"/>
              </a:rPr>
              <a:t>+) Vòng 2: Suy luận (10 phút)</a:t>
            </a:r>
          </a:p>
          <a:p>
            <a:pPr algn="ctr">
              <a:lnSpc>
                <a:spcPct val="150000"/>
              </a:lnSpc>
              <a:spcAft>
                <a:spcPts val="1000"/>
              </a:spcAft>
            </a:pPr>
            <a:r>
              <a:rPr lang="vi-VN" sz="5600" dirty="0">
                <a:solidFill>
                  <a:schemeClr val="tx1"/>
                </a:solidFill>
                <a:latin typeface="+mj-lt"/>
                <a:ea typeface="Calibri" panose="020F0502020204030204" pitchFamily="34" charset="0"/>
                <a:cs typeface="Times New Roman" panose="02020603050405020304" pitchFamily="18" charset="0"/>
              </a:rPr>
              <a:t>Đội chơi nào có nhiều kết quả chính xác nhất sẽ chiến thắng</a:t>
            </a:r>
          </a:p>
          <a:p>
            <a:pPr algn="ctr">
              <a:lnSpc>
                <a:spcPct val="150000"/>
              </a:lnSpc>
              <a:spcAft>
                <a:spcPts val="1000"/>
              </a:spcAft>
            </a:pPr>
            <a:r>
              <a:rPr lang="vi-VN" sz="5600" dirty="0">
                <a:solidFill>
                  <a:schemeClr val="tx1"/>
                </a:solidFill>
                <a:effectLst/>
                <a:latin typeface="+mj-lt"/>
                <a:ea typeface="Calibri" panose="020F0502020204030204" pitchFamily="34" charset="0"/>
                <a:cs typeface="Times New Roman" panose="02020603050405020304" pitchFamily="18" charset="0"/>
              </a:rPr>
              <a:t>Đối với phòng suy luận giáo viên sẽ chấm điểm các câu hỏi.</a:t>
            </a:r>
            <a:endParaRPr lang="en-GB" sz="56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5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B2E84-BCE6-0666-243C-CBB52BFF112D}"/>
              </a:ext>
            </a:extLst>
          </p:cNvPr>
          <p:cNvSpPr/>
          <p:nvPr/>
        </p:nvSpPr>
        <p:spPr>
          <a:xfrm>
            <a:off x="6237514" y="4245429"/>
            <a:ext cx="15087600" cy="571500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1500" b="1" dirty="0">
                <a:solidFill>
                  <a:schemeClr val="tx1"/>
                </a:solidFill>
                <a:latin typeface="+mj-lt"/>
              </a:rPr>
              <a:t>VÒNG 1: </a:t>
            </a:r>
          </a:p>
          <a:p>
            <a:pPr algn="ctr"/>
            <a:r>
              <a:rPr lang="vi-VN" sz="11500" b="1" dirty="0">
                <a:solidFill>
                  <a:schemeClr val="tx1"/>
                </a:solidFill>
                <a:latin typeface="+mj-lt"/>
              </a:rPr>
              <a:t>HIỂU BIẾT</a:t>
            </a:r>
            <a:endParaRPr lang="en-GB" sz="11500" b="1" dirty="0">
              <a:solidFill>
                <a:schemeClr val="tx1"/>
              </a:solidFill>
              <a:latin typeface="+mj-lt"/>
            </a:endParaRPr>
          </a:p>
        </p:txBody>
      </p:sp>
    </p:spTree>
    <p:extLst>
      <p:ext uri="{BB962C8B-B14F-4D97-AF65-F5344CB8AC3E}">
        <p14:creationId xmlns:p14="http://schemas.microsoft.com/office/powerpoint/2010/main" val="265996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1" y="4958580"/>
            <a:ext cx="20102254" cy="2306694"/>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Trong đó ở cùng điều kiện, xảy ra đồng thời sự chuyển chất phản ứng thành chất sản phẩm và ngược lại</a:t>
                </a:r>
                <a:r>
                  <a:rPr lang="vi-VN" sz="2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2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289660" y="589358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101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vi-VN" sz="6000" b="1" kern="100" dirty="0">
                  <a:effectLst/>
                  <a:latin typeface="Times New Roman" panose="02020603050405020304" pitchFamily="18" charset="0"/>
                  <a:ea typeface="Calibri" panose="020F0502020204030204" pitchFamily="34" charset="0"/>
                  <a:cs typeface="Mangal" panose="02040503050203030202" pitchFamily="18" charset="0"/>
                </a:rPr>
                <a:t>Phản ứng thuận nghịch là phản ứng </a:t>
              </a:r>
              <a:endParaRPr lang="en-GB" sz="6000" b="1"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Xảy ra khi có nhiệt độ.</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Chỉ xảy ra theo một chiều.</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Trong đó ở cùng điều kiện, xảy ra đồng thời sự chuyển chất phản ứng thành chất sản phẩm.</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5694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1" y="4958580"/>
            <a:ext cx="20102254" cy="2306694"/>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N</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+ 3H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a:t>
                </a:r>
                <a:r>
                  <a:rPr lang="vi-VN" sz="5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2NH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3</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289660" y="589358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413003" y="2273663"/>
              <a:ext cx="17357813" cy="4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Phản ứng nào sau đây là phản ứng thuận nghịch?</a:t>
              </a:r>
              <a:endParaRPr lang="en-GB" sz="5400" b="1" kern="1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 Cl</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a:t>
                </a:r>
                <a:r>
                  <a:rPr lang="vi-VN" sz="5400" kern="1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2HCl</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Fe + HCl  </a:t>
                </a:r>
                <a:r>
                  <a:rPr lang="vi-VN" sz="5400" kern="1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FeCl</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 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 O</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 </a:t>
                </a:r>
                <a:r>
                  <a:rPr lang="vi-VN" sz="5400" kern="1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2H</a:t>
                </a:r>
                <a:r>
                  <a:rPr lang="vi-VN" sz="5400" kern="100" baseline="-250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2</a:t>
                </a: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O</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950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wipe(left)">
                                      <p:cBhvr>
                                        <p:cTn id="12" dur="5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wipe(left)">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3"/>
                                        </p:tgtEl>
                                        <p:attrNameLst>
                                          <p:attrName>style.visibility</p:attrName>
                                        </p:attrNameLst>
                                      </p:cBhvr>
                                      <p:to>
                                        <p:strVal val="visible"/>
                                      </p:to>
                                    </p:set>
                                    <p:animEffect transition="in" filter="wipe(left)">
                                      <p:cBhvr>
                                        <p:cTn id="27" dur="500"/>
                                        <p:tgtEl>
                                          <p:spTgt spid="2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1" y="4958580"/>
            <a:ext cx="20102254" cy="2306694"/>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sang trạng thái cân bằng hóa học khác không cần có tác động của các yếu tố từ bên ngoài tác động lên cân bằng.</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289660" y="589358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lang="vi-VN" sz="4800" b="1" kern="1200" dirty="0">
                      <a:solidFill>
                        <a:prstClr val="white"/>
                      </a:solidFill>
                      <a:latin typeface="Tahoma" pitchFamily="34" charset="0"/>
                      <a:ea typeface="+mn-ea"/>
                      <a:cs typeface="Tahoma" pitchFamily="34" charset="0"/>
                    </a:rPr>
                    <a:t>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8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r>
                <a:rPr lang="vi-VN" sz="5400" b="1" kern="100" dirty="0">
                  <a:effectLst/>
                  <a:latin typeface="Times New Roman" panose="02020603050405020304" pitchFamily="18" charset="0"/>
                  <a:ea typeface="Calibri" panose="020F0502020204030204" pitchFamily="34" charset="0"/>
                </a:rPr>
                <a:t>Sự dịch chuyển cân bằng hóa học là sự di chuyển từ trạng thái cân bằng hóa học này </a:t>
              </a:r>
              <a:endParaRPr kumimoji="0" lang="en-US" altLang="vi-VN" sz="54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sang trạng thái không cân bằng do tác động của các yếu tố từ bên ngoài tác động lên cân bằng.</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sang trạng thái cân bằng hóa học khác do tác động của các yếu tố từ bên ngoài tác động lên cân bằng</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sang trạng thái cân bằng hóa học khác do cân bằng hóa học tác động lên các yếu tố bên ngoài</a:t>
                </a:r>
                <a:r>
                  <a:rPr lang="vi-VN" sz="1800" kern="100" dirty="0">
                    <a:effectLst/>
                    <a:latin typeface="Times New Roman" panose="02020603050405020304" pitchFamily="18" charset="0"/>
                    <a:ea typeface="Calibri" panose="020F0502020204030204" pitchFamily="34" charset="0"/>
                    <a:cs typeface="Mangal" panose="02040503050203030202" pitchFamily="18" charset="0"/>
                  </a:rPr>
                  <a:t>.</a:t>
                </a:r>
                <a:endParaRPr lang="en-GB"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173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282480" y="5331353"/>
            <a:ext cx="19829922" cy="1933920"/>
            <a:chOff x="247182" y="1927579"/>
            <a:chExt cx="10637494" cy="1111700"/>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1927579"/>
              <a:ext cx="10575133" cy="1111700"/>
              <a:chOff x="5537206" y="1416215"/>
              <a:chExt cx="10539280" cy="1033483"/>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416215"/>
                <a:ext cx="10248736" cy="10334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Các ion H+ và OH-</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0" name="TextBox 61">
              <a:extLst>
                <a:ext uri="{FF2B5EF4-FFF2-40B4-BE49-F238E27FC236}">
                  <a16:creationId xmlns:a16="http://schemas.microsoft.com/office/drawing/2014/main" id="{4DFD408E-6A9A-A4DD-BCD5-C821B53A4850}"/>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2" name="Oval 49">
            <a:extLst>
              <a:ext uri="{FF2B5EF4-FFF2-40B4-BE49-F238E27FC236}">
                <a16:creationId xmlns:a16="http://schemas.microsoft.com/office/drawing/2014/main" id="{891E4DE8-704B-39F9-984C-2F7D8B0A34D3}"/>
              </a:ext>
            </a:extLst>
          </p:cNvPr>
          <p:cNvSpPr/>
          <p:nvPr/>
        </p:nvSpPr>
        <p:spPr>
          <a:xfrm>
            <a:off x="1289660" y="589358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157467" y="2001793"/>
            <a:ext cx="23825350" cy="3049540"/>
            <a:chOff x="226013" y="2034257"/>
            <a:chExt cx="23825350" cy="1402662"/>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7"/>
              <a:ext cx="23825350" cy="1402662"/>
              <a:chOff x="534987" y="1647866"/>
              <a:chExt cx="23017949" cy="1176337"/>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855305"/>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581612"/>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7" y="1763895"/>
                  <a:ext cx="1866469" cy="32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vi-VN"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4847977" y="2172947"/>
              <a:ext cx="17357813" cy="8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lgn="l" defTabSz="2177278">
                <a:spcBef>
                  <a:spcPct val="50000"/>
                </a:spcBef>
                <a:buClrTx/>
                <a:buNone/>
                <a:defRPr/>
              </a:pPr>
              <a:r>
                <a:rPr lang="vi-VN" sz="5400" b="1" kern="100" dirty="0">
                  <a:effectLst/>
                  <a:latin typeface="Times New Roman" panose="02020603050405020304" pitchFamily="18" charset="0"/>
                  <a:ea typeface="Calibri" panose="020F0502020204030204" pitchFamily="34" charset="0"/>
                  <a:cs typeface="Mangal" panose="02040503050203030202" pitchFamily="18" charset="0"/>
                </a:rPr>
                <a:t>Dung dịch chất điện li dẫn điện được là do sự chuyển động của</a:t>
              </a:r>
              <a:endParaRPr lang="en-GB" sz="5400" b="1" kern="100" dirty="0">
                <a:effectLst/>
                <a:latin typeface="Calibri" panose="020F0502020204030204" pitchFamily="34" charset="0"/>
                <a:ea typeface="Calibri" panose="020F0502020204030204" pitchFamily="34" charset="0"/>
                <a:cs typeface="Mangal" panose="02040503050203030202" pitchFamily="18" charset="0"/>
              </a:endParaRPr>
            </a:p>
          </p:txBody>
        </p:sp>
      </p:grpSp>
      <p:grpSp>
        <p:nvGrpSpPr>
          <p:cNvPr id="287" name="Group 1">
            <a:extLst>
              <a:ext uri="{FF2B5EF4-FFF2-40B4-BE49-F238E27FC236}">
                <a16:creationId xmlns:a16="http://schemas.microsoft.com/office/drawing/2014/main" id="{D1ED70A8-5B59-0CBD-67FC-D8B8197398FF}"/>
              </a:ext>
            </a:extLst>
          </p:cNvPr>
          <p:cNvGrpSpPr/>
          <p:nvPr/>
        </p:nvGrpSpPr>
        <p:grpSpPr>
          <a:xfrm>
            <a:off x="1127995" y="7660758"/>
            <a:ext cx="20102254" cy="1933920"/>
            <a:chOff x="247182" y="2180004"/>
            <a:chExt cx="10637494" cy="859276"/>
          </a:xfrm>
        </p:grpSpPr>
        <p:grpSp>
          <p:nvGrpSpPr>
            <p:cNvPr id="288" name="Group 50">
              <a:extLst>
                <a:ext uri="{FF2B5EF4-FFF2-40B4-BE49-F238E27FC236}">
                  <a16:creationId xmlns:a16="http://schemas.microsoft.com/office/drawing/2014/main" id="{B77C0AE8-37DE-01FD-B0C5-DFF5D960D8AF}"/>
                </a:ext>
              </a:extLst>
            </p:cNvPr>
            <p:cNvGrpSpPr/>
            <p:nvPr/>
          </p:nvGrpSpPr>
          <p:grpSpPr>
            <a:xfrm>
              <a:off x="247182" y="2180004"/>
              <a:ext cx="10575133" cy="859276"/>
              <a:chOff x="5537206" y="1650880"/>
              <a:chExt cx="10539280" cy="798819"/>
            </a:xfrm>
          </p:grpSpPr>
          <p:sp>
            <p:nvSpPr>
              <p:cNvPr id="290" name="Rectangle 51">
                <a:extLst>
                  <a:ext uri="{FF2B5EF4-FFF2-40B4-BE49-F238E27FC236}">
                    <a16:creationId xmlns:a16="http://schemas.microsoft.com/office/drawing/2014/main" id="{9D8A63C0-21E6-BCBC-1ADB-FBDB4AADDB4C}"/>
                  </a:ext>
                </a:extLst>
              </p:cNvPr>
              <p:cNvSpPr/>
              <p:nvPr/>
            </p:nvSpPr>
            <p:spPr>
              <a:xfrm>
                <a:off x="5827750" y="1650880"/>
                <a:ext cx="10248736" cy="79881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Các cation, anion và các phân tử hòa tan</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1" name="Oval 52">
                <a:extLst>
                  <a:ext uri="{FF2B5EF4-FFF2-40B4-BE49-F238E27FC236}">
                    <a16:creationId xmlns:a16="http://schemas.microsoft.com/office/drawing/2014/main" id="{231EA331-AC92-143C-47F1-D5CD02BF9A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89" name="TextBox 61">
              <a:extLst>
                <a:ext uri="{FF2B5EF4-FFF2-40B4-BE49-F238E27FC236}">
                  <a16:creationId xmlns:a16="http://schemas.microsoft.com/office/drawing/2014/main" id="{0CD9504B-88B7-37C4-4781-B6F3C162E705}"/>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2" name="Group 1">
            <a:extLst>
              <a:ext uri="{FF2B5EF4-FFF2-40B4-BE49-F238E27FC236}">
                <a16:creationId xmlns:a16="http://schemas.microsoft.com/office/drawing/2014/main" id="{679DD48D-97E1-AD0F-F45C-2C2F7AC5D47E}"/>
              </a:ext>
            </a:extLst>
          </p:cNvPr>
          <p:cNvGrpSpPr/>
          <p:nvPr/>
        </p:nvGrpSpPr>
        <p:grpSpPr>
          <a:xfrm>
            <a:off x="1127995" y="9800502"/>
            <a:ext cx="20102254" cy="1655768"/>
            <a:chOff x="247182" y="2162983"/>
            <a:chExt cx="10637494" cy="876295"/>
          </a:xfrm>
        </p:grpSpPr>
        <p:grpSp>
          <p:nvGrpSpPr>
            <p:cNvPr id="293" name="Group 50">
              <a:extLst>
                <a:ext uri="{FF2B5EF4-FFF2-40B4-BE49-F238E27FC236}">
                  <a16:creationId xmlns:a16="http://schemas.microsoft.com/office/drawing/2014/main" id="{0F74A35A-4C91-519B-DC45-9BABC2C5A669}"/>
                </a:ext>
              </a:extLst>
            </p:cNvPr>
            <p:cNvGrpSpPr/>
            <p:nvPr/>
          </p:nvGrpSpPr>
          <p:grpSpPr>
            <a:xfrm>
              <a:off x="247182" y="2162983"/>
              <a:ext cx="10575133" cy="876295"/>
              <a:chOff x="5537206" y="1635058"/>
              <a:chExt cx="10539280" cy="814641"/>
            </a:xfrm>
          </p:grpSpPr>
          <p:sp>
            <p:nvSpPr>
              <p:cNvPr id="295" name="Rectangle 51">
                <a:extLst>
                  <a:ext uri="{FF2B5EF4-FFF2-40B4-BE49-F238E27FC236}">
                    <a16:creationId xmlns:a16="http://schemas.microsoft.com/office/drawing/2014/main" id="{94E76A23-08DF-2376-D9BD-200723E6AE36}"/>
                  </a:ext>
                </a:extLst>
              </p:cNvPr>
              <p:cNvSpPr/>
              <p:nvPr/>
            </p:nvSpPr>
            <p:spPr>
              <a:xfrm>
                <a:off x="5827750" y="1635058"/>
                <a:ext cx="10248736" cy="814641"/>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Các ion nóng chảy phân li.</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296" name="Oval 52">
                <a:extLst>
                  <a:ext uri="{FF2B5EF4-FFF2-40B4-BE49-F238E27FC236}">
                    <a16:creationId xmlns:a16="http://schemas.microsoft.com/office/drawing/2014/main" id="{88493080-D3FB-CE62-6B34-300098B910C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4" name="TextBox 61">
              <a:extLst>
                <a:ext uri="{FF2B5EF4-FFF2-40B4-BE49-F238E27FC236}">
                  <a16:creationId xmlns:a16="http://schemas.microsoft.com/office/drawing/2014/main" id="{762EA9AE-103B-7548-98D2-B4D2F0BF753D}"/>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7" name="Group 1">
            <a:extLst>
              <a:ext uri="{FF2B5EF4-FFF2-40B4-BE49-F238E27FC236}">
                <a16:creationId xmlns:a16="http://schemas.microsoft.com/office/drawing/2014/main" id="{E2361123-2743-ECEF-0288-8C2942C60115}"/>
              </a:ext>
            </a:extLst>
          </p:cNvPr>
          <p:cNvGrpSpPr/>
          <p:nvPr/>
        </p:nvGrpSpPr>
        <p:grpSpPr>
          <a:xfrm>
            <a:off x="1127995" y="11715796"/>
            <a:ext cx="20102254" cy="2001793"/>
            <a:chOff x="247182" y="1979855"/>
            <a:chExt cx="10637494" cy="1059425"/>
          </a:xfrm>
        </p:grpSpPr>
        <p:grpSp>
          <p:nvGrpSpPr>
            <p:cNvPr id="298" name="Group 50">
              <a:extLst>
                <a:ext uri="{FF2B5EF4-FFF2-40B4-BE49-F238E27FC236}">
                  <a16:creationId xmlns:a16="http://schemas.microsoft.com/office/drawing/2014/main" id="{F15CF690-89A6-6C39-6E83-94DE684FB588}"/>
                </a:ext>
              </a:extLst>
            </p:cNvPr>
            <p:cNvGrpSpPr/>
            <p:nvPr/>
          </p:nvGrpSpPr>
          <p:grpSpPr>
            <a:xfrm>
              <a:off x="247182" y="1979855"/>
              <a:ext cx="10575133" cy="1059425"/>
              <a:chOff x="5537206" y="1464813"/>
              <a:chExt cx="10539280" cy="984886"/>
            </a:xfrm>
          </p:grpSpPr>
          <p:sp>
            <p:nvSpPr>
              <p:cNvPr id="300" name="Rectangle 51">
                <a:extLst>
                  <a:ext uri="{FF2B5EF4-FFF2-40B4-BE49-F238E27FC236}">
                    <a16:creationId xmlns:a16="http://schemas.microsoft.com/office/drawing/2014/main" id="{8D6225EB-66FE-4754-B74D-FE73E602CC5B}"/>
                  </a:ext>
                </a:extLst>
              </p:cNvPr>
              <p:cNvSpPr/>
              <p:nvPr/>
            </p:nvSpPr>
            <p:spPr>
              <a:xfrm>
                <a:off x="5827750" y="1464813"/>
                <a:ext cx="10248736" cy="98488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algn="ctr" defTabSz="2177060">
                  <a:buClrTx/>
                  <a:defRPr/>
                </a:pPr>
                <a:r>
                  <a:rPr lang="vi-VN" sz="5400" kern="100" dirty="0">
                    <a:solidFill>
                      <a:schemeClr val="bg1"/>
                    </a:solidFill>
                    <a:effectLst/>
                    <a:latin typeface="Times New Roman" panose="02020603050405020304" pitchFamily="18" charset="0"/>
                    <a:ea typeface="Calibri" panose="020F0502020204030204" pitchFamily="34" charset="0"/>
                    <a:cs typeface="Mangal" panose="02040503050203030202" pitchFamily="18" charset="0"/>
                  </a:rPr>
                  <a:t>Các cation và anion.</a:t>
                </a:r>
                <a:endParaRPr lang="en-GB" sz="54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01" name="Oval 52">
                <a:extLst>
                  <a:ext uri="{FF2B5EF4-FFF2-40B4-BE49-F238E27FC236}">
                    <a16:creationId xmlns:a16="http://schemas.microsoft.com/office/drawing/2014/main" id="{2B474940-B2C6-701C-2E25-C554B507123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lang="vi-VN" sz="4800" b="1" kern="1200" dirty="0">
                    <a:solidFill>
                      <a:prstClr val="white"/>
                    </a:solidFill>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9" name="TextBox 61">
              <a:extLst>
                <a:ext uri="{FF2B5EF4-FFF2-40B4-BE49-F238E27FC236}">
                  <a16:creationId xmlns:a16="http://schemas.microsoft.com/office/drawing/2014/main" id="{5FEE6CCD-7AEC-F672-EDA1-1AE25F299B5A}"/>
                </a:ext>
              </a:extLst>
            </p:cNvPr>
            <p:cNvSpPr txBox="1"/>
            <p:nvPr/>
          </p:nvSpPr>
          <p:spPr>
            <a:xfrm>
              <a:off x="9434915" y="2432528"/>
              <a:ext cx="1449761" cy="439795"/>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94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left)">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wipe(left)">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
                                        </p:tgtEl>
                                        <p:attrNameLst>
                                          <p:attrName>style.visibility</p:attrName>
                                        </p:attrNameLst>
                                      </p:cBhvr>
                                      <p:to>
                                        <p:strVal val="visible"/>
                                      </p:to>
                                    </p:set>
                                    <p:animEffect transition="in" filter="wipe(left)">
                                      <p:cBhvr>
                                        <p:cTn id="27" dur="500"/>
                                        <p:tgtEl>
                                          <p:spTgt spid="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wipe(left)">
                                      <p:cBhvr>
                                        <p:cTn id="3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2405</Words>
  <Application>Microsoft Office PowerPoint</Application>
  <PresentationFormat>Custom</PresentationFormat>
  <Paragraphs>332</Paragraphs>
  <Slides>34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Book Antiqua</vt:lpstr>
      <vt:lpstr>Calibri</vt:lpstr>
      <vt:lpstr>Tahoma</vt:lpstr>
      <vt:lpstr>Arial</vt:lpstr>
      <vt:lpstr>Questrial</vt:lpstr>
      <vt:lpstr>Times New Roman</vt:lpstr>
      <vt:lpstr>VNI Times</vt:lpstr>
      <vt:lpstr>Cambria Math</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Thuy Ta</cp:lastModifiedBy>
  <cp:revision>11</cp:revision>
  <dcterms:created xsi:type="dcterms:W3CDTF">2013-08-07T06:38:09Z</dcterms:created>
  <dcterms:modified xsi:type="dcterms:W3CDTF">2023-05-31T05:35:56Z</dcterms:modified>
</cp:coreProperties>
</file>