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09" r:id="rId12"/>
    <p:sldId id="311" r:id="rId13"/>
    <p:sldId id="338" r:id="rId14"/>
    <p:sldId id="312" r:id="rId15"/>
    <p:sldId id="314" r:id="rId16"/>
    <p:sldId id="320" r:id="rId17"/>
    <p:sldId id="334" r:id="rId18"/>
    <p:sldId id="325" r:id="rId19"/>
    <p:sldId id="335" r:id="rId20"/>
    <p:sldId id="336" r:id="rId21"/>
    <p:sldId id="337" r:id="rId22"/>
    <p:sldId id="327" r:id="rId23"/>
    <p:sldId id="315" r:id="rId24"/>
    <p:sldId id="339" r:id="rId25"/>
    <p:sldId id="332" r:id="rId26"/>
    <p:sldId id="331" r:id="rId27"/>
    <p:sldId id="295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88564" autoAdjust="0"/>
  </p:normalViewPr>
  <p:slideViewPr>
    <p:cSldViewPr snapToGrid="0">
      <p:cViewPr>
        <p:scale>
          <a:sx n="50" d="100"/>
          <a:sy n="50" d="100"/>
        </p:scale>
        <p:origin x="864" y="8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4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02222" y="-14413"/>
            <a:ext cx="18339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 HEALTH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902463" y="-49823"/>
            <a:ext cx="129539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0&amp;idSubject=1&amp;idSeries=118&amp;idTheme=1067&amp;IdLevel=3&amp;idThemeServer=78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</a:t>
            </a:r>
            <a:r>
              <a:rPr lang="en-US" sz="4400" b="1">
                <a:solidFill>
                  <a:srgbClr val="0070C0"/>
                </a:solidFill>
              </a:rPr>
              <a:t>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. eat fruit and vegetables">
            <a:hlinkClick r:id="" action="ppaction://media"/>
            <a:extLst>
              <a:ext uri="{FF2B5EF4-FFF2-40B4-BE49-F238E27FC236}">
                <a16:creationId xmlns:a16="http://schemas.microsoft.com/office/drawing/2014/main" id="{52F6B615-2D1A-838A-912C-CF42431E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64428" y="2050625"/>
            <a:ext cx="406400" cy="406400"/>
          </a:xfrm>
          <a:prstGeom prst="rect">
            <a:avLst/>
          </a:prstGeom>
        </p:spPr>
      </p:pic>
      <p:pic>
        <p:nvPicPr>
          <p:cNvPr id="17" name="2. get some sleep">
            <a:hlinkClick r:id="" action="ppaction://media"/>
            <a:extLst>
              <a:ext uri="{FF2B5EF4-FFF2-40B4-BE49-F238E27FC236}">
                <a16:creationId xmlns:a16="http://schemas.microsoft.com/office/drawing/2014/main" id="{0E71DC57-7D20-C5FE-5463-5B327BF37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1406531"/>
            <a:ext cx="406400" cy="406400"/>
          </a:xfrm>
          <a:prstGeom prst="rect">
            <a:avLst/>
          </a:prstGeom>
        </p:spPr>
      </p:pic>
      <p:pic>
        <p:nvPicPr>
          <p:cNvPr id="18" name="3. eat fast food">
            <a:hlinkClick r:id="" action="ppaction://media"/>
            <a:extLst>
              <a:ext uri="{FF2B5EF4-FFF2-40B4-BE49-F238E27FC236}">
                <a16:creationId xmlns:a16="http://schemas.microsoft.com/office/drawing/2014/main" id="{1A28EFB7-A4A3-17C5-359A-B935E4E0C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505235" y="795252"/>
            <a:ext cx="406400" cy="406400"/>
          </a:xfrm>
          <a:prstGeom prst="rect">
            <a:avLst/>
          </a:prstGeom>
        </p:spPr>
      </p:pic>
      <p:pic>
        <p:nvPicPr>
          <p:cNvPr id="19" name="4. drink soda">
            <a:hlinkClick r:id="" action="ppaction://media"/>
            <a:extLst>
              <a:ext uri="{FF2B5EF4-FFF2-40B4-BE49-F238E27FC236}">
                <a16:creationId xmlns:a16="http://schemas.microsoft.com/office/drawing/2014/main" id="{29FD19A6-1636-66DC-778B-E2B441459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4733" y="2050625"/>
            <a:ext cx="406400" cy="406400"/>
          </a:xfrm>
          <a:prstGeom prst="rect">
            <a:avLst/>
          </a:prstGeom>
        </p:spPr>
      </p:pic>
      <p:pic>
        <p:nvPicPr>
          <p:cNvPr id="20" name="5. healthy">
            <a:hlinkClick r:id="" action="ppaction://media"/>
            <a:extLst>
              <a:ext uri="{FF2B5EF4-FFF2-40B4-BE49-F238E27FC236}">
                <a16:creationId xmlns:a16="http://schemas.microsoft.com/office/drawing/2014/main" id="{789E5375-45D5-D6FD-BB86-D510EE706D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49663" y="1406531"/>
            <a:ext cx="406400" cy="406400"/>
          </a:xfrm>
          <a:prstGeom prst="rect">
            <a:avLst/>
          </a:prstGeom>
        </p:spPr>
      </p:pic>
      <p:pic>
        <p:nvPicPr>
          <p:cNvPr id="21" name="6. unhealthy">
            <a:hlinkClick r:id="" action="ppaction://media"/>
            <a:extLst>
              <a:ext uri="{FF2B5EF4-FFF2-40B4-BE49-F238E27FC236}">
                <a16:creationId xmlns:a16="http://schemas.microsoft.com/office/drawing/2014/main" id="{CCE3CBD0-04A9-3B52-B129-82D120A894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82448" y="762437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98288"/>
            <a:ext cx="1110031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</a:rPr>
              <a:t>Listen and repeat. </a:t>
            </a:r>
            <a:r>
              <a:rPr lang="en-US" sz="20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3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5502185"/>
            <a:ext cx="11837679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unhealthy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 /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ʌnˈhel</a:t>
            </a:r>
            <a:r>
              <a:rPr lang="el-G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vi-VN" sz="3200" dirty="0"/>
              <a:t>/</a:t>
            </a:r>
            <a:r>
              <a:rPr lang="en-US" sz="3200" dirty="0"/>
              <a:t> </a:t>
            </a:r>
            <a:r>
              <a:rPr lang="en-US" sz="3200" dirty="0" err="1"/>
              <a:t>ốm</a:t>
            </a:r>
            <a:r>
              <a:rPr lang="en-US" sz="3200" dirty="0"/>
              <a:t> </a:t>
            </a:r>
            <a:r>
              <a:rPr lang="en-US" sz="3200" dirty="0" err="1"/>
              <a:t>yếu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hại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4714826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healthy </a:t>
            </a:r>
            <a:r>
              <a:rPr lang="vi-VN" sz="3200" dirty="0"/>
              <a:t>(</a:t>
            </a:r>
            <a:r>
              <a:rPr lang="en-US" sz="3200" dirty="0"/>
              <a:t>adj</a:t>
            </a:r>
            <a:r>
              <a:rPr lang="vi-VN" sz="3200" dirty="0"/>
              <a:t>)</a:t>
            </a:r>
            <a:r>
              <a:rPr lang="en-US" sz="3200" dirty="0"/>
              <a:t>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hel</a:t>
            </a:r>
            <a:r>
              <a:rPr lang="el-GR" sz="3200" dirty="0">
                <a:solidFill>
                  <a:srgbClr val="FF0000"/>
                </a:solidFill>
              </a:rPr>
              <a:t>θ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dirty="0"/>
              <a:t>/ </a:t>
            </a:r>
            <a:r>
              <a:rPr lang="en-US" sz="3200" dirty="0" err="1"/>
              <a:t>khỏe</a:t>
            </a:r>
            <a:r>
              <a:rPr lang="en-US" sz="3200" dirty="0"/>
              <a:t> </a:t>
            </a:r>
            <a:r>
              <a:rPr lang="en-US" sz="3200" dirty="0" err="1"/>
              <a:t>mạnh</a:t>
            </a:r>
            <a:r>
              <a:rPr lang="en-US" sz="3200" dirty="0"/>
              <a:t>,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lợi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 </a:t>
            </a:r>
            <a:r>
              <a:rPr lang="en-US" sz="3200" dirty="0" err="1"/>
              <a:t>khỏe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" y="3891171"/>
            <a:ext cx="11837679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drink soda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drɪŋk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soʊdə</a:t>
            </a:r>
            <a:r>
              <a:rPr lang="en-US" sz="3200" dirty="0"/>
              <a:t>/ </a:t>
            </a:r>
            <a:r>
              <a:rPr lang="en-US" sz="3200" dirty="0" err="1"/>
              <a:t>uống</a:t>
            </a:r>
            <a:r>
              <a:rPr lang="en-US" sz="3200" dirty="0"/>
              <a:t> soda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104473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eat fast food </a:t>
            </a:r>
            <a:r>
              <a:rPr lang="en-US" sz="3200" dirty="0"/>
              <a:t>(v. </a:t>
            </a:r>
            <a:r>
              <a:rPr lang="en-US" sz="3200" dirty="0" err="1"/>
              <a:t>phr</a:t>
            </a:r>
            <a:r>
              <a:rPr lang="en-US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iːt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fæst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fuːd</a:t>
            </a:r>
            <a:r>
              <a:rPr lang="en-US" sz="3200" dirty="0"/>
              <a:t>/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nhanh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6" y="2280818"/>
            <a:ext cx="11868591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get some sleep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(v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 phr)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/>
              <a:t>/</a:t>
            </a:r>
            <a:r>
              <a:rPr lang="en-US" sz="3200" dirty="0" err="1">
                <a:solidFill>
                  <a:srgbClr val="FF0000"/>
                </a:solidFill>
              </a:rPr>
              <a:t>ɡet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sʌm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sliːp</a:t>
            </a:r>
            <a:r>
              <a:rPr lang="en-US" sz="3200" dirty="0"/>
              <a:t>/ </a:t>
            </a:r>
            <a:r>
              <a:rPr lang="en-US" sz="3200" dirty="0" err="1"/>
              <a:t>chợp</a:t>
            </a:r>
            <a:r>
              <a:rPr lang="en-US" sz="3200" dirty="0"/>
              <a:t> </a:t>
            </a:r>
            <a:r>
              <a:rPr lang="en-US" sz="3200" dirty="0" err="1"/>
              <a:t>mắt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1895668" cy="110799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eat fruit and vegetables </a:t>
            </a:r>
            <a:r>
              <a:rPr lang="en-US" sz="3300" dirty="0"/>
              <a:t>(v. </a:t>
            </a:r>
            <a:r>
              <a:rPr lang="en-US" sz="3300" dirty="0" err="1"/>
              <a:t>phr</a:t>
            </a:r>
            <a:r>
              <a:rPr lang="en-US" sz="3300" dirty="0"/>
              <a:t>) /</a:t>
            </a:r>
            <a:r>
              <a:rPr lang="en-US" sz="3300" dirty="0" err="1">
                <a:solidFill>
                  <a:srgbClr val="FF0000"/>
                </a:solidFill>
              </a:rPr>
              <a:t>iːt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fruːt</a:t>
            </a:r>
            <a:r>
              <a:rPr lang="en-US" sz="3300" dirty="0">
                <a:solidFill>
                  <a:srgbClr val="FF0000"/>
                </a:solidFill>
              </a:rPr>
              <a:t> </a:t>
            </a:r>
            <a:r>
              <a:rPr lang="en-US" sz="3300" dirty="0" err="1">
                <a:solidFill>
                  <a:srgbClr val="FF0000"/>
                </a:solidFill>
              </a:rPr>
              <a:t>ənd</a:t>
            </a:r>
            <a:r>
              <a:rPr lang="en-US" sz="3300" dirty="0">
                <a:solidFill>
                  <a:srgbClr val="FF0000"/>
                </a:solidFill>
              </a:rPr>
              <a:t> ˈ</a:t>
            </a:r>
            <a:r>
              <a:rPr lang="en-US" sz="3300" dirty="0" err="1">
                <a:solidFill>
                  <a:srgbClr val="FF0000"/>
                </a:solidFill>
              </a:rPr>
              <a:t>vedʒtəbəlz</a:t>
            </a:r>
            <a:r>
              <a:rPr lang="en-US" sz="3300" dirty="0"/>
              <a:t>/ </a:t>
            </a:r>
            <a:r>
              <a:rPr lang="en-US" sz="3300" dirty="0" err="1"/>
              <a:t>ăn</a:t>
            </a:r>
            <a:r>
              <a:rPr lang="en-US" sz="3300" dirty="0"/>
              <a:t> </a:t>
            </a:r>
            <a:r>
              <a:rPr lang="en-US" sz="3300" dirty="0" err="1"/>
              <a:t>trái</a:t>
            </a:r>
            <a:r>
              <a:rPr lang="en-US" sz="3300" dirty="0"/>
              <a:t> </a:t>
            </a:r>
            <a:r>
              <a:rPr lang="en-US" sz="3300" dirty="0" err="1"/>
              <a:t>cây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/>
              <a:t>											&amp; </a:t>
            </a:r>
            <a:r>
              <a:rPr lang="en-US" sz="3300" dirty="0" err="1"/>
              <a:t>rau</a:t>
            </a:r>
            <a:r>
              <a:rPr lang="en-US" sz="3300" dirty="0"/>
              <a:t> </a:t>
            </a:r>
            <a:r>
              <a:rPr lang="en-US" sz="3300" dirty="0" err="1"/>
              <a:t>củ</a:t>
            </a:r>
            <a:endParaRPr lang="en-US" sz="3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Look at the pictures and complete the words.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6553" y="1629010"/>
            <a:ext cx="21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F_ _ _ 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553" y="2838450"/>
            <a:ext cx="391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V_ _ _ _ _ _ _ _ 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83822" y="3977489"/>
            <a:ext cx="316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 _ _ _ f _ _ _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553" y="5046376"/>
            <a:ext cx="28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 _ _ 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3179" y="1614346"/>
            <a:ext cx="22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 _ _ _ 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0E363-1CB7-7081-A19D-F0D6129D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6" y="2418829"/>
            <a:ext cx="2024603" cy="1134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E2BE1-5E73-C0E8-F419-0072CC7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5267"/>
            <a:ext cx="2080726" cy="1025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680F-7D9A-5CDE-A841-9C9306A0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" y="3659208"/>
            <a:ext cx="2048500" cy="11348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E3EF6-1A26-A524-D3D8-F94F1827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9" y="4899587"/>
            <a:ext cx="2080726" cy="12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767CB7-D57B-1A34-C65F-2B8EBC52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36" y="1337783"/>
            <a:ext cx="1928849" cy="126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B20478-8547-3A12-EC42-CD1BF4594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5" y="2975928"/>
            <a:ext cx="1928849" cy="1266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71950-BA09-B159-AD54-9BF3C124A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11" y="4703471"/>
            <a:ext cx="1986661" cy="13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FECC34-B6A8-5956-1E08-CC86902EFE79}"/>
              </a:ext>
            </a:extLst>
          </p:cNvPr>
          <p:cNvSpPr txBox="1"/>
          <p:nvPr/>
        </p:nvSpPr>
        <p:spPr>
          <a:xfrm>
            <a:off x="7963179" y="3148491"/>
            <a:ext cx="282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 _ _ _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EFAE25-83F4-06F7-04A0-9EEA8E269E89}"/>
              </a:ext>
            </a:extLst>
          </p:cNvPr>
          <p:cNvSpPr txBox="1"/>
          <p:nvPr/>
        </p:nvSpPr>
        <p:spPr>
          <a:xfrm>
            <a:off x="7963180" y="5193451"/>
            <a:ext cx="3221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 _ _ _ _ _ 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65ED-3FF2-7C7E-D871-E147CA4F7A78}"/>
              </a:ext>
            </a:extLst>
          </p:cNvPr>
          <p:cNvSpPr txBox="1"/>
          <p:nvPr/>
        </p:nvSpPr>
        <p:spPr>
          <a:xfrm>
            <a:off x="8551333" y="6105985"/>
            <a:ext cx="364563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C2B9C-7901-7F6D-ED65-E06CCF7B09FF}"/>
              </a:ext>
            </a:extLst>
          </p:cNvPr>
          <p:cNvSpPr txBox="1"/>
          <p:nvPr/>
        </p:nvSpPr>
        <p:spPr>
          <a:xfrm>
            <a:off x="2176553" y="1632589"/>
            <a:ext cx="1979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Fruit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37289-D7E9-48D1-ED75-AE11D62EEED7}"/>
              </a:ext>
            </a:extLst>
          </p:cNvPr>
          <p:cNvSpPr txBox="1"/>
          <p:nvPr/>
        </p:nvSpPr>
        <p:spPr>
          <a:xfrm>
            <a:off x="2183822" y="2907360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Vegetables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375EA-B4B9-E862-0557-EE7021604026}"/>
              </a:ext>
            </a:extLst>
          </p:cNvPr>
          <p:cNvSpPr txBox="1"/>
          <p:nvPr/>
        </p:nvSpPr>
        <p:spPr>
          <a:xfrm>
            <a:off x="2183822" y="3988997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Fast food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E5BD4-B022-D7F8-DB65-52751E6BB99C}"/>
              </a:ext>
            </a:extLst>
          </p:cNvPr>
          <p:cNvSpPr txBox="1"/>
          <p:nvPr/>
        </p:nvSpPr>
        <p:spPr>
          <a:xfrm>
            <a:off x="2183822" y="5074527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Soda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46CE1-BB62-0E30-F4C0-5793D60F8A7A}"/>
              </a:ext>
            </a:extLst>
          </p:cNvPr>
          <p:cNvSpPr txBox="1"/>
          <p:nvPr/>
        </p:nvSpPr>
        <p:spPr>
          <a:xfrm>
            <a:off x="7963179" y="1628570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Sleep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CB90B-D41A-2830-31D9-652BEF37E6DF}"/>
              </a:ext>
            </a:extLst>
          </p:cNvPr>
          <p:cNvSpPr txBox="1"/>
          <p:nvPr/>
        </p:nvSpPr>
        <p:spPr>
          <a:xfrm>
            <a:off x="7984968" y="3255528"/>
            <a:ext cx="2683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Healthy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BAA94-F112-76CE-415D-12EFF9525DA3}"/>
              </a:ext>
            </a:extLst>
          </p:cNvPr>
          <p:cNvSpPr txBox="1"/>
          <p:nvPr/>
        </p:nvSpPr>
        <p:spPr>
          <a:xfrm>
            <a:off x="7984967" y="5193450"/>
            <a:ext cx="3221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Unhealthy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431" y="948238"/>
            <a:ext cx="122324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My mom usually gives me an apple or an orange for snacking.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She wants me to eat more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It's a good idea to eat ____________, like carrots and onions, with meat and fish.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My brother is unhealthy because he eats too much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____________ drinks, such as cola, have a lot of sugar.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I try to get at least eight hours of __________ every night.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You should do more exercise to stay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Hannah's eating habits are ____________. She has sweets and soda drinks with every meal.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60" y="30190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Fill in the blanks with the words in the previous slide.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646" y="1457729"/>
            <a:ext cx="111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7422" y="1976215"/>
            <a:ext cx="233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vegetables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0560" y="2953303"/>
            <a:ext cx="17634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fast 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7943" y="3429000"/>
            <a:ext cx="212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0079" y="3981540"/>
            <a:ext cx="1340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039" y="4476942"/>
            <a:ext cx="1599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healthy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75C38-CA7C-1515-7F9F-B7ABC2C7494A}"/>
              </a:ext>
            </a:extLst>
          </p:cNvPr>
          <p:cNvSpPr txBox="1"/>
          <p:nvPr/>
        </p:nvSpPr>
        <p:spPr>
          <a:xfrm>
            <a:off x="5224962" y="4972180"/>
            <a:ext cx="2160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9211733" y="6105985"/>
            <a:ext cx="298523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things are healthy and unhealthy.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6731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37506-C88E-C9DC-7AED-EFF1BE2A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4" y="2537846"/>
            <a:ext cx="6813769" cy="11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14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8717634-53D5-340A-5512-C87E5F595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788" y="334537"/>
            <a:ext cx="8822212" cy="6166624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206195" y="334537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32E35-C7D0-06A4-07C9-440BF537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9" y="2423369"/>
            <a:ext cx="10658189" cy="913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05336" y="2782508"/>
            <a:ext cx="84757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05336" y="3336632"/>
            <a:ext cx="1695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43476" y="3320451"/>
            <a:ext cx="1887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9085943" y="3313599"/>
            <a:ext cx="23329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24114" y="3339498"/>
            <a:ext cx="1815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B8E58-8446-3F34-F49A-6434440F35FF}"/>
              </a:ext>
            </a:extLst>
          </p:cNvPr>
          <p:cNvSpPr txBox="1"/>
          <p:nvPr/>
        </p:nvSpPr>
        <p:spPr>
          <a:xfrm>
            <a:off x="488481" y="3993765"/>
            <a:ext cx="1057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Where can we find the result of a survey quickly?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4BB310-DC44-B77C-DF4E-91210D8F2766}"/>
              </a:ext>
            </a:extLst>
          </p:cNvPr>
          <p:cNvSpPr txBox="1"/>
          <p:nvPr/>
        </p:nvSpPr>
        <p:spPr>
          <a:xfrm>
            <a:off x="488481" y="4499795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At the beginning of the survey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7BDA3C-664A-D930-5690-93271743B824}"/>
              </a:ext>
            </a:extLst>
          </p:cNvPr>
          <p:cNvSpPr txBox="1"/>
          <p:nvPr/>
        </p:nvSpPr>
        <p:spPr>
          <a:xfrm>
            <a:off x="488481" y="5089768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At the middle of the survey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15B0-8F6D-376E-A493-DF39D1D00287}"/>
              </a:ext>
            </a:extLst>
          </p:cNvPr>
          <p:cNvSpPr txBox="1"/>
          <p:nvPr/>
        </p:nvSpPr>
        <p:spPr>
          <a:xfrm>
            <a:off x="488481" y="5627711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 At the end of the survey</a:t>
            </a:r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714D03-3A27-F3CA-71AA-52C6AC7DE725}"/>
              </a:ext>
            </a:extLst>
          </p:cNvPr>
          <p:cNvSpPr/>
          <p:nvPr/>
        </p:nvSpPr>
        <p:spPr>
          <a:xfrm>
            <a:off x="326571" y="562771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4E32C-45FF-8A95-AEEB-E995C996A861}"/>
              </a:ext>
            </a:extLst>
          </p:cNvPr>
          <p:cNvSpPr txBox="1"/>
          <p:nvPr/>
        </p:nvSpPr>
        <p:spPr>
          <a:xfrm>
            <a:off x="9262533" y="6105985"/>
            <a:ext cx="29344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98EAF-C4DE-E638-CF0B-D77B40505533}"/>
              </a:ext>
            </a:extLst>
          </p:cNvPr>
          <p:cNvSpPr txBox="1"/>
          <p:nvPr/>
        </p:nvSpPr>
        <p:spPr>
          <a:xfrm>
            <a:off x="554888" y="174925"/>
            <a:ext cx="10658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Read the class report and circle the correct answer.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77851-A52F-8173-B80F-A99B2B47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17"/>
            <a:ext cx="12007450" cy="5018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A4E7-C12E-CC58-4C69-47F5314C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" y="702972"/>
            <a:ext cx="10658189" cy="79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422FB-4100-0BD0-9DC9-6955F9A87952}"/>
              </a:ext>
            </a:extLst>
          </p:cNvPr>
          <p:cNvSpPr txBox="1"/>
          <p:nvPr/>
        </p:nvSpPr>
        <p:spPr>
          <a:xfrm>
            <a:off x="9401106" y="6175732"/>
            <a:ext cx="287516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77F0-9E6D-7DD3-B680-09E303101347}"/>
              </a:ext>
            </a:extLst>
          </p:cNvPr>
          <p:cNvSpPr/>
          <p:nvPr/>
        </p:nvSpPr>
        <p:spPr>
          <a:xfrm>
            <a:off x="5425512" y="96458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7E944-ADF3-78E3-567C-B7E12EBAD91C}"/>
              </a:ext>
            </a:extLst>
          </p:cNvPr>
          <p:cNvCxnSpPr>
            <a:cxnSpLocks/>
          </p:cNvCxnSpPr>
          <p:nvPr/>
        </p:nvCxnSpPr>
        <p:spPr>
          <a:xfrm>
            <a:off x="100361" y="6422237"/>
            <a:ext cx="4760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AF72BC-6353-8AA3-A5BE-CAECF4D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1276"/>
            <a:ext cx="11106747" cy="2895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9865C-7C0C-D7A0-54B0-F672D2331AB3}"/>
              </a:ext>
            </a:extLst>
          </p:cNvPr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39E0-5ABA-016B-064E-26DBEDA014DC}"/>
              </a:ext>
            </a:extLst>
          </p:cNvPr>
          <p:cNvSpPr/>
          <p:nvPr/>
        </p:nvSpPr>
        <p:spPr>
          <a:xfrm>
            <a:off x="1912776" y="489899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Read the questions. Underline the key words.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4699A-EF83-98F5-6E77-70B45D300050}"/>
              </a:ext>
            </a:extLst>
          </p:cNvPr>
          <p:cNvCxnSpPr>
            <a:cxnSpLocks/>
          </p:cNvCxnSpPr>
          <p:nvPr/>
        </p:nvCxnSpPr>
        <p:spPr>
          <a:xfrm>
            <a:off x="856648" y="2905538"/>
            <a:ext cx="27898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7223F-E615-4100-DA78-B1AC3757556D}"/>
              </a:ext>
            </a:extLst>
          </p:cNvPr>
          <p:cNvCxnSpPr>
            <a:cxnSpLocks/>
          </p:cNvCxnSpPr>
          <p:nvPr/>
        </p:nvCxnSpPr>
        <p:spPr>
          <a:xfrm>
            <a:off x="8240751" y="2918333"/>
            <a:ext cx="15946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17E8E-0B96-80FB-D3B0-E0D498B720E4}"/>
              </a:ext>
            </a:extLst>
          </p:cNvPr>
          <p:cNvCxnSpPr>
            <a:cxnSpLocks/>
          </p:cNvCxnSpPr>
          <p:nvPr/>
        </p:nvCxnSpPr>
        <p:spPr>
          <a:xfrm>
            <a:off x="6689557" y="2964581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ACBE7-32D1-4767-1380-162358CD61E2}"/>
              </a:ext>
            </a:extLst>
          </p:cNvPr>
          <p:cNvCxnSpPr/>
          <p:nvPr/>
        </p:nvCxnSpPr>
        <p:spPr>
          <a:xfrm>
            <a:off x="914400" y="3527056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FE00C-5D99-A3F9-8B2F-5FBCBCD20800}"/>
              </a:ext>
            </a:extLst>
          </p:cNvPr>
          <p:cNvCxnSpPr>
            <a:cxnSpLocks/>
          </p:cNvCxnSpPr>
          <p:nvPr/>
        </p:nvCxnSpPr>
        <p:spPr>
          <a:xfrm>
            <a:off x="4665845" y="3502171"/>
            <a:ext cx="25146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7B0A7-E124-1E9D-BCFA-342D61EB5563}"/>
              </a:ext>
            </a:extLst>
          </p:cNvPr>
          <p:cNvCxnSpPr/>
          <p:nvPr/>
        </p:nvCxnSpPr>
        <p:spPr>
          <a:xfrm>
            <a:off x="914400" y="406186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7279F6-B057-2848-C2E3-2E575A887FAB}"/>
              </a:ext>
            </a:extLst>
          </p:cNvPr>
          <p:cNvCxnSpPr>
            <a:cxnSpLocks/>
          </p:cNvCxnSpPr>
          <p:nvPr/>
        </p:nvCxnSpPr>
        <p:spPr>
          <a:xfrm>
            <a:off x="5876693" y="4102769"/>
            <a:ext cx="13069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97A2CD-B5D2-AF69-1500-B22588681F8C}"/>
              </a:ext>
            </a:extLst>
          </p:cNvPr>
          <p:cNvCxnSpPr/>
          <p:nvPr/>
        </p:nvCxnSpPr>
        <p:spPr>
          <a:xfrm>
            <a:off x="856648" y="4687502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E503F-CB67-1C70-711F-39F297259921}"/>
              </a:ext>
            </a:extLst>
          </p:cNvPr>
          <p:cNvCxnSpPr>
            <a:cxnSpLocks/>
          </p:cNvCxnSpPr>
          <p:nvPr/>
        </p:nvCxnSpPr>
        <p:spPr>
          <a:xfrm>
            <a:off x="4142598" y="4677289"/>
            <a:ext cx="1321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ABB009-C449-B7F6-3CC3-4C3DC93D1D95}"/>
              </a:ext>
            </a:extLst>
          </p:cNvPr>
          <p:cNvCxnSpPr>
            <a:cxnSpLocks/>
          </p:cNvCxnSpPr>
          <p:nvPr/>
        </p:nvCxnSpPr>
        <p:spPr>
          <a:xfrm>
            <a:off x="6255834" y="4677289"/>
            <a:ext cx="747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277"/>
            <a:ext cx="11614690" cy="480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1. </a:t>
            </a:r>
            <a:r>
              <a:rPr lang="en-US" sz="3200" dirty="0">
                <a:latin typeface="+mj-lt"/>
                <a:ea typeface="Cambria" panose="02040503050406030204" pitchFamily="18" charset="0"/>
              </a:rPr>
              <a:t>How many things did Toby and Lisa ask their classmates about? 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four		       b. three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76362" y="3829382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74818" y="15961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5782769" y="4246586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E4428B-BDC5-0029-F651-B47EF76851AC}"/>
              </a:ext>
            </a:extLst>
          </p:cNvPr>
          <p:cNvCxnSpPr>
            <a:cxnSpLocks/>
          </p:cNvCxnSpPr>
          <p:nvPr/>
        </p:nvCxnSpPr>
        <p:spPr>
          <a:xfrm>
            <a:off x="4932424" y="5625826"/>
            <a:ext cx="457308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08B24-C2BC-0B85-DAAB-6EF692406B52}"/>
              </a:ext>
            </a:extLst>
          </p:cNvPr>
          <p:cNvCxnSpPr>
            <a:cxnSpLocks/>
          </p:cNvCxnSpPr>
          <p:nvPr/>
        </p:nvCxnSpPr>
        <p:spPr>
          <a:xfrm>
            <a:off x="662226" y="1596137"/>
            <a:ext cx="28125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90BEDA-CEBA-D093-C2EC-25CB4954956B}"/>
              </a:ext>
            </a:extLst>
          </p:cNvPr>
          <p:cNvCxnSpPr>
            <a:cxnSpLocks/>
          </p:cNvCxnSpPr>
          <p:nvPr/>
        </p:nvCxnSpPr>
        <p:spPr>
          <a:xfrm>
            <a:off x="7974457" y="1596137"/>
            <a:ext cx="1892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75E5-84C0-D78E-D52F-C4AB644DE630}"/>
              </a:ext>
            </a:extLst>
          </p:cNvPr>
          <p:cNvCxnSpPr>
            <a:cxnSpLocks/>
          </p:cNvCxnSpPr>
          <p:nvPr/>
        </p:nvCxnSpPr>
        <p:spPr>
          <a:xfrm>
            <a:off x="6493353" y="1596137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7B7888-BA1E-8041-959F-FBE225A0ED57}"/>
              </a:ext>
            </a:extLst>
          </p:cNvPr>
          <p:cNvSpPr txBox="1"/>
          <p:nvPr/>
        </p:nvSpPr>
        <p:spPr>
          <a:xfrm>
            <a:off x="8908887" y="6488668"/>
            <a:ext cx="328311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2. How many students eat lots of fast food?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two		       b. five		c. ten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28231" y="3429000"/>
            <a:ext cx="1642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0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4055533" y="3786068"/>
            <a:ext cx="2806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6137"/>
            <a:ext cx="31836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49415" y="1596137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9215624" y="6503134"/>
            <a:ext cx="29763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370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7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3. How many students do a lot of exercise?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eight		       b. ten		c. two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8508" y="1512890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2248939" y="4199725"/>
            <a:ext cx="6329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781313" y="1570921"/>
            <a:ext cx="12574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56133" y="6519446"/>
            <a:ext cx="29001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4067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4. How many students don't eat any fruit?</a:t>
            </a:r>
          </a:p>
          <a:p>
            <a:r>
              <a:rPr lang="en-US" sz="3200" dirty="0">
                <a:solidFill>
                  <a:srgbClr val="211D1E"/>
                </a:solidFill>
                <a:latin typeface="+mj-lt"/>
                <a:ea typeface="Cambria" panose="02040503050406030204" pitchFamily="18" charset="0"/>
              </a:rPr>
              <a:t>a. fifteen		       b. four		c. one</a:t>
            </a:r>
            <a:endParaRPr lang="en-US" sz="3200" dirty="0">
              <a:solidFill>
                <a:srgbClr val="000000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084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1240692" y="6394515"/>
            <a:ext cx="56917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>
            <a:cxnSpLocks/>
          </p:cNvCxnSpPr>
          <p:nvPr/>
        </p:nvCxnSpPr>
        <p:spPr>
          <a:xfrm>
            <a:off x="654714" y="1599630"/>
            <a:ext cx="3204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6300070" y="1596137"/>
            <a:ext cx="7174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915400" y="6519446"/>
            <a:ext cx="284090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  <a:ea typeface="Cambria" panose="02040503050406030204" pitchFamily="18" charset="0"/>
              </a:rPr>
              <a:t>Click here to show the answer.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F81AE-3CFA-88A5-7464-ADA9D83609D1}"/>
              </a:ext>
            </a:extLst>
          </p:cNvPr>
          <p:cNvCxnSpPr>
            <a:cxnSpLocks/>
          </p:cNvCxnSpPr>
          <p:nvPr/>
        </p:nvCxnSpPr>
        <p:spPr>
          <a:xfrm>
            <a:off x="4088798" y="1596137"/>
            <a:ext cx="141963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51" y="314154"/>
            <a:ext cx="2531361" cy="16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6290" y="2791665"/>
            <a:ext cx="4800600" cy="190798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</a:rPr>
              <a:t>Do you have a healthy lifestyle? Why (not)?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96000" y="1786230"/>
            <a:ext cx="5871410" cy="3101521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>
                <a:solidFill>
                  <a:srgbClr val="00B050"/>
                </a:solidFill>
              </a:rPr>
              <a:t>Yes, I do. I go to bed before 11 p.m. I always eat lots of vegetables and fruit. I don’t eat fast food.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17" y="1689652"/>
            <a:ext cx="9651152" cy="43055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3390001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about what you should eat and shouldn’t eat to get healthy. (about 50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802432" y="264436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Ex: I shouldn’t eat candies or sweetened food.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should drink more than 2 liters of </a:t>
            </a:r>
            <a:r>
              <a:rPr lang="en-US" sz="3600" i="1">
                <a:solidFill>
                  <a:srgbClr val="0070C0"/>
                </a:solidFill>
              </a:rPr>
              <a:t>water every day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03524"/>
            <a:ext cx="9095874" cy="62017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943601" y="1358093"/>
            <a:ext cx="5268686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1539" y="2243918"/>
            <a:ext cx="106580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Scan for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what you should eat and shouldn’t eat to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get healthy.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4755" y="1915114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9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8.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what makes a healthy lifestyle.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reading and understanding specific information about a survey on teenagers’ healthy living.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54877" y="1443841"/>
            <a:ext cx="523712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863484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1. What do you usually do when you feel tired?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2. What do you often eat? Is the food good or bad for you?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3. How often do you drink bubble tea or sugary drinks?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44001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53139-A147-EDAC-F631-ADA357A9B011}"/>
              </a:ext>
            </a:extLst>
          </p:cNvPr>
          <p:cNvGrpSpPr/>
          <p:nvPr/>
        </p:nvGrpSpPr>
        <p:grpSpPr>
          <a:xfrm>
            <a:off x="427238" y="1086345"/>
            <a:ext cx="11337523" cy="5331641"/>
            <a:chOff x="427238" y="1086345"/>
            <a:chExt cx="11337523" cy="5331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2807B-DFC6-FB16-CA8F-9E63E948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38" y="1086345"/>
              <a:ext cx="11337523" cy="53316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E224C-B4D1-DC82-C880-9A8333700B46}"/>
                </a:ext>
              </a:extLst>
            </p:cNvPr>
            <p:cNvSpPr/>
            <p:nvPr/>
          </p:nvSpPr>
          <p:spPr>
            <a:xfrm>
              <a:off x="849086" y="3102428"/>
              <a:ext cx="3069771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AB4E0-F9BF-D67D-E88E-8F7E43D1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7" y="1362934"/>
            <a:ext cx="9213972" cy="4781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4" y="1524465"/>
            <a:ext cx="2851713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trike="sngStrike" dirty="0">
                <a:solidFill>
                  <a:srgbClr val="0070C0"/>
                </a:solidFill>
              </a:rPr>
              <a:t>A. eat fruit and vegetables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B. get (some) sleep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C. eat fast food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D. drink soda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E. healthy</a:t>
            </a:r>
          </a:p>
          <a:p>
            <a:r>
              <a:rPr lang="en-US" sz="3400" i="1" dirty="0">
                <a:solidFill>
                  <a:srgbClr val="0070C0"/>
                </a:solidFill>
              </a:rPr>
              <a:t>F. unhealthy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5464340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140" y="545965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832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4880" y="546434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07778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178542" y="6110060"/>
            <a:ext cx="38526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7104</TotalTime>
  <Words>1055</Words>
  <Application>Microsoft Office PowerPoint</Application>
  <PresentationFormat>Widescreen</PresentationFormat>
  <Paragraphs>149</Paragraphs>
  <Slides>30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220</cp:revision>
  <dcterms:created xsi:type="dcterms:W3CDTF">2020-12-08T03:17:05Z</dcterms:created>
  <dcterms:modified xsi:type="dcterms:W3CDTF">2023-07-27T07:51:58Z</dcterms:modified>
</cp:coreProperties>
</file>