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60" r:id="rId4"/>
    <p:sldId id="261" r:id="rId5"/>
    <p:sldId id="262" r:id="rId6"/>
    <p:sldId id="263" r:id="rId7"/>
    <p:sldId id="264" r:id="rId8"/>
    <p:sldId id="265" r:id="rId9"/>
    <p:sldId id="266" r:id="rId10"/>
    <p:sldId id="267"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1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18-Aug-22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18-Aug-22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18-Aug-22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18-Aug-22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18-Aug-22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18-Aug-22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18-Aug-22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18-Aug-22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18-Aug-22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18-Aug-22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18-Aug-22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18-Aug-22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016137" y="1248472"/>
            <a:ext cx="6542963" cy="2822883"/>
          </a:xfrm>
        </p:spPr>
        <p:txBody>
          <a:bodyPr>
            <a:normAutofit/>
          </a:bodyPr>
          <a:lstStyle/>
          <a:p>
            <a:pPr algn="ctr"/>
            <a:r>
              <a:rPr lang="en-US" sz="8000" dirty="0" smtClean="0">
                <a:solidFill>
                  <a:schemeClr val="accent3">
                    <a:lumMod val="75000"/>
                  </a:schemeClr>
                </a:solidFill>
              </a:rPr>
              <a:t>KẾ HOẠCH BÀI DẠY</a:t>
            </a:r>
            <a:endParaRPr lang="en-US" sz="8000" dirty="0">
              <a:solidFill>
                <a:schemeClr val="accent3">
                  <a:lumMod val="75000"/>
                </a:schemeClr>
              </a:solidFill>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4754881" y="4570890"/>
            <a:ext cx="7040880" cy="2038916"/>
          </a:xfrm>
        </p:spPr>
        <p:txBody>
          <a:bodyPr>
            <a:noAutofit/>
          </a:bodyPr>
          <a:lstStyle/>
          <a:p>
            <a:pPr algn="ctr"/>
            <a:r>
              <a:rPr lang="en-US" sz="3400" b="1" dirty="0" smtClean="0">
                <a:solidFill>
                  <a:schemeClr val="tx1">
                    <a:lumMod val="85000"/>
                    <a:lumOff val="15000"/>
                  </a:schemeClr>
                </a:solidFill>
                <a:latin typeface="Times New Roman" panose="02020603050405020304" pitchFamily="18" charset="0"/>
                <a:cs typeface="Times New Roman" panose="02020603050405020304" pitchFamily="18" charset="0"/>
              </a:rPr>
              <a:t>CHUYÊN ĐỀ 1</a:t>
            </a:r>
          </a:p>
          <a:p>
            <a:pPr algn="ctr"/>
            <a:r>
              <a:rPr lang="en-US" sz="3400" b="1" dirty="0" smtClean="0">
                <a:solidFill>
                  <a:schemeClr val="bg2">
                    <a:lumMod val="50000"/>
                  </a:schemeClr>
                </a:solidFill>
                <a:latin typeface="Times New Roman" panose="02020603050405020304" pitchFamily="18" charset="0"/>
                <a:cs typeface="Times New Roman" panose="02020603050405020304" pitchFamily="18" charset="0"/>
              </a:rPr>
              <a:t>HỆ PHƯƠNG TRÌNH BẬC NHẤT BA ẨN VÀ ỨNG DỤNG</a:t>
            </a:r>
            <a:endParaRPr lang="en-US" sz="3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453"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4898571" y="290442"/>
            <a:ext cx="6897190" cy="87112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TRUNG TÂM GDNN-GDTX QUẬN 3 </a:t>
            </a:r>
            <a:r>
              <a:rPr lang="en-US" sz="2000" dirty="0">
                <a:latin typeface="Times New Roman" panose="02020603050405020304" pitchFamily="18" charset="0"/>
                <a:cs typeface="Times New Roman" panose="02020603050405020304" pitchFamily="18" charset="0"/>
              </a:rPr>
              <a:t>&amp;</a:t>
            </a:r>
            <a:r>
              <a:rPr lang="en-US" sz="2000" dirty="0" smtClean="0">
                <a:latin typeface="Times New Roman" panose="02020603050405020304" pitchFamily="18" charset="0"/>
                <a:cs typeface="Times New Roman" panose="02020603050405020304" pitchFamily="18" charset="0"/>
              </a:rPr>
              <a:t> QUẬN 10</a:t>
            </a:r>
          </a:p>
          <a:p>
            <a:pPr algn="ctr"/>
            <a:r>
              <a:rPr lang="en-US" sz="2000" b="1" dirty="0" smtClean="0">
                <a:latin typeface="Times New Roman" panose="02020603050405020304" pitchFamily="18" charset="0"/>
                <a:cs typeface="Times New Roman" panose="02020603050405020304" pitchFamily="18" charset="0"/>
              </a:rPr>
              <a:t>NHÓM 14</a:t>
            </a:r>
            <a:endParaRPr lang="en-US" sz="2000" b="1" dirty="0">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rot="3113476">
            <a:off x="1833638" y="5662331"/>
            <a:ext cx="2722361" cy="87112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600" b="1" dirty="0" err="1" smtClean="0">
                <a:latin typeface="Times New Roman" panose="02020603050405020304" pitchFamily="18" charset="0"/>
                <a:cs typeface="Times New Roman" panose="02020603050405020304" pitchFamily="18" charset="0"/>
              </a:rPr>
              <a:t>X+y+z</a:t>
            </a:r>
            <a:r>
              <a:rPr lang="en-US" sz="1600" b="1" dirty="0" smtClean="0">
                <a:latin typeface="Times New Roman" panose="02020603050405020304" pitchFamily="18" charset="0"/>
                <a:cs typeface="Times New Roman" panose="02020603050405020304" pitchFamily="18" charset="0"/>
              </a:rPr>
              <a:t>=10</a:t>
            </a:r>
            <a:endParaRPr lang="en-US" sz="1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rot="3859841">
            <a:off x="1569302" y="5962667"/>
            <a:ext cx="1953229" cy="8300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500" b="1" dirty="0" smtClean="0">
                <a:latin typeface="Times New Roman" panose="02020603050405020304" pitchFamily="18" charset="0"/>
                <a:cs typeface="Times New Roman" panose="02020603050405020304" pitchFamily="18" charset="0"/>
              </a:rPr>
              <a:t>2x-y=-3</a:t>
            </a:r>
            <a:endParaRPr lang="en-US" sz="1500" b="1" dirty="0">
              <a:latin typeface="Times New Roman" panose="02020603050405020304" pitchFamily="18" charset="0"/>
              <a:cs typeface="Times New Roman" panose="02020603050405020304" pitchFamily="18" charset="0"/>
            </a:endParaRPr>
          </a:p>
        </p:txBody>
      </p:sp>
      <p:sp>
        <p:nvSpPr>
          <p:cNvPr id="11" name="Subtitle 2"/>
          <p:cNvSpPr txBox="1">
            <a:spLocks/>
          </p:cNvSpPr>
          <p:nvPr/>
        </p:nvSpPr>
        <p:spPr>
          <a:xfrm rot="2469014">
            <a:off x="2425885" y="5280632"/>
            <a:ext cx="2514792" cy="87112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700" b="1" dirty="0" smtClean="0">
                <a:latin typeface="Times New Roman" panose="02020603050405020304" pitchFamily="18" charset="0"/>
                <a:cs typeface="Times New Roman" panose="02020603050405020304" pitchFamily="18" charset="0"/>
              </a:rPr>
              <a:t>y+3z=5</a:t>
            </a:r>
            <a:endParaRPr lang="en-US" sz="1700" b="1" dirty="0">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rot="4740972">
            <a:off x="1221562" y="6056955"/>
            <a:ext cx="1215846" cy="8300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400" b="1" dirty="0" smtClean="0">
                <a:latin typeface="Times New Roman" panose="02020603050405020304" pitchFamily="18" charset="0"/>
                <a:cs typeface="Times New Roman" panose="02020603050405020304" pitchFamily="18" charset="0"/>
              </a:rPr>
              <a:t>X+3y=1</a:t>
            </a:r>
            <a:endParaRPr lang="en-US" sz="1400" b="1" dirty="0">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rot="5400000">
            <a:off x="1017311" y="6324017"/>
            <a:ext cx="713024" cy="3702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300" b="1" dirty="0" smtClean="0">
                <a:latin typeface="Times New Roman" panose="02020603050405020304" pitchFamily="18" charset="0"/>
                <a:cs typeface="Times New Roman" panose="02020603050405020304" pitchFamily="18" charset="0"/>
              </a:rPr>
              <a:t>X-1=</a:t>
            </a:r>
            <a:endParaRPr lang="en-US" sz="1300" b="1" dirty="0">
              <a:latin typeface="Times New Roman" panose="02020603050405020304" pitchFamily="18" charset="0"/>
              <a:cs typeface="Times New Roman" panose="02020603050405020304" pitchFamily="18" charset="0"/>
            </a:endParaRPr>
          </a:p>
        </p:txBody>
      </p:sp>
      <p:sp>
        <p:nvSpPr>
          <p:cNvPr id="14" name="Subtitle 2"/>
          <p:cNvSpPr txBox="1">
            <a:spLocks/>
          </p:cNvSpPr>
          <p:nvPr/>
        </p:nvSpPr>
        <p:spPr>
          <a:xfrm rot="5811689">
            <a:off x="516560" y="6461319"/>
            <a:ext cx="713024" cy="3702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200" b="1" dirty="0" smtClean="0">
                <a:latin typeface="Times New Roman" panose="02020603050405020304" pitchFamily="18" charset="0"/>
                <a:cs typeface="Times New Roman" panose="02020603050405020304" pitchFamily="18" charset="0"/>
              </a:rPr>
              <a:t>Y-</a:t>
            </a:r>
            <a:endParaRPr lang="en-US" sz="1200" b="1" dirty="0">
              <a:latin typeface="Times New Roman" panose="02020603050405020304" pitchFamily="18" charset="0"/>
              <a:cs typeface="Times New Roman" panose="02020603050405020304" pitchFamily="18" charset="0"/>
            </a:endParaRPr>
          </a:p>
        </p:txBody>
      </p:sp>
      <p:sp>
        <p:nvSpPr>
          <p:cNvPr id="15" name="Subtitle 2"/>
          <p:cNvSpPr txBox="1">
            <a:spLocks/>
          </p:cNvSpPr>
          <p:nvPr/>
        </p:nvSpPr>
        <p:spPr>
          <a:xfrm rot="2087763">
            <a:off x="3584604" y="4855990"/>
            <a:ext cx="1126366" cy="4058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300" b="1" dirty="0" smtClean="0">
                <a:latin typeface="Times New Roman" panose="02020603050405020304" pitchFamily="18" charset="0"/>
                <a:cs typeface="Times New Roman" panose="02020603050405020304" pitchFamily="18" charset="0"/>
              </a:rPr>
              <a:t>X-z=12</a:t>
            </a:r>
            <a:endParaRPr lang="en-US" sz="1300" b="1" dirty="0">
              <a:latin typeface="Times New Roman" panose="02020603050405020304" pitchFamily="18" charset="0"/>
              <a:cs typeface="Times New Roman" panose="02020603050405020304" pitchFamily="18" charset="0"/>
            </a:endParaRPr>
          </a:p>
        </p:txBody>
      </p:sp>
      <p:sp>
        <p:nvSpPr>
          <p:cNvPr id="16" name="Subtitle 2"/>
          <p:cNvSpPr txBox="1">
            <a:spLocks/>
          </p:cNvSpPr>
          <p:nvPr/>
        </p:nvSpPr>
        <p:spPr>
          <a:xfrm rot="1745759">
            <a:off x="3943918" y="4511088"/>
            <a:ext cx="1057993" cy="32616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000" b="1" dirty="0" smtClean="0">
                <a:latin typeface="Times New Roman" panose="02020603050405020304" pitchFamily="18" charset="0"/>
                <a:cs typeface="Times New Roman" panose="02020603050405020304" pitchFamily="18" charset="0"/>
              </a:rPr>
              <a:t>2x=</a:t>
            </a:r>
            <a:endParaRPr lang="en-US"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
          <p:cNvSpPr>
            <a:spLocks noChangeArrowheads="1"/>
          </p:cNvSpPr>
          <p:nvPr/>
        </p:nvSpPr>
        <p:spPr bwMode="auto">
          <a:xfrm>
            <a:off x="487350" y="729679"/>
            <a:ext cx="1144306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Ngoài</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ra</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nếu</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những</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loại</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máy</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khác</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hỏi</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trực</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tiếp</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giáo</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viên</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hướng</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dẫn</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bấm</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22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1"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22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3: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nghiệm</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trình</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bậc</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ẩn</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sau</a:t>
            </a:r>
            <a:r>
              <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máy</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cầm</a:t>
            </a:r>
            <a:r>
              <a:rPr kumimoji="0" lang="en-US" sz="22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2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tay</a:t>
            </a:r>
            <a:endParaRPr kumimoji="0" lang="en-US"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043748874"/>
              </p:ext>
            </p:extLst>
          </p:nvPr>
        </p:nvGraphicFramePr>
        <p:xfrm>
          <a:off x="4017960" y="2627785"/>
          <a:ext cx="2439109" cy="1311168"/>
        </p:xfrm>
        <a:graphic>
          <a:graphicData uri="http://schemas.openxmlformats.org/presentationml/2006/ole">
            <mc:AlternateContent xmlns:mc="http://schemas.openxmlformats.org/markup-compatibility/2006">
              <mc:Choice xmlns:v="urn:schemas-microsoft-com:vml" Requires="v">
                <p:oleObj spid="_x0000_s8273" name="Equation" r:id="rId3" imgW="1320480" imgH="711000" progId="Equation.DSMT4">
                  <p:embed/>
                </p:oleObj>
              </mc:Choice>
              <mc:Fallback>
                <p:oleObj name="Equation" r:id="rId3" imgW="1320480" imgH="711000" progId="Equation.DSMT4">
                  <p:embed/>
                  <p:pic>
                    <p:nvPicPr>
                      <p:cNvPr id="8" name="Object 7"/>
                      <p:cNvPicPr/>
                      <p:nvPr/>
                    </p:nvPicPr>
                    <p:blipFill>
                      <a:blip r:embed="rId4"/>
                      <a:stretch>
                        <a:fillRect/>
                      </a:stretch>
                    </p:blipFill>
                    <p:spPr>
                      <a:xfrm>
                        <a:off x="4017960" y="2627785"/>
                        <a:ext cx="2439109" cy="131116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92396793"/>
              </p:ext>
            </p:extLst>
          </p:nvPr>
        </p:nvGraphicFramePr>
        <p:xfrm>
          <a:off x="479541" y="2603680"/>
          <a:ext cx="2621609" cy="1335273"/>
        </p:xfrm>
        <a:graphic>
          <a:graphicData uri="http://schemas.openxmlformats.org/presentationml/2006/ole">
            <mc:AlternateContent xmlns:mc="http://schemas.openxmlformats.org/markup-compatibility/2006">
              <mc:Choice xmlns:v="urn:schemas-microsoft-com:vml" Requires="v">
                <p:oleObj spid="_x0000_s8274" name="Equation" r:id="rId5" imgW="1396800" imgH="711000" progId="Equation.DSMT4">
                  <p:embed/>
                </p:oleObj>
              </mc:Choice>
              <mc:Fallback>
                <p:oleObj name="Equation" r:id="rId5" imgW="1396800" imgH="711000" progId="Equation.DSMT4">
                  <p:embed/>
                  <p:pic>
                    <p:nvPicPr>
                      <p:cNvPr id="2" name="Object 1"/>
                      <p:cNvPicPr/>
                      <p:nvPr/>
                    </p:nvPicPr>
                    <p:blipFill>
                      <a:blip r:embed="rId6"/>
                      <a:stretch>
                        <a:fillRect/>
                      </a:stretch>
                    </p:blipFill>
                    <p:spPr>
                      <a:xfrm>
                        <a:off x="479541" y="2603680"/>
                        <a:ext cx="2621609" cy="133527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24165713"/>
              </p:ext>
            </p:extLst>
          </p:nvPr>
        </p:nvGraphicFramePr>
        <p:xfrm>
          <a:off x="7827675" y="2670313"/>
          <a:ext cx="2399537" cy="1292059"/>
        </p:xfrm>
        <a:graphic>
          <a:graphicData uri="http://schemas.openxmlformats.org/presentationml/2006/ole">
            <mc:AlternateContent xmlns:mc="http://schemas.openxmlformats.org/markup-compatibility/2006">
              <mc:Choice xmlns:v="urn:schemas-microsoft-com:vml" Requires="v">
                <p:oleObj spid="_x0000_s8275" name="Equation" r:id="rId7" imgW="1320480" imgH="711000" progId="Equation.DSMT4">
                  <p:embed/>
                </p:oleObj>
              </mc:Choice>
              <mc:Fallback>
                <p:oleObj name="Equation" r:id="rId7" imgW="1320480" imgH="711000" progId="Equation.DSMT4">
                  <p:embed/>
                  <p:pic>
                    <p:nvPicPr>
                      <p:cNvPr id="3" name="Object 2"/>
                      <p:cNvPicPr/>
                      <p:nvPr/>
                    </p:nvPicPr>
                    <p:blipFill>
                      <a:blip r:embed="rId8"/>
                      <a:stretch>
                        <a:fillRect/>
                      </a:stretch>
                    </p:blipFill>
                    <p:spPr>
                      <a:xfrm>
                        <a:off x="7827675" y="2670313"/>
                        <a:ext cx="2399537" cy="1292059"/>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9AB2EA78-AEB3-469B-9025-3B17201A457B}"/>
              </a:ext>
            </a:extLst>
          </p:cNvPr>
          <p:cNvSpPr txBox="1">
            <a:spLocks/>
          </p:cNvSpPr>
          <p:nvPr/>
        </p:nvSpPr>
        <p:spPr>
          <a:xfrm>
            <a:off x="1506" y="47897"/>
            <a:ext cx="12094700" cy="7271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lvl="0" algn="ctr">
              <a:defRPr/>
            </a:pPr>
            <a:r>
              <a:rPr lang="en-US" sz="2900" b="1" dirty="0">
                <a:solidFill>
                  <a:srgbClr val="7030A0"/>
                </a:solidFill>
                <a:latin typeface="Arial" panose="020B0604020202020204" pitchFamily="34" charset="0"/>
                <a:cs typeface="Arial" panose="020B0604020202020204" pitchFamily="34" charset="0"/>
              </a:rPr>
              <a:t>3</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Sử</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dụng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máy</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tính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cầm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tay</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tìm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nghiệm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của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hệ</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phương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trình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bậc</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ba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ẩn</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endParaRPr kumimoji="0" lang="en-US" sz="2900" b="1" i="0" u="none" strike="noStrike" kern="1200" cap="none" spc="-5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13" name="Rectangle 1"/>
          <p:cNvSpPr>
            <a:spLocks noChangeArrowheads="1"/>
          </p:cNvSpPr>
          <p:nvPr/>
        </p:nvSpPr>
        <p:spPr bwMode="auto">
          <a:xfrm>
            <a:off x="164747" y="4940300"/>
            <a:ext cx="11862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pt-BR" altLang="en-US" sz="2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Đáp án: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en-US" sz="20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en-US" sz="20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a)				   b)</a:t>
            </a:r>
            <a:r>
              <a:rPr kumimoji="0" lang="pt-BR" altLang="en-US" sz="2000" b="0"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Vô nghiệm			   c) Vô số nghiệm </a:t>
            </a:r>
            <a:endParaRPr kumimoji="0" lang="pt-BR" altLang="en-US" sz="20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10896903"/>
              </p:ext>
            </p:extLst>
          </p:nvPr>
        </p:nvGraphicFramePr>
        <p:xfrm>
          <a:off x="587375" y="5356572"/>
          <a:ext cx="2830246" cy="868690"/>
        </p:xfrm>
        <a:graphic>
          <a:graphicData uri="http://schemas.openxmlformats.org/presentationml/2006/ole">
            <mc:AlternateContent xmlns:mc="http://schemas.openxmlformats.org/markup-compatibility/2006">
              <mc:Choice xmlns:v="urn:schemas-microsoft-com:vml" Requires="v">
                <p:oleObj spid="_x0000_s8276" name="Equation" r:id="rId9" imgW="1282680" imgH="393480" progId="Equation.DSMT4">
                  <p:embed/>
                </p:oleObj>
              </mc:Choice>
              <mc:Fallback>
                <p:oleObj name="Equation" r:id="rId9" imgW="1282680" imgH="393480" progId="Equation.DSMT4">
                  <p:embed/>
                  <p:pic>
                    <p:nvPicPr>
                      <p:cNvPr id="0" name=""/>
                      <p:cNvPicPr/>
                      <p:nvPr/>
                    </p:nvPicPr>
                    <p:blipFill>
                      <a:blip r:embed="rId10"/>
                      <a:stretch>
                        <a:fillRect/>
                      </a:stretch>
                    </p:blipFill>
                    <p:spPr>
                      <a:xfrm>
                        <a:off x="587375" y="5356572"/>
                        <a:ext cx="2830246" cy="868690"/>
                      </a:xfrm>
                      <a:prstGeom prst="rect">
                        <a:avLst/>
                      </a:prstGeom>
                    </p:spPr>
                  </p:pic>
                </p:oleObj>
              </mc:Fallback>
            </mc:AlternateContent>
          </a:graphicData>
        </a:graphic>
      </p:graphicFrame>
    </p:spTree>
    <p:extLst>
      <p:ext uri="{BB962C8B-B14F-4D97-AF65-F5344CB8AC3E}">
        <p14:creationId xmlns:p14="http://schemas.microsoft.com/office/powerpoint/2010/main" val="29921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
          <p:cNvSpPr>
            <a:spLocks noChangeArrowheads="1"/>
          </p:cNvSpPr>
          <p:nvPr/>
        </p:nvSpPr>
        <p:spPr bwMode="auto">
          <a:xfrm>
            <a:off x="584156" y="587708"/>
            <a:ext cx="11274909"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Hết</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này</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cần</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nắm</a:t>
            </a:r>
            <a:r>
              <a:rPr kumimoji="0" lang="en-US" sz="26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ẩn</a:t>
            </a:r>
            <a:endPar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en-US" sz="2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hận</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nghiệm</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ẩn</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sz="26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Sử</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máy</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cầm</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tay</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để</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nghiệm</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trình</a:t>
            </a:r>
            <a:r>
              <a:rPr kumimoji="0" lang="en-US" sz="26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en-US" sz="2600" baseline="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ẩn</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Gauss.</a:t>
            </a:r>
            <a:endParaRPr kumimoji="0" lang="en-US" sz="2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Franklin Gothic Book" panose="020F0502020204030204"/>
            </a:endParaRPr>
          </a:p>
        </p:txBody>
      </p:sp>
      <p:sp>
        <p:nvSpPr>
          <p:cNvPr id="12" name="Title 1">
            <a:extLst>
              <a:ext uri="{FF2B5EF4-FFF2-40B4-BE49-F238E27FC236}">
                <a16:creationId xmlns:a16="http://schemas.microsoft.com/office/drawing/2014/main" id="{9AB2EA78-AEB3-469B-9025-3B17201A457B}"/>
              </a:ext>
            </a:extLst>
          </p:cNvPr>
          <p:cNvSpPr txBox="1">
            <a:spLocks/>
          </p:cNvSpPr>
          <p:nvPr/>
        </p:nvSpPr>
        <p:spPr>
          <a:xfrm>
            <a:off x="1506" y="47897"/>
            <a:ext cx="12094700" cy="727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err="1" smtClean="0">
                <a:solidFill>
                  <a:srgbClr val="7030A0"/>
                </a:solidFill>
                <a:latin typeface="Arial" panose="020B0604020202020204" pitchFamily="34" charset="0"/>
                <a:cs typeface="Arial" panose="020B0604020202020204" pitchFamily="34" charset="0"/>
              </a:rPr>
              <a:t>Tổng</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kết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dặn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dò</a:t>
            </a:r>
            <a:endParaRPr kumimoji="0" lang="en-US" sz="3200" b="1" i="0" u="none" strike="noStrike" kern="1200" cap="none" spc="-5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584156" y="2693289"/>
            <a:ext cx="11274909"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sz="2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BTVN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em</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nhà</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làm</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sz="2600" baseline="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Bắt</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buộc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1,2,3,4 /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Sách</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Chuyên</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đề</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tập</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Toán</a:t>
            </a:r>
            <a:r>
              <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10 </a:t>
            </a:r>
            <a:r>
              <a:rPr lang="en-US" sz="2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trang</a:t>
            </a:r>
            <a:r>
              <a:rPr lang="en-US" sz="2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12, 13</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Khuyến</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khích</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5 /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Sách</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Chuyên</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đề</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học</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tập</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Toán</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10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trang</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13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tập</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tham</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khảo</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nguồn</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khác</a:t>
            </a:r>
            <a:r>
              <a:rPr kumimoji="0" lang="en-US" sz="260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60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600" i="0" u="none" strike="noStrike" kern="1200" cap="none" spc="0" normalizeH="0" baseline="0" noProof="0" dirty="0">
              <a:ln>
                <a:noFill/>
              </a:ln>
              <a:solidFill>
                <a:srgbClr val="000000"/>
              </a:solidFill>
              <a:effectLst/>
              <a:uLnTx/>
              <a:uFillTx/>
              <a:latin typeface="Franklin Gothic Book" panose="020F0502020204030204"/>
            </a:endParaRPr>
          </a:p>
        </p:txBody>
      </p:sp>
      <p:sp>
        <p:nvSpPr>
          <p:cNvPr id="14" name="Rectangle 1"/>
          <p:cNvSpPr>
            <a:spLocks noChangeArrowheads="1"/>
          </p:cNvSpPr>
          <p:nvPr/>
        </p:nvSpPr>
        <p:spPr bwMode="auto">
          <a:xfrm>
            <a:off x="164747" y="5124966"/>
            <a:ext cx="118624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en-US" sz="36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Chúc</a:t>
            </a:r>
            <a:r>
              <a:rPr kumimoji="0" lang="pt-BR" altLang="en-US" sz="3600" b="0"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các em vui vẻ </a:t>
            </a:r>
            <a:endParaRPr kumimoji="0" lang="pt-BR" altLang="en-US" sz="36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6" name="Smiley Face 5"/>
          <p:cNvSpPr/>
          <p:nvPr/>
        </p:nvSpPr>
        <p:spPr>
          <a:xfrm>
            <a:off x="8243668" y="5227348"/>
            <a:ext cx="492368" cy="44156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7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95942" y="1550125"/>
            <a:ext cx="11808824" cy="3402875"/>
          </a:xfrm>
        </p:spPr>
        <p:txBody>
          <a:bodyPr anchor="ctr">
            <a:normAutofit/>
          </a:bodyPr>
          <a:lstStyle/>
          <a:p>
            <a:pPr lvl="0"/>
            <a:r>
              <a:rPr lang="en-US" sz="3000" b="1" dirty="0" smtClean="0">
                <a:solidFill>
                  <a:srgbClr val="7030A0"/>
                </a:solidFill>
                <a:latin typeface="Arial" panose="020B0604020202020204" pitchFamily="34" charset="0"/>
                <a:cs typeface="Arial" panose="020B0604020202020204" pitchFamily="34" charset="0"/>
              </a:rPr>
              <a:t>NỘI DUNG</a:t>
            </a:r>
            <a:br>
              <a:rPr lang="en-US" sz="3000" b="1" dirty="0" smtClean="0">
                <a:solidFill>
                  <a:srgbClr val="7030A0"/>
                </a:solidFill>
                <a:latin typeface="Arial" panose="020B0604020202020204" pitchFamily="34" charset="0"/>
                <a:cs typeface="Arial" panose="020B0604020202020204" pitchFamily="34" charset="0"/>
              </a:rPr>
            </a:br>
            <a:r>
              <a:rPr lang="en-US" sz="3000" b="1" dirty="0" smtClean="0">
                <a:solidFill>
                  <a:srgbClr val="7030A0"/>
                </a:solidFill>
                <a:latin typeface="Arial" panose="020B0604020202020204" pitchFamily="34" charset="0"/>
                <a:cs typeface="Arial" panose="020B0604020202020204" pitchFamily="34" charset="0"/>
              </a:rPr>
              <a:t/>
            </a:r>
            <a:br>
              <a:rPr lang="en-US" sz="3000" b="1" dirty="0" smtClean="0">
                <a:solidFill>
                  <a:srgbClr val="7030A0"/>
                </a:solidFill>
                <a:latin typeface="Arial" panose="020B0604020202020204" pitchFamily="34" charset="0"/>
                <a:cs typeface="Arial" panose="020B0604020202020204" pitchFamily="34" charset="0"/>
              </a:rPr>
            </a:br>
            <a:r>
              <a:rPr lang="en-US" sz="3000" b="1" dirty="0" smtClean="0">
                <a:solidFill>
                  <a:srgbClr val="7030A0"/>
                </a:solidFill>
                <a:latin typeface="Arial" panose="020B0604020202020204" pitchFamily="34" charset="0"/>
                <a:cs typeface="Arial" panose="020B0604020202020204" pitchFamily="34" charset="0"/>
              </a:rPr>
              <a:t>1</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Định</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nghĩa</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hệ</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a:solidFill>
                  <a:srgbClr val="7030A0"/>
                </a:solidFill>
                <a:latin typeface="Arial" panose="020B0604020202020204" pitchFamily="34" charset="0"/>
                <a:cs typeface="Arial" panose="020B0604020202020204" pitchFamily="34" charset="0"/>
              </a:rPr>
              <a:t>p</a:t>
            </a:r>
            <a:r>
              <a:rPr lang="en-US" sz="3000" b="1" dirty="0" err="1" smtClean="0">
                <a:solidFill>
                  <a:srgbClr val="7030A0"/>
                </a:solidFill>
                <a:latin typeface="Arial" panose="020B0604020202020204" pitchFamily="34" charset="0"/>
                <a:cs typeface="Arial" panose="020B0604020202020204" pitchFamily="34" charset="0"/>
              </a:rPr>
              <a:t>hương</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a:solidFill>
                  <a:srgbClr val="7030A0"/>
                </a:solidFill>
                <a:latin typeface="Arial" panose="020B0604020202020204" pitchFamily="34" charset="0"/>
                <a:cs typeface="Arial" panose="020B0604020202020204" pitchFamily="34" charset="0"/>
              </a:rPr>
              <a:t>t</a:t>
            </a:r>
            <a:r>
              <a:rPr lang="en-US" sz="3000" b="1" dirty="0" err="1" smtClean="0">
                <a:solidFill>
                  <a:srgbClr val="7030A0"/>
                </a:solidFill>
                <a:latin typeface="Arial" panose="020B0604020202020204" pitchFamily="34" charset="0"/>
                <a:cs typeface="Arial" panose="020B0604020202020204" pitchFamily="34" charset="0"/>
              </a:rPr>
              <a:t>rình</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a:solidFill>
                  <a:srgbClr val="7030A0"/>
                </a:solidFill>
                <a:latin typeface="Arial" panose="020B0604020202020204" pitchFamily="34" charset="0"/>
                <a:cs typeface="Arial" panose="020B0604020202020204" pitchFamily="34" charset="0"/>
              </a:rPr>
              <a:t>b</a:t>
            </a:r>
            <a:r>
              <a:rPr lang="en-US" sz="3000" b="1" dirty="0" err="1" smtClean="0">
                <a:solidFill>
                  <a:srgbClr val="7030A0"/>
                </a:solidFill>
                <a:latin typeface="Arial" panose="020B0604020202020204" pitchFamily="34" charset="0"/>
                <a:cs typeface="Arial" panose="020B0604020202020204" pitchFamily="34" charset="0"/>
              </a:rPr>
              <a:t>ậc</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a:solidFill>
                  <a:srgbClr val="7030A0"/>
                </a:solidFill>
                <a:latin typeface="Arial" panose="020B0604020202020204" pitchFamily="34" charset="0"/>
                <a:cs typeface="Arial" panose="020B0604020202020204" pitchFamily="34" charset="0"/>
              </a:rPr>
              <a:t>n</a:t>
            </a:r>
            <a:r>
              <a:rPr lang="en-US" sz="3000" b="1" dirty="0" err="1" smtClean="0">
                <a:solidFill>
                  <a:srgbClr val="7030A0"/>
                </a:solidFill>
                <a:latin typeface="Arial" panose="020B0604020202020204" pitchFamily="34" charset="0"/>
                <a:cs typeface="Arial" panose="020B0604020202020204" pitchFamily="34" charset="0"/>
              </a:rPr>
              <a:t>hất</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ba</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ẩn</a:t>
            </a:r>
            <a:r>
              <a:rPr lang="en-US" sz="3000" b="1" dirty="0" smtClean="0">
                <a:solidFill>
                  <a:srgbClr val="7030A0"/>
                </a:solidFill>
                <a:latin typeface="Arial" panose="020B0604020202020204" pitchFamily="34" charset="0"/>
                <a:cs typeface="Arial" panose="020B0604020202020204" pitchFamily="34" charset="0"/>
              </a:rPr>
              <a:t/>
            </a:r>
            <a:br>
              <a:rPr lang="en-US" sz="3000" b="1" dirty="0" smtClean="0">
                <a:solidFill>
                  <a:srgbClr val="7030A0"/>
                </a:solidFill>
                <a:latin typeface="Arial" panose="020B0604020202020204" pitchFamily="34" charset="0"/>
                <a:cs typeface="Arial" panose="020B0604020202020204" pitchFamily="34" charset="0"/>
              </a:rPr>
            </a:br>
            <a:r>
              <a:rPr lang="en-US" sz="3000" b="1" dirty="0" smtClean="0">
                <a:solidFill>
                  <a:srgbClr val="7030A0"/>
                </a:solidFill>
                <a:latin typeface="Arial" panose="020B0604020202020204" pitchFamily="34" charset="0"/>
                <a:cs typeface="Arial" panose="020B0604020202020204" pitchFamily="34" charset="0"/>
              </a:rPr>
              <a:t/>
            </a:r>
            <a:br>
              <a:rPr lang="en-US" sz="3000" b="1" dirty="0" smtClean="0">
                <a:solidFill>
                  <a:srgbClr val="7030A0"/>
                </a:solidFill>
                <a:latin typeface="Arial" panose="020B0604020202020204" pitchFamily="34" charset="0"/>
                <a:cs typeface="Arial" panose="020B0604020202020204" pitchFamily="34" charset="0"/>
              </a:rPr>
            </a:br>
            <a:r>
              <a:rPr lang="en-US" sz="3000" b="1" dirty="0" smtClean="0">
                <a:solidFill>
                  <a:srgbClr val="7030A0"/>
                </a:solidFill>
                <a:latin typeface="Arial" panose="020B0604020202020204" pitchFamily="34" charset="0"/>
                <a:cs typeface="Arial" panose="020B0604020202020204" pitchFamily="34" charset="0"/>
              </a:rPr>
              <a:t>2. </a:t>
            </a:r>
            <a:r>
              <a:rPr lang="en-US" sz="3000" b="1" dirty="0" err="1" smtClean="0">
                <a:solidFill>
                  <a:srgbClr val="7030A0"/>
                </a:solidFill>
                <a:latin typeface="Arial" panose="020B0604020202020204" pitchFamily="34" charset="0"/>
                <a:cs typeface="Arial" panose="020B0604020202020204" pitchFamily="34" charset="0"/>
              </a:rPr>
              <a:t>Giải</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hệ</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phương</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trình</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bậc</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nhất</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ba</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ẩn</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bằng</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phương</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pháp</a:t>
            </a:r>
            <a:r>
              <a:rPr lang="en-US" sz="3000" b="1" dirty="0" smtClean="0">
                <a:solidFill>
                  <a:srgbClr val="7030A0"/>
                </a:solidFill>
                <a:latin typeface="Arial" panose="020B0604020202020204" pitchFamily="34" charset="0"/>
                <a:cs typeface="Arial" panose="020B0604020202020204" pitchFamily="34" charset="0"/>
              </a:rPr>
              <a:t> </a:t>
            </a:r>
            <a:r>
              <a:rPr lang="en-US" sz="3000" b="1" dirty="0" smtClean="0">
                <a:solidFill>
                  <a:srgbClr val="7030A0"/>
                </a:solidFill>
                <a:latin typeface="Arial" panose="020B0604020202020204" pitchFamily="34" charset="0"/>
                <a:cs typeface="Arial" panose="020B0604020202020204" pitchFamily="34" charset="0"/>
              </a:rPr>
              <a:t>Gauss</a:t>
            </a:r>
            <a:br>
              <a:rPr lang="en-US" sz="3000" b="1" dirty="0" smtClean="0">
                <a:solidFill>
                  <a:srgbClr val="7030A0"/>
                </a:solidFill>
                <a:latin typeface="Arial" panose="020B0604020202020204" pitchFamily="34" charset="0"/>
                <a:cs typeface="Arial" panose="020B0604020202020204" pitchFamily="34" charset="0"/>
              </a:rPr>
            </a:br>
            <a:r>
              <a:rPr lang="en-US" sz="3000" b="1" dirty="0" smtClean="0">
                <a:solidFill>
                  <a:srgbClr val="7030A0"/>
                </a:solidFill>
                <a:latin typeface="Arial" panose="020B0604020202020204" pitchFamily="34" charset="0"/>
                <a:cs typeface="Arial" panose="020B0604020202020204" pitchFamily="34" charset="0"/>
              </a:rPr>
              <a:t/>
            </a:r>
            <a:br>
              <a:rPr lang="en-US" sz="3000" b="1" dirty="0" smtClean="0">
                <a:solidFill>
                  <a:srgbClr val="7030A0"/>
                </a:solidFill>
                <a:latin typeface="Arial" panose="020B0604020202020204" pitchFamily="34" charset="0"/>
                <a:cs typeface="Arial" panose="020B0604020202020204" pitchFamily="34" charset="0"/>
              </a:rPr>
            </a:br>
            <a:r>
              <a:rPr lang="en-US" sz="3000" b="1" dirty="0" smtClean="0">
                <a:solidFill>
                  <a:srgbClr val="7030A0"/>
                </a:solidFill>
                <a:latin typeface="Arial" panose="020B0604020202020204" pitchFamily="34" charset="0"/>
                <a:cs typeface="Arial" panose="020B0604020202020204" pitchFamily="34" charset="0"/>
              </a:rPr>
              <a:t>3. </a:t>
            </a:r>
            <a:r>
              <a:rPr lang="en-US" sz="3000" b="1" dirty="0" err="1" smtClean="0">
                <a:solidFill>
                  <a:srgbClr val="7030A0"/>
                </a:solidFill>
                <a:latin typeface="Arial" panose="020B0604020202020204" pitchFamily="34" charset="0"/>
                <a:cs typeface="Arial" panose="020B0604020202020204" pitchFamily="34" charset="0"/>
              </a:rPr>
              <a:t>Sử</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dụng</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máy</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tính</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cầm</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tay</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tìm</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nghiệm</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của</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hệ</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phương</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trình</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bậc</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nhất</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ba</a:t>
            </a:r>
            <a:r>
              <a:rPr lang="en-US" sz="3000" b="1" dirty="0" smtClean="0">
                <a:solidFill>
                  <a:srgbClr val="7030A0"/>
                </a:solidFill>
                <a:latin typeface="Arial" panose="020B0604020202020204" pitchFamily="34" charset="0"/>
                <a:cs typeface="Arial" panose="020B0604020202020204" pitchFamily="34" charset="0"/>
              </a:rPr>
              <a:t> </a:t>
            </a:r>
            <a:r>
              <a:rPr lang="en-US" sz="3000" b="1" dirty="0" err="1" smtClean="0">
                <a:solidFill>
                  <a:srgbClr val="7030A0"/>
                </a:solidFill>
                <a:latin typeface="Arial" panose="020B0604020202020204" pitchFamily="34" charset="0"/>
                <a:cs typeface="Arial" panose="020B0604020202020204" pitchFamily="34" charset="0"/>
              </a:rPr>
              <a:t>ẩn</a:t>
            </a:r>
            <a:endParaRPr lang="en-US" sz="3000" b="1" dirty="0">
              <a:solidFill>
                <a:srgbClr val="7030A0"/>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066800" y="245146"/>
            <a:ext cx="10450286" cy="13049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a:r>
              <a:rPr lang="en-US" sz="4800" b="1" dirty="0" err="1" smtClean="0">
                <a:solidFill>
                  <a:srgbClr val="FFFF00"/>
                </a:solidFill>
                <a:latin typeface="Arial" panose="020B0604020202020204" pitchFamily="34" charset="0"/>
                <a:cs typeface="Arial" panose="020B0604020202020204" pitchFamily="34" charset="0"/>
              </a:rPr>
              <a:t>Bài</a:t>
            </a:r>
            <a:r>
              <a:rPr lang="en-US" sz="4800" b="1" dirty="0" smtClean="0">
                <a:solidFill>
                  <a:srgbClr val="FFFF00"/>
                </a:solidFill>
                <a:latin typeface="Arial" panose="020B0604020202020204" pitchFamily="34" charset="0"/>
                <a:cs typeface="Arial" panose="020B0604020202020204" pitchFamily="34" charset="0"/>
              </a:rPr>
              <a:t> 1. </a:t>
            </a:r>
            <a:br>
              <a:rPr lang="en-US" sz="4800" b="1" dirty="0" smtClean="0">
                <a:solidFill>
                  <a:srgbClr val="FFFF00"/>
                </a:solidFill>
                <a:latin typeface="Arial" panose="020B0604020202020204" pitchFamily="34" charset="0"/>
                <a:cs typeface="Arial" panose="020B0604020202020204" pitchFamily="34" charset="0"/>
              </a:rPr>
            </a:br>
            <a:r>
              <a:rPr lang="en-US" sz="5600" b="1" dirty="0" err="1" smtClean="0">
                <a:solidFill>
                  <a:srgbClr val="FFFF00"/>
                </a:solidFill>
                <a:latin typeface="Arial" panose="020B0604020202020204" pitchFamily="34" charset="0"/>
                <a:cs typeface="Arial" panose="020B0604020202020204" pitchFamily="34" charset="0"/>
              </a:rPr>
              <a:t>Hệ</a:t>
            </a:r>
            <a:r>
              <a:rPr lang="en-US" sz="5600" b="1" dirty="0" smtClean="0">
                <a:solidFill>
                  <a:srgbClr val="FFFF00"/>
                </a:solidFill>
                <a:latin typeface="Arial" panose="020B0604020202020204" pitchFamily="34" charset="0"/>
                <a:cs typeface="Arial" panose="020B0604020202020204" pitchFamily="34" charset="0"/>
              </a:rPr>
              <a:t> </a:t>
            </a:r>
            <a:r>
              <a:rPr lang="en-US" sz="5600" b="1" dirty="0" err="1" smtClean="0">
                <a:solidFill>
                  <a:srgbClr val="FFFF00"/>
                </a:solidFill>
                <a:latin typeface="Arial" panose="020B0604020202020204" pitchFamily="34" charset="0"/>
                <a:cs typeface="Arial" panose="020B0604020202020204" pitchFamily="34" charset="0"/>
              </a:rPr>
              <a:t>Phương</a:t>
            </a:r>
            <a:r>
              <a:rPr lang="en-US" sz="5600" b="1" dirty="0" smtClean="0">
                <a:solidFill>
                  <a:srgbClr val="FFFF00"/>
                </a:solidFill>
                <a:latin typeface="Arial" panose="020B0604020202020204" pitchFamily="34" charset="0"/>
                <a:cs typeface="Arial" panose="020B0604020202020204" pitchFamily="34" charset="0"/>
              </a:rPr>
              <a:t> </a:t>
            </a:r>
            <a:r>
              <a:rPr lang="en-US" sz="5600" b="1" dirty="0" err="1" smtClean="0">
                <a:solidFill>
                  <a:srgbClr val="FFFF00"/>
                </a:solidFill>
                <a:latin typeface="Arial" panose="020B0604020202020204" pitchFamily="34" charset="0"/>
                <a:cs typeface="Arial" panose="020B0604020202020204" pitchFamily="34" charset="0"/>
              </a:rPr>
              <a:t>Trình</a:t>
            </a:r>
            <a:r>
              <a:rPr lang="en-US" sz="5600" b="1" dirty="0" smtClean="0">
                <a:solidFill>
                  <a:srgbClr val="FFFF00"/>
                </a:solidFill>
                <a:latin typeface="Arial" panose="020B0604020202020204" pitchFamily="34" charset="0"/>
                <a:cs typeface="Arial" panose="020B0604020202020204" pitchFamily="34" charset="0"/>
              </a:rPr>
              <a:t> </a:t>
            </a:r>
            <a:r>
              <a:rPr lang="en-US" sz="5600" b="1" dirty="0" err="1" smtClean="0">
                <a:solidFill>
                  <a:srgbClr val="FFFF00"/>
                </a:solidFill>
                <a:latin typeface="Arial" panose="020B0604020202020204" pitchFamily="34" charset="0"/>
                <a:cs typeface="Arial" panose="020B0604020202020204" pitchFamily="34" charset="0"/>
              </a:rPr>
              <a:t>Bậc</a:t>
            </a:r>
            <a:r>
              <a:rPr lang="en-US" sz="5600" b="1" dirty="0" smtClean="0">
                <a:solidFill>
                  <a:srgbClr val="FFFF00"/>
                </a:solidFill>
                <a:latin typeface="Arial" panose="020B0604020202020204" pitchFamily="34" charset="0"/>
                <a:cs typeface="Arial" panose="020B0604020202020204" pitchFamily="34" charset="0"/>
              </a:rPr>
              <a:t> </a:t>
            </a:r>
            <a:r>
              <a:rPr lang="en-US" sz="5600" b="1" dirty="0" err="1" smtClean="0">
                <a:solidFill>
                  <a:srgbClr val="FFFF00"/>
                </a:solidFill>
                <a:latin typeface="Arial" panose="020B0604020202020204" pitchFamily="34" charset="0"/>
                <a:cs typeface="Arial" panose="020B0604020202020204" pitchFamily="34" charset="0"/>
              </a:rPr>
              <a:t>Nhất</a:t>
            </a:r>
            <a:r>
              <a:rPr lang="en-US" sz="5600" b="1" dirty="0" smtClean="0">
                <a:solidFill>
                  <a:srgbClr val="FFFF00"/>
                </a:solidFill>
                <a:latin typeface="Arial" panose="020B0604020202020204" pitchFamily="34" charset="0"/>
                <a:cs typeface="Arial" panose="020B0604020202020204" pitchFamily="34" charset="0"/>
              </a:rPr>
              <a:t> Ba </a:t>
            </a:r>
            <a:r>
              <a:rPr lang="en-US" sz="5600" b="1" dirty="0" err="1" smtClean="0">
                <a:solidFill>
                  <a:srgbClr val="FFFF00"/>
                </a:solidFill>
                <a:latin typeface="Arial" panose="020B0604020202020204" pitchFamily="34" charset="0"/>
                <a:cs typeface="Arial" panose="020B0604020202020204" pitchFamily="34" charset="0"/>
              </a:rPr>
              <a:t>Ẩn</a:t>
            </a:r>
            <a:endParaRPr lang="en-US" sz="5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507" y="47897"/>
            <a:ext cx="10836310" cy="727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lvl="0" algn="ctr"/>
            <a:r>
              <a:rPr lang="en-US" sz="3800" b="1" dirty="0">
                <a:solidFill>
                  <a:srgbClr val="7030A0"/>
                </a:solidFill>
                <a:latin typeface="Arial" panose="020B0604020202020204" pitchFamily="34" charset="0"/>
                <a:cs typeface="Arial" panose="020B0604020202020204" pitchFamily="34" charset="0"/>
              </a:rPr>
              <a:t>1. </a:t>
            </a:r>
            <a:r>
              <a:rPr lang="en-US" sz="3800" b="1" dirty="0" err="1">
                <a:solidFill>
                  <a:srgbClr val="7030A0"/>
                </a:solidFill>
                <a:latin typeface="Arial" panose="020B0604020202020204" pitchFamily="34" charset="0"/>
                <a:cs typeface="Arial" panose="020B0604020202020204" pitchFamily="34" charset="0"/>
              </a:rPr>
              <a:t>Định</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nghĩa</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hệ</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phương</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trình</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bậc</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nhất</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ba</a:t>
            </a:r>
            <a:r>
              <a:rPr lang="en-US" sz="3800" b="1" dirty="0">
                <a:solidFill>
                  <a:srgbClr val="7030A0"/>
                </a:solidFill>
                <a:latin typeface="Arial" panose="020B0604020202020204" pitchFamily="34" charset="0"/>
                <a:cs typeface="Arial" panose="020B0604020202020204" pitchFamily="34" charset="0"/>
              </a:rPr>
              <a:t> </a:t>
            </a:r>
            <a:r>
              <a:rPr lang="en-US" sz="3800" b="1" dirty="0" err="1">
                <a:solidFill>
                  <a:srgbClr val="7030A0"/>
                </a:solidFill>
                <a:latin typeface="Arial" panose="020B0604020202020204" pitchFamily="34" charset="0"/>
                <a:cs typeface="Arial" panose="020B0604020202020204" pitchFamily="34" charset="0"/>
              </a:rPr>
              <a:t>ẩn</a:t>
            </a:r>
            <a:endParaRPr kumimoji="0" lang="en-US" sz="3800" b="1" i="0" u="none" strike="noStrike" kern="1200" cap="none" spc="-5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164747" y="637743"/>
            <a:ext cx="1186247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pt-BR" altLang="en-US" sz="2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Ví</a:t>
            </a:r>
            <a:r>
              <a:rPr kumimoji="0" lang="pt-BR" altLang="en-US" sz="21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dụ:</a:t>
            </a:r>
            <a:r>
              <a:rPr kumimoji="0" lang="pt-BR" altLang="en-US" sz="2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Ba bạn An, Bình, Công đi căn-tin của trường để mua đồ uống. An mua </a:t>
            </a:r>
            <a:r>
              <a:rPr kumimoji="0" lang="pt-BR" altLang="en-US" sz="2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một ly trà sữa</a:t>
            </a: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pt-BR" altLang="en-US" sz="210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một chai nước suối và một cái bánh ngọt </a:t>
            </a: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thì An cần trả 43 000đ. Bình mua </a:t>
            </a:r>
            <a:r>
              <a:rPr kumimoji="0" lang="pt-BR" altLang="en-US" sz="2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một ly trà sữa, hai chai nước suối và hai cái bánh ngọt</a:t>
            </a: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thì Bình cần trả 56 000đ. Công mua </a:t>
            </a:r>
            <a:r>
              <a:rPr kumimoji="0" lang="pt-BR" altLang="en-US" sz="2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một chai nước suối và hai cái bánh ngọt </a:t>
            </a: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thì Công cần trả 18 000đ.</a:t>
            </a:r>
            <a:r>
              <a:rPr lang="en-US" altLang="en-US" sz="2100" dirty="0">
                <a:latin typeface="Arial" panose="020B0604020202020204" pitchFamily="34" charset="0"/>
              </a:rPr>
              <a:t> </a:t>
            </a: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Gọi x, y, z lần lượt là giá tiền của một ly trà sữa, một chai nước suối và một cái bánh ngọt tại căn-tin.</a:t>
            </a:r>
            <a:endParaRPr kumimoji="0" lang="en-US" altLang="en-US" sz="2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 Lập các hệ thức thể hiện mối liên hệ giữa x, y, z.</a:t>
            </a:r>
            <a:endParaRPr kumimoji="0" lang="en-US" altLang="en-US" sz="21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 Trong bảng dữ liệu sau, chọn các số liệu phù hợp với giá tiền của một ly trà sữa, một chai nước suối và một cái bánh ngọt. Giải thích sự lựa chọn đó. </a:t>
            </a:r>
            <a:endParaRPr kumimoji="0" lang="pt-BR" altLang="en-US" sz="21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3752009" y="3455724"/>
            <a:ext cx="3746123" cy="1332757"/>
          </a:xfrm>
          <a:prstGeom prst="rect">
            <a:avLst/>
          </a:prstGeom>
        </p:spPr>
      </p:pic>
      <p:sp>
        <p:nvSpPr>
          <p:cNvPr id="11" name="Rectangle 1"/>
          <p:cNvSpPr>
            <a:spLocks noChangeArrowheads="1"/>
          </p:cNvSpPr>
          <p:nvPr/>
        </p:nvSpPr>
        <p:spPr bwMode="auto">
          <a:xfrm>
            <a:off x="146614" y="4919852"/>
            <a:ext cx="1186247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pt-BR" altLang="en-US" sz="2000" dirty="0" smtClean="0">
                <a:solidFill>
                  <a:schemeClr val="bg1"/>
                </a:solidFill>
                <a:latin typeface="Arial" panose="020B0604020202020204" pitchFamily="34" charset="0"/>
                <a:ea typeface="Times New Roman" panose="02020603050405020304" pitchFamily="18" charset="0"/>
              </a:rPr>
              <a:t>Hướng dẫn giải: </a:t>
            </a:r>
          </a:p>
          <a:p>
            <a:pPr marL="0" marR="0" lvl="0" indent="0" algn="just" defTabSz="914400" rtl="0" eaLnBrk="0" fontAlgn="base" latinLnBrk="0" hangingPunct="0">
              <a:lnSpc>
                <a:spcPct val="100000"/>
              </a:lnSpc>
              <a:spcBef>
                <a:spcPct val="0"/>
              </a:spcBef>
              <a:spcAft>
                <a:spcPct val="0"/>
              </a:spcAft>
              <a:buClrTx/>
              <a:buSzTx/>
              <a:buFontTx/>
              <a:buNone/>
              <a:tabLst/>
            </a:pPr>
            <a:r>
              <a:rPr lang="pt-BR" altLang="en-US" sz="2000" dirty="0" smtClean="0">
                <a:solidFill>
                  <a:schemeClr val="bg1"/>
                </a:solidFill>
                <a:latin typeface="Arial" panose="020B0604020202020204" pitchFamily="34" charset="0"/>
                <a:ea typeface="Times New Roman" panose="02020603050405020304" pitchFamily="18" charset="0"/>
              </a:rPr>
              <a:t>a) Các hệ thức liên hệ giữa x, y, z:</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0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An mua</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 </a:t>
            </a:r>
            <a:r>
              <a:rPr kumimoji="0" lang="pt-BR" altLang="en-US" sz="20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1 trà</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 sữa, 1 nước suối, 1 bánh ngọt: x+y+z = 43 000;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Bình mua 1 trà sữa, 2 nước suối, 2 bánh ngọt: x+2y+2z = 56 000;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Công mua 1 nước suối, 2 bánh ngọt: y+2z = 18 000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b) </a:t>
            </a:r>
            <a:r>
              <a:rPr lang="pt-BR" altLang="en-US" sz="2000" dirty="0">
                <a:solidFill>
                  <a:schemeClr val="bg1"/>
                </a:solidFill>
                <a:latin typeface="Arial" panose="020B0604020202020204" pitchFamily="34" charset="0"/>
                <a:ea typeface="Times New Roman" panose="02020603050405020304" pitchFamily="18" charset="0"/>
              </a:rPr>
              <a:t>C</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họn x = 30 </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000, </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y = 8 </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000, </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z = 5 </a:t>
            </a:r>
            <a:r>
              <a:rPr kumimoji="0" lang="pt-BR" altLang="en-US" sz="20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000 vì các giá trị này khi ta thay vào x,y,z đều thỏa 3 hệ thức trên.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en-US" sz="20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57572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507" y="47897"/>
            <a:ext cx="10836310" cy="727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1.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Định</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nghĩa</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hệ</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phương</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trình</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bậc</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nhất</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ba</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ẩn</a:t>
            </a:r>
            <a:endParaRPr kumimoji="0" lang="en-US" sz="3800" b="1" i="0" u="none" strike="noStrike" kern="1200" cap="none" spc="-5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5" name="Rectangle 1"/>
          <p:cNvSpPr>
            <a:spLocks noChangeArrowheads="1"/>
          </p:cNvSpPr>
          <p:nvPr/>
        </p:nvSpPr>
        <p:spPr bwMode="auto">
          <a:xfrm>
            <a:off x="245596" y="739427"/>
            <a:ext cx="1170077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2200" b="1" i="1" dirty="0" err="1" smtClean="0">
                <a:latin typeface="Arial" panose="020B0604020202020204" pitchFamily="34" charset="0"/>
                <a:ea typeface="Times New Roman" panose="02020603050405020304" pitchFamily="18" charset="0"/>
                <a:cs typeface="Arial" panose="020B0604020202020204" pitchFamily="34" charset="0"/>
              </a:rPr>
              <a:t>Phương</a:t>
            </a:r>
            <a:r>
              <a:rPr lang="en-US" sz="2200" b="1" i="1" dirty="0" smtClean="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trình</a:t>
            </a:r>
            <a:r>
              <a:rPr lang="en-US" sz="2200" b="1" i="1"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bậc</a:t>
            </a:r>
            <a:r>
              <a:rPr lang="en-US" sz="2200" b="1" i="1"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nhất</a:t>
            </a:r>
            <a:r>
              <a:rPr lang="en-US" sz="2200" b="1" i="1"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ba</a:t>
            </a:r>
            <a:r>
              <a:rPr lang="en-US" sz="2200" b="1" i="1"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ẩn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hệ</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thức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có</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smtClean="0">
                <a:latin typeface="Arial" panose="020B0604020202020204" pitchFamily="34" charset="0"/>
                <a:ea typeface="Times New Roman" panose="02020603050405020304" pitchFamily="18" charset="0"/>
                <a:cs typeface="Arial" panose="020B0604020202020204" pitchFamily="34" charset="0"/>
              </a:rPr>
              <a:t>dạng</a:t>
            </a:r>
            <a:r>
              <a:rPr lang="en-US" sz="2200" dirty="0" smtClean="0">
                <a:latin typeface="Arial" panose="020B0604020202020204" pitchFamily="34" charset="0"/>
                <a:ea typeface="Times New Roman" panose="02020603050405020304" pitchFamily="18" charset="0"/>
                <a:cs typeface="Arial" panose="020B0604020202020204" pitchFamily="34" charset="0"/>
              </a:rPr>
              <a:t>:</a:t>
            </a:r>
            <a:endParaRPr kumimoji="0" lang="pt-BR" altLang="en-US" sz="22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algn="just" eaLnBrk="0" fontAlgn="base" hangingPunct="0">
              <a:spcBef>
                <a:spcPct val="0"/>
              </a:spcBef>
              <a:spcAft>
                <a:spcPct val="0"/>
              </a:spcAft>
            </a:pPr>
            <a:r>
              <a:rPr lang="en-US" sz="2200" dirty="0" err="1">
                <a:latin typeface="Arial" panose="020B0604020202020204" pitchFamily="34" charset="0"/>
                <a:ea typeface="Times New Roman" panose="02020603050405020304" pitchFamily="18" charset="0"/>
                <a:cs typeface="Arial" panose="020B0604020202020204" pitchFamily="34" charset="0"/>
              </a:rPr>
              <a:t>trong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smtClean="0">
                <a:latin typeface="Arial" panose="020B0604020202020204" pitchFamily="34" charset="0"/>
                <a:ea typeface="Times New Roman" panose="02020603050405020304" pitchFamily="18" charset="0"/>
                <a:cs typeface="Arial" panose="020B0604020202020204" pitchFamily="34" charset="0"/>
              </a:rPr>
              <a:t>đó</a:t>
            </a:r>
            <a:r>
              <a:rPr lang="en-US" sz="2200" dirty="0" smtClean="0">
                <a:latin typeface="Arial" panose="020B0604020202020204" pitchFamily="34" charset="0"/>
                <a:ea typeface="Times New Roman" panose="02020603050405020304" pitchFamily="18" charset="0"/>
                <a:cs typeface="Arial" panose="020B0604020202020204" pitchFamily="34" charset="0"/>
              </a:rPr>
              <a:t>: </a:t>
            </a:r>
            <a:r>
              <a:rPr lang="en-US" sz="2200" dirty="0">
                <a:latin typeface="Arial" panose="020B0604020202020204" pitchFamily="34" charset="0"/>
                <a:ea typeface="Times New Roman" panose="02020603050405020304" pitchFamily="18" charset="0"/>
                <a:cs typeface="Arial" panose="020B0604020202020204" pitchFamily="34" charset="0"/>
              </a:rPr>
              <a:t>x, y, z </a:t>
            </a:r>
            <a:r>
              <a:rPr lang="en-US" sz="2200" dirty="0" err="1">
                <a:latin typeface="Arial" panose="020B0604020202020204" pitchFamily="34" charset="0"/>
                <a:ea typeface="Times New Roman" panose="02020603050405020304" pitchFamily="18" charset="0"/>
                <a:cs typeface="Arial" panose="020B0604020202020204" pitchFamily="34" charset="0"/>
              </a:rPr>
              <a:t>gọi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ba</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smtClean="0">
                <a:latin typeface="Arial" panose="020B0604020202020204" pitchFamily="34" charset="0"/>
                <a:ea typeface="Times New Roman" panose="02020603050405020304" pitchFamily="18" charset="0"/>
                <a:cs typeface="Arial" panose="020B0604020202020204" pitchFamily="34" charset="0"/>
              </a:rPr>
              <a:t>ẩn</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eaLnBrk="0" fontAlgn="base" hangingPunct="0">
              <a:spcBef>
                <a:spcPct val="0"/>
              </a:spcBef>
              <a:spcAft>
                <a:spcPct val="0"/>
              </a:spcAft>
            </a:pPr>
            <a:r>
              <a:rPr lang="en-US" sz="2200" dirty="0" smtClean="0">
                <a:latin typeface="Arial" panose="020B0604020202020204" pitchFamily="34" charset="0"/>
                <a:ea typeface="Times New Roman" panose="02020603050405020304" pitchFamily="18" charset="0"/>
                <a:cs typeface="Arial" panose="020B0604020202020204" pitchFamily="34" charset="0"/>
              </a:rPr>
              <a:t>	 a</a:t>
            </a:r>
            <a:r>
              <a:rPr lang="en-US" sz="2200" dirty="0">
                <a:latin typeface="Arial" panose="020B0604020202020204" pitchFamily="34" charset="0"/>
                <a:ea typeface="Times New Roman" panose="02020603050405020304" pitchFamily="18" charset="0"/>
                <a:cs typeface="Arial" panose="020B0604020202020204" pitchFamily="34" charset="0"/>
              </a:rPr>
              <a:t>, b, c, d </a:t>
            </a:r>
            <a:r>
              <a:rPr lang="en-US" sz="2200" dirty="0" err="1">
                <a:latin typeface="Arial" panose="020B0604020202020204" pitchFamily="34" charset="0"/>
                <a:ea typeface="Times New Roman" panose="02020603050405020304" pitchFamily="18" charset="0"/>
                <a:cs typeface="Arial" panose="020B0604020202020204" pitchFamily="34" charset="0"/>
              </a:rPr>
              <a:t>là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các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số</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thực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cho</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trước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gọi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các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hệ</a:t>
            </a:r>
            <a:r>
              <a:rPr lang="en-US" sz="2200" b="1" i="1" dirty="0">
                <a:latin typeface="Arial" panose="020B0604020202020204" pitchFamily="34" charset="0"/>
                <a:ea typeface="Times New Roman" panose="02020603050405020304" pitchFamily="18" charset="0"/>
                <a:cs typeface="Arial" panose="020B0604020202020204" pitchFamily="34" charset="0"/>
              </a:rPr>
              <a:t> </a:t>
            </a:r>
            <a:r>
              <a:rPr lang="en-US" sz="2200" b="1" i="1" dirty="0" err="1">
                <a:latin typeface="Arial" panose="020B0604020202020204" pitchFamily="34" charset="0"/>
                <a:ea typeface="Times New Roman" panose="02020603050405020304" pitchFamily="18" charset="0"/>
                <a:cs typeface="Arial" panose="020B0604020202020204" pitchFamily="34" charset="0"/>
              </a:rPr>
              <a:t>số</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thoả</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mãn</a:t>
            </a:r>
            <a:r>
              <a:rPr lang="en-US" sz="2200" dirty="0">
                <a:latin typeface="Arial" panose="020B0604020202020204" pitchFamily="34" charset="0"/>
                <a:ea typeface="Times New Roman" panose="02020603050405020304" pitchFamily="18" charset="0"/>
                <a:cs typeface="Arial" panose="020B0604020202020204" pitchFamily="34" charset="0"/>
              </a:rPr>
              <a:t> a, b, c </a:t>
            </a:r>
            <a:r>
              <a:rPr lang="en-US" sz="2200" dirty="0" err="1">
                <a:latin typeface="Arial" panose="020B0604020202020204" pitchFamily="34" charset="0"/>
                <a:ea typeface="Times New Roman" panose="02020603050405020304" pitchFamily="18" charset="0"/>
                <a:cs typeface="Arial" panose="020B0604020202020204" pitchFamily="34" charset="0"/>
              </a:rPr>
              <a:t>không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đồng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thời</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bằng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smtClean="0">
                <a:latin typeface="Arial" panose="020B0604020202020204" pitchFamily="34" charset="0"/>
                <a:ea typeface="Times New Roman" panose="02020603050405020304" pitchFamily="18" charset="0"/>
                <a:cs typeface="Arial" panose="020B0604020202020204" pitchFamily="34" charset="0"/>
              </a:rPr>
              <a:t>0.</a:t>
            </a:r>
          </a:p>
          <a:p>
            <a:pPr algn="just" eaLnBrk="0" fontAlgn="base" hangingPunct="0">
              <a:spcBef>
                <a:spcPct val="0"/>
              </a:spcBef>
              <a:spcAft>
                <a:spcPct val="0"/>
              </a:spcAft>
            </a:pPr>
            <a:r>
              <a:rPr lang="en-US" sz="2200" dirty="0" err="1" smtClean="0">
                <a:latin typeface="Arial" panose="020B0604020202020204" pitchFamily="34" charset="0"/>
                <a:ea typeface="Times New Roman" panose="02020603050405020304" pitchFamily="18" charset="0"/>
                <a:cs typeface="Arial" panose="020B0604020202020204" pitchFamily="34" charset="0"/>
              </a:rPr>
              <a:t>Hệ</a:t>
            </a:r>
            <a:r>
              <a:rPr lang="en-US" sz="2200" dirty="0" smtClean="0">
                <a:latin typeface="Arial" panose="020B0604020202020204" pitchFamily="34" charset="0"/>
                <a:ea typeface="Times New Roman" panose="02020603050405020304" pitchFamily="18" charset="0"/>
                <a:cs typeface="Arial" panose="020B0604020202020204" pitchFamily="34" charset="0"/>
              </a:rPr>
              <a:t> </a:t>
            </a:r>
            <a:r>
              <a:rPr lang="en-US" sz="2200" dirty="0" err="1" smtClean="0">
                <a:latin typeface="Arial" panose="020B0604020202020204" pitchFamily="34" charset="0"/>
                <a:ea typeface="Times New Roman" panose="02020603050405020304" pitchFamily="18" charset="0"/>
                <a:cs typeface="Arial" panose="020B0604020202020204" pitchFamily="34" charset="0"/>
              </a:rPr>
              <a:t>ba</a:t>
            </a:r>
            <a:r>
              <a:rPr lang="en-US" sz="2200" dirty="0" smtClean="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phương</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trình</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bậc</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nhất</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ba</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ẩn</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là</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hệ</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có</a:t>
            </a:r>
            <a:r>
              <a:rPr lang="en-US" sz="2200" dirty="0">
                <a:latin typeface="Arial" panose="020B0604020202020204" pitchFamily="34" charset="0"/>
                <a:ea typeface="Times New Roman" panose="02020603050405020304" pitchFamily="18" charset="0"/>
                <a:cs typeface="Arial" panose="020B0604020202020204" pitchFamily="34" charset="0"/>
              </a:rPr>
              <a:t> </a:t>
            </a:r>
            <a:r>
              <a:rPr lang="en-US" sz="2200" dirty="0" err="1">
                <a:latin typeface="Arial" panose="020B0604020202020204" pitchFamily="34" charset="0"/>
                <a:ea typeface="Times New Roman" panose="02020603050405020304" pitchFamily="18" charset="0"/>
                <a:cs typeface="Arial" panose="020B0604020202020204" pitchFamily="34" charset="0"/>
              </a:rPr>
              <a:t>dạng</a:t>
            </a:r>
            <a:endParaRPr lang="en-US" sz="2200" dirty="0">
              <a:latin typeface="Arial" panose="020B0604020202020204" pitchFamily="34" charset="0"/>
              <a:cs typeface="Arial" panose="020B0604020202020204" pitchFamily="34" charset="0"/>
            </a:endParaRPr>
          </a:p>
          <a:p>
            <a:pPr algn="just" eaLnBrk="0" fontAlgn="base" hangingPunct="0">
              <a:spcBef>
                <a:spcPct val="0"/>
              </a:spcBef>
              <a:spcAft>
                <a:spcPct val="0"/>
              </a:spcAft>
            </a:pPr>
            <a:endParaRPr lang="en-US" sz="2200" dirty="0" smtClean="0">
              <a:latin typeface="Arial" panose="020B0604020202020204" pitchFamily="34" charset="0"/>
              <a:cs typeface="Arial" panose="020B0604020202020204" pitchFamily="34" charset="0"/>
            </a:endParaRPr>
          </a:p>
          <a:p>
            <a:pPr algn="just" eaLnBrk="0" fontAlgn="base" hangingPunct="0">
              <a:spcBef>
                <a:spcPct val="0"/>
              </a:spcBef>
              <a:spcAft>
                <a:spcPct val="0"/>
              </a:spcAft>
            </a:pPr>
            <a:endParaRPr lang="en-US" sz="2200" dirty="0">
              <a:latin typeface="Arial" panose="020B0604020202020204" pitchFamily="34" charset="0"/>
              <a:cs typeface="Arial" panose="020B0604020202020204" pitchFamily="34" charset="0"/>
            </a:endParaRPr>
          </a:p>
          <a:p>
            <a:pPr algn="just" eaLnBrk="0" fontAlgn="base" hangingPunct="0">
              <a:spcBef>
                <a:spcPct val="0"/>
              </a:spcBef>
              <a:spcAft>
                <a:spcPct val="0"/>
              </a:spcAft>
            </a:pPr>
            <a:endParaRPr lang="en-US" sz="2200" dirty="0" smtClean="0">
              <a:latin typeface="Arial" panose="020B0604020202020204" pitchFamily="34" charset="0"/>
              <a:cs typeface="Arial" panose="020B0604020202020204" pitchFamily="34" charset="0"/>
            </a:endParaRPr>
          </a:p>
          <a:p>
            <a:pPr algn="just" eaLnBrk="0" fontAlgn="base" hangingPunct="0">
              <a:spcBef>
                <a:spcPct val="0"/>
              </a:spcBef>
              <a:spcAft>
                <a:spcPct val="0"/>
              </a:spcAft>
            </a:pPr>
            <a:endParaRPr lang="en-US" sz="2200" dirty="0">
              <a:latin typeface="Arial" panose="020B0604020202020204" pitchFamily="34" charset="0"/>
              <a:cs typeface="Arial" panose="020B0604020202020204" pitchFamily="34" charset="0"/>
            </a:endParaRPr>
          </a:p>
          <a:p>
            <a:pPr algn="just" eaLnBrk="0" fontAlgn="base" hangingPunct="0">
              <a:spcBef>
                <a:spcPct val="0"/>
              </a:spcBef>
              <a:spcAft>
                <a:spcPct val="0"/>
              </a:spcAft>
            </a:pP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Mỗi</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bộ</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số</a:t>
            </a:r>
            <a:r>
              <a:rPr lang="en-US" sz="2200" dirty="0" smtClean="0">
                <a:latin typeface="Arial" panose="020B0604020202020204" pitchFamily="34" charset="0"/>
                <a:cs typeface="Arial" panose="020B0604020202020204" pitchFamily="34" charset="0"/>
              </a:rPr>
              <a:t>                </a:t>
            </a:r>
            <a:r>
              <a:rPr lang="pt-BR" sz="2200" dirty="0" smtClean="0">
                <a:solidFill>
                  <a:srgbClr val="000000"/>
                </a:solidFill>
                <a:latin typeface="Arial" panose="020B0604020202020204" pitchFamily="34" charset="0"/>
                <a:cs typeface="Arial" panose="020B0604020202020204" pitchFamily="34" charset="0"/>
              </a:rPr>
              <a:t>thỏa mãn đồng thời cả ba phương trình gọi là </a:t>
            </a:r>
            <a:r>
              <a:rPr lang="pt-BR" sz="2200" b="1" i="1" dirty="0" smtClean="0">
                <a:solidFill>
                  <a:srgbClr val="000000"/>
                </a:solidFill>
                <a:latin typeface="Arial" panose="020B0604020202020204" pitchFamily="34" charset="0"/>
                <a:cs typeface="Arial" panose="020B0604020202020204" pitchFamily="34" charset="0"/>
              </a:rPr>
              <a:t>nghiệm</a:t>
            </a:r>
            <a:r>
              <a:rPr lang="pt-BR" sz="2200" dirty="0" smtClean="0">
                <a:solidFill>
                  <a:srgbClr val="000000"/>
                </a:solidFill>
                <a:latin typeface="Arial" panose="020B0604020202020204" pitchFamily="34" charset="0"/>
                <a:cs typeface="Arial" panose="020B0604020202020204" pitchFamily="34" charset="0"/>
              </a:rPr>
              <a:t> của hệ phương trình.</a:t>
            </a:r>
            <a:endParaRPr lang="en-US" sz="2200" dirty="0">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83897" y="5047331"/>
            <a:ext cx="11862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lang="pt-BR" altLang="en-US" sz="2000" dirty="0" smtClean="0">
                <a:solidFill>
                  <a:srgbClr val="FFFFFF"/>
                </a:solidFill>
                <a:latin typeface="Arial" panose="020B0604020202020204" pitchFamily="34" charset="0"/>
                <a:ea typeface="Times New Roman" panose="02020603050405020304" pitchFamily="18" charset="0"/>
              </a:rPr>
              <a:t>Chú ý: Hệ ba phương trình bậc nhất ba ẩn còn gọi là hệ phương trình bậc nhất ba ẩn.</a:t>
            </a:r>
          </a:p>
        </p:txBody>
      </p:sp>
      <p:graphicFrame>
        <p:nvGraphicFramePr>
          <p:cNvPr id="4" name="Object 3"/>
          <p:cNvGraphicFramePr>
            <a:graphicFrameLocks noChangeAspect="1"/>
          </p:cNvGraphicFramePr>
          <p:nvPr>
            <p:extLst>
              <p:ext uri="{D42A27DB-BD31-4B8C-83A1-F6EECF244321}">
                <p14:modId xmlns:p14="http://schemas.microsoft.com/office/powerpoint/2010/main" val="1454994950"/>
              </p:ext>
            </p:extLst>
          </p:nvPr>
        </p:nvGraphicFramePr>
        <p:xfrm>
          <a:off x="6703532" y="775062"/>
          <a:ext cx="2580318" cy="395376"/>
        </p:xfrm>
        <a:graphic>
          <a:graphicData uri="http://schemas.openxmlformats.org/presentationml/2006/ole">
            <mc:AlternateContent xmlns:mc="http://schemas.openxmlformats.org/markup-compatibility/2006">
              <mc:Choice xmlns:v="urn:schemas-microsoft-com:vml" Requires="v">
                <p:oleObj spid="_x0000_s2175" name="Equation" r:id="rId3" imgW="990360" imgH="203040" progId="Equation.DSMT4">
                  <p:embed/>
                </p:oleObj>
              </mc:Choice>
              <mc:Fallback>
                <p:oleObj name="Equation" r:id="rId3" imgW="990360" imgH="203040" progId="Equation.DSMT4">
                  <p:embed/>
                  <p:pic>
                    <p:nvPicPr>
                      <p:cNvPr id="0" name=""/>
                      <p:cNvPicPr/>
                      <p:nvPr/>
                    </p:nvPicPr>
                    <p:blipFill>
                      <a:blip r:embed="rId4"/>
                      <a:stretch>
                        <a:fillRect/>
                      </a:stretch>
                    </p:blipFill>
                    <p:spPr>
                      <a:xfrm>
                        <a:off x="6703532" y="775062"/>
                        <a:ext cx="2580318" cy="395376"/>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18373811"/>
              </p:ext>
            </p:extLst>
          </p:nvPr>
        </p:nvGraphicFramePr>
        <p:xfrm>
          <a:off x="1210235" y="2483743"/>
          <a:ext cx="2595284" cy="1424862"/>
        </p:xfrm>
        <a:graphic>
          <a:graphicData uri="http://schemas.openxmlformats.org/presentationml/2006/ole">
            <mc:AlternateContent xmlns:mc="http://schemas.openxmlformats.org/markup-compatibility/2006">
              <mc:Choice xmlns:v="urn:schemas-microsoft-com:vml" Requires="v">
                <p:oleObj spid="_x0000_s2176" name="Equation" r:id="rId5" imgW="1295280" imgH="711000" progId="Equation.DSMT4">
                  <p:embed/>
                </p:oleObj>
              </mc:Choice>
              <mc:Fallback>
                <p:oleObj name="Equation" r:id="rId5" imgW="1295280" imgH="711000" progId="Equation.DSMT4">
                  <p:embed/>
                  <p:pic>
                    <p:nvPicPr>
                      <p:cNvPr id="0" name=""/>
                      <p:cNvPicPr/>
                      <p:nvPr/>
                    </p:nvPicPr>
                    <p:blipFill>
                      <a:blip r:embed="rId6"/>
                      <a:stretch>
                        <a:fillRect/>
                      </a:stretch>
                    </p:blipFill>
                    <p:spPr>
                      <a:xfrm>
                        <a:off x="1210235" y="2483743"/>
                        <a:ext cx="2595284" cy="1424862"/>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714101453"/>
              </p:ext>
            </p:extLst>
          </p:nvPr>
        </p:nvGraphicFramePr>
        <p:xfrm>
          <a:off x="2227298" y="3746458"/>
          <a:ext cx="1430301" cy="485772"/>
        </p:xfrm>
        <a:graphic>
          <a:graphicData uri="http://schemas.openxmlformats.org/presentationml/2006/ole">
            <mc:AlternateContent xmlns:mc="http://schemas.openxmlformats.org/markup-compatibility/2006">
              <mc:Choice xmlns:v="urn:schemas-microsoft-com:vml" Requires="v">
                <p:oleObj spid="_x0000_s2177" name="Equation" r:id="rId7" imgW="672840" imgH="253800" progId="Equation.DSMT4">
                  <p:embed/>
                </p:oleObj>
              </mc:Choice>
              <mc:Fallback>
                <p:oleObj name="Equation" r:id="rId7" imgW="672840" imgH="253800" progId="Equation.DSMT4">
                  <p:embed/>
                  <p:pic>
                    <p:nvPicPr>
                      <p:cNvPr id="0" name=""/>
                      <p:cNvPicPr/>
                      <p:nvPr/>
                    </p:nvPicPr>
                    <p:blipFill>
                      <a:blip r:embed="rId8"/>
                      <a:stretch>
                        <a:fillRect/>
                      </a:stretch>
                    </p:blipFill>
                    <p:spPr>
                      <a:xfrm>
                        <a:off x="2227298" y="3746458"/>
                        <a:ext cx="1430301" cy="485772"/>
                      </a:xfrm>
                      <a:prstGeom prst="rect">
                        <a:avLst/>
                      </a:prstGeom>
                    </p:spPr>
                  </p:pic>
                </p:oleObj>
              </mc:Fallback>
            </mc:AlternateContent>
          </a:graphicData>
        </a:graphic>
      </p:graphicFrame>
    </p:spTree>
    <p:extLst>
      <p:ext uri="{BB962C8B-B14F-4D97-AF65-F5344CB8AC3E}">
        <p14:creationId xmlns:p14="http://schemas.microsoft.com/office/powerpoint/2010/main" val="17163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507" y="47897"/>
            <a:ext cx="10836310" cy="727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1.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Định</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nghĩa</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hệ</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phương</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trình</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bậc</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nhất</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ba</a:t>
            </a:r>
            <a:r>
              <a:rPr kumimoji="0" lang="en-US" sz="38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38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ẩn</a:t>
            </a:r>
            <a:endParaRPr kumimoji="0" lang="en-US" sz="3800" b="1" i="0" u="none" strike="noStrike" kern="1200" cap="none" spc="-5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5" name="Rectangle 1"/>
          <p:cNvSpPr>
            <a:spLocks noChangeArrowheads="1"/>
          </p:cNvSpPr>
          <p:nvPr/>
        </p:nvSpPr>
        <p:spPr bwMode="auto">
          <a:xfrm>
            <a:off x="443438" y="775062"/>
            <a:ext cx="11443063"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500" b="1" i="1"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2500" b="1" i="1"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500" b="1" i="1"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2500" b="1" i="1"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a:t>
            </a:r>
          </a:p>
          <a:p>
            <a:pPr algn="just" eaLnBrk="0" fontAlgn="base" hangingPunct="0">
              <a:spcBef>
                <a:spcPct val="0"/>
              </a:spcBef>
              <a:spcAft>
                <a:spcPct val="0"/>
              </a:spcAft>
            </a:pPr>
            <a:r>
              <a:rPr lang="en-US" sz="2500" dirty="0" err="1" smtClean="0">
                <a:solidFill>
                  <a:srgbClr val="002060"/>
                </a:solidFill>
                <a:latin typeface="Times New Roman" panose="02020603050405020304" pitchFamily="18" charset="0"/>
                <a:ea typeface="Times New Roman" panose="02020603050405020304" pitchFamily="18" charset="0"/>
              </a:rPr>
              <a:t>Hệ</a:t>
            </a:r>
            <a:r>
              <a:rPr lang="en-US" sz="2500" dirty="0" smtClean="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phương</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trình</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nào</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dưới</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đây</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là</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hệ</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phương</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trình</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bậc</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nhất</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ba</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smtClean="0">
                <a:solidFill>
                  <a:srgbClr val="002060"/>
                </a:solidFill>
                <a:latin typeface="Times New Roman" panose="02020603050405020304" pitchFamily="18" charset="0"/>
                <a:ea typeface="Times New Roman" panose="02020603050405020304" pitchFamily="18" charset="0"/>
              </a:rPr>
              <a:t>ẩn</a:t>
            </a:r>
            <a:r>
              <a:rPr lang="en-US" sz="2500" dirty="0" smtClean="0">
                <a:solidFill>
                  <a:srgbClr val="002060"/>
                </a:solidFill>
                <a:latin typeface="Times New Roman" panose="02020603050405020304" pitchFamily="18" charset="0"/>
                <a:ea typeface="Times New Roman" panose="02020603050405020304" pitchFamily="18" charset="0"/>
              </a:rPr>
              <a:t>? </a:t>
            </a:r>
            <a:r>
              <a:rPr lang="en-US" sz="2500" dirty="0" err="1" smtClean="0">
                <a:solidFill>
                  <a:srgbClr val="002060"/>
                </a:solidFill>
                <a:latin typeface="Times New Roman" panose="02020603050405020304" pitchFamily="18" charset="0"/>
                <a:ea typeface="Times New Roman" panose="02020603050405020304" pitchFamily="18" charset="0"/>
              </a:rPr>
              <a:t>Mỗi</a:t>
            </a:r>
            <a:r>
              <a:rPr lang="en-US" sz="2500" dirty="0" smtClean="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bộ</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ba</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số</a:t>
            </a:r>
            <a:r>
              <a:rPr lang="en-US" sz="2500" dirty="0">
                <a:solidFill>
                  <a:srgbClr val="002060"/>
                </a:solidFill>
                <a:latin typeface="Times New Roman" panose="02020603050405020304" pitchFamily="18" charset="0"/>
                <a:ea typeface="Times New Roman" panose="02020603050405020304" pitchFamily="18" charset="0"/>
              </a:rPr>
              <a:t> (1; 5; 2), </a:t>
            </a:r>
            <a:endParaRPr lang="en-US" sz="2500" dirty="0" smtClean="0">
              <a:solidFill>
                <a:srgbClr val="002060"/>
              </a:solidFill>
              <a:latin typeface="Times New Roman" panose="02020603050405020304" pitchFamily="18" charset="0"/>
              <a:ea typeface="Times New Roman" panose="02020603050405020304" pitchFamily="18" charset="0"/>
            </a:endParaRPr>
          </a:p>
          <a:p>
            <a:pPr algn="just" eaLnBrk="0" fontAlgn="base" hangingPunct="0">
              <a:spcBef>
                <a:spcPct val="0"/>
              </a:spcBef>
              <a:spcAft>
                <a:spcPct val="0"/>
              </a:spcAft>
            </a:pPr>
            <a:r>
              <a:rPr lang="en-US" sz="2500" dirty="0" smtClean="0">
                <a:solidFill>
                  <a:srgbClr val="002060"/>
                </a:solidFill>
                <a:latin typeface="Times New Roman" panose="02020603050405020304" pitchFamily="18" charset="0"/>
                <a:ea typeface="Times New Roman" panose="02020603050405020304" pitchFamily="18" charset="0"/>
              </a:rPr>
              <a:t>(</a:t>
            </a:r>
            <a:r>
              <a:rPr lang="en-US" sz="2500" dirty="0">
                <a:solidFill>
                  <a:srgbClr val="002060"/>
                </a:solidFill>
                <a:latin typeface="Times New Roman" panose="02020603050405020304" pitchFamily="18" charset="0"/>
                <a:ea typeface="Times New Roman" panose="02020603050405020304" pitchFamily="18" charset="0"/>
              </a:rPr>
              <a:t>1; 1; 1) </a:t>
            </a:r>
            <a:r>
              <a:rPr lang="en-US" sz="2500" dirty="0" err="1">
                <a:solidFill>
                  <a:srgbClr val="002060"/>
                </a:solidFill>
                <a:latin typeface="Times New Roman" panose="02020603050405020304" pitchFamily="18" charset="0"/>
                <a:ea typeface="Times New Roman" panose="02020603050405020304" pitchFamily="18" charset="0"/>
              </a:rPr>
              <a:t>và</a:t>
            </a:r>
            <a:r>
              <a:rPr lang="en-US" sz="2500" dirty="0">
                <a:solidFill>
                  <a:srgbClr val="002060"/>
                </a:solidFill>
                <a:latin typeface="Times New Roman" panose="02020603050405020304" pitchFamily="18" charset="0"/>
                <a:ea typeface="Times New Roman" panose="02020603050405020304" pitchFamily="18" charset="0"/>
              </a:rPr>
              <a:t> (- 1; 2; 3) </a:t>
            </a:r>
            <a:r>
              <a:rPr lang="en-US" sz="2500" dirty="0" err="1">
                <a:solidFill>
                  <a:srgbClr val="002060"/>
                </a:solidFill>
                <a:latin typeface="Times New Roman" panose="02020603050405020304" pitchFamily="18" charset="0"/>
                <a:ea typeface="Times New Roman" panose="02020603050405020304" pitchFamily="18" charset="0"/>
              </a:rPr>
              <a:t>có</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là</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nghiệm</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của</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hệ</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phương</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trình</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bậc</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nhất</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ba</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ẩn</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a:solidFill>
                  <a:srgbClr val="002060"/>
                </a:solidFill>
                <a:latin typeface="Times New Roman" panose="02020603050405020304" pitchFamily="18" charset="0"/>
                <a:ea typeface="Times New Roman" panose="02020603050405020304" pitchFamily="18" charset="0"/>
              </a:rPr>
              <a:t>đó</a:t>
            </a:r>
            <a:r>
              <a:rPr lang="en-US" sz="2500" dirty="0">
                <a:solidFill>
                  <a:srgbClr val="002060"/>
                </a:solidFill>
                <a:latin typeface="Times New Roman" panose="02020603050405020304" pitchFamily="18" charset="0"/>
                <a:ea typeface="Times New Roman" panose="02020603050405020304" pitchFamily="18" charset="0"/>
              </a:rPr>
              <a:t> </a:t>
            </a:r>
            <a:r>
              <a:rPr lang="en-US" sz="2500" dirty="0" err="1" smtClean="0">
                <a:solidFill>
                  <a:srgbClr val="002060"/>
                </a:solidFill>
                <a:latin typeface="Times New Roman" panose="02020603050405020304" pitchFamily="18" charset="0"/>
                <a:ea typeface="Times New Roman" panose="02020603050405020304" pitchFamily="18" charset="0"/>
              </a:rPr>
              <a:t>không</a:t>
            </a:r>
            <a:r>
              <a:rPr lang="en-US" sz="2500" dirty="0" smtClean="0">
                <a:solidFill>
                  <a:srgbClr val="002060"/>
                </a:solidFill>
                <a:latin typeface="Times New Roman" panose="02020603050405020304" pitchFamily="18" charset="0"/>
                <a:ea typeface="Times New Roman" panose="02020603050405020304" pitchFamily="18" charset="0"/>
              </a:rPr>
              <a:t>?</a:t>
            </a:r>
          </a:p>
          <a:p>
            <a:pPr algn="just" eaLnBrk="0" fontAlgn="base" hangingPunct="0">
              <a:spcBef>
                <a:spcPct val="0"/>
              </a:spcBef>
              <a:spcAft>
                <a:spcPct val="0"/>
              </a:spcAft>
            </a:pPr>
            <a:endParaRPr lang="en-US" sz="2500" dirty="0"/>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5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329528" y="4898547"/>
            <a:ext cx="118624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rPr>
              <a:t>Gợi</a:t>
            </a:r>
            <a:r>
              <a:rPr kumimoji="0" lang="pt-BR" altLang="en-US" sz="2400" b="0" i="0" u="none" strike="noStrike" kern="1200" cap="none" spc="0" normalizeH="0" noProof="0" dirty="0" smtClean="0">
                <a:ln>
                  <a:noFill/>
                </a:ln>
                <a:solidFill>
                  <a:srgbClr val="FFFFFF"/>
                </a:solidFill>
                <a:effectLst/>
                <a:uLnTx/>
                <a:uFillTx/>
                <a:latin typeface="Arial" panose="020B0604020202020204" pitchFamily="34" charset="0"/>
                <a:ea typeface="Times New Roman" panose="02020603050405020304" pitchFamily="18" charset="0"/>
              </a:rPr>
              <a:t> ý:</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pt-BR" altLang="en-US" sz="2400" dirty="0" smtClean="0">
                <a:solidFill>
                  <a:srgbClr val="FFFFFF"/>
                </a:solidFill>
                <a:latin typeface="Arial" panose="020B0604020202020204" pitchFamily="34" charset="0"/>
                <a:ea typeface="Times New Roman" panose="02020603050405020304" pitchFamily="18" charset="0"/>
              </a:rPr>
              <a:t>Hệ (2) là hệ phương trình bậc nhất ba ẩn.</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pt-BR" altLang="en-US" sz="2400" dirty="0" smtClean="0">
                <a:solidFill>
                  <a:srgbClr val="FFFFFF"/>
                </a:solidFill>
                <a:latin typeface="Arial" panose="020B0604020202020204" pitchFamily="34" charset="0"/>
                <a:ea typeface="Times New Roman" panose="02020603050405020304" pitchFamily="18" charset="0"/>
              </a:rPr>
              <a:t>(1;1;1) là nghiệm của hệ (2).</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017490441"/>
              </p:ext>
            </p:extLst>
          </p:nvPr>
        </p:nvGraphicFramePr>
        <p:xfrm>
          <a:off x="374960" y="2123513"/>
          <a:ext cx="3154484" cy="1562221"/>
        </p:xfrm>
        <a:graphic>
          <a:graphicData uri="http://schemas.openxmlformats.org/presentationml/2006/ole">
            <mc:AlternateContent xmlns:mc="http://schemas.openxmlformats.org/markup-compatibility/2006">
              <mc:Choice xmlns:v="urn:schemas-microsoft-com:vml" Requires="v">
                <p:oleObj spid="_x0000_s3151" name="Equation" r:id="rId3" imgW="1434960" imgH="711000" progId="Equation.DSMT4">
                  <p:embed/>
                </p:oleObj>
              </mc:Choice>
              <mc:Fallback>
                <p:oleObj name="Equation" r:id="rId3" imgW="1434960" imgH="711000" progId="Equation.DSMT4">
                  <p:embed/>
                  <p:pic>
                    <p:nvPicPr>
                      <p:cNvPr id="0" name=""/>
                      <p:cNvPicPr/>
                      <p:nvPr/>
                    </p:nvPicPr>
                    <p:blipFill>
                      <a:blip r:embed="rId4"/>
                      <a:stretch>
                        <a:fillRect/>
                      </a:stretch>
                    </p:blipFill>
                    <p:spPr>
                      <a:xfrm>
                        <a:off x="374960" y="2123513"/>
                        <a:ext cx="3154484" cy="15622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70996424"/>
              </p:ext>
            </p:extLst>
          </p:nvPr>
        </p:nvGraphicFramePr>
        <p:xfrm>
          <a:off x="4997938" y="2123513"/>
          <a:ext cx="2654887" cy="1616674"/>
        </p:xfrm>
        <a:graphic>
          <a:graphicData uri="http://schemas.openxmlformats.org/presentationml/2006/ole">
            <mc:AlternateContent xmlns:mc="http://schemas.openxmlformats.org/markup-compatibility/2006">
              <mc:Choice xmlns:v="urn:schemas-microsoft-com:vml" Requires="v">
                <p:oleObj spid="_x0000_s3152" name="Equation" r:id="rId5" imgW="1168200" imgH="711000" progId="Equation.DSMT4">
                  <p:embed/>
                </p:oleObj>
              </mc:Choice>
              <mc:Fallback>
                <p:oleObj name="Equation" r:id="rId5" imgW="1168200" imgH="711000" progId="Equation.DSMT4">
                  <p:embed/>
                  <p:pic>
                    <p:nvPicPr>
                      <p:cNvPr id="0" name=""/>
                      <p:cNvPicPr/>
                      <p:nvPr/>
                    </p:nvPicPr>
                    <p:blipFill>
                      <a:blip r:embed="rId6"/>
                      <a:stretch>
                        <a:fillRect/>
                      </a:stretch>
                    </p:blipFill>
                    <p:spPr>
                      <a:xfrm>
                        <a:off x="4997938" y="2123513"/>
                        <a:ext cx="2654887" cy="1616674"/>
                      </a:xfrm>
                      <a:prstGeom prst="rect">
                        <a:avLst/>
                      </a:prstGeom>
                    </p:spPr>
                  </p:pic>
                </p:oleObj>
              </mc:Fallback>
            </mc:AlternateContent>
          </a:graphicData>
        </a:graphic>
      </p:graphicFrame>
    </p:spTree>
    <p:extLst>
      <p:ext uri="{BB962C8B-B14F-4D97-AF65-F5344CB8AC3E}">
        <p14:creationId xmlns:p14="http://schemas.microsoft.com/office/powerpoint/2010/main" val="33789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506" y="47897"/>
            <a:ext cx="12094700" cy="727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900" b="1" dirty="0">
                <a:solidFill>
                  <a:srgbClr val="7030A0"/>
                </a:solidFill>
                <a:latin typeface="Arial" panose="020B0604020202020204" pitchFamily="34" charset="0"/>
                <a:cs typeface="Arial" panose="020B0604020202020204" pitchFamily="34" charset="0"/>
              </a:rPr>
              <a:t>2</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a:t>
            </a:r>
            <a:r>
              <a:rPr lang="en-US" sz="2900" b="1" dirty="0" err="1" smtClean="0">
                <a:solidFill>
                  <a:srgbClr val="7030A0"/>
                </a:solidFill>
                <a:latin typeface="Arial" panose="020B0604020202020204" pitchFamily="34" charset="0"/>
                <a:cs typeface="Arial" panose="020B0604020202020204" pitchFamily="34" charset="0"/>
              </a:rPr>
              <a:t>Giải</a:t>
            </a:r>
            <a:r>
              <a:rPr lang="en-US" sz="2900" b="1" dirty="0" smtClean="0">
                <a:solidFill>
                  <a:srgbClr val="7030A0"/>
                </a:solidFill>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hệ</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cs typeface="Arial" panose="020B0604020202020204" pitchFamily="34" charset="0"/>
              </a:rPr>
              <a:t>phương</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cs typeface="Arial" panose="020B0604020202020204" pitchFamily="34" charset="0"/>
              </a:rPr>
              <a:t>trình</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cs typeface="Arial" panose="020B0604020202020204" pitchFamily="34" charset="0"/>
              </a:rPr>
              <a:t>bậc</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cs typeface="Arial" panose="020B0604020202020204" pitchFamily="34" charset="0"/>
              </a:rPr>
              <a:t>nhất</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cs typeface="Arial" panose="020B0604020202020204" pitchFamily="34" charset="0"/>
              </a:rPr>
              <a:t>ba</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ẩn</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bằng</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cs typeface="Arial" panose="020B0604020202020204" pitchFamily="34" charset="0"/>
              </a:rPr>
              <a:t>phương</a:t>
            </a:r>
            <a:r>
              <a:rPr kumimoji="0" lang="en-US" sz="2900" b="1" i="0" u="none" strike="noStrike" kern="1200" cap="none" spc="-50" normalizeH="0" noProof="0" dirty="0" smtClean="0">
                <a:ln>
                  <a:noFill/>
                </a:ln>
                <a:solidFill>
                  <a:srgbClr val="7030A0"/>
                </a:solidFill>
                <a:effectLst/>
                <a:uLnTx/>
                <a:uFillTx/>
                <a:latin typeface="Arial" panose="020B0604020202020204" pitchFamily="34" charset="0"/>
                <a:cs typeface="Arial" panose="020B0604020202020204" pitchFamily="34" charset="0"/>
              </a:rPr>
              <a:t> </a:t>
            </a:r>
            <a:r>
              <a:rPr kumimoji="0" lang="en-US" sz="2900" b="1" i="0" u="none" strike="noStrike" kern="1200" cap="none" spc="-50" normalizeH="0" noProof="0" dirty="0" err="1" smtClean="0">
                <a:ln>
                  <a:noFill/>
                </a:ln>
                <a:solidFill>
                  <a:srgbClr val="7030A0"/>
                </a:solidFill>
                <a:effectLst/>
                <a:uLnTx/>
                <a:uFillTx/>
                <a:latin typeface="Arial" panose="020B0604020202020204" pitchFamily="34" charset="0"/>
                <a:cs typeface="Arial" panose="020B0604020202020204" pitchFamily="34" charset="0"/>
              </a:rPr>
              <a:t>pháp</a:t>
            </a:r>
            <a:r>
              <a:rPr kumimoji="0" lang="en-US" sz="2900" b="1" i="0" u="none" strike="noStrike" kern="1200" cap="none" spc="-50" normalizeH="0" noProof="0" dirty="0" smtClean="0">
                <a:ln>
                  <a:noFill/>
                </a:ln>
                <a:solidFill>
                  <a:srgbClr val="7030A0"/>
                </a:solidFill>
                <a:effectLst/>
                <a:uLnTx/>
                <a:uFillTx/>
                <a:latin typeface="Arial" panose="020B0604020202020204" pitchFamily="34" charset="0"/>
                <a:cs typeface="Arial" panose="020B0604020202020204" pitchFamily="34" charset="0"/>
              </a:rPr>
              <a:t> Gauss </a:t>
            </a:r>
            <a:endParaRPr kumimoji="0" lang="en-US" sz="2900" b="1" i="0" u="none" strike="noStrike" kern="1200" cap="none" spc="-5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653143" y="661921"/>
            <a:ext cx="11443063"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Ở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lớp</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dưới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ẩn</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cộng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đại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trình</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ba</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ẩn</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Cùng</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qua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ví</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dụ</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noProof="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2200" noProof="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
          <p:cNvSpPr>
            <a:spLocks noChangeArrowheads="1"/>
          </p:cNvSpPr>
          <p:nvPr/>
        </p:nvSpPr>
        <p:spPr bwMode="auto">
          <a:xfrm>
            <a:off x="588035" y="3313362"/>
            <a:ext cx="11862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pt-BR" alt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Hệ phương</a:t>
            </a:r>
            <a:r>
              <a:rPr kumimoji="0" lang="pt-BR" altLang="en-US" sz="20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 trình </a:t>
            </a:r>
            <a:r>
              <a:rPr kumimoji="0" lang="pt-BR" alt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(1) có</a:t>
            </a:r>
            <a:r>
              <a:rPr kumimoji="0" lang="pt-BR" altLang="en-US" sz="20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 gì đặc </a:t>
            </a:r>
            <a:r>
              <a:rPr kumimoji="0" lang="pt-BR" altLang="en-US" sz="20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biệt</a:t>
            </a:r>
            <a:r>
              <a:rPr lang="pt-BR" altLang="en-US" sz="2000" dirty="0">
                <a:solidFill>
                  <a:srgbClr val="002060"/>
                </a:solidFill>
                <a:latin typeface="Arial" panose="020B0604020202020204" pitchFamily="34" charset="0"/>
                <a:ea typeface="Times New Roman" panose="02020603050405020304" pitchFamily="18" charset="0"/>
              </a:rPr>
              <a:t>?</a:t>
            </a:r>
            <a:endParaRPr kumimoji="0" lang="pt-BR" alt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pt-BR" altLang="en-US" sz="2000" dirty="0" smtClean="0">
                <a:solidFill>
                  <a:srgbClr val="002060"/>
                </a:solidFill>
                <a:latin typeface="Arial" panose="020B0604020202020204" pitchFamily="34" charset="0"/>
                <a:ea typeface="Times New Roman" panose="02020603050405020304" pitchFamily="18" charset="0"/>
              </a:rPr>
              <a:t>Biến đổi </a:t>
            </a:r>
            <a:r>
              <a:rPr kumimoji="0" lang="pt-BR" alt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hệ phương</a:t>
            </a:r>
            <a:r>
              <a:rPr kumimoji="0" lang="pt-BR" altLang="en-US" sz="20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 trình</a:t>
            </a:r>
            <a:r>
              <a:rPr kumimoji="0" lang="pt-BR" alt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 (2)</a:t>
            </a:r>
            <a:r>
              <a:rPr kumimoji="0" lang="pt-BR" altLang="en-US" sz="20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 về dạng như hệ phương trình (1) và giải.</a:t>
            </a:r>
            <a:endParaRPr kumimoji="0" lang="pt-BR" alt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pt-BR" altLang="en-US" sz="20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769193833"/>
              </p:ext>
            </p:extLst>
          </p:nvPr>
        </p:nvGraphicFramePr>
        <p:xfrm>
          <a:off x="763588" y="1846263"/>
          <a:ext cx="1947862" cy="1238250"/>
        </p:xfrm>
        <a:graphic>
          <a:graphicData uri="http://schemas.openxmlformats.org/presentationml/2006/ole">
            <mc:AlternateContent xmlns:mc="http://schemas.openxmlformats.org/markup-compatibility/2006">
              <mc:Choice xmlns:v="urn:schemas-microsoft-com:vml" Requires="v">
                <p:oleObj spid="_x0000_s4164" name="Equation" r:id="rId3" imgW="1117440" imgH="711000" progId="Equation.DSMT4">
                  <p:embed/>
                </p:oleObj>
              </mc:Choice>
              <mc:Fallback>
                <p:oleObj name="Equation" r:id="rId3" imgW="1117440" imgH="711000" progId="Equation.DSMT4">
                  <p:embed/>
                  <p:pic>
                    <p:nvPicPr>
                      <p:cNvPr id="8" name="Object 7"/>
                      <p:cNvPicPr/>
                      <p:nvPr/>
                    </p:nvPicPr>
                    <p:blipFill>
                      <a:blip r:embed="rId4"/>
                      <a:stretch>
                        <a:fillRect/>
                      </a:stretch>
                    </p:blipFill>
                    <p:spPr>
                      <a:xfrm>
                        <a:off x="763588" y="1846263"/>
                        <a:ext cx="1947862" cy="123825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1283622"/>
              </p:ext>
            </p:extLst>
          </p:nvPr>
        </p:nvGraphicFramePr>
        <p:xfrm>
          <a:off x="4621710" y="1903365"/>
          <a:ext cx="1766027" cy="1177351"/>
        </p:xfrm>
        <a:graphic>
          <a:graphicData uri="http://schemas.openxmlformats.org/presentationml/2006/ole">
            <mc:AlternateContent xmlns:mc="http://schemas.openxmlformats.org/markup-compatibility/2006">
              <mc:Choice xmlns:v="urn:schemas-microsoft-com:vml" Requires="v">
                <p:oleObj spid="_x0000_s4165" name="Equation" r:id="rId5" imgW="1066680" imgH="711000" progId="Equation.DSMT4">
                  <p:embed/>
                </p:oleObj>
              </mc:Choice>
              <mc:Fallback>
                <p:oleObj name="Equation" r:id="rId5" imgW="1066680" imgH="711000" progId="Equation.DSMT4">
                  <p:embed/>
                  <p:pic>
                    <p:nvPicPr>
                      <p:cNvPr id="0" name=""/>
                      <p:cNvPicPr/>
                      <p:nvPr/>
                    </p:nvPicPr>
                    <p:blipFill>
                      <a:blip r:embed="rId6"/>
                      <a:stretch>
                        <a:fillRect/>
                      </a:stretch>
                    </p:blipFill>
                    <p:spPr>
                      <a:xfrm>
                        <a:off x="4621710" y="1903365"/>
                        <a:ext cx="1766027" cy="1177351"/>
                      </a:xfrm>
                      <a:prstGeom prst="rect">
                        <a:avLst/>
                      </a:prstGeom>
                    </p:spPr>
                  </p:pic>
                </p:oleObj>
              </mc:Fallback>
            </mc:AlternateContent>
          </a:graphicData>
        </a:graphic>
      </p:graphicFrame>
      <p:sp>
        <p:nvSpPr>
          <p:cNvPr id="10" name="Rectangle 1"/>
          <p:cNvSpPr>
            <a:spLocks noChangeArrowheads="1"/>
          </p:cNvSpPr>
          <p:nvPr/>
        </p:nvSpPr>
        <p:spPr bwMode="auto">
          <a:xfrm>
            <a:off x="233734" y="5024020"/>
            <a:ext cx="11862472"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như</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(1</a:t>
            </a: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gọi</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ẩn</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1900" b="1"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19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1900" dirty="0">
              <a:solidFill>
                <a:schemeClr val="bg1"/>
              </a:solidFill>
              <a:latin typeface="Arial" panose="020B0604020202020204" pitchFamily="34" charset="0"/>
              <a:cs typeface="Arial" panose="020B0604020202020204" pitchFamily="34" charset="0"/>
            </a:endParaRPr>
          </a:p>
          <a:p>
            <a:pPr algn="just" eaLnBrk="0" fontAlgn="base" hangingPunct="0">
              <a:spcBef>
                <a:spcPct val="0"/>
              </a:spcBef>
              <a:spcAft>
                <a:spcPct val="0"/>
              </a:spcAft>
              <a:defRPr/>
            </a:pP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Mọi</a:t>
            </a: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ẩn</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đều</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biến</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đổi</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về</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ẩn</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19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eaLnBrk="0" fontAlgn="base" hangingPunct="0">
              <a:spcBef>
                <a:spcPct val="0"/>
              </a:spcBef>
              <a:spcAft>
                <a:spcPct val="0"/>
              </a:spcAft>
              <a:defRPr/>
            </a:pP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Để</a:t>
            </a:r>
            <a:r>
              <a:rPr lang="en-US" sz="19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ẩn</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ta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sử</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phép</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biến</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đổi</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để</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đưa</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nó</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về</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ẩn</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dạng</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từ</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đó</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tìm</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nghiệm</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9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19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1900" dirty="0">
              <a:solidFill>
                <a:schemeClr val="bg1"/>
              </a:solidFill>
              <a:latin typeface="Arial" panose="020B0604020202020204" pitchFamily="34" charset="0"/>
              <a:cs typeface="Arial" panose="020B0604020202020204" pitchFamily="34" charset="0"/>
            </a:endParaRPr>
          </a:p>
          <a:p>
            <a:pPr algn="just" eaLnBrk="0" fontAlgn="base" hangingPunct="0">
              <a:spcBef>
                <a:spcPct val="0"/>
              </a:spcBef>
              <a:spcAft>
                <a:spcPct val="0"/>
              </a:spcAft>
              <a:defRPr/>
            </a:pP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Phương</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pháp</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giải</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này</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gọi</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là</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giải</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hệ</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phương</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trình</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bằng</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phương</a:t>
            </a:r>
            <a:r>
              <a:rPr lang="en-US" sz="1900" dirty="0" smtClean="0">
                <a:solidFill>
                  <a:schemeClr val="bg1"/>
                </a:solidFill>
                <a:latin typeface="Arial" panose="020B0604020202020204" pitchFamily="34" charset="0"/>
                <a:cs typeface="Arial" panose="020B0604020202020204" pitchFamily="34" charset="0"/>
              </a:rPr>
              <a:t> </a:t>
            </a:r>
            <a:r>
              <a:rPr lang="en-US" sz="1900" dirty="0" err="1" smtClean="0">
                <a:solidFill>
                  <a:schemeClr val="bg1"/>
                </a:solidFill>
                <a:latin typeface="Arial" panose="020B0604020202020204" pitchFamily="34" charset="0"/>
                <a:cs typeface="Arial" panose="020B0604020202020204" pitchFamily="34" charset="0"/>
              </a:rPr>
              <a:t>pháp</a:t>
            </a:r>
            <a:r>
              <a:rPr lang="en-US" sz="1900" dirty="0" smtClean="0">
                <a:solidFill>
                  <a:schemeClr val="bg1"/>
                </a:solidFill>
                <a:latin typeface="Arial" panose="020B0604020202020204" pitchFamily="34" charset="0"/>
                <a:cs typeface="Arial" panose="020B0604020202020204" pitchFamily="34" charset="0"/>
              </a:rPr>
              <a:t> Gauss.</a:t>
            </a:r>
            <a:endParaRPr lang="en-US" sz="1900" dirty="0">
              <a:solidFill>
                <a:schemeClr val="bg1"/>
              </a:solidFill>
              <a:latin typeface="Arial" panose="020B0604020202020204" pitchFamily="34"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defRPr/>
            </a:pPr>
            <a:endParaRPr kumimoji="0" lang="pt-BR" altLang="en-US" sz="20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mn-cs"/>
            </a:endParaRPr>
          </a:p>
        </p:txBody>
      </p:sp>
      <p:pic>
        <p:nvPicPr>
          <p:cNvPr id="17" name="Picture 16"/>
          <p:cNvPicPr/>
          <p:nvPr/>
        </p:nvPicPr>
        <p:blipFill rotWithShape="1">
          <a:blip r:embed="rId7"/>
          <a:srcRect l="59616" t="29362" r="25160" b="48118"/>
          <a:stretch/>
        </p:blipFill>
        <p:spPr bwMode="auto">
          <a:xfrm>
            <a:off x="9033837" y="2170362"/>
            <a:ext cx="2743200"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76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506" y="47897"/>
            <a:ext cx="12094700" cy="727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2</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ea typeface="+mj-ea"/>
                <a:cs typeface="Arial" panose="020B0604020202020204" pitchFamily="34" charset="0"/>
              </a:rPr>
              <a:t>Giải</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ea typeface="+mj-ea"/>
                <a:cs typeface="Arial" panose="020B0604020202020204" pitchFamily="34" charset="0"/>
              </a:rPr>
              <a:t>hệ</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phương</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trình</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bậc</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nhất</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a:ln>
                  <a:noFill/>
                </a:ln>
                <a:solidFill>
                  <a:srgbClr val="7030A0"/>
                </a:solidFill>
                <a:effectLst/>
                <a:uLnTx/>
                <a:uFillTx/>
                <a:latin typeface="Arial" panose="020B0604020202020204" pitchFamily="34" charset="0"/>
                <a:ea typeface="+mj-ea"/>
                <a:cs typeface="Arial" panose="020B0604020202020204" pitchFamily="34" charset="0"/>
              </a:rPr>
              <a:t>ba</a:t>
            </a:r>
            <a:r>
              <a:rPr kumimoji="0" lang="en-US" sz="2900" b="1" i="0" u="none" strike="noStrike" kern="1200" cap="none" spc="-5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ea typeface="+mj-ea"/>
                <a:cs typeface="Arial" panose="020B0604020202020204" pitchFamily="34" charset="0"/>
              </a:rPr>
              <a:t>ẩn</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ea typeface="+mj-ea"/>
                <a:cs typeface="Arial" panose="020B0604020202020204" pitchFamily="34" charset="0"/>
              </a:rPr>
              <a:t>bằng</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ea typeface="+mj-ea"/>
                <a:cs typeface="Arial" panose="020B0604020202020204" pitchFamily="34" charset="0"/>
              </a:rPr>
              <a:t>phương</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kumimoji="0" lang="en-US" sz="2900" b="1" i="0" u="none" strike="noStrike" kern="1200" cap="none" spc="-50" normalizeH="0" baseline="0" noProof="0" dirty="0" err="1" smtClean="0">
                <a:ln>
                  <a:noFill/>
                </a:ln>
                <a:solidFill>
                  <a:srgbClr val="7030A0"/>
                </a:solidFill>
                <a:effectLst/>
                <a:uLnTx/>
                <a:uFillTx/>
                <a:latin typeface="Arial" panose="020B0604020202020204" pitchFamily="34" charset="0"/>
                <a:ea typeface="+mj-ea"/>
                <a:cs typeface="Arial" panose="020B0604020202020204" pitchFamily="34" charset="0"/>
              </a:rPr>
              <a:t>pháp</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Gauss </a:t>
            </a:r>
            <a:endParaRPr kumimoji="0" lang="en-US" sz="2900" b="1" i="0" u="none" strike="noStrike" kern="1200" cap="none" spc="-5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5" name="Rectangle 1"/>
          <p:cNvSpPr>
            <a:spLocks noChangeArrowheads="1"/>
          </p:cNvSpPr>
          <p:nvPr/>
        </p:nvSpPr>
        <p:spPr bwMode="auto">
          <a:xfrm>
            <a:off x="539232" y="910233"/>
            <a:ext cx="11443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24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2400" b="1"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a:t>
            </a:r>
            <a:r>
              <a:rPr kumimoji="0" lang="en-US" sz="24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Giải</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trình</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bậc</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ẩn</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sau</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pháp</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Gauss</a:t>
            </a:r>
            <a:endParaRPr kumimoji="0" lang="en-US" sz="2400" b="0" i="0" u="none" strike="noStrike" kern="1200" cap="none" spc="0" normalizeH="0" baseline="0" noProof="0" dirty="0">
              <a:ln>
                <a:noFill/>
              </a:ln>
              <a:solidFill>
                <a:srgbClr val="000000"/>
              </a:solidFill>
              <a:effectLst/>
              <a:uLnTx/>
              <a:uFillTx/>
              <a:latin typeface="Franklin Gothic Book" panose="020F0502020204030204"/>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1145079" y="3362703"/>
            <a:ext cx="90957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pt-BR" alt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endParaRPr>
          </a:p>
          <a:p>
            <a:pPr marR="0" lvl="0" algn="just" defTabSz="914400" rtl="0" eaLnBrk="0" fontAlgn="base" latinLnBrk="0" hangingPunct="0">
              <a:lnSpc>
                <a:spcPct val="100000"/>
              </a:lnSpc>
              <a:spcBef>
                <a:spcPct val="0"/>
              </a:spcBef>
              <a:spcAft>
                <a:spcPct val="0"/>
              </a:spcAft>
              <a:buClrTx/>
              <a:buSzTx/>
              <a:tabLst/>
              <a:defRPr/>
            </a:pPr>
            <a:r>
              <a:rPr kumimoji="0" lang="pt-BR" alt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Bạn</a:t>
            </a:r>
            <a:r>
              <a:rPr kumimoji="0" lang="pt-BR" altLang="en-US" sz="24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 </a:t>
            </a:r>
            <a:r>
              <a:rPr kumimoji="0" lang="pt-BR" altLang="en-US" sz="2400" b="0" i="0" u="none" strike="noStrike" kern="1200" cap="none" spc="0" normalizeH="0" noProof="0" dirty="0" smtClean="0">
                <a:ln>
                  <a:noFill/>
                </a:ln>
                <a:solidFill>
                  <a:srgbClr val="002060"/>
                </a:solidFill>
                <a:effectLst/>
                <a:uLnTx/>
                <a:uFillTx/>
                <a:latin typeface="Arial" panose="020B0604020202020204" pitchFamily="34" charset="0"/>
                <a:ea typeface="Times New Roman" panose="02020603050405020304" pitchFamily="18" charset="0"/>
                <a:cs typeface="+mn-cs"/>
              </a:rPr>
              <a:t>có nhận xét gì về số nghiệm của 3 hệ phương trình trên?</a:t>
            </a:r>
            <a:endParaRPr kumimoji="0" lang="pt-BR" altLang="en-US" sz="2400" b="0" i="0" u="none" strike="noStrike" kern="1200" cap="none" spc="0" normalizeH="0" baseline="0" noProof="0" dirty="0" smtClean="0">
              <a:ln>
                <a:noFill/>
              </a:ln>
              <a:solidFill>
                <a:srgbClr val="00206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89842687"/>
              </p:ext>
            </p:extLst>
          </p:nvPr>
        </p:nvGraphicFramePr>
        <p:xfrm>
          <a:off x="3706835" y="1552214"/>
          <a:ext cx="2398543" cy="1368591"/>
        </p:xfrm>
        <a:graphic>
          <a:graphicData uri="http://schemas.openxmlformats.org/presentationml/2006/ole">
            <mc:AlternateContent xmlns:mc="http://schemas.openxmlformats.org/markup-compatibility/2006">
              <mc:Choice xmlns:v="urn:schemas-microsoft-com:vml" Requires="v">
                <p:oleObj spid="_x0000_s5208" name="Equation" r:id="rId3" imgW="1244520" imgH="711000" progId="Equation.DSMT4">
                  <p:embed/>
                </p:oleObj>
              </mc:Choice>
              <mc:Fallback>
                <p:oleObj name="Equation" r:id="rId3" imgW="1244520" imgH="711000" progId="Equation.DSMT4">
                  <p:embed/>
                  <p:pic>
                    <p:nvPicPr>
                      <p:cNvPr id="8" name="Object 7"/>
                      <p:cNvPicPr/>
                      <p:nvPr/>
                    </p:nvPicPr>
                    <p:blipFill>
                      <a:blip r:embed="rId4"/>
                      <a:stretch>
                        <a:fillRect/>
                      </a:stretch>
                    </p:blipFill>
                    <p:spPr>
                      <a:xfrm>
                        <a:off x="3706835" y="1552214"/>
                        <a:ext cx="2398543" cy="1368591"/>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897061872"/>
              </p:ext>
            </p:extLst>
          </p:nvPr>
        </p:nvGraphicFramePr>
        <p:xfrm>
          <a:off x="634744" y="1577431"/>
          <a:ext cx="2663932" cy="1421260"/>
        </p:xfrm>
        <a:graphic>
          <a:graphicData uri="http://schemas.openxmlformats.org/presentationml/2006/ole">
            <mc:AlternateContent xmlns:mc="http://schemas.openxmlformats.org/markup-compatibility/2006">
              <mc:Choice xmlns:v="urn:schemas-microsoft-com:vml" Requires="v">
                <p:oleObj spid="_x0000_s5209" name="Equation" r:id="rId5" imgW="1333440" imgH="711000" progId="Equation.DSMT4">
                  <p:embed/>
                </p:oleObj>
              </mc:Choice>
              <mc:Fallback>
                <p:oleObj name="Equation" r:id="rId5" imgW="1333440" imgH="711000" progId="Equation.DSMT4">
                  <p:embed/>
                  <p:pic>
                    <p:nvPicPr>
                      <p:cNvPr id="2" name="Object 1"/>
                      <p:cNvPicPr/>
                      <p:nvPr/>
                    </p:nvPicPr>
                    <p:blipFill>
                      <a:blip r:embed="rId6"/>
                      <a:stretch>
                        <a:fillRect/>
                      </a:stretch>
                    </p:blipFill>
                    <p:spPr>
                      <a:xfrm>
                        <a:off x="634744" y="1577431"/>
                        <a:ext cx="2663932" cy="1421260"/>
                      </a:xfrm>
                      <a:prstGeom prst="rect">
                        <a:avLst/>
                      </a:prstGeom>
                    </p:spPr>
                  </p:pic>
                </p:oleObj>
              </mc:Fallback>
            </mc:AlternateContent>
          </a:graphicData>
        </a:graphic>
      </p:graphicFrame>
      <p:sp>
        <p:nvSpPr>
          <p:cNvPr id="10" name="Rectangle 1"/>
          <p:cNvSpPr>
            <a:spLocks noChangeArrowheads="1"/>
          </p:cNvSpPr>
          <p:nvPr/>
        </p:nvSpPr>
        <p:spPr bwMode="auto">
          <a:xfrm>
            <a:off x="327987" y="5096456"/>
            <a:ext cx="1186247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n-US" sz="26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hệ</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phương</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trình</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bậc</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ẩn</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nghiệm</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duy</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nhất</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vô</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nghiệm</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hoặc</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vô</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nghiệm</a:t>
            </a:r>
            <a:r>
              <a:rPr lang="en-US" sz="26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2600" dirty="0">
              <a:solidFill>
                <a:schemeClr val="bg1"/>
              </a:solidFill>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pt-BR" altLang="en-US" sz="2600" b="0"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29757574"/>
              </p:ext>
            </p:extLst>
          </p:nvPr>
        </p:nvGraphicFramePr>
        <p:xfrm>
          <a:off x="7044132" y="1577431"/>
          <a:ext cx="2521899" cy="1357946"/>
        </p:xfrm>
        <a:graphic>
          <a:graphicData uri="http://schemas.openxmlformats.org/presentationml/2006/ole">
            <mc:AlternateContent xmlns:mc="http://schemas.openxmlformats.org/markup-compatibility/2006">
              <mc:Choice xmlns:v="urn:schemas-microsoft-com:vml" Requires="v">
                <p:oleObj spid="_x0000_s5210" name="Equation" r:id="rId7" imgW="1320480" imgH="711000" progId="Equation.DSMT4">
                  <p:embed/>
                </p:oleObj>
              </mc:Choice>
              <mc:Fallback>
                <p:oleObj name="Equation" r:id="rId7" imgW="1320480" imgH="711000" progId="Equation.DSMT4">
                  <p:embed/>
                  <p:pic>
                    <p:nvPicPr>
                      <p:cNvPr id="0" name=""/>
                      <p:cNvPicPr/>
                      <p:nvPr/>
                    </p:nvPicPr>
                    <p:blipFill>
                      <a:blip r:embed="rId8"/>
                      <a:stretch>
                        <a:fillRect/>
                      </a:stretch>
                    </p:blipFill>
                    <p:spPr>
                      <a:xfrm>
                        <a:off x="7044132" y="1577431"/>
                        <a:ext cx="2521899" cy="1357946"/>
                      </a:xfrm>
                      <a:prstGeom prst="rect">
                        <a:avLst/>
                      </a:prstGeom>
                    </p:spPr>
                  </p:pic>
                </p:oleObj>
              </mc:Fallback>
            </mc:AlternateContent>
          </a:graphicData>
        </a:graphic>
      </p:graphicFrame>
      <p:sp>
        <p:nvSpPr>
          <p:cNvPr id="13" name="Rectangle 1"/>
          <p:cNvSpPr>
            <a:spLocks noChangeArrowheads="1"/>
          </p:cNvSpPr>
          <p:nvPr/>
        </p:nvSpPr>
        <p:spPr bwMode="auto">
          <a:xfrm>
            <a:off x="1293500" y="2998691"/>
            <a:ext cx="1293318" cy="461665"/>
          </a:xfrm>
          <a:prstGeom prst="rect">
            <a:avLst/>
          </a:prstGeom>
          <a:solidFill>
            <a:srgbClr val="0070C0"/>
          </a:solidFill>
          <a:ln>
            <a:solidFill>
              <a:schemeClr val="tx1"/>
            </a:solidFill>
          </a:ln>
          <a:effectLs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rPr>
              <a:t>Nhóm</a:t>
            </a:r>
            <a:r>
              <a:rPr kumimoji="0" lang="pt-BR" altLang="en-US" sz="2400" b="0" i="0" u="none" strike="noStrike" kern="1200" cap="none" spc="0" normalizeH="0" noProof="0" dirty="0" smtClean="0">
                <a:ln>
                  <a:noFill/>
                </a:ln>
                <a:solidFill>
                  <a:srgbClr val="FFFFFF"/>
                </a:solidFill>
                <a:effectLst/>
                <a:uLnTx/>
                <a:uFillTx/>
                <a:latin typeface="Arial" panose="020B0604020202020204" pitchFamily="34" charset="0"/>
                <a:ea typeface="Times New Roman" panose="02020603050405020304" pitchFamily="18" charset="0"/>
                <a:cs typeface="+mn-cs"/>
              </a:rPr>
              <a:t> 1</a:t>
            </a:r>
            <a:endPar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endParaRPr>
          </a:p>
        </p:txBody>
      </p:sp>
      <p:sp>
        <p:nvSpPr>
          <p:cNvPr id="14" name="Rectangle 1"/>
          <p:cNvSpPr>
            <a:spLocks noChangeArrowheads="1"/>
          </p:cNvSpPr>
          <p:nvPr/>
        </p:nvSpPr>
        <p:spPr bwMode="auto">
          <a:xfrm>
            <a:off x="4534085" y="2972735"/>
            <a:ext cx="1274637" cy="461665"/>
          </a:xfrm>
          <a:prstGeom prst="rect">
            <a:avLst/>
          </a:prstGeom>
          <a:solidFill>
            <a:srgbClr val="0070C0"/>
          </a:solidFill>
          <a:ln>
            <a:solidFill>
              <a:schemeClr val="tx1"/>
            </a:solidFill>
          </a:ln>
          <a:effectLs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rPr>
              <a:t>Nhóm</a:t>
            </a:r>
            <a:r>
              <a:rPr kumimoji="0" lang="pt-BR" altLang="en-US" sz="2400" b="0" i="0" u="none" strike="noStrike" kern="1200" cap="none" spc="0" normalizeH="0" noProof="0" dirty="0" smtClean="0">
                <a:ln>
                  <a:noFill/>
                </a:ln>
                <a:solidFill>
                  <a:srgbClr val="FFFFFF"/>
                </a:solidFill>
                <a:effectLst/>
                <a:uLnTx/>
                <a:uFillTx/>
                <a:latin typeface="Arial" panose="020B0604020202020204" pitchFamily="34" charset="0"/>
                <a:ea typeface="Times New Roman" panose="02020603050405020304" pitchFamily="18" charset="0"/>
                <a:cs typeface="+mn-cs"/>
              </a:rPr>
              <a:t> 2</a:t>
            </a:r>
            <a:endPar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endParaRPr>
          </a:p>
        </p:txBody>
      </p:sp>
      <p:sp>
        <p:nvSpPr>
          <p:cNvPr id="15" name="Rectangle 1"/>
          <p:cNvSpPr>
            <a:spLocks noChangeArrowheads="1"/>
          </p:cNvSpPr>
          <p:nvPr/>
        </p:nvSpPr>
        <p:spPr bwMode="auto">
          <a:xfrm>
            <a:off x="7755989" y="2998691"/>
            <a:ext cx="1310954" cy="461665"/>
          </a:xfrm>
          <a:prstGeom prst="rect">
            <a:avLst/>
          </a:prstGeom>
          <a:solidFill>
            <a:srgbClr val="0070C0"/>
          </a:solidFill>
          <a:ln>
            <a:solidFill>
              <a:schemeClr val="tx1"/>
            </a:solidFill>
          </a:ln>
          <a:effectLs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rPr>
              <a:t>Nhóm</a:t>
            </a:r>
            <a:r>
              <a:rPr kumimoji="0" lang="pt-BR" altLang="en-US" sz="2400" b="0" i="0" u="none" strike="noStrike" kern="1200" cap="none" spc="0" normalizeH="0" noProof="0" dirty="0" smtClean="0">
                <a:ln>
                  <a:noFill/>
                </a:ln>
                <a:solidFill>
                  <a:srgbClr val="FFFFFF"/>
                </a:solidFill>
                <a:effectLst/>
                <a:uLnTx/>
                <a:uFillTx/>
                <a:latin typeface="Arial" panose="020B0604020202020204" pitchFamily="34" charset="0"/>
                <a:ea typeface="Times New Roman" panose="02020603050405020304" pitchFamily="18" charset="0"/>
                <a:cs typeface="+mn-cs"/>
              </a:rPr>
              <a:t> 3</a:t>
            </a:r>
            <a:endParaRPr kumimoji="0" lang="pt-BR" altLang="en-US" sz="24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9650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0"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9AB2EA78-AEB3-469B-9025-3B17201A457B}"/>
              </a:ext>
            </a:extLst>
          </p:cNvPr>
          <p:cNvSpPr txBox="1">
            <a:spLocks/>
          </p:cNvSpPr>
          <p:nvPr/>
        </p:nvSpPr>
        <p:spPr>
          <a:xfrm>
            <a:off x="1506" y="47897"/>
            <a:ext cx="12094700" cy="7271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lvl="0" algn="ctr">
              <a:defRPr/>
            </a:pPr>
            <a:r>
              <a:rPr lang="en-US" sz="2900" b="1" dirty="0">
                <a:solidFill>
                  <a:srgbClr val="7030A0"/>
                </a:solidFill>
                <a:latin typeface="Arial" panose="020B0604020202020204" pitchFamily="34" charset="0"/>
                <a:cs typeface="Arial" panose="020B0604020202020204" pitchFamily="34" charset="0"/>
              </a:rPr>
              <a:t>3</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Sử</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dụng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máy</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tính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cầm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tay</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tìm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nghiệm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của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hệ</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phương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trình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bậc</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ba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ẩn</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endParaRPr kumimoji="0" lang="en-US" sz="2900" b="1" i="0" u="none" strike="noStrike" kern="1200" cap="none" spc="-5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sp>
        <p:nvSpPr>
          <p:cNvPr id="5" name="Rectangle 1"/>
          <p:cNvSpPr>
            <a:spLocks noChangeArrowheads="1"/>
          </p:cNvSpPr>
          <p:nvPr/>
        </p:nvSpPr>
        <p:spPr bwMode="auto">
          <a:xfrm>
            <a:off x="539232" y="2285186"/>
            <a:ext cx="1144306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Rectangle 1"/>
          <p:cNvSpPr>
            <a:spLocks noChangeArrowheads="1"/>
          </p:cNvSpPr>
          <p:nvPr/>
        </p:nvSpPr>
        <p:spPr bwMode="auto">
          <a:xfrm>
            <a:off x="430607" y="546466"/>
            <a:ext cx="114430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Sử</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máy</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cầm</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tay</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Casio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fx</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580 </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VN X</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casio</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fx</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570 VN Plus,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Vinacal</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fx</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570 ES Plus II, </a:t>
            </a:r>
            <a:r>
              <a:rPr lang="en-US" sz="2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v.v</a:t>
            </a:r>
            <a:r>
              <a:rPr lang="en-US" sz="2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kumimoji="0" lang="en-US" sz="22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89357" y="1396981"/>
            <a:ext cx="1672520" cy="3530876"/>
          </a:xfrm>
          <a:prstGeom prst="rect">
            <a:avLst/>
          </a:prstGeom>
        </p:spPr>
      </p:pic>
      <p:pic>
        <p:nvPicPr>
          <p:cNvPr id="7" name="Picture 6"/>
          <p:cNvPicPr>
            <a:picLocks noChangeAspect="1"/>
          </p:cNvPicPr>
          <p:nvPr/>
        </p:nvPicPr>
        <p:blipFill>
          <a:blip r:embed="rId3"/>
          <a:stretch>
            <a:fillRect/>
          </a:stretch>
        </p:blipFill>
        <p:spPr>
          <a:xfrm>
            <a:off x="3812739" y="1428303"/>
            <a:ext cx="1714859" cy="3499554"/>
          </a:xfrm>
          <a:prstGeom prst="rect">
            <a:avLst/>
          </a:prstGeom>
        </p:spPr>
      </p:pic>
      <p:pic>
        <p:nvPicPr>
          <p:cNvPr id="9" name="Picture 8"/>
          <p:cNvPicPr>
            <a:picLocks noChangeAspect="1"/>
          </p:cNvPicPr>
          <p:nvPr/>
        </p:nvPicPr>
        <p:blipFill>
          <a:blip r:embed="rId4"/>
          <a:stretch>
            <a:fillRect/>
          </a:stretch>
        </p:blipFill>
        <p:spPr>
          <a:xfrm>
            <a:off x="7162076" y="1424230"/>
            <a:ext cx="2008049" cy="3503627"/>
          </a:xfrm>
          <a:prstGeom prst="rect">
            <a:avLst/>
          </a:prstGeom>
        </p:spPr>
      </p:pic>
    </p:spTree>
    <p:extLst>
      <p:ext uri="{BB962C8B-B14F-4D97-AF65-F5344CB8AC3E}">
        <p14:creationId xmlns:p14="http://schemas.microsoft.com/office/powerpoint/2010/main" val="720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
          <p:cNvSpPr>
            <a:spLocks noChangeArrowheads="1"/>
          </p:cNvSpPr>
          <p:nvPr/>
        </p:nvSpPr>
        <p:spPr bwMode="auto">
          <a:xfrm>
            <a:off x="374451" y="676007"/>
            <a:ext cx="114430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Hướng</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dẫn</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bấm</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máy</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giải</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trình</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bậc</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ẩn</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máy</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cầm</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tay</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Casio </a:t>
            </a:r>
            <a:r>
              <a:rPr kumimoji="0" lang="en-US" sz="2400" b="0" i="0" u="none" strike="noStrike" kern="1200" cap="none" spc="0" normalizeH="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fx</a:t>
            </a:r>
            <a:r>
              <a:rPr kumimoji="0" lang="en-US" sz="24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580 VN X</a:t>
            </a:r>
            <a:endParaRPr kumimoji="0" lang="en-US" sz="2400" b="0" i="0" u="none" strike="noStrike" kern="1200" cap="none" spc="0" normalizeH="0" baseline="0" noProof="0" dirty="0">
              <a:ln>
                <a:noFill/>
              </a:ln>
              <a:solidFill>
                <a:srgbClr val="000000"/>
              </a:solidFill>
              <a:effectLst/>
              <a:uLnTx/>
              <a:uFillTx/>
              <a:latin typeface="Franklin Gothic Book" panose="020F0502020204030204"/>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Rectangle 1"/>
          <p:cNvSpPr>
            <a:spLocks noChangeArrowheads="1"/>
          </p:cNvSpPr>
          <p:nvPr/>
        </p:nvSpPr>
        <p:spPr bwMode="auto">
          <a:xfrm>
            <a:off x="397169" y="1550722"/>
            <a:ext cx="850371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Sau</a:t>
            </a:r>
            <a:r>
              <a:rPr kumimoji="0" lang="pt-BR" altLang="en-US" sz="2200" b="0" i="0" u="none" strike="noStrike" kern="1200" cap="none" spc="0" normalizeH="0" noProof="0" dirty="0" smtClean="0">
                <a:ln>
                  <a:noFill/>
                </a:ln>
                <a:effectLst/>
                <a:uLnTx/>
                <a:uFillTx/>
                <a:latin typeface="Arial" panose="020B0604020202020204" pitchFamily="34" charset="0"/>
                <a:ea typeface="Times New Roman" panose="02020603050405020304" pitchFamily="18" charset="0"/>
                <a:cs typeface="+mn-cs"/>
              </a:rPr>
              <a:t> khi mở máy, chúng ta bấm phím  MENU     9      1       3  </a:t>
            </a:r>
            <a:endPar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endParaRPr>
          </a:p>
        </p:txBody>
      </p:sp>
      <p:sp>
        <p:nvSpPr>
          <p:cNvPr id="10" name="Rectangle 1"/>
          <p:cNvSpPr>
            <a:spLocks noChangeArrowheads="1"/>
          </p:cNvSpPr>
          <p:nvPr/>
        </p:nvSpPr>
        <p:spPr bwMode="auto">
          <a:xfrm>
            <a:off x="374450" y="5221565"/>
            <a:ext cx="10700538"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en-US" sz="23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Chú</a:t>
            </a:r>
            <a:r>
              <a:rPr kumimoji="0" lang="pt-BR" altLang="en-US" sz="2300" b="0" i="0" u="none" strike="noStrike" kern="1200" cap="none" spc="0" normalizeH="0" noProof="0" dirty="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 ý:</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pt-BR" altLang="en-US" sz="2300" dirty="0" smtClean="0">
                <a:solidFill>
                  <a:srgbClr val="FFFFFF"/>
                </a:solidFill>
                <a:latin typeface="Arial" panose="020B0604020202020204" pitchFamily="34" charset="0"/>
                <a:ea typeface="Times New Roman" panose="02020603050405020304" pitchFamily="18" charset="0"/>
                <a:cs typeface="Arial" panose="020B0604020202020204" pitchFamily="34" charset="0"/>
              </a:rPr>
              <a:t>Khi kết quả hiện ra là “No Solution” thì hệ phương trình vô nghiệm. </a:t>
            </a:r>
          </a:p>
          <a:p>
            <a:pPr marL="342900" lvl="0" indent="-342900" algn="just" eaLnBrk="0" fontAlgn="base" hangingPunct="0">
              <a:spcBef>
                <a:spcPct val="0"/>
              </a:spcBef>
              <a:spcAft>
                <a:spcPct val="0"/>
              </a:spcAft>
              <a:buFontTx/>
              <a:buChar char="-"/>
              <a:defRPr/>
            </a:pPr>
            <a:r>
              <a:rPr lang="pt-BR" altLang="en-US" sz="2300" dirty="0">
                <a:solidFill>
                  <a:srgbClr val="FFFFFF"/>
                </a:solidFill>
                <a:latin typeface="Arial" panose="020B0604020202020204" pitchFamily="34" charset="0"/>
                <a:ea typeface="Times New Roman" panose="02020603050405020304" pitchFamily="18" charset="0"/>
                <a:cs typeface="Arial" panose="020B0604020202020204" pitchFamily="34" charset="0"/>
              </a:rPr>
              <a:t>Khi kết quả hiện ra là </a:t>
            </a:r>
            <a:r>
              <a:rPr lang="pt-BR" altLang="en-US" sz="2300" dirty="0" smtClean="0">
                <a:solidFill>
                  <a:srgbClr val="FFFFFF"/>
                </a:solidFill>
                <a:latin typeface="Arial" panose="020B0604020202020204" pitchFamily="34" charset="0"/>
                <a:ea typeface="Times New Roman" panose="02020603050405020304" pitchFamily="18" charset="0"/>
                <a:cs typeface="Arial" panose="020B0604020202020204" pitchFamily="34" charset="0"/>
              </a:rPr>
              <a:t>“Infinite Solution</a:t>
            </a:r>
            <a:r>
              <a:rPr lang="pt-BR" altLang="en-US" sz="2300" dirty="0">
                <a:solidFill>
                  <a:srgbClr val="FFFFFF"/>
                </a:solidFill>
                <a:latin typeface="Arial" panose="020B0604020202020204" pitchFamily="34" charset="0"/>
                <a:ea typeface="Times New Roman" panose="02020603050405020304" pitchFamily="18" charset="0"/>
                <a:cs typeface="Arial" panose="020B0604020202020204" pitchFamily="34" charset="0"/>
              </a:rPr>
              <a:t>” </a:t>
            </a:r>
            <a:r>
              <a:rPr lang="pt-BR" altLang="en-US" sz="2300" dirty="0" smtClean="0">
                <a:solidFill>
                  <a:srgbClr val="FFFFFF"/>
                </a:solidFill>
                <a:latin typeface="Arial" panose="020B0604020202020204" pitchFamily="34" charset="0"/>
                <a:ea typeface="Times New Roman" panose="02020603050405020304" pitchFamily="18" charset="0"/>
                <a:cs typeface="Arial" panose="020B0604020202020204" pitchFamily="34" charset="0"/>
              </a:rPr>
              <a:t>thì hệ phương </a:t>
            </a:r>
            <a:r>
              <a:rPr lang="pt-BR" altLang="en-US" sz="2300" dirty="0">
                <a:solidFill>
                  <a:srgbClr val="FFFFFF"/>
                </a:solidFill>
                <a:latin typeface="Arial" panose="020B0604020202020204" pitchFamily="34" charset="0"/>
                <a:ea typeface="Times New Roman" panose="02020603050405020304" pitchFamily="18" charset="0"/>
                <a:cs typeface="Arial" panose="020B0604020202020204" pitchFamily="34" charset="0"/>
              </a:rPr>
              <a:t>trình </a:t>
            </a:r>
            <a:r>
              <a:rPr lang="pt-BR" altLang="en-US" sz="2300" dirty="0" smtClean="0">
                <a:solidFill>
                  <a:srgbClr val="FFFFFF"/>
                </a:solidFill>
                <a:latin typeface="Arial" panose="020B0604020202020204" pitchFamily="34" charset="0"/>
                <a:ea typeface="Times New Roman" panose="02020603050405020304" pitchFamily="18" charset="0"/>
                <a:cs typeface="Arial" panose="020B0604020202020204" pitchFamily="34" charset="0"/>
              </a:rPr>
              <a:t>có vô số nghiệm.</a:t>
            </a:r>
            <a:endParaRPr kumimoji="0" lang="pt-BR" altLang="en-US" sz="2300" b="0" i="0" u="none" strike="noStrike" kern="1200" cap="none" spc="0" normalizeH="0" baseline="0" noProof="0" dirty="0" smtClean="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Title 1">
            <a:extLst>
              <a:ext uri="{FF2B5EF4-FFF2-40B4-BE49-F238E27FC236}">
                <a16:creationId xmlns:a16="http://schemas.microsoft.com/office/drawing/2014/main" id="{9AB2EA78-AEB3-469B-9025-3B17201A457B}"/>
              </a:ext>
            </a:extLst>
          </p:cNvPr>
          <p:cNvSpPr txBox="1">
            <a:spLocks/>
          </p:cNvSpPr>
          <p:nvPr/>
        </p:nvSpPr>
        <p:spPr>
          <a:xfrm>
            <a:off x="1506" y="47897"/>
            <a:ext cx="12094700" cy="72716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lvl="0" algn="ctr">
              <a:defRPr/>
            </a:pPr>
            <a:r>
              <a:rPr lang="en-US" sz="2900" b="1" dirty="0">
                <a:solidFill>
                  <a:srgbClr val="7030A0"/>
                </a:solidFill>
                <a:latin typeface="Arial" panose="020B0604020202020204" pitchFamily="34" charset="0"/>
                <a:cs typeface="Arial" panose="020B0604020202020204" pitchFamily="34" charset="0"/>
              </a:rPr>
              <a:t>3</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Sử</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dụng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máy</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tính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cầm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tay</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tìm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nghiệm</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của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hệ</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phương</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trình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bậc</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nhất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ba</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ẩn</a:t>
            </a:r>
            <a:r>
              <a:rPr kumimoji="0" lang="en-US" sz="2900" b="1" i="0" u="none" strike="noStrike" kern="1200" cap="none" spc="-5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rPr>
              <a:t> </a:t>
            </a:r>
            <a:endParaRPr kumimoji="0" lang="en-US" sz="2900" b="1" i="0" u="none" strike="noStrike" kern="1200" cap="none" spc="-50" normalizeH="0" baseline="0" noProof="0" dirty="0">
              <a:ln>
                <a:noFill/>
              </a:ln>
              <a:solidFill>
                <a:srgbClr val="FFFF00"/>
              </a:solidFill>
              <a:effectLst/>
              <a:uLnTx/>
              <a:uFillTx/>
              <a:latin typeface="Arial" panose="020B0604020202020204" pitchFamily="34" charset="0"/>
              <a:ea typeface="+mj-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301692" y="1148202"/>
            <a:ext cx="2773296" cy="1562100"/>
          </a:xfrm>
          <a:prstGeom prst="rect">
            <a:avLst/>
          </a:prstGeom>
        </p:spPr>
      </p:pic>
      <p:sp>
        <p:nvSpPr>
          <p:cNvPr id="15" name="Rectangle 1"/>
          <p:cNvSpPr>
            <a:spLocks noChangeArrowheads="1"/>
          </p:cNvSpPr>
          <p:nvPr/>
        </p:nvSpPr>
        <p:spPr bwMode="auto">
          <a:xfrm>
            <a:off x="397596" y="2023266"/>
            <a:ext cx="870208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rPr>
              <a:t>Tiếp</a:t>
            </a:r>
            <a:r>
              <a:rPr kumimoji="0" lang="pt-BR" altLang="en-US" sz="2200" b="0" i="0" u="none" strike="noStrike" kern="1200" cap="none" spc="0" normalizeH="0" noProof="0" dirty="0" smtClean="0">
                <a:ln>
                  <a:noFill/>
                </a:ln>
                <a:effectLst/>
                <a:uLnTx/>
                <a:uFillTx/>
                <a:latin typeface="Arial" panose="020B0604020202020204" pitchFamily="34" charset="0"/>
                <a:ea typeface="Times New Roman" panose="02020603050405020304" pitchFamily="18" charset="0"/>
              </a:rPr>
              <a:t> theo chúng ta nhập hệ số theo đúng thứ tự của ẩn x, y, z</a:t>
            </a:r>
          </a:p>
          <a:p>
            <a:pPr marR="0" lvl="0" algn="just" defTabSz="914400" rtl="0" eaLnBrk="0" fontAlgn="base" latinLnBrk="0" hangingPunct="0">
              <a:lnSpc>
                <a:spcPct val="100000"/>
              </a:lnSpc>
              <a:spcBef>
                <a:spcPct val="0"/>
              </a:spcBef>
              <a:spcAft>
                <a:spcPct val="0"/>
              </a:spcAft>
              <a:buClrTx/>
              <a:buSzTx/>
              <a:tabLst/>
              <a:defRPr/>
            </a:pPr>
            <a:r>
              <a:rPr lang="pt-BR" altLang="en-US" sz="2200" baseline="0" dirty="0" smtClean="0">
                <a:latin typeface="Arial" panose="020B0604020202020204" pitchFamily="34" charset="0"/>
                <a:ea typeface="Times New Roman" panose="02020603050405020304" pitchFamily="18" charset="0"/>
              </a:rPr>
              <a:t>Mỗi</a:t>
            </a:r>
            <a:r>
              <a:rPr lang="pt-BR" altLang="en-US" sz="2200" dirty="0" smtClean="0">
                <a:latin typeface="Arial" panose="020B0604020202020204" pitchFamily="34" charset="0"/>
                <a:ea typeface="Times New Roman" panose="02020603050405020304" pitchFamily="18" charset="0"/>
              </a:rPr>
              <a:t> hệ số nhập xong chúng ta bấm phím   =   để chuyển tiếp.</a:t>
            </a:r>
          </a:p>
          <a:p>
            <a:pPr marR="0" lvl="0" algn="just" defTabSz="914400" rtl="0" eaLnBrk="0" fontAlgn="base" latinLnBrk="0" hangingPunct="0">
              <a:lnSpc>
                <a:spcPct val="100000"/>
              </a:lnSpc>
              <a:spcBef>
                <a:spcPct val="0"/>
              </a:spcBef>
              <a:spcAft>
                <a:spcPct val="0"/>
              </a:spcAft>
              <a:buClrTx/>
              <a:buSzTx/>
              <a:tabLst/>
              <a:defRPr/>
            </a:pPr>
            <a:r>
              <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rPr>
              <a:t>Nếu</a:t>
            </a:r>
            <a:r>
              <a:rPr kumimoji="0" lang="pt-BR" altLang="en-US" sz="2200" b="0" i="0" u="none" strike="noStrike" kern="1200" cap="none" spc="0" normalizeH="0" noProof="0" dirty="0" smtClean="0">
                <a:ln>
                  <a:noFill/>
                </a:ln>
                <a:effectLst/>
                <a:uLnTx/>
                <a:uFillTx/>
                <a:latin typeface="Arial" panose="020B0604020202020204" pitchFamily="34" charset="0"/>
                <a:ea typeface="Times New Roman" panose="02020603050405020304" pitchFamily="18" charset="0"/>
              </a:rPr>
              <a:t> thiếu ẩn nào thì ta nhập tại đó là 0</a:t>
            </a:r>
            <a:endPar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8597988" y="1982077"/>
            <a:ext cx="3326563" cy="1298944"/>
          </a:xfrm>
          <a:prstGeom prst="rect">
            <a:avLst/>
          </a:prstGeom>
        </p:spPr>
      </p:pic>
      <p:sp>
        <p:nvSpPr>
          <p:cNvPr id="17" name="Rectangle 1"/>
          <p:cNvSpPr>
            <a:spLocks noChangeArrowheads="1"/>
          </p:cNvSpPr>
          <p:nvPr/>
        </p:nvSpPr>
        <p:spPr bwMode="auto">
          <a:xfrm>
            <a:off x="397169" y="3238400"/>
            <a:ext cx="850371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defRPr/>
            </a:pPr>
            <a:r>
              <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rPr>
              <a:t>Sau khi nhập</a:t>
            </a:r>
            <a:r>
              <a:rPr kumimoji="0" lang="pt-BR" altLang="en-US" sz="2200" b="0" i="0" u="none" strike="noStrike" kern="1200" cap="none" spc="0" normalizeH="0" noProof="0" dirty="0" smtClean="0">
                <a:ln>
                  <a:noFill/>
                </a:ln>
                <a:effectLst/>
                <a:uLnTx/>
                <a:uFillTx/>
                <a:latin typeface="Arial" panose="020B0604020202020204" pitchFamily="34" charset="0"/>
                <a:ea typeface="Times New Roman" panose="02020603050405020304" pitchFamily="18" charset="0"/>
              </a:rPr>
              <a:t> xong tất cả hệ số thì ta bấm phím   =   liên tiếp 3 lần </a:t>
            </a:r>
            <a:r>
              <a:rPr lang="pt-BR" altLang="en-US" sz="2200" dirty="0" smtClean="0">
                <a:latin typeface="Arial" panose="020B0604020202020204" pitchFamily="34" charset="0"/>
                <a:ea typeface="Times New Roman" panose="02020603050405020304" pitchFamily="18" charset="0"/>
              </a:rPr>
              <a:t>s</a:t>
            </a:r>
            <a:r>
              <a:rPr lang="pt-BR" altLang="en-US" sz="2200" baseline="0" dirty="0" smtClean="0">
                <a:latin typeface="Arial" panose="020B0604020202020204" pitchFamily="34" charset="0"/>
                <a:ea typeface="Times New Roman" panose="02020603050405020304" pitchFamily="18" charset="0"/>
              </a:rPr>
              <a:t>ẽ cho ta kết</a:t>
            </a:r>
            <a:r>
              <a:rPr lang="pt-BR" altLang="en-US" sz="2200" dirty="0" smtClean="0">
                <a:latin typeface="Arial" panose="020B0604020202020204" pitchFamily="34" charset="0"/>
                <a:ea typeface="Times New Roman" panose="02020603050405020304" pitchFamily="18" charset="0"/>
              </a:rPr>
              <a:t> quả của x, y, z</a:t>
            </a:r>
          </a:p>
          <a:p>
            <a:pPr marR="0" lvl="0" algn="just" defTabSz="914400" rtl="0" eaLnBrk="0" fontAlgn="base" latinLnBrk="0" hangingPunct="0">
              <a:lnSpc>
                <a:spcPct val="100000"/>
              </a:lnSpc>
              <a:spcBef>
                <a:spcPct val="0"/>
              </a:spcBef>
              <a:spcAft>
                <a:spcPct val="0"/>
              </a:spcAft>
              <a:buClrTx/>
              <a:buSzTx/>
              <a:tabLst/>
              <a:defRPr/>
            </a:pPr>
            <a:r>
              <a:rPr lang="pt-BR" altLang="en-US" sz="2200" dirty="0" smtClean="0">
                <a:latin typeface="Arial" panose="020B0604020202020204" pitchFamily="34" charset="0"/>
                <a:ea typeface="Times New Roman" panose="02020603050405020304" pitchFamily="18" charset="0"/>
              </a:rPr>
              <a:t>Đó chính là </a:t>
            </a:r>
            <a:r>
              <a:rPr lang="pt-BR" altLang="en-US" sz="2200" b="1" dirty="0" smtClean="0">
                <a:latin typeface="Arial" panose="020B0604020202020204" pitchFamily="34" charset="0"/>
                <a:ea typeface="Times New Roman" panose="02020603050405020304" pitchFamily="18" charset="0"/>
              </a:rPr>
              <a:t>nghiệm</a:t>
            </a:r>
            <a:r>
              <a:rPr lang="pt-BR" altLang="en-US" sz="2200" dirty="0" smtClean="0">
                <a:latin typeface="Arial" panose="020B0604020202020204" pitchFamily="34" charset="0"/>
                <a:ea typeface="Times New Roman" panose="02020603050405020304" pitchFamily="18" charset="0"/>
              </a:rPr>
              <a:t> của hệ.</a:t>
            </a:r>
            <a:endParaRPr kumimoji="0" lang="pt-BR" altLang="en-US" sz="22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4080040" y="1255075"/>
            <a:ext cx="1672520" cy="3530876"/>
          </a:xfrm>
          <a:prstGeom prst="rect">
            <a:avLst/>
          </a:prstGeom>
        </p:spPr>
      </p:pic>
      <p:sp>
        <p:nvSpPr>
          <p:cNvPr id="14" name="Rounded Rectangle 13"/>
          <p:cNvSpPr/>
          <p:nvPr/>
        </p:nvSpPr>
        <p:spPr>
          <a:xfrm>
            <a:off x="5133703" y="1600906"/>
            <a:ext cx="915153" cy="3190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260764" y="1621107"/>
            <a:ext cx="358115" cy="2552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897571" y="1621107"/>
            <a:ext cx="389493" cy="2834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611087" y="1612382"/>
            <a:ext cx="386302" cy="30756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697415" y="2419152"/>
            <a:ext cx="351441" cy="2830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618879" y="3293050"/>
            <a:ext cx="351441" cy="2830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p:nvPr/>
        </p:nvPicPr>
        <p:blipFill rotWithShape="1">
          <a:blip r:embed="rId5"/>
          <a:srcRect l="27404" t="55872" r="25321" b="32440"/>
          <a:stretch/>
        </p:blipFill>
        <p:spPr bwMode="auto">
          <a:xfrm>
            <a:off x="5118476" y="3694614"/>
            <a:ext cx="5056973" cy="844793"/>
          </a:xfrm>
          <a:prstGeom prst="rect">
            <a:avLst/>
          </a:prstGeom>
          <a:ln>
            <a:noFill/>
          </a:ln>
          <a:extLst>
            <a:ext uri="{53640926-AAD7-44D8-BBD7-CCE9431645EC}">
              <a14:shadowObscured xmlns:a14="http://schemas.microsoft.com/office/drawing/2010/main"/>
            </a:ext>
          </a:extLst>
        </p:spPr>
      </p:pic>
      <p:pic>
        <p:nvPicPr>
          <p:cNvPr id="22" name="Picture 21"/>
          <p:cNvPicPr>
            <a:picLocks noChangeAspect="1"/>
          </p:cNvPicPr>
          <p:nvPr/>
        </p:nvPicPr>
        <p:blipFill>
          <a:blip r:embed="rId6"/>
          <a:stretch>
            <a:fillRect/>
          </a:stretch>
        </p:blipFill>
        <p:spPr>
          <a:xfrm>
            <a:off x="5816524" y="3905864"/>
            <a:ext cx="2194543" cy="1532492"/>
          </a:xfrm>
          <a:prstGeom prst="rect">
            <a:avLst/>
          </a:prstGeom>
        </p:spPr>
      </p:pic>
      <p:pic>
        <p:nvPicPr>
          <p:cNvPr id="23" name="Picture 22"/>
          <p:cNvPicPr>
            <a:picLocks noChangeAspect="1"/>
          </p:cNvPicPr>
          <p:nvPr/>
        </p:nvPicPr>
        <p:blipFill>
          <a:blip r:embed="rId7"/>
          <a:stretch>
            <a:fillRect/>
          </a:stretch>
        </p:blipFill>
        <p:spPr>
          <a:xfrm>
            <a:off x="8116664" y="3948462"/>
            <a:ext cx="2909399" cy="1489894"/>
          </a:xfrm>
          <a:prstGeom prst="rect">
            <a:avLst/>
          </a:prstGeom>
        </p:spPr>
      </p:pic>
    </p:spTree>
    <p:extLst>
      <p:ext uri="{BB962C8B-B14F-4D97-AF65-F5344CB8AC3E}">
        <p14:creationId xmlns:p14="http://schemas.microsoft.com/office/powerpoint/2010/main" val="33659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style.rotation</p:attrName>
                                        </p:attrNameLst>
                                      </p:cBhvr>
                                      <p:tavLst>
                                        <p:tav tm="0">
                                          <p:val>
                                            <p:fltVal val="90"/>
                                          </p:val>
                                        </p:tav>
                                        <p:tav tm="100000">
                                          <p:val>
                                            <p:fltVal val="0"/>
                                          </p:val>
                                        </p:tav>
                                      </p:tavLst>
                                    </p:anim>
                                    <p:animEffect transition="in" filter="fade">
                                      <p:cBhvr>
                                        <p:cTn id="48"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randombar(horizontal)">
                                      <p:cBhvr>
                                        <p:cTn id="66" dur="500"/>
                                        <p:tgtEl>
                                          <p:spTgt spid="10"/>
                                        </p:tgtEl>
                                      </p:cBhvr>
                                    </p:animEffect>
                                  </p:childTnLst>
                                </p:cTn>
                              </p:par>
                              <p:par>
                                <p:cTn id="67" presetID="14" presetClass="entr" presetSubtype="1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randombar(horizontal)">
                                      <p:cBhvr>
                                        <p:cTn id="69" dur="500"/>
                                        <p:tgtEl>
                                          <p:spTgt spid="22"/>
                                        </p:tgtEl>
                                      </p:cBhvr>
                                    </p:animEffect>
                                  </p:childTnLst>
                                </p:cTn>
                              </p:par>
                              <p:par>
                                <p:cTn id="70" presetID="14" presetClass="entr" presetSubtype="1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randombar(horizontal)">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0" grpId="0"/>
      <p:bldP spid="15" grpId="0"/>
      <p:bldP spid="17" grpId="0"/>
      <p:bldP spid="14" grpId="0" animBg="1"/>
      <p:bldP spid="16" grpId="0" animBg="1"/>
      <p:bldP spid="19" grpId="0" animBg="1"/>
      <p:bldP spid="20" grpId="0" animBg="1"/>
      <p:bldP spid="21" grpId="0" animBg="1"/>
      <p:bldP spid="24" grpId="0" animBg="1"/>
    </p:bld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1175</Words>
  <Application>Microsoft Office PowerPoint</Application>
  <PresentationFormat>Widescreen</PresentationFormat>
  <Paragraphs>93</Paragraphs>
  <Slides>11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9" baseType="lpstr">
      <vt:lpstr>Arial</vt:lpstr>
      <vt:lpstr>Bookman Old Style</vt:lpstr>
      <vt:lpstr>Calibri</vt:lpstr>
      <vt:lpstr>Franklin Gothic Book</vt:lpstr>
      <vt:lpstr>Times New Roman</vt:lpstr>
      <vt:lpstr>1_RetrospectVTI</vt:lpstr>
      <vt:lpstr>Equation</vt:lpstr>
      <vt:lpstr>MathType 7.0 Equation</vt:lpstr>
      <vt:lpstr>KẾ HOẠCH BÀI DẠY</vt:lpstr>
      <vt:lpstr>NỘI DUNG  1. Định nghĩa hệ phương trình bậc nhất ba ẩn  2. Giải hệ phương trình bậc nhất ba ẩn bằng phương pháp Gauss  3. Sử dụng máy tính cầm tay tìm nghiệm của hệ phương trình bậc nhất ba 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2022-08-17T04:11:09Z</dcterms:created>
  <dcterms:modified xsi:type="dcterms:W3CDTF">2022-08-18T03:51:25Z</dcterms:modified>
</cp:coreProperties>
</file>