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67"/>
  </p:notesMasterIdLst>
  <p:sldIdLst>
    <p:sldId id="256" r:id="rId3"/>
    <p:sldId id="271" r:id="rId4"/>
    <p:sldId id="258" r:id="rId5"/>
    <p:sldId id="272" r:id="rId6"/>
    <p:sldId id="273" r:id="rId7"/>
    <p:sldId id="274" r:id="rId8"/>
    <p:sldId id="278" r:id="rId9"/>
    <p:sldId id="279" r:id="rId10"/>
    <p:sldId id="275" r:id="rId11"/>
    <p:sldId id="287" r:id="rId12"/>
    <p:sldId id="289" r:id="rId13"/>
    <p:sldId id="281" r:id="rId14"/>
    <p:sldId id="322" r:id="rId15"/>
    <p:sldId id="323" r:id="rId16"/>
    <p:sldId id="276" r:id="rId17"/>
    <p:sldId id="324" r:id="rId18"/>
    <p:sldId id="294" r:id="rId19"/>
    <p:sldId id="325" r:id="rId20"/>
    <p:sldId id="326" r:id="rId21"/>
    <p:sldId id="327" r:id="rId22"/>
    <p:sldId id="290" r:id="rId23"/>
    <p:sldId id="320" r:id="rId24"/>
    <p:sldId id="329" r:id="rId25"/>
    <p:sldId id="286" r:id="rId26"/>
    <p:sldId id="330" r:id="rId27"/>
    <p:sldId id="331" r:id="rId28"/>
    <p:sldId id="332" r:id="rId29"/>
    <p:sldId id="297" r:id="rId30"/>
    <p:sldId id="333" r:id="rId31"/>
    <p:sldId id="334" r:id="rId32"/>
    <p:sldId id="335" r:id="rId33"/>
    <p:sldId id="336" r:id="rId34"/>
    <p:sldId id="293" r:id="rId35"/>
    <p:sldId id="283" r:id="rId36"/>
    <p:sldId id="284" r:id="rId37"/>
    <p:sldId id="300" r:id="rId38"/>
    <p:sldId id="301" r:id="rId39"/>
    <p:sldId id="307" r:id="rId40"/>
    <p:sldId id="302" r:id="rId41"/>
    <p:sldId id="305" r:id="rId42"/>
    <p:sldId id="304" r:id="rId43"/>
    <p:sldId id="337" r:id="rId44"/>
    <p:sldId id="259" r:id="rId45"/>
    <p:sldId id="338" r:id="rId46"/>
    <p:sldId id="339" r:id="rId47"/>
    <p:sldId id="310" r:id="rId48"/>
    <p:sldId id="340" r:id="rId49"/>
    <p:sldId id="313" r:id="rId50"/>
    <p:sldId id="341" r:id="rId51"/>
    <p:sldId id="314" r:id="rId52"/>
    <p:sldId id="342" r:id="rId53"/>
    <p:sldId id="344" r:id="rId54"/>
    <p:sldId id="315" r:id="rId55"/>
    <p:sldId id="316" r:id="rId56"/>
    <p:sldId id="346" r:id="rId57"/>
    <p:sldId id="317" r:id="rId58"/>
    <p:sldId id="347" r:id="rId59"/>
    <p:sldId id="348" r:id="rId60"/>
    <p:sldId id="349" r:id="rId61"/>
    <p:sldId id="350" r:id="rId62"/>
    <p:sldId id="352" r:id="rId63"/>
    <p:sldId id="351" r:id="rId64"/>
    <p:sldId id="318" r:id="rId65"/>
    <p:sldId id="270" r:id="rId66"/>
  </p:sldIdLst>
  <p:sldSz cx="18288000" cy="10287000"/>
  <p:notesSz cx="6858000" cy="9144000"/>
  <p:embeddedFontLst>
    <p:embeddedFont>
      <p:font typeface="Calibri" panose="020F0502020204030204" pitchFamily="34" charset="0"/>
      <p:regular r:id="rId68"/>
      <p:bold r:id="rId69"/>
      <p:italic r:id="rId70"/>
      <p:boldItalic r:id="rId71"/>
    </p:embeddedFont>
    <p:embeddedFont>
      <p:font typeface="Calibri Light" panose="020F0302020204030204" pitchFamily="34" charset="0"/>
      <p:regular r:id="rId72"/>
      <p:italic r:id="rId73"/>
    </p:embeddedFont>
    <p:embeddedFont>
      <p:font typeface="Cambria Math" panose="02040503050406030204" pitchFamily="18" charset="0"/>
      <p:regular r:id="rId7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6EB"/>
    <a:srgbClr val="799276"/>
    <a:srgbClr val="FFFF93"/>
    <a:srgbClr val="A0B2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3883" autoAdjust="0"/>
  </p:normalViewPr>
  <p:slideViewPr>
    <p:cSldViewPr>
      <p:cViewPr varScale="1">
        <p:scale>
          <a:sx n="76" d="100"/>
          <a:sy n="76" d="100"/>
        </p:scale>
        <p:origin x="47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font" Target="fonts/font1.fntdata"/><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font" Target="fonts/font7.fntdata"/><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font" Target="fonts/font2.fntdata"/><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3.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6.fntdata"/><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font" Target="fonts/font4.fntdata"/><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1B23F7-FC38-4C88-A72F-87CB088EACC8}" type="datetimeFigureOut">
              <a:rPr lang="en-US" smtClean="0"/>
              <a:t>9/3/2023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417C81-300A-4938-B8BA-BF8074D48A08}" type="slidenum">
              <a:rPr lang="en-US" smtClean="0"/>
              <a:t>‹#›</a:t>
            </a:fld>
            <a:endParaRPr lang="en-US"/>
          </a:p>
        </p:txBody>
      </p:sp>
    </p:spTree>
    <p:extLst>
      <p:ext uri="{BB962C8B-B14F-4D97-AF65-F5344CB8AC3E}">
        <p14:creationId xmlns:p14="http://schemas.microsoft.com/office/powerpoint/2010/main" val="3288528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7A3E7-939A-4CF6-9EF9-8A8C4D902BB0}"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01642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17C81-300A-4938-B8BA-BF8074D48A08}" type="slidenum">
              <a:rPr lang="en-US" smtClean="0"/>
              <a:t>38</a:t>
            </a:fld>
            <a:endParaRPr lang="en-US"/>
          </a:p>
        </p:txBody>
      </p:sp>
    </p:spTree>
    <p:extLst>
      <p:ext uri="{BB962C8B-B14F-4D97-AF65-F5344CB8AC3E}">
        <p14:creationId xmlns:p14="http://schemas.microsoft.com/office/powerpoint/2010/main" val="458401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17C81-300A-4938-B8BA-BF8074D48A08}" type="slidenum">
              <a:rPr lang="en-US" smtClean="0"/>
              <a:t>54</a:t>
            </a:fld>
            <a:endParaRPr lang="en-US"/>
          </a:p>
        </p:txBody>
      </p:sp>
    </p:spTree>
    <p:extLst>
      <p:ext uri="{BB962C8B-B14F-4D97-AF65-F5344CB8AC3E}">
        <p14:creationId xmlns:p14="http://schemas.microsoft.com/office/powerpoint/2010/main" val="955138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17C81-300A-4938-B8BA-BF8074D48A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9555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vi-VN"/>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03/09/2023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4922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03/09/2023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98826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vi-VN"/>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03/09/2023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1213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03/09/2023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1340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vi-VN"/>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03/09/2023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31402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03/09/2023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25291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03/09/2023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950860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03/09/2023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6177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03/09/2023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09615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03/09/2023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4021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03/09/2023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1161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03/09/2023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63741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40.svg"/><Relationship Id="rId7" Type="http://schemas.openxmlformats.org/officeDocument/2006/relationships/image" Target="../media/image52.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70.png"/></Relationships>
</file>

<file path=ppt/slides/_rels/slide1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5.png"/><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68.png"/></Relationships>
</file>

<file path=ppt/slides/_rels/slide1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18" Type="http://schemas.openxmlformats.org/officeDocument/2006/relationships/image" Target="../media/image53.png"/><Relationship Id="rId3" Type="http://schemas.openxmlformats.org/officeDocument/2006/relationships/image" Target="../media/image40.svg"/><Relationship Id="rId21" Type="http://schemas.openxmlformats.org/officeDocument/2006/relationships/image" Target="../media/image56.svg"/><Relationship Id="rId7" Type="http://schemas.openxmlformats.org/officeDocument/2006/relationships/image" Target="../media/image44.svg"/><Relationship Id="rId12" Type="http://schemas.openxmlformats.org/officeDocument/2006/relationships/image" Target="../media/image49.png"/><Relationship Id="rId17" Type="http://schemas.openxmlformats.org/officeDocument/2006/relationships/image" Target="../media/image52.svg"/><Relationship Id="rId2" Type="http://schemas.openxmlformats.org/officeDocument/2006/relationships/image" Target="../media/image39.png"/><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5" Type="http://schemas.openxmlformats.org/officeDocument/2006/relationships/image" Target="../media/image10.svg"/><Relationship Id="rId10" Type="http://schemas.openxmlformats.org/officeDocument/2006/relationships/image" Target="../media/image47.png"/><Relationship Id="rId19" Type="http://schemas.openxmlformats.org/officeDocument/2006/relationships/image" Target="../media/image54.svg"/><Relationship Id="rId4" Type="http://schemas.openxmlformats.org/officeDocument/2006/relationships/image" Target="../media/image41.png"/><Relationship Id="rId9" Type="http://schemas.openxmlformats.org/officeDocument/2006/relationships/image" Target="../media/image46.svg"/><Relationship Id="rId1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580.png"/><Relationship Id="rId3" Type="http://schemas.microsoft.com/office/2007/relationships/hdphoto" Target="../media/hdphoto2.wdp"/><Relationship Id="rId7" Type="http://schemas.openxmlformats.org/officeDocument/2006/relationships/image" Target="../media/image69.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70.png"/><Relationship Id="rId9" Type="http://schemas.openxmlformats.org/officeDocument/2006/relationships/image" Target="../media/image590.png"/></Relationships>
</file>

<file path=ppt/slides/_rels/slide16.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71.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70.png"/></Relationships>
</file>

<file path=ppt/slides/_rels/slide17.xml.rels><?xml version="1.0" encoding="UTF-8" standalone="yes"?>
<Relationships xmlns="http://schemas.openxmlformats.org/package/2006/relationships"><Relationship Id="rId8" Type="http://schemas.openxmlformats.org/officeDocument/2006/relationships/image" Target="../media/image630.png"/><Relationship Id="rId3" Type="http://schemas.openxmlformats.org/officeDocument/2006/relationships/image" Target="../media/image67.png"/><Relationship Id="rId7" Type="http://schemas.openxmlformats.org/officeDocument/2006/relationships/image" Target="../media/image620.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10.png"/><Relationship Id="rId5" Type="http://schemas.openxmlformats.org/officeDocument/2006/relationships/image" Target="../media/image75.png"/><Relationship Id="rId10" Type="http://schemas.openxmlformats.org/officeDocument/2006/relationships/image" Target="../media/image650.png"/><Relationship Id="rId4" Type="http://schemas.openxmlformats.org/officeDocument/2006/relationships/image" Target="../media/image68.png"/><Relationship Id="rId9" Type="http://schemas.openxmlformats.org/officeDocument/2006/relationships/image" Target="../media/image640.png"/></Relationships>
</file>

<file path=ppt/slides/_rels/slide1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60.png"/><Relationship Id="rId7" Type="http://schemas.microsoft.com/office/2007/relationships/hdphoto" Target="../media/hdphoto3.wdp"/><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670.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svg"/><Relationship Id="rId7"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8.sv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5.png"/><Relationship Id="rId1" Type="http://schemas.openxmlformats.org/officeDocument/2006/relationships/slideLayout" Target="../slideLayouts/slideLayout7.xml"/><Relationship Id="rId5" Type="http://schemas.openxmlformats.org/officeDocument/2006/relationships/image" Target="../media/image700.png"/><Relationship Id="rId4" Type="http://schemas.openxmlformats.org/officeDocument/2006/relationships/image" Target="../media/image68.png"/></Relationships>
</file>

<file path=ppt/slides/_rels/slide2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 Id="rId5" Type="http://schemas.openxmlformats.org/officeDocument/2006/relationships/image" Target="../media/image740.png"/><Relationship Id="rId4" Type="http://schemas.openxmlformats.org/officeDocument/2006/relationships/image" Target="../media/image730.png"/></Relationships>
</file>

<file path=ppt/slides/_rels/slide22.xml.rels><?xml version="1.0" encoding="UTF-8" standalone="yes"?>
<Relationships xmlns="http://schemas.openxmlformats.org/package/2006/relationships"><Relationship Id="rId3" Type="http://schemas.openxmlformats.org/officeDocument/2006/relationships/image" Target="../media/image760.png"/><Relationship Id="rId2" Type="http://schemas.openxmlformats.org/officeDocument/2006/relationships/image" Target="../media/image80.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81.png"/></Relationships>
</file>

<file path=ppt/slides/_rels/slide23.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10.svg"/><Relationship Id="rId18" Type="http://schemas.openxmlformats.org/officeDocument/2006/relationships/image" Target="../media/image55.png"/><Relationship Id="rId3" Type="http://schemas.openxmlformats.org/officeDocument/2006/relationships/image" Target="../media/image40.svg"/><Relationship Id="rId7" Type="http://schemas.openxmlformats.org/officeDocument/2006/relationships/image" Target="../media/image46.svg"/><Relationship Id="rId12" Type="http://schemas.openxmlformats.org/officeDocument/2006/relationships/image" Target="../media/image9.png"/><Relationship Id="rId17" Type="http://schemas.openxmlformats.org/officeDocument/2006/relationships/image" Target="../media/image54.svg"/><Relationship Id="rId2" Type="http://schemas.openxmlformats.org/officeDocument/2006/relationships/image" Target="../media/image39.png"/><Relationship Id="rId16"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2.svg"/><Relationship Id="rId15" Type="http://schemas.openxmlformats.org/officeDocument/2006/relationships/image" Target="../media/image52.svg"/><Relationship Id="rId10" Type="http://schemas.openxmlformats.org/officeDocument/2006/relationships/image" Target="../media/image49.png"/><Relationship Id="rId19" Type="http://schemas.openxmlformats.org/officeDocument/2006/relationships/image" Target="../media/image56.svg"/><Relationship Id="rId4" Type="http://schemas.openxmlformats.org/officeDocument/2006/relationships/image" Target="../media/image41.png"/><Relationship Id="rId9" Type="http://schemas.openxmlformats.org/officeDocument/2006/relationships/image" Target="../media/image48.svg"/><Relationship Id="rId14" Type="http://schemas.openxmlformats.org/officeDocument/2006/relationships/image" Target="../media/image51.png"/></Relationships>
</file>

<file path=ppt/slides/_rels/slide24.xml.rels><?xml version="1.0" encoding="UTF-8" standalone="yes"?>
<Relationships xmlns="http://schemas.openxmlformats.org/package/2006/relationships"><Relationship Id="rId8" Type="http://schemas.openxmlformats.org/officeDocument/2006/relationships/image" Target="../media/image800.png"/><Relationship Id="rId3" Type="http://schemas.openxmlformats.org/officeDocument/2006/relationships/image" Target="../media/image82.png"/><Relationship Id="rId7" Type="http://schemas.microsoft.com/office/2007/relationships/hdphoto" Target="../media/hdphoto2.wdp"/><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83.png"/><Relationship Id="rId4" Type="http://schemas.openxmlformats.org/officeDocument/2006/relationships/image" Target="../media/image60.png"/><Relationship Id="rId9" Type="http://schemas.openxmlformats.org/officeDocument/2006/relationships/image" Target="../media/image810.png"/></Relationships>
</file>

<file path=ppt/slides/_rels/slide25.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2.png"/><Relationship Id="rId7" Type="http://schemas.openxmlformats.org/officeDocument/2006/relationships/image" Target="../media/image84.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830.png"/><Relationship Id="rId5" Type="http://schemas.openxmlformats.org/officeDocument/2006/relationships/image" Target="../media/image820.png"/><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40.svg"/><Relationship Id="rId7" Type="http://schemas.openxmlformats.org/officeDocument/2006/relationships/image" Target="../media/image52.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70.png"/></Relationships>
</file>

<file path=ppt/slides/_rels/slide27.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87.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72.png"/><Relationship Id="rId4" Type="http://schemas.openxmlformats.org/officeDocument/2006/relationships/image" Target="../media/image68.png"/></Relationships>
</file>

<file path=ppt/slides/_rels/slide28.xml.rels><?xml version="1.0" encoding="UTF-8" standalone="yes"?>
<Relationships xmlns="http://schemas.openxmlformats.org/package/2006/relationships"><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29.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2.png"/><Relationship Id="rId7" Type="http://schemas.microsoft.com/office/2007/relationships/hdphoto" Target="../media/hdphoto2.wdp"/><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83.png"/><Relationship Id="rId4" Type="http://schemas.openxmlformats.org/officeDocument/2006/relationships/image" Target="../media/image60.png"/><Relationship Id="rId9" Type="http://schemas.openxmlformats.org/officeDocument/2006/relationships/image" Target="../media/image94.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2.svg"/><Relationship Id="rId7" Type="http://schemas.openxmlformats.org/officeDocument/2006/relationships/image" Target="../media/image23.svg"/><Relationship Id="rId12" Type="http://schemas.openxmlformats.org/officeDocument/2006/relationships/image" Target="../media/image28.png"/><Relationship Id="rId2" Type="http://schemas.openxmlformats.org/officeDocument/2006/relationships/image" Target="../media/image11.png"/><Relationship Id="rId16"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30.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71.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63.png"/><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67.png"/><Relationship Id="rId7" Type="http://schemas.openxmlformats.org/officeDocument/2006/relationships/image" Target="../media/image98.png"/><Relationship Id="rId12" Type="http://schemas.openxmlformats.org/officeDocument/2006/relationships/image" Target="../media/image103.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97.png"/><Relationship Id="rId11" Type="http://schemas.openxmlformats.org/officeDocument/2006/relationships/image" Target="../media/image102.png"/><Relationship Id="rId5" Type="http://schemas.openxmlformats.org/officeDocument/2006/relationships/image" Target="../media/image96.png"/><Relationship Id="rId10" Type="http://schemas.openxmlformats.org/officeDocument/2006/relationships/image" Target="../media/image101.png"/><Relationship Id="rId4" Type="http://schemas.openxmlformats.org/officeDocument/2006/relationships/image" Target="../media/image68.png"/><Relationship Id="rId9" Type="http://schemas.openxmlformats.org/officeDocument/2006/relationships/image" Target="../media/image100.png"/></Relationships>
</file>

<file path=ppt/slides/_rels/slide3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106.png"/><Relationship Id="rId5" Type="http://schemas.openxmlformats.org/officeDocument/2006/relationships/image" Target="../media/image76.png"/><Relationship Id="rId4" Type="http://schemas.openxmlformats.org/officeDocument/2006/relationships/image" Target="../media/image105.png"/></Relationships>
</file>

<file path=ppt/slides/_rels/slide3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 Id="rId5" Type="http://schemas.openxmlformats.org/officeDocument/2006/relationships/image" Target="../media/image108.png"/><Relationship Id="rId4" Type="http://schemas.openxmlformats.org/officeDocument/2006/relationships/image" Target="../media/image107.png"/></Relationships>
</file>

<file path=ppt/slides/_rels/slide34.xml.rels><?xml version="1.0" encoding="UTF-8" standalone="yes"?>
<Relationships xmlns="http://schemas.openxmlformats.org/package/2006/relationships"><Relationship Id="rId8" Type="http://schemas.openxmlformats.org/officeDocument/2006/relationships/image" Target="../media/image113.svg"/><Relationship Id="rId3" Type="http://schemas.openxmlformats.org/officeDocument/2006/relationships/image" Target="../media/image47.png"/><Relationship Id="rId7" Type="http://schemas.openxmlformats.org/officeDocument/2006/relationships/image" Target="../media/image112.png"/><Relationship Id="rId2" Type="http://schemas.openxmlformats.org/officeDocument/2006/relationships/image" Target="../media/image109.png"/><Relationship Id="rId1" Type="http://schemas.openxmlformats.org/officeDocument/2006/relationships/slideLayout" Target="../slideLayouts/slideLayout7.xml"/><Relationship Id="rId6" Type="http://schemas.openxmlformats.org/officeDocument/2006/relationships/image" Target="../media/image111.svg"/><Relationship Id="rId5" Type="http://schemas.openxmlformats.org/officeDocument/2006/relationships/image" Target="../media/image110.png"/><Relationship Id="rId4" Type="http://schemas.openxmlformats.org/officeDocument/2006/relationships/image" Target="../media/image48.svg"/><Relationship Id="rId9" Type="http://schemas.openxmlformats.org/officeDocument/2006/relationships/image" Target="../media/image114.png"/></Relationships>
</file>

<file path=ppt/slides/_rels/slide35.xml.rels><?xml version="1.0" encoding="UTF-8" standalone="yes"?>
<Relationships xmlns="http://schemas.openxmlformats.org/package/2006/relationships"><Relationship Id="rId3" Type="http://schemas.openxmlformats.org/officeDocument/2006/relationships/image" Target="../media/image111.svg"/><Relationship Id="rId2" Type="http://schemas.openxmlformats.org/officeDocument/2006/relationships/image" Target="../media/image110.png"/><Relationship Id="rId1" Type="http://schemas.openxmlformats.org/officeDocument/2006/relationships/slideLayout" Target="../slideLayouts/slideLayout7.xml"/><Relationship Id="rId4" Type="http://schemas.openxmlformats.org/officeDocument/2006/relationships/image" Target="../media/image115.png"/></Relationships>
</file>

<file path=ppt/slides/_rels/slide3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18" Type="http://schemas.openxmlformats.org/officeDocument/2006/relationships/image" Target="../media/image53.png"/><Relationship Id="rId3" Type="http://schemas.openxmlformats.org/officeDocument/2006/relationships/image" Target="../media/image40.svg"/><Relationship Id="rId21" Type="http://schemas.openxmlformats.org/officeDocument/2006/relationships/image" Target="../media/image56.svg"/><Relationship Id="rId7" Type="http://schemas.openxmlformats.org/officeDocument/2006/relationships/image" Target="../media/image44.svg"/><Relationship Id="rId12" Type="http://schemas.openxmlformats.org/officeDocument/2006/relationships/image" Target="../media/image49.png"/><Relationship Id="rId17" Type="http://schemas.openxmlformats.org/officeDocument/2006/relationships/image" Target="../media/image52.svg"/><Relationship Id="rId2" Type="http://schemas.openxmlformats.org/officeDocument/2006/relationships/image" Target="../media/image39.png"/><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5" Type="http://schemas.openxmlformats.org/officeDocument/2006/relationships/image" Target="../media/image10.svg"/><Relationship Id="rId10" Type="http://schemas.openxmlformats.org/officeDocument/2006/relationships/image" Target="../media/image47.png"/><Relationship Id="rId19" Type="http://schemas.openxmlformats.org/officeDocument/2006/relationships/image" Target="../media/image54.svg"/><Relationship Id="rId4" Type="http://schemas.openxmlformats.org/officeDocument/2006/relationships/image" Target="../media/image41.png"/><Relationship Id="rId9" Type="http://schemas.openxmlformats.org/officeDocument/2006/relationships/image" Target="../media/image46.svg"/><Relationship Id="rId1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17.png"/></Relationships>
</file>

<file path=ppt/slides/_rels/slide38.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8.png"/><Relationship Id="rId7" Type="http://schemas.openxmlformats.org/officeDocument/2006/relationships/image" Target="../media/image1180.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170.png"/><Relationship Id="rId5" Type="http://schemas.openxmlformats.org/officeDocument/2006/relationships/image" Target="../media/image117.png"/><Relationship Id="rId4" Type="http://schemas.microsoft.com/office/2007/relationships/hdphoto" Target="../media/hdphoto5.wdp"/><Relationship Id="rId9" Type="http://schemas.openxmlformats.org/officeDocument/2006/relationships/image" Target="../media/image120.png"/></Relationships>
</file>

<file path=ppt/slides/_rels/slide39.xml.rels><?xml version="1.0" encoding="UTF-8" standalone="yes"?>
<Relationships xmlns="http://schemas.openxmlformats.org/package/2006/relationships"><Relationship Id="rId8" Type="http://schemas.openxmlformats.org/officeDocument/2006/relationships/image" Target="../media/image124.png"/><Relationship Id="rId3" Type="http://schemas.microsoft.com/office/2007/relationships/hdphoto" Target="../media/hdphoto5.wdp"/><Relationship Id="rId7" Type="http://schemas.openxmlformats.org/officeDocument/2006/relationships/image" Target="../media/image123.png"/><Relationship Id="rId2" Type="http://schemas.openxmlformats.org/officeDocument/2006/relationships/image" Target="../media/image118.png"/><Relationship Id="rId1" Type="http://schemas.openxmlformats.org/officeDocument/2006/relationships/slideLayout" Target="../slideLayouts/slideLayout13.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17.png"/></Relationships>
</file>

<file path=ppt/slides/_rels/slide4.xml.rels><?xml version="1.0" encoding="UTF-8" standalone="yes"?>
<Relationships xmlns="http://schemas.openxmlformats.org/package/2006/relationships"><Relationship Id="rId8" Type="http://schemas.openxmlformats.org/officeDocument/2006/relationships/image" Target="../media/image38.png"/><Relationship Id="rId3" Type="http://schemas.microsoft.com/office/2007/relationships/hdphoto" Target="../media/hdphoto1.wdp"/><Relationship Id="rId7"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40.xml.rels><?xml version="1.0" encoding="UTF-8" standalone="yes"?>
<Relationships xmlns="http://schemas.openxmlformats.org/package/2006/relationships"><Relationship Id="rId8" Type="http://schemas.openxmlformats.org/officeDocument/2006/relationships/image" Target="../media/image128.png"/><Relationship Id="rId3" Type="http://schemas.microsoft.com/office/2007/relationships/hdphoto" Target="../media/hdphoto5.wdp"/><Relationship Id="rId7" Type="http://schemas.openxmlformats.org/officeDocument/2006/relationships/image" Target="../media/image127.png"/><Relationship Id="rId2" Type="http://schemas.openxmlformats.org/officeDocument/2006/relationships/image" Target="../media/image118.png"/><Relationship Id="rId1" Type="http://schemas.openxmlformats.org/officeDocument/2006/relationships/slideLayout" Target="../slideLayouts/slideLayout13.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17.png"/></Relationships>
</file>

<file path=ppt/slides/_rels/slide4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8.png"/><Relationship Id="rId1" Type="http://schemas.openxmlformats.org/officeDocument/2006/relationships/slideLayout" Target="../slideLayouts/slideLayout13.xml"/><Relationship Id="rId5" Type="http://schemas.openxmlformats.org/officeDocument/2006/relationships/image" Target="../media/image129.png"/><Relationship Id="rId4" Type="http://schemas.openxmlformats.org/officeDocument/2006/relationships/image" Target="../media/image117.png"/></Relationships>
</file>

<file path=ppt/slides/_rels/slide4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8.png"/><Relationship Id="rId1" Type="http://schemas.openxmlformats.org/officeDocument/2006/relationships/slideLayout" Target="../slideLayouts/slideLayout13.xml"/><Relationship Id="rId5" Type="http://schemas.openxmlformats.org/officeDocument/2006/relationships/image" Target="../media/image130.png"/><Relationship Id="rId4" Type="http://schemas.openxmlformats.org/officeDocument/2006/relationships/image" Target="../media/image117.png"/></Relationships>
</file>

<file path=ppt/slides/_rels/slide43.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7.xml"/><Relationship Id="rId5" Type="http://schemas.openxmlformats.org/officeDocument/2006/relationships/image" Target="../media/image134.png"/><Relationship Id="rId4" Type="http://schemas.openxmlformats.org/officeDocument/2006/relationships/image" Target="../media/image133.png"/></Relationships>
</file>

<file path=ppt/slides/_rels/slide44.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7.xml"/><Relationship Id="rId5" Type="http://schemas.openxmlformats.org/officeDocument/2006/relationships/image" Target="../media/image134.png"/><Relationship Id="rId4" Type="http://schemas.openxmlformats.org/officeDocument/2006/relationships/image" Target="../media/image133.png"/></Relationships>
</file>

<file path=ppt/slides/_rels/slide45.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7.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s>
</file>

<file path=ppt/slides/_rels/slide46.xml.rels><?xml version="1.0" encoding="UTF-8" standalone="yes"?>
<Relationships xmlns="http://schemas.openxmlformats.org/package/2006/relationships"><Relationship Id="rId13" Type="http://schemas.openxmlformats.org/officeDocument/2006/relationships/image" Target="../media/image138.png"/><Relationship Id="rId3" Type="http://schemas.openxmlformats.org/officeDocument/2006/relationships/image" Target="../media/image137.svg"/><Relationship Id="rId12"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5" Type="http://schemas.openxmlformats.org/officeDocument/2006/relationships/image" Target="../media/image138.png"/><Relationship Id="rId4" Type="http://schemas.openxmlformats.org/officeDocument/2006/relationships/image" Target="../media/image139.png"/></Relationships>
</file>

<file path=ppt/slides/_rels/slide48.xml.rels><?xml version="1.0" encoding="UTF-8" standalone="yes"?>
<Relationships xmlns="http://schemas.openxmlformats.org/package/2006/relationships"><Relationship Id="rId3" Type="http://schemas.openxmlformats.org/officeDocument/2006/relationships/image" Target="../media/image140.png"/><Relationship Id="rId7" Type="http://schemas.openxmlformats.org/officeDocument/2006/relationships/image" Target="../media/image144.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41.png"/></Relationships>
</file>

<file path=ppt/slides/_rels/slide49.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image" Target="../media/image145.png"/></Relationships>
</file>

<file path=ppt/slides/_rels/slide5.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18" Type="http://schemas.openxmlformats.org/officeDocument/2006/relationships/image" Target="../media/image53.png"/><Relationship Id="rId3" Type="http://schemas.openxmlformats.org/officeDocument/2006/relationships/image" Target="../media/image40.svg"/><Relationship Id="rId21" Type="http://schemas.openxmlformats.org/officeDocument/2006/relationships/image" Target="../media/image56.svg"/><Relationship Id="rId7" Type="http://schemas.openxmlformats.org/officeDocument/2006/relationships/image" Target="../media/image44.svg"/><Relationship Id="rId12" Type="http://schemas.openxmlformats.org/officeDocument/2006/relationships/image" Target="../media/image49.png"/><Relationship Id="rId17" Type="http://schemas.openxmlformats.org/officeDocument/2006/relationships/image" Target="../media/image52.svg"/><Relationship Id="rId2" Type="http://schemas.openxmlformats.org/officeDocument/2006/relationships/image" Target="../media/image39.png"/><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5" Type="http://schemas.openxmlformats.org/officeDocument/2006/relationships/image" Target="../media/image10.svg"/><Relationship Id="rId10" Type="http://schemas.openxmlformats.org/officeDocument/2006/relationships/image" Target="../media/image47.png"/><Relationship Id="rId19" Type="http://schemas.openxmlformats.org/officeDocument/2006/relationships/image" Target="../media/image54.svg"/><Relationship Id="rId4" Type="http://schemas.openxmlformats.org/officeDocument/2006/relationships/image" Target="../media/image41.png"/><Relationship Id="rId9" Type="http://schemas.openxmlformats.org/officeDocument/2006/relationships/image" Target="../media/image46.svg"/><Relationship Id="rId1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147.png"/><Relationship Id="rId7" Type="http://schemas.openxmlformats.org/officeDocument/2006/relationships/image" Target="../media/image151.png"/><Relationship Id="rId2" Type="http://schemas.openxmlformats.org/officeDocument/2006/relationships/image" Target="../media/image146.png"/><Relationship Id="rId1" Type="http://schemas.openxmlformats.org/officeDocument/2006/relationships/slideLayout" Target="../slideLayouts/slideLayout7.xml"/><Relationship Id="rId6" Type="http://schemas.openxmlformats.org/officeDocument/2006/relationships/image" Target="../media/image150.png"/><Relationship Id="rId5" Type="http://schemas.openxmlformats.org/officeDocument/2006/relationships/image" Target="../media/image149.png"/><Relationship Id="rId4" Type="http://schemas.openxmlformats.org/officeDocument/2006/relationships/image" Target="../media/image148.png"/></Relationships>
</file>

<file path=ppt/slides/_rels/slide51.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7.xml"/><Relationship Id="rId5" Type="http://schemas.openxmlformats.org/officeDocument/2006/relationships/image" Target="../media/image152.png"/><Relationship Id="rId4" Type="http://schemas.openxmlformats.org/officeDocument/2006/relationships/image" Target="../media/image149.png"/></Relationships>
</file>

<file path=ppt/slides/_rels/slide52.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7.xml"/><Relationship Id="rId4" Type="http://schemas.openxmlformats.org/officeDocument/2006/relationships/image" Target="../media/image149.png"/></Relationships>
</file>

<file path=ppt/slides/_rels/slide53.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18" Type="http://schemas.openxmlformats.org/officeDocument/2006/relationships/image" Target="../media/image53.png"/><Relationship Id="rId3" Type="http://schemas.openxmlformats.org/officeDocument/2006/relationships/image" Target="../media/image40.svg"/><Relationship Id="rId21" Type="http://schemas.openxmlformats.org/officeDocument/2006/relationships/image" Target="../media/image56.svg"/><Relationship Id="rId7" Type="http://schemas.openxmlformats.org/officeDocument/2006/relationships/image" Target="../media/image44.svg"/><Relationship Id="rId12" Type="http://schemas.openxmlformats.org/officeDocument/2006/relationships/image" Target="../media/image49.png"/><Relationship Id="rId17" Type="http://schemas.openxmlformats.org/officeDocument/2006/relationships/image" Target="../media/image52.svg"/><Relationship Id="rId2" Type="http://schemas.openxmlformats.org/officeDocument/2006/relationships/image" Target="../media/image39.png"/><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5" Type="http://schemas.openxmlformats.org/officeDocument/2006/relationships/image" Target="../media/image10.svg"/><Relationship Id="rId10" Type="http://schemas.openxmlformats.org/officeDocument/2006/relationships/image" Target="../media/image47.png"/><Relationship Id="rId19" Type="http://schemas.openxmlformats.org/officeDocument/2006/relationships/image" Target="../media/image54.svg"/><Relationship Id="rId4" Type="http://schemas.openxmlformats.org/officeDocument/2006/relationships/image" Target="../media/image41.png"/><Relationship Id="rId9" Type="http://schemas.openxmlformats.org/officeDocument/2006/relationships/image" Target="../media/image46.svg"/><Relationship Id="rId14" Type="http://schemas.openxmlformats.org/officeDocument/2006/relationships/image" Target="../media/image9.png"/></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8.png"/></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8.png"/></Relationships>
</file>

<file path=ppt/slides/_rels/slide5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68.png"/><Relationship Id="rId1" Type="http://schemas.openxmlformats.org/officeDocument/2006/relationships/slideLayout" Target="../slideLayouts/slideLayout7.xml"/><Relationship Id="rId5" Type="http://schemas.openxmlformats.org/officeDocument/2006/relationships/image" Target="../media/image153.png"/><Relationship Id="rId4" Type="http://schemas.openxmlformats.org/officeDocument/2006/relationships/image" Target="../media/image141.png"/></Relationships>
</file>

<file path=ppt/slides/_rels/slide57.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68.png"/><Relationship Id="rId1" Type="http://schemas.openxmlformats.org/officeDocument/2006/relationships/slideLayout" Target="../slideLayouts/slideLayout7.xml"/><Relationship Id="rId5" Type="http://schemas.openxmlformats.org/officeDocument/2006/relationships/image" Target="../media/image154.png"/><Relationship Id="rId4" Type="http://schemas.openxmlformats.org/officeDocument/2006/relationships/image" Target="../media/image141.png"/></Relationships>
</file>

<file path=ppt/slides/_rels/slide58.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2.png"/><Relationship Id="rId1" Type="http://schemas.openxmlformats.org/officeDocument/2006/relationships/slideLayout" Target="../slideLayouts/slideLayout7.xml"/><Relationship Id="rId5" Type="http://schemas.openxmlformats.org/officeDocument/2006/relationships/image" Target="../media/image114.png"/><Relationship Id="rId4" Type="http://schemas.openxmlformats.org/officeDocument/2006/relationships/image" Target="../media/image155.png"/></Relationships>
</file>

<file path=ppt/slides/_rels/slide59.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60.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7.xml"/><Relationship Id="rId4" Type="http://schemas.openxmlformats.org/officeDocument/2006/relationships/image" Target="../media/image158.png"/></Relationships>
</file>

<file path=ppt/slides/_rels/slide64.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35.svg"/><Relationship Id="rId18" Type="http://schemas.openxmlformats.org/officeDocument/2006/relationships/image" Target="../media/image163.png"/><Relationship Id="rId3" Type="http://schemas.openxmlformats.org/officeDocument/2006/relationships/image" Target="../media/image40.svg"/><Relationship Id="rId21" Type="http://schemas.openxmlformats.org/officeDocument/2006/relationships/image" Target="../media/image166.svg"/><Relationship Id="rId7" Type="http://schemas.openxmlformats.org/officeDocument/2006/relationships/image" Target="../media/image160.svg"/><Relationship Id="rId12" Type="http://schemas.openxmlformats.org/officeDocument/2006/relationships/image" Target="../media/image34.png"/><Relationship Id="rId17" Type="http://schemas.openxmlformats.org/officeDocument/2006/relationships/image" Target="../media/image162.svg"/><Relationship Id="rId2" Type="http://schemas.openxmlformats.org/officeDocument/2006/relationships/image" Target="../media/image39.png"/><Relationship Id="rId16" Type="http://schemas.openxmlformats.org/officeDocument/2006/relationships/image" Target="../media/image161.png"/><Relationship Id="rId20" Type="http://schemas.openxmlformats.org/officeDocument/2006/relationships/image" Target="../media/image165.png"/><Relationship Id="rId1" Type="http://schemas.openxmlformats.org/officeDocument/2006/relationships/slideLayout" Target="../slideLayouts/slideLayout7.xml"/><Relationship Id="rId6" Type="http://schemas.openxmlformats.org/officeDocument/2006/relationships/image" Target="../media/image159.png"/><Relationship Id="rId11" Type="http://schemas.openxmlformats.org/officeDocument/2006/relationships/image" Target="../media/image52.svg"/><Relationship Id="rId5" Type="http://schemas.openxmlformats.org/officeDocument/2006/relationships/image" Target="../media/image137.svg"/><Relationship Id="rId15" Type="http://schemas.openxmlformats.org/officeDocument/2006/relationships/image" Target="../media/image10.svg"/><Relationship Id="rId10" Type="http://schemas.openxmlformats.org/officeDocument/2006/relationships/image" Target="../media/image51.png"/><Relationship Id="rId19" Type="http://schemas.openxmlformats.org/officeDocument/2006/relationships/image" Target="../media/image164.svg"/><Relationship Id="rId4" Type="http://schemas.openxmlformats.org/officeDocument/2006/relationships/image" Target="../media/image136.png"/><Relationship Id="rId9" Type="http://schemas.openxmlformats.org/officeDocument/2006/relationships/image" Target="../media/image56.svg"/><Relationship Id="rId1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0.svg"/><Relationship Id="rId7" Type="http://schemas.openxmlformats.org/officeDocument/2006/relationships/image" Target="../media/image390.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64.png"/></Relationships>
</file>

<file path=ppt/slides/_rels/slide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65.png"/><Relationship Id="rId7" Type="http://schemas.openxmlformats.org/officeDocument/2006/relationships/image" Target="../media/image470.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69.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49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21" name="Group 20"/>
          <p:cNvGrpSpPr/>
          <p:nvPr/>
        </p:nvGrpSpPr>
        <p:grpSpPr>
          <a:xfrm>
            <a:off x="1066801" y="2259397"/>
            <a:ext cx="16078199" cy="5041831"/>
            <a:chOff x="4252091" y="1625669"/>
            <a:chExt cx="10613993" cy="6704793"/>
          </a:xfrm>
        </p:grpSpPr>
        <p:grpSp>
          <p:nvGrpSpPr>
            <p:cNvPr id="2" name="Group 2"/>
            <p:cNvGrpSpPr/>
            <p:nvPr/>
          </p:nvGrpSpPr>
          <p:grpSpPr>
            <a:xfrm>
              <a:off x="4252091" y="1625669"/>
              <a:ext cx="10613993" cy="6704793"/>
              <a:chOff x="0" y="0"/>
              <a:chExt cx="3622362" cy="2288224"/>
            </a:xfrm>
          </p:grpSpPr>
          <p:sp>
            <p:nvSpPr>
              <p:cNvPr id="3" name="Freeform 3"/>
              <p:cNvSpPr/>
              <p:nvPr/>
            </p:nvSpPr>
            <p:spPr>
              <a:xfrm>
                <a:off x="0" y="-4262"/>
                <a:ext cx="3630108" cy="2294710"/>
              </a:xfrm>
              <a:custGeom>
                <a:avLst/>
                <a:gdLst/>
                <a:ahLst/>
                <a:cxnLst/>
                <a:rect l="l" t="t" r="r" b="b"/>
                <a:pathLst>
                  <a:path w="3630108" h="229471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A0B29E"/>
              </a:solidFill>
            </p:spPr>
          </p:sp>
        </p:grpSp>
        <p:grpSp>
          <p:nvGrpSpPr>
            <p:cNvPr id="4" name="Group 4"/>
            <p:cNvGrpSpPr/>
            <p:nvPr/>
          </p:nvGrpSpPr>
          <p:grpSpPr>
            <a:xfrm>
              <a:off x="4392225" y="1780245"/>
              <a:ext cx="10362475" cy="6389967"/>
              <a:chOff x="-44298" y="-4262"/>
              <a:chExt cx="3721282" cy="2294710"/>
            </a:xfrm>
          </p:grpSpPr>
          <p:sp>
            <p:nvSpPr>
              <p:cNvPr id="5" name="Freeform 5"/>
              <p:cNvSpPr/>
              <p:nvPr/>
            </p:nvSpPr>
            <p:spPr>
              <a:xfrm>
                <a:off x="-44298" y="-4262"/>
                <a:ext cx="3721282" cy="2294710"/>
              </a:xfrm>
              <a:custGeom>
                <a:avLst/>
                <a:gdLst/>
                <a:ahLst/>
                <a:cxnLst/>
                <a:rect l="l" t="t" r="r" b="b"/>
                <a:pathLst>
                  <a:path w="3630108" h="229471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FBF6EB"/>
              </a:solidFill>
            </p:spPr>
          </p:sp>
        </p:grpSp>
      </p:grpSp>
      <p:sp>
        <p:nvSpPr>
          <p:cNvPr id="8" name="Freeform 8"/>
          <p:cNvSpPr/>
          <p:nvPr/>
        </p:nvSpPr>
        <p:spPr>
          <a:xfrm rot="-2700000">
            <a:off x="1131177" y="2160563"/>
            <a:ext cx="1371510" cy="1939154"/>
          </a:xfrm>
          <a:custGeom>
            <a:avLst/>
            <a:gdLst/>
            <a:ahLst/>
            <a:cxnLst/>
            <a:rect l="l" t="t" r="r" b="b"/>
            <a:pathLst>
              <a:path w="1371510" h="1939154">
                <a:moveTo>
                  <a:pt x="0" y="0"/>
                </a:moveTo>
                <a:lnTo>
                  <a:pt x="1371510" y="0"/>
                </a:lnTo>
                <a:lnTo>
                  <a:pt x="1371510" y="1939154"/>
                </a:lnTo>
                <a:lnTo>
                  <a:pt x="0" y="19391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a:off x="14962169" y="2007454"/>
            <a:ext cx="1047315" cy="1256351"/>
          </a:xfrm>
          <a:custGeom>
            <a:avLst/>
            <a:gdLst/>
            <a:ahLst/>
            <a:cxnLst/>
            <a:rect l="l" t="t" r="r" b="b"/>
            <a:pathLst>
              <a:path w="1047315" h="1256351">
                <a:moveTo>
                  <a:pt x="0" y="0"/>
                </a:moveTo>
                <a:lnTo>
                  <a:pt x="1047315" y="0"/>
                </a:lnTo>
                <a:lnTo>
                  <a:pt x="1047315" y="1256351"/>
                </a:lnTo>
                <a:lnTo>
                  <a:pt x="0" y="1256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4666663">
            <a:off x="15243306" y="-2497647"/>
            <a:ext cx="6089387" cy="5301890"/>
          </a:xfrm>
          <a:custGeom>
            <a:avLst/>
            <a:gdLst/>
            <a:ahLst/>
            <a:cxnLst/>
            <a:rect l="l" t="t" r="r" b="b"/>
            <a:pathLst>
              <a:path w="8799284" h="7413397">
                <a:moveTo>
                  <a:pt x="0" y="0"/>
                </a:moveTo>
                <a:lnTo>
                  <a:pt x="8799284" y="0"/>
                </a:lnTo>
                <a:lnTo>
                  <a:pt x="8799284" y="7413397"/>
                </a:lnTo>
                <a:lnTo>
                  <a:pt x="0" y="74133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rot="-4124715">
            <a:off x="16729696" y="-97728"/>
            <a:ext cx="746966" cy="1833902"/>
          </a:xfrm>
          <a:custGeom>
            <a:avLst/>
            <a:gdLst/>
            <a:ahLst/>
            <a:cxnLst/>
            <a:rect l="l" t="t" r="r" b="b"/>
            <a:pathLst>
              <a:path w="2055221" h="2920384">
                <a:moveTo>
                  <a:pt x="0" y="0"/>
                </a:moveTo>
                <a:lnTo>
                  <a:pt x="2055221" y="0"/>
                </a:lnTo>
                <a:lnTo>
                  <a:pt x="2055221" y="2920384"/>
                </a:lnTo>
                <a:lnTo>
                  <a:pt x="0" y="29203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rot="19368374">
            <a:off x="15853439" y="8430637"/>
            <a:ext cx="3308206" cy="1630043"/>
          </a:xfrm>
          <a:custGeom>
            <a:avLst/>
            <a:gdLst/>
            <a:ahLst/>
            <a:cxnLst/>
            <a:rect l="l" t="t" r="r" b="b"/>
            <a:pathLst>
              <a:path w="3308206" h="1630043">
                <a:moveTo>
                  <a:pt x="0" y="0"/>
                </a:moveTo>
                <a:lnTo>
                  <a:pt x="3308206" y="0"/>
                </a:lnTo>
                <a:lnTo>
                  <a:pt x="3308206" y="1630043"/>
                </a:lnTo>
                <a:lnTo>
                  <a:pt x="0" y="163004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6" name="Freeform 16"/>
          <p:cNvSpPr/>
          <p:nvPr/>
        </p:nvSpPr>
        <p:spPr>
          <a:xfrm rot="4134520">
            <a:off x="-553996" y="-312971"/>
            <a:ext cx="2156766" cy="2076184"/>
          </a:xfrm>
          <a:custGeom>
            <a:avLst/>
            <a:gdLst/>
            <a:ahLst/>
            <a:cxnLst/>
            <a:rect l="l" t="t" r="r" b="b"/>
            <a:pathLst>
              <a:path w="2707954" h="3534034">
                <a:moveTo>
                  <a:pt x="0" y="0"/>
                </a:moveTo>
                <a:lnTo>
                  <a:pt x="2707954" y="0"/>
                </a:lnTo>
                <a:lnTo>
                  <a:pt x="2707954" y="3534034"/>
                </a:lnTo>
                <a:lnTo>
                  <a:pt x="0" y="353403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7" name="Freeform 17"/>
          <p:cNvSpPr/>
          <p:nvPr/>
        </p:nvSpPr>
        <p:spPr>
          <a:xfrm rot="1787442">
            <a:off x="-2016501" y="9165195"/>
            <a:ext cx="4521758" cy="2160590"/>
          </a:xfrm>
          <a:custGeom>
            <a:avLst/>
            <a:gdLst/>
            <a:ahLst/>
            <a:cxnLst/>
            <a:rect l="l" t="t" r="r" b="b"/>
            <a:pathLst>
              <a:path w="4521758" h="4114800">
                <a:moveTo>
                  <a:pt x="0" y="0"/>
                </a:moveTo>
                <a:lnTo>
                  <a:pt x="4521758" y="0"/>
                </a:lnTo>
                <a:lnTo>
                  <a:pt x="4521758"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8" name="Freeform 18"/>
          <p:cNvSpPr/>
          <p:nvPr/>
        </p:nvSpPr>
        <p:spPr>
          <a:xfrm rot="-3346152">
            <a:off x="-348809" y="7284305"/>
            <a:ext cx="2344158" cy="4114800"/>
          </a:xfrm>
          <a:custGeom>
            <a:avLst/>
            <a:gdLst/>
            <a:ahLst/>
            <a:cxnLst/>
            <a:rect l="l" t="t" r="r" b="b"/>
            <a:pathLst>
              <a:path w="4247535" h="4114800">
                <a:moveTo>
                  <a:pt x="0" y="0"/>
                </a:moveTo>
                <a:lnTo>
                  <a:pt x="4247536" y="0"/>
                </a:lnTo>
                <a:lnTo>
                  <a:pt x="4247536" y="4114800"/>
                </a:lnTo>
                <a:lnTo>
                  <a:pt x="0" y="411480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20" name="Google Shape;7484;p29"/>
          <p:cNvSpPr txBox="1">
            <a:spLocks/>
          </p:cNvSpPr>
          <p:nvPr/>
        </p:nvSpPr>
        <p:spPr>
          <a:xfrm>
            <a:off x="1676400" y="2933700"/>
            <a:ext cx="14703422"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baseline="0" noProof="0" dirty="0">
                <a:ln w="0"/>
                <a:solidFill>
                  <a:srgbClr val="C00000"/>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500" b="1" i="0" u="none" strike="noStrike" kern="0" cap="none" spc="0" normalizeH="0" noProof="0" dirty="0">
                <a:ln w="0"/>
                <a:solidFill>
                  <a:srgbClr val="C00000"/>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noProof="0" dirty="0">
                <a:ln w="0"/>
                <a:solidFill>
                  <a:srgbClr val="C00000"/>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ĐẾN VỚI TIẾT HỌC HÔM NAY</a:t>
            </a:r>
            <a:r>
              <a:rPr kumimoji="0" lang="vi-VN" sz="7500" b="1" i="0" u="none" strike="noStrike" kern="0" cap="none" spc="0" normalizeH="0" baseline="0" noProof="0" dirty="0">
                <a:ln w="0"/>
                <a:solidFill>
                  <a:srgbClr val="C00000"/>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8669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 name="Freeform 3"/>
          <p:cNvSpPr/>
          <p:nvPr/>
        </p:nvSpPr>
        <p:spPr>
          <a:xfrm>
            <a:off x="18669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4" name="Freeform 4"/>
          <p:cNvSpPr/>
          <p:nvPr/>
        </p:nvSpPr>
        <p:spPr>
          <a:xfrm>
            <a:off x="91849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7" name="Freeform 4"/>
          <p:cNvSpPr/>
          <p:nvPr/>
        </p:nvSpPr>
        <p:spPr>
          <a:xfrm>
            <a:off x="9230374" y="5448300"/>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9" name="Rectangle 38"/>
          <p:cNvSpPr/>
          <p:nvPr/>
        </p:nvSpPr>
        <p:spPr>
          <a:xfrm>
            <a:off x="6989473" y="1003637"/>
            <a:ext cx="407515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KẾT LUẬN</a:t>
            </a:r>
          </a:p>
        </p:txBody>
      </p:sp>
      <p:pic>
        <p:nvPicPr>
          <p:cNvPr id="38" name="Picture 37"/>
          <p:cNvPicPr>
            <a:picLocks noChangeAspect="1"/>
          </p:cNvPicPr>
          <p:nvPr/>
        </p:nvPicPr>
        <p:blipFill>
          <a:blip r:embed="rId4"/>
          <a:stretch>
            <a:fillRect/>
          </a:stretch>
        </p:blipFill>
        <p:spPr>
          <a:xfrm>
            <a:off x="1752600" y="2366612"/>
            <a:ext cx="14401800" cy="5824888"/>
          </a:xfrm>
          <a:prstGeom prst="rect">
            <a:avLst/>
          </a:prstGeom>
        </p:spPr>
      </p:pic>
      <p:pic>
        <p:nvPicPr>
          <p:cNvPr id="44" name="Picture 43"/>
          <p:cNvPicPr>
            <a:picLocks noChangeAspect="1"/>
          </p:cNvPicPr>
          <p:nvPr/>
        </p:nvPicPr>
        <p:blipFill>
          <a:blip r:embed="rId5"/>
          <a:stretch>
            <a:fillRect/>
          </a:stretch>
        </p:blipFill>
        <p:spPr>
          <a:xfrm>
            <a:off x="381000" y="698188"/>
            <a:ext cx="1097375" cy="8279086"/>
          </a:xfrm>
          <a:prstGeom prst="rect">
            <a:avLst/>
          </a:prstGeom>
        </p:spPr>
      </p:pic>
      <p:pic>
        <p:nvPicPr>
          <p:cNvPr id="45" name="Picture 44"/>
          <p:cNvPicPr>
            <a:picLocks noChangeAspect="1"/>
          </p:cNvPicPr>
          <p:nvPr/>
        </p:nvPicPr>
        <p:blipFill>
          <a:blip r:embed="rId6"/>
          <a:stretch>
            <a:fillRect/>
          </a:stretch>
        </p:blipFill>
        <p:spPr>
          <a:xfrm>
            <a:off x="16502956" y="372787"/>
            <a:ext cx="1261981" cy="1518036"/>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2691137" y="2857500"/>
                <a:ext cx="12091663" cy="4811574"/>
              </a:xfrm>
              <a:prstGeom prst="rect">
                <a:avLst/>
              </a:prstGeom>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a:latin typeface="Arial" panose="020B0604020202020204" pitchFamily="34" charset="0"/>
                    <a:ea typeface="Times New Roman" panose="02020603050405020304" pitchFamily="18" charset="0"/>
                    <a:cs typeface="Arial" panose="020B0604020202020204" pitchFamily="34" charset="0"/>
                  </a:rPr>
                  <a:t>Mỗi hàm số u xác định trên tập M = {1; 2; 3;...; m} với </a:t>
                </a:r>
                <a14:m>
                  <m:oMath xmlns:m="http://schemas.openxmlformats.org/officeDocument/2006/math">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m</m:t>
                    </m:r>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N</m:t>
                        </m:r>
                      </m:e>
                      <m:sup>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4000">
                    <a:effectLst/>
                    <a:latin typeface="Arial" panose="020B0604020202020204" pitchFamily="34" charset="0"/>
                    <a:ea typeface="Times New Roman" panose="02020603050405020304" pitchFamily="18" charset="0"/>
                    <a:cs typeface="Arial" panose="020B0604020202020204" pitchFamily="34" charset="0"/>
                  </a:rPr>
                  <a:t> được gọi là một dãy số hữu hạn.</a:t>
                </a:r>
              </a:p>
              <a:p>
                <a:pPr marL="571500" indent="-571500" algn="just">
                  <a:lnSpc>
                    <a:spcPct val="150000"/>
                  </a:lnSpc>
                  <a:spcAft>
                    <a:spcPts val="800"/>
                  </a:spcAft>
                  <a:buFont typeface="Arial" panose="020B0604020202020204" pitchFamily="34" charset="0"/>
                  <a:buChar char="•"/>
                </a:pPr>
                <a:r>
                  <a:rPr lang="en-US" sz="4000">
                    <a:effectLst/>
                    <a:latin typeface="Arial" panose="020B0604020202020204" pitchFamily="34" charset="0"/>
                    <a:ea typeface="Times New Roman" panose="02020603050405020304" pitchFamily="18" charset="0"/>
                    <a:cs typeface="Arial" panose="020B0604020202020204" pitchFamily="34" charset="0"/>
                  </a:rPr>
                  <a:t>Dạng khai triển của dãy số hữu hạn là </a:t>
                </a:r>
                <a14:m>
                  <m:oMath xmlns:m="http://schemas.openxmlformats.org/officeDocument/2006/math">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e>
                      <m: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e>
                      <m: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2</m:t>
                        </m:r>
                      </m:sub>
                    </m:s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m</m:t>
                        </m:r>
                      </m:sub>
                    </m:sSub>
                  </m:oMath>
                </a14:m>
                <a:r>
                  <a:rPr lang="en-US" sz="4000">
                    <a:effectLst/>
                    <a:latin typeface="Arial" panose="020B0604020202020204" pitchFamily="34" charset="0"/>
                    <a:ea typeface="Times New Roman" panose="02020603050405020304" pitchFamily="18" charset="0"/>
                    <a:cs typeface="Arial" panose="020B0604020202020204" pitchFamily="34" charset="0"/>
                  </a:rPr>
                  <a:t>. Số </a:t>
                </a:r>
                <a14:m>
                  <m:oMath xmlns:m="http://schemas.openxmlformats.org/officeDocument/2006/math">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e>
                      <m: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1</m:t>
                        </m:r>
                      </m:sub>
                    </m:sSub>
                  </m:oMath>
                </a14:m>
                <a:r>
                  <a:rPr lang="en-US" sz="4000">
                    <a:effectLst/>
                    <a:latin typeface="Arial" panose="020B0604020202020204" pitchFamily="34" charset="0"/>
                    <a:ea typeface="Times New Roman" panose="02020603050405020304" pitchFamily="18" charset="0"/>
                    <a:cs typeface="Arial" panose="020B0604020202020204" pitchFamily="34" charset="0"/>
                  </a:rPr>
                  <a:t> gọi là số hạng đầu, số </a:t>
                </a:r>
                <a14:m>
                  <m:oMath xmlns:m="http://schemas.openxmlformats.org/officeDocument/2006/math">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m</m:t>
                        </m:r>
                      </m:sub>
                    </m:sSub>
                  </m:oMath>
                </a14:m>
                <a:r>
                  <a:rPr lang="en-US" sz="4000">
                    <a:effectLst/>
                    <a:latin typeface="Arial" panose="020B0604020202020204" pitchFamily="34" charset="0"/>
                    <a:ea typeface="Times New Roman" panose="02020603050405020304" pitchFamily="18" charset="0"/>
                    <a:cs typeface="Arial" panose="020B0604020202020204" pitchFamily="34" charset="0"/>
                  </a:rPr>
                  <a:t> gọi là số hạng cuối.</a:t>
                </a:r>
              </a:p>
            </p:txBody>
          </p:sp>
        </mc:Choice>
        <mc:Fallback xmlns="">
          <p:sp>
            <p:nvSpPr>
              <p:cNvPr id="6" name="Rectangle 5"/>
              <p:cNvSpPr>
                <a:spLocks noRot="1" noChangeAspect="1" noMove="1" noResize="1" noEditPoints="1" noAdjustHandles="1" noChangeArrowheads="1" noChangeShapeType="1" noTextEdit="1"/>
              </p:cNvSpPr>
              <p:nvPr/>
            </p:nvSpPr>
            <p:spPr>
              <a:xfrm>
                <a:off x="2691137" y="2857500"/>
                <a:ext cx="12091663" cy="4811574"/>
              </a:xfrm>
              <a:prstGeom prst="rect">
                <a:avLst/>
              </a:prstGeom>
              <a:blipFill>
                <a:blip r:embed="rId7"/>
                <a:stretch>
                  <a:fillRect l="-1613" r="-1764" b="-2155"/>
                </a:stretch>
              </a:blipFill>
            </p:spPr>
            <p:txBody>
              <a:bodyPr/>
              <a:lstStyle/>
              <a:p>
                <a:r>
                  <a:rPr lang="en-US">
                    <a:noFill/>
                  </a:rPr>
                  <a:t> </a:t>
                </a:r>
              </a:p>
            </p:txBody>
          </p:sp>
        </mc:Fallback>
      </mc:AlternateContent>
      <p:pic>
        <p:nvPicPr>
          <p:cNvPr id="17" name="Picture 16"/>
          <p:cNvPicPr>
            <a:picLocks noChangeAspect="1"/>
          </p:cNvPicPr>
          <p:nvPr/>
        </p:nvPicPr>
        <p:blipFill>
          <a:blip r:embed="rId8"/>
          <a:stretch>
            <a:fillRect/>
          </a:stretch>
        </p:blipFill>
        <p:spPr>
          <a:xfrm>
            <a:off x="7263218" y="7886700"/>
            <a:ext cx="3019191" cy="1676545"/>
          </a:xfrm>
          <a:prstGeom prst="rect">
            <a:avLst/>
          </a:prstGeom>
        </p:spPr>
      </p:pic>
    </p:spTree>
    <p:extLst>
      <p:ext uri="{BB962C8B-B14F-4D97-AF65-F5344CB8AC3E}">
        <p14:creationId xmlns:p14="http://schemas.microsoft.com/office/powerpoint/2010/main" val="3515424773"/>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anim calcmode="lin" valueType="num">
                                      <p:cBhvr>
                                        <p:cTn id="17" dur="500" fill="hold"/>
                                        <p:tgtEl>
                                          <p:spTgt spid="38"/>
                                        </p:tgtEl>
                                        <p:attrNameLst>
                                          <p:attrName>ppt_x</p:attrName>
                                        </p:attrNameLst>
                                      </p:cBhvr>
                                      <p:tavLst>
                                        <p:tav tm="0">
                                          <p:val>
                                            <p:strVal val="#ppt_x"/>
                                          </p:val>
                                        </p:tav>
                                        <p:tav tm="100000">
                                          <p:val>
                                            <p:strVal val="#ppt_x"/>
                                          </p:val>
                                        </p:tav>
                                      </p:tavLst>
                                    </p:anim>
                                    <p:anim calcmode="lin" valueType="num">
                                      <p:cBhvr>
                                        <p:cTn id="18"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800100"/>
            <a:ext cx="16687800" cy="8763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5"/>
          <p:cNvSpPr txBox="1"/>
          <p:nvPr/>
        </p:nvSpPr>
        <p:spPr>
          <a:xfrm>
            <a:off x="7696200" y="253764"/>
            <a:ext cx="2667000" cy="1549848"/>
          </a:xfrm>
          <a:prstGeom prst="rect">
            <a:avLst/>
          </a:prstGeom>
        </p:spPr>
        <p:txBody>
          <a:bodyPr wrap="square" lIns="0" tIns="0" rIns="0" bIns="0" rtlCol="0" anchor="t">
            <a:spAutoFit/>
          </a:bodyPr>
          <a:lstStyle/>
          <a:p>
            <a:pPr marL="0" marR="0" lvl="0" indent="0" algn="ctr" defTabSz="914400" rtl="0" eaLnBrk="1" fontAlgn="auto" latinLnBrk="0" hangingPunct="1">
              <a:lnSpc>
                <a:spcPts val="14857"/>
              </a:lnSpc>
              <a:spcBef>
                <a:spcPts val="0"/>
              </a:spcBef>
              <a:spcAft>
                <a:spcPts val="0"/>
              </a:spcAft>
              <a:buClrTx/>
              <a:buSzTx/>
              <a:buFontTx/>
              <a:buNone/>
              <a:tabLst/>
              <a:defRPr/>
            </a:pPr>
            <a:r>
              <a:rPr kumimoji="0" lang="en-US" sz="4000" b="1" i="0" u="sng"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rPr>
              <a:t>Ví dụ 2:</a:t>
            </a:r>
          </a:p>
        </p:txBody>
      </p:sp>
      <p:sp>
        <p:nvSpPr>
          <p:cNvPr id="22" name="Oval Callout 21"/>
          <p:cNvSpPr/>
          <p:nvPr/>
        </p:nvSpPr>
        <p:spPr>
          <a:xfrm>
            <a:off x="8433399" y="5676900"/>
            <a:ext cx="1701201" cy="914400"/>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7" name="Picture 26"/>
          <p:cNvPicPr>
            <a:picLocks noChangeAspect="1"/>
          </p:cNvPicPr>
          <p:nvPr/>
        </p:nvPicPr>
        <p:blipFill>
          <a:blip r:embed="rId2"/>
          <a:stretch>
            <a:fillRect/>
          </a:stretch>
        </p:blipFill>
        <p:spPr>
          <a:xfrm>
            <a:off x="16464982" y="402220"/>
            <a:ext cx="1512438" cy="1979983"/>
          </a:xfrm>
          <a:prstGeom prst="rect">
            <a:avLst/>
          </a:prstGeom>
        </p:spPr>
      </p:pic>
      <p:pic>
        <p:nvPicPr>
          <p:cNvPr id="29" name="Picture 28"/>
          <p:cNvPicPr>
            <a:picLocks noChangeAspect="1"/>
          </p:cNvPicPr>
          <p:nvPr/>
        </p:nvPicPr>
        <p:blipFill>
          <a:blip r:embed="rId3"/>
          <a:stretch>
            <a:fillRect/>
          </a:stretch>
        </p:blipFill>
        <p:spPr>
          <a:xfrm rot="3872335">
            <a:off x="-144950" y="8358189"/>
            <a:ext cx="2075476" cy="1760350"/>
          </a:xfrm>
          <a:prstGeom prst="rect">
            <a:avLst/>
          </a:prstGeom>
        </p:spPr>
      </p:pic>
      <p:pic>
        <p:nvPicPr>
          <p:cNvPr id="30" name="Picture 29"/>
          <p:cNvPicPr>
            <a:picLocks noChangeAspect="1"/>
          </p:cNvPicPr>
          <p:nvPr/>
        </p:nvPicPr>
        <p:blipFill>
          <a:blip r:embed="rId4"/>
          <a:stretch>
            <a:fillRect/>
          </a:stretch>
        </p:blipFill>
        <p:spPr>
          <a:xfrm>
            <a:off x="381000" y="601537"/>
            <a:ext cx="1092632" cy="909764"/>
          </a:xfrm>
          <a:prstGeom prst="rect">
            <a:avLst/>
          </a:prstGeom>
        </p:spPr>
      </p:pic>
      <p:sp>
        <p:nvSpPr>
          <p:cNvPr id="2" name="Rectangle 1"/>
          <p:cNvSpPr/>
          <p:nvPr/>
        </p:nvSpPr>
        <p:spPr>
          <a:xfrm>
            <a:off x="1371600" y="1902893"/>
            <a:ext cx="15240001" cy="3697807"/>
          </a:xfrm>
          <a:prstGeom prst="rect">
            <a:avLst/>
          </a:prstGeom>
        </p:spPr>
        <p:txBody>
          <a:bodyPr wrap="square">
            <a:spAutoFit/>
          </a:bodyPr>
          <a:lstStyle/>
          <a:p>
            <a:pPr algn="just">
              <a:lnSpc>
                <a:spcPct val="150000"/>
              </a:lnSpc>
            </a:pPr>
            <a:r>
              <a:rPr lang="nl-NL" sz="3800">
                <a:solidFill>
                  <a:srgbClr val="000000"/>
                </a:solidFill>
                <a:latin typeface="Arial" panose="020B0604020202020204" pitchFamily="34" charset="0"/>
                <a:ea typeface="Calibri" panose="020F0502020204030204" pitchFamily="34" charset="0"/>
                <a:cs typeface="Arial" panose="020B0604020202020204" pitchFamily="34" charset="0"/>
              </a:rPr>
              <a:t>Xét dãy số hữu hạn gồm các số tự nhiên lẻ nhỏ hơn 20, sắp xếp theo thứ tự từ bé đến lớn.</a:t>
            </a:r>
          </a:p>
          <a:p>
            <a:pPr algn="just">
              <a:lnSpc>
                <a:spcPct val="150000"/>
              </a:lnSpc>
            </a:pPr>
            <a:r>
              <a:rPr lang="nl-NL" sz="3800">
                <a:solidFill>
                  <a:srgbClr val="000000"/>
                </a:solidFill>
                <a:latin typeface="Arial" panose="020B0604020202020204" pitchFamily="34" charset="0"/>
                <a:ea typeface="Calibri" panose="020F0502020204030204" pitchFamily="34" charset="0"/>
                <a:cs typeface="Arial" panose="020B0604020202020204" pitchFamily="34" charset="0"/>
              </a:rPr>
              <a:t>a) Liệt kê tất cả các số hạng của dãy số hữu hạn này.</a:t>
            </a:r>
          </a:p>
          <a:p>
            <a:pPr algn="just">
              <a:lnSpc>
                <a:spcPct val="150000"/>
              </a:lnSpc>
            </a:pPr>
            <a:r>
              <a:rPr lang="en-US" sz="3800">
                <a:effectLst/>
                <a:latin typeface="Arial" panose="020B0604020202020204" pitchFamily="34" charset="0"/>
                <a:ea typeface="Arial" panose="020B0604020202020204" pitchFamily="34" charset="0"/>
                <a:cs typeface="Arial" panose="020B0604020202020204" pitchFamily="34" charset="0"/>
              </a:rPr>
              <a:t>b) Tìm số hạng đầu và số hạng cuối của dãy số đó.</a:t>
            </a:r>
          </a:p>
        </p:txBody>
      </p:sp>
      <p:sp>
        <p:nvSpPr>
          <p:cNvPr id="6" name="Rectangle 5"/>
          <p:cNvSpPr/>
          <p:nvPr/>
        </p:nvSpPr>
        <p:spPr>
          <a:xfrm>
            <a:off x="1363913" y="6960211"/>
            <a:ext cx="16083389" cy="1840889"/>
          </a:xfrm>
          <a:prstGeom prst="rect">
            <a:avLst/>
          </a:prstGeom>
        </p:spPr>
        <p:txBody>
          <a:bodyPr wrap="square">
            <a:spAutoFit/>
          </a:bodyPr>
          <a:lstStyle/>
          <a:p>
            <a:pPr lvl="0" algn="just">
              <a:lnSpc>
                <a:spcPct val="150000"/>
              </a:lnSpc>
              <a:spcAft>
                <a:spcPts val="800"/>
              </a:spcAft>
            </a:pPr>
            <a:r>
              <a:rPr lang="nl-NL" sz="3800">
                <a:solidFill>
                  <a:srgbClr val="000000"/>
                </a:solidFill>
                <a:latin typeface="Arial" panose="020B0604020202020204" pitchFamily="34" charset="0"/>
                <a:ea typeface="Calibri" panose="020F0502020204030204" pitchFamily="34" charset="0"/>
                <a:cs typeface="Arial" panose="020B0604020202020204" pitchFamily="34" charset="0"/>
              </a:rPr>
              <a:t>a) Các số hạng của dãy số là: 1, 3, 5, 7, 9, 11, 13, 15, 17, 19.</a:t>
            </a:r>
          </a:p>
          <a:p>
            <a:pPr lvl="0" algn="just">
              <a:lnSpc>
                <a:spcPct val="150000"/>
              </a:lnSpc>
              <a:spcAft>
                <a:spcPts val="800"/>
              </a:spcAft>
            </a:pPr>
            <a:r>
              <a:rPr lang="en-US" sz="3800">
                <a:solidFill>
                  <a:prstClr val="black"/>
                </a:solidFill>
                <a:latin typeface="Arial" panose="020B0604020202020204" pitchFamily="34" charset="0"/>
                <a:ea typeface="Arial" panose="020B0604020202020204" pitchFamily="34" charset="0"/>
                <a:cs typeface="Arial" panose="020B0604020202020204" pitchFamily="34" charset="0"/>
              </a:rPr>
              <a:t>b) Số hạng đầu của dãy số này là 1 và số hạng cuối của dãy số là 19.</a:t>
            </a:r>
          </a:p>
        </p:txBody>
      </p:sp>
      <p:pic>
        <p:nvPicPr>
          <p:cNvPr id="7" name="Picture 6"/>
          <p:cNvPicPr>
            <a:picLocks noChangeAspect="1"/>
          </p:cNvPicPr>
          <p:nvPr/>
        </p:nvPicPr>
        <p:blipFill>
          <a:blip r:embed="rId5"/>
          <a:stretch>
            <a:fillRect/>
          </a:stretch>
        </p:blipFill>
        <p:spPr>
          <a:xfrm>
            <a:off x="16154400" y="4904909"/>
            <a:ext cx="1905000" cy="1237575"/>
          </a:xfrm>
          <a:prstGeom prst="rect">
            <a:avLst/>
          </a:prstGeom>
        </p:spPr>
      </p:pic>
    </p:spTree>
    <p:extLst>
      <p:ext uri="{BB962C8B-B14F-4D97-AF65-F5344CB8AC3E}">
        <p14:creationId xmlns:p14="http://schemas.microsoft.com/office/powerpoint/2010/main" val="2264519766"/>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 calcmode="lin" valueType="num">
                                      <p:cBhvr additive="base">
                                        <p:cTn id="26"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grpSp>
        <p:nvGrpSpPr>
          <p:cNvPr id="15" name="Group 14"/>
          <p:cNvGrpSpPr/>
          <p:nvPr/>
        </p:nvGrpSpPr>
        <p:grpSpPr>
          <a:xfrm>
            <a:off x="6743700" y="419100"/>
            <a:ext cx="4876800" cy="1148122"/>
            <a:chOff x="1524000" y="698726"/>
            <a:chExt cx="4876800" cy="1148122"/>
          </a:xfrm>
        </p:grpSpPr>
        <p:sp>
          <p:nvSpPr>
            <p:cNvPr id="16" name="Flowchart: Terminator 15"/>
            <p:cNvSpPr/>
            <p:nvPr/>
          </p:nvSpPr>
          <p:spPr>
            <a:xfrm>
              <a:off x="1524000" y="762816"/>
              <a:ext cx="4876800" cy="1084032"/>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2056458" y="698726"/>
              <a:ext cx="3925242" cy="1002710"/>
            </a:xfrm>
            <a:prstGeom prst="rect">
              <a:avLst/>
            </a:prstGeom>
            <a:noFill/>
            <a:ln>
              <a:noFill/>
            </a:ln>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1</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17"/>
          <p:cNvPicPr>
            <a:picLocks noChangeAspect="1"/>
          </p:cNvPicPr>
          <p:nvPr/>
        </p:nvPicPr>
        <p:blipFill>
          <a:blip r:embed="rId2"/>
          <a:stretch>
            <a:fillRect/>
          </a:stretch>
        </p:blipFill>
        <p:spPr>
          <a:xfrm>
            <a:off x="525905" y="364045"/>
            <a:ext cx="1600200" cy="1322321"/>
          </a:xfrm>
          <a:prstGeom prst="rect">
            <a:avLst/>
          </a:prstGeom>
        </p:spPr>
      </p:pic>
      <p:sp>
        <p:nvSpPr>
          <p:cNvPr id="20" name="Rectangle 19"/>
          <p:cNvSpPr/>
          <p:nvPr/>
        </p:nvSpPr>
        <p:spPr>
          <a:xfrm>
            <a:off x="533400" y="1714500"/>
            <a:ext cx="17297400" cy="3403111"/>
          </a:xfrm>
          <a:prstGeom prst="rect">
            <a:avLst/>
          </a:prstGeom>
        </p:spPr>
        <p:txBody>
          <a:bodyPr wrap="square">
            <a:spAutoFit/>
          </a:bodyPr>
          <a:lstStyle/>
          <a:p>
            <a:pPr lvl="0" algn="just">
              <a:lnSpc>
                <a:spcPct val="150000"/>
              </a:lnSpc>
              <a:defRPr/>
            </a:pPr>
            <a:r>
              <a:rPr lang="vi-VN" sz="3700">
                <a:solidFill>
                  <a:schemeClr val="bg1"/>
                </a:solidFill>
                <a:ea typeface="Times New Roman" panose="02020603050405020304" pitchFamily="18" charset="0"/>
              </a:rPr>
              <a:t>a) Xét dãy số gồm tất cả các số tự nhiên chia cho 5 dư 1 theo thứ tự tăng dần. Xác định số hạng tổng quát của dãy số.</a:t>
            </a:r>
          </a:p>
          <a:p>
            <a:pPr lvl="0" algn="just">
              <a:lnSpc>
                <a:spcPct val="150000"/>
              </a:lnSpc>
              <a:defRPr/>
            </a:pPr>
            <a:r>
              <a:rPr lang="vi-VN" sz="3700">
                <a:solidFill>
                  <a:schemeClr val="bg1"/>
                </a:solidFill>
                <a:ea typeface="Times New Roman" panose="02020603050405020304" pitchFamily="18" charset="0"/>
              </a:rPr>
              <a:t>b) Viết dãy số hữu hạn gồm năm số hạng đầu của dãy số trong câu a. Xác định số hạng đầu và số hạng cuối của dãy số hữu hạn này.</a:t>
            </a:r>
          </a:p>
        </p:txBody>
      </p:sp>
      <p:sp>
        <p:nvSpPr>
          <p:cNvPr id="13" name="Oval Callout 12"/>
          <p:cNvSpPr/>
          <p:nvPr/>
        </p:nvSpPr>
        <p:spPr>
          <a:xfrm>
            <a:off x="8344190" y="5372100"/>
            <a:ext cx="1789177" cy="841560"/>
          </a:xfrm>
          <a:prstGeom prst="wedgeEllipseCallout">
            <a:avLst>
              <a:gd name="adj1" fmla="val 40685"/>
              <a:gd name="adj2" fmla="val 26553"/>
            </a:avLst>
          </a:prstGeom>
          <a:solidFill>
            <a:srgbClr val="FFFF93"/>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1200" cap="none" spc="0" normalizeH="0" baseline="0" noProof="0" dirty="0">
                <a:ln>
                  <a:noFill/>
                </a:ln>
                <a:solidFill>
                  <a:srgbClr val="1F497D"/>
                </a:solidFill>
                <a:effectLst/>
                <a:uLnTx/>
                <a:uFillTx/>
                <a:latin typeface="Arial" panose="020B0604020202020204" pitchFamily="34" charset="0"/>
                <a:ea typeface="+mn-ea"/>
                <a:cs typeface="+mn-cs"/>
              </a:rPr>
              <a:t>Giải</a:t>
            </a:r>
            <a:endParaRPr kumimoji="0" lang="en-US" sz="3700" b="1" i="0" u="none" strike="noStrike" kern="1200" cap="none" spc="0" normalizeH="0" baseline="0" noProof="0" dirty="0">
              <a:ln>
                <a:noFill/>
              </a:ln>
              <a:solidFill>
                <a:srgbClr val="1F497D"/>
              </a:solidFill>
              <a:effectLst/>
              <a:uLnTx/>
              <a:uFillTx/>
              <a:latin typeface="Calibri"/>
              <a:ea typeface="+mn-ea"/>
              <a:cs typeface="+mn-cs"/>
            </a:endParaRPr>
          </a:p>
        </p:txBody>
      </p:sp>
      <p:sp>
        <p:nvSpPr>
          <p:cNvPr id="2" name="Rectangle 1"/>
          <p:cNvSpPr/>
          <p:nvPr/>
        </p:nvSpPr>
        <p:spPr>
          <a:xfrm>
            <a:off x="525905" y="6382663"/>
            <a:ext cx="17152495" cy="3713837"/>
          </a:xfrm>
          <a:prstGeom prst="rect">
            <a:avLst/>
          </a:prstGeom>
        </p:spPr>
        <p:txBody>
          <a:bodyPr wrap="square">
            <a:spAutoFit/>
          </a:bodyPr>
          <a:lstStyle/>
          <a:p>
            <a:pPr algn="just">
              <a:lnSpc>
                <a:spcPct val="150000"/>
              </a:lnSpc>
              <a:spcAft>
                <a:spcPts val="800"/>
              </a:spcAft>
            </a:pPr>
            <a:r>
              <a:rPr lang="en-US" sz="3700">
                <a:solidFill>
                  <a:schemeClr val="bg1"/>
                </a:solidFill>
                <a:latin typeface="Arial" panose="020B0604020202020204" pitchFamily="34" charset="0"/>
                <a:ea typeface="Times New Roman" panose="02020603050405020304" pitchFamily="18" charset="0"/>
                <a:cs typeface="Arial" panose="020B0604020202020204" pitchFamily="34" charset="0"/>
              </a:rPr>
              <a:t>a) Xét số tự nhiên a khác 0, ta có a chia cho 5 dư 1, khi đó tồn tại số tự nhiên q khác 0 để a = 5q + 1.</a:t>
            </a:r>
          </a:p>
          <a:p>
            <a:pPr algn="just">
              <a:lnSpc>
                <a:spcPct val="150000"/>
              </a:lnSpc>
              <a:spcAft>
                <a:spcPts val="800"/>
              </a:spcAft>
            </a:pPr>
            <a:r>
              <a:rPr lang="en-US" sz="3700">
                <a:solidFill>
                  <a:schemeClr val="bg1"/>
                </a:solidFill>
                <a:latin typeface="Arial" panose="020B0604020202020204" pitchFamily="34" charset="0"/>
                <a:ea typeface="Times New Roman" panose="02020603050405020304" pitchFamily="18" charset="0"/>
                <a:cs typeface="Arial" panose="020B0604020202020204" pitchFamily="34" charset="0"/>
              </a:rPr>
              <a:t>Xét dãy số gồm tất cả các số tự nhiên chia cho 5 dư 1 theo thứ tự tăng dần. </a:t>
            </a:r>
          </a:p>
          <a:p>
            <a:pPr algn="just">
              <a:lnSpc>
                <a:spcPct val="150000"/>
              </a:lnSpc>
              <a:spcAft>
                <a:spcPts val="800"/>
              </a:spcAft>
            </a:pPr>
            <a:r>
              <a:rPr lang="en-US" sz="3700">
                <a:solidFill>
                  <a:schemeClr val="bg1"/>
                </a:solidFill>
                <a:latin typeface="Arial" panose="020B0604020202020204" pitchFamily="34" charset="0"/>
                <a:ea typeface="Times New Roman" panose="02020603050405020304" pitchFamily="18" charset="0"/>
                <a:cs typeface="Arial" panose="020B0604020202020204" pitchFamily="34" charset="0"/>
              </a:rPr>
              <a:t>Khi đó, số hạng tổng quát của dãy số là u</a:t>
            </a:r>
            <a:r>
              <a:rPr lang="en-US" sz="3700" baseline="-25000">
                <a:solidFill>
                  <a:schemeClr val="bg1"/>
                </a:solidFill>
                <a:latin typeface="Arial" panose="020B0604020202020204" pitchFamily="34" charset="0"/>
                <a:ea typeface="Times New Roman" panose="02020603050405020304" pitchFamily="18" charset="0"/>
                <a:cs typeface="Arial" panose="020B0604020202020204" pitchFamily="34" charset="0"/>
              </a:rPr>
              <a:t>n</a:t>
            </a:r>
            <a:r>
              <a:rPr lang="en-US" sz="3700">
                <a:solidFill>
                  <a:schemeClr val="bg1"/>
                </a:solidFill>
                <a:latin typeface="Arial" panose="020B0604020202020204" pitchFamily="34" charset="0"/>
                <a:ea typeface="Times New Roman" panose="02020603050405020304" pitchFamily="18" charset="0"/>
                <a:cs typeface="Arial" panose="020B0604020202020204" pitchFamily="34" charset="0"/>
              </a:rPr>
              <a:t> = 5n + 1 (n </a:t>
            </a:r>
            <a:r>
              <a:rPr lang="en-US" sz="3700">
                <a:solidFill>
                  <a:schemeClr val="bg1"/>
                </a:solidFill>
                <a:latin typeface="Arial" panose="020B0604020202020204" pitchFamily="34" charset="0"/>
                <a:ea typeface="Cambria Math" panose="02040503050406030204" pitchFamily="18" charset="0"/>
                <a:cs typeface="Arial" panose="020B0604020202020204" pitchFamily="34" charset="0"/>
              </a:rPr>
              <a:t>∈</a:t>
            </a:r>
            <a:r>
              <a:rPr lang="en-US" sz="3700">
                <a:solidFill>
                  <a:schemeClr val="bg1"/>
                </a:solidFill>
                <a:latin typeface="Arial" panose="020B0604020202020204" pitchFamily="34" charset="0"/>
                <a:ea typeface="Times New Roman" panose="02020603050405020304" pitchFamily="18" charset="0"/>
                <a:cs typeface="Arial" panose="020B0604020202020204" pitchFamily="34" charset="0"/>
              </a:rPr>
              <a:t> ℕ</a:t>
            </a:r>
            <a:r>
              <a:rPr lang="en-US" sz="37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en-US" sz="3700">
                <a:solidFill>
                  <a:schemeClr val="bg1"/>
                </a:solidFill>
                <a:latin typeface="Arial" panose="020B0604020202020204" pitchFamily="34" charset="0"/>
                <a:ea typeface="Times New Roman" panose="02020603050405020304" pitchFamily="18" charset="0"/>
                <a:cs typeface="Arial" panose="020B0604020202020204" pitchFamily="34" charset="0"/>
              </a:rPr>
              <a:t>).</a:t>
            </a:r>
          </a:p>
        </p:txBody>
      </p:sp>
      <p:pic>
        <p:nvPicPr>
          <p:cNvPr id="3" name="Picture 2"/>
          <p:cNvPicPr>
            <a:picLocks noChangeAspect="1"/>
          </p:cNvPicPr>
          <p:nvPr/>
        </p:nvPicPr>
        <p:blipFill>
          <a:blip r:embed="rId3"/>
          <a:stretch>
            <a:fillRect/>
          </a:stretch>
        </p:blipFill>
        <p:spPr>
          <a:xfrm>
            <a:off x="17678400" y="5011097"/>
            <a:ext cx="871784" cy="871784"/>
          </a:xfrm>
          <a:prstGeom prst="rect">
            <a:avLst/>
          </a:prstGeom>
        </p:spPr>
      </p:pic>
    </p:spTree>
    <p:extLst>
      <p:ext uri="{BB962C8B-B14F-4D97-AF65-F5344CB8AC3E}">
        <p14:creationId xmlns:p14="http://schemas.microsoft.com/office/powerpoint/2010/main" val="17485837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3"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grpSp>
        <p:nvGrpSpPr>
          <p:cNvPr id="15" name="Group 14"/>
          <p:cNvGrpSpPr/>
          <p:nvPr/>
        </p:nvGrpSpPr>
        <p:grpSpPr>
          <a:xfrm>
            <a:off x="6743700" y="419100"/>
            <a:ext cx="4876800" cy="1148122"/>
            <a:chOff x="1524000" y="698726"/>
            <a:chExt cx="4876800" cy="1148122"/>
          </a:xfrm>
        </p:grpSpPr>
        <p:sp>
          <p:nvSpPr>
            <p:cNvPr id="16" name="Flowchart: Terminator 15"/>
            <p:cNvSpPr/>
            <p:nvPr/>
          </p:nvSpPr>
          <p:spPr>
            <a:xfrm>
              <a:off x="1524000" y="762816"/>
              <a:ext cx="4876800" cy="1084032"/>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2056458" y="698726"/>
              <a:ext cx="3925242" cy="1002710"/>
            </a:xfrm>
            <a:prstGeom prst="rect">
              <a:avLst/>
            </a:prstGeom>
            <a:noFill/>
            <a:ln>
              <a:noFill/>
            </a:ln>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1</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17"/>
          <p:cNvPicPr>
            <a:picLocks noChangeAspect="1"/>
          </p:cNvPicPr>
          <p:nvPr/>
        </p:nvPicPr>
        <p:blipFill>
          <a:blip r:embed="rId2"/>
          <a:stretch>
            <a:fillRect/>
          </a:stretch>
        </p:blipFill>
        <p:spPr>
          <a:xfrm>
            <a:off x="525905" y="364045"/>
            <a:ext cx="1600200" cy="1322321"/>
          </a:xfrm>
          <a:prstGeom prst="rect">
            <a:avLst/>
          </a:prstGeom>
        </p:spPr>
      </p:pic>
      <p:sp>
        <p:nvSpPr>
          <p:cNvPr id="20" name="Rectangle 19"/>
          <p:cNvSpPr/>
          <p:nvPr/>
        </p:nvSpPr>
        <p:spPr>
          <a:xfrm>
            <a:off x="533400" y="1714500"/>
            <a:ext cx="17297400" cy="340311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7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mn-cs"/>
              </a:rPr>
              <a:t>a) Xét dãy số gồm tất cả các số tự nhiên chia cho 5 dư 1 theo thứ tự tăng dần. Xác định số hạng tổng quát của dãy số.</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7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mn-cs"/>
              </a:rPr>
              <a:t>b) Viết dãy số hữu hạn gồm năm số hạng đầu của dãy số trong câu a. Xác định số hạng đầu và số hạng cuối của dãy số hữu hạn này.</a:t>
            </a:r>
          </a:p>
        </p:txBody>
      </p:sp>
      <p:sp>
        <p:nvSpPr>
          <p:cNvPr id="13" name="Oval Callout 12"/>
          <p:cNvSpPr/>
          <p:nvPr/>
        </p:nvSpPr>
        <p:spPr>
          <a:xfrm>
            <a:off x="8344190" y="5372100"/>
            <a:ext cx="1789177" cy="841560"/>
          </a:xfrm>
          <a:prstGeom prst="wedgeEllipseCallout">
            <a:avLst>
              <a:gd name="adj1" fmla="val 40685"/>
              <a:gd name="adj2" fmla="val 26553"/>
            </a:avLst>
          </a:prstGeom>
          <a:solidFill>
            <a:srgbClr val="FFFF93"/>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700" b="1" i="0" u="none" strike="noStrike" kern="1200" cap="none" spc="0" normalizeH="0" baseline="0" noProof="0" dirty="0">
                <a:ln>
                  <a:noFill/>
                </a:ln>
                <a:solidFill>
                  <a:srgbClr val="1F497D"/>
                </a:solidFill>
                <a:effectLst/>
                <a:uLnTx/>
                <a:uFillTx/>
                <a:latin typeface="Arial" panose="020B0604020202020204" pitchFamily="34" charset="0"/>
                <a:ea typeface="+mn-ea"/>
                <a:cs typeface="+mn-cs"/>
              </a:rPr>
              <a:t>Giải</a:t>
            </a:r>
            <a:endParaRPr kumimoji="0" lang="en-US" sz="3700" b="1" i="0" u="none" strike="noStrike" kern="1200" cap="none" spc="0" normalizeH="0" baseline="0" noProof="0" dirty="0">
              <a:ln>
                <a:noFill/>
              </a:ln>
              <a:solidFill>
                <a:srgbClr val="1F497D"/>
              </a:solidFill>
              <a:effectLst/>
              <a:uLnTx/>
              <a:uFillTx/>
              <a:latin typeface="Calibri"/>
              <a:ea typeface="+mn-ea"/>
              <a:cs typeface="+mn-cs"/>
            </a:endParaRPr>
          </a:p>
        </p:txBody>
      </p:sp>
      <p:pic>
        <p:nvPicPr>
          <p:cNvPr id="3" name="Picture 2"/>
          <p:cNvPicPr>
            <a:picLocks noChangeAspect="1"/>
          </p:cNvPicPr>
          <p:nvPr/>
        </p:nvPicPr>
        <p:blipFill>
          <a:blip r:embed="rId3"/>
          <a:stretch>
            <a:fillRect/>
          </a:stretch>
        </p:blipFill>
        <p:spPr>
          <a:xfrm>
            <a:off x="16916400" y="8877300"/>
            <a:ext cx="1066800" cy="1066800"/>
          </a:xfrm>
          <a:prstGeom prst="rect">
            <a:avLst/>
          </a:prstGeom>
        </p:spPr>
      </p:pic>
      <p:sp>
        <p:nvSpPr>
          <p:cNvPr id="10" name="Rectangle 9"/>
          <p:cNvSpPr/>
          <p:nvPr/>
        </p:nvSpPr>
        <p:spPr>
          <a:xfrm>
            <a:off x="590078" y="6667500"/>
            <a:ext cx="17297400" cy="2295757"/>
          </a:xfrm>
          <a:prstGeom prst="rect">
            <a:avLst/>
          </a:prstGeom>
        </p:spPr>
        <p:txBody>
          <a:bodyPr wrap="square">
            <a:spAutoFit/>
          </a:bodyPr>
          <a:lstStyle/>
          <a:p>
            <a:pPr marL="0" marR="0" lvl="0" indent="0" algn="just" defTabSz="914400" rtl="0" eaLnBrk="1" fontAlgn="auto" latinLnBrk="0" hangingPunct="1">
              <a:lnSpc>
                <a:spcPct val="200000"/>
              </a:lnSpc>
              <a:spcBef>
                <a:spcPts val="0"/>
              </a:spcBef>
              <a:spcAft>
                <a:spcPts val="800"/>
              </a:spcAft>
              <a:buClrTx/>
              <a:buSzTx/>
              <a:buFontTx/>
              <a:buNone/>
              <a:tabLst/>
              <a:defRPr/>
            </a:pPr>
            <a:r>
              <a:rPr kumimoji="0" lang="en-US" sz="37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 Dãy gồm năm số hạng đầu của dãy số trong câu a là: 6; 11; 16; 21; 26.</a:t>
            </a:r>
          </a:p>
          <a:p>
            <a:pPr marL="0" marR="0" lvl="0" indent="0" algn="just" defTabSz="914400" rtl="0" eaLnBrk="1" fontAlgn="auto" latinLnBrk="0" hangingPunct="1">
              <a:lnSpc>
                <a:spcPct val="200000"/>
              </a:lnSpc>
              <a:spcBef>
                <a:spcPts val="0"/>
              </a:spcBef>
              <a:spcAft>
                <a:spcPts val="800"/>
              </a:spcAft>
              <a:buClrTx/>
              <a:buSzTx/>
              <a:buFontTx/>
              <a:buNone/>
              <a:tabLst/>
              <a:defRPr/>
            </a:pPr>
            <a:r>
              <a:rPr kumimoji="0" lang="en-US" sz="37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Số hạng đầu của dãy là u</a:t>
            </a:r>
            <a:r>
              <a:rPr kumimoji="0" lang="en-US" sz="3700" b="0" i="0" u="none" strike="noStrike" kern="1200" cap="none" spc="0" normalizeH="0" baseline="-25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a:t>
            </a:r>
            <a:r>
              <a:rPr kumimoji="0" lang="en-US" sz="37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 6, số hạng cuối của dãy là u</a:t>
            </a:r>
            <a:r>
              <a:rPr kumimoji="0" lang="en-US" sz="3700" b="0" i="0" u="none" strike="noStrike" kern="1200" cap="none" spc="0" normalizeH="0" baseline="-25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5</a:t>
            </a:r>
            <a:r>
              <a:rPr kumimoji="0" lang="en-US" sz="37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 26.</a:t>
            </a:r>
          </a:p>
        </p:txBody>
      </p:sp>
    </p:spTree>
    <p:extLst>
      <p:ext uri="{BB962C8B-B14F-4D97-AF65-F5344CB8AC3E}">
        <p14:creationId xmlns:p14="http://schemas.microsoft.com/office/powerpoint/2010/main" val="346688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 name="Freeform 3"/>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4" name="Freeform 4"/>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sp>
      <p:sp>
        <p:nvSpPr>
          <p:cNvPr id="8" name="Freeform 8"/>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9" name="Freeform 9"/>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10" name="Freeform 10"/>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sp>
      <p:sp>
        <p:nvSpPr>
          <p:cNvPr id="15" name="Freeform 15"/>
          <p:cNvSpPr/>
          <p:nvPr/>
        </p:nvSpPr>
        <p:spPr>
          <a:xfrm rot="-2774507" flipH="1">
            <a:off x="2622182" y="2020931"/>
            <a:ext cx="2807679" cy="1285683"/>
          </a:xfrm>
          <a:custGeom>
            <a:avLst/>
            <a:gdLst/>
            <a:ahLst/>
            <a:cxnLst/>
            <a:rect l="l" t="t" r="r" b="b"/>
            <a:pathLst>
              <a:path w="2807679" h="1285683">
                <a:moveTo>
                  <a:pt x="2807678" y="0"/>
                </a:moveTo>
                <a:lnTo>
                  <a:pt x="0" y="0"/>
                </a:lnTo>
                <a:lnTo>
                  <a:pt x="0" y="1285683"/>
                </a:lnTo>
                <a:lnTo>
                  <a:pt x="2807678" y="1285683"/>
                </a:lnTo>
                <a:lnTo>
                  <a:pt x="2807678"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0" name="Freeform 20"/>
          <p:cNvSpPr/>
          <p:nvPr/>
        </p:nvSpPr>
        <p:spPr>
          <a:xfrm>
            <a:off x="687817" y="8354905"/>
            <a:ext cx="1001258" cy="1441602"/>
          </a:xfrm>
          <a:custGeom>
            <a:avLst/>
            <a:gdLst/>
            <a:ahLst/>
            <a:cxnLst/>
            <a:rect l="l" t="t" r="r" b="b"/>
            <a:pathLst>
              <a:path w="1001258" h="1441602">
                <a:moveTo>
                  <a:pt x="0" y="0"/>
                </a:moveTo>
                <a:lnTo>
                  <a:pt x="1001258" y="0"/>
                </a:lnTo>
                <a:lnTo>
                  <a:pt x="1001258" y="1441602"/>
                </a:lnTo>
                <a:lnTo>
                  <a:pt x="0" y="14416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1" name="Freeform 21"/>
          <p:cNvSpPr/>
          <p:nvPr/>
        </p:nvSpPr>
        <p:spPr>
          <a:xfrm rot="-3741713" flipV="1">
            <a:off x="16309758" y="8094121"/>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2" name="Freeform 22"/>
          <p:cNvSpPr/>
          <p:nvPr/>
        </p:nvSpPr>
        <p:spPr>
          <a:xfrm rot="-5400000">
            <a:off x="8647843" y="7097795"/>
            <a:ext cx="858964" cy="4114800"/>
          </a:xfrm>
          <a:custGeom>
            <a:avLst/>
            <a:gdLst/>
            <a:ahLst/>
            <a:cxnLst/>
            <a:rect l="l" t="t" r="r" b="b"/>
            <a:pathLst>
              <a:path w="858964" h="4114800">
                <a:moveTo>
                  <a:pt x="0" y="0"/>
                </a:moveTo>
                <a:lnTo>
                  <a:pt x="858964" y="0"/>
                </a:lnTo>
                <a:lnTo>
                  <a:pt x="858964"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3" name="Freeform 23"/>
          <p:cNvSpPr/>
          <p:nvPr/>
        </p:nvSpPr>
        <p:spPr>
          <a:xfrm rot="8387412" flipV="1">
            <a:off x="346728" y="498611"/>
            <a:ext cx="2041001" cy="1005657"/>
          </a:xfrm>
          <a:custGeom>
            <a:avLst/>
            <a:gdLst/>
            <a:ahLst/>
            <a:cxnLst/>
            <a:rect l="l" t="t" r="r" b="b"/>
            <a:pathLst>
              <a:path w="2041001" h="1005657">
                <a:moveTo>
                  <a:pt x="0" y="1005657"/>
                </a:moveTo>
                <a:lnTo>
                  <a:pt x="2041000" y="1005657"/>
                </a:lnTo>
                <a:lnTo>
                  <a:pt x="2041000" y="0"/>
                </a:lnTo>
                <a:lnTo>
                  <a:pt x="0" y="0"/>
                </a:lnTo>
                <a:lnTo>
                  <a:pt x="0" y="1005657"/>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4" name="Freeform 24"/>
          <p:cNvSpPr/>
          <p:nvPr/>
        </p:nvSpPr>
        <p:spPr>
          <a:xfrm>
            <a:off x="16796868" y="595185"/>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grpSp>
        <p:nvGrpSpPr>
          <p:cNvPr id="27" name="Group 26"/>
          <p:cNvGrpSpPr/>
          <p:nvPr/>
        </p:nvGrpSpPr>
        <p:grpSpPr>
          <a:xfrm>
            <a:off x="3810000" y="2287418"/>
            <a:ext cx="11340245" cy="4913482"/>
            <a:chOff x="4354085" y="1526225"/>
            <a:chExt cx="9446480" cy="4173627"/>
          </a:xfrm>
        </p:grpSpPr>
        <p:sp>
          <p:nvSpPr>
            <p:cNvPr id="28" name="Freeform 5"/>
            <p:cNvSpPr/>
            <p:nvPr/>
          </p:nvSpPr>
          <p:spPr>
            <a:xfrm>
              <a:off x="4354085" y="1526225"/>
              <a:ext cx="9446480" cy="4173627"/>
            </a:xfrm>
            <a:custGeom>
              <a:avLst/>
              <a:gdLst/>
              <a:ahLst/>
              <a:cxnLst/>
              <a:rect l="l" t="t" r="r" b="b"/>
              <a:pathLst>
                <a:path w="9446480" h="4173627">
                  <a:moveTo>
                    <a:pt x="0" y="0"/>
                  </a:moveTo>
                  <a:lnTo>
                    <a:pt x="9446480" y="0"/>
                  </a:lnTo>
                  <a:lnTo>
                    <a:pt x="9446480" y="4173627"/>
                  </a:lnTo>
                  <a:lnTo>
                    <a:pt x="0" y="417362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29" name="Freeform 6"/>
            <p:cNvSpPr/>
            <p:nvPr/>
          </p:nvSpPr>
          <p:spPr>
            <a:xfrm>
              <a:off x="4560315" y="1617341"/>
              <a:ext cx="9034021" cy="3882321"/>
            </a:xfrm>
            <a:custGeom>
              <a:avLst/>
              <a:gdLst/>
              <a:ahLst/>
              <a:cxnLst/>
              <a:rect l="l" t="t" r="r" b="b"/>
              <a:pathLst>
                <a:path w="9034021" h="3991395">
                  <a:moveTo>
                    <a:pt x="0" y="0"/>
                  </a:moveTo>
                  <a:lnTo>
                    <a:pt x="9034020" y="0"/>
                  </a:lnTo>
                  <a:lnTo>
                    <a:pt x="9034020" y="3991395"/>
                  </a:lnTo>
                  <a:lnTo>
                    <a:pt x="0" y="399139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grpSp>
      <p:sp>
        <p:nvSpPr>
          <p:cNvPr id="31" name="Rectangle 30"/>
          <p:cNvSpPr/>
          <p:nvPr/>
        </p:nvSpPr>
        <p:spPr>
          <a:xfrm>
            <a:off x="4267200" y="2909930"/>
            <a:ext cx="10336399" cy="3093154"/>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rPr>
              <a:t>2.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rPr>
              <a:t>CÁCH</a:t>
            </a:r>
            <a:r>
              <a:rPr kumimoji="0" lang="en-US" sz="6500" b="1" i="0" u="none" strike="noStrike" kern="1200" cap="none" spc="0" normalizeH="0" noProof="0">
                <a:ln>
                  <a:noFill/>
                </a:ln>
                <a:solidFill>
                  <a:srgbClr val="5B96A9"/>
                </a:solidFill>
                <a:effectLst/>
                <a:uLnTx/>
                <a:uFillTx/>
                <a:latin typeface="Arial" panose="020B0604020202020204" pitchFamily="34" charset="0"/>
                <a:ea typeface="+mn-ea"/>
                <a:cs typeface="Arial" panose="020B0604020202020204" pitchFamily="34" charset="0"/>
              </a:rPr>
              <a:t> CHO MỘT </a:t>
            </a:r>
            <a:r>
              <a:rPr kumimoji="0" lang="en-US" sz="6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rPr>
              <a:t>DÃY SỐ</a:t>
            </a:r>
          </a:p>
        </p:txBody>
      </p:sp>
    </p:spTree>
    <p:extLst>
      <p:ext uri="{BB962C8B-B14F-4D97-AF65-F5344CB8AC3E}">
        <p14:creationId xmlns:p14="http://schemas.microsoft.com/office/powerpoint/2010/main" val="3694165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03027" y="370448"/>
            <a:ext cx="979790" cy="914400"/>
          </a:xfrm>
          <a:prstGeom prst="rect">
            <a:avLst/>
          </a:prstGeom>
        </p:spPr>
      </p:pic>
      <p:sp>
        <p:nvSpPr>
          <p:cNvPr id="21" name="TextBox 20"/>
          <p:cNvSpPr txBox="1"/>
          <p:nvPr/>
        </p:nvSpPr>
        <p:spPr>
          <a:xfrm>
            <a:off x="1603948" y="498753"/>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HĐ 3:</a:t>
            </a:r>
            <a:endPar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6" name="TextBox 25"/>
              <p:cNvSpPr txBox="1"/>
              <p:nvPr/>
            </p:nvSpPr>
            <p:spPr>
              <a:xfrm>
                <a:off x="662657" y="1273272"/>
                <a:ext cx="17015743" cy="3600986"/>
              </a:xfrm>
              <a:prstGeom prst="rect">
                <a:avLst/>
              </a:prstGeom>
              <a:noFill/>
            </p:spPr>
            <p:txBody>
              <a:bodyPr wrap="square" rtlCol="0">
                <a:spAutoFit/>
              </a:bodyPr>
              <a:lstStyle/>
              <a:p>
                <a:pPr algn="ctr">
                  <a:lnSpc>
                    <a:spcPct val="150000"/>
                  </a:lnSpc>
                </a:pPr>
                <a:r>
                  <a:rPr lang="vi-VN" sz="3800">
                    <a:solidFill>
                      <a:srgbClr val="000000"/>
                    </a:solidFill>
                  </a:rPr>
                  <a:t>5;</a:t>
                </a:r>
                <a:r>
                  <a:rPr lang="en-US" sz="3800">
                    <a:solidFill>
                      <a:srgbClr val="000000"/>
                    </a:solidFill>
                  </a:rPr>
                  <a:t> </a:t>
                </a:r>
                <a:r>
                  <a:rPr lang="vi-VN" sz="3800">
                    <a:solidFill>
                      <a:srgbClr val="000000"/>
                    </a:solidFill>
                  </a:rPr>
                  <a:t>10;</a:t>
                </a:r>
                <a:r>
                  <a:rPr lang="en-US" sz="3800">
                    <a:solidFill>
                      <a:srgbClr val="000000"/>
                    </a:solidFill>
                  </a:rPr>
                  <a:t> </a:t>
                </a:r>
                <a:r>
                  <a:rPr lang="vi-VN" sz="3800">
                    <a:solidFill>
                      <a:srgbClr val="000000"/>
                    </a:solidFill>
                  </a:rPr>
                  <a:t>15;</a:t>
                </a:r>
                <a:r>
                  <a:rPr lang="en-US" sz="3800">
                    <a:solidFill>
                      <a:srgbClr val="000000"/>
                    </a:solidFill>
                  </a:rPr>
                  <a:t> </a:t>
                </a:r>
                <a:r>
                  <a:rPr lang="vi-VN" sz="3800">
                    <a:solidFill>
                      <a:srgbClr val="000000"/>
                    </a:solidFill>
                  </a:rPr>
                  <a:t>20;</a:t>
                </a:r>
                <a:r>
                  <a:rPr lang="en-US" sz="3800">
                    <a:solidFill>
                      <a:srgbClr val="000000"/>
                    </a:solidFill>
                  </a:rPr>
                  <a:t> </a:t>
                </a:r>
                <a:r>
                  <a:rPr lang="vi-VN" sz="3800">
                    <a:solidFill>
                      <a:srgbClr val="000000"/>
                    </a:solidFill>
                  </a:rPr>
                  <a:t>25;</a:t>
                </a:r>
                <a:r>
                  <a:rPr lang="en-US" sz="3800">
                    <a:solidFill>
                      <a:srgbClr val="000000"/>
                    </a:solidFill>
                  </a:rPr>
                  <a:t> </a:t>
                </a:r>
                <a:r>
                  <a:rPr lang="vi-VN" sz="3800">
                    <a:solidFill>
                      <a:srgbClr val="000000"/>
                    </a:solidFill>
                  </a:rPr>
                  <a:t>30;…</a:t>
                </a:r>
                <a:endParaRPr lang="en-US" sz="3800">
                  <a:solidFill>
                    <a:srgbClr val="000000"/>
                  </a:solidFill>
                </a:endParaRPr>
              </a:p>
              <a:p>
                <a:pPr algn="just">
                  <a:lnSpc>
                    <a:spcPct val="150000"/>
                  </a:lnSpc>
                </a:pPr>
                <a:r>
                  <a:rPr lang="vi-VN" sz="3800">
                    <a:solidFill>
                      <a:srgbClr val="000000"/>
                    </a:solidFill>
                  </a:rPr>
                  <a:t>a) Viết công thức số hạng tổng quát </a:t>
                </a:r>
                <a14:m>
                  <m:oMath xmlns:m="http://schemas.openxmlformats.org/officeDocument/2006/math">
                    <m:d>
                      <m:dPr>
                        <m:ctrlPr>
                          <a:rPr lang="en-US" sz="3800" i="1">
                            <a:latin typeface="Cambria Math" panose="02040503050406030204" pitchFamily="18" charset="0"/>
                            <a:cs typeface="Arial" panose="020B0604020202020204" pitchFamily="34" charset="0"/>
                          </a:rPr>
                        </m:ctrlPr>
                      </m:dPr>
                      <m:e>
                        <m:sSub>
                          <m:sSubPr>
                            <m:ctrlPr>
                              <a:rPr lang="en-US" sz="3800" i="1">
                                <a:latin typeface="Cambria Math" panose="02040503050406030204" pitchFamily="18" charset="0"/>
                                <a:cs typeface="Arial" panose="020B0604020202020204" pitchFamily="34" charset="0"/>
                              </a:rPr>
                            </m:ctrlPr>
                          </m:sSubPr>
                          <m:e>
                            <m:r>
                              <a:rPr lang="en-US" sz="3800" i="1">
                                <a:latin typeface="Cambria Math" panose="02040503050406030204" pitchFamily="18" charset="0"/>
                                <a:cs typeface="Arial" panose="020B0604020202020204" pitchFamily="34" charset="0"/>
                              </a:rPr>
                              <m:t>𝑢</m:t>
                            </m:r>
                          </m:e>
                          <m:sub>
                            <m:r>
                              <a:rPr lang="en-US" sz="3800" i="1">
                                <a:latin typeface="Cambria Math" panose="02040503050406030204" pitchFamily="18" charset="0"/>
                                <a:cs typeface="Arial" panose="020B0604020202020204" pitchFamily="34" charset="0"/>
                              </a:rPr>
                              <m:t>𝑛</m:t>
                            </m:r>
                          </m:sub>
                        </m:sSub>
                      </m:e>
                    </m:d>
                  </m:oMath>
                </a14:m>
                <a:r>
                  <a:rPr lang="vi-VN" sz="3800">
                    <a:solidFill>
                      <a:srgbClr val="000000"/>
                    </a:solidFill>
                  </a:rPr>
                  <a:t> của dãy số.</a:t>
                </a:r>
              </a:p>
              <a:p>
                <a:pPr algn="just">
                  <a:lnSpc>
                    <a:spcPct val="150000"/>
                  </a:lnSpc>
                </a:pPr>
                <a:r>
                  <a:rPr lang="vi-VN" sz="3800">
                    <a:solidFill>
                      <a:srgbClr val="000000"/>
                    </a:solidFill>
                  </a:rPr>
                  <a:t>b) Xác định số hạng đầu và viết công thức tính số hạng thứ </a:t>
                </a:r>
                <a14:m>
                  <m:oMath xmlns:m="http://schemas.openxmlformats.org/officeDocument/2006/math">
                    <m:r>
                      <a:rPr lang="vi-VN" sz="3800" i="1" smtClean="0">
                        <a:solidFill>
                          <a:srgbClr val="000000"/>
                        </a:solidFill>
                        <a:latin typeface="Cambria Math" panose="02040503050406030204" pitchFamily="18" charset="0"/>
                      </a:rPr>
                      <m:t>𝑛</m:t>
                    </m:r>
                  </m:oMath>
                </a14:m>
                <a:r>
                  <a:rPr lang="vi-VN" sz="3800">
                    <a:solidFill>
                      <a:srgbClr val="000000"/>
                    </a:solidFill>
                  </a:rPr>
                  <a:t> theo số hạng thứ </a:t>
                </a:r>
                <a14:m>
                  <m:oMath xmlns:m="http://schemas.openxmlformats.org/officeDocument/2006/math">
                    <m:r>
                      <a:rPr lang="vi-VN" sz="3800" i="1" smtClean="0">
                        <a:solidFill>
                          <a:srgbClr val="000000"/>
                        </a:solidFill>
                        <a:latin typeface="Cambria Math" panose="02040503050406030204" pitchFamily="18" charset="0"/>
                      </a:rPr>
                      <m:t>𝑛</m:t>
                    </m:r>
                    <m:r>
                      <a:rPr lang="vi-VN" sz="3800" i="1" smtClean="0">
                        <a:solidFill>
                          <a:srgbClr val="000000"/>
                        </a:solidFill>
                        <a:latin typeface="Cambria Math" panose="02040503050406030204" pitchFamily="18" charset="0"/>
                      </a:rPr>
                      <m:t> – 1</m:t>
                    </m:r>
                  </m:oMath>
                </a14:m>
                <a:r>
                  <a:rPr lang="vi-VN" sz="3800">
                    <a:solidFill>
                      <a:srgbClr val="000000"/>
                    </a:solidFill>
                  </a:rPr>
                  <a:t> của dãy số. Công thức thu được gọi là </a:t>
                </a:r>
                <a:r>
                  <a:rPr lang="vi-VN" sz="3800" b="1" i="1">
                    <a:solidFill>
                      <a:srgbClr val="000000"/>
                    </a:solidFill>
                  </a:rPr>
                  <a:t>hệ thức truy hồi</a:t>
                </a:r>
                <a:r>
                  <a:rPr lang="vi-VN" sz="3800" i="1">
                    <a:solidFill>
                      <a:srgbClr val="000000"/>
                    </a:solidFill>
                  </a:rPr>
                  <a:t>.</a:t>
                </a:r>
                <a:endParaRPr lang="vi-VN" sz="3800">
                  <a:solidFill>
                    <a:srgbClr val="000000"/>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662657" y="1273272"/>
                <a:ext cx="17015743" cy="3600986"/>
              </a:xfrm>
              <a:prstGeom prst="rect">
                <a:avLst/>
              </a:prstGeom>
              <a:blipFill>
                <a:blip r:embed="rId4"/>
                <a:stretch>
                  <a:fillRect l="-1182" r="-1182" b="-2707"/>
                </a:stretch>
              </a:blipFill>
            </p:spPr>
            <p:txBody>
              <a:bodyPr/>
              <a:lstStyle/>
              <a:p>
                <a:r>
                  <a:rPr lang="en-US">
                    <a:noFill/>
                  </a:rPr>
                  <a:t> </a:t>
                </a:r>
              </a:p>
            </p:txBody>
          </p:sp>
        </mc:Fallback>
      </mc:AlternateContent>
      <p:pic>
        <p:nvPicPr>
          <p:cNvPr id="36" name="Picture 35"/>
          <p:cNvPicPr>
            <a:picLocks noChangeAspect="1"/>
          </p:cNvPicPr>
          <p:nvPr/>
        </p:nvPicPr>
        <p:blipFill>
          <a:blip r:embed="rId5"/>
          <a:stretch>
            <a:fillRect/>
          </a:stretch>
        </p:blipFill>
        <p:spPr>
          <a:xfrm rot="18779161">
            <a:off x="17577934" y="-353650"/>
            <a:ext cx="810532" cy="1393101"/>
          </a:xfrm>
          <a:prstGeom prst="rect">
            <a:avLst/>
          </a:prstGeom>
        </p:spPr>
      </p:pic>
      <p:pic>
        <p:nvPicPr>
          <p:cNvPr id="39" name="Picture 38"/>
          <p:cNvPicPr>
            <a:picLocks noChangeAspect="1"/>
          </p:cNvPicPr>
          <p:nvPr/>
        </p:nvPicPr>
        <p:blipFill>
          <a:blip r:embed="rId6"/>
          <a:stretch>
            <a:fillRect/>
          </a:stretch>
        </p:blipFill>
        <p:spPr>
          <a:xfrm>
            <a:off x="-191033" y="9562199"/>
            <a:ext cx="873677" cy="770096"/>
          </a:xfrm>
          <a:prstGeom prst="rect">
            <a:avLst/>
          </a:prstGeom>
        </p:spPr>
      </p:pic>
      <p:pic>
        <p:nvPicPr>
          <p:cNvPr id="4" name="Picture 3"/>
          <p:cNvPicPr>
            <a:picLocks noChangeAspect="1"/>
          </p:cNvPicPr>
          <p:nvPr/>
        </p:nvPicPr>
        <p:blipFill>
          <a:blip r:embed="rId7"/>
          <a:stretch>
            <a:fillRect/>
          </a:stretch>
        </p:blipFill>
        <p:spPr>
          <a:xfrm>
            <a:off x="15082656" y="8115300"/>
            <a:ext cx="2900544" cy="2149642"/>
          </a:xfrm>
          <a:prstGeom prst="rect">
            <a:avLst/>
          </a:prstGeom>
        </p:spPr>
      </p:pic>
      <p:sp>
        <p:nvSpPr>
          <p:cNvPr id="7" name="Rectangle 6"/>
          <p:cNvSpPr/>
          <p:nvPr/>
        </p:nvSpPr>
        <p:spPr>
          <a:xfrm>
            <a:off x="8257039" y="5103540"/>
            <a:ext cx="1826975" cy="677108"/>
          </a:xfrm>
          <a:prstGeom prst="rect">
            <a:avLst/>
          </a:prstGeom>
        </p:spPr>
        <p:txBody>
          <a:bodyPr wrap="none">
            <a:spAutoFit/>
          </a:bodyPr>
          <a:lstStyle/>
          <a:p>
            <a:pPr lvl="0"/>
            <a:r>
              <a:rPr lang="en-US" sz="3800" b="1" i="1" u="sng">
                <a:solidFill>
                  <a:srgbClr val="1F497D"/>
                </a:solidFill>
                <a:latin typeface="Arial" panose="020B0604020202020204" pitchFamily="34" charset="0"/>
                <a:ea typeface="Times New Roman" panose="02020603050405020304" pitchFamily="18" charset="0"/>
                <a:cs typeface="Arial" panose="020B0604020202020204" pitchFamily="34" charset="0"/>
              </a:rPr>
              <a:t>Trả lời:</a:t>
            </a:r>
            <a:endParaRPr lang="en-US" sz="3800" b="1" i="1" u="sng">
              <a:solidFill>
                <a:srgbClr val="1F497D"/>
              </a:solidFill>
            </a:endParaRPr>
          </a:p>
        </p:txBody>
      </p:sp>
      <mc:AlternateContent xmlns:mc="http://schemas.openxmlformats.org/markup-compatibility/2006" xmlns:a14="http://schemas.microsoft.com/office/drawing/2010/main">
        <mc:Choice Requires="a14">
          <p:sp>
            <p:nvSpPr>
              <p:cNvPr id="8" name="Rectangle 7"/>
              <p:cNvSpPr/>
              <p:nvPr/>
            </p:nvSpPr>
            <p:spPr>
              <a:xfrm>
                <a:off x="1207626" y="5973220"/>
                <a:ext cx="15925800" cy="3922228"/>
              </a:xfrm>
              <a:prstGeom prst="rect">
                <a:avLst/>
              </a:prstGeom>
            </p:spPr>
            <p:txBody>
              <a:bodyPr wrap="square">
                <a:spAutoFit/>
              </a:bodyPr>
              <a:lstStyle/>
              <a:p>
                <a:pPr algn="just">
                  <a:lnSpc>
                    <a:spcPct val="150000"/>
                  </a:lnSpc>
                </a:pPr>
                <a:r>
                  <a:rPr lang="en-US" sz="3800">
                    <a:latin typeface="Arial" panose="020B0604020202020204" pitchFamily="34" charset="0"/>
                    <a:ea typeface="Times New Roman" panose="02020603050405020304" pitchFamily="18" charset="0"/>
                    <a:cs typeface="Arial" panose="020B0604020202020204" pitchFamily="34" charset="0"/>
                  </a:rPr>
                  <a:t>a) Số hạng tổng quát của dãy số là u</a:t>
                </a:r>
                <a14:m>
                  <m:oMath xmlns:m="http://schemas.openxmlformats.org/officeDocument/2006/math">
                    <m:r>
                      <a:rPr lang="en-US" sz="3800" i="1" baseline="-25000" smtClean="0">
                        <a:latin typeface="Cambria Math" panose="02040503050406030204" pitchFamily="18" charset="0"/>
                        <a:ea typeface="Times New Roman" panose="02020603050405020304" pitchFamily="18" charset="0"/>
                        <a:cs typeface="Arial" panose="020B0604020202020204" pitchFamily="34" charset="0"/>
                      </a:rPr>
                      <m:t>𝑛</m:t>
                    </m:r>
                    <m:r>
                      <a:rPr lang="en-US" sz="3800" i="1">
                        <a:latin typeface="Cambria Math" panose="02040503050406030204" pitchFamily="18" charset="0"/>
                        <a:ea typeface="Times New Roman" panose="02020603050405020304" pitchFamily="18" charset="0"/>
                        <a:cs typeface="Arial" panose="020B0604020202020204" pitchFamily="34" charset="0"/>
                      </a:rPr>
                      <m:t> = 5</m:t>
                    </m:r>
                    <m:r>
                      <a:rPr lang="en-US" sz="3800" i="1">
                        <a:latin typeface="Cambria Math" panose="02040503050406030204" pitchFamily="18" charset="0"/>
                        <a:ea typeface="Times New Roman" panose="02020603050405020304" pitchFamily="18" charset="0"/>
                        <a:cs typeface="Arial" panose="020B0604020202020204" pitchFamily="34" charset="0"/>
                      </a:rPr>
                      <m:t>𝑛</m:t>
                    </m:r>
                    <m:r>
                      <a:rPr lang="en-US" sz="3800" i="1">
                        <a:latin typeface="Cambria Math" panose="02040503050406030204" pitchFamily="18" charset="0"/>
                        <a:ea typeface="Times New Roman" panose="02020603050405020304" pitchFamily="18" charset="0"/>
                        <a:cs typeface="Arial" panose="020B0604020202020204" pitchFamily="34" charset="0"/>
                      </a:rPr>
                      <m:t> (</m:t>
                    </m:r>
                    <m:r>
                      <a:rPr lang="en-US" sz="3800" i="1">
                        <a:latin typeface="Cambria Math" panose="02040503050406030204" pitchFamily="18" charset="0"/>
                        <a:ea typeface="Times New Roman" panose="02020603050405020304" pitchFamily="18" charset="0"/>
                        <a:cs typeface="Arial" panose="020B0604020202020204" pitchFamily="34" charset="0"/>
                      </a:rPr>
                      <m:t>𝑛</m:t>
                    </m:r>
                    <m:r>
                      <a:rPr lang="en-US" sz="3800" i="1">
                        <a:latin typeface="Cambria Math" panose="02040503050406030204" pitchFamily="18" charset="0"/>
                        <a:ea typeface="Cambria Math" panose="02040503050406030204" pitchFamily="18" charset="0"/>
                        <a:cs typeface="Arial" panose="020B0604020202020204" pitchFamily="34" charset="0"/>
                      </a:rPr>
                      <m:t>∈</m:t>
                    </m:r>
                    <m:r>
                      <a:rPr lang="en-US" sz="3800" i="1">
                        <a:latin typeface="Cambria Math" panose="02040503050406030204" pitchFamily="18" charset="0"/>
                        <a:ea typeface="Times New Roman" panose="02020603050405020304" pitchFamily="18" charset="0"/>
                        <a:cs typeface="Arial" panose="020B0604020202020204" pitchFamily="34" charset="0"/>
                      </a:rPr>
                      <m:t>ℕ</m:t>
                    </m:r>
                    <m:r>
                      <a:rPr lang="en-US" sz="3800" i="1" baseline="30000">
                        <a:latin typeface="Cambria Math" panose="02040503050406030204" pitchFamily="18" charset="0"/>
                        <a:ea typeface="Times New Roman" panose="02020603050405020304" pitchFamily="18" charset="0"/>
                        <a:cs typeface="Arial" panose="020B0604020202020204" pitchFamily="34" charset="0"/>
                      </a:rPr>
                      <m:t>∗</m:t>
                    </m:r>
                    <m:r>
                      <a:rPr lang="en-US" sz="3800" i="1">
                        <a:latin typeface="Cambria Math" panose="02040503050406030204" pitchFamily="18" charset="0"/>
                        <a:ea typeface="Times New Roman" panose="02020603050405020304" pitchFamily="18" charset="0"/>
                        <a:cs typeface="Arial" panose="020B0604020202020204" pitchFamily="34" charset="0"/>
                      </a:rPr>
                      <m:t>)</m:t>
                    </m:r>
                  </m:oMath>
                </a14:m>
                <a:endParaRPr lang="en-US" sz="38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3800">
                    <a:latin typeface="Arial" panose="020B0604020202020204" pitchFamily="34" charset="0"/>
                    <a:ea typeface="Times New Roman" panose="02020603050405020304" pitchFamily="18" charset="0"/>
                    <a:cs typeface="Arial" panose="020B0604020202020204" pitchFamily="34" charset="0"/>
                  </a:rPr>
                  <a:t>b) Số hạng đầu của dãy số là </a:t>
                </a:r>
                <a14:m>
                  <m:oMath xmlns:m="http://schemas.openxmlformats.org/officeDocument/2006/math">
                    <m:r>
                      <a:rPr lang="en-US" sz="3800" i="1" smtClean="0">
                        <a:latin typeface="Cambria Math" panose="02040503050406030204" pitchFamily="18" charset="0"/>
                        <a:ea typeface="Times New Roman" panose="02020603050405020304" pitchFamily="18" charset="0"/>
                        <a:cs typeface="Arial" panose="020B0604020202020204" pitchFamily="34" charset="0"/>
                      </a:rPr>
                      <m:t>𝑢</m:t>
                    </m:r>
                    <m:r>
                      <a:rPr lang="en-US" sz="3800" i="1" baseline="-25000">
                        <a:latin typeface="Cambria Math" panose="02040503050406030204" pitchFamily="18" charset="0"/>
                        <a:ea typeface="Times New Roman" panose="02020603050405020304" pitchFamily="18" charset="0"/>
                        <a:cs typeface="Arial" panose="020B0604020202020204" pitchFamily="34" charset="0"/>
                      </a:rPr>
                      <m:t>1</m:t>
                    </m:r>
                    <m:r>
                      <a:rPr lang="en-US" sz="3800" i="1">
                        <a:latin typeface="Cambria Math" panose="02040503050406030204" pitchFamily="18" charset="0"/>
                        <a:ea typeface="Times New Roman" panose="02020603050405020304" pitchFamily="18" charset="0"/>
                        <a:cs typeface="Arial" panose="020B0604020202020204" pitchFamily="34" charset="0"/>
                      </a:rPr>
                      <m:t> = 5.</m:t>
                    </m:r>
                  </m:oMath>
                </a14:m>
                <a:endParaRPr lang="en-US" sz="38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3800">
                    <a:latin typeface="Arial" panose="020B0604020202020204" pitchFamily="34" charset="0"/>
                    <a:ea typeface="Times New Roman" panose="02020603050405020304" pitchFamily="18" charset="0"/>
                    <a:cs typeface="Arial" panose="020B0604020202020204" pitchFamily="34" charset="0"/>
                  </a:rPr>
                  <a:t>Công thức tính số hạng thứ n theo số hạng thứ </a:t>
                </a:r>
                <a14:m>
                  <m:oMath xmlns:m="http://schemas.openxmlformats.org/officeDocument/2006/math">
                    <m:r>
                      <a:rPr lang="en-US" sz="3800" i="1" smtClean="0">
                        <a:latin typeface="Cambria Math" panose="02040503050406030204" pitchFamily="18" charset="0"/>
                        <a:ea typeface="Times New Roman" panose="02020603050405020304" pitchFamily="18" charset="0"/>
                        <a:cs typeface="Arial" panose="020B0604020202020204" pitchFamily="34" charset="0"/>
                      </a:rPr>
                      <m:t>𝑛</m:t>
                    </m:r>
                    <m:r>
                      <a:rPr lang="en-US" sz="3800" i="1" smtClean="0">
                        <a:latin typeface="Cambria Math" panose="02040503050406030204" pitchFamily="18" charset="0"/>
                        <a:ea typeface="Times New Roman" panose="02020603050405020304" pitchFamily="18" charset="0"/>
                        <a:cs typeface="Arial" panose="020B0604020202020204" pitchFamily="34" charset="0"/>
                      </a:rPr>
                      <m:t> – 1 </m:t>
                    </m:r>
                  </m:oMath>
                </a14:m>
                <a:r>
                  <a:rPr lang="en-US" sz="3800">
                    <a:latin typeface="Arial" panose="020B0604020202020204" pitchFamily="34" charset="0"/>
                    <a:ea typeface="Times New Roman" panose="02020603050405020304" pitchFamily="18" charset="0"/>
                    <a:cs typeface="Arial" panose="020B0604020202020204" pitchFamily="34" charset="0"/>
                  </a:rPr>
                  <a:t>là </a:t>
                </a:r>
              </a:p>
              <a:p>
                <a:pPr algn="ctr">
                  <a:lnSpc>
                    <a:spcPct val="150000"/>
                  </a:lnSpc>
                </a:pPr>
                <a14:m>
                  <m:oMathPara xmlns:m="http://schemas.openxmlformats.org/officeDocument/2006/math">
                    <m:oMathParaPr>
                      <m:jc m:val="centerGroup"/>
                    </m:oMathParaPr>
                    <m:oMath xmlns:m="http://schemas.openxmlformats.org/officeDocument/2006/math">
                      <m:r>
                        <a:rPr lang="en-US" sz="3800" i="1" smtClean="0">
                          <a:latin typeface="Cambria Math" panose="02040503050406030204" pitchFamily="18" charset="0"/>
                          <a:ea typeface="Times New Roman" panose="02020603050405020304" pitchFamily="18" charset="0"/>
                          <a:cs typeface="Arial" panose="020B0604020202020204" pitchFamily="34" charset="0"/>
                        </a:rPr>
                        <m:t>𝑢</m:t>
                      </m:r>
                      <m:r>
                        <a:rPr lang="en-US" sz="3800" i="1" baseline="-25000" smtClean="0">
                          <a:latin typeface="Cambria Math" panose="02040503050406030204" pitchFamily="18" charset="0"/>
                          <a:ea typeface="Times New Roman" panose="02020603050405020304" pitchFamily="18" charset="0"/>
                          <a:cs typeface="Arial" panose="020B0604020202020204" pitchFamily="34" charset="0"/>
                        </a:rPr>
                        <m:t>𝑛</m:t>
                      </m:r>
                      <m:r>
                        <a:rPr lang="en-US" sz="3800" i="1">
                          <a:latin typeface="Cambria Math" panose="02040503050406030204" pitchFamily="18" charset="0"/>
                          <a:ea typeface="Times New Roman" panose="02020603050405020304" pitchFamily="18" charset="0"/>
                          <a:cs typeface="Arial" panose="020B0604020202020204" pitchFamily="34" charset="0"/>
                        </a:rPr>
                        <m:t> = </m:t>
                      </m:r>
                      <m:sSub>
                        <m:sSubPr>
                          <m:ctrlPr>
                            <a:rPr lang="en-US" sz="3800" i="1" smtClean="0">
                              <a:latin typeface="Cambria Math" panose="02040503050406030204" pitchFamily="18" charset="0"/>
                              <a:cs typeface="Arial" panose="020B0604020202020204" pitchFamily="34" charset="0"/>
                            </a:rPr>
                          </m:ctrlPr>
                        </m:sSubPr>
                        <m:e>
                          <m:r>
                            <a:rPr lang="en-US" sz="3800" b="0" i="1" smtClean="0">
                              <a:latin typeface="Cambria Math" panose="02040503050406030204" pitchFamily="18" charset="0"/>
                              <a:cs typeface="Arial" panose="020B0604020202020204" pitchFamily="34" charset="0"/>
                            </a:rPr>
                            <m:t>𝑢</m:t>
                          </m:r>
                        </m:e>
                        <m:sub>
                          <m:r>
                            <a:rPr lang="en-US" sz="3800" b="0" i="1" smtClean="0">
                              <a:latin typeface="Cambria Math" panose="02040503050406030204" pitchFamily="18" charset="0"/>
                              <a:cs typeface="Arial" panose="020B0604020202020204" pitchFamily="34" charset="0"/>
                            </a:rPr>
                            <m:t>𝑛</m:t>
                          </m:r>
                          <m:r>
                            <a:rPr lang="en-US" sz="3800" b="0" i="1" smtClean="0">
                              <a:latin typeface="Cambria Math" panose="02040503050406030204" pitchFamily="18" charset="0"/>
                              <a:cs typeface="Arial" panose="020B0604020202020204" pitchFamily="34" charset="0"/>
                            </a:rPr>
                            <m:t>−1</m:t>
                          </m:r>
                        </m:sub>
                      </m:sSub>
                      <m:r>
                        <a:rPr lang="en-US" sz="3800" i="1">
                          <a:latin typeface="Cambria Math" panose="02040503050406030204" pitchFamily="18" charset="0"/>
                          <a:ea typeface="Times New Roman" panose="02020603050405020304" pitchFamily="18" charset="0"/>
                          <a:cs typeface="Arial" panose="020B0604020202020204" pitchFamily="34" charset="0"/>
                        </a:rPr>
                        <m:t>+ 5 (</m:t>
                      </m:r>
                      <m:r>
                        <a:rPr lang="en-US" sz="3800" i="1">
                          <a:latin typeface="Cambria Math" panose="02040503050406030204" pitchFamily="18" charset="0"/>
                          <a:ea typeface="Times New Roman" panose="02020603050405020304" pitchFamily="18" charset="0"/>
                          <a:cs typeface="Arial" panose="020B0604020202020204" pitchFamily="34" charset="0"/>
                        </a:rPr>
                        <m:t>𝑛</m:t>
                      </m:r>
                      <m:r>
                        <a:rPr lang="en-US" sz="3800" i="1">
                          <a:latin typeface="Cambria Math" panose="02040503050406030204" pitchFamily="18" charset="0"/>
                          <a:ea typeface="Cambria Math" panose="02040503050406030204" pitchFamily="18" charset="0"/>
                          <a:cs typeface="Arial" panose="020B0604020202020204" pitchFamily="34" charset="0"/>
                        </a:rPr>
                        <m:t>∈</m:t>
                      </m:r>
                      <m:r>
                        <a:rPr lang="en-US" sz="3800" i="1">
                          <a:latin typeface="Cambria Math" panose="02040503050406030204" pitchFamily="18" charset="0"/>
                          <a:ea typeface="Times New Roman" panose="02020603050405020304" pitchFamily="18" charset="0"/>
                          <a:cs typeface="Arial" panose="020B0604020202020204" pitchFamily="34" charset="0"/>
                        </a:rPr>
                        <m:t>ℕ</m:t>
                      </m:r>
                      <m:r>
                        <a:rPr lang="en-US" sz="3800" i="1" baseline="30000">
                          <a:latin typeface="Cambria Math" panose="02040503050406030204" pitchFamily="18" charset="0"/>
                          <a:ea typeface="Times New Roman" panose="02020603050405020304" pitchFamily="18" charset="0"/>
                          <a:cs typeface="Arial" panose="020B0604020202020204" pitchFamily="34" charset="0"/>
                        </a:rPr>
                        <m:t>∗</m:t>
                      </m:r>
                      <m:r>
                        <a:rPr lang="en-US" sz="3800" i="1">
                          <a:latin typeface="Cambria Math" panose="02040503050406030204" pitchFamily="18" charset="0"/>
                          <a:ea typeface="Times New Roman" panose="02020603050405020304" pitchFamily="18" charset="0"/>
                          <a:cs typeface="Arial" panose="020B0604020202020204" pitchFamily="34" charset="0"/>
                        </a:rPr>
                        <m:t>, </m:t>
                      </m:r>
                      <m:r>
                        <a:rPr lang="en-US" sz="3800" i="1">
                          <a:latin typeface="Cambria Math" panose="02040503050406030204" pitchFamily="18" charset="0"/>
                          <a:ea typeface="Times New Roman" panose="02020603050405020304" pitchFamily="18" charset="0"/>
                          <a:cs typeface="Arial" panose="020B0604020202020204" pitchFamily="34" charset="0"/>
                        </a:rPr>
                        <m:t>𝑛</m:t>
                      </m:r>
                      <m:r>
                        <a:rPr lang="en-US" sz="3800" i="1">
                          <a:latin typeface="Cambria Math" panose="02040503050406030204" pitchFamily="18" charset="0"/>
                          <a:ea typeface="Times New Roman" panose="02020603050405020304" pitchFamily="18" charset="0"/>
                          <a:cs typeface="Arial" panose="020B0604020202020204" pitchFamily="34" charset="0"/>
                        </a:rPr>
                        <m:t>&gt;1)</m:t>
                      </m:r>
                    </m:oMath>
                  </m:oMathPara>
                </a14:m>
                <a:endParaRPr lang="en-US" sz="38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207626" y="5973220"/>
                <a:ext cx="15925800" cy="3922228"/>
              </a:xfrm>
              <a:prstGeom prst="rect">
                <a:avLst/>
              </a:prstGeom>
              <a:blipFill>
                <a:blip r:embed="rId8"/>
                <a:stretch>
                  <a:fillRect l="-1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124200" y="342900"/>
                <a:ext cx="15087600" cy="969496"/>
              </a:xfrm>
              <a:prstGeom prst="rect">
                <a:avLst/>
              </a:prstGeom>
            </p:spPr>
            <p:txBody>
              <a:bodyPr wrap="square">
                <a:spAutoFit/>
              </a:bodyPr>
              <a:lstStyle/>
              <a:p>
                <a:pPr lvl="0" algn="just">
                  <a:lnSpc>
                    <a:spcPct val="150000"/>
                  </a:lnSpc>
                </a:pPr>
                <a:r>
                  <a:rPr lang="vi-VN" sz="3800">
                    <a:solidFill>
                      <a:srgbClr val="000000"/>
                    </a:solidFill>
                  </a:rPr>
                  <a:t>Xét dãy số </a:t>
                </a:r>
                <a14:m>
                  <m:oMath xmlns:m="http://schemas.openxmlformats.org/officeDocument/2006/math">
                    <m:d>
                      <m:dPr>
                        <m:ctrlPr>
                          <a:rPr lang="en-US" sz="3800" i="1">
                            <a:solidFill>
                              <a:prstClr val="black"/>
                            </a:solidFill>
                            <a:latin typeface="Cambria Math" panose="02040503050406030204" pitchFamily="18" charset="0"/>
                            <a:cs typeface="Arial" panose="020B0604020202020204" pitchFamily="34" charset="0"/>
                          </a:rPr>
                        </m:ctrlPr>
                      </m:dPr>
                      <m:e>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e>
                    </m:d>
                  </m:oMath>
                </a14:m>
                <a:r>
                  <a:rPr lang="en-US" sz="3800">
                    <a:solidFill>
                      <a:srgbClr val="000000"/>
                    </a:solidFill>
                  </a:rPr>
                  <a:t> </a:t>
                </a:r>
                <a:r>
                  <a:rPr lang="vi-VN" sz="3800">
                    <a:solidFill>
                      <a:srgbClr val="000000"/>
                    </a:solidFill>
                  </a:rPr>
                  <a:t>gồm tất cả các số nguyên dương chia hết cho 5:</a:t>
                </a:r>
              </a:p>
            </p:txBody>
          </p:sp>
        </mc:Choice>
        <mc:Fallback xmlns="">
          <p:sp>
            <p:nvSpPr>
              <p:cNvPr id="9" name="Rectangle 8"/>
              <p:cNvSpPr>
                <a:spLocks noRot="1" noChangeAspect="1" noMove="1" noResize="1" noEditPoints="1" noAdjustHandles="1" noChangeArrowheads="1" noChangeShapeType="1" noTextEdit="1"/>
              </p:cNvSpPr>
              <p:nvPr/>
            </p:nvSpPr>
            <p:spPr>
              <a:xfrm>
                <a:off x="3124200" y="342900"/>
                <a:ext cx="15087600" cy="969496"/>
              </a:xfrm>
              <a:prstGeom prst="rect">
                <a:avLst/>
              </a:prstGeom>
              <a:blipFill>
                <a:blip r:embed="rId9"/>
                <a:stretch>
                  <a:fillRect l="-1333" b="-13836"/>
                </a:stretch>
              </a:blipFill>
            </p:spPr>
            <p:txBody>
              <a:bodyPr/>
              <a:lstStyle/>
              <a:p>
                <a:r>
                  <a:rPr lang="en-US">
                    <a:noFill/>
                  </a:rPr>
                  <a:t> </a:t>
                </a:r>
              </a:p>
            </p:txBody>
          </p:sp>
        </mc:Fallback>
      </mc:AlternateContent>
    </p:spTree>
    <p:extLst>
      <p:ext uri="{BB962C8B-B14F-4D97-AF65-F5344CB8AC3E}">
        <p14:creationId xmlns:p14="http://schemas.microsoft.com/office/powerpoint/2010/main" val="150829525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down)">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randombar(horizontal)">
                                      <p:cBhvr>
                                        <p:cTn id="32" dur="500"/>
                                        <p:tgtEl>
                                          <p:spTgt spid="8">
                                            <p:txEl>
                                              <p:pRg st="1" end="1"/>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randombar(horizontal)">
                                      <p:cBhvr>
                                        <p:cTn id="35" dur="500"/>
                                        <p:tgtEl>
                                          <p:spTgt spid="8">
                                            <p:txEl>
                                              <p:pRg st="2" end="2"/>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randombar(horizontal)">
                                      <p:cBhvr>
                                        <p:cTn id="3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8669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 name="Freeform 3"/>
          <p:cNvSpPr/>
          <p:nvPr/>
        </p:nvSpPr>
        <p:spPr>
          <a:xfrm>
            <a:off x="18669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4" name="Freeform 4"/>
          <p:cNvSpPr/>
          <p:nvPr/>
        </p:nvSpPr>
        <p:spPr>
          <a:xfrm>
            <a:off x="91849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7" name="Freeform 4"/>
          <p:cNvSpPr/>
          <p:nvPr/>
        </p:nvSpPr>
        <p:spPr>
          <a:xfrm>
            <a:off x="9230374" y="5448300"/>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9" name="Rectangle 38"/>
          <p:cNvSpPr/>
          <p:nvPr/>
        </p:nvSpPr>
        <p:spPr>
          <a:xfrm>
            <a:off x="7202445" y="698837"/>
            <a:ext cx="407515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KẾT LUẬN</a:t>
            </a:r>
          </a:p>
        </p:txBody>
      </p:sp>
      <p:pic>
        <p:nvPicPr>
          <p:cNvPr id="38" name="Picture 37"/>
          <p:cNvPicPr>
            <a:picLocks noChangeAspect="1"/>
          </p:cNvPicPr>
          <p:nvPr/>
        </p:nvPicPr>
        <p:blipFill>
          <a:blip r:embed="rId4"/>
          <a:stretch>
            <a:fillRect/>
          </a:stretch>
        </p:blipFill>
        <p:spPr>
          <a:xfrm>
            <a:off x="1561165" y="2054274"/>
            <a:ext cx="14859000" cy="7204026"/>
          </a:xfrm>
          <a:prstGeom prst="rect">
            <a:avLst/>
          </a:prstGeom>
        </p:spPr>
      </p:pic>
      <p:pic>
        <p:nvPicPr>
          <p:cNvPr id="44" name="Picture 43"/>
          <p:cNvPicPr>
            <a:picLocks noChangeAspect="1"/>
          </p:cNvPicPr>
          <p:nvPr/>
        </p:nvPicPr>
        <p:blipFill>
          <a:blip r:embed="rId5"/>
          <a:stretch>
            <a:fillRect/>
          </a:stretch>
        </p:blipFill>
        <p:spPr>
          <a:xfrm>
            <a:off x="381000" y="698188"/>
            <a:ext cx="1097375" cy="8279086"/>
          </a:xfrm>
          <a:prstGeom prst="rect">
            <a:avLst/>
          </a:prstGeom>
        </p:spPr>
      </p:pic>
      <p:pic>
        <p:nvPicPr>
          <p:cNvPr id="45" name="Picture 44"/>
          <p:cNvPicPr>
            <a:picLocks noChangeAspect="1"/>
          </p:cNvPicPr>
          <p:nvPr/>
        </p:nvPicPr>
        <p:blipFill>
          <a:blip r:embed="rId6"/>
          <a:stretch>
            <a:fillRect/>
          </a:stretch>
        </p:blipFill>
        <p:spPr>
          <a:xfrm>
            <a:off x="16502956" y="372787"/>
            <a:ext cx="1261981" cy="1518036"/>
          </a:xfrm>
          <a:prstGeom prst="rect">
            <a:avLst/>
          </a:prstGeom>
        </p:spPr>
      </p:pic>
      <p:sp>
        <p:nvSpPr>
          <p:cNvPr id="6" name="Rectangle 5"/>
          <p:cNvSpPr/>
          <p:nvPr/>
        </p:nvSpPr>
        <p:spPr>
          <a:xfrm>
            <a:off x="2652102" y="2833726"/>
            <a:ext cx="12929863" cy="5518242"/>
          </a:xfrm>
          <a:prstGeom prst="rect">
            <a:avLst/>
          </a:prstGeom>
        </p:spPr>
        <p:txBody>
          <a:bodyPr wrap="square">
            <a:spAutoFit/>
          </a:bodyPr>
          <a:lstStyle/>
          <a:p>
            <a:pPr lvl="0" algn="just">
              <a:lnSpc>
                <a:spcPct val="150000"/>
              </a:lnSpc>
            </a:pPr>
            <a:r>
              <a:rPr lang="vi-VN" sz="4000">
                <a:solidFill>
                  <a:prstClr val="black"/>
                </a:solidFill>
                <a:ea typeface="Times New Roman" panose="02020603050405020304" pitchFamily="18" charset="0"/>
                <a:cs typeface="Arial" panose="020B0604020202020204" pitchFamily="34" charset="0"/>
              </a:rPr>
              <a:t>Một dãy số có thể cho bằng:</a:t>
            </a:r>
          </a:p>
          <a:p>
            <a:pPr marL="571500" lvl="0" indent="-571500" algn="just">
              <a:lnSpc>
                <a:spcPct val="150000"/>
              </a:lnSpc>
              <a:buFont typeface="Arial" panose="020B0604020202020204" pitchFamily="34" charset="0"/>
              <a:buChar char="•"/>
            </a:pPr>
            <a:r>
              <a:rPr lang="vi-VN" sz="4000">
                <a:solidFill>
                  <a:prstClr val="black"/>
                </a:solidFill>
                <a:ea typeface="Times New Roman" panose="02020603050405020304" pitchFamily="18" charset="0"/>
                <a:cs typeface="Arial" panose="020B0604020202020204" pitchFamily="34" charset="0"/>
              </a:rPr>
              <a:t>Liệt kê các số hạng (chỉ dùng cho các dãy hữu hạn và có ít số hạng).</a:t>
            </a:r>
          </a:p>
          <a:p>
            <a:pPr marL="571500" lvl="0" indent="-571500" algn="just">
              <a:lnSpc>
                <a:spcPct val="150000"/>
              </a:lnSpc>
              <a:buFont typeface="Arial" panose="020B0604020202020204" pitchFamily="34" charset="0"/>
              <a:buChar char="•"/>
            </a:pPr>
            <a:r>
              <a:rPr lang="vi-VN" sz="4000">
                <a:solidFill>
                  <a:prstClr val="black"/>
                </a:solidFill>
                <a:ea typeface="Times New Roman" panose="02020603050405020304" pitchFamily="18" charset="0"/>
                <a:cs typeface="Arial" panose="020B0604020202020204" pitchFamily="34" charset="0"/>
              </a:rPr>
              <a:t>Công thức của số hạng tổng quát.</a:t>
            </a:r>
          </a:p>
          <a:p>
            <a:pPr marL="571500" lvl="0" indent="-571500" algn="just">
              <a:lnSpc>
                <a:spcPct val="150000"/>
              </a:lnSpc>
              <a:buFont typeface="Arial" panose="020B0604020202020204" pitchFamily="34" charset="0"/>
              <a:buChar char="•"/>
            </a:pPr>
            <a:r>
              <a:rPr lang="vi-VN" sz="4000">
                <a:solidFill>
                  <a:prstClr val="black"/>
                </a:solidFill>
                <a:ea typeface="Times New Roman" panose="02020603050405020304" pitchFamily="18" charset="0"/>
                <a:cs typeface="Arial" panose="020B0604020202020204" pitchFamily="34" charset="0"/>
              </a:rPr>
              <a:t>Phương pháp mô tả.</a:t>
            </a:r>
          </a:p>
          <a:p>
            <a:pPr marL="571500" lvl="0" indent="-571500" algn="just">
              <a:lnSpc>
                <a:spcPct val="150000"/>
              </a:lnSpc>
              <a:buFont typeface="Arial" panose="020B0604020202020204" pitchFamily="34" charset="0"/>
              <a:buChar char="•"/>
            </a:pPr>
            <a:r>
              <a:rPr lang="vi-VN" sz="4000">
                <a:solidFill>
                  <a:prstClr val="black"/>
                </a:solidFill>
                <a:ea typeface="Times New Roman" panose="02020603050405020304" pitchFamily="18" charset="0"/>
                <a:cs typeface="Arial" panose="020B0604020202020204" pitchFamily="34" charset="0"/>
              </a:rPr>
              <a:t>Phương pháp truy hồi.</a:t>
            </a:r>
          </a:p>
        </p:txBody>
      </p:sp>
      <p:pic>
        <p:nvPicPr>
          <p:cNvPr id="17" name="Picture 16"/>
          <p:cNvPicPr>
            <a:picLocks noChangeAspect="1"/>
          </p:cNvPicPr>
          <p:nvPr/>
        </p:nvPicPr>
        <p:blipFill>
          <a:blip r:embed="rId7"/>
          <a:stretch>
            <a:fillRect/>
          </a:stretch>
        </p:blipFill>
        <p:spPr>
          <a:xfrm>
            <a:off x="13779747" y="7633792"/>
            <a:ext cx="3019191" cy="1676545"/>
          </a:xfrm>
          <a:prstGeom prst="rect">
            <a:avLst/>
          </a:prstGeom>
        </p:spPr>
      </p:pic>
    </p:spTree>
    <p:extLst>
      <p:ext uri="{BB962C8B-B14F-4D97-AF65-F5344CB8AC3E}">
        <p14:creationId xmlns:p14="http://schemas.microsoft.com/office/powerpoint/2010/main" val="2141417040"/>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anim calcmode="lin" valueType="num">
                                      <p:cBhvr>
                                        <p:cTn id="17" dur="500" fill="hold"/>
                                        <p:tgtEl>
                                          <p:spTgt spid="38"/>
                                        </p:tgtEl>
                                        <p:attrNameLst>
                                          <p:attrName>ppt_x</p:attrName>
                                        </p:attrNameLst>
                                      </p:cBhvr>
                                      <p:tavLst>
                                        <p:tav tm="0">
                                          <p:val>
                                            <p:strVal val="#ppt_x"/>
                                          </p:val>
                                        </p:tav>
                                        <p:tav tm="100000">
                                          <p:val>
                                            <p:strVal val="#ppt_x"/>
                                          </p:val>
                                        </p:tav>
                                      </p:tavLst>
                                    </p:anim>
                                    <p:anim calcmode="lin" valueType="num">
                                      <p:cBhvr>
                                        <p:cTn id="18"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419100"/>
            <a:ext cx="16687800" cy="9525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val Callout 21"/>
          <p:cNvSpPr/>
          <p:nvPr/>
        </p:nvSpPr>
        <p:spPr>
          <a:xfrm>
            <a:off x="8260763" y="3543300"/>
            <a:ext cx="1690271" cy="828608"/>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7" name="Picture 26"/>
          <p:cNvPicPr>
            <a:picLocks noChangeAspect="1"/>
          </p:cNvPicPr>
          <p:nvPr/>
        </p:nvPicPr>
        <p:blipFill>
          <a:blip r:embed="rId2"/>
          <a:stretch>
            <a:fillRect/>
          </a:stretch>
        </p:blipFill>
        <p:spPr>
          <a:xfrm>
            <a:off x="16589140" y="1941091"/>
            <a:ext cx="1174280" cy="1537289"/>
          </a:xfrm>
          <a:prstGeom prst="rect">
            <a:avLst/>
          </a:prstGeom>
        </p:spPr>
      </p:pic>
      <p:pic>
        <p:nvPicPr>
          <p:cNvPr id="29" name="Picture 28"/>
          <p:cNvPicPr>
            <a:picLocks noChangeAspect="1"/>
          </p:cNvPicPr>
          <p:nvPr/>
        </p:nvPicPr>
        <p:blipFill>
          <a:blip r:embed="rId3"/>
          <a:stretch>
            <a:fillRect/>
          </a:stretch>
        </p:blipFill>
        <p:spPr>
          <a:xfrm rot="3872335">
            <a:off x="253173" y="8994102"/>
            <a:ext cx="1365242" cy="1157953"/>
          </a:xfrm>
          <a:prstGeom prst="rect">
            <a:avLst/>
          </a:prstGeom>
        </p:spPr>
      </p:pic>
      <p:pic>
        <p:nvPicPr>
          <p:cNvPr id="30" name="Picture 29"/>
          <p:cNvPicPr>
            <a:picLocks noChangeAspect="1"/>
          </p:cNvPicPr>
          <p:nvPr/>
        </p:nvPicPr>
        <p:blipFill>
          <a:blip r:embed="rId4"/>
          <a:stretch>
            <a:fillRect/>
          </a:stretch>
        </p:blipFill>
        <p:spPr>
          <a:xfrm>
            <a:off x="280644" y="2709736"/>
            <a:ext cx="1092632" cy="909764"/>
          </a:xfrm>
          <a:prstGeom prst="rect">
            <a:avLst/>
          </a:prstGeom>
        </p:spPr>
      </p:pic>
      <p:pic>
        <p:nvPicPr>
          <p:cNvPr id="3" name="Picture 2"/>
          <p:cNvPicPr>
            <a:picLocks noChangeAspect="1"/>
          </p:cNvPicPr>
          <p:nvPr/>
        </p:nvPicPr>
        <p:blipFill>
          <a:blip r:embed="rId5"/>
          <a:stretch>
            <a:fillRect/>
          </a:stretch>
        </p:blipFill>
        <p:spPr>
          <a:xfrm>
            <a:off x="15875620" y="8819273"/>
            <a:ext cx="1544200" cy="1048627"/>
          </a:xfrm>
          <a:prstGeom prst="rect">
            <a:avLst/>
          </a:prstGeom>
        </p:spPr>
      </p:pic>
      <mc:AlternateContent xmlns:mc="http://schemas.openxmlformats.org/markup-compatibility/2006" xmlns:a14="http://schemas.microsoft.com/office/drawing/2010/main">
        <mc:Choice Requires="a14">
          <p:sp>
            <p:nvSpPr>
              <p:cNvPr id="16" name="TextBox 5"/>
              <p:cNvSpPr txBox="1"/>
              <p:nvPr/>
            </p:nvSpPr>
            <p:spPr>
              <a:xfrm>
                <a:off x="1707680" y="580541"/>
                <a:ext cx="14522920" cy="1645963"/>
              </a:xfrm>
              <a:prstGeom prst="rect">
                <a:avLst/>
              </a:prstGeom>
            </p:spPr>
            <p:txBody>
              <a:bodyPr wrap="square" lIns="0" tIns="0" rIns="0" bIns="0" rtlCol="0" anchor="t">
                <a:spAutoFit/>
              </a:bodyPr>
              <a:lstStyle/>
              <a:p>
                <a:pPr lvl="0" algn="just">
                  <a:lnSpc>
                    <a:spcPct val="150000"/>
                  </a:lnSpc>
                  <a:spcAft>
                    <a:spcPts val="800"/>
                  </a:spcAft>
                  <a:defRPr/>
                </a:pPr>
                <a:r>
                  <a:rPr kumimoji="0" lang="en-US" sz="3800" b="1" i="0" u="sng" strike="noStrike" kern="1200" cap="none" spc="0" normalizeH="0" baseline="0" noProof="0">
                    <a:ln>
                      <a:noFill/>
                    </a:ln>
                    <a:solidFill>
                      <a:srgbClr val="5B96A9"/>
                    </a:solidFill>
                    <a:effectLst/>
                    <a:uLnTx/>
                    <a:uFillTx/>
                    <a:latin typeface="Arial" panose="020B0604020202020204" pitchFamily="34" charset="0"/>
                    <a:cs typeface="Arial" panose="020B0604020202020204" pitchFamily="34" charset="0"/>
                  </a:rPr>
                  <a:t>Ví dụ 3: </a:t>
                </a:r>
                <a:r>
                  <a:rPr lang="nl-NL" sz="3800">
                    <a:solidFill>
                      <a:srgbClr val="000000"/>
                    </a:solidFill>
                    <a:latin typeface="Arial" panose="020B0604020202020204" pitchFamily="34" charset="0"/>
                    <a:ea typeface="Calibri" panose="020F0502020204030204" pitchFamily="34" charset="0"/>
                    <a:cs typeface="Arial" panose="020B0604020202020204" pitchFamily="34" charset="0"/>
                  </a:rPr>
                  <a:t>Tìm năm số hạng đầu và số hạng thứ 100 của dãy số </a:t>
                </a:r>
                <a14:m>
                  <m:oMath xmlns:m="http://schemas.openxmlformats.org/officeDocument/2006/math">
                    <m:d>
                      <m:dPr>
                        <m:ctrlPr>
                          <a:rPr lang="en-US" sz="3800" i="1">
                            <a:solidFill>
                              <a:prstClr val="black"/>
                            </a:solidFill>
                            <a:latin typeface="Cambria Math" panose="02040503050406030204" pitchFamily="18" charset="0"/>
                            <a:cs typeface="Arial" panose="020B0604020202020204" pitchFamily="34" charset="0"/>
                          </a:rPr>
                        </m:ctrlPr>
                      </m:dPr>
                      <m:e>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e>
                    </m:d>
                  </m:oMath>
                </a14:m>
                <a:r>
                  <a:rPr lang="nl-NL" sz="3800">
                    <a:solidFill>
                      <a:srgbClr val="000000"/>
                    </a:solidFill>
                    <a:latin typeface="Arial" panose="020B0604020202020204" pitchFamily="34" charset="0"/>
                    <a:ea typeface="Calibri" panose="020F0502020204030204" pitchFamily="34" charset="0"/>
                    <a:cs typeface="Arial" panose="020B0604020202020204" pitchFamily="34" charset="0"/>
                  </a:rPr>
                  <a:t> cho bởi công thức số hạng tổng quát sau:</a:t>
                </a:r>
              </a:p>
            </p:txBody>
          </p:sp>
        </mc:Choice>
        <mc:Fallback xmlns="">
          <p:sp>
            <p:nvSpPr>
              <p:cNvPr id="16" name="TextBox 5"/>
              <p:cNvSpPr txBox="1">
                <a:spLocks noRot="1" noChangeAspect="1" noMove="1" noResize="1" noEditPoints="1" noAdjustHandles="1" noChangeArrowheads="1" noChangeShapeType="1" noTextEdit="1"/>
              </p:cNvSpPr>
              <p:nvPr/>
            </p:nvSpPr>
            <p:spPr>
              <a:xfrm>
                <a:off x="1707680" y="580541"/>
                <a:ext cx="14522920" cy="1645963"/>
              </a:xfrm>
              <a:prstGeom prst="rect">
                <a:avLst/>
              </a:prstGeom>
              <a:blipFill>
                <a:blip r:embed="rId6"/>
                <a:stretch>
                  <a:fillRect l="-2014"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293845" y="2316105"/>
                <a:ext cx="9624109" cy="12271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nl-NL" sz="3800" i="1" smtClean="0">
                              <a:solidFill>
                                <a:srgbClr val="000000"/>
                              </a:solidFill>
                              <a:latin typeface="Cambria Math" panose="02040503050406030204" pitchFamily="18" charset="0"/>
                              <a:ea typeface="Calibri" panose="020F0502020204030204" pitchFamily="34" charset="0"/>
                              <a:cs typeface="Arial" panose="020B0604020202020204" pitchFamily="34" charset="0"/>
                            </a:rPr>
                          </m:ctrlPr>
                        </m:sSubPr>
                        <m:e>
                          <m: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t>𝑢</m:t>
                          </m:r>
                        </m:e>
                        <m:sub>
                          <m: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t>=2</m:t>
                      </m:r>
                      <m: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t>𝑛</m:t>
                      </m:r>
                      <m:r>
                        <a:rPr lang="en-US" sz="38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US" sz="3800">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en-US" sz="3800" b="0" i="0" smtClean="0">
                          <a:solidFill>
                            <a:srgbClr val="000000"/>
                          </a:solidFill>
                          <a:latin typeface="Cambria Math" panose="02040503050406030204" pitchFamily="18" charset="0"/>
                          <a:ea typeface="Calibri" panose="020F0502020204030204" pitchFamily="34" charset="0"/>
                          <a:cs typeface="Arial" panose="020B0604020202020204" pitchFamily="34" charset="0"/>
                        </a:rPr>
                        <m:t>                        </m:t>
                      </m:r>
                      <m:r>
                        <a:rPr lang="en-US" sz="3800">
                          <a:solidFill>
                            <a:srgbClr val="000000"/>
                          </a:solidFill>
                          <a:latin typeface="Cambria Math" panose="02040503050406030204" pitchFamily="18" charset="0"/>
                          <a:ea typeface="Calibri" panose="020F0502020204030204" pitchFamily="34" charset="0"/>
                          <a:cs typeface="Arial" panose="020B0604020202020204" pitchFamily="34" charset="0"/>
                        </a:rPr>
                        <m:t>     </m:t>
                      </m:r>
                      <m:r>
                        <m:rPr>
                          <m:sty m:val="p"/>
                        </m:rPr>
                        <a:rPr lang="en-US" sz="3800">
                          <a:solidFill>
                            <a:prstClr val="black"/>
                          </a:solidFill>
                          <a:latin typeface="Cambria Math" panose="02040503050406030204" pitchFamily="18" charset="0"/>
                          <a:cs typeface="Arial" panose="020B0604020202020204" pitchFamily="34" charset="0"/>
                        </a:rPr>
                        <m:t>b</m:t>
                      </m:r>
                      <m:r>
                        <a:rPr lang="en-US" sz="3800">
                          <a:solidFill>
                            <a:prstClr val="black"/>
                          </a:solidFill>
                          <a:latin typeface="Cambria Math" panose="02040503050406030204" pitchFamily="18" charset="0"/>
                          <a:cs typeface="Arial" panose="020B0604020202020204" pitchFamily="34" charset="0"/>
                        </a:rPr>
                        <m:t>) </m:t>
                      </m:r>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r>
                        <a:rPr lang="en-US" sz="3800" i="1">
                          <a:solidFill>
                            <a:prstClr val="black"/>
                          </a:solidFill>
                          <a:latin typeface="Cambria Math" panose="02040503050406030204" pitchFamily="18" charset="0"/>
                          <a:cs typeface="Arial" panose="020B0604020202020204" pitchFamily="34" charset="0"/>
                        </a:rPr>
                        <m:t>=</m:t>
                      </m:r>
                      <m:f>
                        <m:fPr>
                          <m:ctrlPr>
                            <a:rPr lang="en-US" sz="3800" i="1">
                              <a:solidFill>
                                <a:prstClr val="black"/>
                              </a:solidFill>
                              <a:latin typeface="Cambria Math" panose="02040503050406030204" pitchFamily="18" charset="0"/>
                              <a:cs typeface="Arial" panose="020B0604020202020204" pitchFamily="34" charset="0"/>
                            </a:rPr>
                          </m:ctrlPr>
                        </m:fPr>
                        <m:num>
                          <m:sSup>
                            <m:sSupPr>
                              <m:ctrlPr>
                                <a:rPr lang="en-US" sz="3800" i="1">
                                  <a:solidFill>
                                    <a:prstClr val="black"/>
                                  </a:solidFill>
                                  <a:latin typeface="Cambria Math" panose="02040503050406030204" pitchFamily="18" charset="0"/>
                                  <a:cs typeface="Arial" panose="020B0604020202020204" pitchFamily="34" charset="0"/>
                                </a:rPr>
                              </m:ctrlPr>
                            </m:sSupPr>
                            <m:e>
                              <m:d>
                                <m:dPr>
                                  <m:ctrlPr>
                                    <a:rPr lang="en-US" sz="3800" i="1">
                                      <a:solidFill>
                                        <a:prstClr val="black"/>
                                      </a:solidFill>
                                      <a:latin typeface="Cambria Math" panose="02040503050406030204" pitchFamily="18" charset="0"/>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−1</m:t>
                                  </m:r>
                                </m:e>
                              </m:d>
                            </m:e>
                            <m:sup>
                              <m:r>
                                <a:rPr lang="en-US" sz="3800" i="1">
                                  <a:solidFill>
                                    <a:prstClr val="black"/>
                                  </a:solidFill>
                                  <a:latin typeface="Cambria Math" panose="02040503050406030204" pitchFamily="18" charset="0"/>
                                  <a:cs typeface="Arial" panose="020B0604020202020204" pitchFamily="34" charset="0"/>
                                </a:rPr>
                                <m:t>𝑛</m:t>
                              </m:r>
                            </m:sup>
                          </m:sSup>
                        </m:num>
                        <m:den>
                          <m:r>
                            <a:rPr lang="en-US" sz="3800" i="1">
                              <a:solidFill>
                                <a:prstClr val="black"/>
                              </a:solidFill>
                              <a:latin typeface="Cambria Math" panose="02040503050406030204" pitchFamily="18" charset="0"/>
                              <a:cs typeface="Arial" panose="020B0604020202020204" pitchFamily="34" charset="0"/>
                            </a:rPr>
                            <m:t>𝑛</m:t>
                          </m:r>
                        </m:den>
                      </m:f>
                    </m:oMath>
                  </m:oMathPara>
                </a14:m>
                <a:endParaRPr lang="en-US"/>
              </a:p>
            </p:txBody>
          </p:sp>
        </mc:Choice>
        <mc:Fallback xmlns="">
          <p:sp>
            <p:nvSpPr>
              <p:cNvPr id="10" name="Rectangle 9"/>
              <p:cNvSpPr>
                <a:spLocks noRot="1" noChangeAspect="1" noMove="1" noResize="1" noEditPoints="1" noAdjustHandles="1" noChangeArrowheads="1" noChangeShapeType="1" noTextEdit="1"/>
              </p:cNvSpPr>
              <p:nvPr/>
            </p:nvSpPr>
            <p:spPr>
              <a:xfrm>
                <a:off x="4293845" y="2316105"/>
                <a:ext cx="9624109" cy="1227195"/>
              </a:xfrm>
              <a:prstGeom prst="rect">
                <a:avLst/>
              </a:prstGeom>
              <a:blipFill>
                <a:blip r:embed="rId7"/>
                <a:stretch>
                  <a:fillRect/>
                </a:stretch>
              </a:blipFill>
            </p:spPr>
            <p:txBody>
              <a:bodyPr/>
              <a:lstStyle/>
              <a:p>
                <a:r>
                  <a:rPr lang="en-US">
                    <a:noFill/>
                  </a:rPr>
                  <a:t> </a:t>
                </a:r>
              </a:p>
            </p:txBody>
          </p:sp>
        </mc:Fallback>
      </mc:AlternateContent>
      <p:sp>
        <p:nvSpPr>
          <p:cNvPr id="18" name="Rectangle 17"/>
          <p:cNvSpPr/>
          <p:nvPr/>
        </p:nvSpPr>
        <p:spPr>
          <a:xfrm>
            <a:off x="1707680" y="4762500"/>
            <a:ext cx="10706777" cy="677108"/>
          </a:xfrm>
          <a:prstGeom prst="rect">
            <a:avLst/>
          </a:prstGeom>
        </p:spPr>
        <p:txBody>
          <a:bodyPr wrap="none">
            <a:spAutoFit/>
          </a:bodyPr>
          <a:lstStyle/>
          <a:p>
            <a:r>
              <a:rPr lang="nl-NL" sz="3800">
                <a:solidFill>
                  <a:srgbClr val="000000"/>
                </a:solidFill>
                <a:latin typeface="Arial" panose="020B0604020202020204" pitchFamily="34" charset="0"/>
                <a:ea typeface="Calibri" panose="020F0502020204030204" pitchFamily="34" charset="0"/>
                <a:cs typeface="Arial" panose="020B0604020202020204" pitchFamily="34" charset="0"/>
              </a:rPr>
              <a:t>a) Năm số hạng đầu của dãy số là: 2, 4, 6, 8, 10 </a:t>
            </a:r>
            <a:endParaRPr lang="en-US"/>
          </a:p>
        </p:txBody>
      </p:sp>
      <mc:AlternateContent xmlns:mc="http://schemas.openxmlformats.org/markup-compatibility/2006" xmlns:a14="http://schemas.microsoft.com/office/drawing/2010/main">
        <mc:Choice Requires="a14">
          <p:sp>
            <p:nvSpPr>
              <p:cNvPr id="19" name="Rectangle 18"/>
              <p:cNvSpPr/>
              <p:nvPr/>
            </p:nvSpPr>
            <p:spPr>
              <a:xfrm>
                <a:off x="2240847" y="5812122"/>
                <a:ext cx="11378949" cy="677108"/>
              </a:xfrm>
              <a:prstGeom prst="rect">
                <a:avLst/>
              </a:prstGeom>
            </p:spPr>
            <p:txBody>
              <a:bodyPr wrap="none">
                <a:spAutoFit/>
              </a:bodyPr>
              <a:lstStyle/>
              <a:p>
                <a:r>
                  <a:rPr lang="nl-NL" sz="3800">
                    <a:solidFill>
                      <a:srgbClr val="000000"/>
                    </a:solidFill>
                    <a:latin typeface="Arial" panose="020B0604020202020204" pitchFamily="34" charset="0"/>
                    <a:ea typeface="Calibri" panose="020F0502020204030204" pitchFamily="34" charset="0"/>
                    <a:cs typeface="Arial" panose="020B0604020202020204" pitchFamily="34" charset="0"/>
                  </a:rPr>
                  <a:t>Số hạng thứ 100 của dãy số là: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b="0" i="1" smtClean="0">
                            <a:solidFill>
                              <a:prstClr val="black"/>
                            </a:solidFill>
                            <a:latin typeface="Cambria Math" panose="02040503050406030204" pitchFamily="18" charset="0"/>
                            <a:cs typeface="Arial" panose="020B0604020202020204" pitchFamily="34" charset="0"/>
                          </a:rPr>
                          <m:t>100</m:t>
                        </m:r>
                      </m:sub>
                    </m:sSub>
                    <m:r>
                      <a:rPr lang="en-US" sz="3800" b="0" i="1" smtClean="0">
                        <a:solidFill>
                          <a:prstClr val="black"/>
                        </a:solidFill>
                        <a:latin typeface="Cambria Math" panose="02040503050406030204" pitchFamily="18" charset="0"/>
                        <a:cs typeface="Arial" panose="020B0604020202020204" pitchFamily="34" charset="0"/>
                      </a:rPr>
                      <m:t>=2.100=200</m:t>
                    </m:r>
                  </m:oMath>
                </a14:m>
                <a:r>
                  <a:rPr lang="nl-NL" sz="380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a:p>
            </p:txBody>
          </p:sp>
        </mc:Choice>
        <mc:Fallback xmlns="">
          <p:sp>
            <p:nvSpPr>
              <p:cNvPr id="19" name="Rectangle 18"/>
              <p:cNvSpPr>
                <a:spLocks noRot="1" noChangeAspect="1" noMove="1" noResize="1" noEditPoints="1" noAdjustHandles="1" noChangeArrowheads="1" noChangeShapeType="1" noTextEdit="1"/>
              </p:cNvSpPr>
              <p:nvPr/>
            </p:nvSpPr>
            <p:spPr>
              <a:xfrm>
                <a:off x="2240847" y="5812122"/>
                <a:ext cx="11378949" cy="677108"/>
              </a:xfrm>
              <a:prstGeom prst="rect">
                <a:avLst/>
              </a:prstGeom>
              <a:blipFill>
                <a:blip r:embed="rId8"/>
                <a:stretch>
                  <a:fillRect l="-1768" t="-16071" b="-33036"/>
                </a:stretch>
              </a:blipFill>
            </p:spPr>
            <p:txBody>
              <a:bodyPr/>
              <a:lstStyle/>
              <a:p>
                <a:r>
                  <a:rPr lang="en-US">
                    <a:noFill/>
                  </a:rPr>
                  <a:t> </a:t>
                </a:r>
              </a:p>
            </p:txBody>
          </p:sp>
        </mc:Fallback>
      </mc:AlternateContent>
      <p:sp>
        <p:nvSpPr>
          <p:cNvPr id="25" name="Rectangle 24"/>
          <p:cNvSpPr/>
          <p:nvPr/>
        </p:nvSpPr>
        <p:spPr>
          <a:xfrm>
            <a:off x="1707680" y="7245549"/>
            <a:ext cx="7734810" cy="677108"/>
          </a:xfrm>
          <a:prstGeom prst="rect">
            <a:avLst/>
          </a:prstGeom>
        </p:spPr>
        <p:txBody>
          <a:bodyPr wrap="none">
            <a:spAutoFit/>
          </a:bodyPr>
          <a:lstStyle/>
          <a:p>
            <a:r>
              <a:rPr lang="nl-NL" sz="3800">
                <a:solidFill>
                  <a:srgbClr val="000000"/>
                </a:solidFill>
                <a:latin typeface="Arial" panose="020B0604020202020204" pitchFamily="34" charset="0"/>
                <a:ea typeface="Calibri" panose="020F0502020204030204" pitchFamily="34" charset="0"/>
                <a:cs typeface="Arial" panose="020B0604020202020204" pitchFamily="34" charset="0"/>
              </a:rPr>
              <a:t>b) Năm số hạng đầu của dãy số là:</a:t>
            </a:r>
            <a:endParaRPr lang="en-US"/>
          </a:p>
        </p:txBody>
      </p:sp>
      <p:sp>
        <p:nvSpPr>
          <p:cNvPr id="26" name="Rectangle 25"/>
          <p:cNvSpPr/>
          <p:nvPr/>
        </p:nvSpPr>
        <p:spPr>
          <a:xfrm>
            <a:off x="2240847" y="8707854"/>
            <a:ext cx="6952544" cy="677108"/>
          </a:xfrm>
          <a:prstGeom prst="rect">
            <a:avLst/>
          </a:prstGeom>
        </p:spPr>
        <p:txBody>
          <a:bodyPr wrap="none">
            <a:spAutoFit/>
          </a:bodyPr>
          <a:lstStyle/>
          <a:p>
            <a:r>
              <a:rPr lang="nl-NL" sz="3800">
                <a:solidFill>
                  <a:srgbClr val="000000"/>
                </a:solidFill>
                <a:latin typeface="Arial" panose="020B0604020202020204" pitchFamily="34" charset="0"/>
                <a:ea typeface="Calibri" panose="020F0502020204030204" pitchFamily="34" charset="0"/>
                <a:cs typeface="Arial" panose="020B0604020202020204" pitchFamily="34" charset="0"/>
              </a:rPr>
              <a:t>Số hạng thứ 100 của dãy số là:</a:t>
            </a:r>
            <a:endParaRPr lang="en-US"/>
          </a:p>
        </p:txBody>
      </p:sp>
      <mc:AlternateContent xmlns:mc="http://schemas.openxmlformats.org/markup-compatibility/2006" xmlns:a14="http://schemas.microsoft.com/office/drawing/2010/main">
        <mc:Choice Requires="a14">
          <p:sp>
            <p:nvSpPr>
              <p:cNvPr id="20" name="Rectangle 19"/>
              <p:cNvSpPr/>
              <p:nvPr/>
            </p:nvSpPr>
            <p:spPr>
              <a:xfrm>
                <a:off x="9283751" y="6898595"/>
                <a:ext cx="3862147" cy="1190967"/>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sz="3800" i="1" smtClean="0">
                          <a:solidFill>
                            <a:prstClr val="black"/>
                          </a:solidFill>
                          <a:latin typeface="Cambria Math" panose="02040503050406030204" pitchFamily="18" charset="0"/>
                          <a:cs typeface="Arial" panose="020B0604020202020204" pitchFamily="34" charset="0"/>
                        </a:rPr>
                        <m:t>−1</m:t>
                      </m:r>
                      <m:r>
                        <a:rPr lang="en-US" sz="3800" b="0" i="1" smtClean="0">
                          <a:solidFill>
                            <a:prstClr val="black"/>
                          </a:solidFill>
                          <a:latin typeface="Cambria Math" panose="02040503050406030204" pitchFamily="18" charset="0"/>
                          <a:cs typeface="Arial" panose="020B0604020202020204" pitchFamily="34" charset="0"/>
                        </a:rPr>
                        <m:t>, </m:t>
                      </m:r>
                      <m:f>
                        <m:fPr>
                          <m:ctrlPr>
                            <a:rPr lang="en-US" sz="3800" i="1">
                              <a:solidFill>
                                <a:prstClr val="black"/>
                              </a:solidFill>
                              <a:latin typeface="Cambria Math" panose="02040503050406030204" pitchFamily="18" charset="0"/>
                              <a:cs typeface="Arial" panose="020B0604020202020204" pitchFamily="34" charset="0"/>
                            </a:rPr>
                          </m:ctrlPr>
                        </m:fPr>
                        <m:num>
                          <m:r>
                            <a:rPr lang="en-US" sz="3800" b="0" i="1" smtClean="0">
                              <a:solidFill>
                                <a:prstClr val="black"/>
                              </a:solidFill>
                              <a:latin typeface="Cambria Math" panose="02040503050406030204" pitchFamily="18" charset="0"/>
                              <a:cs typeface="Arial" panose="020B0604020202020204" pitchFamily="34" charset="0"/>
                            </a:rPr>
                            <m:t>1</m:t>
                          </m:r>
                        </m:num>
                        <m:den>
                          <m:r>
                            <a:rPr lang="en-US" sz="3800" b="0" i="1" smtClean="0">
                              <a:solidFill>
                                <a:prstClr val="black"/>
                              </a:solidFill>
                              <a:latin typeface="Cambria Math" panose="02040503050406030204" pitchFamily="18" charset="0"/>
                              <a:cs typeface="Arial" panose="020B0604020202020204" pitchFamily="34" charset="0"/>
                            </a:rPr>
                            <m:t>2</m:t>
                          </m:r>
                        </m:den>
                      </m:f>
                      <m:r>
                        <a:rPr lang="en-US" sz="3800" b="0" i="1" smtClean="0">
                          <a:solidFill>
                            <a:prstClr val="black"/>
                          </a:solidFill>
                          <a:latin typeface="Cambria Math" panose="02040503050406030204" pitchFamily="18" charset="0"/>
                          <a:cs typeface="Arial" panose="020B0604020202020204" pitchFamily="34" charset="0"/>
                        </a:rPr>
                        <m:t>,−</m:t>
                      </m:r>
                      <m:f>
                        <m:fPr>
                          <m:ctrlPr>
                            <a:rPr lang="en-US" sz="3800" i="1">
                              <a:solidFill>
                                <a:prstClr val="black"/>
                              </a:solidFill>
                              <a:latin typeface="Cambria Math" panose="02040503050406030204" pitchFamily="18" charset="0"/>
                              <a:cs typeface="Arial" panose="020B0604020202020204" pitchFamily="34" charset="0"/>
                            </a:rPr>
                          </m:ctrlPr>
                        </m:fPr>
                        <m:num>
                          <m:r>
                            <a:rPr lang="en-US" sz="3800" i="1">
                              <a:solidFill>
                                <a:prstClr val="black"/>
                              </a:solidFill>
                              <a:latin typeface="Cambria Math" panose="02040503050406030204" pitchFamily="18" charset="0"/>
                              <a:cs typeface="Arial" panose="020B0604020202020204" pitchFamily="34" charset="0"/>
                            </a:rPr>
                            <m:t>1</m:t>
                          </m:r>
                        </m:num>
                        <m:den>
                          <m:r>
                            <a:rPr lang="en-US" sz="3800" b="0" i="1" smtClean="0">
                              <a:solidFill>
                                <a:prstClr val="black"/>
                              </a:solidFill>
                              <a:latin typeface="Cambria Math" panose="02040503050406030204" pitchFamily="18" charset="0"/>
                              <a:cs typeface="Arial" panose="020B0604020202020204" pitchFamily="34" charset="0"/>
                            </a:rPr>
                            <m:t>3</m:t>
                          </m:r>
                        </m:den>
                      </m:f>
                      <m:r>
                        <a:rPr lang="en-US" sz="3800" i="1">
                          <a:solidFill>
                            <a:prstClr val="black"/>
                          </a:solidFill>
                          <a:latin typeface="Cambria Math" panose="02040503050406030204" pitchFamily="18" charset="0"/>
                          <a:cs typeface="Arial" panose="020B0604020202020204" pitchFamily="34" charset="0"/>
                        </a:rPr>
                        <m:t>, </m:t>
                      </m:r>
                      <m:f>
                        <m:fPr>
                          <m:ctrlPr>
                            <a:rPr lang="en-US" sz="3800" i="1">
                              <a:solidFill>
                                <a:prstClr val="black"/>
                              </a:solidFill>
                              <a:latin typeface="Cambria Math" panose="02040503050406030204" pitchFamily="18" charset="0"/>
                              <a:cs typeface="Arial" panose="020B0604020202020204" pitchFamily="34" charset="0"/>
                            </a:rPr>
                          </m:ctrlPr>
                        </m:fPr>
                        <m:num>
                          <m:r>
                            <a:rPr lang="en-US" sz="3800" i="1">
                              <a:solidFill>
                                <a:prstClr val="black"/>
                              </a:solidFill>
                              <a:latin typeface="Cambria Math" panose="02040503050406030204" pitchFamily="18" charset="0"/>
                              <a:cs typeface="Arial" panose="020B0604020202020204" pitchFamily="34" charset="0"/>
                            </a:rPr>
                            <m:t>1</m:t>
                          </m:r>
                        </m:num>
                        <m:den>
                          <m:r>
                            <a:rPr lang="en-US" sz="3800" b="0" i="1" smtClean="0">
                              <a:solidFill>
                                <a:prstClr val="black"/>
                              </a:solidFill>
                              <a:latin typeface="Cambria Math" panose="02040503050406030204" pitchFamily="18" charset="0"/>
                              <a:cs typeface="Arial" panose="020B0604020202020204" pitchFamily="34" charset="0"/>
                            </a:rPr>
                            <m:t>4</m:t>
                          </m:r>
                        </m:den>
                      </m:f>
                      <m:r>
                        <a:rPr lang="en-US" sz="3800" i="1">
                          <a:solidFill>
                            <a:prstClr val="black"/>
                          </a:solidFill>
                          <a:latin typeface="Cambria Math" panose="02040503050406030204" pitchFamily="18" charset="0"/>
                          <a:cs typeface="Arial" panose="020B0604020202020204" pitchFamily="34" charset="0"/>
                        </a:rPr>
                        <m:t>, </m:t>
                      </m:r>
                      <m:r>
                        <a:rPr lang="en-US" sz="3800" b="0" i="1" smtClean="0">
                          <a:solidFill>
                            <a:prstClr val="black"/>
                          </a:solidFill>
                          <a:latin typeface="Cambria Math" panose="02040503050406030204" pitchFamily="18" charset="0"/>
                          <a:cs typeface="Arial" panose="020B0604020202020204" pitchFamily="34" charset="0"/>
                        </a:rPr>
                        <m:t>−</m:t>
                      </m:r>
                      <m:f>
                        <m:fPr>
                          <m:ctrlPr>
                            <a:rPr lang="en-US" sz="3800" i="1">
                              <a:solidFill>
                                <a:prstClr val="black"/>
                              </a:solidFill>
                              <a:latin typeface="Cambria Math" panose="02040503050406030204" pitchFamily="18" charset="0"/>
                              <a:cs typeface="Arial" panose="020B0604020202020204" pitchFamily="34" charset="0"/>
                            </a:rPr>
                          </m:ctrlPr>
                        </m:fPr>
                        <m:num>
                          <m:r>
                            <a:rPr lang="en-US" sz="3800" i="1">
                              <a:solidFill>
                                <a:prstClr val="black"/>
                              </a:solidFill>
                              <a:latin typeface="Cambria Math" panose="02040503050406030204" pitchFamily="18" charset="0"/>
                              <a:cs typeface="Arial" panose="020B0604020202020204" pitchFamily="34" charset="0"/>
                            </a:rPr>
                            <m:t>1</m:t>
                          </m:r>
                        </m:num>
                        <m:den>
                          <m:r>
                            <a:rPr lang="en-US" sz="3800" b="0" i="1" smtClean="0">
                              <a:solidFill>
                                <a:prstClr val="black"/>
                              </a:solidFill>
                              <a:latin typeface="Cambria Math" panose="02040503050406030204" pitchFamily="18" charset="0"/>
                              <a:cs typeface="Arial" panose="020B0604020202020204" pitchFamily="34" charset="0"/>
                            </a:rPr>
                            <m:t>5</m:t>
                          </m:r>
                        </m:den>
                      </m:f>
                    </m:oMath>
                  </m:oMathPara>
                </a14:m>
                <a:endParaRPr lang="en-US">
                  <a:solidFill>
                    <a:prstClr val="black"/>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9283751" y="6898595"/>
                <a:ext cx="3862147" cy="119096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9164660" y="8271695"/>
                <a:ext cx="4938788" cy="1265667"/>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100</m:t>
                          </m:r>
                        </m:sub>
                      </m:sSub>
                      <m:r>
                        <a:rPr lang="en-US" sz="3800" i="1">
                          <a:solidFill>
                            <a:prstClr val="black"/>
                          </a:solidFill>
                          <a:latin typeface="Cambria Math" panose="02040503050406030204" pitchFamily="18" charset="0"/>
                          <a:cs typeface="Arial" panose="020B0604020202020204" pitchFamily="34" charset="0"/>
                        </a:rPr>
                        <m:t>=</m:t>
                      </m:r>
                      <m:f>
                        <m:fPr>
                          <m:ctrlPr>
                            <a:rPr lang="en-US" sz="3800" i="1">
                              <a:solidFill>
                                <a:prstClr val="black"/>
                              </a:solidFill>
                              <a:latin typeface="Cambria Math" panose="02040503050406030204" pitchFamily="18" charset="0"/>
                              <a:cs typeface="Arial" panose="020B0604020202020204" pitchFamily="34" charset="0"/>
                            </a:rPr>
                          </m:ctrlPr>
                        </m:fPr>
                        <m:num>
                          <m:sSup>
                            <m:sSupPr>
                              <m:ctrlPr>
                                <a:rPr lang="en-US" sz="3800" i="1">
                                  <a:solidFill>
                                    <a:prstClr val="black"/>
                                  </a:solidFill>
                                  <a:latin typeface="Cambria Math" panose="02040503050406030204" pitchFamily="18" charset="0"/>
                                  <a:cs typeface="Arial" panose="020B0604020202020204" pitchFamily="34" charset="0"/>
                                </a:rPr>
                              </m:ctrlPr>
                            </m:sSupPr>
                            <m:e>
                              <m:d>
                                <m:dPr>
                                  <m:ctrlPr>
                                    <a:rPr lang="en-US" sz="3800" i="1">
                                      <a:solidFill>
                                        <a:prstClr val="black"/>
                                      </a:solidFill>
                                      <a:latin typeface="Cambria Math" panose="02040503050406030204" pitchFamily="18" charset="0"/>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−1</m:t>
                                  </m:r>
                                </m:e>
                              </m:d>
                            </m:e>
                            <m:sup>
                              <m:r>
                                <a:rPr lang="en-US" sz="3800" i="1">
                                  <a:solidFill>
                                    <a:prstClr val="black"/>
                                  </a:solidFill>
                                  <a:latin typeface="Cambria Math" panose="02040503050406030204" pitchFamily="18" charset="0"/>
                                  <a:cs typeface="Arial" panose="020B0604020202020204" pitchFamily="34" charset="0"/>
                                </a:rPr>
                                <m:t>100</m:t>
                              </m:r>
                            </m:sup>
                          </m:sSup>
                        </m:num>
                        <m:den>
                          <m:r>
                            <a:rPr lang="en-US" sz="3800" i="1">
                              <a:solidFill>
                                <a:prstClr val="black"/>
                              </a:solidFill>
                              <a:latin typeface="Cambria Math" panose="02040503050406030204" pitchFamily="18" charset="0"/>
                              <a:cs typeface="Arial" panose="020B0604020202020204" pitchFamily="34" charset="0"/>
                            </a:rPr>
                            <m:t>100</m:t>
                          </m:r>
                        </m:den>
                      </m:f>
                      <m:r>
                        <a:rPr lang="en-US" sz="3800" i="1">
                          <a:solidFill>
                            <a:prstClr val="black"/>
                          </a:solidFill>
                          <a:latin typeface="Cambria Math" panose="02040503050406030204" pitchFamily="18" charset="0"/>
                          <a:cs typeface="Arial" panose="020B0604020202020204" pitchFamily="34" charset="0"/>
                        </a:rPr>
                        <m:t>=</m:t>
                      </m:r>
                      <m:f>
                        <m:fPr>
                          <m:ctrlPr>
                            <a:rPr lang="en-US" sz="3800" i="1">
                              <a:solidFill>
                                <a:prstClr val="black"/>
                              </a:solidFill>
                              <a:latin typeface="Cambria Math" panose="02040503050406030204" pitchFamily="18" charset="0"/>
                              <a:cs typeface="Arial" panose="020B0604020202020204" pitchFamily="34" charset="0"/>
                            </a:rPr>
                          </m:ctrlPr>
                        </m:fPr>
                        <m:num>
                          <m:r>
                            <a:rPr lang="en-US" sz="3800" i="1">
                              <a:solidFill>
                                <a:prstClr val="black"/>
                              </a:solidFill>
                              <a:latin typeface="Cambria Math" panose="02040503050406030204" pitchFamily="18" charset="0"/>
                              <a:cs typeface="Arial" panose="020B0604020202020204" pitchFamily="34" charset="0"/>
                            </a:rPr>
                            <m:t>1</m:t>
                          </m:r>
                        </m:num>
                        <m:den>
                          <m:r>
                            <a:rPr lang="en-US" sz="3800" i="1">
                              <a:solidFill>
                                <a:prstClr val="black"/>
                              </a:solidFill>
                              <a:latin typeface="Cambria Math" panose="02040503050406030204" pitchFamily="18" charset="0"/>
                              <a:cs typeface="Arial" panose="020B0604020202020204" pitchFamily="34" charset="0"/>
                            </a:rPr>
                            <m:t>100</m:t>
                          </m:r>
                        </m:den>
                      </m:f>
                    </m:oMath>
                  </m:oMathPara>
                </a14:m>
                <a:endParaRPr lang="en-US">
                  <a:solidFill>
                    <a:prstClr val="black"/>
                  </a:solidFill>
                </a:endParaRPr>
              </a:p>
            </p:txBody>
          </p:sp>
        </mc:Choice>
        <mc:Fallback xmlns="">
          <p:sp>
            <p:nvSpPr>
              <p:cNvPr id="23" name="Rectangle 22"/>
              <p:cNvSpPr>
                <a:spLocks noRot="1" noChangeAspect="1" noMove="1" noResize="1" noEditPoints="1" noAdjustHandles="1" noChangeArrowheads="1" noChangeShapeType="1" noTextEdit="1"/>
              </p:cNvSpPr>
              <p:nvPr/>
            </p:nvSpPr>
            <p:spPr>
              <a:xfrm>
                <a:off x="9164660" y="8271695"/>
                <a:ext cx="4938788" cy="1265667"/>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1476738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strVal val="#ppt_x"/>
                                          </p:val>
                                        </p:tav>
                                        <p:tav tm="100000">
                                          <p:val>
                                            <p:strVal val="#ppt_x"/>
                                          </p:val>
                                        </p:tav>
                                      </p:tavLst>
                                    </p:anim>
                                    <p:anim calcmode="lin" valueType="num">
                                      <p:cBhvr>
                                        <p:cTn id="30" dur="500" fill="hold"/>
                                        <p:tgtEl>
                                          <p:spTgt spid="2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anim calcmode="lin" valueType="num">
                                      <p:cBhvr>
                                        <p:cTn id="34" dur="500" fill="hold"/>
                                        <p:tgtEl>
                                          <p:spTgt spid="26"/>
                                        </p:tgtEl>
                                        <p:attrNameLst>
                                          <p:attrName>ppt_x</p:attrName>
                                        </p:attrNameLst>
                                      </p:cBhvr>
                                      <p:tavLst>
                                        <p:tav tm="0">
                                          <p:val>
                                            <p:strVal val="#ppt_x"/>
                                          </p:val>
                                        </p:tav>
                                        <p:tav tm="100000">
                                          <p:val>
                                            <p:strVal val="#ppt_x"/>
                                          </p:val>
                                        </p:tav>
                                      </p:tavLst>
                                    </p:anim>
                                    <p:anim calcmode="lin" valueType="num">
                                      <p:cBhvr>
                                        <p:cTn id="35" dur="500" fill="hold"/>
                                        <p:tgtEl>
                                          <p:spTgt spid="2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anim calcmode="lin" valueType="num">
                                      <p:cBhvr>
                                        <p:cTn id="39" dur="500" fill="hold"/>
                                        <p:tgtEl>
                                          <p:spTgt spid="20"/>
                                        </p:tgtEl>
                                        <p:attrNameLst>
                                          <p:attrName>ppt_x</p:attrName>
                                        </p:attrNameLst>
                                      </p:cBhvr>
                                      <p:tavLst>
                                        <p:tav tm="0">
                                          <p:val>
                                            <p:strVal val="#ppt_x"/>
                                          </p:val>
                                        </p:tav>
                                        <p:tav tm="100000">
                                          <p:val>
                                            <p:strVal val="#ppt_x"/>
                                          </p:val>
                                        </p:tav>
                                      </p:tavLst>
                                    </p:anim>
                                    <p:anim calcmode="lin" valueType="num">
                                      <p:cBhvr>
                                        <p:cTn id="40" dur="500" fill="hold"/>
                                        <p:tgtEl>
                                          <p:spTgt spid="2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anim calcmode="lin" valueType="num">
                                      <p:cBhvr>
                                        <p:cTn id="44" dur="500" fill="hold"/>
                                        <p:tgtEl>
                                          <p:spTgt spid="23"/>
                                        </p:tgtEl>
                                        <p:attrNameLst>
                                          <p:attrName>ppt_x</p:attrName>
                                        </p:attrNameLst>
                                      </p:cBhvr>
                                      <p:tavLst>
                                        <p:tav tm="0">
                                          <p:val>
                                            <p:strVal val="#ppt_x"/>
                                          </p:val>
                                        </p:tav>
                                        <p:tav tm="100000">
                                          <p:val>
                                            <p:strVal val="#ppt_x"/>
                                          </p:val>
                                        </p:tav>
                                      </p:tavLst>
                                    </p:anim>
                                    <p:anim calcmode="lin" valueType="num">
                                      <p:cBhvr>
                                        <p:cTn id="45"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6" grpId="0"/>
      <p:bldP spid="10" grpId="0"/>
      <p:bldP spid="18" grpId="0"/>
      <p:bldP spid="19" grpId="0"/>
      <p:bldP spid="25" grpId="0"/>
      <p:bldP spid="26" grpId="0"/>
      <p:bldP spid="20"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457200" y="419100"/>
            <a:ext cx="17373600" cy="9525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val Callout 21"/>
          <p:cNvSpPr/>
          <p:nvPr/>
        </p:nvSpPr>
        <p:spPr>
          <a:xfrm>
            <a:off x="3410437" y="2714692"/>
            <a:ext cx="1690271" cy="828608"/>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9" name="Picture 28"/>
          <p:cNvPicPr>
            <a:picLocks noChangeAspect="1"/>
          </p:cNvPicPr>
          <p:nvPr/>
        </p:nvPicPr>
        <p:blipFill>
          <a:blip r:embed="rId2"/>
          <a:stretch>
            <a:fillRect/>
          </a:stretch>
        </p:blipFill>
        <p:spPr>
          <a:xfrm rot="3872335">
            <a:off x="16841644" y="324348"/>
            <a:ext cx="1365242" cy="1157953"/>
          </a:xfrm>
          <a:prstGeom prst="rect">
            <a:avLst/>
          </a:prstGeom>
        </p:spPr>
      </p:pic>
      <p:sp>
        <p:nvSpPr>
          <p:cNvPr id="16" name="TextBox 5"/>
          <p:cNvSpPr txBox="1"/>
          <p:nvPr/>
        </p:nvSpPr>
        <p:spPr>
          <a:xfrm>
            <a:off x="734790" y="601937"/>
            <a:ext cx="15973271" cy="1754326"/>
          </a:xfrm>
          <a:prstGeom prst="rect">
            <a:avLst/>
          </a:prstGeom>
        </p:spPr>
        <p:txBody>
          <a:bodyPr wrap="square" lIns="0" tIns="0" rIns="0" bIns="0" rtlCol="0" anchor="t">
            <a:spAutoFit/>
          </a:bodyPr>
          <a:lstStyle/>
          <a:p>
            <a:pPr lvl="0" algn="just">
              <a:lnSpc>
                <a:spcPct val="150000"/>
              </a:lnSpc>
              <a:spcAft>
                <a:spcPts val="800"/>
              </a:spcAft>
              <a:defRPr/>
            </a:pPr>
            <a:r>
              <a:rPr kumimoji="0" lang="en-US" sz="3800" b="1" i="0" u="sng"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rPr>
              <a:t>Ví dụ 4:</a:t>
            </a:r>
            <a:r>
              <a:rPr kumimoji="0" lang="en-US" sz="3800" b="1" i="0" strike="noStrike" kern="1200" cap="none" spc="0" normalizeH="0" baseline="0" noProof="0">
                <a:ln>
                  <a:noFill/>
                </a:ln>
                <a:solidFill>
                  <a:srgbClr val="5B96A9"/>
                </a:solidFill>
                <a:effectLst/>
                <a:uLnTx/>
                <a:uFillTx/>
                <a:latin typeface="Arial" panose="020B0604020202020204" pitchFamily="34" charset="0"/>
                <a:cs typeface="Arial" panose="020B0604020202020204" pitchFamily="34" charset="0"/>
              </a:rPr>
              <a:t> </a:t>
            </a:r>
            <a:r>
              <a:rPr lang="nl-NL" sz="3800">
                <a:solidFill>
                  <a:srgbClr val="000000"/>
                </a:solidFill>
                <a:latin typeface="Arial" panose="020B0604020202020204" pitchFamily="34" charset="0"/>
                <a:ea typeface="Calibri" panose="020F0502020204030204" pitchFamily="34" charset="0"/>
                <a:cs typeface="Arial" panose="020B0604020202020204" pitchFamily="34" charset="0"/>
              </a:rPr>
              <a:t> Xét dãy số gồm tất cả các số nguyên tố theo thứ tự tăng dần. Viết năm số hạng đầu của dãy số đó.</a:t>
            </a:r>
          </a:p>
        </p:txBody>
      </p:sp>
      <p:sp>
        <p:nvSpPr>
          <p:cNvPr id="18" name="Rectangle 17"/>
          <p:cNvSpPr/>
          <p:nvPr/>
        </p:nvSpPr>
        <p:spPr>
          <a:xfrm>
            <a:off x="609599" y="5542151"/>
            <a:ext cx="16914665" cy="4478149"/>
          </a:xfrm>
          <a:prstGeom prst="rect">
            <a:avLst/>
          </a:prstGeom>
        </p:spPr>
        <p:txBody>
          <a:bodyPr wrap="square">
            <a:spAutoFit/>
          </a:bodyPr>
          <a:lstStyle/>
          <a:p>
            <a:pPr lvl="0" algn="just">
              <a:lnSpc>
                <a:spcPct val="150000"/>
              </a:lnSpc>
            </a:pPr>
            <a:r>
              <a:rPr lang="vi-VN" sz="3800" b="1" i="1" u="sng">
                <a:solidFill>
                  <a:srgbClr val="C00000"/>
                </a:solidFill>
                <a:ea typeface="Calibri" panose="020F0502020204030204" pitchFamily="34" charset="0"/>
                <a:cs typeface="Arial" panose="020B0604020202020204" pitchFamily="34" charset="0"/>
              </a:rPr>
              <a:t>Chú ý.</a:t>
            </a:r>
            <a:r>
              <a:rPr lang="vi-VN" sz="3800" b="1" i="1">
                <a:solidFill>
                  <a:srgbClr val="C00000"/>
                </a:solidFill>
                <a:ea typeface="Calibri" panose="020F0502020204030204" pitchFamily="34" charset="0"/>
                <a:cs typeface="Arial" panose="020B0604020202020204" pitchFamily="34" charset="0"/>
              </a:rPr>
              <a:t> </a:t>
            </a:r>
            <a:r>
              <a:rPr lang="vi-VN" sz="3800">
                <a:solidFill>
                  <a:srgbClr val="000000"/>
                </a:solidFill>
                <a:ea typeface="Calibri" panose="020F0502020204030204" pitchFamily="34" charset="0"/>
                <a:cs typeface="Arial" panose="020B0604020202020204" pitchFamily="34" charset="0"/>
              </a:rPr>
              <a:t>Dãy số gồm tất cả các số nguyên tố ở Ví dụ 4 được cho bởi phương pháp mô tả (số hạng thứ n là số nguyên tố thứ n). Cho đến nay người ta vẫn chưa biết có hay không một công thức tính số nguyên tố thứ n theo n (với n bất kì), hoặc là một hệ thức tính số nguyên tố thứ n theo một vài số nguyên tố đứng trước nó.</a:t>
            </a:r>
          </a:p>
        </p:txBody>
      </p:sp>
      <p:sp>
        <p:nvSpPr>
          <p:cNvPr id="2" name="Rectangle 1"/>
          <p:cNvSpPr/>
          <p:nvPr/>
        </p:nvSpPr>
        <p:spPr>
          <a:xfrm>
            <a:off x="661523" y="4000500"/>
            <a:ext cx="11579468" cy="677108"/>
          </a:xfrm>
          <a:prstGeom prst="rect">
            <a:avLst/>
          </a:prstGeom>
        </p:spPr>
        <p:txBody>
          <a:bodyPr wrap="square">
            <a:spAutoFit/>
          </a:bodyPr>
          <a:lstStyle/>
          <a:p>
            <a:pPr lvl="0"/>
            <a:r>
              <a:rPr lang="vi-VN" sz="3800">
                <a:solidFill>
                  <a:srgbClr val="000000"/>
                </a:solidFill>
                <a:ea typeface="Calibri" panose="020F0502020204030204" pitchFamily="34" charset="0"/>
                <a:cs typeface="Arial" panose="020B0604020202020204" pitchFamily="34" charset="0"/>
              </a:rPr>
              <a:t>Năm số hạng đầu của dãy số là: 2, 3, 5, 7, 11.</a:t>
            </a:r>
          </a:p>
        </p:txBody>
      </p:sp>
      <p:pic>
        <p:nvPicPr>
          <p:cNvPr id="4" name="Picture 3"/>
          <p:cNvPicPr>
            <a:picLocks noChangeAspect="1"/>
          </p:cNvPicPr>
          <p:nvPr/>
        </p:nvPicPr>
        <p:blipFill>
          <a:blip r:embed="rId3"/>
          <a:stretch>
            <a:fillRect/>
          </a:stretch>
        </p:blipFill>
        <p:spPr>
          <a:xfrm>
            <a:off x="16687800" y="9258300"/>
            <a:ext cx="910168" cy="792562"/>
          </a:xfrm>
          <a:prstGeom prst="rect">
            <a:avLst/>
          </a:prstGeom>
        </p:spPr>
      </p:pic>
      <p:cxnSp>
        <p:nvCxnSpPr>
          <p:cNvPr id="6" name="Straight Connector 5"/>
          <p:cNvCxnSpPr/>
          <p:nvPr/>
        </p:nvCxnSpPr>
        <p:spPr>
          <a:xfrm flipV="1">
            <a:off x="762000" y="5372100"/>
            <a:ext cx="16762265" cy="381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Google Shape;136;p4"/>
          <p:cNvSpPr/>
          <p:nvPr/>
        </p:nvSpPr>
        <p:spPr>
          <a:xfrm>
            <a:off x="11174791" y="2349836"/>
            <a:ext cx="6423177" cy="2641264"/>
          </a:xfrm>
          <a:prstGeom prst="wedgeRoundRectCallout">
            <a:avLst>
              <a:gd name="adj1" fmla="val 54331"/>
              <a:gd name="adj2" fmla="val 39808"/>
              <a:gd name="adj3" fmla="val 16667"/>
            </a:avLst>
          </a:prstGeom>
          <a:solidFill>
            <a:srgbClr val="FFFF99"/>
          </a:solidFill>
          <a:ln w="38100" cap="flat" cmpd="sng">
            <a:solidFill>
              <a:srgbClr val="395E89"/>
            </a:solidFill>
            <a:prstDash val="dash"/>
            <a:round/>
            <a:headEnd type="none" w="sm" len="sm"/>
            <a:tailEnd type="none" w="sm" len="sm"/>
          </a:ln>
        </p:spPr>
        <p:txBody>
          <a:bodyPr spcFirstLastPara="1" wrap="square" lIns="91425" tIns="45700" rIns="91425" bIns="45700" anchor="ctr" anchorCtr="0">
            <a:noAutofit/>
          </a:bodyPr>
          <a:lstStyle/>
          <a:p>
            <a:pPr algn="just">
              <a:lnSpc>
                <a:spcPct val="150000"/>
              </a:lnSpc>
              <a:spcAft>
                <a:spcPts val="800"/>
              </a:spcAft>
            </a:pPr>
            <a:r>
              <a:rPr lang="en-US" sz="3600">
                <a:latin typeface="Arial" panose="020B0604020202020204" pitchFamily="34" charset="0"/>
                <a:ea typeface="Times New Roman" panose="02020603050405020304" pitchFamily="18" charset="0"/>
                <a:cs typeface="Arial" panose="020B0604020202020204" pitchFamily="34" charset="0"/>
              </a:rPr>
              <a:t>Số nguyên tố là số tự nhiên lớn hơn 1 mà chỉ có hai ước số là 1 và chính nó.</a:t>
            </a:r>
            <a:endParaRPr lang="en-US" sz="360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2830866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anim calcmode="lin" valueType="num">
                                      <p:cBhvr>
                                        <p:cTn id="30" dur="500" fill="hold"/>
                                        <p:tgtEl>
                                          <p:spTgt spid="18"/>
                                        </p:tgtEl>
                                        <p:attrNameLst>
                                          <p:attrName>ppt_x</p:attrName>
                                        </p:attrNameLst>
                                      </p:cBhvr>
                                      <p:tavLst>
                                        <p:tav tm="0">
                                          <p:val>
                                            <p:strVal val="#ppt_x"/>
                                          </p:val>
                                        </p:tav>
                                        <p:tav tm="100000">
                                          <p:val>
                                            <p:strVal val="#ppt_x"/>
                                          </p:val>
                                        </p:tav>
                                      </p:tavLst>
                                    </p:anim>
                                    <p:anim calcmode="lin" valueType="num">
                                      <p:cBhvr>
                                        <p:cTn id="31" dur="500" fill="hold"/>
                                        <p:tgtEl>
                                          <p:spTgt spid="1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anim calcmode="lin" valueType="num">
                                      <p:cBhvr>
                                        <p:cTn id="35" dur="500" fill="hold"/>
                                        <p:tgtEl>
                                          <p:spTgt spid="4"/>
                                        </p:tgtEl>
                                        <p:attrNameLst>
                                          <p:attrName>ppt_x</p:attrName>
                                        </p:attrNameLst>
                                      </p:cBhvr>
                                      <p:tavLst>
                                        <p:tav tm="0">
                                          <p:val>
                                            <p:strVal val="#ppt_x"/>
                                          </p:val>
                                        </p:tav>
                                        <p:tav tm="100000">
                                          <p:val>
                                            <p:strVal val="#ppt_x"/>
                                          </p:val>
                                        </p:tav>
                                      </p:tavLst>
                                    </p:anim>
                                    <p:anim calcmode="lin" valueType="num">
                                      <p:cBhvr>
                                        <p:cTn id="36"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6" grpId="0"/>
      <p:bldP spid="18" grpId="0"/>
      <p:bldP spid="2" grpId="0"/>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457200" y="419100"/>
            <a:ext cx="17373600" cy="9525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val Callout 21"/>
          <p:cNvSpPr/>
          <p:nvPr/>
        </p:nvSpPr>
        <p:spPr>
          <a:xfrm>
            <a:off x="8186781" y="4000500"/>
            <a:ext cx="1690271" cy="828608"/>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9" name="Picture 28"/>
          <p:cNvPicPr>
            <a:picLocks noChangeAspect="1"/>
          </p:cNvPicPr>
          <p:nvPr/>
        </p:nvPicPr>
        <p:blipFill>
          <a:blip r:embed="rId2"/>
          <a:stretch>
            <a:fillRect/>
          </a:stretch>
        </p:blipFill>
        <p:spPr>
          <a:xfrm rot="3872335">
            <a:off x="16892024" y="346499"/>
            <a:ext cx="1365242" cy="1157953"/>
          </a:xfrm>
          <a:prstGeom prst="rect">
            <a:avLst/>
          </a:prstGeom>
        </p:spPr>
      </p:pic>
      <mc:AlternateContent xmlns:mc="http://schemas.openxmlformats.org/markup-compatibility/2006" xmlns:a14="http://schemas.microsoft.com/office/drawing/2010/main">
        <mc:Choice Requires="a14">
          <p:sp>
            <p:nvSpPr>
              <p:cNvPr id="16" name="TextBox 5"/>
              <p:cNvSpPr txBox="1"/>
              <p:nvPr/>
            </p:nvSpPr>
            <p:spPr>
              <a:xfrm>
                <a:off x="2868390" y="859026"/>
                <a:ext cx="13590810" cy="2836674"/>
              </a:xfrm>
              <a:prstGeom prst="rect">
                <a:avLst/>
              </a:prstGeom>
            </p:spPr>
            <p:txBody>
              <a:bodyPr wrap="square" lIns="0" tIns="0" rIns="0" bIns="0" rtlCol="0" anchor="t">
                <a:spAutoFit/>
              </a:bodyPr>
              <a:lstStyle/>
              <a:p>
                <a:pPr lvl="0" algn="just">
                  <a:lnSpc>
                    <a:spcPct val="150000"/>
                  </a:lnSpc>
                  <a:spcAft>
                    <a:spcPts val="800"/>
                  </a:spcAft>
                  <a:defRPr/>
                </a:pPr>
                <a:r>
                  <a:rPr kumimoji="0" lang="en-US" sz="3800" b="1" i="0" u="sng"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rPr>
                  <a:t>Ví dụ 5:</a:t>
                </a:r>
                <a:r>
                  <a:rPr kumimoji="0" lang="en-US" sz="3800" b="1" i="0" strike="noStrike" kern="1200" cap="none" spc="0" normalizeH="0" baseline="0" noProof="0">
                    <a:ln>
                      <a:noFill/>
                    </a:ln>
                    <a:solidFill>
                      <a:srgbClr val="5B96A9"/>
                    </a:solidFill>
                    <a:effectLst/>
                    <a:uLnTx/>
                    <a:uFillTx/>
                    <a:latin typeface="Arial" panose="020B0604020202020204" pitchFamily="34" charset="0"/>
                    <a:cs typeface="Arial" panose="020B0604020202020204" pitchFamily="34" charset="0"/>
                  </a:rPr>
                  <a:t> </a:t>
                </a:r>
                <a:r>
                  <a:rPr kumimoji="0" lang="nl-NL" sz="3800" b="0" i="0"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nl-NL" sz="3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Cho</a:t>
                </a:r>
                <a:r>
                  <a:rPr kumimoji="0" lang="nl-NL" sz="3800" b="0" i="0" u="none" strike="noStrike" kern="1200" cap="none" spc="0" normalizeH="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dãy số </a:t>
                </a:r>
                <a14:m>
                  <m:oMath xmlns:m="http://schemas.openxmlformats.org/officeDocument/2006/math">
                    <m:d>
                      <m:dPr>
                        <m:ctrlPr>
                          <a:rPr lang="en-US" sz="3800" i="1">
                            <a:solidFill>
                              <a:prstClr val="black"/>
                            </a:solidFill>
                            <a:latin typeface="Cambria Math" panose="02040503050406030204" pitchFamily="18" charset="0"/>
                            <a:cs typeface="Arial" panose="020B0604020202020204" pitchFamily="34" charset="0"/>
                          </a:rPr>
                        </m:ctrlPr>
                      </m:dPr>
                      <m:e>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e>
                    </m:d>
                  </m:oMath>
                </a14:m>
                <a:r>
                  <a:rPr kumimoji="0" lang="nl-NL" sz="3800" b="0" i="0" u="none" strike="noStrike" kern="1200" cap="none" spc="0" normalizeH="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xác định bằng hệ thức truy hồi</a:t>
                </a:r>
              </a:p>
              <a:p>
                <a:pPr lvl="0" algn="ctr">
                  <a:lnSpc>
                    <a:spcPct val="150000"/>
                  </a:lnSpc>
                  <a:spcAft>
                    <a:spcPts val="800"/>
                  </a:spcAft>
                  <a:defRPr/>
                </a:pP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b="0" i="1" smtClean="0">
                            <a:solidFill>
                              <a:prstClr val="black"/>
                            </a:solidFill>
                            <a:latin typeface="Cambria Math" panose="02040503050406030204" pitchFamily="18" charset="0"/>
                            <a:cs typeface="Arial" panose="020B0604020202020204" pitchFamily="34" charset="0"/>
                          </a:rPr>
                          <m:t>1</m:t>
                        </m:r>
                      </m:sub>
                    </m:sSub>
                    <m:r>
                      <a:rPr lang="en-US" sz="3800" b="0" i="1" smtClean="0">
                        <a:solidFill>
                          <a:prstClr val="black"/>
                        </a:solidFill>
                        <a:latin typeface="Cambria Math" panose="02040503050406030204" pitchFamily="18" charset="0"/>
                        <a:cs typeface="Arial" panose="020B0604020202020204" pitchFamily="34" charset="0"/>
                      </a:rPr>
                      <m:t>=1,</m:t>
                    </m:r>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r>
                      <a:rPr lang="en-US" sz="3800" b="0" i="1" smtClean="0">
                        <a:solidFill>
                          <a:prstClr val="black"/>
                        </a:solidFill>
                        <a:latin typeface="Cambria Math" panose="02040503050406030204" pitchFamily="18" charset="0"/>
                        <a:cs typeface="Arial" panose="020B0604020202020204" pitchFamily="34" charset="0"/>
                      </a:rPr>
                      <m:t>=3</m:t>
                    </m:r>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r>
                          <a:rPr lang="en-US" sz="3800" b="0" i="1" smtClean="0">
                            <a:solidFill>
                              <a:prstClr val="black"/>
                            </a:solidFill>
                            <a:latin typeface="Cambria Math" panose="02040503050406030204" pitchFamily="18" charset="0"/>
                            <a:cs typeface="Arial" panose="020B0604020202020204" pitchFamily="34" charset="0"/>
                          </a:rPr>
                          <m:t>−1</m:t>
                        </m:r>
                      </m:sub>
                    </m:sSub>
                    <m:r>
                      <a:rPr lang="en-US" sz="3800" b="0" i="1" smtClean="0">
                        <a:solidFill>
                          <a:prstClr val="black"/>
                        </a:solidFill>
                        <a:latin typeface="Cambria Math" panose="02040503050406030204" pitchFamily="18" charset="0"/>
                        <a:cs typeface="Arial" panose="020B0604020202020204" pitchFamily="34" charset="0"/>
                      </a:rPr>
                      <m:t>+2</m:t>
                    </m:r>
                  </m:oMath>
                </a14:m>
                <a:r>
                  <a:rPr kumimoji="0" lang="nl-NL" sz="3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với</a:t>
                </a:r>
                <a:r>
                  <a:rPr kumimoji="0" lang="nl-NL" sz="3800" b="0" i="0" u="none" strike="noStrike" kern="1200" cap="none" spc="0" normalizeH="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b="0" i="1" smtClean="0">
                        <a:solidFill>
                          <a:prstClr val="black"/>
                        </a:solidFill>
                        <a:latin typeface="Cambria Math" panose="02040503050406030204" pitchFamily="18" charset="0"/>
                        <a:cs typeface="Arial" panose="020B0604020202020204" pitchFamily="34" charset="0"/>
                      </a:rPr>
                      <m:t>𝑛</m:t>
                    </m:r>
                    <m:r>
                      <a:rPr lang="en-US" sz="3800" b="0" i="1" smtClean="0">
                        <a:solidFill>
                          <a:prstClr val="black"/>
                        </a:solidFill>
                        <a:latin typeface="Cambria Math" panose="02040503050406030204" pitchFamily="18" charset="0"/>
                        <a:cs typeface="Arial" panose="020B0604020202020204" pitchFamily="34" charset="0"/>
                      </a:rPr>
                      <m:t>≥2</m:t>
                    </m:r>
                  </m:oMath>
                </a14:m>
                <a:endParaRPr kumimoji="0" lang="nl-NL" sz="3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lvl="0">
                  <a:lnSpc>
                    <a:spcPct val="150000"/>
                  </a:lnSpc>
                  <a:spcAft>
                    <a:spcPts val="800"/>
                  </a:spcAft>
                  <a:defRPr/>
                </a:pPr>
                <a:r>
                  <a:rPr lang="nl-NL" sz="3800">
                    <a:solidFill>
                      <a:srgbClr val="000000"/>
                    </a:solidFill>
                    <a:latin typeface="Arial" panose="020B0604020202020204" pitchFamily="34" charset="0"/>
                    <a:ea typeface="Calibri" panose="020F0502020204030204" pitchFamily="34" charset="0"/>
                    <a:cs typeface="Arial" panose="020B0604020202020204" pitchFamily="34" charset="0"/>
                  </a:rPr>
                  <a:t>               Viết ba số hạng đầu của dãy số này.</a:t>
                </a:r>
                <a:endParaRPr kumimoji="0" lang="nl-NL" sz="3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TextBox 5"/>
              <p:cNvSpPr txBox="1">
                <a:spLocks noRot="1" noChangeAspect="1" noMove="1" noResize="1" noEditPoints="1" noAdjustHandles="1" noChangeArrowheads="1" noChangeShapeType="1" noTextEdit="1"/>
              </p:cNvSpPr>
              <p:nvPr/>
            </p:nvSpPr>
            <p:spPr>
              <a:xfrm>
                <a:off x="2868390" y="859026"/>
                <a:ext cx="13590810" cy="2836674"/>
              </a:xfrm>
              <a:prstGeom prst="rect">
                <a:avLst/>
              </a:prstGeom>
              <a:blipFill>
                <a:blip r:embed="rId3"/>
                <a:stretch>
                  <a:fillRect l="-2153" b="-5591"/>
                </a:stretch>
              </a:blipFill>
            </p:spPr>
            <p:txBody>
              <a:bodyPr/>
              <a:lstStyle/>
              <a:p>
                <a:r>
                  <a:rPr lang="en-US">
                    <a:noFill/>
                  </a:rPr>
                  <a:t> </a:t>
                </a:r>
              </a:p>
            </p:txBody>
          </p:sp>
        </mc:Fallback>
      </mc:AlternateContent>
      <p:sp>
        <p:nvSpPr>
          <p:cNvPr id="31" name="Google Shape;136;p4"/>
          <p:cNvSpPr/>
          <p:nvPr/>
        </p:nvSpPr>
        <p:spPr>
          <a:xfrm>
            <a:off x="1295399" y="7124700"/>
            <a:ext cx="15473037" cy="2416249"/>
          </a:xfrm>
          <a:prstGeom prst="wedgeRoundRectCallout">
            <a:avLst>
              <a:gd name="adj1" fmla="val -52817"/>
              <a:gd name="adj2" fmla="val 29261"/>
              <a:gd name="adj3" fmla="val 16667"/>
            </a:avLst>
          </a:prstGeom>
          <a:solidFill>
            <a:srgbClr val="FFFF99"/>
          </a:solidFill>
          <a:ln w="38100" cap="flat" cmpd="sng">
            <a:solidFill>
              <a:srgbClr val="395E89"/>
            </a:solidFill>
            <a:prstDash val="dash"/>
            <a:round/>
            <a:headEnd type="none" w="sm" len="sm"/>
            <a:tailEnd type="none" w="sm" len="sm"/>
          </a:ln>
        </p:spPr>
        <p:txBody>
          <a:bodyPr spcFirstLastPara="1" wrap="square" lIns="91425" tIns="45700" rIns="91425" bIns="45700" anchor="ctr" anchorCtr="0">
            <a:noAutofit/>
          </a:bodyPr>
          <a:lstStyle/>
          <a:p>
            <a:pPr lvl="0" algn="just">
              <a:lnSpc>
                <a:spcPct val="150000"/>
              </a:lnSpc>
              <a:spcAft>
                <a:spcPts val="800"/>
              </a:spcAft>
            </a:pPr>
            <a:r>
              <a:rPr lang="vi-VN" sz="3800">
                <a:solidFill>
                  <a:prstClr val="black"/>
                </a:solidFill>
                <a:ea typeface="Times New Roman" panose="02020603050405020304" pitchFamily="18" charset="0"/>
                <a:cs typeface="Arial" panose="020B0604020202020204" pitchFamily="34" charset="0"/>
              </a:rPr>
              <a:t>Hệ thức truy hồi là hệ thức biểu thị số hạng thứ n của dãy số qua số hạng (hay vài số hạng) đứng trước nó.</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1691489" y="5524500"/>
                <a:ext cx="15076948" cy="677108"/>
              </a:xfrm>
              <a:prstGeom prst="rect">
                <a:avLst/>
              </a:prstGeom>
            </p:spPr>
            <p:txBody>
              <a:bodyPr wrap="none">
                <a:spAutoFit/>
              </a:bodyPr>
              <a:lstStyle/>
              <a:p>
                <a:r>
                  <a:rPr lang="en-US" sz="3800">
                    <a:solidFill>
                      <a:prstClr val="black"/>
                    </a:solidFill>
                    <a:latin typeface="Arial" panose="020B0604020202020204" pitchFamily="34" charset="0"/>
                    <a:cs typeface="Arial" panose="020B0604020202020204" pitchFamily="34" charset="0"/>
                  </a:rPr>
                  <a:t>Ta có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1</m:t>
                        </m:r>
                      </m:sub>
                    </m:sSub>
                    <m:r>
                      <a:rPr lang="en-US" sz="3800" i="1">
                        <a:solidFill>
                          <a:prstClr val="black"/>
                        </a:solidFill>
                        <a:latin typeface="Cambria Math" panose="02040503050406030204" pitchFamily="18" charset="0"/>
                        <a:cs typeface="Arial" panose="020B0604020202020204" pitchFamily="34" charset="0"/>
                      </a:rPr>
                      <m:t>=1,</m:t>
                    </m:r>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b="0" i="1" smtClean="0">
                            <a:solidFill>
                              <a:prstClr val="black"/>
                            </a:solidFill>
                            <a:latin typeface="Cambria Math" panose="02040503050406030204" pitchFamily="18" charset="0"/>
                            <a:cs typeface="Arial" panose="020B0604020202020204" pitchFamily="34" charset="0"/>
                          </a:rPr>
                          <m:t>2</m:t>
                        </m:r>
                      </m:sub>
                    </m:sSub>
                    <m:r>
                      <a:rPr lang="en-US" sz="3800" i="1">
                        <a:solidFill>
                          <a:prstClr val="black"/>
                        </a:solidFill>
                        <a:latin typeface="Cambria Math" panose="02040503050406030204" pitchFamily="18" charset="0"/>
                        <a:cs typeface="Arial" panose="020B0604020202020204" pitchFamily="34" charset="0"/>
                      </a:rPr>
                      <m:t>=3</m:t>
                    </m:r>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b="0" i="1" smtClean="0">
                            <a:solidFill>
                              <a:prstClr val="black"/>
                            </a:solidFill>
                            <a:latin typeface="Cambria Math" panose="02040503050406030204" pitchFamily="18" charset="0"/>
                            <a:cs typeface="Arial" panose="020B0604020202020204" pitchFamily="34" charset="0"/>
                          </a:rPr>
                          <m:t>1</m:t>
                        </m:r>
                      </m:sub>
                    </m:sSub>
                    <m:r>
                      <a:rPr lang="en-US" sz="3800" i="1">
                        <a:solidFill>
                          <a:prstClr val="black"/>
                        </a:solidFill>
                        <a:latin typeface="Cambria Math" panose="02040503050406030204" pitchFamily="18" charset="0"/>
                        <a:cs typeface="Arial" panose="020B0604020202020204" pitchFamily="34" charset="0"/>
                      </a:rPr>
                      <m:t>+2</m:t>
                    </m:r>
                    <m:r>
                      <a:rPr lang="en-US" sz="3800" b="0" i="1" smtClean="0">
                        <a:solidFill>
                          <a:prstClr val="black"/>
                        </a:solidFill>
                        <a:latin typeface="Cambria Math" panose="02040503050406030204" pitchFamily="18" charset="0"/>
                        <a:cs typeface="Arial" panose="020B0604020202020204" pitchFamily="34" charset="0"/>
                      </a:rPr>
                      <m:t>=3.1+2=5,</m:t>
                    </m:r>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b="0" i="1" smtClean="0">
                            <a:solidFill>
                              <a:prstClr val="black"/>
                            </a:solidFill>
                            <a:latin typeface="Cambria Math" panose="02040503050406030204" pitchFamily="18" charset="0"/>
                            <a:cs typeface="Arial" panose="020B0604020202020204" pitchFamily="34" charset="0"/>
                          </a:rPr>
                          <m:t>3</m:t>
                        </m:r>
                      </m:sub>
                    </m:sSub>
                    <m:r>
                      <a:rPr lang="en-US" sz="3800" i="1">
                        <a:solidFill>
                          <a:prstClr val="black"/>
                        </a:solidFill>
                        <a:latin typeface="Cambria Math" panose="02040503050406030204" pitchFamily="18" charset="0"/>
                        <a:cs typeface="Arial" panose="020B0604020202020204" pitchFamily="34" charset="0"/>
                      </a:rPr>
                      <m:t>=3</m:t>
                    </m:r>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b="0" i="1" smtClean="0">
                            <a:solidFill>
                              <a:prstClr val="black"/>
                            </a:solidFill>
                            <a:latin typeface="Cambria Math" panose="02040503050406030204" pitchFamily="18" charset="0"/>
                            <a:cs typeface="Arial" panose="020B0604020202020204" pitchFamily="34" charset="0"/>
                          </a:rPr>
                          <m:t>2</m:t>
                        </m:r>
                      </m:sub>
                    </m:sSub>
                    <m:r>
                      <a:rPr lang="en-US" sz="3800" i="1">
                        <a:solidFill>
                          <a:prstClr val="black"/>
                        </a:solidFill>
                        <a:latin typeface="Cambria Math" panose="02040503050406030204" pitchFamily="18" charset="0"/>
                        <a:cs typeface="Arial" panose="020B0604020202020204" pitchFamily="34" charset="0"/>
                      </a:rPr>
                      <m:t>+2=3.</m:t>
                    </m:r>
                    <m:r>
                      <a:rPr lang="en-US" sz="3800" b="0" i="1" smtClean="0">
                        <a:solidFill>
                          <a:prstClr val="black"/>
                        </a:solidFill>
                        <a:latin typeface="Cambria Math" panose="02040503050406030204" pitchFamily="18" charset="0"/>
                        <a:cs typeface="Arial" panose="020B0604020202020204" pitchFamily="34" charset="0"/>
                      </a:rPr>
                      <m:t>5</m:t>
                    </m:r>
                    <m:r>
                      <a:rPr lang="en-US" sz="3800" i="1">
                        <a:solidFill>
                          <a:prstClr val="black"/>
                        </a:solidFill>
                        <a:latin typeface="Cambria Math" panose="02040503050406030204" pitchFamily="18" charset="0"/>
                        <a:cs typeface="Arial" panose="020B0604020202020204" pitchFamily="34" charset="0"/>
                      </a:rPr>
                      <m:t>+2=</m:t>
                    </m:r>
                    <m:r>
                      <a:rPr lang="en-US" sz="3800" b="0" i="1" smtClean="0">
                        <a:solidFill>
                          <a:prstClr val="black"/>
                        </a:solidFill>
                        <a:latin typeface="Cambria Math" panose="02040503050406030204" pitchFamily="18" charset="0"/>
                        <a:cs typeface="Arial" panose="020B0604020202020204" pitchFamily="34" charset="0"/>
                      </a:rPr>
                      <m:t>17</m:t>
                    </m:r>
                  </m:oMath>
                </a14:m>
                <a:endParaRPr lang="en-US"/>
              </a:p>
            </p:txBody>
          </p:sp>
        </mc:Choice>
        <mc:Fallback xmlns="">
          <p:sp>
            <p:nvSpPr>
              <p:cNvPr id="5" name="Rectangle 4"/>
              <p:cNvSpPr>
                <a:spLocks noRot="1" noChangeAspect="1" noMove="1" noResize="1" noEditPoints="1" noAdjustHandles="1" noChangeArrowheads="1" noChangeShapeType="1" noTextEdit="1"/>
              </p:cNvSpPr>
              <p:nvPr/>
            </p:nvSpPr>
            <p:spPr>
              <a:xfrm>
                <a:off x="1691489" y="5524500"/>
                <a:ext cx="15076948" cy="677108"/>
              </a:xfrm>
              <a:prstGeom prst="rect">
                <a:avLst/>
              </a:prstGeom>
              <a:blipFill>
                <a:blip r:embed="rId4"/>
                <a:stretch>
                  <a:fillRect l="-1334" t="-16216" b="-34234"/>
                </a:stretch>
              </a:blipFill>
            </p:spPr>
            <p:txBody>
              <a:bodyPr/>
              <a:lstStyle/>
              <a:p>
                <a:r>
                  <a:rPr lang="en-US">
                    <a:noFill/>
                  </a:rPr>
                  <a:t> </a:t>
                </a:r>
              </a:p>
            </p:txBody>
          </p:sp>
        </mc:Fallback>
      </mc:AlternateContent>
      <p:pic>
        <p:nvPicPr>
          <p:cNvPr id="7" name="Picture 6"/>
          <p:cNvPicPr>
            <a:picLocks noChangeAspect="1"/>
          </p:cNvPicPr>
          <p:nvPr/>
        </p:nvPicPr>
        <p:blipFill>
          <a:blip r:embed="rId5"/>
          <a:stretch>
            <a:fillRect/>
          </a:stretch>
        </p:blipFill>
        <p:spPr>
          <a:xfrm flipH="1">
            <a:off x="558540" y="2104014"/>
            <a:ext cx="1522592" cy="2582286"/>
          </a:xfrm>
          <a:prstGeom prst="rect">
            <a:avLst/>
          </a:prstGeom>
        </p:spPr>
      </p:pic>
      <p:pic>
        <p:nvPicPr>
          <p:cNvPr id="9" name="Picture 8"/>
          <p:cNvPicPr>
            <a:picLocks noChangeAspect="1"/>
          </p:cNvPicPr>
          <p:nvPr/>
        </p:nvPicPr>
        <p:blipFill>
          <a:blip r:embed="rId6">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16931335" y="9211495"/>
            <a:ext cx="823265" cy="580205"/>
          </a:xfrm>
          <a:prstGeom prst="rect">
            <a:avLst/>
          </a:prstGeom>
        </p:spPr>
      </p:pic>
    </p:spTree>
    <p:extLst>
      <p:ext uri="{BB962C8B-B14F-4D97-AF65-F5344CB8AC3E}">
        <p14:creationId xmlns:p14="http://schemas.microsoft.com/office/powerpoint/2010/main" val="272776809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randombar(horizont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6" grpId="0"/>
      <p:bldP spid="31"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8" name="Freeform 28"/>
          <p:cNvSpPr/>
          <p:nvPr/>
        </p:nvSpPr>
        <p:spPr>
          <a:xfrm rot="18699014">
            <a:off x="403961" y="8730638"/>
            <a:ext cx="670824" cy="1460192"/>
          </a:xfrm>
          <a:custGeom>
            <a:avLst/>
            <a:gdLst/>
            <a:ahLst/>
            <a:cxnLst/>
            <a:rect l="l" t="t" r="r" b="b"/>
            <a:pathLst>
              <a:path w="1027610" h="1460192">
                <a:moveTo>
                  <a:pt x="0" y="0"/>
                </a:moveTo>
                <a:lnTo>
                  <a:pt x="1027610" y="0"/>
                </a:lnTo>
                <a:lnTo>
                  <a:pt x="1027610" y="1460193"/>
                </a:lnTo>
                <a:lnTo>
                  <a:pt x="0" y="14601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9" name="Freeform 29"/>
          <p:cNvSpPr/>
          <p:nvPr/>
        </p:nvSpPr>
        <p:spPr>
          <a:xfrm rot="4789751" flipH="1">
            <a:off x="16726397" y="429326"/>
            <a:ext cx="1349312" cy="1032837"/>
          </a:xfrm>
          <a:custGeom>
            <a:avLst/>
            <a:gdLst/>
            <a:ahLst/>
            <a:cxnLst/>
            <a:rect l="l" t="t" r="r" b="b"/>
            <a:pathLst>
              <a:path w="1349312" h="1032837">
                <a:moveTo>
                  <a:pt x="1349312" y="0"/>
                </a:moveTo>
                <a:lnTo>
                  <a:pt x="0" y="0"/>
                </a:lnTo>
                <a:lnTo>
                  <a:pt x="0" y="1032837"/>
                </a:lnTo>
                <a:lnTo>
                  <a:pt x="1349312" y="1032837"/>
                </a:lnTo>
                <a:lnTo>
                  <a:pt x="1349312"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5" name="Freeform 35"/>
          <p:cNvSpPr/>
          <p:nvPr/>
        </p:nvSpPr>
        <p:spPr>
          <a:xfrm rot="-5013218">
            <a:off x="-147702" y="776939"/>
            <a:ext cx="1286564" cy="633925"/>
          </a:xfrm>
          <a:custGeom>
            <a:avLst/>
            <a:gdLst/>
            <a:ahLst/>
            <a:cxnLst/>
            <a:rect l="l" t="t" r="r" b="b"/>
            <a:pathLst>
              <a:path w="1286564" h="633925">
                <a:moveTo>
                  <a:pt x="0" y="0"/>
                </a:moveTo>
                <a:lnTo>
                  <a:pt x="1286564" y="0"/>
                </a:lnTo>
                <a:lnTo>
                  <a:pt x="1286564" y="633926"/>
                </a:lnTo>
                <a:lnTo>
                  <a:pt x="0" y="6339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36" name="Group 35"/>
          <p:cNvGrpSpPr/>
          <p:nvPr/>
        </p:nvGrpSpPr>
        <p:grpSpPr>
          <a:xfrm>
            <a:off x="3886200" y="355111"/>
            <a:ext cx="10272000" cy="3873989"/>
            <a:chOff x="4129800" y="287531"/>
            <a:chExt cx="10272000" cy="3873989"/>
          </a:xfrm>
        </p:grpSpPr>
        <p:grpSp>
          <p:nvGrpSpPr>
            <p:cNvPr id="37" name="Group 2"/>
            <p:cNvGrpSpPr/>
            <p:nvPr/>
          </p:nvGrpSpPr>
          <p:grpSpPr>
            <a:xfrm>
              <a:off x="5715000" y="287531"/>
              <a:ext cx="6373912" cy="3873989"/>
              <a:chOff x="0" y="-28575"/>
              <a:chExt cx="2404882" cy="841375"/>
            </a:xfrm>
          </p:grpSpPr>
          <p:sp>
            <p:nvSpPr>
              <p:cNvPr id="39" name="Freeform 3"/>
              <p:cNvSpPr/>
              <p:nvPr/>
            </p:nvSpPr>
            <p:spPr>
              <a:xfrm>
                <a:off x="248608" y="29859"/>
                <a:ext cx="2156274" cy="27237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6">
                  <a:lumMod val="75000"/>
                </a:schemeClr>
              </a:solidFill>
            </p:spPr>
          </p:sp>
          <p:sp>
            <p:nvSpPr>
              <p:cNvPr id="40"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sp>
          <p:nvSpPr>
            <p:cNvPr id="38" name="Google Shape;7771;p33"/>
            <p:cNvSpPr txBox="1">
              <a:spLocks/>
            </p:cNvSpPr>
            <p:nvPr/>
          </p:nvSpPr>
          <p:spPr>
            <a:xfrm>
              <a:off x="4129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5800" b="1" kern="0" dirty="0">
                  <a:solidFill>
                    <a:schemeClr val="bg1"/>
                  </a:solidFill>
                  <a:latin typeface="Arial" panose="020B0604020202020204" pitchFamily="34" charset="0"/>
                </a:rPr>
                <a:t>KHỞI ĐỘNG</a:t>
              </a:r>
            </a:p>
          </p:txBody>
        </p:sp>
      </p:grpSp>
      <p:sp>
        <p:nvSpPr>
          <p:cNvPr id="41" name="Rectangle 40"/>
          <p:cNvSpPr/>
          <p:nvPr/>
        </p:nvSpPr>
        <p:spPr>
          <a:xfrm>
            <a:off x="932237" y="2095500"/>
            <a:ext cx="16468816" cy="6555641"/>
          </a:xfrm>
          <a:prstGeom prst="rect">
            <a:avLst/>
          </a:prstGeom>
        </p:spPr>
        <p:txBody>
          <a:bodyPr wrap="square">
            <a:spAutoFit/>
          </a:bodyPr>
          <a:lstStyle/>
          <a:p>
            <a:pPr algn="just">
              <a:lnSpc>
                <a:spcPct val="150000"/>
              </a:lnSpc>
              <a:spcAft>
                <a:spcPts val="0"/>
              </a:spcAft>
            </a:pPr>
            <a:r>
              <a:rPr lang="en-US" sz="4000">
                <a:latin typeface="Arial" panose="020B0604020202020204" pitchFamily="34" charset="0"/>
                <a:ea typeface="Times New Roman" panose="02020603050405020304" pitchFamily="18" charset="0"/>
                <a:cs typeface="Arial" panose="020B0604020202020204" pitchFamily="34" charset="0"/>
              </a:rPr>
              <a:t>Năm 2020, số dân của một thành phố trực thuộc tỉnh là khoảng 500 nghìn người. Người ta ước tính rằng số dân của thành phố đó sẽ tăng trưởng với tốc độ khoảng 2% mỗi năm. Khi đó số dân P</a:t>
            </a:r>
            <a:r>
              <a:rPr lang="en-US" sz="4000" baseline="-25000">
                <a:latin typeface="Arial" panose="020B0604020202020204" pitchFamily="34" charset="0"/>
                <a:ea typeface="Times New Roman" panose="02020603050405020304" pitchFamily="18" charset="0"/>
                <a:cs typeface="Arial" panose="020B0604020202020204" pitchFamily="34" charset="0"/>
              </a:rPr>
              <a:t>n</a:t>
            </a:r>
            <a:r>
              <a:rPr lang="en-US" sz="4000">
                <a:latin typeface="Arial" panose="020B0604020202020204" pitchFamily="34" charset="0"/>
                <a:ea typeface="Times New Roman" panose="02020603050405020304" pitchFamily="18" charset="0"/>
                <a:cs typeface="Arial" panose="020B0604020202020204" pitchFamily="34" charset="0"/>
              </a:rPr>
              <a:t> (nghìn người) của thành phố đó sau n năm, kể từ năm 2020, được tính bằng công thức P</a:t>
            </a:r>
            <a:r>
              <a:rPr lang="en-US" sz="4000" baseline="-25000">
                <a:latin typeface="Arial" panose="020B0604020202020204" pitchFamily="34" charset="0"/>
                <a:ea typeface="Times New Roman" panose="02020603050405020304" pitchFamily="18" charset="0"/>
                <a:cs typeface="Arial" panose="020B0604020202020204" pitchFamily="34" charset="0"/>
              </a:rPr>
              <a:t>n</a:t>
            </a:r>
            <a:r>
              <a:rPr lang="en-US" sz="4000">
                <a:latin typeface="Arial" panose="020B0604020202020204" pitchFamily="34" charset="0"/>
                <a:ea typeface="Times New Roman" panose="02020603050405020304" pitchFamily="18" charset="0"/>
                <a:cs typeface="Arial" panose="020B0604020202020204" pitchFamily="34" charset="0"/>
              </a:rPr>
              <a:t> = 500(1 + 0,02)</a:t>
            </a:r>
            <a:r>
              <a:rPr lang="en-US" sz="4000" baseline="30000">
                <a:latin typeface="Arial" panose="020B0604020202020204" pitchFamily="34" charset="0"/>
                <a:ea typeface="Times New Roman" panose="02020603050405020304" pitchFamily="18" charset="0"/>
                <a:cs typeface="Arial" panose="020B0604020202020204" pitchFamily="34" charset="0"/>
              </a:rPr>
              <a:t>n</a:t>
            </a:r>
            <a:r>
              <a:rPr lang="en-US" sz="4000">
                <a:latin typeface="Arial" panose="020B0604020202020204" pitchFamily="34" charset="0"/>
                <a:ea typeface="Times New Roman" panose="02020603050405020304" pitchFamily="18" charset="0"/>
                <a:cs typeface="Arial" panose="020B0604020202020204" pitchFamily="34" charset="0"/>
              </a:rPr>
              <a:t>. Hỏi nếu tăng trưởng theo quy luật như vậy thì vào năm 2030, số dân của thành phố đó là khoảng bao nhiêu nghìn người?</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7" name="Picture 46"/>
          <p:cNvPicPr>
            <a:picLocks noChangeAspect="1"/>
          </p:cNvPicPr>
          <p:nvPr/>
        </p:nvPicPr>
        <p:blipFill>
          <a:blip r:embed="rId8"/>
          <a:stretch>
            <a:fillRect/>
          </a:stretch>
        </p:blipFill>
        <p:spPr>
          <a:xfrm>
            <a:off x="15925799" y="8019838"/>
            <a:ext cx="1158453" cy="1884231"/>
          </a:xfrm>
          <a:prstGeom prst="rect">
            <a:avLst/>
          </a:prstGeom>
        </p:spPr>
      </p:pic>
    </p:spTree>
    <p:extLst>
      <p:ext uri="{BB962C8B-B14F-4D97-AF65-F5344CB8AC3E}">
        <p14:creationId xmlns:p14="http://schemas.microsoft.com/office/powerpoint/2010/main" val="137194445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anim calcmode="lin" valueType="num">
                                      <p:cBhvr>
                                        <p:cTn id="13" dur="500" fill="hold"/>
                                        <p:tgtEl>
                                          <p:spTgt spid="41"/>
                                        </p:tgtEl>
                                        <p:attrNameLst>
                                          <p:attrName>ppt_x</p:attrName>
                                        </p:attrNameLst>
                                      </p:cBhvr>
                                      <p:tavLst>
                                        <p:tav tm="0">
                                          <p:val>
                                            <p:strVal val="#ppt_x"/>
                                          </p:val>
                                        </p:tav>
                                        <p:tav tm="100000">
                                          <p:val>
                                            <p:strVal val="#ppt_x"/>
                                          </p:val>
                                        </p:tav>
                                      </p:tavLst>
                                    </p:anim>
                                    <p:anim calcmode="lin" valueType="num">
                                      <p:cBhvr>
                                        <p:cTn id="14" dur="500" fill="hold"/>
                                        <p:tgtEl>
                                          <p:spTgt spid="4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anim calcmode="lin" valueType="num">
                                      <p:cBhvr>
                                        <p:cTn id="18" dur="500" fill="hold"/>
                                        <p:tgtEl>
                                          <p:spTgt spid="47"/>
                                        </p:tgtEl>
                                        <p:attrNameLst>
                                          <p:attrName>ppt_x</p:attrName>
                                        </p:attrNameLst>
                                      </p:cBhvr>
                                      <p:tavLst>
                                        <p:tav tm="0">
                                          <p:val>
                                            <p:strVal val="#ppt_x"/>
                                          </p:val>
                                        </p:tav>
                                        <p:tav tm="100000">
                                          <p:val>
                                            <p:strVal val="#ppt_x"/>
                                          </p:val>
                                        </p:tav>
                                      </p:tavLst>
                                    </p:anim>
                                    <p:anim calcmode="lin" valueType="num">
                                      <p:cBhvr>
                                        <p:cTn id="19"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838200" y="876300"/>
            <a:ext cx="16611600" cy="84582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5"/>
          <p:cNvSpPr txBox="1"/>
          <p:nvPr/>
        </p:nvSpPr>
        <p:spPr>
          <a:xfrm>
            <a:off x="7774401" y="612922"/>
            <a:ext cx="2667000" cy="1555682"/>
          </a:xfrm>
          <a:prstGeom prst="rect">
            <a:avLst/>
          </a:prstGeom>
        </p:spPr>
        <p:txBody>
          <a:bodyPr wrap="square" lIns="0" tIns="0" rIns="0" bIns="0" rtlCol="0" anchor="t">
            <a:spAutoFit/>
          </a:bodyPr>
          <a:lstStyle/>
          <a:p>
            <a:pPr marL="0" marR="0" lvl="0" indent="0" algn="ctr" defTabSz="914400" rtl="0" eaLnBrk="1" fontAlgn="auto" latinLnBrk="0" hangingPunct="1">
              <a:lnSpc>
                <a:spcPts val="14857"/>
              </a:lnSpc>
              <a:spcBef>
                <a:spcPts val="0"/>
              </a:spcBef>
              <a:spcAft>
                <a:spcPts val="0"/>
              </a:spcAft>
              <a:buClrTx/>
              <a:buSzTx/>
              <a:buFontTx/>
              <a:buNone/>
              <a:tabLst/>
              <a:defRPr/>
            </a:pPr>
            <a:r>
              <a:rPr kumimoji="0" lang="en-US" sz="4200" b="1" i="0" u="sng"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rPr>
              <a:t>Ví dụ 6:</a:t>
            </a:r>
          </a:p>
        </p:txBody>
      </p:sp>
      <p:sp>
        <p:nvSpPr>
          <p:cNvPr id="21" name="TextBox 20"/>
          <p:cNvSpPr txBox="1"/>
          <p:nvPr/>
        </p:nvSpPr>
        <p:spPr>
          <a:xfrm>
            <a:off x="5105400" y="2527637"/>
            <a:ext cx="9044209" cy="101566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Giải</a:t>
            </a:r>
            <a:r>
              <a:rPr kumimoji="0" lang="en-US" sz="4000" b="0" i="0" u="none" strike="noStrike" kern="1200" cap="none" spc="0" normalizeH="0" noProof="0">
                <a:ln>
                  <a:noFill/>
                </a:ln>
                <a:solidFill>
                  <a:prstClr val="black"/>
                </a:solidFill>
                <a:effectLst/>
                <a:uLnTx/>
                <a:uFillTx/>
                <a:latin typeface="Arial" panose="020B0604020202020204" pitchFamily="34" charset="0"/>
                <a:ea typeface="+mn-ea"/>
                <a:cs typeface="Arial" panose="020B0604020202020204" pitchFamily="34" charset="0"/>
              </a:rPr>
              <a:t> bài toán ở tình huống mở đầu.</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Oval Callout 21"/>
          <p:cNvSpPr/>
          <p:nvPr/>
        </p:nvSpPr>
        <p:spPr>
          <a:xfrm>
            <a:off x="8382000" y="4053179"/>
            <a:ext cx="1609362" cy="861721"/>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7" name="Picture 26"/>
          <p:cNvPicPr>
            <a:picLocks noChangeAspect="1"/>
          </p:cNvPicPr>
          <p:nvPr/>
        </p:nvPicPr>
        <p:blipFill>
          <a:blip r:embed="rId2"/>
          <a:stretch>
            <a:fillRect/>
          </a:stretch>
        </p:blipFill>
        <p:spPr>
          <a:xfrm>
            <a:off x="15646211" y="1257300"/>
            <a:ext cx="1731391" cy="2266622"/>
          </a:xfrm>
          <a:prstGeom prst="rect">
            <a:avLst/>
          </a:prstGeom>
        </p:spPr>
      </p:pic>
      <p:pic>
        <p:nvPicPr>
          <p:cNvPr id="29" name="Picture 28"/>
          <p:cNvPicPr>
            <a:picLocks noChangeAspect="1"/>
          </p:cNvPicPr>
          <p:nvPr/>
        </p:nvPicPr>
        <p:blipFill>
          <a:blip r:embed="rId3"/>
          <a:stretch>
            <a:fillRect/>
          </a:stretch>
        </p:blipFill>
        <p:spPr>
          <a:xfrm rot="3872335">
            <a:off x="459353" y="8321145"/>
            <a:ext cx="1391410" cy="1178291"/>
          </a:xfrm>
          <a:prstGeom prst="rect">
            <a:avLst/>
          </a:prstGeom>
        </p:spPr>
      </p:pic>
      <p:pic>
        <p:nvPicPr>
          <p:cNvPr id="30" name="Picture 29"/>
          <p:cNvPicPr>
            <a:picLocks noChangeAspect="1"/>
          </p:cNvPicPr>
          <p:nvPr/>
        </p:nvPicPr>
        <p:blipFill>
          <a:blip r:embed="rId4"/>
          <a:stretch>
            <a:fillRect/>
          </a:stretch>
        </p:blipFill>
        <p:spPr>
          <a:xfrm>
            <a:off x="425960" y="906337"/>
            <a:ext cx="1942463" cy="1617364"/>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649525" y="5600700"/>
                <a:ext cx="15305808" cy="286232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4000" noProof="0">
                    <a:solidFill>
                      <a:prstClr val="black"/>
                    </a:solidFill>
                    <a:latin typeface="Arial" panose="020B0604020202020204" pitchFamily="34" charset="0"/>
                    <a:cs typeface="Arial" panose="020B0604020202020204" pitchFamily="34" charset="0"/>
                  </a:rPr>
                  <a:t>Ở đây ta có </a:t>
                </a:r>
                <a14:m>
                  <m:oMath xmlns:m="http://schemas.openxmlformats.org/officeDocument/2006/math">
                    <m:r>
                      <a:rPr lang="en-US" sz="4000" i="1" noProof="0" smtClean="0">
                        <a:solidFill>
                          <a:prstClr val="black"/>
                        </a:solidFill>
                        <a:latin typeface="Cambria Math" panose="02040503050406030204" pitchFamily="18" charset="0"/>
                        <a:cs typeface="Arial" panose="020B0604020202020204" pitchFamily="34" charset="0"/>
                      </a:rPr>
                      <m:t>𝑛</m:t>
                    </m:r>
                    <m:r>
                      <a:rPr lang="en-US" sz="4000" i="1" noProof="0" smtClean="0">
                        <a:solidFill>
                          <a:prstClr val="black"/>
                        </a:solidFill>
                        <a:latin typeface="Cambria Math" panose="02040503050406030204" pitchFamily="18" charset="0"/>
                        <a:cs typeface="Arial" panose="020B0604020202020204" pitchFamily="34" charset="0"/>
                      </a:rPr>
                      <m:t>=2030−2020=10</m:t>
                    </m:r>
                  </m:oMath>
                </a14:m>
                <a:r>
                  <a:rPr kumimoji="0" lang="en-US" sz="4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Vậy</a:t>
                </a:r>
                <a:r>
                  <a:rPr kumimoji="0" lang="en-US" sz="4000" b="0" i="0" u="none" strike="noStrike" kern="1200" cap="none" spc="0" normalizeH="0" noProof="0">
                    <a:ln>
                      <a:noFill/>
                    </a:ln>
                    <a:solidFill>
                      <a:prstClr val="black"/>
                    </a:solidFill>
                    <a:effectLst/>
                    <a:uLnTx/>
                    <a:uFillTx/>
                    <a:latin typeface="Arial" panose="020B0604020202020204" pitchFamily="34" charset="0"/>
                    <a:cs typeface="Arial" panose="020B0604020202020204" pitchFamily="34" charset="0"/>
                  </a:rPr>
                  <a:t> số dân của thành phố đó vào năm 2030 sẽ là:</a:t>
                </a:r>
              </a:p>
              <a:p>
                <a:pPr marL="0" marR="0" lvl="0" indent="0" algn="ctr"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sSub>
                      <m:sSub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ctrlPr>
                      </m:sSub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𝑃</m:t>
                        </m:r>
                      </m:e>
                      <m:sub>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10</m:t>
                        </m:r>
                      </m:sub>
                    </m:sSub>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=500.</m:t>
                    </m:r>
                    <m:sSup>
                      <m:sSup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ctrlPr>
                      </m:sSupPr>
                      <m:e>
                        <m:d>
                          <m:d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ctrlPr>
                          </m:d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1,02</m:t>
                            </m:r>
                          </m:e>
                        </m:d>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10</m:t>
                        </m:r>
                      </m:sup>
                    </m:s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≈609</m:t>
                    </m:r>
                  </m:oMath>
                </a14:m>
                <a:r>
                  <a:rPr kumimoji="0" lang="en-US" sz="4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(nghìn</a:t>
                </a:r>
                <a:r>
                  <a:rPr kumimoji="0" lang="en-US" sz="4000" b="0" i="0" u="none" strike="noStrike" kern="1200" cap="none" spc="0" normalizeH="0" noProof="0">
                    <a:ln>
                      <a:noFill/>
                    </a:ln>
                    <a:solidFill>
                      <a:prstClr val="black"/>
                    </a:solidFill>
                    <a:effectLst/>
                    <a:uLnTx/>
                    <a:uFillTx/>
                    <a:latin typeface="Arial" panose="020B0604020202020204" pitchFamily="34" charset="0"/>
                    <a:cs typeface="Arial" panose="020B0604020202020204" pitchFamily="34" charset="0"/>
                  </a:rPr>
                  <a:t> người)</a:t>
                </a:r>
                <a:endParaRPr kumimoji="0" lang="en-US" sz="4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649525" y="5600700"/>
                <a:ext cx="15305808" cy="2862322"/>
              </a:xfrm>
              <a:prstGeom prst="rect">
                <a:avLst/>
              </a:prstGeom>
              <a:blipFill>
                <a:blip r:embed="rId5"/>
                <a:stretch>
                  <a:fillRect l="-1434" b="-4478"/>
                </a:stretch>
              </a:blipFill>
            </p:spPr>
            <p:txBody>
              <a:bodyPr/>
              <a:lstStyle/>
              <a:p>
                <a:r>
                  <a:rPr lang="en-US">
                    <a:noFill/>
                  </a:rPr>
                  <a:t> </a:t>
                </a:r>
              </a:p>
            </p:txBody>
          </p:sp>
        </mc:Fallback>
      </mc:AlternateContent>
    </p:spTree>
    <p:extLst>
      <p:ext uri="{BB962C8B-B14F-4D97-AF65-F5344CB8AC3E}">
        <p14:creationId xmlns:p14="http://schemas.microsoft.com/office/powerpoint/2010/main" val="97001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anim calcmode="lin" valueType="num">
                                      <p:cBhvr>
                                        <p:cTn id="2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500"/>
                                        <p:tgtEl>
                                          <p:spTgt spid="3">
                                            <p:txEl>
                                              <p:pRg st="1" end="1"/>
                                            </p:txEl>
                                          </p:spTgt>
                                        </p:tgtEl>
                                      </p:cBhvr>
                                    </p:animEffect>
                                    <p:anim calcmode="lin" valueType="num">
                                      <p:cBhvr>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grpSp>
        <p:nvGrpSpPr>
          <p:cNvPr id="15" name="Group 14"/>
          <p:cNvGrpSpPr/>
          <p:nvPr/>
        </p:nvGrpSpPr>
        <p:grpSpPr>
          <a:xfrm>
            <a:off x="688269" y="342900"/>
            <a:ext cx="4876800" cy="1152760"/>
            <a:chOff x="1524000" y="434568"/>
            <a:chExt cx="4876800" cy="1412280"/>
          </a:xfrm>
        </p:grpSpPr>
        <p:sp>
          <p:nvSpPr>
            <p:cNvPr id="16" name="Flowchart: Terminator 15"/>
            <p:cNvSpPr/>
            <p:nvPr/>
          </p:nvSpPr>
          <p:spPr>
            <a:xfrm>
              <a:off x="1524000" y="524163"/>
              <a:ext cx="4876800" cy="1322685"/>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99779" y="434568"/>
              <a:ext cx="3925242" cy="1385720"/>
            </a:xfrm>
            <a:prstGeom prst="rect">
              <a:avLst/>
            </a:prstGeom>
            <a:noFill/>
            <a:ln>
              <a:noFill/>
            </a:ln>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2</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 name="Picture 1"/>
          <p:cNvPicPr>
            <a:picLocks noChangeAspect="1"/>
          </p:cNvPicPr>
          <p:nvPr/>
        </p:nvPicPr>
        <p:blipFill>
          <a:blip r:embed="rId2"/>
          <a:stretch>
            <a:fillRect/>
          </a:stretch>
        </p:blipFill>
        <p:spPr>
          <a:xfrm>
            <a:off x="16535400" y="351743"/>
            <a:ext cx="1328921" cy="1461272"/>
          </a:xfrm>
          <a:prstGeom prst="rect">
            <a:avLst/>
          </a:prstGeom>
        </p:spPr>
      </p:pic>
      <p:sp>
        <p:nvSpPr>
          <p:cNvPr id="21" name="Oval Callout 20"/>
          <p:cNvSpPr/>
          <p:nvPr/>
        </p:nvSpPr>
        <p:spPr>
          <a:xfrm>
            <a:off x="8198369" y="4457700"/>
            <a:ext cx="1789177" cy="841560"/>
          </a:xfrm>
          <a:prstGeom prst="wedgeEllipseCallout">
            <a:avLst>
              <a:gd name="adj1" fmla="val 40685"/>
              <a:gd name="adj2" fmla="val 26553"/>
            </a:avLst>
          </a:prstGeom>
          <a:solidFill>
            <a:srgbClr val="FFFF93"/>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1F497D"/>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1F497D"/>
              </a:solidFill>
              <a:effectLst/>
              <a:uLnTx/>
              <a:uFillTx/>
              <a:latin typeface="Calibri"/>
              <a:ea typeface="+mn-ea"/>
              <a:cs typeface="+mn-cs"/>
            </a:endParaRPr>
          </a:p>
        </p:txBody>
      </p:sp>
      <p:pic>
        <p:nvPicPr>
          <p:cNvPr id="10" name="Picture 9"/>
          <p:cNvPicPr>
            <a:picLocks noChangeAspect="1"/>
          </p:cNvPicPr>
          <p:nvPr/>
        </p:nvPicPr>
        <p:blipFill>
          <a:blip r:embed="rId3"/>
          <a:stretch>
            <a:fillRect/>
          </a:stretch>
        </p:blipFill>
        <p:spPr>
          <a:xfrm>
            <a:off x="16706547" y="8631365"/>
            <a:ext cx="1581453" cy="168873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736117" y="1547110"/>
                <a:ext cx="16713683" cy="2826415"/>
              </a:xfrm>
              <a:prstGeom prst="rect">
                <a:avLst/>
              </a:prstGeom>
            </p:spPr>
            <p:txBody>
              <a:bodyPr wrap="square">
                <a:spAutoFit/>
              </a:bodyPr>
              <a:lstStyle/>
              <a:p>
                <a:pPr>
                  <a:lnSpc>
                    <a:spcPct val="150000"/>
                  </a:lnSpc>
                </a:pPr>
                <a:r>
                  <a:rPr lang="en-US" sz="3800">
                    <a:solidFill>
                      <a:schemeClr val="bg1"/>
                    </a:solidFill>
                    <a:latin typeface="Arial" panose="020B0604020202020204" pitchFamily="34" charset="0"/>
                    <a:cs typeface="Arial" panose="020B0604020202020204" pitchFamily="34" charset="0"/>
                  </a:rPr>
                  <a:t>a) Viết năm số hạng đầu của dãy số </a:t>
                </a:r>
                <a14:m>
                  <m:oMath xmlns:m="http://schemas.openxmlformats.org/officeDocument/2006/math">
                    <m:d>
                      <m:dPr>
                        <m:ctrlPr>
                          <a:rPr lang="en-US" sz="3800" i="1" smtClean="0">
                            <a:solidFill>
                              <a:schemeClr val="bg1"/>
                            </a:solidFill>
                            <a:latin typeface="Cambria Math" panose="02040503050406030204" pitchFamily="18" charset="0"/>
                            <a:cs typeface="Arial" panose="020B0604020202020204" pitchFamily="34" charset="0"/>
                          </a:rPr>
                        </m:ctrlPr>
                      </m:dPr>
                      <m:e>
                        <m:sSub>
                          <m:sSubPr>
                            <m:ctrlPr>
                              <a:rPr lang="en-US" sz="3800" i="1">
                                <a:solidFill>
                                  <a:schemeClr val="bg1"/>
                                </a:solidFill>
                                <a:latin typeface="Cambria Math" panose="02040503050406030204" pitchFamily="18" charset="0"/>
                                <a:cs typeface="Arial" panose="020B0604020202020204" pitchFamily="34" charset="0"/>
                              </a:rPr>
                            </m:ctrlPr>
                          </m:sSubPr>
                          <m:e>
                            <m:r>
                              <a:rPr lang="en-US" sz="3800" i="1">
                                <a:solidFill>
                                  <a:schemeClr val="bg1"/>
                                </a:solidFill>
                                <a:latin typeface="Cambria Math" panose="02040503050406030204" pitchFamily="18" charset="0"/>
                                <a:cs typeface="Arial" panose="020B0604020202020204" pitchFamily="34" charset="0"/>
                              </a:rPr>
                              <m:t>𝑢</m:t>
                            </m:r>
                          </m:e>
                          <m:sub>
                            <m:r>
                              <a:rPr lang="en-US" sz="3800" i="1">
                                <a:solidFill>
                                  <a:schemeClr val="bg1"/>
                                </a:solidFill>
                                <a:latin typeface="Cambria Math" panose="02040503050406030204" pitchFamily="18" charset="0"/>
                                <a:cs typeface="Arial" panose="020B0604020202020204" pitchFamily="34" charset="0"/>
                              </a:rPr>
                              <m:t>𝑛</m:t>
                            </m:r>
                          </m:sub>
                        </m:sSub>
                      </m:e>
                    </m:d>
                  </m:oMath>
                </a14:m>
                <a:r>
                  <a:rPr lang="en-US" sz="3800">
                    <a:solidFill>
                      <a:schemeClr val="bg1"/>
                    </a:solidFill>
                    <a:latin typeface="Arial" panose="020B0604020202020204" pitchFamily="34" charset="0"/>
                    <a:cs typeface="Arial" panose="020B0604020202020204" pitchFamily="34" charset="0"/>
                  </a:rPr>
                  <a:t> với số hạng tổng quát </a:t>
                </a:r>
                <a14:m>
                  <m:oMath xmlns:m="http://schemas.openxmlformats.org/officeDocument/2006/math">
                    <m:sSub>
                      <m:sSubPr>
                        <m:ctrlPr>
                          <a:rPr lang="en-US" sz="3800" i="1">
                            <a:solidFill>
                              <a:schemeClr val="bg1"/>
                            </a:solidFill>
                            <a:latin typeface="Cambria Math" panose="02040503050406030204" pitchFamily="18" charset="0"/>
                            <a:cs typeface="Arial" panose="020B0604020202020204" pitchFamily="34" charset="0"/>
                          </a:rPr>
                        </m:ctrlPr>
                      </m:sSubPr>
                      <m:e>
                        <m:r>
                          <a:rPr lang="en-US" sz="3800" i="1">
                            <a:solidFill>
                              <a:schemeClr val="bg1"/>
                            </a:solidFill>
                            <a:latin typeface="Cambria Math" panose="02040503050406030204" pitchFamily="18" charset="0"/>
                            <a:cs typeface="Arial" panose="020B0604020202020204" pitchFamily="34" charset="0"/>
                          </a:rPr>
                          <m:t>𝑢</m:t>
                        </m:r>
                      </m:e>
                      <m:sub>
                        <m:r>
                          <a:rPr lang="en-US" sz="3800" i="1">
                            <a:solidFill>
                              <a:schemeClr val="bg1"/>
                            </a:solidFill>
                            <a:latin typeface="Cambria Math" panose="02040503050406030204" pitchFamily="18" charset="0"/>
                            <a:cs typeface="Arial" panose="020B0604020202020204" pitchFamily="34" charset="0"/>
                          </a:rPr>
                          <m:t>𝑛</m:t>
                        </m:r>
                      </m:sub>
                    </m:sSub>
                    <m:r>
                      <a:rPr lang="en-US" sz="3800" i="1" smtClean="0">
                        <a:solidFill>
                          <a:schemeClr val="bg1"/>
                        </a:solidFill>
                        <a:latin typeface="Cambria Math" panose="02040503050406030204" pitchFamily="18" charset="0"/>
                        <a:cs typeface="Arial" panose="020B0604020202020204" pitchFamily="34" charset="0"/>
                      </a:rPr>
                      <m:t>=</m:t>
                    </m:r>
                    <m:r>
                      <a:rPr lang="en-US" sz="3800" i="1" smtClean="0">
                        <a:solidFill>
                          <a:schemeClr val="bg1"/>
                        </a:solidFill>
                        <a:latin typeface="Cambria Math" panose="02040503050406030204" pitchFamily="18" charset="0"/>
                        <a:cs typeface="Arial" panose="020B0604020202020204" pitchFamily="34" charset="0"/>
                      </a:rPr>
                      <m:t>𝑛</m:t>
                    </m:r>
                    <m:r>
                      <a:rPr lang="en-US" sz="3800" i="1" smtClean="0">
                        <a:solidFill>
                          <a:schemeClr val="bg1"/>
                        </a:solidFill>
                        <a:latin typeface="Cambria Math" panose="02040503050406030204" pitchFamily="18" charset="0"/>
                        <a:cs typeface="Arial" panose="020B0604020202020204" pitchFamily="34" charset="0"/>
                      </a:rPr>
                      <m:t>!</m:t>
                    </m:r>
                  </m:oMath>
                </a14:m>
                <a:endParaRPr lang="en-US" sz="3800">
                  <a:solidFill>
                    <a:schemeClr val="bg1"/>
                  </a:solidFill>
                  <a:latin typeface="Arial" panose="020B0604020202020204" pitchFamily="34" charset="0"/>
                  <a:cs typeface="Arial" panose="020B0604020202020204" pitchFamily="34" charset="0"/>
                </a:endParaRPr>
              </a:p>
              <a:p>
                <a:pPr>
                  <a:lnSpc>
                    <a:spcPct val="150000"/>
                  </a:lnSpc>
                </a:pPr>
                <a:r>
                  <a:rPr lang="en-US" sz="3800">
                    <a:solidFill>
                      <a:schemeClr val="bg1"/>
                    </a:solidFill>
                    <a:latin typeface="Arial" panose="020B0604020202020204" pitchFamily="34" charset="0"/>
                    <a:cs typeface="Arial" panose="020B0604020202020204" pitchFamily="34" charset="0"/>
                  </a:rPr>
                  <a:t>b) Viết năm số hạng đầu của dãy số Fibonacci </a:t>
                </a:r>
                <a14:m>
                  <m:oMath xmlns:m="http://schemas.openxmlformats.org/officeDocument/2006/math">
                    <m:d>
                      <m:dPr>
                        <m:ctrlPr>
                          <a:rPr lang="en-US" sz="3800" i="1">
                            <a:solidFill>
                              <a:schemeClr val="bg1"/>
                            </a:solidFill>
                            <a:latin typeface="Cambria Math" panose="02040503050406030204" pitchFamily="18" charset="0"/>
                            <a:cs typeface="Arial" panose="020B0604020202020204" pitchFamily="34" charset="0"/>
                          </a:rPr>
                        </m:ctrlPr>
                      </m:dPr>
                      <m:e>
                        <m:sSub>
                          <m:sSubPr>
                            <m:ctrlPr>
                              <a:rPr lang="en-US" sz="3800" i="1">
                                <a:solidFill>
                                  <a:schemeClr val="bg1"/>
                                </a:solidFill>
                                <a:latin typeface="Cambria Math" panose="02040503050406030204" pitchFamily="18" charset="0"/>
                                <a:cs typeface="Arial" panose="020B0604020202020204" pitchFamily="34" charset="0"/>
                              </a:rPr>
                            </m:ctrlPr>
                          </m:sSubPr>
                          <m:e>
                            <m:r>
                              <a:rPr lang="en-US" sz="3800" b="0" i="1" smtClean="0">
                                <a:solidFill>
                                  <a:schemeClr val="bg1"/>
                                </a:solidFill>
                                <a:latin typeface="Cambria Math" panose="02040503050406030204" pitchFamily="18" charset="0"/>
                                <a:cs typeface="Arial" panose="020B0604020202020204" pitchFamily="34" charset="0"/>
                              </a:rPr>
                              <m:t>𝐹</m:t>
                            </m:r>
                          </m:e>
                          <m:sub>
                            <m:r>
                              <a:rPr lang="en-US" sz="3800" i="1">
                                <a:solidFill>
                                  <a:schemeClr val="bg1"/>
                                </a:solidFill>
                                <a:latin typeface="Cambria Math" panose="02040503050406030204" pitchFamily="18" charset="0"/>
                                <a:cs typeface="Arial" panose="020B0604020202020204" pitchFamily="34" charset="0"/>
                              </a:rPr>
                              <m:t>𝑛</m:t>
                            </m:r>
                          </m:sub>
                        </m:sSub>
                      </m:e>
                    </m:d>
                  </m:oMath>
                </a14:m>
                <a:r>
                  <a:rPr lang="en-US" sz="3800">
                    <a:solidFill>
                      <a:schemeClr val="bg1"/>
                    </a:solidFill>
                    <a:latin typeface="Arial" panose="020B0604020202020204" pitchFamily="34" charset="0"/>
                    <a:cs typeface="Arial" panose="020B0604020202020204" pitchFamily="34" charset="0"/>
                  </a:rPr>
                  <a:t> cho bởi hệ thức truy hồi</a:t>
                </a:r>
              </a:p>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3800" i="1">
                          <a:solidFill>
                            <a:prstClr val="white"/>
                          </a:solidFill>
                          <a:latin typeface="Cambria Math" panose="02040503050406030204" pitchFamily="18" charset="0"/>
                          <a:ea typeface="Times New Roman" panose="02020603050405020304" pitchFamily="18" charset="0"/>
                          <a:cs typeface="Arial" panose="020B0604020202020204" pitchFamily="34" charset="0"/>
                        </a:rPr>
                        <m:t>𝐹</m:t>
                      </m:r>
                      <m:r>
                        <a:rPr lang="en-US" sz="3800" i="1" baseline="-25000">
                          <a:solidFill>
                            <a:prstClr val="white"/>
                          </a:solidFill>
                          <a:latin typeface="Cambria Math" panose="02040503050406030204" pitchFamily="18" charset="0"/>
                          <a:ea typeface="Times New Roman" panose="02020603050405020304" pitchFamily="18" charset="0"/>
                          <a:cs typeface="Arial" panose="020B0604020202020204" pitchFamily="34" charset="0"/>
                        </a:rPr>
                        <m:t>1</m:t>
                      </m:r>
                      <m:r>
                        <a:rPr lang="en-US" sz="3800" i="1">
                          <a:solidFill>
                            <a:prstClr val="white"/>
                          </a:solidFill>
                          <a:latin typeface="Cambria Math" panose="02040503050406030204" pitchFamily="18" charset="0"/>
                          <a:ea typeface="Times New Roman" panose="02020603050405020304" pitchFamily="18" charset="0"/>
                          <a:cs typeface="Arial" panose="020B0604020202020204" pitchFamily="34" charset="0"/>
                        </a:rPr>
                        <m:t> = 1; </m:t>
                      </m:r>
                      <m:r>
                        <a:rPr lang="en-US" sz="3800" i="1">
                          <a:solidFill>
                            <a:prstClr val="white"/>
                          </a:solidFill>
                          <a:latin typeface="Cambria Math" panose="02040503050406030204" pitchFamily="18" charset="0"/>
                          <a:ea typeface="Times New Roman" panose="02020603050405020304" pitchFamily="18" charset="0"/>
                          <a:cs typeface="Arial" panose="020B0604020202020204" pitchFamily="34" charset="0"/>
                        </a:rPr>
                        <m:t>𝐹</m:t>
                      </m:r>
                      <m:r>
                        <a:rPr lang="en-US" sz="3800" i="1" baseline="-25000">
                          <a:solidFill>
                            <a:prstClr val="white"/>
                          </a:solidFill>
                          <a:latin typeface="Cambria Math" panose="02040503050406030204" pitchFamily="18" charset="0"/>
                          <a:ea typeface="Times New Roman" panose="02020603050405020304" pitchFamily="18" charset="0"/>
                          <a:cs typeface="Arial" panose="020B0604020202020204" pitchFamily="34" charset="0"/>
                        </a:rPr>
                        <m:t>2</m:t>
                      </m:r>
                      <m:r>
                        <a:rPr lang="en-US" sz="3800" i="1">
                          <a:solidFill>
                            <a:prstClr val="white"/>
                          </a:solidFill>
                          <a:latin typeface="Cambria Math" panose="02040503050406030204" pitchFamily="18" charset="0"/>
                          <a:ea typeface="Times New Roman" panose="02020603050405020304" pitchFamily="18" charset="0"/>
                          <a:cs typeface="Arial" panose="020B0604020202020204" pitchFamily="34" charset="0"/>
                        </a:rPr>
                        <m:t> </m:t>
                      </m:r>
                      <m:r>
                        <a:rPr lang="en-US" sz="3800" i="1" smtClean="0">
                          <a:solidFill>
                            <a:prstClr val="white"/>
                          </a:solidFill>
                          <a:latin typeface="Cambria Math" panose="02040503050406030204" pitchFamily="18" charset="0"/>
                          <a:ea typeface="Times New Roman" panose="02020603050405020304" pitchFamily="18" charset="0"/>
                          <a:cs typeface="Arial" panose="020B0604020202020204" pitchFamily="34" charset="0"/>
                        </a:rPr>
                        <m:t>=</m:t>
                      </m:r>
                      <m:r>
                        <a:rPr lang="en-US" sz="3800" i="1">
                          <a:solidFill>
                            <a:prstClr val="white"/>
                          </a:solidFill>
                          <a:latin typeface="Cambria Math" panose="02040503050406030204" pitchFamily="18" charset="0"/>
                          <a:ea typeface="Times New Roman" panose="02020603050405020304" pitchFamily="18" charset="0"/>
                          <a:cs typeface="Arial" panose="020B0604020202020204" pitchFamily="34" charset="0"/>
                        </a:rPr>
                        <m:t> 1;</m:t>
                      </m:r>
                      <m:r>
                        <a:rPr lang="en-US" sz="3800" i="1">
                          <a:solidFill>
                            <a:prstClr val="white"/>
                          </a:solidFill>
                          <a:latin typeface="Cambria Math" panose="02040503050406030204" pitchFamily="18" charset="0"/>
                          <a:ea typeface="Times New Roman" panose="02020603050405020304" pitchFamily="18" charset="0"/>
                          <a:cs typeface="Arial" panose="020B0604020202020204" pitchFamily="34" charset="0"/>
                        </a:rPr>
                        <m:t>𝐹𝑛</m:t>
                      </m:r>
                      <m:r>
                        <a:rPr lang="en-US" sz="3800" i="1">
                          <a:solidFill>
                            <a:prstClr val="white"/>
                          </a:solidFill>
                          <a:latin typeface="Cambria Math" panose="02040503050406030204" pitchFamily="18" charset="0"/>
                          <a:ea typeface="Times New Roman" panose="02020603050405020304" pitchFamily="18" charset="0"/>
                          <a:cs typeface="Arial" panose="020B0604020202020204" pitchFamily="34" charset="0"/>
                        </a:rPr>
                        <m:t> =</m:t>
                      </m:r>
                      <m:sSub>
                        <m:sSubPr>
                          <m:ctrlPr>
                            <a:rPr lang="en-US" sz="3800" i="1" smtClean="0">
                              <a:solidFill>
                                <a:prstClr val="white"/>
                              </a:solidFill>
                              <a:latin typeface="Cambria Math" panose="02040503050406030204" pitchFamily="18" charset="0"/>
                              <a:cs typeface="Arial" panose="020B0604020202020204" pitchFamily="34" charset="0"/>
                            </a:rPr>
                          </m:ctrlPr>
                        </m:sSubPr>
                        <m:e>
                          <m:r>
                            <a:rPr lang="en-US" sz="3800" b="0" i="1" smtClean="0">
                              <a:solidFill>
                                <a:prstClr val="white"/>
                              </a:solidFill>
                              <a:latin typeface="Cambria Math" panose="02040503050406030204" pitchFamily="18" charset="0"/>
                              <a:cs typeface="Arial" panose="020B0604020202020204" pitchFamily="34" charset="0"/>
                            </a:rPr>
                            <m:t>𝐹</m:t>
                          </m:r>
                        </m:e>
                        <m:sub>
                          <m:r>
                            <a:rPr lang="en-US" sz="3800" b="0" i="1" smtClean="0">
                              <a:solidFill>
                                <a:prstClr val="white"/>
                              </a:solidFill>
                              <a:latin typeface="Cambria Math" panose="02040503050406030204" pitchFamily="18" charset="0"/>
                              <a:cs typeface="Arial" panose="020B0604020202020204" pitchFamily="34" charset="0"/>
                            </a:rPr>
                            <m:t>𝑛</m:t>
                          </m:r>
                          <m:r>
                            <a:rPr lang="en-US" sz="3800" b="0" i="1" smtClean="0">
                              <a:solidFill>
                                <a:prstClr val="white"/>
                              </a:solidFill>
                              <a:latin typeface="Cambria Math" panose="02040503050406030204" pitchFamily="18" charset="0"/>
                              <a:cs typeface="Arial" panose="020B0604020202020204" pitchFamily="34" charset="0"/>
                            </a:rPr>
                            <m:t>−1</m:t>
                          </m:r>
                        </m:sub>
                      </m:sSub>
                      <m:r>
                        <a:rPr lang="en-US" sz="3800" b="0" i="1" smtClean="0">
                          <a:solidFill>
                            <a:prstClr val="white"/>
                          </a:solidFill>
                          <a:latin typeface="Cambria Math" panose="02040503050406030204" pitchFamily="18" charset="0"/>
                          <a:cs typeface="Arial" panose="020B0604020202020204" pitchFamily="34" charset="0"/>
                        </a:rPr>
                        <m:t>+</m:t>
                      </m:r>
                      <m:sSub>
                        <m:sSubPr>
                          <m:ctrlPr>
                            <a:rPr lang="en-US" sz="3800" i="1">
                              <a:solidFill>
                                <a:prstClr val="white"/>
                              </a:solidFill>
                              <a:latin typeface="Cambria Math" panose="02040503050406030204" pitchFamily="18" charset="0"/>
                              <a:cs typeface="Arial" panose="020B0604020202020204" pitchFamily="34" charset="0"/>
                            </a:rPr>
                          </m:ctrlPr>
                        </m:sSubPr>
                        <m:e>
                          <m:r>
                            <a:rPr lang="en-US" sz="3800" i="1">
                              <a:solidFill>
                                <a:prstClr val="white"/>
                              </a:solidFill>
                              <a:latin typeface="Cambria Math" panose="02040503050406030204" pitchFamily="18" charset="0"/>
                              <a:cs typeface="Arial" panose="020B0604020202020204" pitchFamily="34" charset="0"/>
                            </a:rPr>
                            <m:t>𝐹</m:t>
                          </m:r>
                        </m:e>
                        <m:sub>
                          <m:r>
                            <a:rPr lang="en-US" sz="3800" i="1">
                              <a:solidFill>
                                <a:prstClr val="white"/>
                              </a:solidFill>
                              <a:latin typeface="Cambria Math" panose="02040503050406030204" pitchFamily="18" charset="0"/>
                              <a:cs typeface="Arial" panose="020B0604020202020204" pitchFamily="34" charset="0"/>
                            </a:rPr>
                            <m:t>𝑛</m:t>
                          </m:r>
                          <m:r>
                            <a:rPr lang="en-US" sz="3800" i="1">
                              <a:solidFill>
                                <a:prstClr val="white"/>
                              </a:solidFill>
                              <a:latin typeface="Cambria Math" panose="02040503050406030204" pitchFamily="18" charset="0"/>
                              <a:cs typeface="Arial" panose="020B0604020202020204" pitchFamily="34" charset="0"/>
                            </a:rPr>
                            <m:t>−2</m:t>
                          </m:r>
                        </m:sub>
                      </m:sSub>
                      <m:r>
                        <a:rPr lang="en-US" sz="3800" b="0" i="1" smtClean="0">
                          <a:solidFill>
                            <a:prstClr val="white"/>
                          </a:solidFill>
                          <a:latin typeface="Cambria Math" panose="02040503050406030204" pitchFamily="18" charset="0"/>
                          <a:cs typeface="Arial" panose="020B0604020202020204" pitchFamily="34" charset="0"/>
                        </a:rPr>
                        <m:t> </m:t>
                      </m:r>
                      <m:d>
                        <m:dPr>
                          <m:ctrlPr>
                            <a:rPr lang="en-US" sz="3800" b="0" i="1" smtClean="0">
                              <a:solidFill>
                                <a:prstClr val="white"/>
                              </a:solidFill>
                              <a:latin typeface="Cambria Math" panose="02040503050406030204" pitchFamily="18" charset="0"/>
                              <a:cs typeface="Arial" panose="020B0604020202020204" pitchFamily="34" charset="0"/>
                            </a:rPr>
                          </m:ctrlPr>
                        </m:dPr>
                        <m:e>
                          <m:r>
                            <a:rPr lang="en-US" sz="3800" b="0" i="1" smtClean="0">
                              <a:solidFill>
                                <a:prstClr val="white"/>
                              </a:solidFill>
                              <a:latin typeface="Cambria Math" panose="02040503050406030204" pitchFamily="18" charset="0"/>
                              <a:cs typeface="Arial" panose="020B0604020202020204" pitchFamily="34" charset="0"/>
                            </a:rPr>
                            <m:t>𝑛</m:t>
                          </m:r>
                          <m:r>
                            <a:rPr lang="en-US" sz="3800" b="0" i="1" smtClean="0">
                              <a:solidFill>
                                <a:prstClr val="white"/>
                              </a:solidFill>
                              <a:latin typeface="Cambria Math" panose="02040503050406030204" pitchFamily="18" charset="0"/>
                              <a:cs typeface="Arial" panose="020B0604020202020204" pitchFamily="34" charset="0"/>
                            </a:rPr>
                            <m:t>≥3</m:t>
                          </m:r>
                        </m:e>
                      </m:d>
                    </m:oMath>
                  </m:oMathPara>
                </a14:m>
                <a:endParaRPr lang="en-US" sz="380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36117" y="1547110"/>
                <a:ext cx="16713683" cy="2826415"/>
              </a:xfrm>
              <a:prstGeom prst="rect">
                <a:avLst/>
              </a:prstGeom>
              <a:blipFill>
                <a:blip r:embed="rId4"/>
                <a:stretch>
                  <a:fillRect l="-12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85800" y="5373309"/>
                <a:ext cx="17020775" cy="4799391"/>
              </a:xfrm>
              <a:prstGeom prst="rect">
                <a:avLst/>
              </a:prstGeom>
            </p:spPr>
            <p:txBody>
              <a:bodyPr wrap="square">
                <a:spAutoFit/>
              </a:bodyPr>
              <a:lstStyle/>
              <a:p>
                <a:pPr algn="just">
                  <a:lnSpc>
                    <a:spcPct val="150000"/>
                  </a:lnSpc>
                </a:pP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a) Năm số hạng đầu của dãy số (u</a:t>
                </a:r>
                <a:r>
                  <a:rPr lang="en-US" sz="3800" baseline="-25000">
                    <a:solidFill>
                      <a:schemeClr val="bg1"/>
                    </a:solidFill>
                    <a:latin typeface="Arial" panose="020B0604020202020204" pitchFamily="34" charset="0"/>
                    <a:ea typeface="Times New Roman" panose="02020603050405020304" pitchFamily="18" charset="0"/>
                    <a:cs typeface="Arial" panose="020B0604020202020204" pitchFamily="34" charset="0"/>
                  </a:rPr>
                  <a:t>n</a:t>
                </a: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 với số hạng tổng quát u</a:t>
                </a:r>
                <a:r>
                  <a:rPr lang="en-US" sz="3800" baseline="-25000">
                    <a:solidFill>
                      <a:schemeClr val="bg1"/>
                    </a:solidFill>
                    <a:latin typeface="Arial" panose="020B0604020202020204" pitchFamily="34" charset="0"/>
                    <a:ea typeface="Times New Roman" panose="02020603050405020304" pitchFamily="18" charset="0"/>
                    <a:cs typeface="Arial" panose="020B0604020202020204" pitchFamily="34" charset="0"/>
                  </a:rPr>
                  <a:t>n</a:t>
                </a: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 = n! là</a:t>
                </a:r>
              </a:p>
              <a:p>
                <a:pPr algn="just">
                  <a:lnSpc>
                    <a:spcPct val="150000"/>
                  </a:lnSpc>
                </a:pPr>
                <a14:m>
                  <m:oMathPara xmlns:m="http://schemas.openxmlformats.org/officeDocument/2006/math">
                    <m:oMathParaPr>
                      <m:jc m:val="centerGroup"/>
                    </m:oMathParaPr>
                    <m:oMath xmlns:m="http://schemas.openxmlformats.org/officeDocument/2006/math">
                      <m:r>
                        <a:rPr lang="nl-NL"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𝑢</m:t>
                      </m:r>
                      <m:r>
                        <a:rPr lang="nl-NL" sz="3800" i="1" baseline="-25000">
                          <a:solidFill>
                            <a:schemeClr val="bg1"/>
                          </a:solidFill>
                          <a:latin typeface="Cambria Math" panose="02040503050406030204" pitchFamily="18" charset="0"/>
                          <a:ea typeface="Times New Roman" panose="02020603050405020304" pitchFamily="18" charset="0"/>
                          <a:cs typeface="Arial" panose="020B0604020202020204" pitchFamily="34" charset="0"/>
                        </a:rPr>
                        <m:t>1</m:t>
                      </m:r>
                      <m:r>
                        <a:rPr lang="nl-NL"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1! = </m:t>
                      </m:r>
                      <m:r>
                        <a:rPr lang="nl-NL"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1;</m:t>
                      </m:r>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r>
                        <a:rPr lang="nl-NL"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𝑢</m:t>
                      </m:r>
                      <m:r>
                        <a:rPr lang="nl-NL" sz="3800" i="1" baseline="-2500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2</m:t>
                      </m:r>
                      <m:r>
                        <a:rPr lang="nl-NL"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2! = </m:t>
                      </m:r>
                      <m:r>
                        <a:rPr lang="nl-NL"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2;</m:t>
                      </m:r>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r>
                        <a:rPr lang="nl-NL"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𝑢</m:t>
                      </m:r>
                      <m:r>
                        <a:rPr lang="nl-NL" sz="3800" i="1" baseline="-2500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r>
                        <a:rPr lang="nl-NL"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3! = </m:t>
                      </m:r>
                      <m:r>
                        <a:rPr lang="nl-NL"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6;</m:t>
                      </m:r>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r>
                        <a:rPr lang="nl-NL"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𝑢</m:t>
                      </m:r>
                      <m:r>
                        <a:rPr lang="nl-NL" sz="3800" i="1" baseline="-2500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4</m:t>
                      </m:r>
                      <m:r>
                        <a:rPr lang="nl-NL"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4! = </m:t>
                      </m:r>
                      <m:r>
                        <a:rPr lang="nl-NL"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24;</m:t>
                      </m:r>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r>
                        <a:rPr lang="nl-NL"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𝑢</m:t>
                      </m:r>
                      <m:r>
                        <a:rPr lang="nl-NL" sz="3800" i="1" baseline="-2500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5</m:t>
                      </m:r>
                      <m:r>
                        <a:rPr lang="nl-NL"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5! = 120.</m:t>
                      </m:r>
                    </m:oMath>
                  </m:oMathPara>
                </a14:m>
                <a:endParaRPr lang="en-US" sz="38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3800">
                    <a:solidFill>
                      <a:schemeClr val="bg1"/>
                    </a:solidFill>
                    <a:latin typeface="Arial" panose="020B0604020202020204" pitchFamily="34" charset="0"/>
                    <a:ea typeface="Times New Roman" panose="02020603050405020304" pitchFamily="18" charset="0"/>
                    <a:cs typeface="Arial" panose="020B0604020202020204" pitchFamily="34" charset="0"/>
                  </a:rPr>
                  <a:t>b) Năm số hạng đầu của dãy số Fibonacci (F</a:t>
                </a:r>
                <a:r>
                  <a:rPr lang="nl-NL" sz="3800" baseline="-25000">
                    <a:solidFill>
                      <a:schemeClr val="bg1"/>
                    </a:solidFill>
                    <a:latin typeface="Arial" panose="020B0604020202020204" pitchFamily="34" charset="0"/>
                    <a:ea typeface="Times New Roman" panose="02020603050405020304" pitchFamily="18" charset="0"/>
                    <a:cs typeface="Arial" panose="020B0604020202020204" pitchFamily="34" charset="0"/>
                  </a:rPr>
                  <a:t>n</a:t>
                </a:r>
                <a:r>
                  <a:rPr lang="nl-NL" sz="3800">
                    <a:solidFill>
                      <a:schemeClr val="bg1"/>
                    </a:solidFill>
                    <a:latin typeface="Arial" panose="020B0604020202020204" pitchFamily="34" charset="0"/>
                    <a:ea typeface="Times New Roman" panose="02020603050405020304" pitchFamily="18" charset="0"/>
                    <a:cs typeface="Arial" panose="020B0604020202020204" pitchFamily="34" charset="0"/>
                  </a:rPr>
                  <a:t>) là</a:t>
                </a:r>
                <a:endParaRPr lang="en-US" sz="38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𝐹</m:t>
                      </m:r>
                      <m:r>
                        <a:rPr lang="en-US" sz="3800" i="1" baseline="-25000">
                          <a:solidFill>
                            <a:schemeClr val="bg1"/>
                          </a:solidFill>
                          <a:latin typeface="Cambria Math" panose="02040503050406030204" pitchFamily="18" charset="0"/>
                          <a:ea typeface="Times New Roman" panose="02020603050405020304" pitchFamily="18" charset="0"/>
                          <a:cs typeface="Arial" panose="020B0604020202020204" pitchFamily="34" charset="0"/>
                        </a:rPr>
                        <m:t>1</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m:t>
                      </m:r>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1; </m:t>
                      </m:r>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𝐹</m:t>
                      </m:r>
                      <m:r>
                        <a:rPr lang="en-US" sz="3800" i="1" baseline="-2500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2</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m:t>
                      </m:r>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1; </m:t>
                      </m:r>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𝐹</m:t>
                      </m:r>
                      <m:r>
                        <a:rPr lang="en-US" sz="3800" i="1" baseline="-2500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𝐹</m:t>
                      </m:r>
                      <m:r>
                        <a:rPr lang="en-US" sz="3800" i="1" baseline="-25000">
                          <a:solidFill>
                            <a:schemeClr val="bg1"/>
                          </a:solidFill>
                          <a:latin typeface="Cambria Math" panose="02040503050406030204" pitchFamily="18" charset="0"/>
                          <a:ea typeface="Times New Roman" panose="02020603050405020304" pitchFamily="18" charset="0"/>
                          <a:cs typeface="Arial" panose="020B0604020202020204" pitchFamily="34" charset="0"/>
                        </a:rPr>
                        <m:t>2</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𝐹</m:t>
                      </m:r>
                      <m:r>
                        <a:rPr lang="en-US" sz="3800" i="1" baseline="-25000">
                          <a:solidFill>
                            <a:schemeClr val="bg1"/>
                          </a:solidFill>
                          <a:latin typeface="Cambria Math" panose="02040503050406030204" pitchFamily="18" charset="0"/>
                          <a:ea typeface="Times New Roman" panose="02020603050405020304" pitchFamily="18" charset="0"/>
                          <a:cs typeface="Arial" panose="020B0604020202020204" pitchFamily="34" charset="0"/>
                        </a:rPr>
                        <m:t>1</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1 + 1 = </m:t>
                      </m:r>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2; </m:t>
                      </m:r>
                    </m:oMath>
                  </m:oMathPara>
                </a14:m>
                <a:endParaRPr lang="en-US" sz="38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𝐹</m:t>
                      </m:r>
                      <m:r>
                        <a:rPr lang="en-US" sz="3800" i="1" baseline="-2500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4</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𝐹</m:t>
                      </m:r>
                      <m:r>
                        <a:rPr lang="en-US" sz="3800" i="1" baseline="-25000">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𝐹</m:t>
                      </m:r>
                      <m:r>
                        <a:rPr lang="en-US" sz="3800" i="1" baseline="-25000">
                          <a:solidFill>
                            <a:schemeClr val="bg1"/>
                          </a:solidFill>
                          <a:latin typeface="Cambria Math" panose="02040503050406030204" pitchFamily="18" charset="0"/>
                          <a:ea typeface="Times New Roman" panose="02020603050405020304" pitchFamily="18" charset="0"/>
                          <a:cs typeface="Arial" panose="020B0604020202020204" pitchFamily="34" charset="0"/>
                        </a:rPr>
                        <m:t>2</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2 + 1 = </m:t>
                      </m:r>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3; </m:t>
                      </m:r>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𝐹</m:t>
                      </m:r>
                      <m:r>
                        <a:rPr lang="en-US" sz="3800" i="1" baseline="-2500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5</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𝐹</m:t>
                      </m:r>
                      <m:r>
                        <a:rPr lang="en-US" sz="3800" i="1" baseline="-25000">
                          <a:solidFill>
                            <a:schemeClr val="bg1"/>
                          </a:solidFill>
                          <a:latin typeface="Cambria Math" panose="02040503050406030204" pitchFamily="18" charset="0"/>
                          <a:ea typeface="Times New Roman" panose="02020603050405020304" pitchFamily="18" charset="0"/>
                          <a:cs typeface="Arial" panose="020B0604020202020204" pitchFamily="34" charset="0"/>
                        </a:rPr>
                        <m:t>4</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𝐹</m:t>
                      </m:r>
                      <m:r>
                        <a:rPr lang="en-US" sz="3800" i="1" baseline="-25000">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3 + 2 = 5.</m:t>
                      </m:r>
                    </m:oMath>
                  </m:oMathPara>
                </a14:m>
                <a:endPar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85800" y="5373309"/>
                <a:ext cx="17020775" cy="4799391"/>
              </a:xfrm>
              <a:prstGeom prst="rect">
                <a:avLst/>
              </a:prstGeom>
              <a:blipFill>
                <a:blip r:embed="rId5"/>
                <a:stretch>
                  <a:fillRect l="-1182"/>
                </a:stretch>
              </a:blipFill>
            </p:spPr>
            <p:txBody>
              <a:bodyPr/>
              <a:lstStyle/>
              <a:p>
                <a:r>
                  <a:rPr lang="en-US">
                    <a:noFill/>
                  </a:rPr>
                  <a:t> </a:t>
                </a:r>
              </a:p>
            </p:txBody>
          </p:sp>
        </mc:Fallback>
      </mc:AlternateContent>
    </p:spTree>
    <p:extLst>
      <p:ext uri="{BB962C8B-B14F-4D97-AF65-F5344CB8AC3E}">
        <p14:creationId xmlns:p14="http://schemas.microsoft.com/office/powerpoint/2010/main" val="1914000459"/>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anim calcmode="lin" valueType="num">
                                      <p:cBhvr>
                                        <p:cTn id="2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9">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fade">
                                      <p:cBhvr>
                                        <p:cTn id="26" dur="500"/>
                                        <p:tgtEl>
                                          <p:spTgt spid="9">
                                            <p:txEl>
                                              <p:pRg st="1" end="1"/>
                                            </p:txEl>
                                          </p:spTgt>
                                        </p:tgtEl>
                                      </p:cBhvr>
                                    </p:animEffect>
                                    <p:anim calcmode="lin" valueType="num">
                                      <p:cBhvr>
                                        <p:cTn id="2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randombar(horizontal)">
                                      <p:cBhvr>
                                        <p:cTn id="33" dur="500"/>
                                        <p:tgtEl>
                                          <p:spTgt spid="9">
                                            <p:txEl>
                                              <p:pRg st="2" end="2"/>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9">
                                            <p:txEl>
                                              <p:pRg st="3" end="3"/>
                                            </p:txEl>
                                          </p:spTgt>
                                        </p:tgtEl>
                                        <p:attrNameLst>
                                          <p:attrName>style.visibility</p:attrName>
                                        </p:attrNameLst>
                                      </p:cBhvr>
                                      <p:to>
                                        <p:strVal val="visible"/>
                                      </p:to>
                                    </p:set>
                                    <p:animEffect transition="in" filter="randombar(horizontal)">
                                      <p:cBhvr>
                                        <p:cTn id="36" dur="500"/>
                                        <p:tgtEl>
                                          <p:spTgt spid="9">
                                            <p:txEl>
                                              <p:pRg st="3" end="3"/>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animEffect transition="in" filter="randombar(horizontal)">
                                      <p:cBhvr>
                                        <p:cTn id="39"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24" name="Group 23"/>
          <p:cNvGrpSpPr/>
          <p:nvPr/>
        </p:nvGrpSpPr>
        <p:grpSpPr>
          <a:xfrm>
            <a:off x="457200" y="1044836"/>
            <a:ext cx="17422491" cy="8899264"/>
            <a:chOff x="-3886200" y="2489161"/>
            <a:chExt cx="6915116" cy="4368236"/>
          </a:xfrm>
        </p:grpSpPr>
        <p:grpSp>
          <p:nvGrpSpPr>
            <p:cNvPr id="20" name="Group 8"/>
            <p:cNvGrpSpPr/>
            <p:nvPr/>
          </p:nvGrpSpPr>
          <p:grpSpPr>
            <a:xfrm>
              <a:off x="-3886200" y="2489161"/>
              <a:ext cx="6915116" cy="4368236"/>
              <a:chOff x="0" y="0"/>
              <a:chExt cx="3622362" cy="2288224"/>
            </a:xfrm>
          </p:grpSpPr>
          <p:sp>
            <p:nvSpPr>
              <p:cNvPr id="21" name="Freeform 9"/>
              <p:cNvSpPr/>
              <p:nvPr/>
            </p:nvSpPr>
            <p:spPr>
              <a:xfrm>
                <a:off x="0" y="-4262"/>
                <a:ext cx="3630108" cy="2294710"/>
              </a:xfrm>
              <a:custGeom>
                <a:avLst/>
                <a:gdLst/>
                <a:ahLst/>
                <a:cxnLst/>
                <a:rect l="l" t="t" r="r" b="b"/>
                <a:pathLst>
                  <a:path w="3630108" h="229471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A0B29E"/>
              </a:solidFill>
            </p:spPr>
          </p:sp>
        </p:grpSp>
        <p:sp>
          <p:nvSpPr>
            <p:cNvPr id="23" name="Freeform 11"/>
            <p:cNvSpPr/>
            <p:nvPr/>
          </p:nvSpPr>
          <p:spPr>
            <a:xfrm>
              <a:off x="-3714535" y="2589869"/>
              <a:ext cx="6585839" cy="4163123"/>
            </a:xfrm>
            <a:custGeom>
              <a:avLst/>
              <a:gdLst/>
              <a:ahLst/>
              <a:cxnLst/>
              <a:rect l="l" t="t" r="r" b="b"/>
              <a:pathLst>
                <a:path w="3630108" h="229471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FBF6EB"/>
            </a:solidFill>
          </p:spPr>
        </p:sp>
      </p:grpSp>
      <p:sp>
        <p:nvSpPr>
          <p:cNvPr id="26" name="Rounded Rectangle 25"/>
          <p:cNvSpPr/>
          <p:nvPr/>
        </p:nvSpPr>
        <p:spPr>
          <a:xfrm>
            <a:off x="5943600" y="516670"/>
            <a:ext cx="6477000" cy="1168592"/>
          </a:xfrm>
          <a:prstGeom prst="roundRect">
            <a:avLst/>
          </a:prstGeom>
          <a:solidFill>
            <a:srgbClr val="799276"/>
          </a:solidFill>
          <a:ln>
            <a:solidFill>
              <a:srgbClr val="7992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8" name="Picture 27"/>
          <p:cNvPicPr>
            <a:picLocks noChangeAspect="1"/>
          </p:cNvPicPr>
          <p:nvPr/>
        </p:nvPicPr>
        <p:blipFill>
          <a:blip r:embed="rId2"/>
          <a:stretch>
            <a:fillRect/>
          </a:stretch>
        </p:blipFill>
        <p:spPr>
          <a:xfrm>
            <a:off x="16148103" y="1228062"/>
            <a:ext cx="1310849" cy="1934529"/>
          </a:xfrm>
          <a:prstGeom prst="rect">
            <a:avLst/>
          </a:prstGeom>
        </p:spPr>
      </p:pic>
      <p:sp>
        <p:nvSpPr>
          <p:cNvPr id="10" name="Rectangle 9"/>
          <p:cNvSpPr/>
          <p:nvPr/>
        </p:nvSpPr>
        <p:spPr>
          <a:xfrm>
            <a:off x="8077200" y="448745"/>
            <a:ext cx="2057400" cy="1131079"/>
          </a:xfrm>
          <a:prstGeom prst="rect">
            <a:avLst/>
          </a:prstGeom>
        </p:spPr>
        <p:txBody>
          <a:bodyPr wrap="square">
            <a:spAutoFit/>
          </a:bodyPr>
          <a:lstStyle/>
          <a:p>
            <a:pPr marL="0" marR="0" lvl="0" indent="0" algn="just" defTabSz="914400" rtl="0" eaLnBrk="1" fontAlgn="auto" latinLnBrk="0" hangingPunct="1">
              <a:lnSpc>
                <a:spcPct val="150000"/>
              </a:lnSpc>
              <a:spcBef>
                <a:spcPts val="1200"/>
              </a:spcBef>
              <a:spcAft>
                <a:spcPts val="800"/>
              </a:spcAft>
              <a:buClrTx/>
              <a:buSzTx/>
              <a:buFontTx/>
              <a:buNone/>
              <a:tabLst/>
              <a:defRPr/>
            </a:pPr>
            <a:r>
              <a:rPr kumimoji="0" lang="en-US" sz="4500" b="1" i="0" u="sng" strike="noStrike" kern="1200" cap="none" spc="0" normalizeH="0" baseline="0" noProof="0">
                <a:ln>
                  <a:noFill/>
                </a:ln>
                <a:solidFill>
                  <a:schemeClr val="bg1"/>
                </a:solidFill>
                <a:effectLst/>
                <a:uLnTx/>
                <a:uFillTx/>
                <a:latin typeface="Arial" panose="020B0604020202020204" pitchFamily="34" charset="0"/>
                <a:ea typeface="Dotum" panose="020B0600000101010101" pitchFamily="34" charset="-127"/>
                <a:cs typeface="Arial" panose="020B0604020202020204" pitchFamily="34" charset="0"/>
              </a:rPr>
              <a:t>Chú ý:</a:t>
            </a:r>
            <a:endParaRPr kumimoji="0" lang="en-US" sz="4500" b="1" i="0" u="sng"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676400" y="4281259"/>
                <a:ext cx="14935200" cy="4672241"/>
              </a:xfrm>
              <a:prstGeom prst="rect">
                <a:avLst/>
              </a:prstGeom>
            </p:spPr>
            <p:txBody>
              <a:bodyPr wrap="square">
                <a:spAutoFit/>
              </a:bodyPr>
              <a:lstStyle/>
              <a:p>
                <a:pPr algn="just">
                  <a:lnSpc>
                    <a:spcPct val="150000"/>
                  </a:lnSpc>
                </a:pPr>
                <a:r>
                  <a:rPr lang="en-US" sz="3800">
                    <a:latin typeface="Arial" panose="020B0604020202020204" pitchFamily="34" charset="0"/>
                    <a:ea typeface="Times New Roman" panose="02020603050405020304" pitchFamily="18" charset="0"/>
                    <a:cs typeface="Arial" panose="020B0604020202020204" pitchFamily="34" charset="0"/>
                  </a:rPr>
                  <a:t>Để có hình ảnh trực quan về dãy số, ta thường biểu diễn các số hạng của nó trên trục số. Chẳng hạn, xét dãy số </a:t>
                </a:r>
                <a14:m>
                  <m:oMath xmlns:m="http://schemas.openxmlformats.org/officeDocument/2006/math">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3800">
                    <a:effectLst/>
                    <a:latin typeface="Arial" panose="020B0604020202020204" pitchFamily="34" charset="0"/>
                    <a:ea typeface="Times New Roman" panose="02020603050405020304" pitchFamily="18" charset="0"/>
                    <a:cs typeface="Arial" panose="020B0604020202020204" pitchFamily="34" charset="0"/>
                  </a:rPr>
                  <a:t> với </a:t>
                </a: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e>
                            </m:d>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sup>
                        </m:sSup>
                      </m:num>
                      <m:den>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2</m:t>
                            </m:r>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sup>
                        </m:sSup>
                      </m:den>
                    </m:f>
                  </m:oMath>
                </a14:m>
                <a:r>
                  <a:rPr lang="en-US" sz="3800">
                    <a:effectLst/>
                    <a:latin typeface="Arial" panose="020B0604020202020204" pitchFamily="34" charset="0"/>
                    <a:ea typeface="Times New Roman" panose="02020603050405020304" pitchFamily="18" charset="0"/>
                    <a:cs typeface="Arial" panose="020B0604020202020204" pitchFamily="34" charset="0"/>
                  </a:rPr>
                  <a:t>. Năm số hạng đầu tiên của dãy số này là: </a:t>
                </a: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2</m:t>
                        </m:r>
                      </m:den>
                    </m:f>
                    <m:r>
                      <a:rPr lang="en-US" sz="3800" i="1">
                        <a:effectLst/>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2</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4</m:t>
                        </m:r>
                      </m:den>
                    </m:f>
                    <m:r>
                      <a:rPr lang="en-US" sz="3800" i="1">
                        <a:effectLst/>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3</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8</m:t>
                        </m:r>
                      </m:den>
                    </m:f>
                    <m:r>
                      <a:rPr lang="en-US" sz="3800" i="1">
                        <a:effectLst/>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4</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16</m:t>
                        </m:r>
                      </m:den>
                    </m:f>
                    <m:r>
                      <a:rPr lang="en-US" sz="3800" i="1">
                        <a:effectLst/>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5</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32</m:t>
                        </m:r>
                      </m:den>
                    </m:f>
                  </m:oMath>
                </a14:m>
                <a:r>
                  <a:rPr lang="en-US" sz="3800">
                    <a:effectLst/>
                    <a:latin typeface="Arial" panose="020B0604020202020204" pitchFamily="34" charset="0"/>
                    <a:ea typeface="Times New Roman" panose="02020603050405020304" pitchFamily="18" charset="0"/>
                    <a:cs typeface="Arial" panose="020B0604020202020204" pitchFamily="34" charset="0"/>
                  </a:rPr>
                  <a:t> và được biểu diễn trên trục số như trên.</a:t>
                </a:r>
                <a:endParaRPr lang="en-US" sz="3800">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76400" y="4281259"/>
                <a:ext cx="14935200" cy="4672241"/>
              </a:xfrm>
              <a:prstGeom prst="rect">
                <a:avLst/>
              </a:prstGeom>
              <a:blipFill>
                <a:blip r:embed="rId3"/>
                <a:stretch>
                  <a:fillRect l="-1347" r="-1347" b="-1434"/>
                </a:stretch>
              </a:blipFill>
            </p:spPr>
            <p:txBody>
              <a:bodyPr/>
              <a:lstStyle/>
              <a:p>
                <a:r>
                  <a:rPr lang="en-US">
                    <a:noFill/>
                  </a:rPr>
                  <a:t> </a:t>
                </a:r>
              </a:p>
            </p:txBody>
          </p:sp>
        </mc:Fallback>
      </mc:AlternateContent>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Lst>
          </a:blip>
          <a:stretch>
            <a:fillRect/>
          </a:stretch>
        </p:blipFill>
        <p:spPr>
          <a:xfrm>
            <a:off x="2742516" y="2310521"/>
            <a:ext cx="12726768" cy="1689979"/>
          </a:xfrm>
          <a:prstGeom prst="rect">
            <a:avLst/>
          </a:prstGeom>
        </p:spPr>
      </p:pic>
    </p:spTree>
    <p:extLst>
      <p:ext uri="{BB962C8B-B14F-4D97-AF65-F5344CB8AC3E}">
        <p14:creationId xmlns:p14="http://schemas.microsoft.com/office/powerpoint/2010/main" val="50440069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anim calcmode="lin" valueType="num">
                                      <p:cBhvr>
                                        <p:cTn id="15" dur="500" fill="hold"/>
                                        <p:tgtEl>
                                          <p:spTgt spid="3"/>
                                        </p:tgtEl>
                                        <p:attrNameLst>
                                          <p:attrName>ppt_x</p:attrName>
                                        </p:attrNameLst>
                                      </p:cBhvr>
                                      <p:tavLst>
                                        <p:tav tm="0">
                                          <p:val>
                                            <p:strVal val="#ppt_x"/>
                                          </p:val>
                                        </p:tav>
                                        <p:tav tm="100000">
                                          <p:val>
                                            <p:strVal val="#ppt_x"/>
                                          </p:val>
                                        </p:tav>
                                      </p:tavLst>
                                    </p:anim>
                                    <p:anim calcmode="lin" valueType="num">
                                      <p:cBhvr>
                                        <p:cTn id="16" dur="5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 name="Freeform 3"/>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4" name="Freeform 4"/>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sp>
      <p:sp>
        <p:nvSpPr>
          <p:cNvPr id="8" name="Freeform 8"/>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9" name="Freeform 9"/>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10" name="Freeform 10"/>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sp>
      <p:sp>
        <p:nvSpPr>
          <p:cNvPr id="20" name="Freeform 20"/>
          <p:cNvSpPr/>
          <p:nvPr/>
        </p:nvSpPr>
        <p:spPr>
          <a:xfrm>
            <a:off x="687817" y="8354905"/>
            <a:ext cx="1001258" cy="1441602"/>
          </a:xfrm>
          <a:custGeom>
            <a:avLst/>
            <a:gdLst/>
            <a:ahLst/>
            <a:cxnLst/>
            <a:rect l="l" t="t" r="r" b="b"/>
            <a:pathLst>
              <a:path w="1001258" h="1441602">
                <a:moveTo>
                  <a:pt x="0" y="0"/>
                </a:moveTo>
                <a:lnTo>
                  <a:pt x="1001258" y="0"/>
                </a:lnTo>
                <a:lnTo>
                  <a:pt x="1001258" y="1441602"/>
                </a:lnTo>
                <a:lnTo>
                  <a:pt x="0" y="14416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1" name="Freeform 21"/>
          <p:cNvSpPr/>
          <p:nvPr/>
        </p:nvSpPr>
        <p:spPr>
          <a:xfrm rot="-3741713" flipV="1">
            <a:off x="16309758" y="8094121"/>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2" name="Freeform 22"/>
          <p:cNvSpPr/>
          <p:nvPr/>
        </p:nvSpPr>
        <p:spPr>
          <a:xfrm rot="-5400000">
            <a:off x="8647843" y="7097795"/>
            <a:ext cx="858964" cy="4114800"/>
          </a:xfrm>
          <a:custGeom>
            <a:avLst/>
            <a:gdLst/>
            <a:ahLst/>
            <a:cxnLst/>
            <a:rect l="l" t="t" r="r" b="b"/>
            <a:pathLst>
              <a:path w="858964" h="4114800">
                <a:moveTo>
                  <a:pt x="0" y="0"/>
                </a:moveTo>
                <a:lnTo>
                  <a:pt x="858964" y="0"/>
                </a:lnTo>
                <a:lnTo>
                  <a:pt x="858964"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3" name="Freeform 23"/>
          <p:cNvSpPr/>
          <p:nvPr/>
        </p:nvSpPr>
        <p:spPr>
          <a:xfrm rot="8387412" flipV="1">
            <a:off x="346728" y="498611"/>
            <a:ext cx="2041001" cy="1005657"/>
          </a:xfrm>
          <a:custGeom>
            <a:avLst/>
            <a:gdLst/>
            <a:ahLst/>
            <a:cxnLst/>
            <a:rect l="l" t="t" r="r" b="b"/>
            <a:pathLst>
              <a:path w="2041001" h="1005657">
                <a:moveTo>
                  <a:pt x="0" y="1005657"/>
                </a:moveTo>
                <a:lnTo>
                  <a:pt x="2041000" y="1005657"/>
                </a:lnTo>
                <a:lnTo>
                  <a:pt x="2041000" y="0"/>
                </a:lnTo>
                <a:lnTo>
                  <a:pt x="0" y="0"/>
                </a:lnTo>
                <a:lnTo>
                  <a:pt x="0" y="1005657"/>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4" name="Freeform 24"/>
          <p:cNvSpPr/>
          <p:nvPr/>
        </p:nvSpPr>
        <p:spPr>
          <a:xfrm>
            <a:off x="16796868" y="595185"/>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grpSp>
        <p:nvGrpSpPr>
          <p:cNvPr id="27" name="Group 26"/>
          <p:cNvGrpSpPr/>
          <p:nvPr/>
        </p:nvGrpSpPr>
        <p:grpSpPr>
          <a:xfrm>
            <a:off x="2514600" y="2095500"/>
            <a:ext cx="13487400" cy="5715000"/>
            <a:chOff x="4354085" y="1526225"/>
            <a:chExt cx="9446480" cy="4173627"/>
          </a:xfrm>
        </p:grpSpPr>
        <p:sp>
          <p:nvSpPr>
            <p:cNvPr id="28" name="Freeform 5"/>
            <p:cNvSpPr/>
            <p:nvPr/>
          </p:nvSpPr>
          <p:spPr>
            <a:xfrm>
              <a:off x="4354085" y="1526225"/>
              <a:ext cx="9446480" cy="4173627"/>
            </a:xfrm>
            <a:custGeom>
              <a:avLst/>
              <a:gdLst/>
              <a:ahLst/>
              <a:cxnLst/>
              <a:rect l="l" t="t" r="r" b="b"/>
              <a:pathLst>
                <a:path w="9446480" h="4173627">
                  <a:moveTo>
                    <a:pt x="0" y="0"/>
                  </a:moveTo>
                  <a:lnTo>
                    <a:pt x="9446480" y="0"/>
                  </a:lnTo>
                  <a:lnTo>
                    <a:pt x="9446480" y="4173627"/>
                  </a:lnTo>
                  <a:lnTo>
                    <a:pt x="0" y="417362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29" name="Freeform 6"/>
            <p:cNvSpPr/>
            <p:nvPr/>
          </p:nvSpPr>
          <p:spPr>
            <a:xfrm>
              <a:off x="4560315" y="1617341"/>
              <a:ext cx="9034021" cy="3882321"/>
            </a:xfrm>
            <a:custGeom>
              <a:avLst/>
              <a:gdLst/>
              <a:ahLst/>
              <a:cxnLst/>
              <a:rect l="l" t="t" r="r" b="b"/>
              <a:pathLst>
                <a:path w="9034021" h="3991395">
                  <a:moveTo>
                    <a:pt x="0" y="0"/>
                  </a:moveTo>
                  <a:lnTo>
                    <a:pt x="9034020" y="0"/>
                  </a:lnTo>
                  <a:lnTo>
                    <a:pt x="9034020" y="3991395"/>
                  </a:lnTo>
                  <a:lnTo>
                    <a:pt x="0" y="399139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grpSp>
      <p:sp>
        <p:nvSpPr>
          <p:cNvPr id="31" name="Rectangle 30"/>
          <p:cNvSpPr/>
          <p:nvPr/>
        </p:nvSpPr>
        <p:spPr>
          <a:xfrm>
            <a:off x="3156156" y="2302535"/>
            <a:ext cx="12160044" cy="459356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rPr>
              <a:t>3. </a:t>
            </a:r>
          </a:p>
          <a:p>
            <a:pPr lvl="0" algn="ctr">
              <a:lnSpc>
                <a:spcPct val="150000"/>
              </a:lnSpc>
            </a:pPr>
            <a:r>
              <a:rPr lang="en-US" sz="6500" b="1">
                <a:solidFill>
                  <a:srgbClr val="5B96A9"/>
                </a:solidFill>
                <a:latin typeface="Arial" panose="020B0604020202020204" pitchFamily="34" charset="0"/>
                <a:cs typeface="Arial" panose="020B0604020202020204" pitchFamily="34" charset="0"/>
              </a:rPr>
              <a:t>DÃY SỐ TĂNG, DÃY SỐ GIẢM VÀ DÃY SỐ BỊ CHẶN</a:t>
            </a:r>
            <a:endParaRPr kumimoji="0" lang="en-US" sz="6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9591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3962399" y="563122"/>
            <a:ext cx="10515600" cy="2980178"/>
            <a:chOff x="4207932" y="288505"/>
            <a:chExt cx="10515600" cy="2980178"/>
          </a:xfrm>
        </p:grpSpPr>
        <p:grpSp>
          <p:nvGrpSpPr>
            <p:cNvPr id="16" name="Group 2"/>
            <p:cNvGrpSpPr/>
            <p:nvPr/>
          </p:nvGrpSpPr>
          <p:grpSpPr>
            <a:xfrm>
              <a:off x="4207932" y="288505"/>
              <a:ext cx="10515600" cy="2980178"/>
              <a:chOff x="-647827" y="-28575"/>
              <a:chExt cx="3924883" cy="841375"/>
            </a:xfrm>
          </p:grpSpPr>
          <p:sp>
            <p:nvSpPr>
              <p:cNvPr id="18" name="Freeform 3"/>
              <p:cNvSpPr/>
              <p:nvPr/>
            </p:nvSpPr>
            <p:spPr>
              <a:xfrm>
                <a:off x="-647827" y="0"/>
                <a:ext cx="3924883"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9"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Rectangle 16"/>
            <p:cNvSpPr/>
            <p:nvPr/>
          </p:nvSpPr>
          <p:spPr>
            <a:xfrm>
              <a:off x="4893733" y="440391"/>
              <a:ext cx="9187130" cy="942053"/>
            </a:xfrm>
            <a:prstGeom prst="rect">
              <a:avLst/>
            </a:prstGeom>
          </p:spPr>
          <p:txBody>
            <a:bodyPr wrap="none">
              <a:spAutoFit/>
            </a:bodyPr>
            <a:lstStyle/>
            <a:p>
              <a:pPr lvl="0" algn="just">
                <a:lnSpc>
                  <a:spcPct val="150000"/>
                </a:lnSpc>
                <a:spcAft>
                  <a:spcPts val="600"/>
                </a:spcAft>
              </a:pPr>
              <a:r>
                <a:rPr lang="nl-NL" sz="4200" b="1">
                  <a:solidFill>
                    <a:prstClr val="white"/>
                  </a:solidFill>
                  <a:latin typeface="Arial" panose="020B0604020202020204" pitchFamily="34" charset="0"/>
                  <a:ea typeface="Times New Roman" panose="02020603050405020304" pitchFamily="18" charset="0"/>
                  <a:cs typeface="Arial" panose="020B0604020202020204" pitchFamily="34" charset="0"/>
                </a:rPr>
                <a:t>Nhận biết dãy số tăng, dãy số giảm</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36" name="Picture 35"/>
          <p:cNvPicPr>
            <a:picLocks noChangeAspect="1"/>
          </p:cNvPicPr>
          <p:nvPr/>
        </p:nvPicPr>
        <p:blipFill>
          <a:blip r:embed="rId2"/>
          <a:stretch>
            <a:fillRect/>
          </a:stretch>
        </p:blipFill>
        <p:spPr>
          <a:xfrm rot="7816805">
            <a:off x="17100107" y="73422"/>
            <a:ext cx="810532" cy="1405766"/>
          </a:xfrm>
          <a:prstGeom prst="rect">
            <a:avLst/>
          </a:prstGeom>
        </p:spPr>
      </p:pic>
      <p:pic>
        <p:nvPicPr>
          <p:cNvPr id="37" name="Picture 36"/>
          <p:cNvPicPr>
            <a:picLocks noChangeAspect="1"/>
          </p:cNvPicPr>
          <p:nvPr/>
        </p:nvPicPr>
        <p:blipFill>
          <a:blip r:embed="rId3"/>
          <a:stretch>
            <a:fillRect/>
          </a:stretch>
        </p:blipFill>
        <p:spPr>
          <a:xfrm flipH="1">
            <a:off x="16764000" y="7978712"/>
            <a:ext cx="1233023" cy="2117788"/>
          </a:xfrm>
          <a:prstGeom prst="rect">
            <a:avLst/>
          </a:prstGeom>
        </p:spPr>
      </p:pic>
      <p:pic>
        <p:nvPicPr>
          <p:cNvPr id="39" name="Picture 38"/>
          <p:cNvPicPr>
            <a:picLocks noChangeAspect="1"/>
          </p:cNvPicPr>
          <p:nvPr/>
        </p:nvPicPr>
        <p:blipFill>
          <a:blip r:embed="rId4"/>
          <a:stretch>
            <a:fillRect/>
          </a:stretch>
        </p:blipFill>
        <p:spPr>
          <a:xfrm>
            <a:off x="-2828" y="9467040"/>
            <a:ext cx="873677" cy="770096"/>
          </a:xfrm>
          <a:prstGeom prst="rect">
            <a:avLst/>
          </a:prstGeom>
        </p:spPr>
      </p:pic>
      <p:pic>
        <p:nvPicPr>
          <p:cNvPr id="4" name="Picture 3"/>
          <p:cNvPicPr>
            <a:picLocks noChangeAspect="1"/>
          </p:cNvPicPr>
          <p:nvPr/>
        </p:nvPicPr>
        <p:blipFill>
          <a:blip r:embed="rId5"/>
          <a:stretch>
            <a:fillRect/>
          </a:stretch>
        </p:blipFill>
        <p:spPr>
          <a:xfrm>
            <a:off x="470010" y="563122"/>
            <a:ext cx="1749704" cy="1249788"/>
          </a:xfrm>
          <a:prstGeom prst="rect">
            <a:avLst/>
          </a:prstGeom>
        </p:spPr>
      </p:pic>
      <p:pic>
        <p:nvPicPr>
          <p:cNvPr id="20" name="Picture 19"/>
          <p:cNvPicPr>
            <a:picLocks noChangeAspect="1"/>
          </p:cNvPicPr>
          <p:nvPr/>
        </p:nvPicPr>
        <p:blipFill>
          <a:blip r:embed="rId6" cstate="print">
            <a:duotone>
              <a:schemeClr val="accent2">
                <a:shade val="45000"/>
                <a:satMod val="135000"/>
              </a:schemeClr>
              <a:prstClr val="white"/>
            </a:duotone>
            <a:extLst>
              <a:ext uri="{BEBA8EAE-BF5A-486C-A8C5-ECC9F3942E4B}">
                <a14:imgProps xmlns:a14="http://schemas.microsoft.com/office/drawing/2010/main">
                  <a14:imgLayer r:embed="rId7">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03027" y="2502205"/>
            <a:ext cx="979790" cy="914400"/>
          </a:xfrm>
          <a:prstGeom prst="rect">
            <a:avLst/>
          </a:prstGeom>
        </p:spPr>
      </p:pic>
      <p:sp>
        <p:nvSpPr>
          <p:cNvPr id="21" name="TextBox 20"/>
          <p:cNvSpPr txBox="1"/>
          <p:nvPr/>
        </p:nvSpPr>
        <p:spPr>
          <a:xfrm>
            <a:off x="1603948" y="2630510"/>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HĐ 4:</a:t>
            </a:r>
            <a:endPar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3124200" y="2424733"/>
                <a:ext cx="15087600" cy="2109167"/>
              </a:xfrm>
              <a:prstGeom prst="rect">
                <a:avLst/>
              </a:prstGeom>
            </p:spPr>
            <p:txBody>
              <a:bodyPr wrap="square">
                <a:spAutoFit/>
              </a:bodyPr>
              <a:lstStyle/>
              <a:p>
                <a:pPr>
                  <a:lnSpc>
                    <a:spcPct val="150000"/>
                  </a:lnSpc>
                </a:pPr>
                <a:r>
                  <a:rPr lang="en-US" sz="3800">
                    <a:solidFill>
                      <a:srgbClr val="000000"/>
                    </a:solidFill>
                    <a:latin typeface="Arial" panose="020B0604020202020204" pitchFamily="34" charset="0"/>
                    <a:cs typeface="Arial" panose="020B0604020202020204" pitchFamily="34" charset="0"/>
                  </a:rPr>
                  <a:t>a) Xét dãy số </a:t>
                </a:r>
                <a14:m>
                  <m:oMath xmlns:m="http://schemas.openxmlformats.org/officeDocument/2006/math">
                    <m:d>
                      <m:dPr>
                        <m:ctrlPr>
                          <a:rPr lang="en-US" sz="3800" i="1">
                            <a:solidFill>
                              <a:prstClr val="black"/>
                            </a:solidFill>
                            <a:latin typeface="Cambria Math" panose="02040503050406030204" pitchFamily="18" charset="0"/>
                            <a:cs typeface="Arial" panose="020B0604020202020204" pitchFamily="34" charset="0"/>
                          </a:rPr>
                        </m:ctrlPr>
                      </m:dPr>
                      <m:e>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e>
                    </m:d>
                  </m:oMath>
                </a14:m>
                <a:r>
                  <a:rPr lang="en-US" sz="3800">
                    <a:solidFill>
                      <a:srgbClr val="000000"/>
                    </a:solidFill>
                    <a:latin typeface="Arial" panose="020B0604020202020204" pitchFamily="34" charset="0"/>
                    <a:cs typeface="Arial" panose="020B0604020202020204" pitchFamily="34" charset="0"/>
                  </a:rPr>
                  <a:t> với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r>
                      <a:rPr lang="en-US" sz="3800" i="1" smtClean="0">
                        <a:solidFill>
                          <a:srgbClr val="000000"/>
                        </a:solidFill>
                        <a:latin typeface="Cambria Math" panose="02040503050406030204" pitchFamily="18" charset="0"/>
                        <a:cs typeface="Arial" panose="020B0604020202020204" pitchFamily="34" charset="0"/>
                      </a:rPr>
                      <m:t>=3</m:t>
                    </m:r>
                    <m:r>
                      <a:rPr lang="en-US" sz="3800" i="1" smtClean="0">
                        <a:solidFill>
                          <a:srgbClr val="000000"/>
                        </a:solidFill>
                        <a:latin typeface="Cambria Math" panose="02040503050406030204" pitchFamily="18" charset="0"/>
                        <a:cs typeface="Arial" panose="020B0604020202020204" pitchFamily="34" charset="0"/>
                      </a:rPr>
                      <m:t>𝑛</m:t>
                    </m:r>
                    <m:r>
                      <a:rPr lang="en-US" sz="3800" i="1">
                        <a:solidFill>
                          <a:srgbClr val="000000"/>
                        </a:solidFill>
                        <a:latin typeface="Cambria Math" panose="02040503050406030204" pitchFamily="18" charset="0"/>
                        <a:cs typeface="Arial" panose="020B0604020202020204" pitchFamily="34" charset="0"/>
                      </a:rPr>
                      <m:t>−</m:t>
                    </m:r>
                    <m:r>
                      <a:rPr lang="en-US" sz="3800" i="1" smtClean="0">
                        <a:solidFill>
                          <a:srgbClr val="000000"/>
                        </a:solidFill>
                        <a:latin typeface="Cambria Math" panose="02040503050406030204" pitchFamily="18" charset="0"/>
                        <a:cs typeface="Arial" panose="020B0604020202020204" pitchFamily="34" charset="0"/>
                      </a:rPr>
                      <m:t>1</m:t>
                    </m:r>
                  </m:oMath>
                </a14:m>
                <a:r>
                  <a:rPr lang="en-US" sz="3800">
                    <a:solidFill>
                      <a:srgbClr val="000000"/>
                    </a:solidFill>
                    <a:latin typeface="Arial" panose="020B0604020202020204" pitchFamily="34" charset="0"/>
                    <a:cs typeface="Arial" panose="020B0604020202020204" pitchFamily="34" charset="0"/>
                  </a:rPr>
                  <a:t>. Tính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r>
                          <a:rPr lang="en-US" sz="3800" b="0" i="1" smtClean="0">
                            <a:solidFill>
                              <a:prstClr val="black"/>
                            </a:solidFill>
                            <a:latin typeface="Cambria Math" panose="02040503050406030204" pitchFamily="18" charset="0"/>
                            <a:cs typeface="Arial" panose="020B0604020202020204" pitchFamily="34" charset="0"/>
                          </a:rPr>
                          <m:t>+1</m:t>
                        </m:r>
                      </m:sub>
                    </m:sSub>
                  </m:oMath>
                </a14:m>
                <a:r>
                  <a:rPr lang="en-US" sz="3800">
                    <a:solidFill>
                      <a:srgbClr val="000000"/>
                    </a:solidFill>
                    <a:latin typeface="Arial" panose="020B0604020202020204" pitchFamily="34" charset="0"/>
                    <a:cs typeface="Arial" panose="020B0604020202020204" pitchFamily="34" charset="0"/>
                  </a:rPr>
                  <a:t> và so sánh với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oMath>
                </a14:m>
                <a:r>
                  <a:rPr lang="en-US" sz="3800">
                    <a:solidFill>
                      <a:srgbClr val="000000"/>
                    </a:solidFill>
                    <a:latin typeface="Arial" panose="020B0604020202020204" pitchFamily="34" charset="0"/>
                    <a:cs typeface="Arial" panose="020B0604020202020204" pitchFamily="34" charset="0"/>
                  </a:rPr>
                  <a:t>.</a:t>
                </a:r>
              </a:p>
              <a:p>
                <a:pPr>
                  <a:lnSpc>
                    <a:spcPct val="150000"/>
                  </a:lnSpc>
                </a:pPr>
                <a:r>
                  <a:rPr lang="en-US" sz="3800">
                    <a:solidFill>
                      <a:srgbClr val="000000"/>
                    </a:solidFill>
                    <a:latin typeface="Arial" panose="020B0604020202020204" pitchFamily="34" charset="0"/>
                    <a:cs typeface="Arial" panose="020B0604020202020204" pitchFamily="34" charset="0"/>
                  </a:rPr>
                  <a:t>b) Xét dãy số </a:t>
                </a:r>
                <a14:m>
                  <m:oMath xmlns:m="http://schemas.openxmlformats.org/officeDocument/2006/math">
                    <m:d>
                      <m:dPr>
                        <m:ctrlPr>
                          <a:rPr lang="en-US" sz="3800" i="1">
                            <a:solidFill>
                              <a:prstClr val="black"/>
                            </a:solidFill>
                            <a:latin typeface="Cambria Math" panose="02040503050406030204" pitchFamily="18" charset="0"/>
                            <a:cs typeface="Arial" panose="020B0604020202020204" pitchFamily="34" charset="0"/>
                          </a:rPr>
                        </m:ctrlPr>
                      </m:dPr>
                      <m:e>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b="0" i="1" smtClean="0">
                                <a:solidFill>
                                  <a:prstClr val="black"/>
                                </a:solidFill>
                                <a:latin typeface="Cambria Math" panose="02040503050406030204" pitchFamily="18" charset="0"/>
                                <a:cs typeface="Arial" panose="020B0604020202020204" pitchFamily="34" charset="0"/>
                              </a:rPr>
                              <m:t>𝑣</m:t>
                            </m:r>
                          </m:e>
                          <m:sub>
                            <m:r>
                              <a:rPr lang="en-US" sz="3800" i="1">
                                <a:solidFill>
                                  <a:prstClr val="black"/>
                                </a:solidFill>
                                <a:latin typeface="Cambria Math" panose="02040503050406030204" pitchFamily="18" charset="0"/>
                                <a:cs typeface="Arial" panose="020B0604020202020204" pitchFamily="34" charset="0"/>
                              </a:rPr>
                              <m:t>𝑛</m:t>
                            </m:r>
                          </m:sub>
                        </m:sSub>
                      </m:e>
                    </m:d>
                  </m:oMath>
                </a14:m>
                <a:r>
                  <a:rPr lang="en-US" sz="3800">
                    <a:solidFill>
                      <a:srgbClr val="000000"/>
                    </a:solidFill>
                    <a:latin typeface="Arial" panose="020B0604020202020204" pitchFamily="34" charset="0"/>
                    <a:cs typeface="Arial" panose="020B0604020202020204" pitchFamily="34" charset="0"/>
                  </a:rPr>
                  <a:t> với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𝑣</m:t>
                        </m:r>
                      </m:e>
                      <m:sub>
                        <m:r>
                          <a:rPr lang="en-US" sz="3800" i="1">
                            <a:solidFill>
                              <a:prstClr val="black"/>
                            </a:solidFill>
                            <a:latin typeface="Cambria Math" panose="02040503050406030204" pitchFamily="18" charset="0"/>
                            <a:cs typeface="Arial" panose="020B0604020202020204" pitchFamily="34" charset="0"/>
                          </a:rPr>
                          <m:t>𝑛</m:t>
                        </m:r>
                      </m:sub>
                    </m:sSub>
                    <m:r>
                      <a:rPr lang="en-US" sz="3800" b="0" i="1" smtClean="0">
                        <a:solidFill>
                          <a:prstClr val="black"/>
                        </a:solidFill>
                        <a:latin typeface="Cambria Math" panose="02040503050406030204" pitchFamily="18" charset="0"/>
                        <a:cs typeface="Arial" panose="020B0604020202020204" pitchFamily="34" charset="0"/>
                      </a:rPr>
                      <m:t>=</m:t>
                    </m:r>
                    <m:f>
                      <m:fPr>
                        <m:ctrlPr>
                          <a:rPr lang="en-US" sz="3800" i="1">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2</m:t>
                            </m:r>
                          </m:sup>
                        </m:sSup>
                      </m:den>
                    </m:f>
                  </m:oMath>
                </a14:m>
                <a:r>
                  <a:rPr lang="en-US" sz="3800">
                    <a:effectLst/>
                    <a:latin typeface="Arial" panose="020B0604020202020204" pitchFamily="34" charset="0"/>
                    <a:ea typeface="Times New Roman" panose="02020603050405020304" pitchFamily="18" charset="0"/>
                    <a:cs typeface="Arial" panose="020B0604020202020204" pitchFamily="34" charset="0"/>
                  </a:rPr>
                  <a:t> </a:t>
                </a:r>
                <a:r>
                  <a:rPr lang="en-US" sz="3800">
                    <a:solidFill>
                      <a:srgbClr val="000000"/>
                    </a:solidFill>
                    <a:latin typeface="Arial" panose="020B0604020202020204" pitchFamily="34" charset="0"/>
                    <a:cs typeface="Arial" panose="020B0604020202020204" pitchFamily="34" charset="0"/>
                  </a:rPr>
                  <a:t>. Tính </a:t>
                </a:r>
                <a14:m>
                  <m:oMath xmlns:m="http://schemas.openxmlformats.org/officeDocument/2006/math">
                    <m:sSub>
                      <m:sSubPr>
                        <m:ctrlPr>
                          <a:rPr lang="en-US" sz="38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𝑣</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sub>
                    </m:sSub>
                  </m:oMath>
                </a14:m>
                <a:r>
                  <a:rPr lang="en-US" sz="3800">
                    <a:solidFill>
                      <a:srgbClr val="000000"/>
                    </a:solidFill>
                    <a:latin typeface="Arial" panose="020B0604020202020204" pitchFamily="34" charset="0"/>
                    <a:cs typeface="Arial" panose="020B0604020202020204" pitchFamily="34" charset="0"/>
                  </a:rPr>
                  <a:t> và so sánh với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𝑣</m:t>
                        </m:r>
                      </m:e>
                      <m:sub>
                        <m:r>
                          <a:rPr lang="en-US" sz="3800" i="1">
                            <a:solidFill>
                              <a:prstClr val="black"/>
                            </a:solidFill>
                            <a:latin typeface="Cambria Math" panose="02040503050406030204" pitchFamily="18" charset="0"/>
                            <a:cs typeface="Arial" panose="020B0604020202020204" pitchFamily="34" charset="0"/>
                          </a:rPr>
                          <m:t>𝑛</m:t>
                        </m:r>
                      </m:sub>
                    </m:sSub>
                  </m:oMath>
                </a14:m>
                <a:r>
                  <a:rPr lang="en-US" sz="3800">
                    <a:solidFill>
                      <a:srgbClr val="000000"/>
                    </a:solidFill>
                    <a:latin typeface="Arial" panose="020B0604020202020204" pitchFamily="34" charset="0"/>
                    <a:cs typeface="Arial" panose="020B0604020202020204" pitchFamily="34" charset="0"/>
                  </a:rPr>
                  <a:t>.</a:t>
                </a:r>
                <a:endParaRPr lang="vi-VN" sz="3800">
                  <a:solidFill>
                    <a:srgbClr val="000000"/>
                  </a:solidFill>
                  <a:latin typeface="Arial" panose="020B060402020202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124200" y="2424733"/>
                <a:ext cx="15087600" cy="2109167"/>
              </a:xfrm>
              <a:prstGeom prst="rect">
                <a:avLst/>
              </a:prstGeom>
              <a:blipFill>
                <a:blip r:embed="rId8"/>
                <a:stretch>
                  <a:fillRect l="-1333" b="-4046"/>
                </a:stretch>
              </a:blipFill>
            </p:spPr>
            <p:txBody>
              <a:bodyPr/>
              <a:lstStyle/>
              <a:p>
                <a:r>
                  <a:rPr lang="en-US">
                    <a:noFill/>
                  </a:rPr>
                  <a:t> </a:t>
                </a:r>
              </a:p>
            </p:txBody>
          </p:sp>
        </mc:Fallback>
      </mc:AlternateContent>
      <p:sp>
        <p:nvSpPr>
          <p:cNvPr id="24" name="Rectangle 23"/>
          <p:cNvSpPr/>
          <p:nvPr/>
        </p:nvSpPr>
        <p:spPr>
          <a:xfrm>
            <a:off x="8306711" y="4923592"/>
            <a:ext cx="1826975" cy="677108"/>
          </a:xfrm>
          <a:prstGeom prst="rect">
            <a:avLst/>
          </a:prstGeom>
        </p:spPr>
        <p:txBody>
          <a:bodyPr wrap="none">
            <a:spAutoFit/>
          </a:bodyPr>
          <a:lstStyle/>
          <a:p>
            <a:r>
              <a:rPr lang="en-US" sz="3800" b="1" i="1" u="sng">
                <a:solidFill>
                  <a:schemeClr val="tx2"/>
                </a:solidFill>
                <a:latin typeface="Arial" panose="020B0604020202020204" pitchFamily="34" charset="0"/>
                <a:ea typeface="Times New Roman" panose="02020603050405020304" pitchFamily="18" charset="0"/>
                <a:cs typeface="Arial" panose="020B0604020202020204" pitchFamily="34" charset="0"/>
              </a:rPr>
              <a:t>Trả lời:</a:t>
            </a:r>
            <a:endParaRPr lang="en-US" sz="3800" b="1" i="1" u="sng">
              <a:solidFill>
                <a:schemeClr val="tx2"/>
              </a:solidFill>
            </a:endParaRPr>
          </a:p>
        </p:txBody>
      </p:sp>
      <mc:AlternateContent xmlns:mc="http://schemas.openxmlformats.org/markup-compatibility/2006" xmlns:a14="http://schemas.microsoft.com/office/drawing/2010/main">
        <mc:Choice Requires="a14">
          <p:sp>
            <p:nvSpPr>
              <p:cNvPr id="8" name="Rectangle 7"/>
              <p:cNvSpPr/>
              <p:nvPr/>
            </p:nvSpPr>
            <p:spPr>
              <a:xfrm>
                <a:off x="1378590" y="5783322"/>
                <a:ext cx="15918810" cy="3703578"/>
              </a:xfrm>
              <a:prstGeom prst="rect">
                <a:avLst/>
              </a:prstGeom>
            </p:spPr>
            <p:txBody>
              <a:bodyPr wrap="square">
                <a:spAutoFit/>
              </a:bodyPr>
              <a:lstStyle/>
              <a:p>
                <a:pPr algn="just">
                  <a:lnSpc>
                    <a:spcPct val="150000"/>
                  </a:lnSpc>
                  <a:spcAft>
                    <a:spcPts val="800"/>
                  </a:spcAft>
                </a:pPr>
                <a:r>
                  <a:rPr lang="en-US" sz="3800">
                    <a:latin typeface="Arial" panose="020B0604020202020204" pitchFamily="34" charset="0"/>
                    <a:ea typeface="Times New Roman" panose="02020603050405020304" pitchFamily="18" charset="0"/>
                    <a:cs typeface="Arial" panose="020B0604020202020204" pitchFamily="34" charset="0"/>
                  </a:rPr>
                  <a:t>a) Ta có: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r>
                          <a:rPr lang="en-US" sz="3800" i="1">
                            <a:solidFill>
                              <a:prstClr val="black"/>
                            </a:solidFill>
                            <a:latin typeface="Cambria Math" panose="02040503050406030204" pitchFamily="18" charset="0"/>
                            <a:cs typeface="Arial" panose="020B0604020202020204" pitchFamily="34" charset="0"/>
                          </a:rPr>
                          <m:t>+1</m:t>
                        </m:r>
                      </m:sub>
                    </m:sSub>
                    <m:r>
                      <a:rPr lang="en-US" sz="3800" i="1">
                        <a:latin typeface="Cambria Math" panose="02040503050406030204" pitchFamily="18" charset="0"/>
                        <a:ea typeface="Times New Roman" panose="02020603050405020304" pitchFamily="18" charset="0"/>
                        <a:cs typeface="Arial" panose="020B0604020202020204" pitchFamily="34" charset="0"/>
                      </a:rPr>
                      <m:t>= 3</m:t>
                    </m:r>
                    <m:d>
                      <m:dPr>
                        <m:ctrlPr>
                          <a:rPr lang="en-US" sz="3800" i="1">
                            <a:latin typeface="Cambria Math" panose="02040503050406030204" pitchFamily="18" charset="0"/>
                            <a:ea typeface="Times New Roman" panose="02020603050405020304" pitchFamily="18" charset="0"/>
                            <a:cs typeface="Arial" panose="020B0604020202020204" pitchFamily="34" charset="0"/>
                          </a:rPr>
                        </m:ctrlPr>
                      </m:dPr>
                      <m:e>
                        <m:r>
                          <a:rPr lang="en-US" sz="3800" i="1">
                            <a:latin typeface="Cambria Math" panose="02040503050406030204" pitchFamily="18" charset="0"/>
                            <a:ea typeface="Times New Roman" panose="02020603050405020304" pitchFamily="18" charset="0"/>
                            <a:cs typeface="Arial" panose="020B0604020202020204" pitchFamily="34" charset="0"/>
                          </a:rPr>
                          <m:t>𝑛</m:t>
                        </m:r>
                        <m:r>
                          <a:rPr lang="en-US" sz="3800" i="1">
                            <a:latin typeface="Cambria Math" panose="02040503050406030204" pitchFamily="18" charset="0"/>
                            <a:ea typeface="Times New Roman" panose="02020603050405020304" pitchFamily="18" charset="0"/>
                            <a:cs typeface="Arial" panose="020B0604020202020204" pitchFamily="34" charset="0"/>
                          </a:rPr>
                          <m:t>+1</m:t>
                        </m:r>
                      </m:e>
                    </m:d>
                    <m:r>
                      <a:rPr lang="en-US" sz="3800" b="0" i="1" smtClean="0">
                        <a:latin typeface="Cambria Math" panose="02040503050406030204" pitchFamily="18" charset="0"/>
                        <a:ea typeface="Times New Roman" panose="02020603050405020304" pitchFamily="18" charset="0"/>
                        <a:cs typeface="Arial" panose="020B0604020202020204" pitchFamily="34" charset="0"/>
                      </a:rPr>
                      <m:t>−</m:t>
                    </m:r>
                    <m:r>
                      <a:rPr lang="en-US" sz="3800" i="1">
                        <a:latin typeface="Cambria Math" panose="02040503050406030204" pitchFamily="18" charset="0"/>
                        <a:ea typeface="Times New Roman" panose="02020603050405020304" pitchFamily="18" charset="0"/>
                        <a:cs typeface="Arial" panose="020B0604020202020204" pitchFamily="34" charset="0"/>
                      </a:rPr>
                      <m:t>1=3</m:t>
                    </m:r>
                    <m:r>
                      <a:rPr lang="en-US" sz="3800" i="1">
                        <a:latin typeface="Cambria Math" panose="02040503050406030204" pitchFamily="18" charset="0"/>
                        <a:ea typeface="Times New Roman" panose="02020603050405020304" pitchFamily="18" charset="0"/>
                        <a:cs typeface="Arial" panose="020B0604020202020204" pitchFamily="34" charset="0"/>
                      </a:rPr>
                      <m:t>𝑛</m:t>
                    </m:r>
                    <m:r>
                      <a:rPr lang="en-US" sz="3800" b="0" i="1" smtClean="0">
                        <a:latin typeface="Cambria Math" panose="02040503050406030204" pitchFamily="18" charset="0"/>
                        <a:ea typeface="Times New Roman" panose="02020603050405020304" pitchFamily="18" charset="0"/>
                        <a:cs typeface="Arial" panose="020B0604020202020204" pitchFamily="34" charset="0"/>
                      </a:rPr>
                      <m:t>+</m:t>
                    </m:r>
                    <m:r>
                      <a:rPr lang="en-US" sz="3800" i="1">
                        <a:latin typeface="Cambria Math" panose="02040503050406030204" pitchFamily="18" charset="0"/>
                        <a:ea typeface="Times New Roman" panose="02020603050405020304" pitchFamily="18" charset="0"/>
                        <a:cs typeface="Arial" panose="020B0604020202020204" pitchFamily="34" charset="0"/>
                      </a:rPr>
                      <m:t>3</m:t>
                    </m:r>
                    <m:r>
                      <a:rPr lang="en-US" sz="3800" b="0" i="1" smtClean="0">
                        <a:latin typeface="Cambria Math" panose="02040503050406030204" pitchFamily="18" charset="0"/>
                        <a:ea typeface="Times New Roman" panose="02020603050405020304" pitchFamily="18" charset="0"/>
                        <a:cs typeface="Arial" panose="020B0604020202020204" pitchFamily="34" charset="0"/>
                      </a:rPr>
                      <m:t>−</m:t>
                    </m:r>
                    <m:r>
                      <a:rPr lang="en-US" sz="3800" i="1">
                        <a:latin typeface="Cambria Math" panose="02040503050406030204" pitchFamily="18" charset="0"/>
                        <a:ea typeface="Times New Roman" panose="02020603050405020304" pitchFamily="18" charset="0"/>
                        <a:cs typeface="Arial" panose="020B0604020202020204" pitchFamily="34" charset="0"/>
                      </a:rPr>
                      <m:t>1=3</m:t>
                    </m:r>
                    <m:r>
                      <a:rPr lang="en-US" sz="3800" i="1">
                        <a:latin typeface="Cambria Math" panose="02040503050406030204" pitchFamily="18" charset="0"/>
                        <a:ea typeface="Times New Roman" panose="02020603050405020304" pitchFamily="18" charset="0"/>
                        <a:cs typeface="Arial" panose="020B0604020202020204" pitchFamily="34" charset="0"/>
                      </a:rPr>
                      <m:t>𝑛</m:t>
                    </m:r>
                    <m:r>
                      <a:rPr lang="en-US" sz="3800" i="1">
                        <a:latin typeface="Cambria Math" panose="02040503050406030204" pitchFamily="18" charset="0"/>
                        <a:ea typeface="Times New Roman" panose="02020603050405020304" pitchFamily="18" charset="0"/>
                        <a:cs typeface="Arial" panose="020B0604020202020204" pitchFamily="34" charset="0"/>
                      </a:rPr>
                      <m:t>+2</m:t>
                    </m:r>
                  </m:oMath>
                </a14:m>
                <a:endParaRPr lang="en-US" sz="3800">
                  <a:latin typeface="Arial" panose="020B0604020202020204" pitchFamily="34" charset="0"/>
                  <a:ea typeface="Times New Roman" panose="02020603050405020304" pitchFamily="18" charset="0"/>
                  <a:cs typeface="Arial" panose="020B0604020202020204" pitchFamily="34" charset="0"/>
                </a:endParaRPr>
              </a:p>
              <a:p>
                <a:pPr lvl="0">
                  <a:lnSpc>
                    <a:spcPct val="150000"/>
                  </a:lnSpc>
                </a:pPr>
                <a:r>
                  <a:rPr lang="en-US" sz="3800">
                    <a:latin typeface="Arial" panose="020B0604020202020204" pitchFamily="34" charset="0"/>
                    <a:ea typeface="Times New Roman" panose="02020603050405020304" pitchFamily="18" charset="0"/>
                    <a:cs typeface="Arial" panose="020B0604020202020204" pitchFamily="34" charset="0"/>
                  </a:rPr>
                  <a:t>Xét hiệu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r>
                          <a:rPr lang="en-US" sz="3800" i="1">
                            <a:solidFill>
                              <a:prstClr val="black"/>
                            </a:solidFill>
                            <a:latin typeface="Cambria Math" panose="02040503050406030204" pitchFamily="18" charset="0"/>
                            <a:cs typeface="Arial" panose="020B0604020202020204" pitchFamily="34" charset="0"/>
                          </a:rPr>
                          <m:t>+1</m:t>
                        </m:r>
                      </m:sub>
                    </m:sSub>
                    <m:r>
                      <a:rPr lang="en-US" sz="3800" b="0" i="0" smtClean="0">
                        <a:solidFill>
                          <a:prstClr val="black"/>
                        </a:solidFill>
                        <a:latin typeface="Cambria Math" panose="02040503050406030204" pitchFamily="18" charset="0"/>
                        <a:cs typeface="Arial" panose="020B0604020202020204" pitchFamily="34" charset="0"/>
                      </a:rPr>
                      <m:t>−</m:t>
                    </m:r>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r>
                      <a:rPr lang="en-US" sz="3800" b="0" i="0" smtClean="0">
                        <a:solidFill>
                          <a:prstClr val="black"/>
                        </a:solidFill>
                        <a:latin typeface="Cambria Math" panose="02040503050406030204" pitchFamily="18" charset="0"/>
                        <a:cs typeface="Arial" panose="020B0604020202020204" pitchFamily="34" charset="0"/>
                      </a:rPr>
                      <m:t>,</m:t>
                    </m:r>
                  </m:oMath>
                </a14:m>
                <a:r>
                  <a:rPr lang="en-US" sz="3800">
                    <a:solidFill>
                      <a:srgbClr val="000000"/>
                    </a:solidFill>
                    <a:latin typeface="Arial" panose="020B0604020202020204" pitchFamily="34" charset="0"/>
                    <a:cs typeface="Arial" panose="020B0604020202020204" pitchFamily="34" charset="0"/>
                  </a:rPr>
                  <a:t> </a:t>
                </a:r>
                <a:r>
                  <a:rPr lang="en-US" sz="3800">
                    <a:latin typeface="Arial" panose="020B0604020202020204" pitchFamily="34" charset="0"/>
                    <a:ea typeface="Times New Roman" panose="02020603050405020304" pitchFamily="18" charset="0"/>
                    <a:cs typeface="Arial" panose="020B0604020202020204" pitchFamily="34" charset="0"/>
                  </a:rPr>
                  <a:t>ta có: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r>
                          <a:rPr lang="en-US" sz="3800" i="1">
                            <a:solidFill>
                              <a:prstClr val="black"/>
                            </a:solidFill>
                            <a:latin typeface="Cambria Math" panose="02040503050406030204" pitchFamily="18" charset="0"/>
                            <a:cs typeface="Arial" panose="020B0604020202020204" pitchFamily="34" charset="0"/>
                          </a:rPr>
                          <m:t>+1</m:t>
                        </m:r>
                      </m:sub>
                    </m:sSub>
                    <m:r>
                      <a:rPr lang="en-US" sz="3800">
                        <a:solidFill>
                          <a:prstClr val="black"/>
                        </a:solidFill>
                        <a:latin typeface="Cambria Math" panose="02040503050406030204" pitchFamily="18" charset="0"/>
                        <a:cs typeface="Arial" panose="020B0604020202020204" pitchFamily="34" charset="0"/>
                      </a:rPr>
                      <m:t>−</m:t>
                    </m:r>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oMath>
                </a14:m>
                <a:r>
                  <a:rPr lang="en-US" sz="380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smtClean="0">
                        <a:latin typeface="Cambria Math" panose="02040503050406030204" pitchFamily="18" charset="0"/>
                        <a:ea typeface="Times New Roman" panose="02020603050405020304" pitchFamily="18" charset="0"/>
                        <a:cs typeface="Arial" panose="020B0604020202020204" pitchFamily="34" charset="0"/>
                      </a:rPr>
                      <m:t>=</m:t>
                    </m:r>
                    <m:d>
                      <m:dPr>
                        <m:ctrlPr>
                          <a:rPr lang="en-US" sz="3800" i="1" smtClean="0">
                            <a:latin typeface="Cambria Math" panose="02040503050406030204" pitchFamily="18" charset="0"/>
                            <a:ea typeface="Times New Roman" panose="02020603050405020304" pitchFamily="18" charset="0"/>
                            <a:cs typeface="Arial" panose="020B0604020202020204" pitchFamily="34" charset="0"/>
                          </a:rPr>
                        </m:ctrlPr>
                      </m:dPr>
                      <m:e>
                        <m:r>
                          <a:rPr lang="en-US" sz="3800" i="1" smtClean="0">
                            <a:latin typeface="Cambria Math" panose="02040503050406030204" pitchFamily="18" charset="0"/>
                            <a:ea typeface="Times New Roman" panose="02020603050405020304" pitchFamily="18" charset="0"/>
                            <a:cs typeface="Arial" panose="020B0604020202020204" pitchFamily="34" charset="0"/>
                          </a:rPr>
                          <m:t>3</m:t>
                        </m:r>
                        <m:r>
                          <a:rPr lang="en-US" sz="3800" i="1" smtClean="0">
                            <a:latin typeface="Cambria Math" panose="02040503050406030204" pitchFamily="18" charset="0"/>
                            <a:ea typeface="Times New Roman" panose="02020603050405020304" pitchFamily="18" charset="0"/>
                            <a:cs typeface="Arial" panose="020B0604020202020204" pitchFamily="34" charset="0"/>
                          </a:rPr>
                          <m:t>𝑛</m:t>
                        </m:r>
                        <m:r>
                          <a:rPr lang="en-US" sz="3800" i="1" smtClean="0">
                            <a:latin typeface="Cambria Math" panose="02040503050406030204" pitchFamily="18" charset="0"/>
                            <a:ea typeface="Times New Roman" panose="02020603050405020304" pitchFamily="18" charset="0"/>
                            <a:cs typeface="Arial" panose="020B0604020202020204" pitchFamily="34" charset="0"/>
                          </a:rPr>
                          <m:t>+2</m:t>
                        </m:r>
                      </m:e>
                    </m:d>
                    <m:r>
                      <a:rPr lang="en-US" sz="3800" b="0" i="1" smtClean="0">
                        <a:latin typeface="Cambria Math" panose="02040503050406030204" pitchFamily="18" charset="0"/>
                        <a:ea typeface="Times New Roman" panose="02020603050405020304" pitchFamily="18" charset="0"/>
                        <a:cs typeface="Arial" panose="020B0604020202020204" pitchFamily="34" charset="0"/>
                      </a:rPr>
                      <m:t>−</m:t>
                    </m:r>
                    <m:r>
                      <a:rPr lang="en-US" sz="3800" i="1" smtClean="0">
                        <a:latin typeface="Cambria Math" panose="02040503050406030204" pitchFamily="18" charset="0"/>
                        <a:ea typeface="Times New Roman" panose="02020603050405020304" pitchFamily="18" charset="0"/>
                        <a:cs typeface="Arial" panose="020B0604020202020204" pitchFamily="34" charset="0"/>
                      </a:rPr>
                      <m:t>(3</m:t>
                    </m:r>
                    <m:r>
                      <a:rPr lang="en-US" sz="3800" i="1" smtClean="0">
                        <a:latin typeface="Cambria Math" panose="02040503050406030204" pitchFamily="18" charset="0"/>
                        <a:ea typeface="Times New Roman" panose="02020603050405020304" pitchFamily="18" charset="0"/>
                        <a:cs typeface="Arial" panose="020B0604020202020204" pitchFamily="34" charset="0"/>
                      </a:rPr>
                      <m:t>𝑛</m:t>
                    </m:r>
                    <m:r>
                      <a:rPr lang="en-US" sz="3800" i="1" smtClean="0">
                        <a:latin typeface="Cambria Math" panose="02040503050406030204" pitchFamily="18" charset="0"/>
                        <a:ea typeface="Times New Roman" panose="02020603050405020304" pitchFamily="18" charset="0"/>
                        <a:cs typeface="Arial" panose="020B0604020202020204" pitchFamily="34" charset="0"/>
                      </a:rPr>
                      <m:t> −1)=3&gt;0, </m:t>
                    </m:r>
                  </m:oMath>
                </a14:m>
                <a:r>
                  <a:rPr lang="en-US" sz="3800">
                    <a:latin typeface="Arial" panose="020B0604020202020204" pitchFamily="34" charset="0"/>
                    <a:ea typeface="Times New Roman" panose="02020603050405020304" pitchFamily="18" charset="0"/>
                    <a:cs typeface="Arial" panose="020B0604020202020204" pitchFamily="34" charset="0"/>
                  </a:rPr>
                  <a:t> </a:t>
                </a:r>
              </a:p>
              <a:p>
                <a:pPr lvl="0">
                  <a:lnSpc>
                    <a:spcPct val="150000"/>
                  </a:lnSpc>
                </a:pPr>
                <a:r>
                  <a:rPr lang="en-US" sz="3800">
                    <a:latin typeface="Arial" panose="020B0604020202020204" pitchFamily="34" charset="0"/>
                    <a:ea typeface="Times New Roman" panose="02020603050405020304" pitchFamily="18" charset="0"/>
                    <a:cs typeface="Arial" panose="020B0604020202020204" pitchFamily="34" charset="0"/>
                  </a:rPr>
                  <a:t>tức là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r>
                          <a:rPr lang="en-US" sz="3800" i="1">
                            <a:solidFill>
                              <a:prstClr val="black"/>
                            </a:solidFill>
                            <a:latin typeface="Cambria Math" panose="02040503050406030204" pitchFamily="18" charset="0"/>
                            <a:cs typeface="Arial" panose="020B0604020202020204" pitchFamily="34" charset="0"/>
                          </a:rPr>
                          <m:t>+1</m:t>
                        </m:r>
                      </m:sub>
                    </m:sSub>
                    <m:r>
                      <a:rPr lang="en-US" sz="3800" b="0" i="0" smtClean="0">
                        <a:solidFill>
                          <a:prstClr val="black"/>
                        </a:solidFill>
                        <a:latin typeface="Cambria Math" panose="02040503050406030204" pitchFamily="18" charset="0"/>
                        <a:cs typeface="Arial" panose="020B0604020202020204" pitchFamily="34" charset="0"/>
                      </a:rPr>
                      <m:t>&gt;</m:t>
                    </m:r>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r>
                      <a:rPr lang="en-US" sz="3800" b="0" i="1" smtClean="0">
                        <a:solidFill>
                          <a:prstClr val="black"/>
                        </a:solidFill>
                        <a:latin typeface="Cambria Math" panose="02040503050406030204" pitchFamily="18" charset="0"/>
                        <a:cs typeface="Arial" panose="020B0604020202020204" pitchFamily="34" charset="0"/>
                      </a:rPr>
                      <m:t>, </m:t>
                    </m:r>
                    <m:r>
                      <a:rPr lang="en-US" sz="3800" i="1" smtClean="0">
                        <a:latin typeface="Cambria Math" panose="02040503050406030204" pitchFamily="18" charset="0"/>
                        <a:ea typeface="Cambria Math" panose="02040503050406030204" pitchFamily="18" charset="0"/>
                        <a:cs typeface="Arial" panose="020B0604020202020204" pitchFamily="34" charset="0"/>
                      </a:rPr>
                      <m:t>∀</m:t>
                    </m:r>
                    <m:r>
                      <a:rPr lang="en-US" sz="3800" i="1">
                        <a:latin typeface="Cambria Math" panose="02040503050406030204" pitchFamily="18" charset="0"/>
                        <a:ea typeface="Times New Roman" panose="02020603050405020304" pitchFamily="18" charset="0"/>
                        <a:cs typeface="Arial" panose="020B0604020202020204" pitchFamily="34" charset="0"/>
                      </a:rPr>
                      <m:t> </m:t>
                    </m:r>
                    <m:r>
                      <a:rPr lang="en-US" sz="3800" i="1">
                        <a:latin typeface="Cambria Math" panose="02040503050406030204" pitchFamily="18" charset="0"/>
                        <a:ea typeface="Times New Roman" panose="02020603050405020304" pitchFamily="18" charset="0"/>
                        <a:cs typeface="Arial" panose="020B0604020202020204" pitchFamily="34" charset="0"/>
                      </a:rPr>
                      <m:t>𝑛</m:t>
                    </m:r>
                    <m:r>
                      <a:rPr lang="en-US" sz="3800" i="1">
                        <a:latin typeface="Cambria Math" panose="02040503050406030204" pitchFamily="18" charset="0"/>
                        <a:ea typeface="Cambria Math" panose="02040503050406030204" pitchFamily="18" charset="0"/>
                        <a:cs typeface="Arial" panose="020B0604020202020204" pitchFamily="34" charset="0"/>
                      </a:rPr>
                      <m:t>∈</m:t>
                    </m:r>
                    <m:r>
                      <a:rPr lang="en-US" sz="3800" i="1">
                        <a:latin typeface="Cambria Math" panose="02040503050406030204" pitchFamily="18" charset="0"/>
                        <a:ea typeface="Times New Roman" panose="02020603050405020304" pitchFamily="18" charset="0"/>
                        <a:cs typeface="Arial" panose="020B0604020202020204" pitchFamily="34" charset="0"/>
                      </a:rPr>
                      <m:t>ℕ</m:t>
                    </m:r>
                    <m:r>
                      <a:rPr lang="en-US" sz="3800" i="1" baseline="30000">
                        <a:latin typeface="Cambria Math" panose="02040503050406030204" pitchFamily="18" charset="0"/>
                        <a:ea typeface="Times New Roman" panose="02020603050405020304" pitchFamily="18" charset="0"/>
                        <a:cs typeface="Arial" panose="020B0604020202020204" pitchFamily="34" charset="0"/>
                      </a:rPr>
                      <m:t>∗</m:t>
                    </m:r>
                  </m:oMath>
                </a14:m>
                <a:r>
                  <a:rPr lang="en-US" sz="3800">
                    <a:latin typeface="Arial" panose="020B0604020202020204" pitchFamily="34" charset="0"/>
                    <a:ea typeface="Times New Roman" panose="02020603050405020304" pitchFamily="18" charset="0"/>
                    <a:cs typeface="Arial" panose="020B0604020202020204" pitchFamily="34" charset="0"/>
                  </a:rPr>
                  <a:t>.</a:t>
                </a:r>
              </a:p>
              <a:p>
                <a:pPr lvl="0">
                  <a:lnSpc>
                    <a:spcPct val="150000"/>
                  </a:lnSpc>
                </a:pPr>
                <a:r>
                  <a:rPr lang="en-US" sz="3800">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r>
                          <a:rPr lang="en-US" sz="3800" i="1">
                            <a:solidFill>
                              <a:prstClr val="black"/>
                            </a:solidFill>
                            <a:latin typeface="Cambria Math" panose="02040503050406030204" pitchFamily="18" charset="0"/>
                            <a:cs typeface="Arial" panose="020B0604020202020204" pitchFamily="34" charset="0"/>
                          </a:rPr>
                          <m:t>+1</m:t>
                        </m:r>
                      </m:sub>
                    </m:sSub>
                    <m:r>
                      <a:rPr lang="en-US" sz="3800">
                        <a:solidFill>
                          <a:prstClr val="black"/>
                        </a:solidFill>
                        <a:latin typeface="Cambria Math" panose="02040503050406030204" pitchFamily="18" charset="0"/>
                        <a:cs typeface="Arial" panose="020B0604020202020204" pitchFamily="34" charset="0"/>
                      </a:rPr>
                      <m:t>&gt;</m:t>
                    </m:r>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r>
                      <a:rPr lang="en-US" sz="3800" i="1">
                        <a:solidFill>
                          <a:prstClr val="black"/>
                        </a:solidFill>
                        <a:latin typeface="Cambria Math" panose="02040503050406030204" pitchFamily="18" charset="0"/>
                        <a:cs typeface="Arial" panose="020B0604020202020204" pitchFamily="34" charset="0"/>
                      </a:rPr>
                      <m:t>, </m:t>
                    </m:r>
                    <m:r>
                      <a:rPr lang="en-US" sz="3800" i="1">
                        <a:latin typeface="Cambria Math" panose="02040503050406030204" pitchFamily="18" charset="0"/>
                        <a:ea typeface="Cambria Math" panose="02040503050406030204" pitchFamily="18" charset="0"/>
                        <a:cs typeface="Arial" panose="020B0604020202020204" pitchFamily="34" charset="0"/>
                      </a:rPr>
                      <m:t>∀</m:t>
                    </m:r>
                    <m:r>
                      <a:rPr lang="en-US" sz="3800" i="1">
                        <a:latin typeface="Cambria Math" panose="02040503050406030204" pitchFamily="18" charset="0"/>
                        <a:ea typeface="Times New Roman" panose="02020603050405020304" pitchFamily="18" charset="0"/>
                        <a:cs typeface="Arial" panose="020B0604020202020204" pitchFamily="34" charset="0"/>
                      </a:rPr>
                      <m:t> </m:t>
                    </m:r>
                    <m:r>
                      <a:rPr lang="en-US" sz="3800" i="1">
                        <a:latin typeface="Cambria Math" panose="02040503050406030204" pitchFamily="18" charset="0"/>
                        <a:ea typeface="Times New Roman" panose="02020603050405020304" pitchFamily="18" charset="0"/>
                        <a:cs typeface="Arial" panose="020B0604020202020204" pitchFamily="34" charset="0"/>
                      </a:rPr>
                      <m:t>𝑛</m:t>
                    </m:r>
                    <m:r>
                      <a:rPr lang="en-US" sz="3800" i="1">
                        <a:latin typeface="Cambria Math" panose="02040503050406030204" pitchFamily="18" charset="0"/>
                        <a:ea typeface="Cambria Math" panose="02040503050406030204" pitchFamily="18" charset="0"/>
                        <a:cs typeface="Arial" panose="020B0604020202020204" pitchFamily="34" charset="0"/>
                      </a:rPr>
                      <m:t>∈</m:t>
                    </m:r>
                    <m:r>
                      <a:rPr lang="en-US" sz="3800" i="1">
                        <a:latin typeface="Cambria Math" panose="02040503050406030204" pitchFamily="18" charset="0"/>
                        <a:ea typeface="Times New Roman" panose="02020603050405020304" pitchFamily="18" charset="0"/>
                        <a:cs typeface="Arial" panose="020B0604020202020204" pitchFamily="34" charset="0"/>
                      </a:rPr>
                      <m:t>ℕ</m:t>
                    </m:r>
                    <m:r>
                      <a:rPr lang="en-US" sz="3800" i="1" baseline="30000">
                        <a:latin typeface="Cambria Math" panose="02040503050406030204" pitchFamily="18" charset="0"/>
                        <a:ea typeface="Times New Roman" panose="02020603050405020304" pitchFamily="18" charset="0"/>
                        <a:cs typeface="Arial" panose="020B0604020202020204" pitchFamily="34" charset="0"/>
                      </a:rPr>
                      <m:t>∗</m:t>
                    </m:r>
                  </m:oMath>
                </a14:m>
                <a:r>
                  <a:rPr lang="en-US" sz="3800">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8" name="Rectangle 7"/>
              <p:cNvSpPr>
                <a:spLocks noRot="1" noChangeAspect="1" noMove="1" noResize="1" noEditPoints="1" noAdjustHandles="1" noChangeArrowheads="1" noChangeShapeType="1" noTextEdit="1"/>
              </p:cNvSpPr>
              <p:nvPr/>
            </p:nvSpPr>
            <p:spPr>
              <a:xfrm>
                <a:off x="1378590" y="5783322"/>
                <a:ext cx="15918810" cy="3703578"/>
              </a:xfrm>
              <a:prstGeom prst="rect">
                <a:avLst/>
              </a:prstGeom>
              <a:blipFill>
                <a:blip r:embed="rId9"/>
                <a:stretch>
                  <a:fillRect l="-1263" b="-2801"/>
                </a:stretch>
              </a:blipFill>
            </p:spPr>
            <p:txBody>
              <a:bodyPr/>
              <a:lstStyle/>
              <a:p>
                <a:r>
                  <a:rPr lang="en-US">
                    <a:noFill/>
                  </a:rPr>
                  <a:t> </a:t>
                </a:r>
              </a:p>
            </p:txBody>
          </p:sp>
        </mc:Fallback>
      </mc:AlternateContent>
    </p:spTree>
    <p:extLst>
      <p:ext uri="{BB962C8B-B14F-4D97-AF65-F5344CB8AC3E}">
        <p14:creationId xmlns:p14="http://schemas.microsoft.com/office/powerpoint/2010/main" val="2256381367"/>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anim calcmode="lin" valueType="num">
                                      <p:cBhvr>
                                        <p:cTn id="30" dur="500" fill="hold"/>
                                        <p:tgtEl>
                                          <p:spTgt spid="8"/>
                                        </p:tgtEl>
                                        <p:attrNameLst>
                                          <p:attrName>ppt_x</p:attrName>
                                        </p:attrNameLst>
                                      </p:cBhvr>
                                      <p:tavLst>
                                        <p:tav tm="0">
                                          <p:val>
                                            <p:strVal val="#ppt_x"/>
                                          </p:val>
                                        </p:tav>
                                        <p:tav tm="100000">
                                          <p:val>
                                            <p:strVal val="#ppt_x"/>
                                          </p:val>
                                        </p:tav>
                                      </p:tavLst>
                                    </p:anim>
                                    <p:anim calcmode="lin" valueType="num">
                                      <p:cBhvr>
                                        <p:cTn id="31"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pic>
        <p:nvPicPr>
          <p:cNvPr id="36" name="Picture 35"/>
          <p:cNvPicPr>
            <a:picLocks noChangeAspect="1"/>
          </p:cNvPicPr>
          <p:nvPr/>
        </p:nvPicPr>
        <p:blipFill>
          <a:blip r:embed="rId2"/>
          <a:stretch>
            <a:fillRect/>
          </a:stretch>
        </p:blipFill>
        <p:spPr>
          <a:xfrm rot="2674433">
            <a:off x="17243297" y="8828268"/>
            <a:ext cx="926538" cy="1405766"/>
          </a:xfrm>
          <a:prstGeom prst="rect">
            <a:avLst/>
          </a:prstGeom>
        </p:spPr>
      </p:pic>
      <p:pic>
        <p:nvPicPr>
          <p:cNvPr id="37" name="Picture 36"/>
          <p:cNvPicPr>
            <a:picLocks noChangeAspect="1"/>
          </p:cNvPicPr>
          <p:nvPr/>
        </p:nvPicPr>
        <p:blipFill>
          <a:blip r:embed="rId3"/>
          <a:stretch>
            <a:fillRect/>
          </a:stretch>
        </p:blipFill>
        <p:spPr>
          <a:xfrm flipH="1">
            <a:off x="16473544" y="1409700"/>
            <a:ext cx="1233023" cy="2117788"/>
          </a:xfrm>
          <a:prstGeom prst="rect">
            <a:avLst/>
          </a:prstGeom>
        </p:spPr>
      </p:pic>
      <p:pic>
        <p:nvPicPr>
          <p:cNvPr id="39" name="Picture 38"/>
          <p:cNvPicPr>
            <a:picLocks noChangeAspect="1"/>
          </p:cNvPicPr>
          <p:nvPr/>
        </p:nvPicPr>
        <p:blipFill>
          <a:blip r:embed="rId4"/>
          <a:stretch>
            <a:fillRect/>
          </a:stretch>
        </p:blipFill>
        <p:spPr>
          <a:xfrm>
            <a:off x="-2828" y="9467040"/>
            <a:ext cx="873677" cy="770096"/>
          </a:xfrm>
          <a:prstGeom prst="rect">
            <a:avLst/>
          </a:prstGeom>
        </p:spPr>
      </p:pic>
      <p:sp>
        <p:nvSpPr>
          <p:cNvPr id="24" name="Rectangle 23"/>
          <p:cNvSpPr/>
          <p:nvPr/>
        </p:nvSpPr>
        <p:spPr>
          <a:xfrm>
            <a:off x="1066800" y="808792"/>
            <a:ext cx="1826975" cy="67710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1" u="sng" strike="noStrike" kern="1200" cap="none" spc="0" normalizeH="0" baseline="0" noProof="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Trả lời:</a:t>
            </a:r>
            <a:endParaRPr kumimoji="0" lang="en-US" sz="3800" b="1" i="1" u="sng" strike="noStrike" kern="1200" cap="none" spc="0" normalizeH="0" baseline="0" noProof="0">
              <a:ln>
                <a:noFill/>
              </a:ln>
              <a:solidFill>
                <a:srgbClr val="1F497D"/>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2192310" y="1464336"/>
                <a:ext cx="14859000" cy="2405659"/>
              </a:xfrm>
              <a:prstGeom prst="rect">
                <a:avLst/>
              </a:prstGeom>
            </p:spPr>
            <p:txBody>
              <a:bodyPr wrap="square">
                <a:spAutoFit/>
              </a:bodyPr>
              <a:lstStyle/>
              <a:p>
                <a:pPr algn="just">
                  <a:lnSpc>
                    <a:spcPct val="150000"/>
                  </a:lnSpc>
                  <a:spcAft>
                    <a:spcPts val="800"/>
                  </a:spcAft>
                </a:pPr>
                <a:r>
                  <a:rPr lang="en-US" sz="3800">
                    <a:latin typeface="Arial" panose="020B0604020202020204" pitchFamily="34" charset="0"/>
                    <a:ea typeface="Times New Roman" panose="02020603050405020304" pitchFamily="18" charset="0"/>
                    <a:cs typeface="Arial" panose="020B0604020202020204" pitchFamily="34" charset="0"/>
                  </a:rPr>
                  <a:t>b) Ta có: </a:t>
                </a: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𝑣</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e>
                            </m:d>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2</m:t>
                            </m:r>
                          </m:sup>
                        </m:sSup>
                      </m:den>
                    </m:f>
                  </m:oMath>
                </a14:m>
                <a:r>
                  <a:rPr lang="en-US" sz="3800">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Xét hiệu </a:t>
                </a: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𝑣</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𝑣</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sub>
                    </m:sSub>
                  </m:oMath>
                </a14:m>
                <a:r>
                  <a:rPr lang="en-US" sz="3800">
                    <a:effectLst/>
                    <a:latin typeface="Arial" panose="020B0604020202020204" pitchFamily="34" charset="0"/>
                    <a:ea typeface="Times New Roman" panose="02020603050405020304" pitchFamily="18" charset="0"/>
                    <a:cs typeface="Arial" panose="020B0604020202020204" pitchFamily="34" charset="0"/>
                  </a:rPr>
                  <a:t> ta có: </a:t>
                </a:r>
              </a:p>
            </p:txBody>
          </p:sp>
        </mc:Choice>
        <mc:Fallback xmlns="">
          <p:sp>
            <p:nvSpPr>
              <p:cNvPr id="2" name="Rectangle 1"/>
              <p:cNvSpPr>
                <a:spLocks noRot="1" noChangeAspect="1" noMove="1" noResize="1" noEditPoints="1" noAdjustHandles="1" noChangeArrowheads="1" noChangeShapeType="1" noTextEdit="1"/>
              </p:cNvSpPr>
              <p:nvPr/>
            </p:nvSpPr>
            <p:spPr>
              <a:xfrm>
                <a:off x="2192310" y="1464336"/>
                <a:ext cx="14859000" cy="2405659"/>
              </a:xfrm>
              <a:prstGeom prst="rect">
                <a:avLst/>
              </a:prstGeom>
              <a:blipFill>
                <a:blip r:embed="rId5"/>
                <a:stretch>
                  <a:fillRect l="-1354" b="-4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192310" y="7581900"/>
                <a:ext cx="9144000" cy="1949252"/>
              </a:xfrm>
              <a:prstGeom prst="rect">
                <a:avLst/>
              </a:prstGeom>
            </p:spPr>
            <p:txBody>
              <a:bodyPr>
                <a:spAutoFit/>
              </a:bodyPr>
              <a:lstStyle/>
              <a:p>
                <a:pPr lvl="0" algn="just">
                  <a:lnSpc>
                    <a:spcPct val="150000"/>
                  </a:lnSpc>
                  <a:spcAft>
                    <a:spcPts val="800"/>
                  </a:spcAft>
                </a:pPr>
                <a:r>
                  <a:rPr lang="en-US" sz="3800">
                    <a:solidFill>
                      <a:prstClr val="black"/>
                    </a:solidFill>
                    <a:latin typeface="Arial" panose="020B0604020202020204" pitchFamily="34" charset="0"/>
                    <a:ea typeface="Times New Roman" panose="02020603050405020304" pitchFamily="18" charset="0"/>
                    <a:cs typeface="Arial" panose="020B0604020202020204" pitchFamily="34" charset="0"/>
                  </a:rPr>
                  <a:t>Tức là </a:t>
                </a:r>
                <a14:m>
                  <m:oMath xmlns:m="http://schemas.openxmlformats.org/officeDocument/2006/math">
                    <m:sSub>
                      <m:sSub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𝑣</m:t>
                        </m:r>
                      </m:e>
                      <m:sub>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sub>
                    </m:sSub>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&lt;</m:t>
                    </m:r>
                    <m:sSub>
                      <m:sSub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𝑣</m:t>
                        </m:r>
                      </m:e>
                      <m:sub>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sub>
                    </m:sSub>
                  </m:oMath>
                </a14:m>
                <a:r>
                  <a:rPr lang="en-US" sz="3800">
                    <a:solidFill>
                      <a:prstClr val="black"/>
                    </a:solidFill>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𝑛</m:t>
                    </m:r>
                    <m:r>
                      <a:rPr lang="en-US" sz="38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ℕ</m:t>
                    </m:r>
                    <m:r>
                      <a:rPr lang="en-US" sz="3800" i="1" baseline="300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oMath>
                </a14:m>
                <a:endParaRPr lang="en-US" sz="380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spcAft>
                    <a:spcPts val="800"/>
                  </a:spcAft>
                </a:pPr>
                <a:r>
                  <a:rPr lang="en-US" sz="3800">
                    <a:solidFill>
                      <a:prstClr val="black"/>
                    </a:solidFill>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sSub>
                      <m:sSub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𝑣</m:t>
                        </m:r>
                      </m:e>
                      <m:sub>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sub>
                    </m:sSub>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&lt;</m:t>
                    </m:r>
                    <m:sSub>
                      <m:sSub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𝑣</m:t>
                        </m:r>
                      </m:e>
                      <m:sub>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sub>
                    </m:sSub>
                  </m:oMath>
                </a14:m>
                <a:r>
                  <a:rPr lang="en-US" sz="3800">
                    <a:solidFill>
                      <a:prstClr val="black"/>
                    </a:solidFill>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𝑛</m:t>
                    </m:r>
                    <m:r>
                      <a:rPr lang="en-US" sz="3800" i="1">
                        <a:solidFill>
                          <a:prstClr val="black"/>
                        </a:solidFill>
                        <a:latin typeface="Cambria Math" panose="02040503050406030204" pitchFamily="18" charset="0"/>
                        <a:ea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ℕ</m:t>
                    </m:r>
                    <m:r>
                      <a:rPr lang="en-US" sz="3800" i="1" baseline="300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oMath>
                </a14:m>
                <a:endParaRPr lang="en-US" sz="38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192310" y="7581900"/>
                <a:ext cx="9144000" cy="1949252"/>
              </a:xfrm>
              <a:prstGeom prst="rect">
                <a:avLst/>
              </a:prstGeom>
              <a:blipFill>
                <a:blip r:embed="rId6"/>
                <a:stretch>
                  <a:fillRect l="-2200" b="-59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371600" y="4076700"/>
                <a:ext cx="18516600" cy="134838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80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𝑣</m:t>
                          </m:r>
                        </m:e>
                        <m:sub>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sub>
                      </m:sSub>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𝑣</m:t>
                          </m:r>
                        </m:e>
                        <m:sub>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sub>
                      </m:sSub>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num>
                        <m:den>
                          <m:sSup>
                            <m:sSup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e>
                              </m:d>
                            </m:e>
                            <m:sup>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den>
                      </m:f>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num>
                        <m:den>
                          <m:sSup>
                            <m:sSup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e>
                            <m:sup>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den>
                      </m:f>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e>
                            <m:sup>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e>
                              </m:d>
                            </m:e>
                            <m:sup>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num>
                        <m:den>
                          <m:sSup>
                            <m:sSup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e>
                            <m:sup>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sSup>
                            <m:sSup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e>
                              </m:d>
                            </m:e>
                            <m:sup>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den>
                      </m:f>
                    </m:oMath>
                  </m:oMathPara>
                </a14:m>
                <a:endPar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371600" y="4076700"/>
                <a:ext cx="18516600" cy="134838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419600" y="5928718"/>
                <a:ext cx="12973112" cy="1348382"/>
              </a:xfrm>
              <a:prstGeom prst="rect">
                <a:avLst/>
              </a:prstGeom>
            </p:spPr>
            <p:txBody>
              <a:bodyPr wrap="square">
                <a:spAutoFit/>
              </a:bodyPr>
              <a:lstStyle/>
              <a:p>
                <a:pPr lvl="0"/>
                <a14:m>
                  <m:oMathPara xmlns:m="http://schemas.openxmlformats.org/officeDocument/2006/math">
                    <m:oMathParaPr>
                      <m:jc m:val="centerGroup"/>
                    </m:oMathParaPr>
                    <m:oMath xmlns:m="http://schemas.openxmlformats.org/officeDocument/2006/math">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e>
                            <m:sup>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d>
                            <m:d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sSup>
                                <m:sSup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e>
                                <m:sup>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e>
                          </m:d>
                        </m:num>
                        <m:den>
                          <m:sSup>
                            <m:sSup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e>
                            <m:sup>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sSup>
                            <m:sSup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e>
                              </m:d>
                            </m:e>
                            <m:sup>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den>
                      </m:f>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num>
                        <m:den>
                          <m:sSup>
                            <m:sSup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e>
                            <m:sup>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sSup>
                            <m:sSup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e>
                              </m:d>
                            </m:e>
                            <m:sup>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p>
                        </m:den>
                      </m:f>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&lt;0, ∀</m:t>
                      </m:r>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3800" i="1">
                          <a:solidFill>
                            <a:prstClr val="black"/>
                          </a:solidFill>
                          <a:latin typeface="Cambria Math" panose="02040503050406030204" pitchFamily="18" charset="0"/>
                          <a:ea typeface="Times New Roman" panose="02020603050405020304" pitchFamily="18" charset="0"/>
                          <a:cs typeface="Arial" panose="020B0604020202020204" pitchFamily="34" charset="0"/>
                        </a:rPr>
                        <m:t>ℕ</m:t>
                      </m:r>
                      <m:r>
                        <a:rPr lang="en-US" sz="3800" i="1" baseline="3000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a:solidFill>
                    <a:prstClr val="black"/>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4419600" y="5928718"/>
                <a:ext cx="12973112" cy="1348382"/>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64567750"/>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down)">
                                      <p:cBhvr>
                                        <p:cTn id="11" dur="500"/>
                                        <p:tgtEl>
                                          <p:spTgt spid="2">
                                            <p:txEl>
                                              <p:pRg st="1" end="1"/>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down)">
                                      <p:cBhvr>
                                        <p:cTn id="22" dur="500"/>
                                        <p:tgtEl>
                                          <p:spTgt spid="3">
                                            <p:txEl>
                                              <p:pRg st="0" end="0"/>
                                            </p:txEl>
                                          </p:spTgt>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8669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 name="Freeform 3"/>
          <p:cNvSpPr/>
          <p:nvPr/>
        </p:nvSpPr>
        <p:spPr>
          <a:xfrm>
            <a:off x="18669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4" name="Freeform 4"/>
          <p:cNvSpPr/>
          <p:nvPr/>
        </p:nvSpPr>
        <p:spPr>
          <a:xfrm>
            <a:off x="91849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7" name="Freeform 4"/>
          <p:cNvSpPr/>
          <p:nvPr/>
        </p:nvSpPr>
        <p:spPr>
          <a:xfrm>
            <a:off x="9230374" y="5448300"/>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9" name="Rectangle 38"/>
          <p:cNvSpPr/>
          <p:nvPr/>
        </p:nvSpPr>
        <p:spPr>
          <a:xfrm>
            <a:off x="6989473" y="1003637"/>
            <a:ext cx="407515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KẾT LUẬN</a:t>
            </a:r>
          </a:p>
        </p:txBody>
      </p:sp>
      <p:pic>
        <p:nvPicPr>
          <p:cNvPr id="38" name="Picture 37"/>
          <p:cNvPicPr>
            <a:picLocks noChangeAspect="1"/>
          </p:cNvPicPr>
          <p:nvPr/>
        </p:nvPicPr>
        <p:blipFill>
          <a:blip r:embed="rId4"/>
          <a:stretch>
            <a:fillRect/>
          </a:stretch>
        </p:blipFill>
        <p:spPr>
          <a:xfrm>
            <a:off x="1752600" y="2366612"/>
            <a:ext cx="14401800" cy="5824888"/>
          </a:xfrm>
          <a:prstGeom prst="rect">
            <a:avLst/>
          </a:prstGeom>
        </p:spPr>
      </p:pic>
      <p:pic>
        <p:nvPicPr>
          <p:cNvPr id="44" name="Picture 43"/>
          <p:cNvPicPr>
            <a:picLocks noChangeAspect="1"/>
          </p:cNvPicPr>
          <p:nvPr/>
        </p:nvPicPr>
        <p:blipFill>
          <a:blip r:embed="rId5"/>
          <a:stretch>
            <a:fillRect/>
          </a:stretch>
        </p:blipFill>
        <p:spPr>
          <a:xfrm>
            <a:off x="381000" y="698188"/>
            <a:ext cx="1097375" cy="8279086"/>
          </a:xfrm>
          <a:prstGeom prst="rect">
            <a:avLst/>
          </a:prstGeom>
        </p:spPr>
      </p:pic>
      <p:pic>
        <p:nvPicPr>
          <p:cNvPr id="45" name="Picture 44"/>
          <p:cNvPicPr>
            <a:picLocks noChangeAspect="1"/>
          </p:cNvPicPr>
          <p:nvPr/>
        </p:nvPicPr>
        <p:blipFill>
          <a:blip r:embed="rId6"/>
          <a:stretch>
            <a:fillRect/>
          </a:stretch>
        </p:blipFill>
        <p:spPr>
          <a:xfrm>
            <a:off x="16502956" y="372787"/>
            <a:ext cx="1261981" cy="1518036"/>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2691137" y="2857500"/>
                <a:ext cx="12091663" cy="4811574"/>
              </a:xfrm>
              <a:prstGeom prst="rect">
                <a:avLst/>
              </a:prstGeom>
            </p:spPr>
            <p:txBody>
              <a:bodyPr wrap="square">
                <a:spAutoFit/>
              </a:bodyPr>
              <a:lstStyle/>
              <a:p>
                <a:pPr marL="571500" marR="0" lvl="0" indent="-571500" algn="just"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Mỗi hàm số u xác định trên tập M = {1; 2; 3;...; m} với </a:t>
                </a:r>
                <a14:m>
                  <m:oMath xmlns:m="http://schemas.openxmlformats.org/officeDocument/2006/math">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N</m:t>
                        </m:r>
                      </m:e>
                      <m: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sup>
                    </m:sSup>
                  </m:oMath>
                </a14:m>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được gọi là một dãy số hữu hạn.</a:t>
                </a:r>
              </a:p>
              <a:p>
                <a:pPr marL="571500" marR="0" lvl="0" indent="-571500" algn="just"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Dạng khai triển của dãy số hữu hạn là </a:t>
                </a:r>
                <a14:m>
                  <m:oMath xmlns:m="http://schemas.openxmlformats.org/officeDocument/2006/math">
                    <m:sSub>
                      <m:sSub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u</m:t>
                        </m:r>
                      </m:e>
                      <m:sub>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m:t>
                        </m:r>
                      </m:sub>
                    </m:sSub>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 </m:t>
                    </m:r>
                    <m:sSub>
                      <m:sSub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u</m:t>
                        </m:r>
                      </m:e>
                      <m:sub>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2</m:t>
                        </m:r>
                      </m:sub>
                    </m:sSub>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 </m:t>
                    </m:r>
                    <m:sSub>
                      <m:sSub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m:t>
                        </m:r>
                      </m:sub>
                    </m:sSub>
                  </m:oMath>
                </a14:m>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Số </a:t>
                </a:r>
                <a14:m>
                  <m:oMath xmlns:m="http://schemas.openxmlformats.org/officeDocument/2006/math">
                    <m:sSub>
                      <m:sSub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u</m:t>
                        </m:r>
                      </m:e>
                      <m:sub>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m:t>
                        </m:r>
                      </m:sub>
                    </m:sSub>
                  </m:oMath>
                </a14:m>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gọi là số hạng đầu, số </a:t>
                </a:r>
                <a14:m>
                  <m:oMath xmlns:m="http://schemas.openxmlformats.org/officeDocument/2006/math">
                    <m:sSub>
                      <m:sSub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m:t>
                        </m:r>
                      </m:sub>
                    </m:sSub>
                  </m:oMath>
                </a14:m>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gọi là số hạng cuối.</a:t>
                </a:r>
              </a:p>
            </p:txBody>
          </p:sp>
        </mc:Choice>
        <mc:Fallback xmlns="">
          <p:sp>
            <p:nvSpPr>
              <p:cNvPr id="6" name="Rectangle 5"/>
              <p:cNvSpPr>
                <a:spLocks noRot="1" noChangeAspect="1" noMove="1" noResize="1" noEditPoints="1" noAdjustHandles="1" noChangeArrowheads="1" noChangeShapeType="1" noTextEdit="1"/>
              </p:cNvSpPr>
              <p:nvPr/>
            </p:nvSpPr>
            <p:spPr>
              <a:xfrm>
                <a:off x="2691137" y="2857500"/>
                <a:ext cx="12091663" cy="4811574"/>
              </a:xfrm>
              <a:prstGeom prst="rect">
                <a:avLst/>
              </a:prstGeom>
              <a:blipFill>
                <a:blip r:embed="rId7"/>
                <a:stretch>
                  <a:fillRect l="-1613" r="-1764" b="-2155"/>
                </a:stretch>
              </a:blipFill>
            </p:spPr>
            <p:txBody>
              <a:bodyPr/>
              <a:lstStyle/>
              <a:p>
                <a:r>
                  <a:rPr lang="en-US">
                    <a:noFill/>
                  </a:rPr>
                  <a:t> </a:t>
                </a:r>
              </a:p>
            </p:txBody>
          </p:sp>
        </mc:Fallback>
      </mc:AlternateContent>
      <p:pic>
        <p:nvPicPr>
          <p:cNvPr id="17" name="Picture 16"/>
          <p:cNvPicPr>
            <a:picLocks noChangeAspect="1"/>
          </p:cNvPicPr>
          <p:nvPr/>
        </p:nvPicPr>
        <p:blipFill>
          <a:blip r:embed="rId8"/>
          <a:stretch>
            <a:fillRect/>
          </a:stretch>
        </p:blipFill>
        <p:spPr>
          <a:xfrm>
            <a:off x="7263218" y="7886700"/>
            <a:ext cx="3019191" cy="1676545"/>
          </a:xfrm>
          <a:prstGeom prst="rect">
            <a:avLst/>
          </a:prstGeom>
        </p:spPr>
      </p:pic>
    </p:spTree>
    <p:extLst>
      <p:ext uri="{BB962C8B-B14F-4D97-AF65-F5344CB8AC3E}">
        <p14:creationId xmlns:p14="http://schemas.microsoft.com/office/powerpoint/2010/main" val="80079729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anim calcmode="lin" valueType="num">
                                      <p:cBhvr>
                                        <p:cTn id="17" dur="500" fill="hold"/>
                                        <p:tgtEl>
                                          <p:spTgt spid="38"/>
                                        </p:tgtEl>
                                        <p:attrNameLst>
                                          <p:attrName>ppt_x</p:attrName>
                                        </p:attrNameLst>
                                      </p:cBhvr>
                                      <p:tavLst>
                                        <p:tav tm="0">
                                          <p:val>
                                            <p:strVal val="#ppt_x"/>
                                          </p:val>
                                        </p:tav>
                                        <p:tav tm="100000">
                                          <p:val>
                                            <p:strVal val="#ppt_x"/>
                                          </p:val>
                                        </p:tav>
                                      </p:tavLst>
                                    </p:anim>
                                    <p:anim calcmode="lin" valueType="num">
                                      <p:cBhvr>
                                        <p:cTn id="18"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800100"/>
            <a:ext cx="16687800" cy="8763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5"/>
          <p:cNvSpPr txBox="1"/>
          <p:nvPr/>
        </p:nvSpPr>
        <p:spPr>
          <a:xfrm>
            <a:off x="7620000" y="386605"/>
            <a:ext cx="2667000" cy="1910779"/>
          </a:xfrm>
          <a:prstGeom prst="rect">
            <a:avLst/>
          </a:prstGeom>
        </p:spPr>
        <p:txBody>
          <a:bodyPr wrap="square" lIns="0" tIns="0" rIns="0" bIns="0" rtlCol="0" anchor="t">
            <a:spAutoFit/>
          </a:bodyPr>
          <a:lstStyle/>
          <a:p>
            <a:pPr marL="0" marR="0" lvl="0" indent="0" algn="ctr" defTabSz="914400" rtl="0" eaLnBrk="1" fontAlgn="auto" latinLnBrk="0" hangingPunct="1">
              <a:lnSpc>
                <a:spcPts val="14857"/>
              </a:lnSpc>
              <a:spcBef>
                <a:spcPts val="0"/>
              </a:spcBef>
              <a:spcAft>
                <a:spcPts val="0"/>
              </a:spcAft>
              <a:buClrTx/>
              <a:buSzTx/>
              <a:buFontTx/>
              <a:buNone/>
              <a:tabLst/>
              <a:defRPr/>
            </a:pPr>
            <a:r>
              <a:rPr kumimoji="0" lang="en-US" sz="4000" b="1" i="0" u="sng"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rPr>
              <a:t>Ví dụ 7:</a:t>
            </a:r>
          </a:p>
        </p:txBody>
      </p:sp>
      <p:pic>
        <p:nvPicPr>
          <p:cNvPr id="27" name="Picture 26"/>
          <p:cNvPicPr>
            <a:picLocks noChangeAspect="1"/>
          </p:cNvPicPr>
          <p:nvPr/>
        </p:nvPicPr>
        <p:blipFill>
          <a:blip r:embed="rId2"/>
          <a:stretch>
            <a:fillRect/>
          </a:stretch>
        </p:blipFill>
        <p:spPr>
          <a:xfrm>
            <a:off x="16464982" y="402220"/>
            <a:ext cx="1512438" cy="1979983"/>
          </a:xfrm>
          <a:prstGeom prst="rect">
            <a:avLst/>
          </a:prstGeom>
        </p:spPr>
      </p:pic>
      <p:pic>
        <p:nvPicPr>
          <p:cNvPr id="29" name="Picture 28"/>
          <p:cNvPicPr>
            <a:picLocks noChangeAspect="1"/>
          </p:cNvPicPr>
          <p:nvPr/>
        </p:nvPicPr>
        <p:blipFill>
          <a:blip r:embed="rId3"/>
          <a:stretch>
            <a:fillRect/>
          </a:stretch>
        </p:blipFill>
        <p:spPr>
          <a:xfrm rot="3872335">
            <a:off x="-144950" y="8358189"/>
            <a:ext cx="2075476" cy="1760350"/>
          </a:xfrm>
          <a:prstGeom prst="rect">
            <a:avLst/>
          </a:prstGeom>
        </p:spPr>
      </p:pic>
      <p:pic>
        <p:nvPicPr>
          <p:cNvPr id="30" name="Picture 29"/>
          <p:cNvPicPr>
            <a:picLocks noChangeAspect="1"/>
          </p:cNvPicPr>
          <p:nvPr/>
        </p:nvPicPr>
        <p:blipFill>
          <a:blip r:embed="rId4"/>
          <a:stretch>
            <a:fillRect/>
          </a:stretch>
        </p:blipFill>
        <p:spPr>
          <a:xfrm>
            <a:off x="381000" y="601537"/>
            <a:ext cx="1092632" cy="909764"/>
          </a:xfrm>
          <a:prstGeom prst="rect">
            <a:avLst/>
          </a:prstGeom>
        </p:spPr>
      </p:pic>
      <p:pic>
        <p:nvPicPr>
          <p:cNvPr id="7" name="Picture 6"/>
          <p:cNvPicPr>
            <a:picLocks noChangeAspect="1"/>
          </p:cNvPicPr>
          <p:nvPr/>
        </p:nvPicPr>
        <p:blipFill>
          <a:blip r:embed="rId5"/>
          <a:stretch>
            <a:fillRect/>
          </a:stretch>
        </p:blipFill>
        <p:spPr>
          <a:xfrm>
            <a:off x="15887699" y="8343900"/>
            <a:ext cx="1905000" cy="1237575"/>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2710882" y="2406355"/>
                <a:ext cx="1356360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Xét tính tăng, giảm của dãy số </a:t>
                </a:r>
                <a14:m>
                  <m:oMath xmlns:m="http://schemas.openxmlformats.org/officeDocument/2006/math">
                    <m:d>
                      <m:dPr>
                        <m:ctrlPr>
                          <a:rPr lang="en-US" sz="4000" i="1">
                            <a:solidFill>
                              <a:prstClr val="black"/>
                            </a:solidFill>
                            <a:latin typeface="Cambria Math" panose="02040503050406030204" pitchFamily="18" charset="0"/>
                            <a:cs typeface="Arial" panose="020B0604020202020204" pitchFamily="34" charset="0"/>
                          </a:rPr>
                        </m:ctrlPr>
                      </m:dPr>
                      <m:e>
                        <m:sSub>
                          <m:sSubPr>
                            <m:ctrlPr>
                              <a:rPr lang="en-US" sz="4000" i="1">
                                <a:solidFill>
                                  <a:prstClr val="black"/>
                                </a:solidFill>
                                <a:latin typeface="Cambria Math" panose="02040503050406030204" pitchFamily="18" charset="0"/>
                                <a:cs typeface="Arial" panose="020B0604020202020204" pitchFamily="34" charset="0"/>
                              </a:rPr>
                            </m:ctrlPr>
                          </m:sSubPr>
                          <m:e>
                            <m:r>
                              <a:rPr lang="en-US" sz="4000" i="1">
                                <a:solidFill>
                                  <a:prstClr val="black"/>
                                </a:solidFill>
                                <a:latin typeface="Cambria Math" panose="02040503050406030204" pitchFamily="18" charset="0"/>
                                <a:cs typeface="Arial" panose="020B0604020202020204" pitchFamily="34" charset="0"/>
                              </a:rPr>
                              <m:t>𝑢</m:t>
                            </m:r>
                          </m:e>
                          <m:sub>
                            <m:r>
                              <a:rPr lang="en-US" sz="4000" i="1">
                                <a:solidFill>
                                  <a:prstClr val="black"/>
                                </a:solidFill>
                                <a:latin typeface="Cambria Math" panose="02040503050406030204" pitchFamily="18" charset="0"/>
                                <a:cs typeface="Arial" panose="020B0604020202020204" pitchFamily="34" charset="0"/>
                              </a:rPr>
                              <m:t>𝑛</m:t>
                            </m:r>
                          </m:sub>
                        </m:sSub>
                      </m:e>
                    </m:d>
                  </m:oMath>
                </a14:m>
                <a:r>
                  <a:rPr lang="en-US" sz="4000">
                    <a:latin typeface="Arial" panose="020B0604020202020204" pitchFamily="34" charset="0"/>
                    <a:cs typeface="Arial" panose="020B0604020202020204" pitchFamily="34" charset="0"/>
                  </a:rPr>
                  <a:t>, với </a:t>
                </a:r>
                <a14:m>
                  <m:oMath xmlns:m="http://schemas.openxmlformats.org/officeDocument/2006/math">
                    <m:sSub>
                      <m:sSubPr>
                        <m:ctrlPr>
                          <a:rPr lang="en-US" sz="4000" i="1">
                            <a:solidFill>
                              <a:prstClr val="black"/>
                            </a:solidFill>
                            <a:latin typeface="Cambria Math" panose="02040503050406030204" pitchFamily="18" charset="0"/>
                            <a:cs typeface="Arial" panose="020B0604020202020204" pitchFamily="34" charset="0"/>
                          </a:rPr>
                        </m:ctrlPr>
                      </m:sSubPr>
                      <m:e>
                        <m:r>
                          <a:rPr lang="en-US" sz="4000" i="1">
                            <a:solidFill>
                              <a:prstClr val="black"/>
                            </a:solidFill>
                            <a:latin typeface="Cambria Math" panose="02040503050406030204" pitchFamily="18" charset="0"/>
                            <a:cs typeface="Arial" panose="020B0604020202020204" pitchFamily="34" charset="0"/>
                          </a:rPr>
                          <m:t>𝑢</m:t>
                        </m:r>
                      </m:e>
                      <m:sub>
                        <m:r>
                          <a:rPr lang="en-US" sz="4000" i="1">
                            <a:solidFill>
                              <a:prstClr val="black"/>
                            </a:solidFill>
                            <a:latin typeface="Cambria Math" panose="02040503050406030204" pitchFamily="18" charset="0"/>
                            <a:cs typeface="Arial" panose="020B0604020202020204" pitchFamily="34" charset="0"/>
                          </a:rPr>
                          <m:t>𝑛</m:t>
                        </m:r>
                      </m:sub>
                    </m:sSub>
                    <m:r>
                      <a:rPr lang="en-US" sz="4000" b="0" i="1" smtClean="0">
                        <a:solidFill>
                          <a:prstClr val="black"/>
                        </a:solidFill>
                        <a:latin typeface="Cambria Math" panose="02040503050406030204" pitchFamily="18" charset="0"/>
                        <a:cs typeface="Arial" panose="020B0604020202020204" pitchFamily="34" charset="0"/>
                      </a:rPr>
                      <m:t>=−2</m:t>
                    </m:r>
                    <m:r>
                      <a:rPr lang="en-US" sz="4000" b="0" i="1" smtClean="0">
                        <a:solidFill>
                          <a:prstClr val="black"/>
                        </a:solidFill>
                        <a:latin typeface="Cambria Math" panose="02040503050406030204" pitchFamily="18" charset="0"/>
                        <a:cs typeface="Arial" panose="020B0604020202020204" pitchFamily="34" charset="0"/>
                      </a:rPr>
                      <m:t>𝑛</m:t>
                    </m:r>
                    <m:r>
                      <a:rPr lang="en-US" sz="4000" b="0" i="1" smtClean="0">
                        <a:solidFill>
                          <a:prstClr val="black"/>
                        </a:solidFill>
                        <a:latin typeface="Cambria Math" panose="02040503050406030204" pitchFamily="18" charset="0"/>
                        <a:cs typeface="Arial" panose="020B0604020202020204" pitchFamily="34" charset="0"/>
                      </a:rPr>
                      <m:t>+5.</m:t>
                    </m:r>
                  </m:oMath>
                </a14:m>
                <a:endParaRPr lang="en-US" sz="4000">
                  <a:latin typeface="Arial" panose="020B0604020202020204" pitchFamily="34" charset="0"/>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710882" y="2406355"/>
                <a:ext cx="13563600" cy="707886"/>
              </a:xfrm>
              <a:prstGeom prst="rect">
                <a:avLst/>
              </a:prstGeom>
              <a:blipFill>
                <a:blip r:embed="rId6"/>
                <a:stretch>
                  <a:fillRect l="-1618" t="-15517" b="-36207"/>
                </a:stretch>
              </a:blipFill>
            </p:spPr>
            <p:txBody>
              <a:bodyPr/>
              <a:lstStyle/>
              <a:p>
                <a:r>
                  <a:rPr lang="en-US">
                    <a:noFill/>
                  </a:rPr>
                  <a:t> </a:t>
                </a:r>
              </a:p>
            </p:txBody>
          </p:sp>
        </mc:Fallback>
      </mc:AlternateContent>
      <p:sp>
        <p:nvSpPr>
          <p:cNvPr id="13" name="Oval Callout 12"/>
          <p:cNvSpPr/>
          <p:nvPr/>
        </p:nvSpPr>
        <p:spPr>
          <a:xfrm>
            <a:off x="8301219" y="3695700"/>
            <a:ext cx="1609362" cy="861721"/>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 name="Rectangle 4"/>
              <p:cNvSpPr/>
              <p:nvPr/>
            </p:nvSpPr>
            <p:spPr>
              <a:xfrm>
                <a:off x="2544581" y="4991100"/>
                <a:ext cx="12314420" cy="4093428"/>
              </a:xfrm>
              <a:prstGeom prst="rect">
                <a:avLst/>
              </a:prstGeom>
            </p:spPr>
            <p:txBody>
              <a:bodyPr wrap="square">
                <a:spAutoFit/>
              </a:bodyPr>
              <a:lstStyle/>
              <a:p>
                <a:pPr algn="just">
                  <a:lnSpc>
                    <a:spcPct val="150000"/>
                  </a:lnSpc>
                  <a:spcAft>
                    <a:spcPts val="800"/>
                  </a:spcAft>
                </a:pPr>
                <a:r>
                  <a:rPr lang="en-US" sz="4000">
                    <a:latin typeface="Arial" panose="020B0604020202020204" pitchFamily="34" charset="0"/>
                    <a:ea typeface="Times New Roman" panose="02020603050405020304" pitchFamily="18" charset="0"/>
                    <a:cs typeface="Arial" panose="020B0604020202020204" pitchFamily="34" charset="0"/>
                  </a:rPr>
                  <a:t>Ta có: </a:t>
                </a:r>
                <a14:m>
                  <m:oMath xmlns:m="http://schemas.openxmlformats.org/officeDocument/2006/math">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000" i="1">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4000" i="1">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effectLst/>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sz="4000" i="1" smtClean="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4000" b="0" i="1" smtClean="0">
                            <a:effectLst/>
                            <a:latin typeface="Cambria Math" panose="02040503050406030204" pitchFamily="18" charset="0"/>
                            <a:ea typeface="Cambria Math" panose="02040503050406030204" pitchFamily="18" charset="0"/>
                            <a:cs typeface="Times New Roman" panose="02020603050405020304" pitchFamily="18" charset="0"/>
                          </a:rPr>
                          <m:t>−2</m:t>
                        </m:r>
                        <m:d>
                          <m:dPr>
                            <m:ctrlPr>
                              <a:rPr lang="en-US" sz="4000" b="0" i="1" smtClean="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4000" b="0" i="1" smtClean="0">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000" b="0" i="1" smtClean="0">
                                <a:effectLst/>
                                <a:latin typeface="Cambria Math" panose="02040503050406030204" pitchFamily="18" charset="0"/>
                                <a:ea typeface="Cambria Math" panose="02040503050406030204" pitchFamily="18" charset="0"/>
                                <a:cs typeface="Times New Roman" panose="02020603050405020304" pitchFamily="18" charset="0"/>
                              </a:rPr>
                              <m:t>+1</m:t>
                            </m:r>
                          </m:e>
                        </m:d>
                        <m:r>
                          <a:rPr lang="en-US" sz="4000" b="0" i="1" smtClean="0">
                            <a:effectLst/>
                            <a:latin typeface="Cambria Math" panose="02040503050406030204" pitchFamily="18" charset="0"/>
                            <a:ea typeface="Cambria Math" panose="02040503050406030204" pitchFamily="18" charset="0"/>
                            <a:cs typeface="Times New Roman" panose="02020603050405020304" pitchFamily="18" charset="0"/>
                          </a:rPr>
                          <m:t>+5</m:t>
                        </m:r>
                      </m:e>
                    </m:d>
                    <m:r>
                      <a:rPr lang="en-US" sz="4000" b="0" i="1" smtClean="0">
                        <a:effectLst/>
                        <a:latin typeface="Cambria Math" panose="02040503050406030204" pitchFamily="18" charset="0"/>
                        <a:ea typeface="Cambria Math" panose="02040503050406030204" pitchFamily="18" charset="0"/>
                        <a:cs typeface="Times New Roman" panose="02020603050405020304" pitchFamily="18" charset="0"/>
                      </a:rPr>
                      <m:t>−</m:t>
                    </m:r>
                    <m:d>
                      <m:dPr>
                        <m:ctrlPr>
                          <a:rPr lang="en-US" sz="4000" b="0" i="1" smtClean="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4000" b="0" i="1" smtClean="0">
                            <a:effectLst/>
                            <a:latin typeface="Cambria Math" panose="02040503050406030204" pitchFamily="18" charset="0"/>
                            <a:ea typeface="Cambria Math" panose="02040503050406030204" pitchFamily="18" charset="0"/>
                            <a:cs typeface="Times New Roman" panose="02020603050405020304" pitchFamily="18" charset="0"/>
                          </a:rPr>
                          <m:t>−2</m:t>
                        </m:r>
                        <m:r>
                          <a:rPr lang="en-US" sz="4000" b="0" i="1" smtClean="0">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000" b="0" i="1" smtClean="0">
                            <a:effectLst/>
                            <a:latin typeface="Cambria Math" panose="02040503050406030204" pitchFamily="18" charset="0"/>
                            <a:ea typeface="Cambria Math" panose="02040503050406030204" pitchFamily="18" charset="0"/>
                            <a:cs typeface="Times New Roman" panose="02020603050405020304" pitchFamily="18" charset="0"/>
                          </a:rPr>
                          <m:t>+5</m:t>
                        </m:r>
                      </m:e>
                    </m:d>
                  </m:oMath>
                </a14:m>
                <a:endParaRPr lang="en-US" sz="4000" b="0" i="1">
                  <a:effectLst/>
                  <a:latin typeface="Cambria Math" panose="02040503050406030204" pitchFamily="18" charset="0"/>
                  <a:ea typeface="Cambria Math" panose="02040503050406030204" pitchFamily="18" charset="0"/>
                  <a:cs typeface="Times New Roman" panose="02020603050405020304" pitchFamily="18" charset="0"/>
                </a:endParaRPr>
              </a:p>
              <a:p>
                <a:pPr algn="just">
                  <a:lnSpc>
                    <a:spcPct val="150000"/>
                  </a:lnSpc>
                  <a:spcAft>
                    <a:spcPts val="800"/>
                  </a:spcAft>
                </a:pPr>
                <a:r>
                  <a:rPr lang="en-US" sz="4000" b="0">
                    <a:effectLst/>
                    <a:ea typeface="Cambria Math" panose="02040503050406030204" pitchFamily="18" charset="0"/>
                    <a:cs typeface="Times New Roman" panose="02020603050405020304" pitchFamily="18" charset="0"/>
                  </a:rPr>
                  <a:t>                                  </a:t>
                </a:r>
                <a14:m>
                  <m:oMath xmlns:m="http://schemas.openxmlformats.org/officeDocument/2006/math">
                    <m:r>
                      <a:rPr lang="en-US" sz="4000" b="0" i="1" smtClean="0">
                        <a:effectLst/>
                        <a:latin typeface="Cambria Math" panose="02040503050406030204" pitchFamily="18" charset="0"/>
                        <a:ea typeface="Cambria Math" panose="02040503050406030204" pitchFamily="18" charset="0"/>
                        <a:cs typeface="Times New Roman" panose="02020603050405020304" pitchFamily="18" charset="0"/>
                      </a:rPr>
                      <m:t>=</m:t>
                    </m:r>
                    <m:d>
                      <m:dPr>
                        <m:ctrlPr>
                          <a:rPr lang="en-US" sz="4000" i="1">
                            <a:latin typeface="Cambria Math" panose="02040503050406030204" pitchFamily="18" charset="0"/>
                            <a:ea typeface="Cambria Math" panose="02040503050406030204" pitchFamily="18" charset="0"/>
                            <a:cs typeface="Times New Roman" panose="02020603050405020304" pitchFamily="18" charset="0"/>
                          </a:rPr>
                        </m:ctrlPr>
                      </m:dPr>
                      <m:e>
                        <m:r>
                          <a:rPr lang="en-US" sz="4000" i="1">
                            <a:latin typeface="Cambria Math" panose="02040503050406030204" pitchFamily="18" charset="0"/>
                            <a:ea typeface="Cambria Math" panose="02040503050406030204" pitchFamily="18" charset="0"/>
                            <a:cs typeface="Times New Roman" panose="02020603050405020304" pitchFamily="18" charset="0"/>
                          </a:rPr>
                          <m:t>−2</m:t>
                        </m:r>
                        <m:r>
                          <a:rPr lang="en-US" sz="4000" i="1">
                            <a:latin typeface="Cambria Math" panose="02040503050406030204" pitchFamily="18" charset="0"/>
                            <a:ea typeface="Cambria Math" panose="02040503050406030204" pitchFamily="18" charset="0"/>
                            <a:cs typeface="Times New Roman" panose="02020603050405020304" pitchFamily="18" charset="0"/>
                          </a:rPr>
                          <m:t>𝑛</m:t>
                        </m:r>
                        <m:r>
                          <a:rPr lang="en-US" sz="4000" i="1">
                            <a:latin typeface="Cambria Math" panose="02040503050406030204" pitchFamily="18" charset="0"/>
                            <a:ea typeface="Cambria Math" panose="02040503050406030204" pitchFamily="18" charset="0"/>
                            <a:cs typeface="Times New Roman" panose="02020603050405020304" pitchFamily="18" charset="0"/>
                          </a:rPr>
                          <m:t>+3</m:t>
                        </m:r>
                      </m:e>
                    </m:d>
                    <m:r>
                      <a:rPr lang="en-US" sz="4000" b="0" i="1" smtClean="0">
                        <a:latin typeface="Cambria Math" panose="02040503050406030204" pitchFamily="18" charset="0"/>
                        <a:ea typeface="Cambria Math" panose="02040503050406030204" pitchFamily="18" charset="0"/>
                        <a:cs typeface="Times New Roman" panose="02020603050405020304" pitchFamily="18" charset="0"/>
                      </a:rPr>
                      <m:t>+2</m:t>
                    </m:r>
                    <m:r>
                      <a:rPr lang="en-US" sz="4000" b="0" i="1" smtClean="0">
                        <a:latin typeface="Cambria Math" panose="02040503050406030204" pitchFamily="18" charset="0"/>
                        <a:ea typeface="Cambria Math" panose="02040503050406030204" pitchFamily="18" charset="0"/>
                        <a:cs typeface="Times New Roman" panose="02020603050405020304" pitchFamily="18" charset="0"/>
                      </a:rPr>
                      <m:t>𝑛</m:t>
                    </m:r>
                    <m:r>
                      <a:rPr lang="en-US" sz="4000" b="0" i="1" smtClean="0">
                        <a:latin typeface="Cambria Math" panose="02040503050406030204" pitchFamily="18" charset="0"/>
                        <a:ea typeface="Cambria Math" panose="02040503050406030204" pitchFamily="18" charset="0"/>
                        <a:cs typeface="Times New Roman" panose="02020603050405020304" pitchFamily="18" charset="0"/>
                      </a:rPr>
                      <m:t>−5=−2&lt;0</m:t>
                    </m:r>
                  </m:oMath>
                </a14:m>
                <a:r>
                  <a:rPr lang="en-US" sz="4000">
                    <a:latin typeface="Arial" panose="020B0604020202020204" pitchFamily="34" charset="0"/>
                    <a:cs typeface="Arial" panose="020B0604020202020204" pitchFamily="34" charset="0"/>
                  </a:rPr>
                  <a:t>, </a:t>
                </a:r>
              </a:p>
              <a:p>
                <a:pPr algn="just">
                  <a:lnSpc>
                    <a:spcPct val="150000"/>
                  </a:lnSpc>
                  <a:spcAft>
                    <a:spcPts val="800"/>
                  </a:spcAft>
                </a:pPr>
                <a:r>
                  <a:rPr lang="en-US" sz="4000">
                    <a:latin typeface="Arial" panose="020B0604020202020204" pitchFamily="34" charset="0"/>
                    <a:cs typeface="Arial" panose="020B0604020202020204" pitchFamily="34" charset="0"/>
                  </a:rPr>
                  <a:t>tức là </a:t>
                </a:r>
                <a14:m>
                  <m:oMath xmlns:m="http://schemas.openxmlformats.org/officeDocument/2006/math">
                    <m:sSub>
                      <m:sSubPr>
                        <m:ctrlPr>
                          <a:rPr lang="en-US" sz="40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latin typeface="Cambria Math" panose="02040503050406030204" pitchFamily="18" charset="0"/>
                            <a:ea typeface="Cambria Math" panose="02040503050406030204" pitchFamily="18" charset="0"/>
                            <a:cs typeface="Times New Roman" panose="02020603050405020304" pitchFamily="18" charset="0"/>
                          </a:rPr>
                          <m:t>𝑛</m:t>
                        </m:r>
                        <m:r>
                          <a:rPr lang="en-US" sz="4000" i="1">
                            <a:latin typeface="Cambria Math" panose="02040503050406030204" pitchFamily="18" charset="0"/>
                            <a:ea typeface="Cambria Math" panose="02040503050406030204" pitchFamily="18" charset="0"/>
                            <a:cs typeface="Times New Roman" panose="02020603050405020304" pitchFamily="18" charset="0"/>
                          </a:rPr>
                          <m:t>+1</m:t>
                        </m:r>
                      </m:sub>
                    </m:sSub>
                    <m:r>
                      <a:rPr lang="en-US" sz="4000" b="0" i="1" smtClean="0">
                        <a:latin typeface="Cambria Math" panose="02040503050406030204" pitchFamily="18" charset="0"/>
                        <a:ea typeface="Cambria Math" panose="02040503050406030204" pitchFamily="18" charset="0"/>
                        <a:cs typeface="Times New Roman" panose="02020603050405020304" pitchFamily="18" charset="0"/>
                      </a:rPr>
                      <m:t>&lt;</m:t>
                    </m:r>
                    <m:sSub>
                      <m:sSubPr>
                        <m:ctrlPr>
                          <a:rPr lang="en-US" sz="40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b="0" i="1" smtClean="0">
                        <a:latin typeface="Cambria Math" panose="02040503050406030204" pitchFamily="18" charset="0"/>
                        <a:ea typeface="Cambria Math" panose="02040503050406030204" pitchFamily="18" charset="0"/>
                        <a:cs typeface="Times New Roman" panose="02020603050405020304" pitchFamily="18" charset="0"/>
                      </a:rPr>
                      <m:t>, ∀ </m:t>
                    </m:r>
                    <m:r>
                      <a:rPr lang="en-US" sz="4000" b="0" i="1" smtClean="0">
                        <a:latin typeface="Cambria Math" panose="02040503050406030204" pitchFamily="18" charset="0"/>
                        <a:ea typeface="Cambria Math" panose="02040503050406030204" pitchFamily="18" charset="0"/>
                        <a:cs typeface="Times New Roman" panose="02020603050405020304" pitchFamily="18" charset="0"/>
                      </a:rPr>
                      <m:t>𝑛</m:t>
                    </m:r>
                    <m:r>
                      <a:rPr lang="en-US" sz="4000" b="0" i="1" smtClean="0">
                        <a:latin typeface="Cambria Math" panose="02040503050406030204" pitchFamily="18" charset="0"/>
                        <a:ea typeface="Cambria Math" panose="02040503050406030204" pitchFamily="18" charset="0"/>
                        <a:cs typeface="Times New Roman" panose="02020603050405020304" pitchFamily="18" charset="0"/>
                      </a:rPr>
                      <m:t> </m:t>
                    </m:r>
                    <m:r>
                      <a:rPr lang="en-US" sz="4000" b="0" i="1" smtClean="0">
                        <a:latin typeface="Cambria Math" panose="02040503050406030204" pitchFamily="18" charset="0"/>
                        <a:ea typeface="Cambria Math" panose="02040503050406030204" pitchFamily="18" charset="0"/>
                        <a:cs typeface="Times New Roman" panose="02020603050405020304" pitchFamily="18" charset="0"/>
                      </a:rPr>
                      <m:t>𝜖</m:t>
                    </m:r>
                    <m:r>
                      <a:rPr lang="en-US" sz="4000" b="0" i="1" smtClean="0">
                        <a:latin typeface="Cambria Math" panose="02040503050406030204" pitchFamily="18" charset="0"/>
                        <a:ea typeface="Cambria Math" panose="02040503050406030204" pitchFamily="18" charset="0"/>
                        <a:cs typeface="Times New Roman" panose="02020603050405020304" pitchFamily="18" charset="0"/>
                      </a:rPr>
                      <m:t> </m:t>
                    </m:r>
                    <m:sSup>
                      <m:sSupPr>
                        <m:ctrlPr>
                          <a:rPr lang="en-US" sz="40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4000" b="0" i="1" smtClean="0">
                            <a:latin typeface="Cambria Math" panose="02040503050406030204" pitchFamily="18" charset="0"/>
                            <a:ea typeface="Cambria Math" panose="02040503050406030204" pitchFamily="18" charset="0"/>
                            <a:cs typeface="Times New Roman" panose="02020603050405020304" pitchFamily="18" charset="0"/>
                          </a:rPr>
                          <m:t>𝑁</m:t>
                        </m:r>
                      </m:e>
                      <m:sup>
                        <m:r>
                          <a:rPr lang="en-US" sz="4000" b="0" i="1" smtClean="0">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4000">
                    <a:latin typeface="Arial" panose="020B0604020202020204" pitchFamily="34" charset="0"/>
                    <a:cs typeface="Arial" panose="020B0604020202020204" pitchFamily="34" charset="0"/>
                  </a:rPr>
                  <a:t>.</a:t>
                </a:r>
              </a:p>
              <a:p>
                <a:pPr>
                  <a:lnSpc>
                    <a:spcPct val="150000"/>
                  </a:lnSpc>
                </a:pPr>
                <a:r>
                  <a:rPr lang="en-US" sz="4000">
                    <a:latin typeface="Arial" panose="020B0604020202020204" pitchFamily="34" charset="0"/>
                    <a:cs typeface="Arial" panose="020B0604020202020204" pitchFamily="34" charset="0"/>
                  </a:rPr>
                  <a:t>Vậy </a:t>
                </a:r>
                <a14:m>
                  <m:oMath xmlns:m="http://schemas.openxmlformats.org/officeDocument/2006/math">
                    <m:d>
                      <m:dPr>
                        <m:ctrlPr>
                          <a:rPr lang="en-US" sz="4000" i="1">
                            <a:solidFill>
                              <a:prstClr val="black"/>
                            </a:solidFill>
                            <a:latin typeface="Cambria Math" panose="02040503050406030204" pitchFamily="18" charset="0"/>
                            <a:cs typeface="Arial" panose="020B0604020202020204" pitchFamily="34" charset="0"/>
                          </a:rPr>
                        </m:ctrlPr>
                      </m:dPr>
                      <m:e>
                        <m:sSub>
                          <m:sSubPr>
                            <m:ctrlPr>
                              <a:rPr lang="en-US" sz="4000" i="1">
                                <a:solidFill>
                                  <a:prstClr val="black"/>
                                </a:solidFill>
                                <a:latin typeface="Cambria Math" panose="02040503050406030204" pitchFamily="18" charset="0"/>
                                <a:cs typeface="Arial" panose="020B0604020202020204" pitchFamily="34" charset="0"/>
                              </a:rPr>
                            </m:ctrlPr>
                          </m:sSubPr>
                          <m:e>
                            <m:r>
                              <a:rPr lang="en-US" sz="4000" i="1">
                                <a:solidFill>
                                  <a:prstClr val="black"/>
                                </a:solidFill>
                                <a:latin typeface="Cambria Math" panose="02040503050406030204" pitchFamily="18" charset="0"/>
                                <a:cs typeface="Arial" panose="020B0604020202020204" pitchFamily="34" charset="0"/>
                              </a:rPr>
                              <m:t>𝑢</m:t>
                            </m:r>
                          </m:e>
                          <m:sub>
                            <m:r>
                              <a:rPr lang="en-US" sz="4000" i="1">
                                <a:solidFill>
                                  <a:prstClr val="black"/>
                                </a:solidFill>
                                <a:latin typeface="Cambria Math" panose="02040503050406030204" pitchFamily="18" charset="0"/>
                                <a:cs typeface="Arial" panose="020B0604020202020204" pitchFamily="34" charset="0"/>
                              </a:rPr>
                              <m:t>𝑛</m:t>
                            </m:r>
                          </m:sub>
                        </m:sSub>
                      </m:e>
                    </m:d>
                  </m:oMath>
                </a14:m>
                <a:r>
                  <a:rPr lang="en-US" sz="4000">
                    <a:latin typeface="Arial" panose="020B0604020202020204" pitchFamily="34" charset="0"/>
                    <a:cs typeface="Arial" panose="020B0604020202020204" pitchFamily="34" charset="0"/>
                  </a:rPr>
                  <a:t> là dãy số giảm. </a:t>
                </a:r>
              </a:p>
            </p:txBody>
          </p:sp>
        </mc:Choice>
        <mc:Fallback xmlns="">
          <p:sp>
            <p:nvSpPr>
              <p:cNvPr id="5" name="Rectangle 4"/>
              <p:cNvSpPr>
                <a:spLocks noRot="1" noChangeAspect="1" noMove="1" noResize="1" noEditPoints="1" noAdjustHandles="1" noChangeArrowheads="1" noChangeShapeType="1" noTextEdit="1"/>
              </p:cNvSpPr>
              <p:nvPr/>
            </p:nvSpPr>
            <p:spPr>
              <a:xfrm>
                <a:off x="2544581" y="4991100"/>
                <a:ext cx="12314420" cy="4093428"/>
              </a:xfrm>
              <a:prstGeom prst="rect">
                <a:avLst/>
              </a:prstGeom>
              <a:blipFill>
                <a:blip r:embed="rId7"/>
                <a:stretch>
                  <a:fillRect l="-1732" b="-2832"/>
                </a:stretch>
              </a:blipFill>
            </p:spPr>
            <p:txBody>
              <a:bodyPr/>
              <a:lstStyle/>
              <a:p>
                <a:r>
                  <a:rPr lang="en-US">
                    <a:noFill/>
                  </a:rPr>
                  <a:t> </a:t>
                </a:r>
              </a:p>
            </p:txBody>
          </p:sp>
        </mc:Fallback>
      </mc:AlternateContent>
    </p:spTree>
    <p:extLst>
      <p:ext uri="{BB962C8B-B14F-4D97-AF65-F5344CB8AC3E}">
        <p14:creationId xmlns:p14="http://schemas.microsoft.com/office/powerpoint/2010/main" val="3239876814"/>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p:bldP spid="13" grpId="0"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grpSp>
        <p:nvGrpSpPr>
          <p:cNvPr id="15" name="Group 14"/>
          <p:cNvGrpSpPr/>
          <p:nvPr/>
        </p:nvGrpSpPr>
        <p:grpSpPr>
          <a:xfrm>
            <a:off x="533400" y="419100"/>
            <a:ext cx="4876800" cy="1524000"/>
            <a:chOff x="1524000" y="322848"/>
            <a:chExt cx="4876800" cy="1524000"/>
          </a:xfrm>
        </p:grpSpPr>
        <p:sp>
          <p:nvSpPr>
            <p:cNvPr id="16" name="Flowchart: Terminator 15"/>
            <p:cNvSpPr/>
            <p:nvPr/>
          </p:nvSpPr>
          <p:spPr>
            <a:xfrm>
              <a:off x="1524000" y="322848"/>
              <a:ext cx="4876800" cy="1524000"/>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99779" y="559390"/>
              <a:ext cx="3925242" cy="1131079"/>
            </a:xfrm>
            <a:prstGeom prst="rect">
              <a:avLst/>
            </a:prstGeom>
            <a:solidFill>
              <a:srgbClr val="FFFF93"/>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3</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30" name="Picture 29"/>
          <p:cNvPicPr>
            <a:picLocks noChangeAspect="1"/>
          </p:cNvPicPr>
          <p:nvPr/>
        </p:nvPicPr>
        <p:blipFill>
          <a:blip r:embed="rId2"/>
          <a:stretch>
            <a:fillRect/>
          </a:stretch>
        </p:blipFill>
        <p:spPr>
          <a:xfrm>
            <a:off x="15725986" y="6743700"/>
            <a:ext cx="1924126" cy="3129603"/>
          </a:xfrm>
          <a:prstGeom prst="rect">
            <a:avLst/>
          </a:prstGeom>
        </p:spPr>
      </p:pic>
      <p:sp>
        <p:nvSpPr>
          <p:cNvPr id="19" name="Oval Callout 18"/>
          <p:cNvSpPr/>
          <p:nvPr/>
        </p:nvSpPr>
        <p:spPr>
          <a:xfrm>
            <a:off x="8242899" y="2125306"/>
            <a:ext cx="1815501" cy="960794"/>
          </a:xfrm>
          <a:prstGeom prst="wedgeEllipseCallout">
            <a:avLst/>
          </a:prstGeom>
          <a:solidFill>
            <a:srgbClr val="FFFF93"/>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4" name="Group 3"/>
          <p:cNvGrpSpPr/>
          <p:nvPr/>
        </p:nvGrpSpPr>
        <p:grpSpPr>
          <a:xfrm>
            <a:off x="5638800" y="500703"/>
            <a:ext cx="13563600" cy="1259127"/>
            <a:chOff x="1219200" y="3457153"/>
            <a:chExt cx="13563600" cy="1259127"/>
          </a:xfrm>
        </p:grpSpPr>
        <mc:AlternateContent xmlns:mc="http://schemas.openxmlformats.org/markup-compatibility/2006" xmlns:a14="http://schemas.microsoft.com/office/drawing/2010/main">
          <mc:Choice Requires="a14">
            <p:sp>
              <p:nvSpPr>
                <p:cNvPr id="14" name="TextBox 13"/>
                <p:cNvSpPr txBox="1"/>
                <p:nvPr/>
              </p:nvSpPr>
              <p:spPr>
                <a:xfrm>
                  <a:off x="1219200" y="3813189"/>
                  <a:ext cx="13563600" cy="707886"/>
                </a:xfrm>
                <a:prstGeom prst="rect">
                  <a:avLst/>
                </a:prstGeom>
                <a:noFill/>
              </p:spPr>
              <p:txBody>
                <a:bodyPr wrap="square" rtlCol="0">
                  <a:spAutoFit/>
                </a:bodyPr>
                <a:lstStyle/>
                <a:p>
                  <a:r>
                    <a:rPr lang="en-US" sz="4000">
                      <a:solidFill>
                        <a:schemeClr val="bg1"/>
                      </a:solidFill>
                      <a:latin typeface="Arial" panose="020B0604020202020204" pitchFamily="34" charset="0"/>
                      <a:cs typeface="Arial" panose="020B0604020202020204" pitchFamily="34" charset="0"/>
                    </a:rPr>
                    <a:t>Xét tính tăng, giảm của dãy số </a:t>
                  </a:r>
                  <a14:m>
                    <m:oMath xmlns:m="http://schemas.openxmlformats.org/officeDocument/2006/math">
                      <m:d>
                        <m:dPr>
                          <m:ctrlPr>
                            <a:rPr lang="en-US" sz="4000" i="1">
                              <a:solidFill>
                                <a:schemeClr val="bg1"/>
                              </a:solidFill>
                              <a:latin typeface="Cambria Math" panose="02040503050406030204" pitchFamily="18" charset="0"/>
                              <a:cs typeface="Arial" panose="020B0604020202020204" pitchFamily="34" charset="0"/>
                            </a:rPr>
                          </m:ctrlPr>
                        </m:dPr>
                        <m:e>
                          <m:sSub>
                            <m:sSubPr>
                              <m:ctrlPr>
                                <a:rPr lang="en-US" sz="4000" i="1">
                                  <a:solidFill>
                                    <a:schemeClr val="bg1"/>
                                  </a:solidFill>
                                  <a:latin typeface="Cambria Math" panose="02040503050406030204" pitchFamily="18" charset="0"/>
                                  <a:cs typeface="Arial" panose="020B0604020202020204" pitchFamily="34" charset="0"/>
                                </a:rPr>
                              </m:ctrlPr>
                            </m:sSubPr>
                            <m:e>
                              <m:r>
                                <a:rPr lang="en-US" sz="4000" i="1">
                                  <a:solidFill>
                                    <a:schemeClr val="bg1"/>
                                  </a:solidFill>
                                  <a:latin typeface="Cambria Math" panose="02040503050406030204" pitchFamily="18" charset="0"/>
                                  <a:cs typeface="Arial" panose="020B0604020202020204" pitchFamily="34" charset="0"/>
                                </a:rPr>
                                <m:t>𝑢</m:t>
                              </m:r>
                            </m:e>
                            <m:sub>
                              <m:r>
                                <a:rPr lang="en-US" sz="4000" i="1">
                                  <a:solidFill>
                                    <a:schemeClr val="bg1"/>
                                  </a:solidFill>
                                  <a:latin typeface="Cambria Math" panose="02040503050406030204" pitchFamily="18" charset="0"/>
                                  <a:cs typeface="Arial" panose="020B0604020202020204" pitchFamily="34" charset="0"/>
                                </a:rPr>
                                <m:t>𝑛</m:t>
                              </m:r>
                            </m:sub>
                          </m:sSub>
                        </m:e>
                      </m:d>
                    </m:oMath>
                  </a14:m>
                  <a:r>
                    <a:rPr lang="en-US" sz="4000">
                      <a:solidFill>
                        <a:schemeClr val="bg1"/>
                      </a:solidFill>
                      <a:latin typeface="Arial" panose="020B0604020202020204" pitchFamily="34" charset="0"/>
                      <a:cs typeface="Arial" panose="020B0604020202020204" pitchFamily="34" charset="0"/>
                    </a:rPr>
                    <a:t>, với</a:t>
                  </a:r>
                </a:p>
              </p:txBody>
            </p:sp>
          </mc:Choice>
          <mc:Fallback xmlns="">
            <p:sp>
              <p:nvSpPr>
                <p:cNvPr id="14" name="TextBox 13"/>
                <p:cNvSpPr txBox="1">
                  <a:spLocks noRot="1" noChangeAspect="1" noMove="1" noResize="1" noEditPoints="1" noAdjustHandles="1" noChangeArrowheads="1" noChangeShapeType="1" noTextEdit="1"/>
                </p:cNvSpPr>
                <p:nvPr/>
              </p:nvSpPr>
              <p:spPr>
                <a:xfrm>
                  <a:off x="1219200" y="3813189"/>
                  <a:ext cx="13563600" cy="707886"/>
                </a:xfrm>
                <a:prstGeom prst="rect">
                  <a:avLst/>
                </a:prstGeom>
                <a:blipFill>
                  <a:blip r:embed="rId3"/>
                  <a:stretch>
                    <a:fillRect l="-1573" t="-15517" b="-362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0364450" y="3457153"/>
                  <a:ext cx="2733056" cy="12591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chemeClr val="bg1"/>
                                </a:solidFill>
                                <a:latin typeface="Cambria Math" panose="02040503050406030204" pitchFamily="18" charset="0"/>
                              </a:rPr>
                            </m:ctrlPr>
                          </m:sSubPr>
                          <m:e>
                            <m:r>
                              <a:rPr lang="en-US" sz="4000" i="1">
                                <a:solidFill>
                                  <a:schemeClr val="bg1"/>
                                </a:solidFill>
                                <a:latin typeface="Cambria Math" panose="02040503050406030204" pitchFamily="18" charset="0"/>
                              </a:rPr>
                              <m:t>𝑢</m:t>
                            </m:r>
                          </m:e>
                          <m:sub>
                            <m:r>
                              <a:rPr lang="en-US" sz="4000" i="1">
                                <a:solidFill>
                                  <a:schemeClr val="bg1"/>
                                </a:solidFill>
                                <a:latin typeface="Cambria Math" panose="02040503050406030204" pitchFamily="18" charset="0"/>
                              </a:rPr>
                              <m:t>𝑛</m:t>
                            </m:r>
                          </m:sub>
                        </m:sSub>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1</m:t>
                            </m:r>
                          </m:num>
                          <m:den>
                            <m:r>
                              <a:rPr lang="en-US" sz="4000" i="1">
                                <a:solidFill>
                                  <a:schemeClr val="bg1"/>
                                </a:solidFill>
                                <a:latin typeface="Cambria Math" panose="02040503050406030204" pitchFamily="18" charset="0"/>
                              </a:rPr>
                              <m:t>𝑛</m:t>
                            </m:r>
                            <m:r>
                              <a:rPr lang="en-US" sz="4000" i="0">
                                <a:solidFill>
                                  <a:schemeClr val="bg1"/>
                                </a:solidFill>
                                <a:latin typeface="Cambria Math" panose="02040503050406030204" pitchFamily="18" charset="0"/>
                              </a:rPr>
                              <m:t>+1</m:t>
                            </m:r>
                          </m:den>
                        </m:f>
                      </m:oMath>
                    </m:oMathPara>
                  </a14:m>
                  <a:endParaRPr lang="en-US" sz="4000">
                    <a:solidFill>
                      <a:schemeClr val="bg1"/>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10364450" y="3457153"/>
                  <a:ext cx="2733056" cy="1259127"/>
                </a:xfrm>
                <a:prstGeom prst="rect">
                  <a:avLst/>
                </a:prstGeom>
                <a:blipFill>
                  <a:blip r:embed="rId4"/>
                  <a:stretch>
                    <a:fillRect/>
                  </a:stretch>
                </a:blipFill>
              </p:spPr>
              <p:txBody>
                <a:bodyPr/>
                <a:lstStyle/>
                <a:p>
                  <a:r>
                    <a:rPr lang="en-US">
                      <a:noFill/>
                    </a:rPr>
                    <a:t> </a:t>
                  </a:r>
                </a:p>
              </p:txBody>
            </p:sp>
          </mc:Fallback>
        </mc:AlternateContent>
      </p:grpSp>
      <p:sp>
        <p:nvSpPr>
          <p:cNvPr id="6" name="Rectangle 5"/>
          <p:cNvSpPr/>
          <p:nvPr/>
        </p:nvSpPr>
        <p:spPr>
          <a:xfrm>
            <a:off x="762000" y="4063348"/>
            <a:ext cx="16611600" cy="901593"/>
          </a:xfrm>
          <a:prstGeom prst="rect">
            <a:avLst/>
          </a:prstGeom>
        </p:spPr>
        <p:txBody>
          <a:bodyPr wrap="square">
            <a:spAutoFit/>
          </a:bodyPr>
          <a:lstStyle/>
          <a:p>
            <a:pPr algn="just">
              <a:lnSpc>
                <a:spcPct val="150000"/>
              </a:lnSpc>
              <a:spcAft>
                <a:spcPts val="80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Ta có:</a:t>
            </a:r>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2362200" y="3924300"/>
                <a:ext cx="9118970" cy="13358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num>
                        <m:den>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den>
                      </m:f>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sub>
                      </m:s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num>
                        <m:den>
                          <m:d>
                            <m:d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e>
                          </m:d>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den>
                      </m:f>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num>
                        <m:den>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+2</m:t>
                          </m:r>
                        </m:den>
                      </m:f>
                    </m:oMath>
                  </m:oMathPara>
                </a14:m>
                <a:endParaRPr lang="en-US"/>
              </a:p>
            </p:txBody>
          </p:sp>
        </mc:Choice>
        <mc:Fallback xmlns="">
          <p:sp>
            <p:nvSpPr>
              <p:cNvPr id="9" name="Rectangle 8"/>
              <p:cNvSpPr>
                <a:spLocks noRot="1" noChangeAspect="1" noMove="1" noResize="1" noEditPoints="1" noAdjustHandles="1" noChangeArrowheads="1" noChangeShapeType="1" noTextEdit="1"/>
              </p:cNvSpPr>
              <p:nvPr/>
            </p:nvSpPr>
            <p:spPr>
              <a:xfrm>
                <a:off x="2362200" y="3924300"/>
                <a:ext cx="9118970" cy="133587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757003" y="8702231"/>
                <a:ext cx="13182600" cy="1015663"/>
              </a:xfrm>
              <a:prstGeom prst="rect">
                <a:avLst/>
              </a:prstGeom>
            </p:spPr>
            <p:txBody>
              <a:bodyPr wrap="square">
                <a:spAutoFit/>
              </a:bodyPr>
              <a:lstStyle/>
              <a:p>
                <a:pPr lvl="0" algn="just">
                  <a:lnSpc>
                    <a:spcPct val="150000"/>
                  </a:lnSpc>
                  <a:spcAft>
                    <a:spcPts val="800"/>
                  </a:spcAft>
                </a:pP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Tức là </a:t>
                </a:r>
                <a14:m>
                  <m:oMath xmlns:m="http://schemas.openxmlformats.org/officeDocument/2006/math">
                    <m:sSub>
                      <m:sSub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sub>
                    </m:s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&lt;</m:t>
                    </m:r>
                    <m:sSub>
                      <m:sSub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 ∀</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𝑁</m:t>
                        </m:r>
                      </m:e>
                      <m:sup>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 Vậy (u</a:t>
                </a:r>
                <a:r>
                  <a:rPr lang="en-US" sz="4000" baseline="-25000">
                    <a:solidFill>
                      <a:prstClr val="white"/>
                    </a:solidFill>
                    <a:latin typeface="Arial" panose="020B0604020202020204" pitchFamily="34" charset="0"/>
                    <a:ea typeface="Times New Roman" panose="02020603050405020304" pitchFamily="18" charset="0"/>
                    <a:cs typeface="Arial" panose="020B0604020202020204" pitchFamily="34" charset="0"/>
                  </a:rPr>
                  <a:t>n</a:t>
                </a: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 là dãy số giảm.</a:t>
                </a:r>
              </a:p>
            </p:txBody>
          </p:sp>
        </mc:Choice>
        <mc:Fallback xmlns="">
          <p:sp>
            <p:nvSpPr>
              <p:cNvPr id="11" name="Rectangle 10"/>
              <p:cNvSpPr>
                <a:spLocks noRot="1" noChangeAspect="1" noMove="1" noResize="1" noEditPoints="1" noAdjustHandles="1" noChangeArrowheads="1" noChangeShapeType="1" noTextEdit="1"/>
              </p:cNvSpPr>
              <p:nvPr/>
            </p:nvSpPr>
            <p:spPr>
              <a:xfrm>
                <a:off x="757003" y="8702231"/>
                <a:ext cx="13182600" cy="1015663"/>
              </a:xfrm>
              <a:prstGeom prst="rect">
                <a:avLst/>
              </a:prstGeom>
              <a:blipFill>
                <a:blip r:embed="rId6"/>
                <a:stretch>
                  <a:fillRect l="-1618" b="-14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762000" y="5804918"/>
                <a:ext cx="18440400" cy="2617576"/>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sz="4000" i="1" smtClean="0">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sub>
                      </m:s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num>
                        <m:den>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+2</m:t>
                          </m:r>
                        </m:den>
                      </m:f>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num>
                        <m:den>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den>
                      </m:f>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fPr>
                        <m:num>
                          <m:d>
                            <m:d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e>
                          </m:d>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d>
                            <m:d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+2</m:t>
                              </m:r>
                            </m:e>
                          </m:d>
                        </m:num>
                        <m:den>
                          <m:d>
                            <m:d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e>
                          </m:d>
                          <m:d>
                            <m:d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+2</m:t>
                              </m:r>
                            </m:e>
                          </m:d>
                        </m:den>
                      </m:f>
                    </m:oMath>
                  </m:oMathPara>
                </a14:m>
                <a:endPar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4000" b="0" i="1" smtClean="0">
                          <a:solidFill>
                            <a:prstClr val="white"/>
                          </a:solidFill>
                          <a:latin typeface="Cambria Math" panose="02040503050406030204" pitchFamily="18" charset="0"/>
                          <a:ea typeface="Cambria Math" panose="02040503050406030204" pitchFamily="18" charset="0"/>
                          <a:cs typeface="Times New Roman" panose="02020603050405020304" pitchFamily="18" charset="0"/>
                        </a:rPr>
                        <m:t>                                                      </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num>
                        <m:den>
                          <m:d>
                            <m:d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+1</m:t>
                              </m:r>
                            </m:e>
                          </m:d>
                          <m:d>
                            <m:d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+2</m:t>
                              </m:r>
                            </m:e>
                          </m:d>
                        </m:den>
                      </m:f>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&lt;0, ∀</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𝑁</m:t>
                          </m:r>
                        </m:e>
                        <m:sup>
                          <m:r>
                            <a:rPr lang="en-US" sz="4000" i="1">
                              <a:solidFill>
                                <a:prstClr val="white"/>
                              </a:solidFill>
                              <a:latin typeface="Cambria Math" panose="02040503050406030204" pitchFamily="18" charset="0"/>
                              <a:ea typeface="Cambria Math" panose="02040503050406030204" pitchFamily="18" charset="0"/>
                              <a:cs typeface="Times New Roman" panose="02020603050405020304" pitchFamily="18" charset="0"/>
                            </a:rPr>
                            <m:t>∗</m:t>
                          </m:r>
                        </m:sup>
                      </m:sSup>
                    </m:oMath>
                  </m:oMathPara>
                </a14:m>
                <a:endParaRPr lang="en-US"/>
              </a:p>
            </p:txBody>
          </p:sp>
        </mc:Choice>
        <mc:Fallback xmlns="">
          <p:sp>
            <p:nvSpPr>
              <p:cNvPr id="12" name="Rectangle 11"/>
              <p:cNvSpPr>
                <a:spLocks noRot="1" noChangeAspect="1" noMove="1" noResize="1" noEditPoints="1" noAdjustHandles="1" noChangeArrowheads="1" noChangeShapeType="1" noTextEdit="1"/>
              </p:cNvSpPr>
              <p:nvPr/>
            </p:nvSpPr>
            <p:spPr>
              <a:xfrm>
                <a:off x="762000" y="5804918"/>
                <a:ext cx="18440400" cy="2617576"/>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2890655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anim calcmode="lin" valueType="num">
                                      <p:cBhvr>
                                        <p:cTn id="33" dur="500" fill="hold"/>
                                        <p:tgtEl>
                                          <p:spTgt spid="11"/>
                                        </p:tgtEl>
                                        <p:attrNameLst>
                                          <p:attrName>ppt_x</p:attrName>
                                        </p:attrNameLst>
                                      </p:cBhvr>
                                      <p:tavLst>
                                        <p:tav tm="0">
                                          <p:val>
                                            <p:strVal val="#ppt_x"/>
                                          </p:val>
                                        </p:tav>
                                        <p:tav tm="100000">
                                          <p:val>
                                            <p:strVal val="#ppt_x"/>
                                          </p:val>
                                        </p:tav>
                                      </p:tavLst>
                                    </p:anim>
                                    <p:anim calcmode="lin" valueType="num">
                                      <p:cBhvr>
                                        <p:cTn id="3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p:bldP spid="9" grpId="0"/>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pic>
        <p:nvPicPr>
          <p:cNvPr id="36" name="Picture 35"/>
          <p:cNvPicPr>
            <a:picLocks noChangeAspect="1"/>
          </p:cNvPicPr>
          <p:nvPr/>
        </p:nvPicPr>
        <p:blipFill>
          <a:blip r:embed="rId2"/>
          <a:stretch>
            <a:fillRect/>
          </a:stretch>
        </p:blipFill>
        <p:spPr>
          <a:xfrm rot="7816805">
            <a:off x="17100107" y="98823"/>
            <a:ext cx="810532" cy="1405766"/>
          </a:xfrm>
          <a:prstGeom prst="rect">
            <a:avLst/>
          </a:prstGeom>
        </p:spPr>
      </p:pic>
      <p:pic>
        <p:nvPicPr>
          <p:cNvPr id="37" name="Picture 36"/>
          <p:cNvPicPr>
            <a:picLocks noChangeAspect="1"/>
          </p:cNvPicPr>
          <p:nvPr/>
        </p:nvPicPr>
        <p:blipFill>
          <a:blip r:embed="rId3"/>
          <a:stretch>
            <a:fillRect/>
          </a:stretch>
        </p:blipFill>
        <p:spPr>
          <a:xfrm flipH="1">
            <a:off x="16992600" y="8216901"/>
            <a:ext cx="1109133" cy="1905000"/>
          </a:xfrm>
          <a:prstGeom prst="rect">
            <a:avLst/>
          </a:prstGeom>
        </p:spPr>
      </p:pic>
      <p:pic>
        <p:nvPicPr>
          <p:cNvPr id="39" name="Picture 38"/>
          <p:cNvPicPr>
            <a:picLocks noChangeAspect="1"/>
          </p:cNvPicPr>
          <p:nvPr/>
        </p:nvPicPr>
        <p:blipFill>
          <a:blip r:embed="rId4"/>
          <a:stretch>
            <a:fillRect/>
          </a:stretch>
        </p:blipFill>
        <p:spPr>
          <a:xfrm>
            <a:off x="-2828" y="9492441"/>
            <a:ext cx="873677" cy="770096"/>
          </a:xfrm>
          <a:prstGeom prst="rect">
            <a:avLst/>
          </a:prstGeom>
        </p:spPr>
      </p:pic>
      <p:pic>
        <p:nvPicPr>
          <p:cNvPr id="4" name="Picture 3"/>
          <p:cNvPicPr>
            <a:picLocks noChangeAspect="1"/>
          </p:cNvPicPr>
          <p:nvPr/>
        </p:nvPicPr>
        <p:blipFill>
          <a:blip r:embed="rId5"/>
          <a:stretch>
            <a:fillRect/>
          </a:stretch>
        </p:blipFill>
        <p:spPr>
          <a:xfrm>
            <a:off x="470010" y="588523"/>
            <a:ext cx="1749704" cy="1249788"/>
          </a:xfrm>
          <a:prstGeom prst="rect">
            <a:avLst/>
          </a:prstGeom>
        </p:spPr>
      </p:pic>
      <p:pic>
        <p:nvPicPr>
          <p:cNvPr id="20" name="Picture 19"/>
          <p:cNvPicPr>
            <a:picLocks noChangeAspect="1"/>
          </p:cNvPicPr>
          <p:nvPr/>
        </p:nvPicPr>
        <p:blipFill>
          <a:blip r:embed="rId6" cstate="print">
            <a:duotone>
              <a:schemeClr val="accent2">
                <a:shade val="45000"/>
                <a:satMod val="135000"/>
              </a:schemeClr>
              <a:prstClr val="white"/>
            </a:duotone>
            <a:extLst>
              <a:ext uri="{BEBA8EAE-BF5A-486C-A8C5-ECC9F3942E4B}">
                <a14:imgProps xmlns:a14="http://schemas.microsoft.com/office/drawing/2010/main">
                  <a14:imgLayer r:embed="rId7">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431827" y="2375206"/>
            <a:ext cx="979790" cy="914400"/>
          </a:xfrm>
          <a:prstGeom prst="rect">
            <a:avLst/>
          </a:prstGeom>
        </p:spPr>
      </p:pic>
      <p:sp>
        <p:nvSpPr>
          <p:cNvPr id="21" name="TextBox 20"/>
          <p:cNvSpPr txBox="1"/>
          <p:nvPr/>
        </p:nvSpPr>
        <p:spPr>
          <a:xfrm>
            <a:off x="3432748" y="2503511"/>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HĐ 5:</a:t>
            </a:r>
            <a:endPar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24" name="Rectangle 23"/>
          <p:cNvSpPr/>
          <p:nvPr/>
        </p:nvSpPr>
        <p:spPr>
          <a:xfrm>
            <a:off x="8401961" y="4872793"/>
            <a:ext cx="1826975" cy="67710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1" u="sng" strike="noStrike" kern="1200" cap="none" spc="0" normalizeH="0" baseline="0" noProof="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Trả lời:</a:t>
            </a:r>
            <a:endParaRPr kumimoji="0" lang="en-US" sz="3800" b="1" i="1" u="sng" strike="noStrike" kern="1200" cap="none" spc="0" normalizeH="0" baseline="0" noProof="0">
              <a:ln>
                <a:noFill/>
              </a:ln>
              <a:solidFill>
                <a:srgbClr val="1F497D"/>
              </a:solidFill>
              <a:effectLst/>
              <a:uLnTx/>
              <a:uFillTx/>
              <a:latin typeface="Calibri"/>
              <a:ea typeface="+mn-ea"/>
              <a:cs typeface="+mn-cs"/>
            </a:endParaRPr>
          </a:p>
        </p:txBody>
      </p:sp>
      <p:grpSp>
        <p:nvGrpSpPr>
          <p:cNvPr id="22" name="Group 21"/>
          <p:cNvGrpSpPr/>
          <p:nvPr/>
        </p:nvGrpSpPr>
        <p:grpSpPr>
          <a:xfrm>
            <a:off x="5353049" y="348222"/>
            <a:ext cx="7924800" cy="2980178"/>
            <a:chOff x="5503332" y="288505"/>
            <a:chExt cx="7924800" cy="2980178"/>
          </a:xfrm>
        </p:grpSpPr>
        <p:grpSp>
          <p:nvGrpSpPr>
            <p:cNvPr id="25" name="Group 2"/>
            <p:cNvGrpSpPr/>
            <p:nvPr/>
          </p:nvGrpSpPr>
          <p:grpSpPr>
            <a:xfrm>
              <a:off x="5503332" y="288505"/>
              <a:ext cx="7924800" cy="2980178"/>
              <a:chOff x="-164327" y="-28575"/>
              <a:chExt cx="2957883" cy="841375"/>
            </a:xfrm>
          </p:grpSpPr>
          <p:sp>
            <p:nvSpPr>
              <p:cNvPr id="27" name="Freeform 3"/>
              <p:cNvSpPr/>
              <p:nvPr/>
            </p:nvSpPr>
            <p:spPr>
              <a:xfrm>
                <a:off x="-164327" y="8521"/>
                <a:ext cx="2957883"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28"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Rectangle 25"/>
            <p:cNvSpPr/>
            <p:nvPr/>
          </p:nvSpPr>
          <p:spPr>
            <a:xfrm>
              <a:off x="6268407" y="440391"/>
              <a:ext cx="6524543" cy="942053"/>
            </a:xfrm>
            <a:prstGeom prst="rect">
              <a:avLst/>
            </a:prstGeom>
          </p:spPr>
          <p:txBody>
            <a:bodyPr wrap="none">
              <a:spAutoFit/>
            </a:bodyPr>
            <a:lstStyle/>
            <a:p>
              <a:pPr lvl="0" algn="just">
                <a:lnSpc>
                  <a:spcPct val="150000"/>
                </a:lnSpc>
                <a:spcAft>
                  <a:spcPts val="600"/>
                </a:spcAft>
                <a:defRPr/>
              </a:pPr>
              <a:r>
                <a:rPr lang="nl-NL" sz="4200" b="1">
                  <a:solidFill>
                    <a:prstClr val="white"/>
                  </a:solidFill>
                  <a:latin typeface="Arial" panose="020B0604020202020204" pitchFamily="34" charset="0"/>
                  <a:ea typeface="Times New Roman" panose="02020603050405020304" pitchFamily="18" charset="0"/>
                  <a:cs typeface="Arial" panose="020B0604020202020204" pitchFamily="34" charset="0"/>
                </a:rPr>
                <a:t>Nhận biết dãy số bị chặn</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4953000" y="2120901"/>
                <a:ext cx="15087600" cy="2212722"/>
              </a:xfrm>
              <a:prstGeom prst="rect">
                <a:avLst/>
              </a:prstGeom>
            </p:spPr>
            <p:txBody>
              <a:bodyPr wrap="square">
                <a:spAutoFit/>
              </a:bodyPr>
              <a:lstStyle/>
              <a:p>
                <a:pPr>
                  <a:lnSpc>
                    <a:spcPct val="150000"/>
                  </a:lnSpc>
                </a:pPr>
                <a:r>
                  <a:rPr lang="en-US" sz="3800">
                    <a:solidFill>
                      <a:srgbClr val="000000"/>
                    </a:solidFill>
                    <a:latin typeface="Arial" panose="020B0604020202020204" pitchFamily="34" charset="0"/>
                    <a:cs typeface="Arial" panose="020B0604020202020204" pitchFamily="34" charset="0"/>
                  </a:rPr>
                  <a:t>Cho dãy số </a:t>
                </a:r>
                <a14:m>
                  <m:oMath xmlns:m="http://schemas.openxmlformats.org/officeDocument/2006/math">
                    <m:d>
                      <m:dPr>
                        <m:ctrlPr>
                          <a:rPr lang="en-US" sz="3800" i="1">
                            <a:solidFill>
                              <a:prstClr val="black"/>
                            </a:solidFill>
                            <a:latin typeface="Cambria Math" panose="02040503050406030204" pitchFamily="18" charset="0"/>
                            <a:cs typeface="Arial" panose="020B0604020202020204" pitchFamily="34" charset="0"/>
                          </a:rPr>
                        </m:ctrlPr>
                      </m:dPr>
                      <m:e>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e>
                    </m:d>
                  </m:oMath>
                </a14:m>
                <a:r>
                  <a:rPr lang="en-US" sz="3800">
                    <a:solidFill>
                      <a:srgbClr val="000000"/>
                    </a:solidFill>
                    <a:latin typeface="Arial" panose="020B0604020202020204" pitchFamily="34" charset="0"/>
                    <a:cs typeface="Arial" panose="020B0604020202020204" pitchFamily="34" charset="0"/>
                  </a:rPr>
                  <a:t> với </a:t>
                </a:r>
                <a14:m>
                  <m:oMath xmlns:m="http://schemas.openxmlformats.org/officeDocument/2006/math">
                    <m:sSub>
                      <m:sSubPr>
                        <m:ctrlPr>
                          <a:rPr lang="en-US" sz="38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den>
                    </m:f>
                  </m:oMath>
                </a14:m>
                <a:r>
                  <a:rPr lang="en-US" sz="3800">
                    <a:solidFill>
                      <a:srgbClr val="000000"/>
                    </a:solidFill>
                    <a:latin typeface="Arial" panose="020B0604020202020204" pitchFamily="34" charset="0"/>
                    <a:cs typeface="Arial" panose="020B0604020202020204" pitchFamily="34" charset="0"/>
                  </a:rPr>
                  <a:t>,</a:t>
                </a:r>
                <a:r>
                  <a:rPr lang="en-US" sz="3800">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𝑁</m:t>
                        </m:r>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up>
                    </m:sSup>
                  </m:oMath>
                </a14:m>
                <a:endParaRPr lang="en-US" sz="3800">
                  <a:solidFill>
                    <a:srgbClr val="000000"/>
                  </a:solidFill>
                  <a:latin typeface="Arial" panose="020B0604020202020204" pitchFamily="34" charset="0"/>
                  <a:cs typeface="Arial" panose="020B0604020202020204" pitchFamily="34" charset="0"/>
                </a:endParaRPr>
              </a:p>
              <a:p>
                <a:pPr>
                  <a:lnSpc>
                    <a:spcPct val="150000"/>
                  </a:lnSpc>
                </a:pPr>
                <a:r>
                  <a:rPr lang="en-US" sz="3800">
                    <a:solidFill>
                      <a:srgbClr val="000000"/>
                    </a:solidFill>
                    <a:latin typeface="Arial" panose="020B0604020202020204" pitchFamily="34" charset="0"/>
                    <a:cs typeface="Arial" panose="020B0604020202020204" pitchFamily="34" charset="0"/>
                  </a:rPr>
                  <a:t>a) So sánh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oMath>
                </a14:m>
                <a:r>
                  <a:rPr lang="en-US" sz="3800">
                    <a:solidFill>
                      <a:srgbClr val="000000"/>
                    </a:solidFill>
                    <a:latin typeface="Arial" panose="020B0604020202020204" pitchFamily="34" charset="0"/>
                    <a:cs typeface="Arial" panose="020B0604020202020204" pitchFamily="34" charset="0"/>
                  </a:rPr>
                  <a:t> và 1.                b) So sánh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oMath>
                </a14:m>
                <a:r>
                  <a:rPr lang="en-US" sz="3800">
                    <a:solidFill>
                      <a:srgbClr val="000000"/>
                    </a:solidFill>
                    <a:latin typeface="Arial" panose="020B0604020202020204" pitchFamily="34" charset="0"/>
                    <a:cs typeface="Arial" panose="020B0604020202020204" pitchFamily="34" charset="0"/>
                  </a:rPr>
                  <a:t> và 2.</a:t>
                </a:r>
              </a:p>
            </p:txBody>
          </p:sp>
        </mc:Choice>
        <mc:Fallback xmlns="">
          <p:sp>
            <p:nvSpPr>
              <p:cNvPr id="2" name="Rectangle 1"/>
              <p:cNvSpPr>
                <a:spLocks noRot="1" noChangeAspect="1" noMove="1" noResize="1" noEditPoints="1" noAdjustHandles="1" noChangeArrowheads="1" noChangeShapeType="1" noTextEdit="1"/>
              </p:cNvSpPr>
              <p:nvPr/>
            </p:nvSpPr>
            <p:spPr>
              <a:xfrm>
                <a:off x="4953000" y="2120901"/>
                <a:ext cx="15087600" cy="2212722"/>
              </a:xfrm>
              <a:prstGeom prst="rect">
                <a:avLst/>
              </a:prstGeom>
              <a:blipFill>
                <a:blip r:embed="rId8"/>
                <a:stretch>
                  <a:fillRect l="-1333" b="-52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124200" y="5942308"/>
                <a:ext cx="13789781" cy="4027193"/>
              </a:xfrm>
              <a:prstGeom prst="rect">
                <a:avLst/>
              </a:prstGeom>
            </p:spPr>
            <p:txBody>
              <a:bodyPr wrap="square">
                <a:spAutoFit/>
              </a:bodyPr>
              <a:lstStyle/>
              <a:p>
                <a:pPr>
                  <a:lnSpc>
                    <a:spcPct val="150000"/>
                  </a:lnSpc>
                  <a:spcAft>
                    <a:spcPts val="800"/>
                  </a:spcAft>
                </a:pPr>
                <a:r>
                  <a:rPr lang="en-US" sz="3800">
                    <a:latin typeface="Arial" panose="020B0604020202020204" pitchFamily="34" charset="0"/>
                    <a:ea typeface="Times New Roman" panose="02020603050405020304" pitchFamily="18" charset="0"/>
                    <a:cs typeface="Arial" panose="020B0604020202020204" pitchFamily="34" charset="0"/>
                  </a:rPr>
                  <a:t>a) Ta có: </a:t>
                </a: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den>
                    </m:f>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den>
                    </m:f>
                    <m:r>
                      <a:rPr lang="en-US" sz="3800" i="1">
                        <a:effectLst/>
                        <a:latin typeface="Cambria Math" panose="02040503050406030204" pitchFamily="18" charset="0"/>
                        <a:ea typeface="Cambria Math" panose="02040503050406030204" pitchFamily="18" charset="0"/>
                        <a:cs typeface="Times New Roman" panose="02020603050405020304" pitchFamily="18" charset="0"/>
                      </a:rPr>
                      <m:t>&gt;1, ∀</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𝑁</m:t>
                        </m:r>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up>
                    </m:sSup>
                  </m:oMath>
                </a14:m>
                <a:endParaRPr lang="en-US" sz="380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b) Ta có: </a:t>
                </a:r>
                <a14:m>
                  <m:oMath xmlns:m="http://schemas.openxmlformats.org/officeDocument/2006/math">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den>
                    </m:f>
                    <m:r>
                      <a:rPr lang="en-US" sz="3800" i="1">
                        <a:effectLst/>
                        <a:latin typeface="Cambria Math" panose="02040503050406030204" pitchFamily="18" charset="0"/>
                        <a:ea typeface="Cambria Math" panose="02040503050406030204" pitchFamily="18" charset="0"/>
                        <a:cs typeface="Times New Roman" panose="02020603050405020304" pitchFamily="18" charset="0"/>
                      </a:rPr>
                      <m:t>≤1, ∀</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𝑁</m:t>
                        </m:r>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3800">
                    <a:effectLst/>
                    <a:latin typeface="Arial" panose="020B0604020202020204" pitchFamily="34" charset="0"/>
                    <a:ea typeface="Times New Roman" panose="02020603050405020304" pitchFamily="18" charset="0"/>
                    <a:cs typeface="Arial" panose="020B0604020202020204" pitchFamily="34" charset="0"/>
                  </a:rPr>
                  <a:t> suy ra </a:t>
                </a:r>
                <a14:m>
                  <m:oMath xmlns:m="http://schemas.openxmlformats.org/officeDocument/2006/math">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den>
                    </m:f>
                    <m:r>
                      <a:rPr lang="en-US" sz="3800" i="1">
                        <a:effectLst/>
                        <a:latin typeface="Cambria Math" panose="02040503050406030204" pitchFamily="18" charset="0"/>
                        <a:ea typeface="Cambria Math" panose="02040503050406030204" pitchFamily="18" charset="0"/>
                        <a:cs typeface="Times New Roman" panose="02020603050405020304" pitchFamily="18" charset="0"/>
                      </a:rPr>
                      <m:t>≤1+1=2, ∀</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𝑁</m:t>
                        </m:r>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3800">
                    <a:effectLst/>
                    <a:latin typeface="Arial" panose="020B0604020202020204" pitchFamily="34" charset="0"/>
                    <a:ea typeface="Times New Roman" panose="02020603050405020304" pitchFamily="18" charset="0"/>
                    <a:cs typeface="Arial" panose="020B0604020202020204" pitchFamily="34" charset="0"/>
                  </a:rPr>
                  <a:t> </a:t>
                </a:r>
              </a:p>
              <a:p>
                <a:pP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     Do đó, </a:t>
                </a: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den>
                    </m:f>
                    <m:r>
                      <a:rPr lang="en-US" sz="3800" i="1">
                        <a:effectLst/>
                        <a:latin typeface="Cambria Math" panose="02040503050406030204" pitchFamily="18" charset="0"/>
                        <a:ea typeface="Cambria Math" panose="02040503050406030204" pitchFamily="18" charset="0"/>
                        <a:cs typeface="Times New Roman" panose="02020603050405020304" pitchFamily="18" charset="0"/>
                      </a:rPr>
                      <m:t>≤2, ∀</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𝑁</m:t>
                        </m:r>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3800">
                    <a:effectLst/>
                    <a:latin typeface="Arial" panose="020B0604020202020204" pitchFamily="34" charset="0"/>
                    <a:ea typeface="Times New Roman" panose="02020603050405020304" pitchFamily="18" charset="0"/>
                    <a:cs typeface="Arial" panose="020B0604020202020204" pitchFamily="34" charset="0"/>
                  </a:rPr>
                  <a:t>. </a:t>
                </a:r>
              </a:p>
            </p:txBody>
          </p:sp>
        </mc:Choice>
        <mc:Fallback xmlns="">
          <p:sp>
            <p:nvSpPr>
              <p:cNvPr id="6" name="Rectangle 5"/>
              <p:cNvSpPr>
                <a:spLocks noRot="1" noChangeAspect="1" noMove="1" noResize="1" noEditPoints="1" noAdjustHandles="1" noChangeArrowheads="1" noChangeShapeType="1" noTextEdit="1"/>
              </p:cNvSpPr>
              <p:nvPr/>
            </p:nvSpPr>
            <p:spPr>
              <a:xfrm>
                <a:off x="3124200" y="5942308"/>
                <a:ext cx="13789781" cy="4027193"/>
              </a:xfrm>
              <a:prstGeom prst="rect">
                <a:avLst/>
              </a:prstGeom>
              <a:blipFill>
                <a:blip r:embed="rId9"/>
                <a:stretch>
                  <a:fillRect l="-1459"/>
                </a:stretch>
              </a:blipFill>
            </p:spPr>
            <p:txBody>
              <a:bodyPr/>
              <a:lstStyle/>
              <a:p>
                <a:r>
                  <a:rPr lang="en-US">
                    <a:noFill/>
                  </a:rPr>
                  <a:t> </a:t>
                </a:r>
              </a:p>
            </p:txBody>
          </p:sp>
        </mc:Fallback>
      </mc:AlternateContent>
    </p:spTree>
    <p:extLst>
      <p:ext uri="{BB962C8B-B14F-4D97-AF65-F5344CB8AC3E}">
        <p14:creationId xmlns:p14="http://schemas.microsoft.com/office/powerpoint/2010/main" val="2536857693"/>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wipe(down)">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randombar(horizontal)">
                                      <p:cBhvr>
                                        <p:cTn id="34" dur="500"/>
                                        <p:tgtEl>
                                          <p:spTgt spid="6">
                                            <p:txEl>
                                              <p:pRg st="1" end="1"/>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3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3" name="Freeform 3"/>
          <p:cNvSpPr/>
          <p:nvPr/>
        </p:nvSpPr>
        <p:spPr>
          <a:xfrm rot="4134520">
            <a:off x="-837442" y="-1391434"/>
            <a:ext cx="2707954" cy="3534034"/>
          </a:xfrm>
          <a:custGeom>
            <a:avLst/>
            <a:gdLst/>
            <a:ahLst/>
            <a:cxnLst/>
            <a:rect l="l" t="t" r="r" b="b"/>
            <a:pathLst>
              <a:path w="2707954" h="3534034">
                <a:moveTo>
                  <a:pt x="0" y="0"/>
                </a:moveTo>
                <a:lnTo>
                  <a:pt x="2707954" y="0"/>
                </a:lnTo>
                <a:lnTo>
                  <a:pt x="2707954" y="3534034"/>
                </a:lnTo>
                <a:lnTo>
                  <a:pt x="0" y="35340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9" name="Group 18"/>
          <p:cNvGrpSpPr/>
          <p:nvPr/>
        </p:nvGrpSpPr>
        <p:grpSpPr>
          <a:xfrm>
            <a:off x="1789410" y="1408105"/>
            <a:ext cx="14861580" cy="6993918"/>
            <a:chOff x="1789410" y="1028700"/>
            <a:chExt cx="14861580" cy="6993918"/>
          </a:xfrm>
        </p:grpSpPr>
        <p:sp>
          <p:nvSpPr>
            <p:cNvPr id="4" name="Freeform 4"/>
            <p:cNvSpPr/>
            <p:nvPr/>
          </p:nvSpPr>
          <p:spPr>
            <a:xfrm>
              <a:off x="1789410" y="1028700"/>
              <a:ext cx="14861580" cy="6993918"/>
            </a:xfrm>
            <a:custGeom>
              <a:avLst/>
              <a:gdLst/>
              <a:ahLst/>
              <a:cxnLst/>
              <a:rect l="l" t="t" r="r" b="b"/>
              <a:pathLst>
                <a:path w="14861580" h="8229600">
                  <a:moveTo>
                    <a:pt x="0" y="0"/>
                  </a:moveTo>
                  <a:lnTo>
                    <a:pt x="14861580" y="0"/>
                  </a:lnTo>
                  <a:lnTo>
                    <a:pt x="14861580" y="8229600"/>
                  </a:lnTo>
                  <a:lnTo>
                    <a:pt x="0" y="82296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2138045" y="1221757"/>
              <a:ext cx="14164311" cy="6207744"/>
            </a:xfrm>
            <a:custGeom>
              <a:avLst/>
              <a:gdLst/>
              <a:ahLst/>
              <a:cxnLst/>
              <a:rect l="l" t="t" r="r" b="b"/>
              <a:pathLst>
                <a:path w="14164311" h="7843487">
                  <a:moveTo>
                    <a:pt x="0" y="0"/>
                  </a:moveTo>
                  <a:lnTo>
                    <a:pt x="14164310" y="0"/>
                  </a:lnTo>
                  <a:lnTo>
                    <a:pt x="14164310" y="7843488"/>
                  </a:lnTo>
                  <a:lnTo>
                    <a:pt x="0" y="78434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sp>
        <p:nvSpPr>
          <p:cNvPr id="6" name="TextBox 6"/>
          <p:cNvSpPr txBox="1"/>
          <p:nvPr/>
        </p:nvSpPr>
        <p:spPr>
          <a:xfrm>
            <a:off x="2193337" y="2445246"/>
            <a:ext cx="13884863" cy="3231654"/>
          </a:xfrm>
          <a:prstGeom prst="rect">
            <a:avLst/>
          </a:prstGeom>
        </p:spPr>
        <p:txBody>
          <a:bodyPr wrap="square" lIns="0" tIns="0" rIns="0" bIns="0" rtlCol="0" anchor="t">
            <a:spAutoFit/>
          </a:bodyPr>
          <a:lstStyle/>
          <a:p>
            <a:pPr lvl="0" algn="ctr">
              <a:lnSpc>
                <a:spcPct val="150000"/>
              </a:lnSpc>
              <a:spcBef>
                <a:spcPct val="0"/>
              </a:spcBef>
            </a:pPr>
            <a:r>
              <a:rPr lang="vi-VN" sz="7000" b="1" spc="517">
                <a:solidFill>
                  <a:srgbClr val="5B96A9"/>
                </a:solidFill>
              </a:rPr>
              <a:t>CHƯƠNG II. DÃY SỐ. CẤP SỐ CỘNG VÀ CẤP SỐ NHÂN</a:t>
            </a:r>
          </a:p>
        </p:txBody>
      </p:sp>
      <p:sp>
        <p:nvSpPr>
          <p:cNvPr id="7" name="Freeform 7"/>
          <p:cNvSpPr/>
          <p:nvPr/>
        </p:nvSpPr>
        <p:spPr>
          <a:xfrm rot="-1674719">
            <a:off x="1273064" y="1068360"/>
            <a:ext cx="2794438" cy="1392535"/>
          </a:xfrm>
          <a:custGeom>
            <a:avLst/>
            <a:gdLst/>
            <a:ahLst/>
            <a:cxnLst/>
            <a:rect l="l" t="t" r="r" b="b"/>
            <a:pathLst>
              <a:path w="2794438" h="1392535">
                <a:moveTo>
                  <a:pt x="0" y="0"/>
                </a:moveTo>
                <a:lnTo>
                  <a:pt x="2794438" y="0"/>
                </a:lnTo>
                <a:lnTo>
                  <a:pt x="2794438" y="1392536"/>
                </a:lnTo>
                <a:lnTo>
                  <a:pt x="0" y="13925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a:off x="15156650" y="7032168"/>
            <a:ext cx="1181446" cy="1042626"/>
          </a:xfrm>
          <a:custGeom>
            <a:avLst/>
            <a:gdLst/>
            <a:ahLst/>
            <a:cxnLst/>
            <a:rect l="l" t="t" r="r" b="b"/>
            <a:pathLst>
              <a:path w="1181446" h="1042626">
                <a:moveTo>
                  <a:pt x="0" y="0"/>
                </a:moveTo>
                <a:lnTo>
                  <a:pt x="1181446" y="0"/>
                </a:lnTo>
                <a:lnTo>
                  <a:pt x="1181446" y="1042626"/>
                </a:lnTo>
                <a:lnTo>
                  <a:pt x="0" y="104262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4" name="Freeform 14"/>
          <p:cNvSpPr/>
          <p:nvPr/>
        </p:nvSpPr>
        <p:spPr>
          <a:xfrm>
            <a:off x="17140542" y="8229600"/>
            <a:ext cx="3477006" cy="4114800"/>
          </a:xfrm>
          <a:custGeom>
            <a:avLst/>
            <a:gdLst/>
            <a:ahLst/>
            <a:cxnLst/>
            <a:rect l="l" t="t" r="r" b="b"/>
            <a:pathLst>
              <a:path w="3477006" h="4114800">
                <a:moveTo>
                  <a:pt x="0" y="0"/>
                </a:moveTo>
                <a:lnTo>
                  <a:pt x="3477006" y="0"/>
                </a:lnTo>
                <a:lnTo>
                  <a:pt x="3477006"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5" name="Freeform 15"/>
          <p:cNvSpPr/>
          <p:nvPr/>
        </p:nvSpPr>
        <p:spPr>
          <a:xfrm>
            <a:off x="-1453610" y="9168865"/>
            <a:ext cx="3485162" cy="2443970"/>
          </a:xfrm>
          <a:custGeom>
            <a:avLst/>
            <a:gdLst/>
            <a:ahLst/>
            <a:cxnLst/>
            <a:rect l="l" t="t" r="r" b="b"/>
            <a:pathLst>
              <a:path w="3485162" h="2443970">
                <a:moveTo>
                  <a:pt x="0" y="0"/>
                </a:moveTo>
                <a:lnTo>
                  <a:pt x="3485162" y="0"/>
                </a:lnTo>
                <a:lnTo>
                  <a:pt x="3485162" y="2443970"/>
                </a:lnTo>
                <a:lnTo>
                  <a:pt x="0" y="244397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8" name="Rectangle 17"/>
          <p:cNvSpPr/>
          <p:nvPr/>
        </p:nvSpPr>
        <p:spPr>
          <a:xfrm>
            <a:off x="2476500" y="5600700"/>
            <a:ext cx="13487400" cy="1508555"/>
          </a:xfrm>
          <a:prstGeom prst="rect">
            <a:avLst/>
          </a:prstGeom>
        </p:spPr>
        <p:txBody>
          <a:bodyPr wrap="square">
            <a:spAutoFit/>
          </a:bodyPr>
          <a:lstStyle/>
          <a:p>
            <a:pPr lvl="0" algn="ctr">
              <a:lnSpc>
                <a:spcPct val="150000"/>
              </a:lnSpc>
              <a:defRPr/>
            </a:pPr>
            <a:r>
              <a:rPr lang="vi-VN" sz="7000" b="1" kern="0">
                <a:solidFill>
                  <a:schemeClr val="accent6">
                    <a:lumMod val="75000"/>
                  </a:schemeClr>
                </a:solidFill>
                <a:ea typeface="Calibri" panose="020F0502020204030204" pitchFamily="34" charset="0"/>
                <a:cs typeface="Arial" panose="020B0604020202020204" pitchFamily="34" charset="0"/>
              </a:rPr>
              <a:t>BÀI 5: DÃY SỐ</a:t>
            </a:r>
            <a:endParaRPr kumimoji="0" lang="en-US" sz="7000" b="1"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16"/>
          <a:stretch>
            <a:fillRect/>
          </a:stretch>
        </p:blipFill>
        <p:spPr>
          <a:xfrm>
            <a:off x="13283840" y="495300"/>
            <a:ext cx="3263292" cy="17770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8669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 name="Freeform 3"/>
          <p:cNvSpPr/>
          <p:nvPr/>
        </p:nvSpPr>
        <p:spPr>
          <a:xfrm>
            <a:off x="18669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4" name="Freeform 4"/>
          <p:cNvSpPr/>
          <p:nvPr/>
        </p:nvSpPr>
        <p:spPr>
          <a:xfrm>
            <a:off x="91849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7" name="Freeform 4"/>
          <p:cNvSpPr/>
          <p:nvPr/>
        </p:nvSpPr>
        <p:spPr>
          <a:xfrm>
            <a:off x="9230374" y="5448300"/>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9" name="Rectangle 38"/>
          <p:cNvSpPr/>
          <p:nvPr/>
        </p:nvSpPr>
        <p:spPr>
          <a:xfrm>
            <a:off x="6989473" y="1003637"/>
            <a:ext cx="407515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KẾT LUẬN</a:t>
            </a:r>
          </a:p>
        </p:txBody>
      </p:sp>
      <p:pic>
        <p:nvPicPr>
          <p:cNvPr id="44" name="Picture 43"/>
          <p:cNvPicPr>
            <a:picLocks noChangeAspect="1"/>
          </p:cNvPicPr>
          <p:nvPr/>
        </p:nvPicPr>
        <p:blipFill>
          <a:blip r:embed="rId4"/>
          <a:stretch>
            <a:fillRect/>
          </a:stretch>
        </p:blipFill>
        <p:spPr>
          <a:xfrm>
            <a:off x="381000" y="698188"/>
            <a:ext cx="1097375" cy="8279086"/>
          </a:xfrm>
          <a:prstGeom prst="rect">
            <a:avLst/>
          </a:prstGeom>
        </p:spPr>
      </p:pic>
      <p:pic>
        <p:nvPicPr>
          <p:cNvPr id="45" name="Picture 44"/>
          <p:cNvPicPr>
            <a:picLocks noChangeAspect="1"/>
          </p:cNvPicPr>
          <p:nvPr/>
        </p:nvPicPr>
        <p:blipFill>
          <a:blip r:embed="rId5"/>
          <a:stretch>
            <a:fillRect/>
          </a:stretch>
        </p:blipFill>
        <p:spPr>
          <a:xfrm>
            <a:off x="16502956" y="372787"/>
            <a:ext cx="1261981" cy="1518036"/>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1866900" y="2171700"/>
                <a:ext cx="14135100" cy="6437660"/>
              </a:xfrm>
              <a:prstGeom prst="rect">
                <a:avLst/>
              </a:prstGeom>
              <a:solidFill>
                <a:srgbClr val="FBF6EB"/>
              </a:solidFill>
            </p:spPr>
            <p:txBody>
              <a:bodyPr wrap="square">
                <a:spAutoFit/>
              </a:bodyPr>
              <a:lstStyle/>
              <a:p>
                <a:pPr marL="571500" indent="-571500" algn="just">
                  <a:lnSpc>
                    <a:spcPct val="150000"/>
                  </a:lnSpc>
                  <a:spcAft>
                    <a:spcPts val="800"/>
                  </a:spcAft>
                  <a:buFont typeface="Arial" panose="020B0604020202020204" pitchFamily="34" charset="0"/>
                  <a:buChar char="•"/>
                </a:pPr>
                <a:r>
                  <a:rPr lang="en-US" sz="3800">
                    <a:latin typeface="Arial" panose="020B0604020202020204" pitchFamily="34" charset="0"/>
                    <a:ea typeface="Times New Roman" panose="02020603050405020304" pitchFamily="18" charset="0"/>
                    <a:cs typeface="Arial" panose="020B0604020202020204" pitchFamily="34" charset="0"/>
                  </a:rPr>
                  <a:t>Dãy số </a:t>
                </a:r>
                <a14:m>
                  <m:oMath xmlns:m="http://schemas.openxmlformats.org/officeDocument/2006/math">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n</m:t>
                        </m:r>
                      </m:sub>
                    </m:sSub>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3800">
                    <a:effectLst/>
                    <a:latin typeface="Arial" panose="020B0604020202020204" pitchFamily="34" charset="0"/>
                    <a:ea typeface="Times New Roman" panose="02020603050405020304" pitchFamily="18" charset="0"/>
                    <a:cs typeface="Arial" panose="020B0604020202020204" pitchFamily="34" charset="0"/>
                  </a:rPr>
                  <a:t> được gọi là bị chặn trên nếu tồn tại một số M sao cho </a:t>
                </a: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n</m:t>
                        </m:r>
                      </m:sub>
                    </m:sSub>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M</m:t>
                    </m:r>
                  </m:oMath>
                </a14:m>
                <a:r>
                  <a:rPr lang="en-US" sz="3800">
                    <a:effectLst/>
                    <a:latin typeface="Arial" panose="020B0604020202020204" pitchFamily="34" charset="0"/>
                    <a:ea typeface="Times New Roman" panose="02020603050405020304" pitchFamily="18" charset="0"/>
                    <a:cs typeface="Arial" panose="020B0604020202020204" pitchFamily="34" charset="0"/>
                  </a:rPr>
                  <a:t> với </a:t>
                </a:r>
                <a14:m>
                  <m:oMath xmlns:m="http://schemas.openxmlformats.org/officeDocument/2006/math">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n</m:t>
                    </m:r>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N</m:t>
                        </m:r>
                      </m:e>
                      <m:sup>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3800">
                    <a:effectLst/>
                    <a:latin typeface="Arial" panose="020B0604020202020204" pitchFamily="34" charset="0"/>
                    <a:ea typeface="Times New Roman" panose="02020603050405020304" pitchFamily="18" charset="0"/>
                    <a:cs typeface="Arial" panose="020B0604020202020204" pitchFamily="34" charset="0"/>
                  </a:rPr>
                  <a:t>.</a:t>
                </a:r>
              </a:p>
              <a:p>
                <a:pPr marL="571500" indent="-571500" algn="just">
                  <a:lnSpc>
                    <a:spcPct val="150000"/>
                  </a:lnSpc>
                  <a:spcAft>
                    <a:spcPts val="800"/>
                  </a:spcAft>
                  <a:buFont typeface="Arial" panose="020B0604020202020204" pitchFamily="34" charset="0"/>
                  <a:buChar char="•"/>
                </a:pPr>
                <a:r>
                  <a:rPr lang="en-US" sz="3800">
                    <a:effectLst/>
                    <a:latin typeface="Arial" panose="020B0604020202020204" pitchFamily="34" charset="0"/>
                    <a:ea typeface="Times New Roman" panose="02020603050405020304" pitchFamily="18" charset="0"/>
                    <a:cs typeface="Arial" panose="020B0604020202020204" pitchFamily="34" charset="0"/>
                  </a:rPr>
                  <a:t>Dãy số </a:t>
                </a:r>
                <a14:m>
                  <m:oMath xmlns:m="http://schemas.openxmlformats.org/officeDocument/2006/math">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n</m:t>
                        </m:r>
                      </m:sub>
                    </m:sSub>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3800">
                    <a:effectLst/>
                    <a:latin typeface="Arial" panose="020B0604020202020204" pitchFamily="34" charset="0"/>
                    <a:ea typeface="Times New Roman" panose="02020603050405020304" pitchFamily="18" charset="0"/>
                    <a:cs typeface="Arial" panose="020B0604020202020204" pitchFamily="34" charset="0"/>
                  </a:rPr>
                  <a:t> được gọi là bị chặn dưới nếu tồn tại một số m sao cho </a:t>
                </a: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n</m:t>
                        </m:r>
                      </m:sub>
                    </m:sSub>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m</m:t>
                    </m:r>
                    <m:r>
                      <a:rPr lang="en-US" sz="3800" i="0">
                        <a:effectLst/>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n</m:t>
                    </m:r>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N</m:t>
                        </m:r>
                      </m:e>
                      <m:sup>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sup>
                    </m:sSup>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3800">
                  <a:effectLst/>
                  <a:latin typeface="Arial" panose="020B0604020202020204" pitchFamily="34" charset="0"/>
                  <a:ea typeface="Cambria Math" panose="02040503050406030204" pitchFamily="18" charset="0"/>
                  <a:cs typeface="Times New Roman" panose="02020603050405020304" pitchFamily="18" charset="0"/>
                </a:endParaRPr>
              </a:p>
              <a:p>
                <a:pPr marL="571500" indent="-571500" algn="just">
                  <a:lnSpc>
                    <a:spcPct val="150000"/>
                  </a:lnSpc>
                  <a:spcAft>
                    <a:spcPts val="800"/>
                  </a:spcAft>
                  <a:buFont typeface="Arial" panose="020B0604020202020204" pitchFamily="34" charset="0"/>
                  <a:buChar char="•"/>
                </a:pPr>
                <a:r>
                  <a:rPr lang="en-US" sz="3800">
                    <a:effectLst/>
                    <a:latin typeface="Arial" panose="020B0604020202020204" pitchFamily="34" charset="0"/>
                    <a:ea typeface="Times New Roman" panose="02020603050405020304" pitchFamily="18" charset="0"/>
                    <a:cs typeface="Arial" panose="020B0604020202020204" pitchFamily="34" charset="0"/>
                  </a:rPr>
                  <a:t>Dãy số </a:t>
                </a:r>
                <a14:m>
                  <m:oMath xmlns:m="http://schemas.openxmlformats.org/officeDocument/2006/math">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n</m:t>
                        </m:r>
                      </m:sub>
                    </m:sSub>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3800">
                    <a:effectLst/>
                    <a:latin typeface="Arial" panose="020B0604020202020204" pitchFamily="34" charset="0"/>
                    <a:ea typeface="Times New Roman" panose="02020603050405020304" pitchFamily="18" charset="0"/>
                    <a:cs typeface="Arial" panose="020B0604020202020204" pitchFamily="34" charset="0"/>
                  </a:rPr>
                  <a:t> được gọi là bị chặn nếu nó vừa bị chặn trên vừa bị chặn dưới, tức là tồn tại các số m. M sao cho </a:t>
                </a:r>
                <a14:m>
                  <m:oMath xmlns:m="http://schemas.openxmlformats.org/officeDocument/2006/math">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m</m:t>
                    </m:r>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n</m:t>
                        </m:r>
                      </m:sub>
                    </m:sSub>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M</m:t>
                    </m:r>
                  </m:oMath>
                </a14:m>
                <a:r>
                  <a:rPr lang="en-US" sz="38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n</m:t>
                    </m:r>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sz="3800" i="0">
                            <a:effectLst/>
                            <a:latin typeface="Cambria Math" panose="02040503050406030204" pitchFamily="18" charset="0"/>
                            <a:ea typeface="Cambria Math" panose="02040503050406030204" pitchFamily="18" charset="0"/>
                            <a:cs typeface="Times New Roman" panose="02020603050405020304" pitchFamily="18" charset="0"/>
                          </a:rPr>
                          <m:t>N</m:t>
                        </m:r>
                      </m:e>
                      <m:sup>
                        <m:r>
                          <a:rPr lang="en-US" sz="3800" i="0">
                            <a:effectLst/>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3800">
                    <a:effectLst/>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1866900" y="2171700"/>
                <a:ext cx="14135100" cy="6437660"/>
              </a:xfrm>
              <a:prstGeom prst="rect">
                <a:avLst/>
              </a:prstGeom>
              <a:blipFill>
                <a:blip r:embed="rId6"/>
                <a:stretch>
                  <a:fillRect l="-1294" r="-1423" b="-1231"/>
                </a:stretch>
              </a:blipFill>
            </p:spPr>
            <p:txBody>
              <a:bodyPr/>
              <a:lstStyle/>
              <a:p>
                <a:r>
                  <a:rPr lang="en-US">
                    <a:noFill/>
                  </a:rPr>
                  <a:t> </a:t>
                </a:r>
              </a:p>
            </p:txBody>
          </p:sp>
        </mc:Fallback>
      </mc:AlternateContent>
      <p:pic>
        <p:nvPicPr>
          <p:cNvPr id="17" name="Picture 16"/>
          <p:cNvPicPr>
            <a:picLocks noChangeAspect="1"/>
          </p:cNvPicPr>
          <p:nvPr/>
        </p:nvPicPr>
        <p:blipFill>
          <a:blip r:embed="rId7"/>
          <a:stretch>
            <a:fillRect/>
          </a:stretch>
        </p:blipFill>
        <p:spPr>
          <a:xfrm>
            <a:off x="14173200" y="8191500"/>
            <a:ext cx="2674714" cy="1524000"/>
          </a:xfrm>
          <a:prstGeom prst="rect">
            <a:avLst/>
          </a:prstGeom>
        </p:spPr>
      </p:pic>
    </p:spTree>
    <p:extLst>
      <p:ext uri="{BB962C8B-B14F-4D97-AF65-F5344CB8AC3E}">
        <p14:creationId xmlns:p14="http://schemas.microsoft.com/office/powerpoint/2010/main" val="355041085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647700"/>
            <a:ext cx="16687800" cy="89916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val Callout 21"/>
          <p:cNvSpPr/>
          <p:nvPr/>
        </p:nvSpPr>
        <p:spPr>
          <a:xfrm>
            <a:off x="8260764" y="3135006"/>
            <a:ext cx="1690271" cy="828608"/>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7" name="Picture 26"/>
          <p:cNvPicPr>
            <a:picLocks noChangeAspect="1"/>
          </p:cNvPicPr>
          <p:nvPr/>
        </p:nvPicPr>
        <p:blipFill>
          <a:blip r:embed="rId2"/>
          <a:stretch>
            <a:fillRect/>
          </a:stretch>
        </p:blipFill>
        <p:spPr>
          <a:xfrm>
            <a:off x="16154400" y="291860"/>
            <a:ext cx="1726974" cy="2260840"/>
          </a:xfrm>
          <a:prstGeom prst="rect">
            <a:avLst/>
          </a:prstGeom>
        </p:spPr>
      </p:pic>
      <p:pic>
        <p:nvPicPr>
          <p:cNvPr id="29" name="Picture 28"/>
          <p:cNvPicPr>
            <a:picLocks noChangeAspect="1"/>
          </p:cNvPicPr>
          <p:nvPr/>
        </p:nvPicPr>
        <p:blipFill>
          <a:blip r:embed="rId3"/>
          <a:stretch>
            <a:fillRect/>
          </a:stretch>
        </p:blipFill>
        <p:spPr>
          <a:xfrm rot="3872335">
            <a:off x="384245" y="8677452"/>
            <a:ext cx="1365242" cy="1157953"/>
          </a:xfrm>
          <a:prstGeom prst="rect">
            <a:avLst/>
          </a:prstGeom>
        </p:spPr>
      </p:pic>
      <p:pic>
        <p:nvPicPr>
          <p:cNvPr id="30" name="Picture 29"/>
          <p:cNvPicPr>
            <a:picLocks noChangeAspect="1"/>
          </p:cNvPicPr>
          <p:nvPr/>
        </p:nvPicPr>
        <p:blipFill>
          <a:blip r:embed="rId4"/>
          <a:stretch>
            <a:fillRect/>
          </a:stretch>
        </p:blipFill>
        <p:spPr>
          <a:xfrm>
            <a:off x="280644" y="2709736"/>
            <a:ext cx="1092632" cy="909764"/>
          </a:xfrm>
          <a:prstGeom prst="rect">
            <a:avLst/>
          </a:prstGeom>
        </p:spPr>
      </p:pic>
      <p:grpSp>
        <p:nvGrpSpPr>
          <p:cNvPr id="5" name="Group 4"/>
          <p:cNvGrpSpPr/>
          <p:nvPr/>
        </p:nvGrpSpPr>
        <p:grpSpPr>
          <a:xfrm>
            <a:off x="2819400" y="1409700"/>
            <a:ext cx="14522920" cy="1190903"/>
            <a:chOff x="1707680" y="386187"/>
            <a:chExt cx="14522920" cy="1190903"/>
          </a:xfrm>
        </p:grpSpPr>
        <mc:AlternateContent xmlns:mc="http://schemas.openxmlformats.org/markup-compatibility/2006" xmlns:a14="http://schemas.microsoft.com/office/drawing/2010/main">
          <mc:Choice Requires="a14">
            <p:sp>
              <p:nvSpPr>
                <p:cNvPr id="16" name="TextBox 5"/>
                <p:cNvSpPr txBox="1"/>
                <p:nvPr/>
              </p:nvSpPr>
              <p:spPr>
                <a:xfrm>
                  <a:off x="1707680" y="580541"/>
                  <a:ext cx="14522920" cy="877163"/>
                </a:xfrm>
                <a:prstGeom prst="rect">
                  <a:avLst/>
                </a:prstGeom>
              </p:spPr>
              <p:txBody>
                <a:bodyPr wrap="square" lIns="0" tIns="0" rIns="0" bIns="0" rtlCol="0" anchor="t">
                  <a:spAutoFit/>
                </a:bodyPr>
                <a:lstStyle/>
                <a:p>
                  <a:pPr lvl="0" algn="just">
                    <a:lnSpc>
                      <a:spcPct val="150000"/>
                    </a:lnSpc>
                    <a:spcAft>
                      <a:spcPts val="800"/>
                    </a:spcAft>
                    <a:defRPr/>
                  </a:pPr>
                  <a:r>
                    <a:rPr kumimoji="0" lang="en-US" sz="3800" b="1" i="0" u="sng"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rPr>
                    <a:t>Ví dụ 8:</a:t>
                  </a:r>
                  <a:r>
                    <a:rPr kumimoji="0" lang="en-US" sz="3800" b="1" i="0"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rPr>
                    <a:t> </a:t>
                  </a: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Xét</a:t>
                  </a:r>
                  <a:r>
                    <a:rPr kumimoji="0" lang="en-US" sz="3800" b="0" i="0" u="none" strike="noStrike" kern="1200" cap="none" spc="0" normalizeH="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tính bị chặn của dãy số </a:t>
                  </a:r>
                  <a14:m>
                    <m:oMath xmlns:m="http://schemas.openxmlformats.org/officeDocument/2006/math">
                      <m:d>
                        <m:dPr>
                          <m:ctrlPr>
                            <a:rPr lang="en-US" sz="3800" i="1">
                              <a:solidFill>
                                <a:prstClr val="black"/>
                              </a:solidFill>
                              <a:latin typeface="Cambria Math" panose="02040503050406030204" pitchFamily="18" charset="0"/>
                              <a:cs typeface="Arial" panose="020B0604020202020204" pitchFamily="34" charset="0"/>
                            </a:rPr>
                          </m:ctrlPr>
                        </m:dPr>
                        <m:e>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e>
                      </m:d>
                      <m:r>
                        <a:rPr lang="en-US" sz="3800" b="0" i="0" smtClean="0">
                          <a:solidFill>
                            <a:prstClr val="black"/>
                          </a:solidFill>
                          <a:latin typeface="Cambria Math" panose="02040503050406030204" pitchFamily="18" charset="0"/>
                          <a:cs typeface="Arial" panose="020B0604020202020204" pitchFamily="34" charset="0"/>
                        </a:rPr>
                        <m:t>,</m:t>
                      </m:r>
                    </m:oMath>
                  </a14:m>
                  <a:r>
                    <a:rPr kumimoji="0" lang="en-US" sz="3800" b="0" i="0" u="none" strike="noStrike" kern="1200" cap="none" spc="0" normalizeH="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với  </a:t>
                  </a:r>
                  <a:endParaRPr kumimoji="0" lang="nl-NL" sz="3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TextBox 5"/>
                <p:cNvSpPr txBox="1">
                  <a:spLocks noRot="1" noChangeAspect="1" noMove="1" noResize="1" noEditPoints="1" noAdjustHandles="1" noChangeArrowheads="1" noChangeShapeType="1" noTextEdit="1"/>
                </p:cNvSpPr>
                <p:nvPr/>
              </p:nvSpPr>
              <p:spPr>
                <a:xfrm>
                  <a:off x="1707680" y="580541"/>
                  <a:ext cx="14522920" cy="877163"/>
                </a:xfrm>
                <a:prstGeom prst="rect">
                  <a:avLst/>
                </a:prstGeom>
                <a:blipFill>
                  <a:blip r:embed="rId5"/>
                  <a:stretch>
                    <a:fillRect l="-2015" b="-201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1400020" y="386187"/>
                  <a:ext cx="2602956" cy="11909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r>
                          <a:rPr lang="en-US" sz="3800" i="1">
                            <a:solidFill>
                              <a:prstClr val="black"/>
                            </a:solidFill>
                            <a:latin typeface="Cambria Math" panose="02040503050406030204" pitchFamily="18" charset="0"/>
                            <a:cs typeface="Arial" panose="020B0604020202020204" pitchFamily="34" charset="0"/>
                          </a:rPr>
                          <m:t>=</m:t>
                        </m:r>
                        <m:f>
                          <m:fPr>
                            <m:ctrlPr>
                              <a:rPr lang="en-US" sz="3800" i="1">
                                <a:solidFill>
                                  <a:prstClr val="black"/>
                                </a:solidFill>
                                <a:latin typeface="Cambria Math" panose="02040503050406030204" pitchFamily="18" charset="0"/>
                                <a:cs typeface="Arial" panose="020B0604020202020204" pitchFamily="34" charset="0"/>
                              </a:rPr>
                            </m:ctrlPr>
                          </m:fPr>
                          <m:num>
                            <m:r>
                              <a:rPr lang="en-US" sz="3800" i="1">
                                <a:solidFill>
                                  <a:prstClr val="black"/>
                                </a:solidFill>
                                <a:latin typeface="Cambria Math" panose="02040503050406030204" pitchFamily="18" charset="0"/>
                                <a:cs typeface="Arial" panose="020B0604020202020204" pitchFamily="34" charset="0"/>
                              </a:rPr>
                              <m:t>𝑛</m:t>
                            </m:r>
                            <m:r>
                              <a:rPr lang="en-US" sz="3800" i="1">
                                <a:solidFill>
                                  <a:prstClr val="black"/>
                                </a:solidFill>
                                <a:latin typeface="Cambria Math" panose="02040503050406030204" pitchFamily="18" charset="0"/>
                                <a:cs typeface="Arial" panose="020B0604020202020204" pitchFamily="34" charset="0"/>
                              </a:rPr>
                              <m:t>−1</m:t>
                            </m:r>
                          </m:num>
                          <m:den>
                            <m:r>
                              <a:rPr lang="en-US" sz="3800" i="1">
                                <a:solidFill>
                                  <a:prstClr val="black"/>
                                </a:solidFill>
                                <a:latin typeface="Cambria Math" panose="02040503050406030204" pitchFamily="18" charset="0"/>
                                <a:cs typeface="Arial" panose="020B0604020202020204" pitchFamily="34" charset="0"/>
                              </a:rPr>
                              <m:t>𝑛</m:t>
                            </m:r>
                          </m:den>
                        </m:f>
                      </m:oMath>
                    </m:oMathPara>
                  </a14:m>
                  <a:endParaRPr lang="en-US"/>
                </a:p>
              </p:txBody>
            </p:sp>
          </mc:Choice>
          <mc:Fallback xmlns="">
            <p:sp>
              <p:nvSpPr>
                <p:cNvPr id="4" name="Rectangle 3"/>
                <p:cNvSpPr>
                  <a:spLocks noRot="1" noChangeAspect="1" noMove="1" noResize="1" noEditPoints="1" noAdjustHandles="1" noChangeArrowheads="1" noChangeShapeType="1" noTextEdit="1"/>
                </p:cNvSpPr>
                <p:nvPr/>
              </p:nvSpPr>
              <p:spPr>
                <a:xfrm>
                  <a:off x="11400020" y="386187"/>
                  <a:ext cx="2602956" cy="1190903"/>
                </a:xfrm>
                <a:prstGeom prst="rect">
                  <a:avLst/>
                </a:prstGeom>
                <a:blipFill>
                  <a:blip r:embed="rId6"/>
                  <a:stretch>
                    <a:fillRect/>
                  </a:stretch>
                </a:blipFill>
              </p:spPr>
              <p:txBody>
                <a:bodyPr/>
                <a:lstStyle/>
                <a:p>
                  <a:r>
                    <a:rPr lang="en-US">
                      <a:noFill/>
                    </a:rPr>
                    <a:t> </a:t>
                  </a:r>
                </a:p>
              </p:txBody>
            </p:sp>
          </mc:Fallback>
        </mc:AlternateContent>
      </p:grpSp>
      <p:grpSp>
        <p:nvGrpSpPr>
          <p:cNvPr id="9" name="Group 8"/>
          <p:cNvGrpSpPr/>
          <p:nvPr/>
        </p:nvGrpSpPr>
        <p:grpSpPr>
          <a:xfrm>
            <a:off x="2819400" y="4617532"/>
            <a:ext cx="13175529" cy="1190903"/>
            <a:chOff x="2819400" y="4241918"/>
            <a:chExt cx="13175529" cy="1190903"/>
          </a:xfrm>
        </p:grpSpPr>
        <mc:AlternateContent xmlns:mc="http://schemas.openxmlformats.org/markup-compatibility/2006" xmlns:a14="http://schemas.microsoft.com/office/drawing/2010/main">
          <mc:Choice Requires="a14">
            <p:sp>
              <p:nvSpPr>
                <p:cNvPr id="7" name="Rectangle 6"/>
                <p:cNvSpPr/>
                <p:nvPr/>
              </p:nvSpPr>
              <p:spPr>
                <a:xfrm>
                  <a:off x="2819400" y="4593220"/>
                  <a:ext cx="6237157" cy="677108"/>
                </a:xfrm>
                <a:prstGeom prst="rect">
                  <a:avLst/>
                </a:prstGeom>
              </p:spPr>
              <p:txBody>
                <a:bodyPr wrap="none">
                  <a:spAutoFit/>
                </a:bodyPr>
                <a:lstStyle/>
                <a:p>
                  <a:r>
                    <a:rPr lang="en-US" sz="3800">
                      <a:solidFill>
                        <a:srgbClr val="000000"/>
                      </a:solidFill>
                      <a:latin typeface="Arial" panose="020B0604020202020204" pitchFamily="34" charset="0"/>
                      <a:ea typeface="Calibri" panose="020F0502020204030204" pitchFamily="34" charset="0"/>
                      <a:cs typeface="Arial" panose="020B0604020202020204" pitchFamily="34" charset="0"/>
                    </a:rPr>
                    <a:t>Dãy số </a:t>
                  </a:r>
                  <a14:m>
                    <m:oMath xmlns:m="http://schemas.openxmlformats.org/officeDocument/2006/math">
                      <m:d>
                        <m:dPr>
                          <m:ctrlPr>
                            <a:rPr lang="en-US" sz="3800" i="1">
                              <a:solidFill>
                                <a:prstClr val="black"/>
                              </a:solidFill>
                              <a:latin typeface="Cambria Math" panose="02040503050406030204" pitchFamily="18" charset="0"/>
                              <a:cs typeface="Arial" panose="020B0604020202020204" pitchFamily="34" charset="0"/>
                            </a:rPr>
                          </m:ctrlPr>
                        </m:dPr>
                        <m:e>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e>
                      </m:d>
                    </m:oMath>
                  </a14:m>
                  <a:r>
                    <a:rPr lang="en-US" sz="3800">
                      <a:latin typeface="Arial" panose="020B0604020202020204" pitchFamily="34" charset="0"/>
                      <a:cs typeface="Arial" panose="020B0604020202020204" pitchFamily="34" charset="0"/>
                    </a:rPr>
                    <a:t> bị chặn trên, vì </a:t>
                  </a:r>
                </a:p>
              </p:txBody>
            </p:sp>
          </mc:Choice>
          <mc:Fallback xmlns="">
            <p:sp>
              <p:nvSpPr>
                <p:cNvPr id="7" name="Rectangle 6"/>
                <p:cNvSpPr>
                  <a:spLocks noRot="1" noChangeAspect="1" noMove="1" noResize="1" noEditPoints="1" noAdjustHandles="1" noChangeArrowheads="1" noChangeShapeType="1" noTextEdit="1"/>
                </p:cNvSpPr>
                <p:nvPr/>
              </p:nvSpPr>
              <p:spPr>
                <a:xfrm>
                  <a:off x="2819400" y="4593220"/>
                  <a:ext cx="6237157" cy="677108"/>
                </a:xfrm>
                <a:prstGeom prst="rect">
                  <a:avLst/>
                </a:prstGeom>
                <a:blipFill>
                  <a:blip r:embed="rId7"/>
                  <a:stretch>
                    <a:fillRect l="-3226" t="-15315" r="-2151" b="-360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8610600" y="4241918"/>
                  <a:ext cx="7384329" cy="11909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800" i="1" smtClean="0">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r>
                          <a:rPr lang="en-US" sz="3800" i="1">
                            <a:solidFill>
                              <a:prstClr val="black"/>
                            </a:solidFill>
                            <a:latin typeface="Cambria Math" panose="02040503050406030204" pitchFamily="18" charset="0"/>
                            <a:cs typeface="Arial" panose="020B0604020202020204" pitchFamily="34" charset="0"/>
                          </a:rPr>
                          <m:t>=</m:t>
                        </m:r>
                        <m:f>
                          <m:fPr>
                            <m:ctrlPr>
                              <a:rPr lang="en-US" sz="3800" i="1">
                                <a:solidFill>
                                  <a:prstClr val="black"/>
                                </a:solidFill>
                                <a:latin typeface="Cambria Math" panose="02040503050406030204" pitchFamily="18" charset="0"/>
                                <a:cs typeface="Arial" panose="020B0604020202020204" pitchFamily="34" charset="0"/>
                              </a:rPr>
                            </m:ctrlPr>
                          </m:fPr>
                          <m:num>
                            <m:r>
                              <a:rPr lang="en-US" sz="3800" i="1">
                                <a:solidFill>
                                  <a:prstClr val="black"/>
                                </a:solidFill>
                                <a:latin typeface="Cambria Math" panose="02040503050406030204" pitchFamily="18" charset="0"/>
                                <a:cs typeface="Arial" panose="020B0604020202020204" pitchFamily="34" charset="0"/>
                              </a:rPr>
                              <m:t>𝑛</m:t>
                            </m:r>
                            <m:r>
                              <a:rPr lang="en-US" sz="3800" i="1">
                                <a:solidFill>
                                  <a:prstClr val="black"/>
                                </a:solidFill>
                                <a:latin typeface="Cambria Math" panose="02040503050406030204" pitchFamily="18" charset="0"/>
                                <a:cs typeface="Arial" panose="020B0604020202020204" pitchFamily="34" charset="0"/>
                              </a:rPr>
                              <m:t>−1</m:t>
                            </m:r>
                          </m:num>
                          <m:den>
                            <m:r>
                              <a:rPr lang="en-US" sz="3800" i="1">
                                <a:solidFill>
                                  <a:prstClr val="black"/>
                                </a:solidFill>
                                <a:latin typeface="Cambria Math" panose="02040503050406030204" pitchFamily="18" charset="0"/>
                                <a:cs typeface="Arial" panose="020B0604020202020204" pitchFamily="34" charset="0"/>
                              </a:rPr>
                              <m:t>𝑛</m:t>
                            </m:r>
                          </m:den>
                        </m:f>
                        <m:r>
                          <a:rPr lang="en-US" sz="3800" b="0" i="1" smtClean="0">
                            <a:solidFill>
                              <a:prstClr val="black"/>
                            </a:solidFill>
                            <a:latin typeface="Cambria Math" panose="02040503050406030204" pitchFamily="18" charset="0"/>
                            <a:cs typeface="Arial" panose="020B0604020202020204" pitchFamily="34" charset="0"/>
                          </a:rPr>
                          <m:t>=1−</m:t>
                        </m:r>
                        <m:f>
                          <m:fPr>
                            <m:ctrlPr>
                              <a:rPr lang="en-US" sz="3800" i="1">
                                <a:solidFill>
                                  <a:prstClr val="black"/>
                                </a:solidFill>
                                <a:latin typeface="Cambria Math" panose="02040503050406030204" pitchFamily="18" charset="0"/>
                                <a:cs typeface="Arial" panose="020B0604020202020204" pitchFamily="34" charset="0"/>
                              </a:rPr>
                            </m:ctrlPr>
                          </m:fPr>
                          <m:num>
                            <m:r>
                              <a:rPr lang="en-US" sz="3800" i="1">
                                <a:solidFill>
                                  <a:prstClr val="black"/>
                                </a:solidFill>
                                <a:latin typeface="Cambria Math" panose="02040503050406030204" pitchFamily="18" charset="0"/>
                                <a:cs typeface="Arial" panose="020B0604020202020204" pitchFamily="34" charset="0"/>
                              </a:rPr>
                              <m:t>1</m:t>
                            </m:r>
                          </m:num>
                          <m:den>
                            <m:r>
                              <a:rPr lang="en-US" sz="3800" i="1">
                                <a:solidFill>
                                  <a:prstClr val="black"/>
                                </a:solidFill>
                                <a:latin typeface="Cambria Math" panose="02040503050406030204" pitchFamily="18" charset="0"/>
                                <a:cs typeface="Arial" panose="020B0604020202020204" pitchFamily="34" charset="0"/>
                              </a:rPr>
                              <m:t>𝑛</m:t>
                            </m:r>
                          </m:den>
                        </m:f>
                        <m:r>
                          <a:rPr lang="en-US" sz="3800" b="0" i="1" smtClean="0">
                            <a:solidFill>
                              <a:prstClr val="black"/>
                            </a:solidFill>
                            <a:latin typeface="Cambria Math" panose="02040503050406030204" pitchFamily="18" charset="0"/>
                            <a:cs typeface="Arial" panose="020B0604020202020204" pitchFamily="34" charset="0"/>
                          </a:rPr>
                          <m:t>&lt;1,</m:t>
                        </m:r>
                        <m:r>
                          <a:rPr lang="en-US" sz="3800" i="1">
                            <a:latin typeface="Cambria Math" panose="02040503050406030204" pitchFamily="18" charset="0"/>
                            <a:ea typeface="Cambria Math" panose="02040503050406030204" pitchFamily="18" charset="0"/>
                            <a:cs typeface="Times New Roman" panose="02020603050405020304" pitchFamily="18" charset="0"/>
                          </a:rPr>
                          <m:t> ∀</m:t>
                        </m:r>
                        <m:r>
                          <a:rPr lang="en-US" sz="3800" i="1">
                            <a:latin typeface="Cambria Math" panose="02040503050406030204" pitchFamily="18" charset="0"/>
                            <a:ea typeface="Cambria Math" panose="02040503050406030204" pitchFamily="18" charset="0"/>
                            <a:cs typeface="Times New Roman" panose="02020603050405020304" pitchFamily="18" charset="0"/>
                          </a:rPr>
                          <m:t>𝑛</m:t>
                        </m:r>
                        <m:r>
                          <a:rPr lang="en-US" sz="3800" i="1">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latin typeface="Cambria Math" panose="02040503050406030204" pitchFamily="18" charset="0"/>
                                <a:ea typeface="Cambria Math" panose="02040503050406030204" pitchFamily="18" charset="0"/>
                                <a:cs typeface="Times New Roman" panose="02020603050405020304" pitchFamily="18" charset="0"/>
                              </a:rPr>
                              <m:t>𝑁</m:t>
                            </m:r>
                          </m:e>
                          <m:sup>
                            <m:r>
                              <a:rPr lang="en-US" sz="3800" i="1">
                                <a:latin typeface="Cambria Math" panose="02040503050406030204" pitchFamily="18" charset="0"/>
                                <a:ea typeface="Cambria Math" panose="02040503050406030204" pitchFamily="18" charset="0"/>
                                <a:cs typeface="Times New Roman" panose="02020603050405020304" pitchFamily="18" charset="0"/>
                              </a:rPr>
                              <m:t>∗</m:t>
                            </m:r>
                          </m:sup>
                        </m:sSup>
                      </m:oMath>
                    </m:oMathPara>
                  </a14:m>
                  <a:endParaRPr lang="en-US"/>
                </a:p>
              </p:txBody>
            </p:sp>
          </mc:Choice>
          <mc:Fallback xmlns="">
            <p:sp>
              <p:nvSpPr>
                <p:cNvPr id="8" name="Rectangle 7"/>
                <p:cNvSpPr>
                  <a:spLocks noRot="1" noChangeAspect="1" noMove="1" noResize="1" noEditPoints="1" noAdjustHandles="1" noChangeArrowheads="1" noChangeShapeType="1" noTextEdit="1"/>
                </p:cNvSpPr>
                <p:nvPr/>
              </p:nvSpPr>
              <p:spPr>
                <a:xfrm>
                  <a:off x="8610600" y="4241918"/>
                  <a:ext cx="7384329" cy="1190903"/>
                </a:xfrm>
                <a:prstGeom prst="rect">
                  <a:avLst/>
                </a:prstGeom>
                <a:blipFill>
                  <a:blip r:embed="rId8"/>
                  <a:stretch>
                    <a:fillRect/>
                  </a:stretch>
                </a:blipFill>
              </p:spPr>
              <p:txBody>
                <a:bodyPr/>
                <a:lstStyle/>
                <a:p>
                  <a:r>
                    <a:rPr lang="en-US">
                      <a:noFill/>
                    </a:rPr>
                    <a:t> </a:t>
                  </a:r>
                </a:p>
              </p:txBody>
            </p:sp>
          </mc:Fallback>
        </mc:AlternateContent>
      </p:grpSp>
      <p:grpSp>
        <p:nvGrpSpPr>
          <p:cNvPr id="24" name="Group 23"/>
          <p:cNvGrpSpPr/>
          <p:nvPr/>
        </p:nvGrpSpPr>
        <p:grpSpPr>
          <a:xfrm>
            <a:off x="2819400" y="6172001"/>
            <a:ext cx="11458935" cy="1190903"/>
            <a:chOff x="2819400" y="4256908"/>
            <a:chExt cx="11458935" cy="1190903"/>
          </a:xfrm>
        </p:grpSpPr>
        <mc:AlternateContent xmlns:mc="http://schemas.openxmlformats.org/markup-compatibility/2006" xmlns:a14="http://schemas.microsoft.com/office/drawing/2010/main">
          <mc:Choice Requires="a14">
            <p:sp>
              <p:nvSpPr>
                <p:cNvPr id="28" name="Rectangle 27"/>
                <p:cNvSpPr/>
                <p:nvPr/>
              </p:nvSpPr>
              <p:spPr>
                <a:xfrm>
                  <a:off x="2819400" y="4593220"/>
                  <a:ext cx="6424708" cy="677108"/>
                </a:xfrm>
                <a:prstGeom prst="rect">
                  <a:avLst/>
                </a:prstGeom>
              </p:spPr>
              <p:txBody>
                <a:bodyPr wrap="none">
                  <a:spAutoFit/>
                </a:bodyPr>
                <a:lstStyle/>
                <a:p>
                  <a:r>
                    <a:rPr lang="en-US" sz="3800">
                      <a:solidFill>
                        <a:srgbClr val="000000"/>
                      </a:solidFill>
                      <a:latin typeface="Arial" panose="020B0604020202020204" pitchFamily="34" charset="0"/>
                      <a:ea typeface="Calibri" panose="020F0502020204030204" pitchFamily="34" charset="0"/>
                      <a:cs typeface="Arial" panose="020B0604020202020204" pitchFamily="34" charset="0"/>
                    </a:rPr>
                    <a:t>Dãy số </a:t>
                  </a:r>
                  <a14:m>
                    <m:oMath xmlns:m="http://schemas.openxmlformats.org/officeDocument/2006/math">
                      <m:d>
                        <m:dPr>
                          <m:ctrlPr>
                            <a:rPr lang="en-US" sz="3800" i="1">
                              <a:solidFill>
                                <a:prstClr val="black"/>
                              </a:solidFill>
                              <a:latin typeface="Cambria Math" panose="02040503050406030204" pitchFamily="18" charset="0"/>
                              <a:cs typeface="Arial" panose="020B0604020202020204" pitchFamily="34" charset="0"/>
                            </a:rPr>
                          </m:ctrlPr>
                        </m:dPr>
                        <m:e>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e>
                      </m:d>
                    </m:oMath>
                  </a14:m>
                  <a:r>
                    <a:rPr lang="en-US" sz="3800">
                      <a:latin typeface="Arial" panose="020B0604020202020204" pitchFamily="34" charset="0"/>
                      <a:cs typeface="Arial" panose="020B0604020202020204" pitchFamily="34" charset="0"/>
                    </a:rPr>
                    <a:t> bị chặn dưới, vì </a:t>
                  </a:r>
                </a:p>
              </p:txBody>
            </p:sp>
          </mc:Choice>
          <mc:Fallback xmlns="">
            <p:sp>
              <p:nvSpPr>
                <p:cNvPr id="28" name="Rectangle 27"/>
                <p:cNvSpPr>
                  <a:spLocks noRot="1" noChangeAspect="1" noMove="1" noResize="1" noEditPoints="1" noAdjustHandles="1" noChangeArrowheads="1" noChangeShapeType="1" noTextEdit="1"/>
                </p:cNvSpPr>
                <p:nvPr/>
              </p:nvSpPr>
              <p:spPr>
                <a:xfrm>
                  <a:off x="2819400" y="4593220"/>
                  <a:ext cx="6424708" cy="677108"/>
                </a:xfrm>
                <a:prstGeom prst="rect">
                  <a:avLst/>
                </a:prstGeom>
                <a:blipFill>
                  <a:blip r:embed="rId9"/>
                  <a:stretch>
                    <a:fillRect l="-3134" t="-15315" r="-2184" b="-351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8846271" y="4256908"/>
                  <a:ext cx="5432064" cy="11909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800" i="1" smtClean="0">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r>
                          <a:rPr lang="en-US" sz="3800" i="1">
                            <a:solidFill>
                              <a:prstClr val="black"/>
                            </a:solidFill>
                            <a:latin typeface="Cambria Math" panose="02040503050406030204" pitchFamily="18" charset="0"/>
                            <a:cs typeface="Arial" panose="020B0604020202020204" pitchFamily="34" charset="0"/>
                          </a:rPr>
                          <m:t>=</m:t>
                        </m:r>
                        <m:f>
                          <m:fPr>
                            <m:ctrlPr>
                              <a:rPr lang="en-US" sz="3800" i="1">
                                <a:solidFill>
                                  <a:prstClr val="black"/>
                                </a:solidFill>
                                <a:latin typeface="Cambria Math" panose="02040503050406030204" pitchFamily="18" charset="0"/>
                                <a:cs typeface="Arial" panose="020B0604020202020204" pitchFamily="34" charset="0"/>
                              </a:rPr>
                            </m:ctrlPr>
                          </m:fPr>
                          <m:num>
                            <m:r>
                              <a:rPr lang="en-US" sz="3800" i="1">
                                <a:solidFill>
                                  <a:prstClr val="black"/>
                                </a:solidFill>
                                <a:latin typeface="Cambria Math" panose="02040503050406030204" pitchFamily="18" charset="0"/>
                                <a:cs typeface="Arial" panose="020B0604020202020204" pitchFamily="34" charset="0"/>
                              </a:rPr>
                              <m:t>𝑛</m:t>
                            </m:r>
                            <m:r>
                              <a:rPr lang="en-US" sz="3800" i="1">
                                <a:solidFill>
                                  <a:prstClr val="black"/>
                                </a:solidFill>
                                <a:latin typeface="Cambria Math" panose="02040503050406030204" pitchFamily="18" charset="0"/>
                                <a:cs typeface="Arial" panose="020B0604020202020204" pitchFamily="34" charset="0"/>
                              </a:rPr>
                              <m:t>−1</m:t>
                            </m:r>
                          </m:num>
                          <m:den>
                            <m:r>
                              <a:rPr lang="en-US" sz="3800" i="1">
                                <a:solidFill>
                                  <a:prstClr val="black"/>
                                </a:solidFill>
                                <a:latin typeface="Cambria Math" panose="02040503050406030204" pitchFamily="18" charset="0"/>
                                <a:cs typeface="Arial" panose="020B0604020202020204" pitchFamily="34" charset="0"/>
                              </a:rPr>
                              <m:t>𝑛</m:t>
                            </m:r>
                          </m:den>
                        </m:f>
                        <m:r>
                          <a:rPr lang="en-US" sz="3800" b="0" i="1" smtClean="0">
                            <a:solidFill>
                              <a:prstClr val="black"/>
                            </a:solidFill>
                            <a:latin typeface="Cambria Math" panose="02040503050406030204" pitchFamily="18" charset="0"/>
                            <a:cs typeface="Arial" panose="020B0604020202020204" pitchFamily="34" charset="0"/>
                          </a:rPr>
                          <m:t>≥0,</m:t>
                        </m:r>
                        <m:r>
                          <a:rPr lang="en-US" sz="3800" i="1">
                            <a:latin typeface="Cambria Math" panose="02040503050406030204" pitchFamily="18" charset="0"/>
                            <a:ea typeface="Cambria Math" panose="02040503050406030204" pitchFamily="18" charset="0"/>
                            <a:cs typeface="Times New Roman" panose="02020603050405020304" pitchFamily="18" charset="0"/>
                          </a:rPr>
                          <m:t> ∀</m:t>
                        </m:r>
                        <m:r>
                          <a:rPr lang="en-US" sz="3800" i="1">
                            <a:latin typeface="Cambria Math" panose="02040503050406030204" pitchFamily="18" charset="0"/>
                            <a:ea typeface="Cambria Math" panose="02040503050406030204" pitchFamily="18" charset="0"/>
                            <a:cs typeface="Times New Roman" panose="02020603050405020304" pitchFamily="18" charset="0"/>
                          </a:rPr>
                          <m:t>𝑛</m:t>
                        </m:r>
                        <m:r>
                          <a:rPr lang="en-US" sz="3800" i="1">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latin typeface="Cambria Math" panose="02040503050406030204" pitchFamily="18" charset="0"/>
                                <a:ea typeface="Cambria Math" panose="02040503050406030204" pitchFamily="18" charset="0"/>
                                <a:cs typeface="Times New Roman" panose="02020603050405020304" pitchFamily="18" charset="0"/>
                              </a:rPr>
                              <m:t>𝑁</m:t>
                            </m:r>
                          </m:e>
                          <m:sup>
                            <m:r>
                              <a:rPr lang="en-US" sz="3800" i="1">
                                <a:latin typeface="Cambria Math" panose="02040503050406030204" pitchFamily="18" charset="0"/>
                                <a:ea typeface="Cambria Math" panose="02040503050406030204" pitchFamily="18" charset="0"/>
                                <a:cs typeface="Times New Roman" panose="02020603050405020304" pitchFamily="18" charset="0"/>
                              </a:rPr>
                              <m:t>∗</m:t>
                            </m:r>
                          </m:sup>
                        </m:sSup>
                      </m:oMath>
                    </m:oMathPara>
                  </a14:m>
                  <a:endParaRPr lang="en-US"/>
                </a:p>
              </p:txBody>
            </p:sp>
          </mc:Choice>
          <mc:Fallback xmlns="">
            <p:sp>
              <p:nvSpPr>
                <p:cNvPr id="31" name="Rectangle 30"/>
                <p:cNvSpPr>
                  <a:spLocks noRot="1" noChangeAspect="1" noMove="1" noResize="1" noEditPoints="1" noAdjustHandles="1" noChangeArrowheads="1" noChangeShapeType="1" noTextEdit="1"/>
                </p:cNvSpPr>
                <p:nvPr/>
              </p:nvSpPr>
              <p:spPr>
                <a:xfrm>
                  <a:off x="8846271" y="4256908"/>
                  <a:ext cx="5432064" cy="1190903"/>
                </a:xfrm>
                <a:prstGeom prst="rect">
                  <a:avLst/>
                </a:prstGeom>
                <a:blipFill>
                  <a:blip r:embed="rId10"/>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1" name="Rectangle 10"/>
              <p:cNvSpPr/>
              <p:nvPr/>
            </p:nvSpPr>
            <p:spPr>
              <a:xfrm>
                <a:off x="2895600" y="8047792"/>
                <a:ext cx="5644046" cy="677108"/>
              </a:xfrm>
              <a:prstGeom prst="rect">
                <a:avLst/>
              </a:prstGeom>
            </p:spPr>
            <p:txBody>
              <a:bodyPr wrap="none">
                <a:spAutoFit/>
              </a:bodyPr>
              <a:lstStyle/>
              <a:p>
                <a:r>
                  <a:rPr lang="en-US" sz="3800">
                    <a:solidFill>
                      <a:srgbClr val="000000"/>
                    </a:solidFill>
                    <a:latin typeface="Arial" panose="020B0604020202020204" pitchFamily="34" charset="0"/>
                    <a:ea typeface="Calibri" panose="020F0502020204030204" pitchFamily="34" charset="0"/>
                    <a:cs typeface="Arial" panose="020B0604020202020204" pitchFamily="34" charset="0"/>
                  </a:rPr>
                  <a:t>Vậy dãy số </a:t>
                </a:r>
                <a14:m>
                  <m:oMath xmlns:m="http://schemas.openxmlformats.org/officeDocument/2006/math">
                    <m:d>
                      <m:dPr>
                        <m:ctrlPr>
                          <a:rPr lang="en-US" sz="3800" i="1">
                            <a:solidFill>
                              <a:prstClr val="black"/>
                            </a:solidFill>
                            <a:latin typeface="Cambria Math" panose="02040503050406030204" pitchFamily="18" charset="0"/>
                            <a:cs typeface="Arial" panose="020B0604020202020204" pitchFamily="34" charset="0"/>
                          </a:rPr>
                        </m:ctrlPr>
                      </m:dPr>
                      <m:e>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e>
                    </m:d>
                  </m:oMath>
                </a14:m>
                <a:r>
                  <a:rPr lang="en-US" sz="3800">
                    <a:solidFill>
                      <a:prstClr val="black"/>
                    </a:solidFill>
                    <a:latin typeface="Arial" panose="020B0604020202020204" pitchFamily="34" charset="0"/>
                    <a:cs typeface="Arial" panose="020B0604020202020204" pitchFamily="34" charset="0"/>
                  </a:rPr>
                  <a:t> bị chặn. </a:t>
                </a:r>
                <a:endParaRPr lang="en-US"/>
              </a:p>
            </p:txBody>
          </p:sp>
        </mc:Choice>
        <mc:Fallback xmlns="">
          <p:sp>
            <p:nvSpPr>
              <p:cNvPr id="11" name="Rectangle 10"/>
              <p:cNvSpPr>
                <a:spLocks noRot="1" noChangeAspect="1" noMove="1" noResize="1" noEditPoints="1" noAdjustHandles="1" noChangeArrowheads="1" noChangeShapeType="1" noTextEdit="1"/>
              </p:cNvSpPr>
              <p:nvPr/>
            </p:nvSpPr>
            <p:spPr>
              <a:xfrm>
                <a:off x="2895600" y="8047792"/>
                <a:ext cx="5644046" cy="677108"/>
              </a:xfrm>
              <a:prstGeom prst="rect">
                <a:avLst/>
              </a:prstGeom>
              <a:blipFill>
                <a:blip r:embed="rId11"/>
                <a:stretch>
                  <a:fillRect l="-3564" t="-17117" r="-2592" b="-34234"/>
                </a:stretch>
              </a:blipFill>
            </p:spPr>
            <p:txBody>
              <a:bodyPr/>
              <a:lstStyle/>
              <a:p>
                <a:r>
                  <a:rPr lang="en-US">
                    <a:noFill/>
                  </a:rPr>
                  <a:t> </a:t>
                </a:r>
              </a:p>
            </p:txBody>
          </p:sp>
        </mc:Fallback>
      </mc:AlternateContent>
      <p:pic>
        <p:nvPicPr>
          <p:cNvPr id="12" name="Picture 11"/>
          <p:cNvPicPr>
            <a:picLocks noChangeAspect="1"/>
          </p:cNvPicPr>
          <p:nvPr/>
        </p:nvPicPr>
        <p:blipFill>
          <a:blip r:embed="rId12"/>
          <a:stretch>
            <a:fillRect/>
          </a:stretch>
        </p:blipFill>
        <p:spPr>
          <a:xfrm>
            <a:off x="15982013" y="8280163"/>
            <a:ext cx="1613219" cy="1359137"/>
          </a:xfrm>
          <a:prstGeom prst="rect">
            <a:avLst/>
          </a:prstGeom>
        </p:spPr>
      </p:pic>
    </p:spTree>
    <p:extLst>
      <p:ext uri="{BB962C8B-B14F-4D97-AF65-F5344CB8AC3E}">
        <p14:creationId xmlns:p14="http://schemas.microsoft.com/office/powerpoint/2010/main" val="17486017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pic>
        <p:nvPicPr>
          <p:cNvPr id="39" name="Picture 38"/>
          <p:cNvPicPr>
            <a:picLocks noChangeAspect="1"/>
          </p:cNvPicPr>
          <p:nvPr/>
        </p:nvPicPr>
        <p:blipFill>
          <a:blip r:embed="rId2"/>
          <a:stretch>
            <a:fillRect/>
          </a:stretch>
        </p:blipFill>
        <p:spPr>
          <a:xfrm>
            <a:off x="-191033" y="9562199"/>
            <a:ext cx="873677" cy="770096"/>
          </a:xfrm>
          <a:prstGeom prst="rect">
            <a:avLst/>
          </a:prstGeom>
        </p:spPr>
      </p:pic>
      <p:grpSp>
        <p:nvGrpSpPr>
          <p:cNvPr id="11" name="Group 10"/>
          <p:cNvGrpSpPr/>
          <p:nvPr/>
        </p:nvGrpSpPr>
        <p:grpSpPr>
          <a:xfrm>
            <a:off x="667654" y="495300"/>
            <a:ext cx="3962400" cy="1066800"/>
            <a:chOff x="457200" y="1498707"/>
            <a:chExt cx="3962400" cy="1066800"/>
          </a:xfrm>
        </p:grpSpPr>
        <p:sp>
          <p:nvSpPr>
            <p:cNvPr id="12" name="Rounded Rectangle 11"/>
            <p:cNvSpPr/>
            <p:nvPr/>
          </p:nvSpPr>
          <p:spPr>
            <a:xfrm>
              <a:off x="457200" y="1560870"/>
              <a:ext cx="3962400" cy="1004637"/>
            </a:xfrm>
            <a:prstGeom prst="roundRect">
              <a:avLst/>
            </a:prstGeom>
            <a:solidFill>
              <a:srgbClr val="FFFF9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p:cNvSpPr/>
            <p:nvPr/>
          </p:nvSpPr>
          <p:spPr>
            <a:xfrm>
              <a:off x="838200" y="1498707"/>
              <a:ext cx="3143809" cy="901593"/>
            </a:xfrm>
            <a:prstGeom prst="rect">
              <a:avLst/>
            </a:prstGeom>
          </p:spPr>
          <p:txBody>
            <a:bodyPr wrap="none">
              <a:spAutoFit/>
            </a:bodyPr>
            <a:lstStyle/>
            <a:p>
              <a:pPr lvl="0">
                <a:lnSpc>
                  <a:spcPct val="150000"/>
                </a:lnSpc>
                <a:defRPr/>
              </a:pPr>
              <a:r>
                <a:rPr lang="nl-NL" sz="4000" b="1">
                  <a:solidFill>
                    <a:srgbClr val="000000"/>
                  </a:solidFill>
                  <a:latin typeface="Arial" panose="020B0604020202020204" pitchFamily="34" charset="0"/>
                  <a:ea typeface="Calibri" panose="020F0502020204030204" pitchFamily="34" charset="0"/>
                  <a:cs typeface="Arial" panose="020B0604020202020204" pitchFamily="34" charset="0"/>
                </a:rPr>
                <a:t>Câu hỏi phụ</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 name="Rectangle 1"/>
              <p:cNvSpPr/>
              <p:nvPr/>
            </p:nvSpPr>
            <p:spPr>
              <a:xfrm>
                <a:off x="2209800" y="1703901"/>
                <a:ext cx="14000307" cy="1305999"/>
              </a:xfrm>
              <a:prstGeom prst="rect">
                <a:avLst/>
              </a:prstGeom>
            </p:spPr>
            <p:txBody>
              <a:bodyPr wrap="none">
                <a:spAutoFit/>
              </a:bodyPr>
              <a:lstStyle/>
              <a:p>
                <a:pPr algn="just">
                  <a:lnSpc>
                    <a:spcPct val="150000"/>
                  </a:lnSpc>
                  <a:spcAft>
                    <a:spcPts val="800"/>
                  </a:spcAft>
                </a:pPr>
                <a:r>
                  <a:rPr lang="en-US" sz="4000">
                    <a:latin typeface="Arial" panose="020B0604020202020204" pitchFamily="34" charset="0"/>
                    <a:ea typeface="Times New Roman" panose="02020603050405020304" pitchFamily="18" charset="0"/>
                    <a:cs typeface="Arial" panose="020B0604020202020204" pitchFamily="34" charset="0"/>
                  </a:rPr>
                  <a:t>Cho dãy số </a:t>
                </a:r>
                <a14:m>
                  <m:oMath xmlns:m="http://schemas.openxmlformats.org/officeDocument/2006/math">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n</m:t>
                        </m:r>
                      </m:sub>
                    </m:s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4000">
                    <a:effectLst/>
                    <a:latin typeface="Arial" panose="020B0604020202020204" pitchFamily="34" charset="0"/>
                    <a:ea typeface="Times New Roman" panose="02020603050405020304" pitchFamily="18" charset="0"/>
                    <a:cs typeface="Arial" panose="020B0604020202020204" pitchFamily="34" charset="0"/>
                  </a:rPr>
                  <a:t> biết </a:t>
                </a:r>
                <a14:m>
                  <m:oMath xmlns:m="http://schemas.openxmlformats.org/officeDocument/2006/math">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n</m:t>
                        </m:r>
                      </m:sub>
                    </m:s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4000" i="0">
                            <a:effectLst/>
                            <a:latin typeface="Cambria Math" panose="02040503050406030204" pitchFamily="18" charset="0"/>
                            <a:ea typeface="Cambria Math" panose="02040503050406030204" pitchFamily="18" charset="0"/>
                            <a:cs typeface="Times New Roman" panose="02020603050405020304" pitchFamily="18" charset="0"/>
                          </a:rPr>
                          <m:t>4</m:t>
                        </m:r>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n</m:t>
                        </m:r>
                        <m:r>
                          <a:rPr lang="en-US" sz="4000" i="0">
                            <a:effectLst/>
                            <a:latin typeface="Cambria Math" panose="02040503050406030204" pitchFamily="18" charset="0"/>
                            <a:ea typeface="Cambria Math" panose="02040503050406030204" pitchFamily="18" charset="0"/>
                            <a:cs typeface="Times New Roman" panose="02020603050405020304" pitchFamily="18" charset="0"/>
                          </a:rPr>
                          <m:t>+5</m:t>
                        </m:r>
                      </m:num>
                      <m:den>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n</m:t>
                        </m:r>
                        <m:r>
                          <a:rPr lang="en-US" sz="4000" i="0">
                            <a:effectLst/>
                            <a:latin typeface="Cambria Math" panose="02040503050406030204" pitchFamily="18" charset="0"/>
                            <a:ea typeface="Cambria Math" panose="02040503050406030204" pitchFamily="18" charset="0"/>
                            <a:cs typeface="Times New Roman" panose="02020603050405020304" pitchFamily="18" charset="0"/>
                          </a:rPr>
                          <m:t>+1</m:t>
                        </m:r>
                      </m:den>
                    </m:f>
                  </m:oMath>
                </a14:m>
                <a:r>
                  <a:rPr lang="en-US" sz="4000">
                    <a:effectLst/>
                    <a:latin typeface="Arial" panose="020B0604020202020204" pitchFamily="34" charset="0"/>
                    <a:ea typeface="Times New Roman" panose="02020603050405020304" pitchFamily="18" charset="0"/>
                    <a:cs typeface="Arial" panose="020B0604020202020204" pitchFamily="34" charset="0"/>
                  </a:rPr>
                  <a:t>. Xét tính bị chặn dãy số </a:t>
                </a:r>
                <a14:m>
                  <m:oMath xmlns:m="http://schemas.openxmlformats.org/officeDocument/2006/math">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n</m:t>
                        </m:r>
                      </m:sub>
                    </m:s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4000">
                    <a:effectLst/>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2209800" y="1703901"/>
                <a:ext cx="14000307" cy="1305999"/>
              </a:xfrm>
              <a:prstGeom prst="rect">
                <a:avLst/>
              </a:prstGeom>
              <a:blipFill>
                <a:blip r:embed="rId3"/>
                <a:stretch>
                  <a:fillRect l="-1568" b="-8411"/>
                </a:stretch>
              </a:blipFill>
            </p:spPr>
            <p:txBody>
              <a:bodyPr/>
              <a:lstStyle/>
              <a:p>
                <a:r>
                  <a:rPr lang="en-US">
                    <a:noFill/>
                  </a:rPr>
                  <a:t> </a:t>
                </a:r>
              </a:p>
            </p:txBody>
          </p:sp>
        </mc:Fallback>
      </mc:AlternateContent>
      <p:sp>
        <p:nvSpPr>
          <p:cNvPr id="16" name="Oval Callout 15"/>
          <p:cNvSpPr/>
          <p:nvPr/>
        </p:nvSpPr>
        <p:spPr>
          <a:xfrm>
            <a:off x="8315364" y="3539940"/>
            <a:ext cx="1789177" cy="841560"/>
          </a:xfrm>
          <a:prstGeom prst="wedgeEllipseCallout">
            <a:avLst>
              <a:gd name="adj1" fmla="val 40685"/>
              <a:gd name="adj2" fmla="val 26553"/>
            </a:avLst>
          </a:prstGeom>
          <a:solidFill>
            <a:srgbClr val="FFFF93"/>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1F497D"/>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1F497D"/>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 name="Rectangle 4"/>
              <p:cNvSpPr/>
              <p:nvPr/>
            </p:nvSpPr>
            <p:spPr>
              <a:xfrm>
                <a:off x="2238531" y="4533900"/>
                <a:ext cx="14126767" cy="5329216"/>
              </a:xfrm>
              <a:prstGeom prst="rect">
                <a:avLst/>
              </a:prstGeom>
            </p:spPr>
            <p:txBody>
              <a:bodyPr wrap="square">
                <a:spAutoFit/>
              </a:bodyPr>
              <a:lstStyle/>
              <a:p>
                <a:pPr>
                  <a:lnSpc>
                    <a:spcPct val="150000"/>
                  </a:lnSpc>
                  <a:spcAft>
                    <a:spcPts val="800"/>
                  </a:spcAft>
                </a:pPr>
                <a:r>
                  <a:rPr lang="en-US" sz="4000">
                    <a:latin typeface="Arial" panose="020B0604020202020204" pitchFamily="34" charset="0"/>
                    <a:ea typeface="Times New Roman" panose="02020603050405020304" pitchFamily="18" charset="0"/>
                    <a:cs typeface="Arial" panose="020B0604020202020204" pitchFamily="34" charset="0"/>
                  </a:rPr>
                  <a:t>Ta có: </a:t>
                </a:r>
                <a14:m>
                  <m:oMath xmlns:m="http://schemas.openxmlformats.org/officeDocument/2006/math">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4000" i="1">
                            <a:effectLst/>
                            <a:latin typeface="Cambria Math" panose="02040503050406030204" pitchFamily="18" charset="0"/>
                            <a:ea typeface="Cambria Math" panose="02040503050406030204" pitchFamily="18" charset="0"/>
                            <a:cs typeface="Times New Roman" panose="02020603050405020304" pitchFamily="18" charset="0"/>
                          </a:rPr>
                          <m:t>4</m:t>
                        </m:r>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000" i="1">
                            <a:effectLst/>
                            <a:latin typeface="Cambria Math" panose="02040503050406030204" pitchFamily="18" charset="0"/>
                            <a:ea typeface="Cambria Math" panose="02040503050406030204" pitchFamily="18" charset="0"/>
                            <a:cs typeface="Times New Roman" panose="02020603050405020304" pitchFamily="18" charset="0"/>
                          </a:rPr>
                          <m:t>+5</m:t>
                        </m:r>
                      </m:num>
                      <m:den>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000" i="1">
                            <a:effectLst/>
                            <a:latin typeface="Cambria Math" panose="02040503050406030204" pitchFamily="18" charset="0"/>
                            <a:ea typeface="Cambria Math" panose="02040503050406030204" pitchFamily="18" charset="0"/>
                            <a:cs typeface="Times New Roman" panose="02020603050405020304" pitchFamily="18" charset="0"/>
                          </a:rPr>
                          <m:t>+1</m:t>
                        </m:r>
                      </m:den>
                    </m:f>
                    <m:r>
                      <a:rPr lang="en-US" sz="4000" i="1">
                        <a:effectLst/>
                        <a:latin typeface="Cambria Math" panose="02040503050406030204" pitchFamily="18" charset="0"/>
                        <a:ea typeface="Cambria Math" panose="02040503050406030204" pitchFamily="18" charset="0"/>
                        <a:cs typeface="Times New Roman" panose="02020603050405020304" pitchFamily="18" charset="0"/>
                      </a:rPr>
                      <m:t>&gt;0, ∀</m:t>
                    </m:r>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0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𝑁</m:t>
                        </m:r>
                      </m:e>
                      <m:sup>
                        <m:r>
                          <a:rPr lang="en-US" sz="4000" i="1">
                            <a:effectLst/>
                            <a:latin typeface="Cambria Math" panose="02040503050406030204" pitchFamily="18" charset="0"/>
                            <a:ea typeface="Cambria Math" panose="02040503050406030204" pitchFamily="18" charset="0"/>
                            <a:cs typeface="Times New Roman" panose="02020603050405020304" pitchFamily="18" charset="0"/>
                          </a:rPr>
                          <m:t>∗</m:t>
                        </m:r>
                      </m:sup>
                    </m:sSup>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800"/>
                  </a:spcAft>
                </a:pPr>
                <a14:m>
                  <m:oMath xmlns:m="http://schemas.openxmlformats.org/officeDocument/2006/math">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4000" i="1">
                            <a:effectLst/>
                            <a:latin typeface="Cambria Math" panose="02040503050406030204" pitchFamily="18" charset="0"/>
                            <a:ea typeface="Cambria Math" panose="02040503050406030204" pitchFamily="18" charset="0"/>
                            <a:cs typeface="Times New Roman" panose="02020603050405020304" pitchFamily="18" charset="0"/>
                          </a:rPr>
                          <m:t>4</m:t>
                        </m:r>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000" i="1">
                            <a:effectLst/>
                            <a:latin typeface="Cambria Math" panose="02040503050406030204" pitchFamily="18" charset="0"/>
                            <a:ea typeface="Cambria Math" panose="02040503050406030204" pitchFamily="18" charset="0"/>
                            <a:cs typeface="Times New Roman" panose="02020603050405020304" pitchFamily="18" charset="0"/>
                          </a:rPr>
                          <m:t>+5</m:t>
                        </m:r>
                      </m:num>
                      <m:den>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000" i="1">
                            <a:effectLst/>
                            <a:latin typeface="Cambria Math" panose="02040503050406030204" pitchFamily="18" charset="0"/>
                            <a:ea typeface="Cambria Math" panose="02040503050406030204" pitchFamily="18" charset="0"/>
                            <a:cs typeface="Times New Roman" panose="02020603050405020304" pitchFamily="18" charset="0"/>
                          </a:rPr>
                          <m:t>+1</m:t>
                        </m:r>
                      </m:den>
                    </m:f>
                    <m:r>
                      <a:rPr lang="en-US" sz="40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4000" i="1">
                            <a:effectLst/>
                            <a:latin typeface="Cambria Math" panose="02040503050406030204" pitchFamily="18" charset="0"/>
                            <a:ea typeface="Cambria Math" panose="02040503050406030204" pitchFamily="18" charset="0"/>
                            <a:cs typeface="Times New Roman" panose="02020603050405020304" pitchFamily="18" charset="0"/>
                          </a:rPr>
                          <m:t>4</m:t>
                        </m:r>
                        <m:d>
                          <m:d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000" i="1">
                                <a:effectLst/>
                                <a:latin typeface="Cambria Math" panose="02040503050406030204" pitchFamily="18" charset="0"/>
                                <a:ea typeface="Cambria Math" panose="02040503050406030204" pitchFamily="18" charset="0"/>
                                <a:cs typeface="Times New Roman" panose="02020603050405020304" pitchFamily="18" charset="0"/>
                              </a:rPr>
                              <m:t>+1</m:t>
                            </m:r>
                          </m:e>
                        </m:d>
                        <m:r>
                          <a:rPr lang="en-US" sz="40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000" i="1">
                            <a:effectLst/>
                            <a:latin typeface="Cambria Math" panose="02040503050406030204" pitchFamily="18" charset="0"/>
                            <a:ea typeface="Cambria Math" panose="02040503050406030204" pitchFamily="18" charset="0"/>
                            <a:cs typeface="Times New Roman" panose="02020603050405020304" pitchFamily="18" charset="0"/>
                          </a:rPr>
                          <m:t>+1</m:t>
                        </m:r>
                      </m:den>
                    </m:f>
                    <m:r>
                      <a:rPr lang="en-US" sz="4000" i="1">
                        <a:effectLst/>
                        <a:latin typeface="Cambria Math" panose="02040503050406030204" pitchFamily="18" charset="0"/>
                        <a:ea typeface="Cambria Math" panose="02040503050406030204" pitchFamily="18" charset="0"/>
                        <a:cs typeface="Times New Roman" panose="02020603050405020304" pitchFamily="18" charset="0"/>
                      </a:rPr>
                      <m:t>=4+</m:t>
                    </m:r>
                    <m:f>
                      <m:f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40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000" i="1">
                            <a:effectLst/>
                            <a:latin typeface="Cambria Math" panose="02040503050406030204" pitchFamily="18" charset="0"/>
                            <a:ea typeface="Cambria Math" panose="02040503050406030204" pitchFamily="18" charset="0"/>
                            <a:cs typeface="Times New Roman" panose="02020603050405020304" pitchFamily="18" charset="0"/>
                          </a:rPr>
                          <m:t>+1</m:t>
                        </m:r>
                      </m:den>
                    </m:f>
                    <m:r>
                      <a:rPr lang="en-US" sz="4000" i="1">
                        <a:effectLst/>
                        <a:latin typeface="Cambria Math" panose="02040503050406030204" pitchFamily="18" charset="0"/>
                        <a:ea typeface="Cambria Math" panose="02040503050406030204" pitchFamily="18" charset="0"/>
                        <a:cs typeface="Times New Roman" panose="02020603050405020304" pitchFamily="18" charset="0"/>
                      </a:rPr>
                      <m:t>≤4+</m:t>
                    </m:r>
                    <m:f>
                      <m:f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40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4000" i="1">
                            <a:effectLst/>
                            <a:latin typeface="Cambria Math" panose="02040503050406030204" pitchFamily="18" charset="0"/>
                            <a:ea typeface="Cambria Math" panose="02040503050406030204" pitchFamily="18" charset="0"/>
                            <a:cs typeface="Times New Roman" panose="02020603050405020304" pitchFamily="18" charset="0"/>
                          </a:rPr>
                          <m:t>2</m:t>
                        </m:r>
                      </m:den>
                    </m:f>
                    <m:r>
                      <a:rPr lang="en-US" sz="40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4000" i="1">
                            <a:effectLst/>
                            <a:latin typeface="Cambria Math" panose="02040503050406030204" pitchFamily="18" charset="0"/>
                            <a:ea typeface="Cambria Math" panose="02040503050406030204" pitchFamily="18" charset="0"/>
                            <a:cs typeface="Times New Roman" panose="02020603050405020304" pitchFamily="18" charset="0"/>
                          </a:rPr>
                          <m:t>9</m:t>
                        </m:r>
                      </m:num>
                      <m:den>
                        <m:r>
                          <a:rPr lang="en-US" sz="4000" i="1">
                            <a:effectLst/>
                            <a:latin typeface="Cambria Math" panose="02040503050406030204" pitchFamily="18" charset="0"/>
                            <a:ea typeface="Cambria Math" panose="02040503050406030204" pitchFamily="18" charset="0"/>
                            <a:cs typeface="Times New Roman" panose="02020603050405020304" pitchFamily="18" charset="0"/>
                          </a:rPr>
                          <m:t>2</m:t>
                        </m:r>
                      </m:den>
                    </m:f>
                    <m:r>
                      <a:rPr lang="en-US" sz="4000" i="1">
                        <a:effectLst/>
                        <a:latin typeface="Cambria Math" panose="02040503050406030204" pitchFamily="18" charset="0"/>
                        <a:ea typeface="Cambria Math" panose="02040503050406030204" pitchFamily="18" charset="0"/>
                        <a:cs typeface="Times New Roman" panose="02020603050405020304" pitchFamily="18" charset="0"/>
                      </a:rPr>
                      <m:t>, ∀</m:t>
                    </m:r>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0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𝑁</m:t>
                        </m:r>
                      </m:e>
                      <m:sup>
                        <m:r>
                          <a:rPr lang="en-US" sz="4000" i="1">
                            <a:effectLst/>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4000">
                    <a:effectLst/>
                    <a:latin typeface="Arial" panose="020B0604020202020204" pitchFamily="34" charset="0"/>
                    <a:ea typeface="Times New Roman" panose="02020603050405020304" pitchFamily="18" charset="0"/>
                    <a:cs typeface="Arial" panose="020B0604020202020204" pitchFamily="34" charset="0"/>
                  </a:rPr>
                  <a:t> </a:t>
                </a:r>
              </a:p>
              <a:p>
                <a:pPr>
                  <a:lnSpc>
                    <a:spcPct val="150000"/>
                  </a:lnSpc>
                  <a:spcAft>
                    <a:spcPts val="800"/>
                  </a:spcAft>
                </a:pPr>
                <a:r>
                  <a:rPr lang="en-US" sz="4000">
                    <a:effectLst/>
                    <a:latin typeface="Arial" panose="020B0604020202020204" pitchFamily="34" charset="0"/>
                    <a:ea typeface="Times New Roman" panose="02020603050405020304" pitchFamily="18" charset="0"/>
                    <a:cs typeface="Arial" panose="020B0604020202020204" pitchFamily="34" charset="0"/>
                  </a:rPr>
                  <a:t>Suy ra </a:t>
                </a:r>
                <a14:m>
                  <m:oMath xmlns:m="http://schemas.openxmlformats.org/officeDocument/2006/math">
                    <m:r>
                      <a:rPr lang="en-US" sz="4000" i="1">
                        <a:effectLst/>
                        <a:latin typeface="Cambria Math" panose="02040503050406030204" pitchFamily="18" charset="0"/>
                        <a:ea typeface="Cambria Math" panose="02040503050406030204" pitchFamily="18" charset="0"/>
                        <a:cs typeface="Times New Roman" panose="02020603050405020304" pitchFamily="18" charset="0"/>
                      </a:rPr>
                      <m:t>0&lt;</m:t>
                    </m:r>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effectLst/>
                        <a:latin typeface="Cambria Math" panose="02040503050406030204" pitchFamily="18" charset="0"/>
                        <a:ea typeface="Cambria Math" panose="02040503050406030204" pitchFamily="18" charset="0"/>
                        <a:cs typeface="Times New Roman" panose="02020603050405020304" pitchFamily="18" charset="0"/>
                      </a:rPr>
                      <m:t>&lt;</m:t>
                    </m:r>
                    <m:f>
                      <m:f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4000" i="1">
                            <a:effectLst/>
                            <a:latin typeface="Cambria Math" panose="02040503050406030204" pitchFamily="18" charset="0"/>
                            <a:ea typeface="Cambria Math" panose="02040503050406030204" pitchFamily="18" charset="0"/>
                            <a:cs typeface="Times New Roman" panose="02020603050405020304" pitchFamily="18" charset="0"/>
                          </a:rPr>
                          <m:t>9</m:t>
                        </m:r>
                      </m:num>
                      <m:den>
                        <m:r>
                          <a:rPr lang="en-US" sz="4000" i="1">
                            <a:effectLst/>
                            <a:latin typeface="Cambria Math" panose="02040503050406030204" pitchFamily="18" charset="0"/>
                            <a:ea typeface="Cambria Math" panose="02040503050406030204" pitchFamily="18" charset="0"/>
                            <a:cs typeface="Times New Roman" panose="02020603050405020304" pitchFamily="18" charset="0"/>
                          </a:rPr>
                          <m:t>2</m:t>
                        </m:r>
                      </m:den>
                    </m:f>
                    <m:r>
                      <a:rPr lang="en-US" sz="4000" i="1">
                        <a:effectLst/>
                        <a:latin typeface="Cambria Math" panose="02040503050406030204" pitchFamily="18" charset="0"/>
                        <a:ea typeface="Cambria Math" panose="02040503050406030204" pitchFamily="18" charset="0"/>
                        <a:cs typeface="Times New Roman" panose="02020603050405020304" pitchFamily="18" charset="0"/>
                      </a:rPr>
                      <m:t>, ∀</m:t>
                    </m:r>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0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𝑁</m:t>
                        </m:r>
                      </m:e>
                      <m:sup>
                        <m:r>
                          <a:rPr lang="en-US" sz="4000" i="1">
                            <a:effectLst/>
                            <a:latin typeface="Cambria Math" panose="02040503050406030204" pitchFamily="18" charset="0"/>
                            <a:ea typeface="Cambria Math" panose="02040503050406030204" pitchFamily="18" charset="0"/>
                            <a:cs typeface="Times New Roman" panose="02020603050405020304" pitchFamily="18" charset="0"/>
                          </a:rPr>
                          <m:t>∗</m:t>
                        </m:r>
                      </m:sup>
                    </m:sSup>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800"/>
                  </a:spcAft>
                </a:pPr>
                <a:r>
                  <a:rPr lang="en-US" sz="4000">
                    <a:effectLst/>
                    <a:latin typeface="Arial" panose="020B0604020202020204" pitchFamily="34" charset="0"/>
                    <a:ea typeface="Times New Roman" panose="02020603050405020304" pitchFamily="18" charset="0"/>
                    <a:cs typeface="Arial" panose="020B0604020202020204" pitchFamily="34" charset="0"/>
                  </a:rPr>
                  <a:t>Vậy dãy số </a:t>
                </a:r>
                <a14:m>
                  <m:oMath xmlns:m="http://schemas.openxmlformats.org/officeDocument/2006/math">
                    <m:r>
                      <a:rPr lang="en-US" sz="4000" i="1">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4000">
                    <a:effectLst/>
                    <a:latin typeface="Arial" panose="020B0604020202020204" pitchFamily="34" charset="0"/>
                    <a:ea typeface="Times New Roman" panose="02020603050405020304" pitchFamily="18" charset="0"/>
                    <a:cs typeface="Arial" panose="020B0604020202020204" pitchFamily="34" charset="0"/>
                  </a:rPr>
                  <a:t> bị chặn.</a:t>
                </a:r>
              </a:p>
            </p:txBody>
          </p:sp>
        </mc:Choice>
        <mc:Fallback xmlns="">
          <p:sp>
            <p:nvSpPr>
              <p:cNvPr id="5" name="Rectangle 4"/>
              <p:cNvSpPr>
                <a:spLocks noRot="1" noChangeAspect="1" noMove="1" noResize="1" noEditPoints="1" noAdjustHandles="1" noChangeArrowheads="1" noChangeShapeType="1" noTextEdit="1"/>
              </p:cNvSpPr>
              <p:nvPr/>
            </p:nvSpPr>
            <p:spPr>
              <a:xfrm>
                <a:off x="2238531" y="4533900"/>
                <a:ext cx="14126767" cy="5329216"/>
              </a:xfrm>
              <a:prstGeom prst="rect">
                <a:avLst/>
              </a:prstGeom>
              <a:blipFill>
                <a:blip r:embed="rId4"/>
                <a:stretch>
                  <a:fillRect l="-1510" b="-1831"/>
                </a:stretch>
              </a:blipFill>
            </p:spPr>
            <p:txBody>
              <a:bodyPr/>
              <a:lstStyle/>
              <a:p>
                <a:r>
                  <a:rPr lang="en-US">
                    <a:noFill/>
                  </a:rPr>
                  <a:t> </a:t>
                </a:r>
              </a:p>
            </p:txBody>
          </p:sp>
        </mc:Fallback>
      </mc:AlternateContent>
      <p:pic>
        <p:nvPicPr>
          <p:cNvPr id="6" name="Picture 5"/>
          <p:cNvPicPr>
            <a:picLocks noChangeAspect="1"/>
          </p:cNvPicPr>
          <p:nvPr/>
        </p:nvPicPr>
        <p:blipFill>
          <a:blip r:embed="rId5"/>
          <a:stretch>
            <a:fillRect/>
          </a:stretch>
        </p:blipFill>
        <p:spPr>
          <a:xfrm>
            <a:off x="16210107" y="7234003"/>
            <a:ext cx="1659581" cy="2814616"/>
          </a:xfrm>
          <a:prstGeom prst="rect">
            <a:avLst/>
          </a:prstGeom>
        </p:spPr>
      </p:pic>
      <p:pic>
        <p:nvPicPr>
          <p:cNvPr id="10" name="Picture 9"/>
          <p:cNvPicPr>
            <a:picLocks noChangeAspect="1"/>
          </p:cNvPicPr>
          <p:nvPr/>
        </p:nvPicPr>
        <p:blipFill>
          <a:blip r:embed="rId6"/>
          <a:stretch>
            <a:fillRect/>
          </a:stretch>
        </p:blipFill>
        <p:spPr>
          <a:xfrm>
            <a:off x="15711517" y="38100"/>
            <a:ext cx="2158171" cy="2109399"/>
          </a:xfrm>
          <a:prstGeom prst="rect">
            <a:avLst/>
          </a:prstGeom>
        </p:spPr>
      </p:pic>
    </p:spTree>
    <p:extLst>
      <p:ext uri="{BB962C8B-B14F-4D97-AF65-F5344CB8AC3E}">
        <p14:creationId xmlns:p14="http://schemas.microsoft.com/office/powerpoint/2010/main" val="111018392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wipe(down)">
                                      <p:cBhvr>
                                        <p:cTn id="21" dur="500"/>
                                        <p:tgtEl>
                                          <p:spTgt spid="5">
                                            <p:txEl>
                                              <p:pRg st="0" end="0"/>
                                            </p:txEl>
                                          </p:spTgt>
                                        </p:tgtEl>
                                      </p:cBhvr>
                                    </p:animEffect>
                                  </p:childTnLst>
                                </p:cTn>
                              </p:par>
                            </p:childTnLst>
                          </p:cTn>
                        </p:par>
                        <p:par>
                          <p:cTn id="22" fill="hold">
                            <p:stCondLst>
                              <p:cond delay="500"/>
                            </p:stCondLst>
                            <p:childTnLst>
                              <p:par>
                                <p:cTn id="23" presetID="14" presetClass="entr" presetSubtype="10" fill="hold" nodeType="after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5" dur="500"/>
                                        <p:tgtEl>
                                          <p:spTgt spid="5">
                                            <p:txEl>
                                              <p:pRg st="1" end="1"/>
                                            </p:txEl>
                                          </p:spTgt>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wipe(left)">
                                      <p:cBhvr>
                                        <p:cTn id="29" dur="500"/>
                                        <p:tgtEl>
                                          <p:spTgt spid="5">
                                            <p:txEl>
                                              <p:pRg st="2" end="2"/>
                                            </p:txEl>
                                          </p:spTgt>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grpSp>
        <p:nvGrpSpPr>
          <p:cNvPr id="15" name="Group 14"/>
          <p:cNvGrpSpPr/>
          <p:nvPr/>
        </p:nvGrpSpPr>
        <p:grpSpPr>
          <a:xfrm>
            <a:off x="1202423" y="571500"/>
            <a:ext cx="4876800" cy="1243949"/>
            <a:chOff x="1524000" y="322848"/>
            <a:chExt cx="4876800" cy="1524000"/>
          </a:xfrm>
        </p:grpSpPr>
        <p:sp>
          <p:nvSpPr>
            <p:cNvPr id="16" name="Flowchart: Terminator 15"/>
            <p:cNvSpPr/>
            <p:nvPr/>
          </p:nvSpPr>
          <p:spPr>
            <a:xfrm>
              <a:off x="1524000" y="322848"/>
              <a:ext cx="4876800" cy="1524000"/>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99779" y="353170"/>
              <a:ext cx="3925242" cy="1385720"/>
            </a:xfrm>
            <a:prstGeom prst="rect">
              <a:avLst/>
            </a:prstGeom>
            <a:solidFill>
              <a:srgbClr val="FFFF93"/>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4</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 name="Picture 1"/>
          <p:cNvPicPr>
            <a:picLocks noChangeAspect="1"/>
          </p:cNvPicPr>
          <p:nvPr/>
        </p:nvPicPr>
        <p:blipFill>
          <a:blip r:embed="rId2"/>
          <a:stretch>
            <a:fillRect/>
          </a:stretch>
        </p:blipFill>
        <p:spPr>
          <a:xfrm>
            <a:off x="16044679" y="443883"/>
            <a:ext cx="1709921" cy="1880217"/>
          </a:xfrm>
          <a:prstGeom prst="rect">
            <a:avLst/>
          </a:prstGeom>
        </p:spPr>
      </p:pic>
      <p:sp>
        <p:nvSpPr>
          <p:cNvPr id="21" name="Oval Callout 20"/>
          <p:cNvSpPr/>
          <p:nvPr/>
        </p:nvSpPr>
        <p:spPr>
          <a:xfrm>
            <a:off x="8170181" y="3579720"/>
            <a:ext cx="1789177" cy="841560"/>
          </a:xfrm>
          <a:prstGeom prst="wedgeEllipseCallout">
            <a:avLst>
              <a:gd name="adj1" fmla="val 40685"/>
              <a:gd name="adj2" fmla="val 26553"/>
            </a:avLst>
          </a:prstGeom>
          <a:solidFill>
            <a:srgbClr val="FFFF93"/>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1F497D"/>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1F497D"/>
              </a:solidFill>
              <a:effectLst/>
              <a:uLnTx/>
              <a:uFillTx/>
              <a:latin typeface="Calibri"/>
              <a:ea typeface="+mn-ea"/>
              <a:cs typeface="+mn-cs"/>
            </a:endParaRPr>
          </a:p>
        </p:txBody>
      </p:sp>
      <p:pic>
        <p:nvPicPr>
          <p:cNvPr id="10" name="Picture 9"/>
          <p:cNvPicPr>
            <a:picLocks noChangeAspect="1"/>
          </p:cNvPicPr>
          <p:nvPr/>
        </p:nvPicPr>
        <p:blipFill>
          <a:blip r:embed="rId3"/>
          <a:stretch>
            <a:fillRect/>
          </a:stretch>
        </p:blipFill>
        <p:spPr>
          <a:xfrm>
            <a:off x="-228600" y="3576911"/>
            <a:ext cx="1283610" cy="1688738"/>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3410434" y="2095500"/>
                <a:ext cx="11308673" cy="941476"/>
              </a:xfrm>
              <a:prstGeom prst="rect">
                <a:avLst/>
              </a:prstGeom>
            </p:spPr>
            <p:txBody>
              <a:bodyPr wrap="none">
                <a:spAutoFit/>
              </a:bodyPr>
              <a:lstStyle/>
              <a:p>
                <a:pPr lvl="0" algn="just">
                  <a:lnSpc>
                    <a:spcPct val="150000"/>
                  </a:lnSpc>
                  <a:spcAft>
                    <a:spcPts val="800"/>
                  </a:spcAft>
                  <a:defRPr/>
                </a:pPr>
                <a:r>
                  <a:rPr lang="en-US" sz="3800">
                    <a:solidFill>
                      <a:schemeClr val="bg1"/>
                    </a:solidFill>
                    <a:latin typeface="Arial" panose="020B0604020202020204" pitchFamily="34" charset="0"/>
                    <a:ea typeface="Calibri" panose="020F0502020204030204" pitchFamily="34" charset="0"/>
                    <a:cs typeface="Arial" panose="020B0604020202020204" pitchFamily="34" charset="0"/>
                  </a:rPr>
                  <a:t>Xét tính bị chặn của dãy số </a:t>
                </a:r>
                <a14:m>
                  <m:oMath xmlns:m="http://schemas.openxmlformats.org/officeDocument/2006/math">
                    <m:d>
                      <m:dPr>
                        <m:ctrlPr>
                          <a:rPr lang="en-US" sz="3800" i="1">
                            <a:solidFill>
                              <a:schemeClr val="bg1"/>
                            </a:solidFill>
                            <a:latin typeface="Cambria Math" panose="02040503050406030204" pitchFamily="18" charset="0"/>
                            <a:cs typeface="Arial" panose="020B0604020202020204" pitchFamily="34" charset="0"/>
                          </a:rPr>
                        </m:ctrlPr>
                      </m:dPr>
                      <m:e>
                        <m:sSub>
                          <m:sSubPr>
                            <m:ctrlPr>
                              <a:rPr lang="en-US" sz="3800" i="1">
                                <a:solidFill>
                                  <a:schemeClr val="bg1"/>
                                </a:solidFill>
                                <a:latin typeface="Cambria Math" panose="02040503050406030204" pitchFamily="18" charset="0"/>
                                <a:cs typeface="Arial" panose="020B0604020202020204" pitchFamily="34" charset="0"/>
                              </a:rPr>
                            </m:ctrlPr>
                          </m:sSubPr>
                          <m:e>
                            <m:r>
                              <a:rPr lang="en-US" sz="3800" i="1">
                                <a:solidFill>
                                  <a:schemeClr val="bg1"/>
                                </a:solidFill>
                                <a:latin typeface="Cambria Math" panose="02040503050406030204" pitchFamily="18" charset="0"/>
                                <a:cs typeface="Arial" panose="020B0604020202020204" pitchFamily="34" charset="0"/>
                              </a:rPr>
                              <m:t>𝑢</m:t>
                            </m:r>
                          </m:e>
                          <m:sub>
                            <m:r>
                              <a:rPr lang="en-US" sz="3800" i="1">
                                <a:solidFill>
                                  <a:schemeClr val="bg1"/>
                                </a:solidFill>
                                <a:latin typeface="Cambria Math" panose="02040503050406030204" pitchFamily="18" charset="0"/>
                                <a:cs typeface="Arial" panose="020B0604020202020204" pitchFamily="34" charset="0"/>
                              </a:rPr>
                              <m:t>𝑛</m:t>
                            </m:r>
                          </m:sub>
                        </m:sSub>
                      </m:e>
                    </m:d>
                    <m:r>
                      <a:rPr lang="en-US" sz="3800">
                        <a:solidFill>
                          <a:schemeClr val="bg1"/>
                        </a:solidFill>
                        <a:latin typeface="Cambria Math" panose="02040503050406030204" pitchFamily="18" charset="0"/>
                        <a:cs typeface="Arial" panose="020B0604020202020204" pitchFamily="34" charset="0"/>
                      </a:rPr>
                      <m:t>,</m:t>
                    </m:r>
                  </m:oMath>
                </a14:m>
                <a:r>
                  <a:rPr lang="en-US" sz="3800">
                    <a:solidFill>
                      <a:schemeClr val="bg1"/>
                    </a:solidFill>
                    <a:latin typeface="Arial" panose="020B0604020202020204" pitchFamily="34" charset="0"/>
                    <a:ea typeface="Calibri" panose="020F0502020204030204" pitchFamily="34" charset="0"/>
                    <a:cs typeface="Arial" panose="020B0604020202020204" pitchFamily="34" charset="0"/>
                  </a:rPr>
                  <a:t> với  </a:t>
                </a:r>
                <a14:m>
                  <m:oMath xmlns:m="http://schemas.openxmlformats.org/officeDocument/2006/math">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𝑢</m:t>
                    </m:r>
                    <m:r>
                      <a:rPr lang="en-US" sz="3800" i="1" baseline="-25000">
                        <a:solidFill>
                          <a:schemeClr val="bg1"/>
                        </a:solidFill>
                        <a:latin typeface="Cambria Math" panose="02040503050406030204" pitchFamily="18" charset="0"/>
                        <a:ea typeface="Times New Roman" panose="02020603050405020304" pitchFamily="18" charset="0"/>
                        <a:cs typeface="Arial" panose="020B0604020202020204" pitchFamily="34" charset="0"/>
                      </a:rPr>
                      <m:t>𝑛</m:t>
                    </m:r>
                    <m:r>
                      <a:rPr lang="en-US" sz="3800" i="1">
                        <a:solidFill>
                          <a:schemeClr val="bg1"/>
                        </a:solidFill>
                        <a:latin typeface="Cambria Math" panose="02040503050406030204" pitchFamily="18" charset="0"/>
                        <a:ea typeface="Gungsuh" panose="02030600000101010101" pitchFamily="18" charset="-127"/>
                        <a:cs typeface="Arial" panose="020B0604020202020204" pitchFamily="34" charset="0"/>
                      </a:rPr>
                      <m:t> = 2</m:t>
                    </m:r>
                    <m:r>
                      <a:rPr lang="en-US" sz="3800" i="1">
                        <a:solidFill>
                          <a:schemeClr val="bg1"/>
                        </a:solidFill>
                        <a:latin typeface="Cambria Math" panose="02040503050406030204" pitchFamily="18" charset="0"/>
                        <a:ea typeface="Gungsuh" panose="02030600000101010101" pitchFamily="18" charset="-127"/>
                        <a:cs typeface="Arial" panose="020B0604020202020204" pitchFamily="34" charset="0"/>
                      </a:rPr>
                      <m:t>𝑛</m:t>
                    </m:r>
                    <m:r>
                      <a:rPr lang="en-US" sz="3800" i="1">
                        <a:solidFill>
                          <a:schemeClr val="bg1"/>
                        </a:solidFill>
                        <a:latin typeface="Cambria Math" panose="02040503050406030204" pitchFamily="18" charset="0"/>
                        <a:ea typeface="Gungsuh" panose="02030600000101010101" pitchFamily="18" charset="-127"/>
                        <a:cs typeface="Arial" panose="020B0604020202020204" pitchFamily="34" charset="0"/>
                      </a:rPr>
                      <m:t> – 1   </m:t>
                    </m:r>
                  </m:oMath>
                </a14:m>
                <a:endParaRPr lang="nl-NL" sz="380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410434" y="2095500"/>
                <a:ext cx="11308673" cy="941476"/>
              </a:xfrm>
              <a:prstGeom prst="rect">
                <a:avLst/>
              </a:prstGeom>
              <a:blipFill>
                <a:blip r:embed="rId4"/>
                <a:stretch>
                  <a:fillRect l="-1778" b="-253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524000" y="4762500"/>
                <a:ext cx="15621000" cy="5102679"/>
              </a:xfrm>
              <a:prstGeom prst="rect">
                <a:avLst/>
              </a:prstGeom>
            </p:spPr>
            <p:txBody>
              <a:bodyPr wrap="square">
                <a:spAutoFit/>
              </a:bodyPr>
              <a:lstStyle/>
              <a:p>
                <a:pPr>
                  <a:lnSpc>
                    <a:spcPct val="150000"/>
                  </a:lnSpc>
                  <a:spcAft>
                    <a:spcPts val="800"/>
                  </a:spcAft>
                </a:pP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Ta có: </a:t>
                </a:r>
                <a14:m>
                  <m:oMath xmlns:m="http://schemas.openxmlformats.org/officeDocument/2006/math">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𝑢</m:t>
                    </m:r>
                    <m:r>
                      <a:rPr lang="en-US" sz="3800" i="1" baseline="-25000">
                        <a:solidFill>
                          <a:schemeClr val="bg1"/>
                        </a:solidFill>
                        <a:latin typeface="Cambria Math" panose="02040503050406030204" pitchFamily="18" charset="0"/>
                        <a:ea typeface="Times New Roman" panose="02020603050405020304" pitchFamily="18" charset="0"/>
                        <a:cs typeface="Arial" panose="020B0604020202020204" pitchFamily="34" charset="0"/>
                      </a:rPr>
                      <m:t>𝑛</m:t>
                    </m:r>
                    <m:r>
                      <a:rPr lang="en-US" sz="3800" i="1">
                        <a:solidFill>
                          <a:schemeClr val="bg1"/>
                        </a:solidFill>
                        <a:latin typeface="Cambria Math" panose="02040503050406030204" pitchFamily="18" charset="0"/>
                        <a:ea typeface="Gungsuh" panose="02030600000101010101" pitchFamily="18" charset="-127"/>
                        <a:cs typeface="Arial" panose="020B0604020202020204" pitchFamily="34" charset="0"/>
                      </a:rPr>
                      <m:t> = 2</m:t>
                    </m:r>
                    <m:r>
                      <a:rPr lang="en-US" sz="3800" i="1">
                        <a:solidFill>
                          <a:schemeClr val="bg1"/>
                        </a:solidFill>
                        <a:latin typeface="Cambria Math" panose="02040503050406030204" pitchFamily="18" charset="0"/>
                        <a:ea typeface="Gungsuh" panose="02030600000101010101" pitchFamily="18" charset="-127"/>
                        <a:cs typeface="Arial" panose="020B0604020202020204" pitchFamily="34" charset="0"/>
                      </a:rPr>
                      <m:t>𝑛</m:t>
                    </m:r>
                    <m:r>
                      <a:rPr lang="en-US" sz="3800" i="1">
                        <a:solidFill>
                          <a:schemeClr val="bg1"/>
                        </a:solidFill>
                        <a:latin typeface="Cambria Math" panose="02040503050406030204" pitchFamily="18" charset="0"/>
                        <a:ea typeface="Gungsuh" panose="02030600000101010101" pitchFamily="18" charset="-127"/>
                        <a:cs typeface="Arial" panose="020B0604020202020204" pitchFamily="34" charset="0"/>
                      </a:rPr>
                      <m:t> – 1 ≥ 1, ∀ </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𝑛</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ℕ</m:t>
                    </m:r>
                    <m:r>
                      <a:rPr lang="en-US" sz="3800" i="1" baseline="3000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oMath>
                </a14:m>
                <a:endParaRPr lang="en-US" sz="38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800"/>
                  </a:spcAft>
                </a:pP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Do đó, dãy số </a:t>
                </a:r>
                <a14:m>
                  <m:oMath xmlns:m="http://schemas.openxmlformats.org/officeDocument/2006/math">
                    <m:d>
                      <m:dPr>
                        <m:ctrlPr>
                          <a:rPr lang="en-US" sz="3800" i="1">
                            <a:solidFill>
                              <a:schemeClr val="bg1"/>
                            </a:solidFill>
                            <a:latin typeface="Cambria Math" panose="02040503050406030204" pitchFamily="18" charset="0"/>
                            <a:cs typeface="Arial" panose="020B0604020202020204" pitchFamily="34" charset="0"/>
                          </a:rPr>
                        </m:ctrlPr>
                      </m:dPr>
                      <m:e>
                        <m:sSub>
                          <m:sSubPr>
                            <m:ctrlPr>
                              <a:rPr lang="en-US" sz="3800" i="1">
                                <a:solidFill>
                                  <a:schemeClr val="bg1"/>
                                </a:solidFill>
                                <a:latin typeface="Cambria Math" panose="02040503050406030204" pitchFamily="18" charset="0"/>
                                <a:cs typeface="Arial" panose="020B0604020202020204" pitchFamily="34" charset="0"/>
                              </a:rPr>
                            </m:ctrlPr>
                          </m:sSubPr>
                          <m:e>
                            <m:r>
                              <a:rPr lang="en-US" sz="3800" i="1">
                                <a:solidFill>
                                  <a:schemeClr val="bg1"/>
                                </a:solidFill>
                                <a:latin typeface="Cambria Math" panose="02040503050406030204" pitchFamily="18" charset="0"/>
                                <a:cs typeface="Arial" panose="020B0604020202020204" pitchFamily="34" charset="0"/>
                              </a:rPr>
                              <m:t>𝑢</m:t>
                            </m:r>
                          </m:e>
                          <m:sub>
                            <m:r>
                              <a:rPr lang="en-US" sz="3800" i="1">
                                <a:solidFill>
                                  <a:schemeClr val="bg1"/>
                                </a:solidFill>
                                <a:latin typeface="Cambria Math" panose="02040503050406030204" pitchFamily="18" charset="0"/>
                                <a:cs typeface="Arial" panose="020B0604020202020204" pitchFamily="34" charset="0"/>
                              </a:rPr>
                              <m:t>𝑛</m:t>
                            </m:r>
                          </m:sub>
                        </m:sSub>
                      </m:e>
                    </m:d>
                    <m:r>
                      <a:rPr lang="en-US" sz="3800">
                        <a:solidFill>
                          <a:schemeClr val="bg1"/>
                        </a:solidFill>
                        <a:latin typeface="Cambria Math" panose="02040503050406030204" pitchFamily="18" charset="0"/>
                        <a:cs typeface="Arial" panose="020B0604020202020204" pitchFamily="34" charset="0"/>
                      </a:rPr>
                      <m:t>,</m:t>
                    </m:r>
                  </m:oMath>
                </a14:m>
                <a:r>
                  <a:rPr lang="en-US" sz="380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bị chặn dưới.</a:t>
                </a:r>
              </a:p>
              <a:p>
                <a:pPr>
                  <a:lnSpc>
                    <a:spcPct val="150000"/>
                  </a:lnSpc>
                  <a:spcAft>
                    <a:spcPts val="800"/>
                  </a:spcAft>
                </a:pP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Dãy số </a:t>
                </a:r>
                <a14:m>
                  <m:oMath xmlns:m="http://schemas.openxmlformats.org/officeDocument/2006/math">
                    <m:d>
                      <m:dPr>
                        <m:ctrlPr>
                          <a:rPr lang="en-US" sz="3800" i="1">
                            <a:solidFill>
                              <a:schemeClr val="bg1"/>
                            </a:solidFill>
                            <a:latin typeface="Cambria Math" panose="02040503050406030204" pitchFamily="18" charset="0"/>
                            <a:cs typeface="Arial" panose="020B0604020202020204" pitchFamily="34" charset="0"/>
                          </a:rPr>
                        </m:ctrlPr>
                      </m:dPr>
                      <m:e>
                        <m:sSub>
                          <m:sSubPr>
                            <m:ctrlPr>
                              <a:rPr lang="en-US" sz="3800" i="1">
                                <a:solidFill>
                                  <a:schemeClr val="bg1"/>
                                </a:solidFill>
                                <a:latin typeface="Cambria Math" panose="02040503050406030204" pitchFamily="18" charset="0"/>
                                <a:cs typeface="Arial" panose="020B0604020202020204" pitchFamily="34" charset="0"/>
                              </a:rPr>
                            </m:ctrlPr>
                          </m:sSubPr>
                          <m:e>
                            <m:r>
                              <a:rPr lang="en-US" sz="3800" i="1">
                                <a:solidFill>
                                  <a:schemeClr val="bg1"/>
                                </a:solidFill>
                                <a:latin typeface="Cambria Math" panose="02040503050406030204" pitchFamily="18" charset="0"/>
                                <a:cs typeface="Arial" panose="020B0604020202020204" pitchFamily="34" charset="0"/>
                              </a:rPr>
                              <m:t>𝑢</m:t>
                            </m:r>
                          </m:e>
                          <m:sub>
                            <m:r>
                              <a:rPr lang="en-US" sz="3800" i="1">
                                <a:solidFill>
                                  <a:schemeClr val="bg1"/>
                                </a:solidFill>
                                <a:latin typeface="Cambria Math" panose="02040503050406030204" pitchFamily="18" charset="0"/>
                                <a:cs typeface="Arial" panose="020B0604020202020204" pitchFamily="34" charset="0"/>
                              </a:rPr>
                              <m:t>𝑛</m:t>
                            </m:r>
                          </m:sub>
                        </m:sSub>
                      </m:e>
                    </m:d>
                    <m:r>
                      <a:rPr lang="en-US" sz="3800">
                        <a:solidFill>
                          <a:schemeClr val="bg1"/>
                        </a:solidFill>
                        <a:latin typeface="Cambria Math" panose="02040503050406030204" pitchFamily="18" charset="0"/>
                        <a:cs typeface="Arial" panose="020B0604020202020204" pitchFamily="34" charset="0"/>
                      </a:rPr>
                      <m:t>,</m:t>
                    </m:r>
                  </m:oMath>
                </a14:m>
                <a:r>
                  <a:rPr lang="en-US" sz="380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không bị chặn trên vì không có số M nào thỏa mãn:</a:t>
                </a:r>
              </a:p>
              <a:p>
                <a:pPr algn="ctr">
                  <a:lnSpc>
                    <a:spcPct val="150000"/>
                  </a:lnSpc>
                  <a:spcAft>
                    <a:spcPts val="800"/>
                  </a:spcAft>
                </a:pPr>
                <a14:m>
                  <m:oMath xmlns:m="http://schemas.openxmlformats.org/officeDocument/2006/math">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𝑢</m:t>
                    </m:r>
                    <m:r>
                      <a:rPr lang="en-US" sz="3800" i="1" baseline="-25000">
                        <a:solidFill>
                          <a:schemeClr val="bg1"/>
                        </a:solidFill>
                        <a:latin typeface="Cambria Math" panose="02040503050406030204" pitchFamily="18" charset="0"/>
                        <a:ea typeface="Times New Roman" panose="02020603050405020304" pitchFamily="18" charset="0"/>
                        <a:cs typeface="Arial" panose="020B0604020202020204" pitchFamily="34" charset="0"/>
                      </a:rPr>
                      <m:t>𝑛</m:t>
                    </m:r>
                    <m:r>
                      <a:rPr lang="en-US" sz="3800" i="1">
                        <a:solidFill>
                          <a:schemeClr val="bg1"/>
                        </a:solidFill>
                        <a:latin typeface="Cambria Math" panose="02040503050406030204" pitchFamily="18" charset="0"/>
                        <a:ea typeface="Caudex"/>
                        <a:cs typeface="Arial" panose="020B0604020202020204" pitchFamily="34" charset="0"/>
                      </a:rPr>
                      <m:t> = 2</m:t>
                    </m:r>
                    <m:r>
                      <a:rPr lang="en-US" sz="3800" i="1">
                        <a:solidFill>
                          <a:schemeClr val="bg1"/>
                        </a:solidFill>
                        <a:latin typeface="Cambria Math" panose="02040503050406030204" pitchFamily="18" charset="0"/>
                        <a:ea typeface="Caudex"/>
                        <a:cs typeface="Arial" panose="020B0604020202020204" pitchFamily="34" charset="0"/>
                      </a:rPr>
                      <m:t>𝑛</m:t>
                    </m:r>
                    <m:r>
                      <a:rPr lang="en-US" sz="3800" i="1">
                        <a:solidFill>
                          <a:schemeClr val="bg1"/>
                        </a:solidFill>
                        <a:latin typeface="Cambria Math" panose="02040503050406030204" pitchFamily="18" charset="0"/>
                        <a:ea typeface="Caudex"/>
                        <a:cs typeface="Arial" panose="020B0604020202020204" pitchFamily="34" charset="0"/>
                      </a:rPr>
                      <m:t> – 1 ≤ </m:t>
                    </m:r>
                    <m:r>
                      <a:rPr lang="en-US" sz="3800" i="1">
                        <a:solidFill>
                          <a:schemeClr val="bg1"/>
                        </a:solidFill>
                        <a:latin typeface="Cambria Math" panose="02040503050406030204" pitchFamily="18" charset="0"/>
                        <a:ea typeface="Caudex"/>
                        <a:cs typeface="Arial" panose="020B0604020202020204" pitchFamily="34" charset="0"/>
                      </a:rPr>
                      <m:t>𝑀</m:t>
                    </m:r>
                  </m:oMath>
                </a14:m>
                <a:r>
                  <a:rPr lang="en-US" sz="3800">
                    <a:solidFill>
                      <a:schemeClr val="bg1"/>
                    </a:solidFill>
                    <a:latin typeface="Arial" panose="020B0604020202020204" pitchFamily="34" charset="0"/>
                    <a:ea typeface="Caudex"/>
                    <a:cs typeface="Arial" panose="020B0604020202020204" pitchFamily="34" charset="0"/>
                  </a:rPr>
                  <a:t> với mọi </a:t>
                </a:r>
                <a14:m>
                  <m:oMath xmlns:m="http://schemas.openxmlformats.org/officeDocument/2006/math">
                    <m:r>
                      <a:rPr lang="en-US" sz="3800" i="1" smtClean="0">
                        <a:solidFill>
                          <a:schemeClr val="bg1"/>
                        </a:solidFill>
                        <a:latin typeface="Cambria Math" panose="02040503050406030204" pitchFamily="18" charset="0"/>
                        <a:ea typeface="Caudex"/>
                        <a:cs typeface="Arial" panose="020B0604020202020204" pitchFamily="34" charset="0"/>
                      </a:rPr>
                      <m:t>𝑛</m:t>
                    </m:r>
                    <m:r>
                      <a:rPr lang="en-US" sz="3800" i="1" smtClean="0">
                        <a:solidFill>
                          <a:schemeClr val="bg1"/>
                        </a:solidFill>
                        <a:latin typeface="Cambria Math" panose="02040503050406030204" pitchFamily="18" charset="0"/>
                        <a:ea typeface="Caudex"/>
                        <a:cs typeface="Arial" panose="020B0604020202020204" pitchFamily="34" charset="0"/>
                      </a:rPr>
                      <m:t> ∈ </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ℕ</m:t>
                    </m:r>
                    <m:r>
                      <a:rPr lang="en-US" sz="3800" i="1" baseline="3000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a:t>
                </a:r>
              </a:p>
              <a:p>
                <a:pPr>
                  <a:lnSpc>
                    <a:spcPct val="150000"/>
                  </a:lnSpc>
                  <a:spcAft>
                    <a:spcPts val="800"/>
                  </a:spcAft>
                </a:pP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Vậy dãy số (u</a:t>
                </a:r>
                <a:r>
                  <a:rPr lang="en-US" sz="3800" baseline="-25000">
                    <a:solidFill>
                      <a:schemeClr val="bg1"/>
                    </a:solidFill>
                    <a:latin typeface="Arial" panose="020B0604020202020204" pitchFamily="34" charset="0"/>
                    <a:ea typeface="Times New Roman" panose="02020603050405020304" pitchFamily="18" charset="0"/>
                    <a:cs typeface="Arial" panose="020B0604020202020204" pitchFamily="34" charset="0"/>
                  </a:rPr>
                  <a:t>n</a:t>
                </a: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 bị chặn dưới và không bị chặn trên nên không bị chặn.</a:t>
                </a:r>
                <a:endPar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524000" y="4762500"/>
                <a:ext cx="15621000" cy="5102679"/>
              </a:xfrm>
              <a:prstGeom prst="rect">
                <a:avLst/>
              </a:prstGeom>
              <a:blipFill>
                <a:blip r:embed="rId5"/>
                <a:stretch>
                  <a:fillRect l="-1288" b="-1792"/>
                </a:stretch>
              </a:blipFill>
            </p:spPr>
            <p:txBody>
              <a:bodyPr/>
              <a:lstStyle/>
              <a:p>
                <a:r>
                  <a:rPr lang="en-US">
                    <a:noFill/>
                  </a:rPr>
                  <a:t> </a:t>
                </a:r>
              </a:p>
            </p:txBody>
          </p:sp>
        </mc:Fallback>
      </mc:AlternateContent>
    </p:spTree>
    <p:extLst>
      <p:ext uri="{BB962C8B-B14F-4D97-AF65-F5344CB8AC3E}">
        <p14:creationId xmlns:p14="http://schemas.microsoft.com/office/powerpoint/2010/main" val="91227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wipe(left)">
                                      <p:cBhvr>
                                        <p:cTn id="25" dur="500"/>
                                        <p:tgtEl>
                                          <p:spTgt spid="9">
                                            <p:txEl>
                                              <p:pRg st="1" end="1"/>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Effect transition="in" filter="fade">
                                      <p:cBhvr>
                                        <p:cTn id="29" dur="500"/>
                                        <p:tgtEl>
                                          <p:spTgt spid="9">
                                            <p:txEl>
                                              <p:pRg st="2" end="2"/>
                                            </p:txEl>
                                          </p:spTgt>
                                        </p:tgtEl>
                                      </p:cBhvr>
                                    </p:animEffect>
                                  </p:childTnLst>
                                </p:cTn>
                              </p:par>
                            </p:childTnLst>
                          </p:cTn>
                        </p:par>
                        <p:par>
                          <p:cTn id="30" fill="hold">
                            <p:stCondLst>
                              <p:cond delay="1500"/>
                            </p:stCondLst>
                            <p:childTnLst>
                              <p:par>
                                <p:cTn id="31" presetID="16" presetClass="entr" presetSubtype="21" fill="hold" nodeType="after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Effect transition="in" filter="barn(inVertical)">
                                      <p:cBhvr>
                                        <p:cTn id="33" dur="500"/>
                                        <p:tgtEl>
                                          <p:spTgt spid="9">
                                            <p:txEl>
                                              <p:pRg st="3" end="3"/>
                                            </p:txEl>
                                          </p:spTgt>
                                        </p:tgtEl>
                                      </p:cBhvr>
                                    </p:animEffect>
                                  </p:childTnLst>
                                </p:cTn>
                              </p:par>
                            </p:childTnLst>
                          </p:cTn>
                        </p:par>
                        <p:par>
                          <p:cTn id="34" fill="hold">
                            <p:stCondLst>
                              <p:cond delay="2000"/>
                            </p:stCondLst>
                            <p:childTnLst>
                              <p:par>
                                <p:cTn id="35" presetID="14" presetClass="entr" presetSubtype="10" fill="hold" nodeType="after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Effect transition="in" filter="randombar(horizontal)">
                                      <p:cBhvr>
                                        <p:cTn id="3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36" name="Group 35"/>
          <p:cNvGrpSpPr/>
          <p:nvPr/>
        </p:nvGrpSpPr>
        <p:grpSpPr>
          <a:xfrm>
            <a:off x="5029200" y="932546"/>
            <a:ext cx="6019800" cy="2980178"/>
            <a:chOff x="5943600" y="288505"/>
            <a:chExt cx="6019800" cy="2980178"/>
          </a:xfrm>
        </p:grpSpPr>
        <p:grpSp>
          <p:nvGrpSpPr>
            <p:cNvPr id="37" name="Group 2"/>
            <p:cNvGrpSpPr/>
            <p:nvPr/>
          </p:nvGrpSpPr>
          <p:grpSpPr>
            <a:xfrm>
              <a:off x="5943600" y="288505"/>
              <a:ext cx="6019800" cy="2980178"/>
              <a:chOff x="0" y="-28575"/>
              <a:chExt cx="2246854" cy="841375"/>
            </a:xfrm>
          </p:grpSpPr>
          <p:sp>
            <p:nvSpPr>
              <p:cNvPr id="39" name="Freeform 3"/>
              <p:cNvSpPr/>
              <p:nvPr/>
            </p:nvSpPr>
            <p:spPr>
              <a:xfrm>
                <a:off x="455059" y="0"/>
                <a:ext cx="1791795"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2"/>
              </a:solidFill>
            </p:spPr>
          </p:sp>
          <p:sp>
            <p:nvSpPr>
              <p:cNvPr id="40"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8" name="Rectangle 37"/>
            <p:cNvSpPr/>
            <p:nvPr/>
          </p:nvSpPr>
          <p:spPr>
            <a:xfrm>
              <a:off x="7972926" y="373083"/>
              <a:ext cx="3262432" cy="1002710"/>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nl-NL" sz="45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VẬN DỤNG</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41" name="Rectangle 40"/>
              <p:cNvSpPr/>
              <p:nvPr/>
            </p:nvSpPr>
            <p:spPr>
              <a:xfrm>
                <a:off x="685800" y="2552700"/>
                <a:ext cx="16840200" cy="5554726"/>
              </a:xfrm>
              <a:prstGeom prst="rect">
                <a:avLst/>
              </a:prstGeom>
            </p:spPr>
            <p:txBody>
              <a:bodyPr wrap="square">
                <a:spAutoFit/>
              </a:bodyPr>
              <a:lstStyle/>
              <a:p>
                <a:pPr algn="just">
                  <a:lnSpc>
                    <a:spcPct val="150000"/>
                  </a:lnSpc>
                  <a:spcBef>
                    <a:spcPts val="600"/>
                  </a:spcBef>
                  <a:spcAft>
                    <a:spcPts val="600"/>
                  </a:spcAft>
                </a:pPr>
                <a:r>
                  <a:rPr lang="vi-VN" sz="3800">
                    <a:solidFill>
                      <a:srgbClr val="000000"/>
                    </a:solidFill>
                  </a:rPr>
                  <a:t>Anh Thanh vừa được tuyển dụng vào một công ty công nghệ, được cam kết lương năm đầu sẽ là 200 triệu đồng và lương mỗi năm tiếp theo sẽ được tăng thêm 25 triệu đồng. Gọi </a:t>
                </a:r>
                <a14:m>
                  <m:oMath xmlns:m="http://schemas.openxmlformats.org/officeDocument/2006/math">
                    <m:sSub>
                      <m:sSubPr>
                        <m:ctrlPr>
                          <a:rPr lang="vi-VN" sz="3800" i="1" smtClean="0">
                            <a:solidFill>
                              <a:srgbClr val="000000"/>
                            </a:solidFill>
                            <a:latin typeface="Cambria Math" panose="02040503050406030204" pitchFamily="18" charset="0"/>
                          </a:rPr>
                        </m:ctrlPr>
                      </m:sSubPr>
                      <m:e>
                        <m:r>
                          <a:rPr lang="en-US" sz="3800" b="0" i="1" smtClean="0">
                            <a:solidFill>
                              <a:srgbClr val="000000"/>
                            </a:solidFill>
                            <a:latin typeface="Cambria Math" panose="02040503050406030204" pitchFamily="18" charset="0"/>
                          </a:rPr>
                          <m:t>𝑠</m:t>
                        </m:r>
                      </m:e>
                      <m:sub>
                        <m:r>
                          <a:rPr lang="en-US" sz="3800" b="0" i="1" smtClean="0">
                            <a:solidFill>
                              <a:srgbClr val="000000"/>
                            </a:solidFill>
                            <a:latin typeface="Cambria Math" panose="02040503050406030204" pitchFamily="18" charset="0"/>
                          </a:rPr>
                          <m:t>𝑛</m:t>
                        </m:r>
                      </m:sub>
                    </m:sSub>
                  </m:oMath>
                </a14:m>
                <a:r>
                  <a:rPr lang="en-US" sz="3800">
                    <a:solidFill>
                      <a:srgbClr val="000000"/>
                    </a:solidFill>
                  </a:rPr>
                  <a:t> </a:t>
                </a:r>
                <a:r>
                  <a:rPr lang="vi-VN" sz="3800">
                    <a:solidFill>
                      <a:srgbClr val="000000"/>
                    </a:solidFill>
                  </a:rPr>
                  <a:t>(triệu đồng) là lương vào năm thứ </a:t>
                </a:r>
                <a:r>
                  <a:rPr lang="vi-VN" sz="3800" i="1">
                    <a:solidFill>
                      <a:srgbClr val="000000"/>
                    </a:solidFill>
                  </a:rPr>
                  <a:t>n</a:t>
                </a:r>
                <a:r>
                  <a:rPr lang="vi-VN" sz="3800">
                    <a:solidFill>
                      <a:srgbClr val="000000"/>
                    </a:solidFill>
                  </a:rPr>
                  <a:t> mà anh Thanh làm việc cho công ty đó. Khi đó ta có:               </a:t>
                </a:r>
              </a:p>
              <a:p>
                <a:pPr algn="just">
                  <a:lnSpc>
                    <a:spcPct val="150000"/>
                  </a:lnSpc>
                  <a:spcBef>
                    <a:spcPts val="600"/>
                  </a:spcBef>
                  <a:spcAft>
                    <a:spcPts val="600"/>
                  </a:spcAft>
                </a:pPr>
                <a:r>
                  <a:rPr lang="vi-VN" sz="3800">
                    <a:solidFill>
                      <a:srgbClr val="000000"/>
                    </a:solidFill>
                  </a:rPr>
                  <a:t>a) Tính lương của anh Thanh vào năm thứ 5 làm việc cho công ty.</a:t>
                </a:r>
              </a:p>
              <a:p>
                <a:pPr algn="just">
                  <a:lnSpc>
                    <a:spcPct val="150000"/>
                  </a:lnSpc>
                  <a:spcBef>
                    <a:spcPts val="600"/>
                  </a:spcBef>
                  <a:spcAft>
                    <a:spcPts val="600"/>
                  </a:spcAft>
                </a:pPr>
                <a:r>
                  <a:rPr lang="vi-VN" sz="3800">
                    <a:solidFill>
                      <a:srgbClr val="000000"/>
                    </a:solidFill>
                  </a:rPr>
                  <a:t>b) Chứng minh </a:t>
                </a:r>
                <a14:m>
                  <m:oMath xmlns:m="http://schemas.openxmlformats.org/officeDocument/2006/math">
                    <m:d>
                      <m:dPr>
                        <m:ctrlPr>
                          <a:rPr lang="vi-VN" sz="3800" i="1" smtClean="0">
                            <a:solidFill>
                              <a:srgbClr val="000000"/>
                            </a:solidFill>
                            <a:latin typeface="Cambria Math" panose="02040503050406030204" pitchFamily="18" charset="0"/>
                          </a:rPr>
                        </m:ctrlPr>
                      </m:dPr>
                      <m:e>
                        <m:sSub>
                          <m:sSubPr>
                            <m:ctrlPr>
                              <a:rPr lang="vi-VN" sz="3800" i="1">
                                <a:solidFill>
                                  <a:srgbClr val="000000"/>
                                </a:solidFill>
                                <a:latin typeface="Cambria Math" panose="02040503050406030204" pitchFamily="18" charset="0"/>
                              </a:rPr>
                            </m:ctrlPr>
                          </m:sSubPr>
                          <m:e>
                            <m:r>
                              <a:rPr lang="en-US" sz="3800" i="1">
                                <a:solidFill>
                                  <a:srgbClr val="000000"/>
                                </a:solidFill>
                                <a:latin typeface="Cambria Math" panose="02040503050406030204" pitchFamily="18" charset="0"/>
                              </a:rPr>
                              <m:t>𝑠</m:t>
                            </m:r>
                          </m:e>
                          <m:sub>
                            <m:r>
                              <a:rPr lang="en-US" sz="3800" i="1">
                                <a:solidFill>
                                  <a:srgbClr val="000000"/>
                                </a:solidFill>
                                <a:latin typeface="Cambria Math" panose="02040503050406030204" pitchFamily="18" charset="0"/>
                              </a:rPr>
                              <m:t>𝑛</m:t>
                            </m:r>
                          </m:sub>
                        </m:sSub>
                      </m:e>
                    </m:d>
                  </m:oMath>
                </a14:m>
                <a:r>
                  <a:rPr lang="vi-VN" sz="3800">
                    <a:solidFill>
                      <a:srgbClr val="000000"/>
                    </a:solidFill>
                  </a:rPr>
                  <a:t> là dãy số tăng. Giải thích ý nghĩa thực tế của kết quả này.</a:t>
                </a:r>
              </a:p>
            </p:txBody>
          </p:sp>
        </mc:Choice>
        <mc:Fallback xmlns="">
          <p:sp>
            <p:nvSpPr>
              <p:cNvPr id="41" name="Rectangle 40"/>
              <p:cNvSpPr>
                <a:spLocks noRot="1" noChangeAspect="1" noMove="1" noResize="1" noEditPoints="1" noAdjustHandles="1" noChangeArrowheads="1" noChangeShapeType="1" noTextEdit="1"/>
              </p:cNvSpPr>
              <p:nvPr/>
            </p:nvSpPr>
            <p:spPr>
              <a:xfrm>
                <a:off x="685800" y="2552700"/>
                <a:ext cx="16840200" cy="5554726"/>
              </a:xfrm>
              <a:prstGeom prst="rect">
                <a:avLst/>
              </a:prstGeom>
              <a:blipFill>
                <a:blip r:embed="rId2"/>
                <a:stretch>
                  <a:fillRect l="-1195" r="-1159" b="-3403"/>
                </a:stretch>
              </a:blipFill>
            </p:spPr>
            <p:txBody>
              <a:bodyPr/>
              <a:lstStyle/>
              <a:p>
                <a:r>
                  <a:rPr lang="en-US">
                    <a:noFill/>
                  </a:rPr>
                  <a:t> </a:t>
                </a:r>
              </a:p>
            </p:txBody>
          </p:sp>
        </mc:Fallback>
      </mc:AlternateContent>
      <p:sp>
        <p:nvSpPr>
          <p:cNvPr id="46" name="Freeform 21"/>
          <p:cNvSpPr/>
          <p:nvPr/>
        </p:nvSpPr>
        <p:spPr>
          <a:xfrm rot="10344784" flipV="1">
            <a:off x="223165" y="8970692"/>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3"/>
          <p:cNvSpPr/>
          <p:nvPr/>
        </p:nvSpPr>
        <p:spPr>
          <a:xfrm rot="6313390">
            <a:off x="15852814" y="8431642"/>
            <a:ext cx="4135477" cy="4114800"/>
          </a:xfrm>
          <a:custGeom>
            <a:avLst/>
            <a:gdLst/>
            <a:ahLst/>
            <a:cxnLst/>
            <a:rect l="l" t="t" r="r" b="b"/>
            <a:pathLst>
              <a:path w="4135477" h="4114800">
                <a:moveTo>
                  <a:pt x="0" y="0"/>
                </a:moveTo>
                <a:lnTo>
                  <a:pt x="4135478" y="0"/>
                </a:lnTo>
                <a:lnTo>
                  <a:pt x="413547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4"/>
          <p:cNvSpPr/>
          <p:nvPr/>
        </p:nvSpPr>
        <p:spPr>
          <a:xfrm rot="15007607">
            <a:off x="16517973" y="8247863"/>
            <a:ext cx="918912" cy="2292916"/>
          </a:xfrm>
          <a:custGeom>
            <a:avLst/>
            <a:gdLst/>
            <a:ahLst/>
            <a:cxnLst/>
            <a:rect l="l" t="t" r="r" b="b"/>
            <a:pathLst>
              <a:path w="2824388" h="2347772">
                <a:moveTo>
                  <a:pt x="0" y="0"/>
                </a:moveTo>
                <a:lnTo>
                  <a:pt x="2824388" y="0"/>
                </a:lnTo>
                <a:lnTo>
                  <a:pt x="2824388" y="2347772"/>
                </a:lnTo>
                <a:lnTo>
                  <a:pt x="0" y="23477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pic>
        <p:nvPicPr>
          <p:cNvPr id="2" name="Picture 1"/>
          <p:cNvPicPr>
            <a:picLocks noChangeAspect="1"/>
          </p:cNvPicPr>
          <p:nvPr/>
        </p:nvPicPr>
        <p:blipFill>
          <a:blip r:embed="rId9"/>
          <a:stretch>
            <a:fillRect/>
          </a:stretch>
        </p:blipFill>
        <p:spPr>
          <a:xfrm rot="21083921">
            <a:off x="16533284" y="273675"/>
            <a:ext cx="1253694" cy="1880540"/>
          </a:xfrm>
          <a:prstGeom prst="rect">
            <a:avLst/>
          </a:prstGeom>
        </p:spPr>
      </p:pic>
    </p:spTree>
    <p:extLst>
      <p:ext uri="{BB962C8B-B14F-4D97-AF65-F5344CB8AC3E}">
        <p14:creationId xmlns:p14="http://schemas.microsoft.com/office/powerpoint/2010/main" val="54242902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1" name="Freeform 13"/>
          <p:cNvSpPr/>
          <p:nvPr/>
        </p:nvSpPr>
        <p:spPr>
          <a:xfrm rot="8754515">
            <a:off x="16495050" y="8996923"/>
            <a:ext cx="4135477" cy="4114800"/>
          </a:xfrm>
          <a:custGeom>
            <a:avLst/>
            <a:gdLst/>
            <a:ahLst/>
            <a:cxnLst/>
            <a:rect l="l" t="t" r="r" b="b"/>
            <a:pathLst>
              <a:path w="4135477" h="4114800">
                <a:moveTo>
                  <a:pt x="0" y="0"/>
                </a:moveTo>
                <a:lnTo>
                  <a:pt x="4135478" y="0"/>
                </a:lnTo>
                <a:lnTo>
                  <a:pt x="4135478"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Oval Callout 12"/>
          <p:cNvSpPr/>
          <p:nvPr/>
        </p:nvSpPr>
        <p:spPr>
          <a:xfrm>
            <a:off x="8335354" y="266700"/>
            <a:ext cx="1663408" cy="927524"/>
          </a:xfrm>
          <a:prstGeom prst="wedgeEllipseCallout">
            <a:avLst>
              <a:gd name="adj1" fmla="val 40246"/>
              <a:gd name="adj2" fmla="val 13207"/>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394956" y="1257300"/>
            <a:ext cx="17544205" cy="8704947"/>
          </a:xfrm>
          <a:prstGeom prst="rect">
            <a:avLst/>
          </a:prstGeom>
        </p:spPr>
        <p:txBody>
          <a:bodyPr wrap="square">
            <a:spAutoFit/>
          </a:bodyPr>
          <a:lstStyle/>
          <a:p>
            <a:pPr algn="just">
              <a:lnSpc>
                <a:spcPct val="150000"/>
              </a:lnSpc>
              <a:spcAft>
                <a:spcPts val="800"/>
              </a:spcAft>
            </a:pPr>
            <a:r>
              <a:rPr lang="en-US" sz="3800">
                <a:latin typeface="Arial" panose="020B0604020202020204" pitchFamily="34" charset="0"/>
                <a:ea typeface="Times New Roman" panose="02020603050405020304" pitchFamily="18" charset="0"/>
                <a:cs typeface="Arial" panose="020B0604020202020204" pitchFamily="34" charset="0"/>
              </a:rPr>
              <a:t>a) Ta có: s</a:t>
            </a:r>
            <a:r>
              <a:rPr lang="en-US" sz="3800" baseline="-25000">
                <a:latin typeface="Arial" panose="020B0604020202020204" pitchFamily="34" charset="0"/>
                <a:ea typeface="Times New Roman" panose="02020603050405020304" pitchFamily="18" charset="0"/>
                <a:cs typeface="Arial" panose="020B0604020202020204" pitchFamily="34" charset="0"/>
              </a:rPr>
              <a:t>2</a:t>
            </a:r>
            <a:r>
              <a:rPr lang="en-US" sz="3800">
                <a:latin typeface="Arial" panose="020B0604020202020204" pitchFamily="34" charset="0"/>
                <a:ea typeface="Times New Roman" panose="02020603050405020304" pitchFamily="18" charset="0"/>
                <a:cs typeface="Arial" panose="020B0604020202020204" pitchFamily="34" charset="0"/>
              </a:rPr>
              <a:t> = s</a:t>
            </a:r>
            <a:r>
              <a:rPr lang="en-US" sz="3800" baseline="-25000">
                <a:latin typeface="Arial" panose="020B0604020202020204" pitchFamily="34" charset="0"/>
                <a:ea typeface="Times New Roman" panose="02020603050405020304" pitchFamily="18" charset="0"/>
                <a:cs typeface="Arial" panose="020B0604020202020204" pitchFamily="34" charset="0"/>
              </a:rPr>
              <a:t>1 </a:t>
            </a:r>
            <a:r>
              <a:rPr lang="en-US" sz="3800">
                <a:latin typeface="Arial" panose="020B0604020202020204" pitchFamily="34" charset="0"/>
                <a:ea typeface="Times New Roman" panose="02020603050405020304" pitchFamily="18" charset="0"/>
                <a:cs typeface="Arial" panose="020B0604020202020204" pitchFamily="34" charset="0"/>
              </a:rPr>
              <a:t>+ 25 = 200 + 25 = 225</a:t>
            </a:r>
          </a:p>
          <a:p>
            <a:pPr algn="just">
              <a:lnSpc>
                <a:spcPct val="150000"/>
              </a:lnSpc>
              <a:spcAft>
                <a:spcPts val="800"/>
              </a:spcAft>
            </a:pPr>
            <a:r>
              <a:rPr lang="en-US" sz="3800">
                <a:latin typeface="Arial" panose="020B0604020202020204" pitchFamily="34" charset="0"/>
                <a:ea typeface="Times New Roman" panose="02020603050405020304" pitchFamily="18" charset="0"/>
                <a:cs typeface="Arial" panose="020B0604020202020204" pitchFamily="34" charset="0"/>
              </a:rPr>
              <a:t>               s</a:t>
            </a:r>
            <a:r>
              <a:rPr lang="en-US" sz="3800" baseline="-25000">
                <a:latin typeface="Arial" panose="020B0604020202020204" pitchFamily="34" charset="0"/>
                <a:ea typeface="Times New Roman" panose="02020603050405020304" pitchFamily="18" charset="0"/>
                <a:cs typeface="Arial" panose="020B0604020202020204" pitchFamily="34" charset="0"/>
              </a:rPr>
              <a:t>3</a:t>
            </a:r>
            <a:r>
              <a:rPr lang="en-US" sz="3800">
                <a:latin typeface="Arial" panose="020B0604020202020204" pitchFamily="34" charset="0"/>
                <a:ea typeface="Times New Roman" panose="02020603050405020304" pitchFamily="18" charset="0"/>
                <a:cs typeface="Arial" panose="020B0604020202020204" pitchFamily="34" charset="0"/>
              </a:rPr>
              <a:t> = s</a:t>
            </a:r>
            <a:r>
              <a:rPr lang="en-US" sz="3800" baseline="-25000">
                <a:latin typeface="Arial" panose="020B0604020202020204" pitchFamily="34" charset="0"/>
                <a:ea typeface="Times New Roman" panose="02020603050405020304" pitchFamily="18" charset="0"/>
                <a:cs typeface="Arial" panose="020B0604020202020204" pitchFamily="34" charset="0"/>
              </a:rPr>
              <a:t>2</a:t>
            </a:r>
            <a:r>
              <a:rPr lang="en-US" sz="3800">
                <a:latin typeface="Arial" panose="020B0604020202020204" pitchFamily="34" charset="0"/>
                <a:ea typeface="Times New Roman" panose="02020603050405020304" pitchFamily="18" charset="0"/>
                <a:cs typeface="Arial" panose="020B0604020202020204" pitchFamily="34" charset="0"/>
              </a:rPr>
              <a:t> + 25 = 225 + 25 = 250</a:t>
            </a:r>
          </a:p>
          <a:p>
            <a:pPr algn="just">
              <a:lnSpc>
                <a:spcPct val="150000"/>
              </a:lnSpc>
              <a:spcAft>
                <a:spcPts val="800"/>
              </a:spcAft>
            </a:pPr>
            <a:r>
              <a:rPr lang="en-US" sz="3800">
                <a:latin typeface="Arial" panose="020B0604020202020204" pitchFamily="34" charset="0"/>
                <a:ea typeface="Times New Roman" panose="02020603050405020304" pitchFamily="18" charset="0"/>
                <a:cs typeface="Arial" panose="020B0604020202020204" pitchFamily="34" charset="0"/>
              </a:rPr>
              <a:t>               s</a:t>
            </a:r>
            <a:r>
              <a:rPr lang="en-US" sz="3800" baseline="-25000">
                <a:latin typeface="Arial" panose="020B0604020202020204" pitchFamily="34" charset="0"/>
                <a:ea typeface="Times New Roman" panose="02020603050405020304" pitchFamily="18" charset="0"/>
                <a:cs typeface="Arial" panose="020B0604020202020204" pitchFamily="34" charset="0"/>
              </a:rPr>
              <a:t>4</a:t>
            </a:r>
            <a:r>
              <a:rPr lang="en-US" sz="3800">
                <a:latin typeface="Arial" panose="020B0604020202020204" pitchFamily="34" charset="0"/>
                <a:ea typeface="Times New Roman" panose="02020603050405020304" pitchFamily="18" charset="0"/>
                <a:cs typeface="Arial" panose="020B0604020202020204" pitchFamily="34" charset="0"/>
              </a:rPr>
              <a:t> = s</a:t>
            </a:r>
            <a:r>
              <a:rPr lang="en-US" sz="3800" baseline="-25000">
                <a:latin typeface="Arial" panose="020B0604020202020204" pitchFamily="34" charset="0"/>
                <a:ea typeface="Times New Roman" panose="02020603050405020304" pitchFamily="18" charset="0"/>
                <a:cs typeface="Arial" panose="020B0604020202020204" pitchFamily="34" charset="0"/>
              </a:rPr>
              <a:t>3</a:t>
            </a:r>
            <a:r>
              <a:rPr lang="en-US" sz="3800">
                <a:latin typeface="Arial" panose="020B0604020202020204" pitchFamily="34" charset="0"/>
                <a:ea typeface="Times New Roman" panose="02020603050405020304" pitchFamily="18" charset="0"/>
                <a:cs typeface="Arial" panose="020B0604020202020204" pitchFamily="34" charset="0"/>
              </a:rPr>
              <a:t> + 25 = 250 + 25 = 275</a:t>
            </a:r>
          </a:p>
          <a:p>
            <a:pPr algn="just">
              <a:lnSpc>
                <a:spcPct val="150000"/>
              </a:lnSpc>
              <a:spcAft>
                <a:spcPts val="800"/>
              </a:spcAft>
            </a:pPr>
            <a:r>
              <a:rPr lang="en-US" sz="3800">
                <a:latin typeface="Arial" panose="020B0604020202020204" pitchFamily="34" charset="0"/>
                <a:ea typeface="Times New Roman" panose="02020603050405020304" pitchFamily="18" charset="0"/>
                <a:cs typeface="Arial" panose="020B0604020202020204" pitchFamily="34" charset="0"/>
              </a:rPr>
              <a:t>               s</a:t>
            </a:r>
            <a:r>
              <a:rPr lang="en-US" sz="3800" baseline="-25000">
                <a:latin typeface="Arial" panose="020B0604020202020204" pitchFamily="34" charset="0"/>
                <a:ea typeface="Times New Roman" panose="02020603050405020304" pitchFamily="18" charset="0"/>
                <a:cs typeface="Arial" panose="020B0604020202020204" pitchFamily="34" charset="0"/>
              </a:rPr>
              <a:t>5</a:t>
            </a:r>
            <a:r>
              <a:rPr lang="en-US" sz="3800">
                <a:latin typeface="Arial" panose="020B0604020202020204" pitchFamily="34" charset="0"/>
                <a:ea typeface="Times New Roman" panose="02020603050405020304" pitchFamily="18" charset="0"/>
                <a:cs typeface="Arial" panose="020B0604020202020204" pitchFamily="34" charset="0"/>
              </a:rPr>
              <a:t> = s</a:t>
            </a:r>
            <a:r>
              <a:rPr lang="en-US" sz="3800" baseline="-25000">
                <a:latin typeface="Arial" panose="020B0604020202020204" pitchFamily="34" charset="0"/>
                <a:ea typeface="Times New Roman" panose="02020603050405020304" pitchFamily="18" charset="0"/>
                <a:cs typeface="Arial" panose="020B0604020202020204" pitchFamily="34" charset="0"/>
              </a:rPr>
              <a:t>4</a:t>
            </a:r>
            <a:r>
              <a:rPr lang="en-US" sz="3800">
                <a:latin typeface="Arial" panose="020B0604020202020204" pitchFamily="34" charset="0"/>
                <a:ea typeface="Times New Roman" panose="02020603050405020304" pitchFamily="18" charset="0"/>
                <a:cs typeface="Arial" panose="020B0604020202020204" pitchFamily="34" charset="0"/>
              </a:rPr>
              <a:t> + 25 = 275 + 25 = 300</a:t>
            </a:r>
          </a:p>
          <a:p>
            <a:pPr algn="just">
              <a:lnSpc>
                <a:spcPct val="150000"/>
              </a:lnSpc>
              <a:spcAft>
                <a:spcPts val="800"/>
              </a:spcAft>
            </a:pPr>
            <a:r>
              <a:rPr lang="en-US" sz="3800">
                <a:latin typeface="Arial" panose="020B0604020202020204" pitchFamily="34" charset="0"/>
                <a:ea typeface="Times New Roman" panose="02020603050405020304" pitchFamily="18" charset="0"/>
                <a:cs typeface="Arial" panose="020B0604020202020204" pitchFamily="34" charset="0"/>
              </a:rPr>
              <a:t>Vậy lương của anh Thanh vào năm thứ 5 làm việc cho công ty là 300 triệu đồng.</a:t>
            </a:r>
          </a:p>
          <a:p>
            <a:pPr algn="just">
              <a:lnSpc>
                <a:spcPct val="150000"/>
              </a:lnSpc>
              <a:spcAft>
                <a:spcPts val="800"/>
              </a:spcAft>
            </a:pPr>
            <a:r>
              <a:rPr lang="en-US" sz="3800">
                <a:latin typeface="Arial" panose="020B0604020202020204" pitchFamily="34" charset="0"/>
                <a:ea typeface="Times New Roman" panose="02020603050405020304" pitchFamily="18" charset="0"/>
                <a:cs typeface="Arial" panose="020B0604020202020204" pitchFamily="34" charset="0"/>
              </a:rPr>
              <a:t>b) Ta có: s</a:t>
            </a:r>
            <a:r>
              <a:rPr lang="en-US" sz="3800" baseline="-25000">
                <a:latin typeface="Arial" panose="020B0604020202020204" pitchFamily="34" charset="0"/>
                <a:ea typeface="Times New Roman" panose="02020603050405020304" pitchFamily="18" charset="0"/>
                <a:cs typeface="Arial" panose="020B0604020202020204" pitchFamily="34" charset="0"/>
              </a:rPr>
              <a:t>n</a:t>
            </a:r>
            <a:r>
              <a:rPr lang="en-US" sz="3800">
                <a:latin typeface="Arial" panose="020B0604020202020204" pitchFamily="34" charset="0"/>
                <a:ea typeface="Times New Roman" panose="02020603050405020304" pitchFamily="18" charset="0"/>
                <a:cs typeface="Arial" panose="020B0604020202020204" pitchFamily="34" charset="0"/>
              </a:rPr>
              <a:t> = s</a:t>
            </a:r>
            <a:r>
              <a:rPr lang="en-US" sz="3800" baseline="-25000">
                <a:latin typeface="Arial" panose="020B0604020202020204" pitchFamily="34" charset="0"/>
                <a:ea typeface="Times New Roman" panose="02020603050405020304" pitchFamily="18" charset="0"/>
                <a:cs typeface="Arial" panose="020B0604020202020204" pitchFamily="34" charset="0"/>
              </a:rPr>
              <a:t>n – 1 </a:t>
            </a:r>
            <a:r>
              <a:rPr lang="en-US" sz="3800">
                <a:latin typeface="Arial" panose="020B0604020202020204" pitchFamily="34" charset="0"/>
                <a:ea typeface="Times New Roman" panose="02020603050405020304" pitchFamily="18" charset="0"/>
                <a:cs typeface="Arial" panose="020B0604020202020204" pitchFamily="34" charset="0"/>
              </a:rPr>
              <a:t>+ 25 </a:t>
            </a:r>
            <a:r>
              <a:rPr lang="en-US" sz="3800">
                <a:latin typeface="Arial" panose="020B0604020202020204" pitchFamily="34" charset="0"/>
                <a:ea typeface="Cambria Math" panose="02040503050406030204" pitchFamily="18" charset="0"/>
                <a:cs typeface="Arial" panose="020B0604020202020204" pitchFamily="34" charset="0"/>
              </a:rPr>
              <a:t>⇔</a:t>
            </a:r>
            <a:r>
              <a:rPr lang="en-US" sz="3800">
                <a:latin typeface="Arial" panose="020B0604020202020204" pitchFamily="34" charset="0"/>
                <a:ea typeface="Times New Roman" panose="02020603050405020304" pitchFamily="18" charset="0"/>
                <a:cs typeface="Arial" panose="020B0604020202020204" pitchFamily="34" charset="0"/>
              </a:rPr>
              <a:t> s</a:t>
            </a:r>
            <a:r>
              <a:rPr lang="en-US" sz="3800" baseline="-25000">
                <a:latin typeface="Arial" panose="020B0604020202020204" pitchFamily="34" charset="0"/>
                <a:ea typeface="Times New Roman" panose="02020603050405020304" pitchFamily="18" charset="0"/>
                <a:cs typeface="Arial" panose="020B0604020202020204" pitchFamily="34" charset="0"/>
              </a:rPr>
              <a:t>n </a:t>
            </a:r>
            <a:r>
              <a:rPr lang="en-US" sz="3800">
                <a:latin typeface="Arial" panose="020B0604020202020204" pitchFamily="34" charset="0"/>
                <a:ea typeface="Times New Roman" panose="02020603050405020304" pitchFamily="18" charset="0"/>
                <a:cs typeface="Arial" panose="020B0604020202020204" pitchFamily="34" charset="0"/>
              </a:rPr>
              <a:t>– s</a:t>
            </a:r>
            <a:r>
              <a:rPr lang="en-US" sz="3800" baseline="-25000">
                <a:latin typeface="Arial" panose="020B0604020202020204" pitchFamily="34" charset="0"/>
                <a:ea typeface="Times New Roman" panose="02020603050405020304" pitchFamily="18" charset="0"/>
                <a:cs typeface="Arial" panose="020B0604020202020204" pitchFamily="34" charset="0"/>
              </a:rPr>
              <a:t>n – 1 </a:t>
            </a:r>
            <a:r>
              <a:rPr lang="en-US" sz="3800">
                <a:latin typeface="Arial" panose="020B0604020202020204" pitchFamily="34" charset="0"/>
                <a:ea typeface="Caudex"/>
                <a:cs typeface="Arial" panose="020B0604020202020204" pitchFamily="34" charset="0"/>
              </a:rPr>
              <a:t>= 25 &gt; 0 với mọi n ≥ 2, n </a:t>
            </a:r>
            <a:r>
              <a:rPr lang="en-US" sz="3800">
                <a:latin typeface="Arial" panose="020B0604020202020204" pitchFamily="34" charset="0"/>
                <a:ea typeface="Cambria Math" panose="02040503050406030204" pitchFamily="18" charset="0"/>
                <a:cs typeface="Arial" panose="020B0604020202020204" pitchFamily="34" charset="0"/>
              </a:rPr>
              <a:t>∈</a:t>
            </a:r>
            <a:r>
              <a:rPr lang="en-US" sz="3800">
                <a:latin typeface="Arial" panose="020B0604020202020204" pitchFamily="34" charset="0"/>
                <a:ea typeface="Times New Roman" panose="02020603050405020304" pitchFamily="18" charset="0"/>
                <a:cs typeface="Arial" panose="020B0604020202020204" pitchFamily="34" charset="0"/>
              </a:rPr>
              <a:t> ℕ</a:t>
            </a:r>
            <a:r>
              <a:rPr lang="en-US" sz="3800" baseline="30000">
                <a:latin typeface="Arial" panose="020B0604020202020204" pitchFamily="34" charset="0"/>
                <a:ea typeface="Times New Roman" panose="02020603050405020304" pitchFamily="18" charset="0"/>
                <a:cs typeface="Arial" panose="020B0604020202020204" pitchFamily="34" charset="0"/>
              </a:rPr>
              <a:t>*</a:t>
            </a:r>
            <a:r>
              <a:rPr lang="en-US" sz="3800">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800"/>
              </a:spcAft>
            </a:pPr>
            <a:r>
              <a:rPr lang="en-US" sz="3800">
                <a:latin typeface="Arial" panose="020B0604020202020204" pitchFamily="34" charset="0"/>
                <a:ea typeface="Times New Roman" panose="02020603050405020304" pitchFamily="18" charset="0"/>
                <a:cs typeface="Arial" panose="020B0604020202020204" pitchFamily="34" charset="0"/>
              </a:rPr>
              <a:t>Tức là s</a:t>
            </a:r>
            <a:r>
              <a:rPr lang="en-US" sz="3800" baseline="-25000">
                <a:latin typeface="Arial" panose="020B0604020202020204" pitchFamily="34" charset="0"/>
                <a:ea typeface="Times New Roman" panose="02020603050405020304" pitchFamily="18" charset="0"/>
                <a:cs typeface="Arial" panose="020B0604020202020204" pitchFamily="34" charset="0"/>
              </a:rPr>
              <a:t>n</a:t>
            </a:r>
            <a:r>
              <a:rPr lang="en-US" sz="3800">
                <a:latin typeface="Arial" panose="020B0604020202020204" pitchFamily="34" charset="0"/>
                <a:ea typeface="Times New Roman" panose="02020603050405020304" pitchFamily="18" charset="0"/>
                <a:cs typeface="Arial" panose="020B0604020202020204" pitchFamily="34" charset="0"/>
              </a:rPr>
              <a:t> &gt; s</a:t>
            </a:r>
            <a:r>
              <a:rPr lang="en-US" sz="3800" baseline="-25000">
                <a:latin typeface="Arial" panose="020B0604020202020204" pitchFamily="34" charset="0"/>
                <a:ea typeface="Times New Roman" panose="02020603050405020304" pitchFamily="18" charset="0"/>
                <a:cs typeface="Arial" panose="020B0604020202020204" pitchFamily="34" charset="0"/>
              </a:rPr>
              <a:t>n – 1 </a:t>
            </a:r>
            <a:r>
              <a:rPr lang="en-US" sz="3800">
                <a:latin typeface="Arial" panose="020B0604020202020204" pitchFamily="34" charset="0"/>
                <a:ea typeface="Caudex"/>
                <a:cs typeface="Arial" panose="020B0604020202020204" pitchFamily="34" charset="0"/>
              </a:rPr>
              <a:t>với mọi n ≥ 2, n </a:t>
            </a:r>
            <a:r>
              <a:rPr lang="en-US" sz="3800">
                <a:latin typeface="Arial" panose="020B0604020202020204" pitchFamily="34" charset="0"/>
                <a:ea typeface="Cambria Math" panose="02040503050406030204" pitchFamily="18" charset="0"/>
                <a:cs typeface="Arial" panose="020B0604020202020204" pitchFamily="34" charset="0"/>
              </a:rPr>
              <a:t>∈</a:t>
            </a:r>
            <a:r>
              <a:rPr lang="en-US" sz="3800">
                <a:latin typeface="Arial" panose="020B0604020202020204" pitchFamily="34" charset="0"/>
                <a:ea typeface="Times New Roman" panose="02020603050405020304" pitchFamily="18" charset="0"/>
                <a:cs typeface="Arial" panose="020B0604020202020204" pitchFamily="34" charset="0"/>
              </a:rPr>
              <a:t> ℕ</a:t>
            </a:r>
            <a:r>
              <a:rPr lang="en-US" sz="3800" baseline="30000">
                <a:latin typeface="Arial" panose="020B0604020202020204" pitchFamily="34" charset="0"/>
                <a:ea typeface="Times New Roman" panose="02020603050405020304" pitchFamily="18" charset="0"/>
                <a:cs typeface="Arial" panose="020B0604020202020204" pitchFamily="34" charset="0"/>
              </a:rPr>
              <a:t>*</a:t>
            </a:r>
            <a:r>
              <a:rPr lang="en-US" sz="3800">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800"/>
              </a:spcAft>
            </a:pPr>
            <a:r>
              <a:rPr lang="en-US" sz="3800">
                <a:latin typeface="Arial" panose="020B0604020202020204" pitchFamily="34" charset="0"/>
                <a:ea typeface="Times New Roman" panose="02020603050405020304" pitchFamily="18" charset="0"/>
                <a:cs typeface="Arial" panose="020B0604020202020204" pitchFamily="34" charset="0"/>
              </a:rPr>
              <a:t>Vậy (s</a:t>
            </a:r>
            <a:r>
              <a:rPr lang="en-US" sz="3800" baseline="-25000">
                <a:latin typeface="Arial" panose="020B0604020202020204" pitchFamily="34" charset="0"/>
                <a:ea typeface="Times New Roman" panose="02020603050405020304" pitchFamily="18" charset="0"/>
                <a:cs typeface="Arial" panose="020B0604020202020204" pitchFamily="34" charset="0"/>
              </a:rPr>
              <a:t>n</a:t>
            </a:r>
            <a:r>
              <a:rPr lang="en-US" sz="3800">
                <a:latin typeface="Arial" panose="020B0604020202020204" pitchFamily="34" charset="0"/>
                <a:ea typeface="Times New Roman" panose="02020603050405020304" pitchFamily="18" charset="0"/>
                <a:cs typeface="Arial" panose="020B0604020202020204" pitchFamily="34" charset="0"/>
              </a:rPr>
              <a:t>) là dãy số tăng. Điều này có nghĩa là mức lương hàng năm của anh Thanh tăng dần theo thời gian làm việc.</a:t>
            </a:r>
            <a:endParaRPr lang="en-US" sz="38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rot="13862697">
            <a:off x="15486841" y="658489"/>
            <a:ext cx="2205479" cy="1687867"/>
          </a:xfrm>
          <a:prstGeom prst="rect">
            <a:avLst/>
          </a:prstGeom>
        </p:spPr>
      </p:pic>
    </p:spTree>
    <p:extLst>
      <p:ext uri="{BB962C8B-B14F-4D97-AF65-F5344CB8AC3E}">
        <p14:creationId xmlns:p14="http://schemas.microsoft.com/office/powerpoint/2010/main" val="139818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500"/>
                                        <p:tgtEl>
                                          <p:spTgt spid="2">
                                            <p:txEl>
                                              <p:pRg st="3" end="3"/>
                                            </p:txEl>
                                          </p:spTgt>
                                        </p:tgtEl>
                                      </p:cBhvr>
                                    </p:animEffect>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wipe(down)">
                                      <p:cBhvr>
                                        <p:cTn id="28" dur="500"/>
                                        <p:tgtEl>
                                          <p:spTgt spid="2">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3" dur="500"/>
                                        <p:tgtEl>
                                          <p:spTgt spid="2">
                                            <p:txEl>
                                              <p:pRg st="5" end="5"/>
                                            </p:txEl>
                                          </p:spTgt>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500"/>
                                        <p:tgtEl>
                                          <p:spTgt spid="2">
                                            <p:txEl>
                                              <p:pRg st="6" end="6"/>
                                            </p:txEl>
                                          </p:spTgt>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Effect transition="in" filter="fade">
                                      <p:cBhvr>
                                        <p:cTn id="4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 name="Freeform 3"/>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4" name="Freeform 4"/>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sp>
      <p:sp>
        <p:nvSpPr>
          <p:cNvPr id="8" name="Freeform 8"/>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9" name="Freeform 9"/>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10" name="Freeform 10"/>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sp>
      <p:sp>
        <p:nvSpPr>
          <p:cNvPr id="15" name="Freeform 15"/>
          <p:cNvSpPr/>
          <p:nvPr/>
        </p:nvSpPr>
        <p:spPr>
          <a:xfrm rot="-2774507" flipH="1">
            <a:off x="2866543" y="2020931"/>
            <a:ext cx="2807679" cy="1285683"/>
          </a:xfrm>
          <a:custGeom>
            <a:avLst/>
            <a:gdLst/>
            <a:ahLst/>
            <a:cxnLst/>
            <a:rect l="l" t="t" r="r" b="b"/>
            <a:pathLst>
              <a:path w="2807679" h="1285683">
                <a:moveTo>
                  <a:pt x="2807678" y="0"/>
                </a:moveTo>
                <a:lnTo>
                  <a:pt x="0" y="0"/>
                </a:lnTo>
                <a:lnTo>
                  <a:pt x="0" y="1285683"/>
                </a:lnTo>
                <a:lnTo>
                  <a:pt x="2807678" y="1285683"/>
                </a:lnTo>
                <a:lnTo>
                  <a:pt x="2807678"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0" name="Freeform 20"/>
          <p:cNvSpPr/>
          <p:nvPr/>
        </p:nvSpPr>
        <p:spPr>
          <a:xfrm>
            <a:off x="687817" y="8354905"/>
            <a:ext cx="1001258" cy="1441602"/>
          </a:xfrm>
          <a:custGeom>
            <a:avLst/>
            <a:gdLst/>
            <a:ahLst/>
            <a:cxnLst/>
            <a:rect l="l" t="t" r="r" b="b"/>
            <a:pathLst>
              <a:path w="1001258" h="1441602">
                <a:moveTo>
                  <a:pt x="0" y="0"/>
                </a:moveTo>
                <a:lnTo>
                  <a:pt x="1001258" y="0"/>
                </a:lnTo>
                <a:lnTo>
                  <a:pt x="1001258" y="1441602"/>
                </a:lnTo>
                <a:lnTo>
                  <a:pt x="0" y="14416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1" name="Freeform 21"/>
          <p:cNvSpPr/>
          <p:nvPr/>
        </p:nvSpPr>
        <p:spPr>
          <a:xfrm rot="-3741713" flipV="1">
            <a:off x="16309758" y="8094121"/>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2" name="Freeform 22"/>
          <p:cNvSpPr/>
          <p:nvPr/>
        </p:nvSpPr>
        <p:spPr>
          <a:xfrm rot="-5400000">
            <a:off x="8647843" y="7097795"/>
            <a:ext cx="858964" cy="4114800"/>
          </a:xfrm>
          <a:custGeom>
            <a:avLst/>
            <a:gdLst/>
            <a:ahLst/>
            <a:cxnLst/>
            <a:rect l="l" t="t" r="r" b="b"/>
            <a:pathLst>
              <a:path w="858964" h="4114800">
                <a:moveTo>
                  <a:pt x="0" y="0"/>
                </a:moveTo>
                <a:lnTo>
                  <a:pt x="858964" y="0"/>
                </a:lnTo>
                <a:lnTo>
                  <a:pt x="858964"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3" name="Freeform 23"/>
          <p:cNvSpPr/>
          <p:nvPr/>
        </p:nvSpPr>
        <p:spPr>
          <a:xfrm rot="8387412" flipV="1">
            <a:off x="346728" y="498611"/>
            <a:ext cx="2041001" cy="1005657"/>
          </a:xfrm>
          <a:custGeom>
            <a:avLst/>
            <a:gdLst/>
            <a:ahLst/>
            <a:cxnLst/>
            <a:rect l="l" t="t" r="r" b="b"/>
            <a:pathLst>
              <a:path w="2041001" h="1005657">
                <a:moveTo>
                  <a:pt x="0" y="1005657"/>
                </a:moveTo>
                <a:lnTo>
                  <a:pt x="2041000" y="1005657"/>
                </a:lnTo>
                <a:lnTo>
                  <a:pt x="2041000" y="0"/>
                </a:lnTo>
                <a:lnTo>
                  <a:pt x="0" y="0"/>
                </a:lnTo>
                <a:lnTo>
                  <a:pt x="0" y="1005657"/>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4" name="Freeform 24"/>
          <p:cNvSpPr/>
          <p:nvPr/>
        </p:nvSpPr>
        <p:spPr>
          <a:xfrm>
            <a:off x="16796868" y="595185"/>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grpSp>
        <p:nvGrpSpPr>
          <p:cNvPr id="27" name="Group 26"/>
          <p:cNvGrpSpPr/>
          <p:nvPr/>
        </p:nvGrpSpPr>
        <p:grpSpPr>
          <a:xfrm>
            <a:off x="4128355" y="2287418"/>
            <a:ext cx="10806845" cy="4913482"/>
            <a:chOff x="4354085" y="1526225"/>
            <a:chExt cx="9446480" cy="4173627"/>
          </a:xfrm>
        </p:grpSpPr>
        <p:sp>
          <p:nvSpPr>
            <p:cNvPr id="28" name="Freeform 5"/>
            <p:cNvSpPr/>
            <p:nvPr/>
          </p:nvSpPr>
          <p:spPr>
            <a:xfrm>
              <a:off x="4354085" y="1526225"/>
              <a:ext cx="9446480" cy="4173627"/>
            </a:xfrm>
            <a:custGeom>
              <a:avLst/>
              <a:gdLst/>
              <a:ahLst/>
              <a:cxnLst/>
              <a:rect l="l" t="t" r="r" b="b"/>
              <a:pathLst>
                <a:path w="9446480" h="4173627">
                  <a:moveTo>
                    <a:pt x="0" y="0"/>
                  </a:moveTo>
                  <a:lnTo>
                    <a:pt x="9446480" y="0"/>
                  </a:lnTo>
                  <a:lnTo>
                    <a:pt x="9446480" y="4173627"/>
                  </a:lnTo>
                  <a:lnTo>
                    <a:pt x="0" y="417362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29" name="Freeform 6"/>
            <p:cNvSpPr/>
            <p:nvPr/>
          </p:nvSpPr>
          <p:spPr>
            <a:xfrm>
              <a:off x="4560315" y="1617341"/>
              <a:ext cx="9034021" cy="3882321"/>
            </a:xfrm>
            <a:custGeom>
              <a:avLst/>
              <a:gdLst/>
              <a:ahLst/>
              <a:cxnLst/>
              <a:rect l="l" t="t" r="r" b="b"/>
              <a:pathLst>
                <a:path w="9034021" h="3991395">
                  <a:moveTo>
                    <a:pt x="0" y="0"/>
                  </a:moveTo>
                  <a:lnTo>
                    <a:pt x="9034020" y="0"/>
                  </a:lnTo>
                  <a:lnTo>
                    <a:pt x="9034020" y="3991395"/>
                  </a:lnTo>
                  <a:lnTo>
                    <a:pt x="0" y="399139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grpSp>
      <p:sp>
        <p:nvSpPr>
          <p:cNvPr id="31" name="Rectangle 30"/>
          <p:cNvSpPr/>
          <p:nvPr/>
        </p:nvSpPr>
        <p:spPr>
          <a:xfrm>
            <a:off x="4959777" y="3695933"/>
            <a:ext cx="9144000" cy="1609736"/>
          </a:xfrm>
          <a:prstGeom prst="rect">
            <a:avLst/>
          </a:prstGeom>
        </p:spPr>
        <p:txBody>
          <a:bodyP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rPr>
              <a:t>LUYỆN</a:t>
            </a:r>
            <a:r>
              <a:rPr kumimoji="0" lang="en-US" sz="7500" b="1" i="0" u="none" strike="noStrike" kern="1200" cap="none" spc="0" normalizeH="0" noProof="0">
                <a:ln>
                  <a:noFill/>
                </a:ln>
                <a:solidFill>
                  <a:srgbClr val="5B96A9"/>
                </a:solidFill>
                <a:effectLst/>
                <a:uLnTx/>
                <a:uFillTx/>
                <a:latin typeface="Arial" panose="020B0604020202020204" pitchFamily="34" charset="0"/>
                <a:ea typeface="+mn-ea"/>
                <a:cs typeface="Arial" panose="020B0604020202020204" pitchFamily="34" charset="0"/>
              </a:rPr>
              <a:t> TẬP</a:t>
            </a:r>
            <a:endParaRPr kumimoji="0" lang="en-US" sz="7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3475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2" name="Group 11"/>
          <p:cNvGrpSpPr/>
          <p:nvPr/>
        </p:nvGrpSpPr>
        <p:grpSpPr>
          <a:xfrm>
            <a:off x="13332716" y="1071344"/>
            <a:ext cx="1064526" cy="1064526"/>
            <a:chOff x="8625386" y="109182"/>
            <a:chExt cx="709684" cy="709684"/>
          </a:xfrm>
        </p:grpSpPr>
        <p:sp>
          <p:nvSpPr>
            <p:cNvPr id="8" name="Oval 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TextBox 10"/>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18" name="Group 17"/>
          <p:cNvGrpSpPr/>
          <p:nvPr/>
        </p:nvGrpSpPr>
        <p:grpSpPr>
          <a:xfrm>
            <a:off x="15252117" y="1071344"/>
            <a:ext cx="1064526" cy="1064526"/>
            <a:chOff x="11169555" y="109182"/>
            <a:chExt cx="709684" cy="709684"/>
          </a:xfrm>
        </p:grpSpPr>
        <p:sp>
          <p:nvSpPr>
            <p:cNvPr id="10" name="Oval 9"/>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5" name="Picture 1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16" name="Picture 15"/>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17" name="Picture 16"/>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275395159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0" tmFilter="0, 0; .2, .5; .8, .5; 1, 0"/>
                                        <p:tgtEl>
                                          <p:spTgt spid="12"/>
                                        </p:tgtEl>
                                      </p:cBhvr>
                                    </p:animEffect>
                                    <p:animScale>
                                      <p:cBhvr>
                                        <p:cTn id="7" dur="1000" autoRev="1" fill="hold"/>
                                        <p:tgtEl>
                                          <p:spTgt spid="12"/>
                                        </p:tgtEl>
                                      </p:cBhvr>
                                      <p:by x="105000" y="105000"/>
                                    </p:animScale>
                                  </p:childTnLst>
                                </p:cTn>
                              </p:par>
                              <p:par>
                                <p:cTn id="8" presetID="26" presetClass="emph" presetSubtype="0" fill="hold" nodeType="withEffect">
                                  <p:stCondLst>
                                    <p:cond delay="1000"/>
                                  </p:stCondLst>
                                  <p:childTnLst>
                                    <p:animEffect transition="out" filter="fade">
                                      <p:cBhvr>
                                        <p:cTn id="9" dur="2000" tmFilter="0, 0; .2, .5; .8, .5; 1, 0"/>
                                        <p:tgtEl>
                                          <p:spTgt spid="18"/>
                                        </p:tgtEl>
                                      </p:cBhvr>
                                    </p:animEffect>
                                    <p:animScale>
                                      <p:cBhvr>
                                        <p:cTn id="10" dur="100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2195484" y="2158071"/>
            <a:ext cx="14608230" cy="344262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2195484" y="5993641"/>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277330" y="8205158"/>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241742" y="594191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2194011" y="8219894"/>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2" name="Rectangle 1"/>
              <p:cNvSpPr/>
              <p:nvPr/>
            </p:nvSpPr>
            <p:spPr>
              <a:xfrm>
                <a:off x="3513056" y="6311249"/>
                <a:ext cx="3954544" cy="904415"/>
              </a:xfrm>
              <a:prstGeom prst="rect">
                <a:avLst/>
              </a:prstGeom>
            </p:spPr>
            <p:txBody>
              <a:bodyPr wrap="none">
                <a:spAutoFit/>
              </a:bodyPr>
              <a:lstStyle/>
              <a:p>
                <a:pPr lvl="0" algn="just">
                  <a:lnSpc>
                    <a:spcPct val="150000"/>
                  </a:lnSpc>
                  <a:spcAft>
                    <a:spcPts val="600"/>
                  </a:spcAft>
                  <a:defRPr/>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sSub>
                      <m:sSubPr>
                        <m:ctrlP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=5(</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oMath>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513056" y="6311249"/>
                <a:ext cx="3954544" cy="904415"/>
              </a:xfrm>
              <a:prstGeom prst="rect">
                <a:avLst/>
              </a:prstGeom>
              <a:blipFill>
                <a:blip r:embed="rId6"/>
                <a:stretch>
                  <a:fillRect l="-5393" b="-275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022975" y="8540803"/>
                <a:ext cx="2633285" cy="901593"/>
              </a:xfrm>
              <a:prstGeom prst="rect">
                <a:avLst/>
              </a:prstGeom>
            </p:spPr>
            <p:txBody>
              <a:bodyPr wrap="none">
                <a:spAutoFit/>
              </a:bodyPr>
              <a:lstStyle/>
              <a:p>
                <a:pPr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sSub>
                      <m:sSubPr>
                        <m:ctrlP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=5</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oMath>
                </a14:m>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022975" y="8540803"/>
                <a:ext cx="2633285" cy="901593"/>
              </a:xfrm>
              <a:prstGeom prst="rect">
                <a:avLst/>
              </a:prstGeom>
              <a:blipFill>
                <a:blip r:embed="rId7"/>
                <a:stretch>
                  <a:fillRect l="-8333"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2344400" y="8494117"/>
                <a:ext cx="2322624" cy="901593"/>
              </a:xfrm>
              <a:prstGeom prst="rect">
                <a:avLst/>
              </a:prstGeom>
            </p:spPr>
            <p:txBody>
              <a:bodyPr wrap="none">
                <a:spAutoFit/>
              </a:bodyPr>
              <a:lstStyle/>
              <a:p>
                <a:pPr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5</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oMath>
                </a14:m>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2344400" y="8494117"/>
                <a:ext cx="2322624" cy="901593"/>
              </a:xfrm>
              <a:prstGeom prst="rect">
                <a:avLst/>
              </a:prstGeom>
              <a:blipFill>
                <a:blip r:embed="rId8"/>
                <a:stretch>
                  <a:fillRect l="-9186"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1805782" y="6212169"/>
                <a:ext cx="3586618" cy="904415"/>
              </a:xfrm>
              <a:prstGeom prst="rect">
                <a:avLst/>
              </a:prstGeom>
            </p:spPr>
            <p:txBody>
              <a:bodyPr wrap="square">
                <a:spAutoFit/>
              </a:bodyPr>
              <a:lstStyle/>
              <a:p>
                <a:pPr lvl="0" algn="just">
                  <a:lnSpc>
                    <a:spcPct val="150000"/>
                  </a:lnSpc>
                  <a:defRPr/>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sSub>
                      <m:sSubPr>
                        <m:ctrlP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=5+</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oMath>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805782" y="6212169"/>
                <a:ext cx="3586618" cy="904415"/>
              </a:xfrm>
              <a:prstGeom prst="rect">
                <a:avLst/>
              </a:prstGeom>
              <a:blipFill>
                <a:blip r:embed="rId9"/>
                <a:stretch>
                  <a:fillRect l="-6122" b="-28378"/>
                </a:stretch>
              </a:blipFill>
            </p:spPr>
            <p:txBody>
              <a:bodyPr/>
              <a:lstStyle/>
              <a:p>
                <a:r>
                  <a:rPr lang="en-US">
                    <a:noFill/>
                  </a:rPr>
                  <a:t> </a:t>
                </a:r>
              </a:p>
            </p:txBody>
          </p:sp>
        </mc:Fallback>
      </mc:AlternateContent>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2621027" y="2287922"/>
            <a:ext cx="13745125" cy="3084178"/>
          </a:xfrm>
          <a:prstGeom prst="rect">
            <a:avLst/>
          </a:prstGeom>
        </p:spPr>
        <p:txBody>
          <a:bodyPr wrap="square">
            <a:spAutoFit/>
          </a:bodyPr>
          <a:lstStyle/>
          <a:p>
            <a:pPr algn="just">
              <a:lnSpc>
                <a:spcPct val="150000"/>
              </a:lnSpc>
              <a:spcAft>
                <a:spcPts val="0"/>
              </a:spcAft>
            </a:pPr>
            <a:r>
              <a:rPr kumimoji="0" lang="en-US" sz="4500" b="1"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1. </a:t>
            </a:r>
            <a:r>
              <a:rPr lang="en-US" sz="4500">
                <a:solidFill>
                  <a:schemeClr val="bg1"/>
                </a:solidFill>
                <a:latin typeface="Arial" panose="020B0604020202020204" pitchFamily="34" charset="0"/>
                <a:ea typeface="Times New Roman" panose="02020603050405020304" pitchFamily="18" charset="0"/>
                <a:cs typeface="Arial" panose="020B0604020202020204" pitchFamily="34" charset="0"/>
              </a:rPr>
              <a:t>Cho dãy số có các số hạng đầu là: 5; 10; 15; 20; 25;...5; 10; 15; 20; 25;...Số hạng tổng quát của dãy số này là:</a:t>
            </a:r>
            <a:endParaRPr lang="en-US" sz="45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0050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838200" y="2545528"/>
            <a:ext cx="16230002" cy="297897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243260" y="6009707"/>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189060" y="8207566"/>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291402" y="811530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294684" y="5993642"/>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2" name="Rectangle 1"/>
              <p:cNvSpPr/>
              <p:nvPr/>
            </p:nvSpPr>
            <p:spPr>
              <a:xfrm>
                <a:off x="2623322" y="6327315"/>
                <a:ext cx="3528145" cy="904415"/>
              </a:xfrm>
              <a:prstGeom prst="rect">
                <a:avLst/>
              </a:prstGeom>
            </p:spPr>
            <p:txBody>
              <a:bodyPr wrap="none">
                <a:spAutoFit/>
              </a:bodyPr>
              <a:lstStyle/>
              <a:p>
                <a:pPr lvl="0" algn="just">
                  <a:lnSpc>
                    <a:spcPct val="150000"/>
                  </a:lnSpc>
                  <a:spcAft>
                    <a:spcPts val="600"/>
                  </a:spcAft>
                  <a:defRPr/>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sSub>
                      <m:sSubPr>
                        <m:ctrlP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=7</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+7</m:t>
                    </m:r>
                  </m:oMath>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623322" y="6327315"/>
                <a:ext cx="3528145" cy="904415"/>
              </a:xfrm>
              <a:prstGeom prst="rect">
                <a:avLst/>
              </a:prstGeom>
              <a:blipFill>
                <a:blip r:embed="rId5"/>
                <a:stretch>
                  <a:fillRect l="-6045"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1666518" y="6292959"/>
                <a:ext cx="3556999" cy="901593"/>
              </a:xfrm>
              <a:prstGeom prst="rect">
                <a:avLst/>
              </a:prstGeom>
            </p:spPr>
            <p:txBody>
              <a:bodyPr wrap="none">
                <a:spAutoFit/>
              </a:bodyPr>
              <a:lstStyle/>
              <a:p>
                <a:pPr lvl="0" algn="just">
                  <a:lnSpc>
                    <a:spcPct val="150000"/>
                  </a:lnSpc>
                  <a:spcAft>
                    <a:spcPts val="600"/>
                  </a:spcAft>
                  <a:defRPr/>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sSub>
                      <m:sSubPr>
                        <m:ctrlP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=7</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oMath>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1666518" y="6292959"/>
                <a:ext cx="3556999" cy="901593"/>
              </a:xfrm>
              <a:prstGeom prst="rect">
                <a:avLst/>
              </a:prstGeom>
              <a:blipFill>
                <a:blip r:embed="rId6"/>
                <a:stretch>
                  <a:fillRect l="-6175"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895600" y="8487536"/>
                <a:ext cx="2633285" cy="901593"/>
              </a:xfrm>
              <a:prstGeom prst="rect">
                <a:avLst/>
              </a:prstGeom>
            </p:spPr>
            <p:txBody>
              <a:bodyPr wrap="none">
                <a:spAutoFit/>
              </a:bodyPr>
              <a:lstStyle/>
              <a:p>
                <a:pPr algn="just">
                  <a:lnSpc>
                    <a:spcPct val="150000"/>
                  </a:lnSpc>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sSub>
                      <m:sSubPr>
                        <m:ctrlP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=7</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oMath>
                </a14:m>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895600" y="8487536"/>
                <a:ext cx="2633285" cy="901593"/>
              </a:xfrm>
              <a:prstGeom prst="rect">
                <a:avLst/>
              </a:prstGeom>
              <a:blipFill>
                <a:blip r:embed="rId7"/>
                <a:stretch>
                  <a:fillRect l="-8102"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0812847" y="8251034"/>
                <a:ext cx="5874953" cy="1323439"/>
              </a:xfrm>
              <a:prstGeom prst="rect">
                <a:avLst/>
              </a:prstGeom>
            </p:spPr>
            <p:txBody>
              <a:bodyPr wrap="square">
                <a:spAutoFit/>
              </a:bodyPr>
              <a:lstStyle/>
              <a:p>
                <a:pPr>
                  <a:spcAft>
                    <a:spcPts val="0"/>
                  </a:spcAft>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sSub>
                      <m:sSubPr>
                        <m:ctrlP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 </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Không viết được dưới dạng công thức</a:t>
                </a:r>
              </a:p>
            </p:txBody>
          </p:sp>
        </mc:Choice>
        <mc:Fallback xmlns="">
          <p:sp>
            <p:nvSpPr>
              <p:cNvPr id="7" name="Rectangle 6"/>
              <p:cNvSpPr>
                <a:spLocks noRot="1" noChangeAspect="1" noMove="1" noResize="1" noEditPoints="1" noAdjustHandles="1" noChangeArrowheads="1" noChangeShapeType="1" noTextEdit="1"/>
              </p:cNvSpPr>
              <p:nvPr/>
            </p:nvSpPr>
            <p:spPr>
              <a:xfrm>
                <a:off x="10812847" y="8251034"/>
                <a:ext cx="5874953" cy="1323439"/>
              </a:xfrm>
              <a:prstGeom prst="rect">
                <a:avLst/>
              </a:prstGeom>
              <a:blipFill>
                <a:blip r:embed="rId8"/>
                <a:stretch>
                  <a:fillRect l="-3734" t="-8295" b="-18894"/>
                </a:stretch>
              </a:blipFill>
            </p:spPr>
            <p:txBody>
              <a:bodyPr/>
              <a:lstStyle/>
              <a:p>
                <a:r>
                  <a:rPr lang="en-US">
                    <a:noFill/>
                  </a:rPr>
                  <a:t> </a:t>
                </a:r>
              </a:p>
            </p:txBody>
          </p:sp>
        </mc:Fallback>
      </mc:AlternateContent>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1181926" y="3052108"/>
            <a:ext cx="15505874" cy="1938992"/>
          </a:xfrm>
          <a:prstGeom prst="rect">
            <a:avLst/>
          </a:prstGeom>
        </p:spPr>
        <p:txBody>
          <a:bodyPr wrap="square">
            <a:spAutoFit/>
          </a:bodyPr>
          <a:lstStyle/>
          <a:p>
            <a:pPr marL="30480" marR="30480" algn="just">
              <a:lnSpc>
                <a:spcPct val="150000"/>
              </a:lnSpc>
              <a:spcAft>
                <a:spcPts val="0"/>
              </a:spcAft>
            </a:pPr>
            <a:r>
              <a:rPr kumimoji="0" lang="vi-VN" sz="4000" b="1" i="0" u="none" strike="noStrike" kern="1200" cap="none" spc="0" normalizeH="0" baseline="0" noProof="0">
                <a:ln>
                  <a:noFill/>
                </a:ln>
                <a:solidFill>
                  <a:schemeClr val="bg1"/>
                </a:solidFill>
                <a:effectLst/>
                <a:uLnTx/>
                <a:uFillTx/>
                <a:ea typeface="Times New Roman" panose="02020603050405020304" pitchFamily="18" charset="0"/>
              </a:rPr>
              <a:t>Câu </a:t>
            </a:r>
            <a:r>
              <a:rPr kumimoji="0" lang="en-US" sz="4000" b="1" i="0" u="none" strike="noStrike" kern="1200" cap="none" spc="0" normalizeH="0" baseline="0" noProof="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vi-VN" sz="4000" b="1" i="0" u="none" strike="noStrike" kern="1200" cap="none" spc="0" normalizeH="0" baseline="0" noProof="0">
                <a:ln>
                  <a:noFill/>
                </a:ln>
                <a:solidFill>
                  <a:schemeClr val="bg1"/>
                </a:solidFill>
                <a:effectLst/>
                <a:uLnTx/>
                <a:uFillTx/>
                <a:ea typeface="Times New Roman" panose="02020603050405020304" pitchFamily="18" charset="0"/>
              </a:rPr>
              <a:t>. </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Cho dãy số có các số hạng đầu là: 8, 15, 22, 29, 36,...8, 15, 22, 29, 36,....Số hạng tổng quát của dãy số này là:</a:t>
            </a:r>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7392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4282200" y="736111"/>
            <a:ext cx="10272000" cy="3873989"/>
            <a:chOff x="4033548" y="287531"/>
            <a:chExt cx="10272000" cy="3873989"/>
          </a:xfrm>
        </p:grpSpPr>
        <p:grpSp>
          <p:nvGrpSpPr>
            <p:cNvPr id="16" name="Group 2"/>
            <p:cNvGrpSpPr/>
            <p:nvPr/>
          </p:nvGrpSpPr>
          <p:grpSpPr>
            <a:xfrm>
              <a:off x="5289364" y="287531"/>
              <a:ext cx="7772401" cy="3873989"/>
              <a:chOff x="-160593" y="-28575"/>
              <a:chExt cx="2932533" cy="841375"/>
            </a:xfrm>
          </p:grpSpPr>
          <p:sp>
            <p:nvSpPr>
              <p:cNvPr id="18" name="Freeform 3"/>
              <p:cNvSpPr/>
              <p:nvPr/>
            </p:nvSpPr>
            <p:spPr>
              <a:xfrm>
                <a:off x="-160593" y="29859"/>
                <a:ext cx="2932533" cy="27237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6">
                  <a:lumMod val="75000"/>
                </a:schemeClr>
              </a:solidFill>
            </p:spPr>
          </p:sp>
          <p:sp>
            <p:nvSpPr>
              <p:cNvPr id="19"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Google Shape;7771;p33"/>
            <p:cNvSpPr txBox="1">
              <a:spLocks/>
            </p:cNvSpPr>
            <p:nvPr/>
          </p:nvSpPr>
          <p:spPr>
            <a:xfrm>
              <a:off x="4033548"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04596F"/>
                </a:buClr>
                <a:buSzPts val="3500"/>
                <a:buFont typeface="Kavoon"/>
                <a:buNone/>
                <a:tabLst/>
                <a:defRPr/>
              </a:pPr>
              <a:r>
                <a:rPr kumimoji="0" lang="en-US" sz="5800" b="1" i="0" u="none" strike="noStrike" kern="0" cap="none" spc="0" normalizeH="0" baseline="0" noProof="0" dirty="0">
                  <a:ln>
                    <a:noFill/>
                  </a:ln>
                  <a:solidFill>
                    <a:schemeClr val="bg1"/>
                  </a:solidFill>
                  <a:effectLst/>
                  <a:uLnTx/>
                  <a:uFillTx/>
                  <a:latin typeface="Arial" panose="020B0604020202020204" pitchFamily="34" charset="0"/>
                  <a:sym typeface="Kavoon"/>
                </a:rPr>
                <a:t>NỘI DUNG BÀI HỌC</a:t>
              </a:r>
              <a:endParaRPr kumimoji="0" lang="vi-VN" sz="5800" b="1" i="0" u="none" strike="noStrike" kern="0" cap="none" spc="0" normalizeH="0" baseline="0" noProof="0" dirty="0">
                <a:ln>
                  <a:noFill/>
                </a:ln>
                <a:solidFill>
                  <a:schemeClr val="bg1"/>
                </a:solidFill>
                <a:effectLst/>
                <a:uLnTx/>
                <a:uFillTx/>
                <a:latin typeface="Arial" panose="020B0604020202020204" pitchFamily="34" charset="0"/>
                <a:sym typeface="Kavoon"/>
              </a:endParaRPr>
            </a:p>
          </p:txBody>
        </p:sp>
      </p:grpSp>
      <p:grpSp>
        <p:nvGrpSpPr>
          <p:cNvPr id="20" name="Group 19"/>
          <p:cNvGrpSpPr/>
          <p:nvPr/>
        </p:nvGrpSpPr>
        <p:grpSpPr>
          <a:xfrm>
            <a:off x="2438400" y="3028073"/>
            <a:ext cx="1236936" cy="1155973"/>
            <a:chOff x="2315060" y="3149849"/>
            <a:chExt cx="1236936" cy="1155973"/>
          </a:xfrm>
          <a:scene3d>
            <a:camera prst="orthographicFront">
              <a:rot lat="0" lon="0" rev="0"/>
            </a:camera>
            <a:lightRig rig="glow" dir="t">
              <a:rot lat="0" lon="0" rev="4800000"/>
            </a:lightRig>
          </a:scene3d>
        </p:grpSpPr>
        <p:pic>
          <p:nvPicPr>
            <p:cNvPr id="21" name="Picture 2"/>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a:xfrm>
              <a:off x="2315060" y="3149849"/>
              <a:ext cx="1236936" cy="1155973"/>
            </a:xfrm>
            <a:prstGeom prst="rect">
              <a:avLst/>
            </a:prstGeom>
            <a:ln>
              <a:noFill/>
            </a:ln>
            <a:effectLst>
              <a:outerShdw blurRad="190500" dist="228600" dir="2700000" algn="ctr">
                <a:srgbClr val="000000">
                  <a:alpha val="30000"/>
                </a:srgbClr>
              </a:outerShdw>
            </a:effectLst>
            <a:sp3d prstMaterial="matte">
              <a:bevelT w="127000" h="63500"/>
            </a:sp3d>
          </p:spPr>
        </p:pic>
        <p:sp>
          <p:nvSpPr>
            <p:cNvPr id="22" name="TextBox 15"/>
            <p:cNvSpPr txBox="1"/>
            <p:nvPr/>
          </p:nvSpPr>
          <p:spPr>
            <a:xfrm>
              <a:off x="2411833" y="3543300"/>
              <a:ext cx="1043391" cy="574966"/>
            </a:xfrm>
            <a:prstGeom prst="rect">
              <a:avLst/>
            </a:prstGeom>
            <a:ln>
              <a:noFill/>
            </a:ln>
            <a:effectLst>
              <a:outerShdw blurRad="190500" dist="228600" dir="2700000" algn="ctr">
                <a:srgbClr val="000000">
                  <a:alpha val="30000"/>
                </a:srgbClr>
              </a:outerShdw>
            </a:effectLst>
            <a:sp3d prstMaterial="matte">
              <a:bevelT w="127000" h="63500"/>
            </a:sp3d>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grpSp>
      <p:sp>
        <p:nvSpPr>
          <p:cNvPr id="23" name="Rectangle 22"/>
          <p:cNvSpPr/>
          <p:nvPr/>
        </p:nvSpPr>
        <p:spPr>
          <a:xfrm>
            <a:off x="3962400" y="3009900"/>
            <a:ext cx="9553994" cy="1002710"/>
          </a:xfrm>
          <a:prstGeom prst="rect">
            <a:avLst/>
          </a:prstGeom>
        </p:spPr>
        <p:txBody>
          <a:bodyPr wrap="square">
            <a:spAutoFit/>
          </a:bodyPr>
          <a:lstStyle/>
          <a:p>
            <a:pPr lvl="0" algn="just">
              <a:lnSpc>
                <a:spcPct val="150000"/>
              </a:lnSpc>
              <a:tabLst>
                <a:tab pos="360045" algn="l"/>
                <a:tab pos="720090" algn="l"/>
              </a:tabLst>
            </a:pPr>
            <a:r>
              <a:rPr lang="en-US" sz="4500" b="1">
                <a:solidFill>
                  <a:prstClr val="black"/>
                </a:solidFill>
                <a:latin typeface="Arial" panose="020B0604020202020204" pitchFamily="34" charset="0"/>
                <a:ea typeface="Calibri" panose="020F0502020204030204" pitchFamily="34" charset="0"/>
                <a:cs typeface="Arial" panose="020B0604020202020204" pitchFamily="34" charset="0"/>
              </a:rPr>
              <a:t>Định nghĩa dãy số</a:t>
            </a:r>
            <a:endParaRPr kumimoji="0" lang="vi-VN" sz="45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24" name="Group 23"/>
          <p:cNvGrpSpPr/>
          <p:nvPr/>
        </p:nvGrpSpPr>
        <p:grpSpPr>
          <a:xfrm>
            <a:off x="2458453" y="4933073"/>
            <a:ext cx="1236936" cy="1155973"/>
            <a:chOff x="2315060" y="3149849"/>
            <a:chExt cx="1236936" cy="1155973"/>
          </a:xfrm>
          <a:scene3d>
            <a:camera prst="orthographicFront">
              <a:rot lat="0" lon="0" rev="0"/>
            </a:camera>
            <a:lightRig rig="glow" dir="t">
              <a:rot lat="0" lon="0" rev="4800000"/>
            </a:lightRig>
          </a:scene3d>
        </p:grpSpPr>
        <p:pic>
          <p:nvPicPr>
            <p:cNvPr id="25" name="Picture 2"/>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a:xfrm>
              <a:off x="2315060" y="3149849"/>
              <a:ext cx="1236936" cy="1155973"/>
            </a:xfrm>
            <a:prstGeom prst="rect">
              <a:avLst/>
            </a:prstGeom>
            <a:ln>
              <a:noFill/>
            </a:ln>
            <a:effectLst>
              <a:outerShdw blurRad="190500" dist="228600" dir="2700000" algn="ctr">
                <a:srgbClr val="000000">
                  <a:alpha val="30000"/>
                </a:srgbClr>
              </a:outerShdw>
            </a:effectLst>
            <a:sp3d prstMaterial="matte">
              <a:bevelT w="127000" h="63500"/>
            </a:sp3d>
          </p:spPr>
        </p:pic>
        <p:sp>
          <p:nvSpPr>
            <p:cNvPr id="26" name="TextBox 15"/>
            <p:cNvSpPr txBox="1"/>
            <p:nvPr/>
          </p:nvSpPr>
          <p:spPr>
            <a:xfrm>
              <a:off x="2411833" y="3543300"/>
              <a:ext cx="1043391" cy="574966"/>
            </a:xfrm>
            <a:prstGeom prst="rect">
              <a:avLst/>
            </a:prstGeom>
            <a:ln>
              <a:noFill/>
            </a:ln>
            <a:effectLst>
              <a:outerShdw blurRad="190500" dist="228600" dir="2700000" algn="ctr">
                <a:srgbClr val="000000">
                  <a:alpha val="30000"/>
                </a:srgbClr>
              </a:outerShdw>
            </a:effectLst>
            <a:sp3d prstMaterial="matte">
              <a:bevelT w="127000" h="63500"/>
            </a:sp3d>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grpSp>
      <p:sp>
        <p:nvSpPr>
          <p:cNvPr id="27" name="Rectangle 26"/>
          <p:cNvSpPr/>
          <p:nvPr/>
        </p:nvSpPr>
        <p:spPr>
          <a:xfrm>
            <a:off x="3982453" y="4914900"/>
            <a:ext cx="9553994" cy="1002710"/>
          </a:xfrm>
          <a:prstGeom prst="rect">
            <a:avLst/>
          </a:prstGeom>
        </p:spPr>
        <p:txBody>
          <a:bodyPr wrap="square">
            <a:spAutoFit/>
          </a:bodyPr>
          <a:lstStyle/>
          <a:p>
            <a:pPr lvl="0" algn="just">
              <a:lnSpc>
                <a:spcPct val="150000"/>
              </a:lnSpc>
              <a:tabLst>
                <a:tab pos="360045" algn="l"/>
                <a:tab pos="720090" algn="l"/>
              </a:tabLst>
            </a:pPr>
            <a:r>
              <a:rPr lang="en-US" sz="4500" b="1">
                <a:solidFill>
                  <a:prstClr val="black"/>
                </a:solidFill>
                <a:latin typeface="Arial" panose="020B0604020202020204" pitchFamily="34" charset="0"/>
                <a:ea typeface="Calibri" panose="020F0502020204030204" pitchFamily="34" charset="0"/>
                <a:cs typeface="Arial" panose="020B0604020202020204" pitchFamily="34" charset="0"/>
              </a:rPr>
              <a:t>Cách cho một dãy số</a:t>
            </a:r>
            <a:endParaRPr kumimoji="0" lang="vi-VN" sz="45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0" name="Freeform 8"/>
          <p:cNvSpPr/>
          <p:nvPr/>
        </p:nvSpPr>
        <p:spPr>
          <a:xfrm rot="-4410574">
            <a:off x="8914177" y="8032292"/>
            <a:ext cx="668920" cy="2404294"/>
          </a:xfrm>
          <a:custGeom>
            <a:avLst/>
            <a:gdLst/>
            <a:ahLst/>
            <a:cxnLst/>
            <a:rect l="l" t="t" r="r" b="b"/>
            <a:pathLst>
              <a:path w="1231199" h="2404294">
                <a:moveTo>
                  <a:pt x="0" y="0"/>
                </a:moveTo>
                <a:lnTo>
                  <a:pt x="1231198" y="0"/>
                </a:lnTo>
                <a:lnTo>
                  <a:pt x="1231198" y="2404294"/>
                </a:lnTo>
                <a:lnTo>
                  <a:pt x="0" y="24042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35" name="Picture 34"/>
          <p:cNvPicPr>
            <a:picLocks noChangeAspect="1"/>
          </p:cNvPicPr>
          <p:nvPr/>
        </p:nvPicPr>
        <p:blipFill>
          <a:blip r:embed="rId6"/>
          <a:stretch>
            <a:fillRect/>
          </a:stretch>
        </p:blipFill>
        <p:spPr>
          <a:xfrm>
            <a:off x="16306800" y="8403910"/>
            <a:ext cx="1902502" cy="2073590"/>
          </a:xfrm>
          <a:prstGeom prst="rect">
            <a:avLst/>
          </a:prstGeom>
        </p:spPr>
      </p:pic>
      <p:pic>
        <p:nvPicPr>
          <p:cNvPr id="36" name="Picture 35"/>
          <p:cNvPicPr>
            <a:picLocks noChangeAspect="1"/>
          </p:cNvPicPr>
          <p:nvPr/>
        </p:nvPicPr>
        <p:blipFill>
          <a:blip r:embed="rId7"/>
          <a:stretch>
            <a:fillRect/>
          </a:stretch>
        </p:blipFill>
        <p:spPr>
          <a:xfrm>
            <a:off x="15926815" y="-1544691"/>
            <a:ext cx="4133446" cy="4115157"/>
          </a:xfrm>
          <a:prstGeom prst="rect">
            <a:avLst/>
          </a:prstGeom>
        </p:spPr>
      </p:pic>
      <p:pic>
        <p:nvPicPr>
          <p:cNvPr id="38" name="Picture 37"/>
          <p:cNvPicPr>
            <a:picLocks noChangeAspect="1"/>
          </p:cNvPicPr>
          <p:nvPr/>
        </p:nvPicPr>
        <p:blipFill>
          <a:blip r:embed="rId8"/>
          <a:stretch>
            <a:fillRect/>
          </a:stretch>
        </p:blipFill>
        <p:spPr>
          <a:xfrm>
            <a:off x="304800" y="407722"/>
            <a:ext cx="1949226" cy="1840178"/>
          </a:xfrm>
          <a:prstGeom prst="rect">
            <a:avLst/>
          </a:prstGeom>
        </p:spPr>
      </p:pic>
      <p:grpSp>
        <p:nvGrpSpPr>
          <p:cNvPr id="28" name="Group 27"/>
          <p:cNvGrpSpPr/>
          <p:nvPr/>
        </p:nvGrpSpPr>
        <p:grpSpPr>
          <a:xfrm>
            <a:off x="2458453" y="6883127"/>
            <a:ext cx="1236936" cy="1155973"/>
            <a:chOff x="2315060" y="3149849"/>
            <a:chExt cx="1236936" cy="1155973"/>
          </a:xfrm>
          <a:scene3d>
            <a:camera prst="orthographicFront">
              <a:rot lat="0" lon="0" rev="0"/>
            </a:camera>
            <a:lightRig rig="glow" dir="t">
              <a:rot lat="0" lon="0" rev="4800000"/>
            </a:lightRig>
          </a:scene3d>
        </p:grpSpPr>
        <p:pic>
          <p:nvPicPr>
            <p:cNvPr id="29" name="Picture 2"/>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a:xfrm>
              <a:off x="2315060" y="3149849"/>
              <a:ext cx="1236936" cy="1155973"/>
            </a:xfrm>
            <a:prstGeom prst="rect">
              <a:avLst/>
            </a:prstGeom>
            <a:ln>
              <a:noFill/>
            </a:ln>
            <a:effectLst>
              <a:outerShdw blurRad="190500" dist="228600" dir="2700000" algn="ctr">
                <a:srgbClr val="000000">
                  <a:alpha val="30000"/>
                </a:srgbClr>
              </a:outerShdw>
            </a:effectLst>
            <a:sp3d prstMaterial="matte">
              <a:bevelT w="127000" h="63500"/>
            </a:sp3d>
          </p:spPr>
        </p:pic>
        <p:sp>
          <p:nvSpPr>
            <p:cNvPr id="31" name="TextBox 15"/>
            <p:cNvSpPr txBox="1"/>
            <p:nvPr/>
          </p:nvSpPr>
          <p:spPr>
            <a:xfrm>
              <a:off x="2411833" y="3543300"/>
              <a:ext cx="1043391" cy="574966"/>
            </a:xfrm>
            <a:prstGeom prst="rect">
              <a:avLst/>
            </a:prstGeom>
            <a:ln>
              <a:noFill/>
            </a:ln>
            <a:effectLst>
              <a:outerShdw blurRad="190500" dist="228600" dir="2700000" algn="ctr">
                <a:srgbClr val="000000">
                  <a:alpha val="30000"/>
                </a:srgbClr>
              </a:outerShdw>
            </a:effectLst>
            <a:sp3d prstMaterial="matte">
              <a:bevelT w="127000" h="63500"/>
            </a:sp3d>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5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a:t>
              </a:r>
              <a:endParaRPr kumimoji="0" lang="en-US" sz="5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2" name="Rectangle 31"/>
          <p:cNvSpPr/>
          <p:nvPr/>
        </p:nvSpPr>
        <p:spPr>
          <a:xfrm>
            <a:off x="3982453" y="6864954"/>
            <a:ext cx="12115800" cy="1131079"/>
          </a:xfrm>
          <a:prstGeom prst="rect">
            <a:avLst/>
          </a:prstGeom>
        </p:spPr>
        <p:txBody>
          <a:bodyPr wrap="square">
            <a:spAutoFit/>
          </a:bodyPr>
          <a:lstStyle/>
          <a:p>
            <a:pPr lvl="0" algn="just">
              <a:lnSpc>
                <a:spcPct val="150000"/>
              </a:lnSpc>
              <a:tabLst>
                <a:tab pos="360045" algn="l"/>
                <a:tab pos="720090" algn="l"/>
              </a:tabLst>
            </a:pPr>
            <a:r>
              <a:rPr lang="en-US" sz="4500" b="1">
                <a:solidFill>
                  <a:prstClr val="black"/>
                </a:solidFill>
                <a:latin typeface="Arial" panose="020B0604020202020204" pitchFamily="34" charset="0"/>
                <a:ea typeface="Calibri" panose="020F0502020204030204" pitchFamily="34" charset="0"/>
                <a:cs typeface="Arial" panose="020B0604020202020204" pitchFamily="34" charset="0"/>
              </a:rPr>
              <a:t>Dãy số tăng, dãy số giảm và dãy số bị chặn</a:t>
            </a:r>
            <a:endParaRPr kumimoji="0" lang="vi-VN" sz="45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6006041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par>
                                <p:cTn id="12" presetID="10"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par>
                                <p:cTn id="19" presetID="16" presetClass="entr" presetSubtype="21"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childTnLst>
                          </p:cTn>
                        </p:par>
                        <p:par>
                          <p:cTn id="22" fill="hold">
                            <p:stCondLst>
                              <p:cond delay="1500"/>
                            </p:stCondLst>
                            <p:childTnLst>
                              <p:par>
                                <p:cTn id="23" presetID="14" presetClass="entr" presetSubtype="10"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randombar(horizontal)">
                                      <p:cBhvr>
                                        <p:cTn id="25" dur="500"/>
                                        <p:tgtEl>
                                          <p:spTgt spid="32"/>
                                        </p:tgtEl>
                                      </p:cBhvr>
                                    </p:animEffect>
                                  </p:childTnLst>
                                </p:cTn>
                              </p:par>
                              <p:par>
                                <p:cTn id="26" presetID="14" presetClass="entr" presetSubtype="1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randombar(horizontal)">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2195484" y="2400299"/>
            <a:ext cx="14608230" cy="30335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2195484" y="5993641"/>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2141284" y="819150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241742" y="594191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229710" y="8124309"/>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2" name="Rectangle 1"/>
              <p:cNvSpPr/>
              <p:nvPr/>
            </p:nvSpPr>
            <p:spPr>
              <a:xfrm>
                <a:off x="3831417" y="6311249"/>
                <a:ext cx="3016403" cy="904415"/>
              </a:xfrm>
              <a:prstGeom prst="rect">
                <a:avLst/>
              </a:prstGeom>
            </p:spPr>
            <p:txBody>
              <a:bodyPr wrap="none">
                <a:spAutoFit/>
              </a:bodyPr>
              <a:lstStyle/>
              <a:p>
                <a:pPr lvl="0" algn="just">
                  <a:lnSpc>
                    <a:spcPct val="150000"/>
                  </a:lnSpc>
                  <a:spcAft>
                    <a:spcPts val="600"/>
                  </a:spcAft>
                  <a:defRPr/>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sSub>
                      <m:sSubPr>
                        <m:ctrlP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oMath>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831417" y="6311249"/>
                <a:ext cx="3016403" cy="904415"/>
              </a:xfrm>
              <a:prstGeom prst="rect">
                <a:avLst/>
              </a:prstGeom>
              <a:blipFill>
                <a:blip r:embed="rId5"/>
                <a:stretch>
                  <a:fillRect l="-7287" b="-275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1201122" y="8420100"/>
                <a:ext cx="4423903" cy="904415"/>
              </a:xfrm>
              <a:prstGeom prst="rect">
                <a:avLst/>
              </a:prstGeom>
            </p:spPr>
            <p:txBody>
              <a:bodyPr wrap="none">
                <a:spAutoFit/>
              </a:bodyPr>
              <a:lstStyle/>
              <a:p>
                <a:pPr lvl="0" algn="just">
                  <a:lnSpc>
                    <a:spcPct val="150000"/>
                  </a:lnSpc>
                  <a:spcAft>
                    <a:spcPts val="600"/>
                  </a:spcAft>
                  <a:defRPr/>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d>
                      <m:dPr>
                        <m:ctrlP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e>
                    </m:d>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oMath>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1201122" y="8420100"/>
                <a:ext cx="4423903" cy="904415"/>
              </a:xfrm>
              <a:prstGeom prst="rect">
                <a:avLst/>
              </a:prstGeom>
              <a:blipFill>
                <a:blip r:embed="rId6"/>
                <a:stretch>
                  <a:fillRect l="-4821" b="-275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282195" y="8047442"/>
                <a:ext cx="4114844" cy="1363258"/>
              </a:xfrm>
              <a:prstGeom prst="rect">
                <a:avLst/>
              </a:prstGeom>
            </p:spPr>
            <p:txBody>
              <a:bodyPr wrap="none">
                <a:spAutoFit/>
              </a:bodyPr>
              <a:lstStyle/>
              <a:p>
                <a:pPr marL="30480" marR="30480" lvl="0" algn="just">
                  <a:lnSpc>
                    <a:spcPct val="250000"/>
                  </a:lnSpc>
                  <a:spcAft>
                    <a:spcPts val="1200"/>
                  </a:spcAft>
                  <a:defRPr/>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sSub>
                      <m:sSubPr>
                        <m:ctrlP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d>
                      <m:dPr>
                        <m:ctrlP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e>
                    </m:d>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oMath>
                </a14:m>
                <a:endParaRPr kumimoji="0" lang="en-US" sz="4000" b="0" i="0" u="none" strike="noStrike" kern="1200" cap="none" spc="0" normalizeH="0" baseline="0" noProof="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282195" y="8047442"/>
                <a:ext cx="4114844" cy="1363258"/>
              </a:xfrm>
              <a:prstGeom prst="rect">
                <a:avLst/>
              </a:prstGeom>
              <a:blipFill>
                <a:blip r:embed="rId7"/>
                <a:stretch>
                  <a:fillRect l="-4444" b="-183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1734800" y="6210300"/>
                <a:ext cx="4269490" cy="1015663"/>
              </a:xfrm>
              <a:prstGeom prst="rect">
                <a:avLst/>
              </a:prstGeom>
            </p:spPr>
            <p:txBody>
              <a:bodyPr wrap="square">
                <a:spAutoFit/>
              </a:bodyPr>
              <a:lstStyle/>
              <a:p>
                <a:pPr lvl="0" algn="just">
                  <a:lnSpc>
                    <a:spcPct val="150000"/>
                  </a:lnSpc>
                  <a:defRPr/>
                </a:pP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0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oMath>
                </a14:m>
                <a:endParaRPr kumimoji="0" lang="en-US" sz="40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734800" y="6210300"/>
                <a:ext cx="4269490" cy="1015663"/>
              </a:xfrm>
              <a:prstGeom prst="rect">
                <a:avLst/>
              </a:prstGeom>
              <a:blipFill>
                <a:blip r:embed="rId8"/>
                <a:stretch>
                  <a:fillRect l="-5000" b="-14458"/>
                </a:stretch>
              </a:blipFill>
            </p:spPr>
            <p:txBody>
              <a:bodyPr/>
              <a:lstStyle/>
              <a:p>
                <a:r>
                  <a:rPr lang="en-US">
                    <a:noFill/>
                  </a:rPr>
                  <a:t> </a:t>
                </a:r>
              </a:p>
            </p:txBody>
          </p:sp>
        </mc:Fallback>
      </mc:AlternateContent>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2790275" y="2424690"/>
            <a:ext cx="13974139" cy="2947410"/>
          </a:xfrm>
          <a:prstGeom prst="rect">
            <a:avLst/>
          </a:prstGeom>
        </p:spPr>
        <p:txBody>
          <a:bodyPr wrap="square">
            <a:spAutoFit/>
          </a:bodyPr>
          <a:lstStyle/>
          <a:p>
            <a:pPr>
              <a:lnSpc>
                <a:spcPct val="150000"/>
              </a:lnSpc>
              <a:spcAft>
                <a:spcPts val="0"/>
              </a:spcAft>
            </a:pPr>
            <a:r>
              <a:rPr kumimoji="0" lang="en-US" sz="4300" b="1" i="0" u="none" strike="noStrike" kern="1200" cap="none" spc="0" normalizeH="0" baseline="0" noProof="0">
                <a:ln>
                  <a:noFill/>
                </a:ln>
                <a:solidFill>
                  <a:schemeClr val="bg1"/>
                </a:solidFill>
                <a:effectLst/>
                <a:uLnTx/>
                <a:uFillTx/>
                <a:latin typeface="Arial" panose="020B0604020202020204" pitchFamily="34" charset="0"/>
                <a:ea typeface="Dotum" panose="020B0600000101010101" pitchFamily="34" charset="-127"/>
                <a:cs typeface="Arial" panose="020B0604020202020204" pitchFamily="34" charset="0"/>
              </a:rPr>
              <a:t>Câu 3. </a:t>
            </a:r>
            <a:r>
              <a:rPr lang="en-US" sz="4300">
                <a:solidFill>
                  <a:schemeClr val="bg1"/>
                </a:solidFill>
                <a:latin typeface="Arial" panose="020B0604020202020204" pitchFamily="34" charset="0"/>
                <a:ea typeface="Arial" panose="020B0604020202020204" pitchFamily="34" charset="0"/>
                <a:cs typeface="Arial" panose="020B0604020202020204" pitchFamily="34" charset="0"/>
              </a:rPr>
              <a:t>Cho dãy số có các số hạng đầu là: −2; 0; 2; 4; 6;...−2; 0; 2; 4; 6;.... Số hạng tổng quát của dãy số này có dạng?</a:t>
            </a:r>
            <a:endParaRPr lang="en-US" sz="43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246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304516" y="1914477"/>
            <a:ext cx="13678967" cy="335417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058400" y="6131097"/>
            <a:ext cx="6887125" cy="14508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35582" y="8221834"/>
            <a:ext cx="6700215"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28800" y="8191500"/>
            <a:ext cx="6472514" cy="13473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831998" y="6210300"/>
            <a:ext cx="6469316" cy="1374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 name="Rectangle 2"/>
              <p:cNvSpPr/>
              <p:nvPr/>
            </p:nvSpPr>
            <p:spPr>
              <a:xfrm>
                <a:off x="3379794" y="2356097"/>
                <a:ext cx="11528410" cy="2482603"/>
              </a:xfrm>
              <a:prstGeom prst="rect">
                <a:avLst/>
              </a:prstGeom>
            </p:spPr>
            <p:txBody>
              <a:bodyPr wrap="square">
                <a:spAutoFit/>
              </a:bodyPr>
              <a:lstStyle/>
              <a:p>
                <a:pPr algn="just">
                  <a:lnSpc>
                    <a:spcPct val="150000"/>
                  </a:lnSpc>
                  <a:spcAft>
                    <a:spcPts val="0"/>
                  </a:spcAft>
                </a:pPr>
                <a:r>
                  <a:rPr kumimoji="0" lang="en-US" sz="4500" b="1"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4.</a:t>
                </a:r>
                <a:r>
                  <a:rPr kumimoji="0" lang="en-US" sz="45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 </a:t>
                </a:r>
                <a:r>
                  <a:rPr lang="en-US" sz="4500">
                    <a:solidFill>
                      <a:schemeClr val="bg1"/>
                    </a:solidFill>
                    <a:latin typeface="Arial" panose="020B0604020202020204" pitchFamily="34" charset="0"/>
                    <a:ea typeface="Times New Roman" panose="02020603050405020304" pitchFamily="18" charset="0"/>
                    <a:cs typeface="Arial" panose="020B0604020202020204" pitchFamily="34" charset="0"/>
                  </a:rPr>
                  <a:t>Xét tính tăng, giảm và bị chặn của dãy số </a:t>
                </a:r>
                <a14:m>
                  <m:oMath xmlns:m="http://schemas.openxmlformats.org/officeDocument/2006/math">
                    <m:d>
                      <m:dPr>
                        <m:ctrlPr>
                          <a:rPr lang="en-US" sz="45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e>
                    </m:d>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 </m:t>
                    </m:r>
                  </m:oMath>
                </a14:m>
                <a:r>
                  <a:rPr lang="en-US" sz="4500">
                    <a:solidFill>
                      <a:schemeClr val="bg1"/>
                    </a:solidFill>
                    <a:effectLst/>
                    <a:latin typeface="Arial" panose="020B0604020202020204" pitchFamily="34" charset="0"/>
                    <a:ea typeface="Times New Roman" panose="02020603050405020304" pitchFamily="18" charset="0"/>
                    <a:cs typeface="Arial" panose="020B0604020202020204" pitchFamily="34" charset="0"/>
                  </a:rPr>
                  <a:t>biết: </a:t>
                </a:r>
                <a14:m>
                  <m:oMath xmlns:m="http://schemas.openxmlformats.org/officeDocument/2006/math">
                    <m:sSub>
                      <m:sSubPr>
                        <m:ctrlP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−13</m:t>
                        </m:r>
                      </m:num>
                      <m:den>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3</m:t>
                        </m:r>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den>
                    </m:f>
                  </m:oMath>
                </a14:m>
                <a:endParaRPr lang="en-US" sz="45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379794" y="2356097"/>
                <a:ext cx="11528410" cy="2482603"/>
              </a:xfrm>
              <a:prstGeom prst="rect">
                <a:avLst/>
              </a:prstGeom>
              <a:blipFill>
                <a:blip r:embed="rId5"/>
                <a:stretch>
                  <a:fillRect l="-2220" r="-2167" b="-4902"/>
                </a:stretch>
              </a:blipFill>
            </p:spPr>
            <p:txBody>
              <a:bodyPr/>
              <a:lstStyle/>
              <a:p>
                <a:r>
                  <a:rPr lang="en-US">
                    <a:noFill/>
                  </a:rPr>
                  <a:t> </a:t>
                </a:r>
              </a:p>
            </p:txBody>
          </p:sp>
        </mc:Fallback>
      </mc:AlternateContent>
      <p:sp>
        <p:nvSpPr>
          <p:cNvPr id="2" name="Rectangle 1"/>
          <p:cNvSpPr/>
          <p:nvPr/>
        </p:nvSpPr>
        <p:spPr>
          <a:xfrm>
            <a:off x="2257079" y="6381492"/>
            <a:ext cx="5489003" cy="901593"/>
          </a:xfrm>
          <a:prstGeom prst="rect">
            <a:avLst/>
          </a:prstGeom>
        </p:spPr>
        <p:txBody>
          <a:bodyPr wrap="none">
            <a:spAutoFit/>
          </a:bodyPr>
          <a:lstStyle/>
          <a:p>
            <a:pPr lvl="0" algn="just">
              <a:lnSpc>
                <a:spcPct val="150000"/>
              </a:lnSpc>
              <a:spcAft>
                <a:spcPts val="800"/>
              </a:spcAft>
              <a:defRPr/>
            </a:pPr>
            <a:r>
              <a:rPr lang="en-US" sz="4000">
                <a:solidFill>
                  <a:prstClr val="white"/>
                </a:solidFill>
                <a:latin typeface="Arial" panose="020B0604020202020204" pitchFamily="34" charset="0"/>
                <a:ea typeface="Calibri" panose="020F0502020204030204" pitchFamily="34" charset="0"/>
                <a:cs typeface="Arial" panose="020B0604020202020204" pitchFamily="34" charset="0"/>
              </a:rPr>
              <a:t>A. Dãy số tăng, bị chặn</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0287000" y="6182261"/>
            <a:ext cx="6349921" cy="1323439"/>
          </a:xfrm>
          <a:prstGeom prst="rect">
            <a:avLst/>
          </a:prstGeom>
        </p:spPr>
        <p:txBody>
          <a:bodyPr wrap="square">
            <a:spAutoFit/>
          </a:bodyPr>
          <a:lstStyle/>
          <a:p>
            <a:pPr lvl="0" algn="just">
              <a:spcAft>
                <a:spcPts val="800"/>
              </a:spcAft>
              <a:defRPr/>
            </a:pPr>
            <a:r>
              <a:rPr lang="en-US" sz="4000">
                <a:solidFill>
                  <a:prstClr val="white"/>
                </a:solidFill>
                <a:latin typeface="Arial" panose="020B0604020202020204" pitchFamily="34" charset="0"/>
                <a:ea typeface="Calibri" panose="020F0502020204030204" pitchFamily="34" charset="0"/>
                <a:cs typeface="Arial" panose="020B0604020202020204" pitchFamily="34" charset="0"/>
              </a:rPr>
              <a:t>C. Dãy số không tăng không giảm, không bị chặn</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206703" y="8339303"/>
            <a:ext cx="5602816" cy="901593"/>
          </a:xfrm>
          <a:prstGeom prst="rect">
            <a:avLst/>
          </a:prstGeom>
        </p:spPr>
        <p:txBody>
          <a:bodyPr wrap="none">
            <a:spAutoFit/>
          </a:bodyPr>
          <a:lstStyle/>
          <a:p>
            <a:pPr lvl="0" algn="just">
              <a:lnSpc>
                <a:spcPct val="150000"/>
              </a:lnSpc>
              <a:spcAft>
                <a:spcPts val="800"/>
              </a:spcAft>
              <a:defRPr/>
            </a:pPr>
            <a:r>
              <a:rPr lang="en-US" sz="4000">
                <a:solidFill>
                  <a:prstClr val="white"/>
                </a:solidFill>
                <a:latin typeface="Arial" panose="020B0604020202020204" pitchFamily="34" charset="0"/>
                <a:ea typeface="Calibri" panose="020F0502020204030204" pitchFamily="34" charset="0"/>
                <a:cs typeface="Arial" panose="020B0604020202020204" pitchFamily="34" charset="0"/>
              </a:rPr>
              <a:t>B. Dãy số giảm, bị chặn</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0970128" y="8339302"/>
            <a:ext cx="5031121" cy="901593"/>
          </a:xfrm>
          <a:prstGeom prst="rect">
            <a:avLst/>
          </a:prstGeom>
        </p:spPr>
        <p:txBody>
          <a:bodyPr wrap="none">
            <a:spAutoFit/>
          </a:bodyPr>
          <a:lstStyle/>
          <a:p>
            <a:pPr lvl="0" algn="just">
              <a:lnSpc>
                <a:spcPct val="150000"/>
              </a:lnSpc>
              <a:spcAft>
                <a:spcPts val="800"/>
              </a:spcAft>
              <a:defRPr/>
            </a:pPr>
            <a:r>
              <a:rPr lang="pt-BR" sz="4000">
                <a:solidFill>
                  <a:prstClr val="white"/>
                </a:solidFill>
                <a:latin typeface="Arial" panose="020B0604020202020204" pitchFamily="34" charset="0"/>
                <a:ea typeface="Calibri" panose="020F0502020204030204" pitchFamily="34" charset="0"/>
                <a:cs typeface="Arial" panose="020B0604020202020204" pitchFamily="34" charset="0"/>
              </a:rPr>
              <a:t>D. Cả A, B, C đều sai</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318971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304516" y="1914477"/>
            <a:ext cx="13678967" cy="335417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058400" y="6131097"/>
            <a:ext cx="6887125" cy="14508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35582" y="8221834"/>
            <a:ext cx="6700215"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28800" y="8191500"/>
            <a:ext cx="6472514" cy="13473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831998" y="6210300"/>
            <a:ext cx="6469316" cy="1374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 name="Rectangle 2"/>
              <p:cNvSpPr/>
              <p:nvPr/>
            </p:nvSpPr>
            <p:spPr>
              <a:xfrm>
                <a:off x="2884063" y="2171700"/>
                <a:ext cx="12584537" cy="2751266"/>
              </a:xfrm>
              <a:prstGeom prst="rect">
                <a:avLst/>
              </a:prstGeom>
            </p:spPr>
            <p:txBody>
              <a:bodyPr wrap="square">
                <a:spAutoFit/>
              </a:bodyPr>
              <a:lstStyle/>
              <a:p>
                <a:pPr algn="just">
                  <a:lnSpc>
                    <a:spcPct val="150000"/>
                  </a:lnSpc>
                  <a:spcAft>
                    <a:spcPts val="0"/>
                  </a:spcAft>
                </a:pPr>
                <a:r>
                  <a:rPr kumimoji="0" lang="en-US" sz="4500" b="1"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5.</a:t>
                </a:r>
                <a:r>
                  <a:rPr kumimoji="0" lang="en-US" sz="45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 </a:t>
                </a:r>
                <a:r>
                  <a:rPr lang="en-US" sz="4500">
                    <a:solidFill>
                      <a:schemeClr val="bg1"/>
                    </a:solidFill>
                    <a:latin typeface="Arial" panose="020B0604020202020204" pitchFamily="34" charset="0"/>
                    <a:ea typeface="Times New Roman" panose="02020603050405020304" pitchFamily="18" charset="0"/>
                    <a:cs typeface="Arial" panose="020B0604020202020204" pitchFamily="34" charset="0"/>
                  </a:rPr>
                  <a:t>Xét tính tăng giảm của các dãy số sau:</a:t>
                </a:r>
              </a:p>
              <a:p>
                <a:pPr algn="ctr">
                  <a:lnSpc>
                    <a:spcPct val="150000"/>
                  </a:lnSpc>
                  <a:spcAft>
                    <a:spcPts val="0"/>
                  </a:spcAft>
                </a:pPr>
                <a:r>
                  <a:rPr lang="en-US" sz="450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3</m:t>
                        </m:r>
                        <m:sSup>
                          <m:sSupPr>
                            <m:ctrlP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e>
                          <m:sup>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sup>
                        </m:sSup>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5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den>
                    </m:f>
                  </m:oMath>
                </a14:m>
                <a:endParaRPr lang="en-US" sz="45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884063" y="2171700"/>
                <a:ext cx="12584537" cy="2751266"/>
              </a:xfrm>
              <a:prstGeom prst="rect">
                <a:avLst/>
              </a:prstGeom>
              <a:blipFill>
                <a:blip r:embed="rId5"/>
                <a:stretch>
                  <a:fillRect l="-2034"/>
                </a:stretch>
              </a:blipFill>
            </p:spPr>
            <p:txBody>
              <a:bodyPr/>
              <a:lstStyle/>
              <a:p>
                <a:r>
                  <a:rPr lang="en-US">
                    <a:noFill/>
                  </a:rPr>
                  <a:t> </a:t>
                </a:r>
              </a:p>
            </p:txBody>
          </p:sp>
        </mc:Fallback>
      </mc:AlternateContent>
      <p:sp>
        <p:nvSpPr>
          <p:cNvPr id="2" name="Rectangle 1"/>
          <p:cNvSpPr/>
          <p:nvPr/>
        </p:nvSpPr>
        <p:spPr>
          <a:xfrm>
            <a:off x="3226895" y="6381492"/>
            <a:ext cx="3549370" cy="901593"/>
          </a:xfrm>
          <a:prstGeom prst="rect">
            <a:avLst/>
          </a:prstGeom>
        </p:spPr>
        <p:txBody>
          <a:bodyPr wrap="none">
            <a:spAutoFit/>
          </a:bodyPr>
          <a:lstStyle/>
          <a:p>
            <a:pPr lvl="0" algn="just">
              <a:lnSpc>
                <a:spcPct val="150000"/>
              </a:lnSpc>
              <a:spcAft>
                <a:spcPts val="800"/>
              </a:spcAft>
              <a:defRPr/>
            </a:pPr>
            <a:r>
              <a:rPr lang="en-US" sz="4000">
                <a:solidFill>
                  <a:prstClr val="white"/>
                </a:solidFill>
                <a:latin typeface="Arial" panose="020B0604020202020204" pitchFamily="34" charset="0"/>
                <a:ea typeface="Calibri" panose="020F0502020204030204" pitchFamily="34" charset="0"/>
                <a:cs typeface="Arial" panose="020B0604020202020204" pitchFamily="34" charset="0"/>
              </a:rPr>
              <a:t>A. Dãy số tăng</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0711260" y="6182261"/>
            <a:ext cx="5519340" cy="1323439"/>
          </a:xfrm>
          <a:prstGeom prst="rect">
            <a:avLst/>
          </a:prstGeom>
        </p:spPr>
        <p:txBody>
          <a:bodyPr wrap="square">
            <a:spAutoFit/>
          </a:bodyPr>
          <a:lstStyle/>
          <a:p>
            <a:pPr lvl="0" algn="just">
              <a:spcAft>
                <a:spcPts val="800"/>
              </a:spcAft>
              <a:defRPr/>
            </a:pPr>
            <a:r>
              <a:rPr lang="en-US" sz="4000">
                <a:solidFill>
                  <a:prstClr val="white"/>
                </a:solidFill>
                <a:latin typeface="Arial" panose="020B0604020202020204" pitchFamily="34" charset="0"/>
                <a:ea typeface="Calibri" panose="020F0502020204030204" pitchFamily="34" charset="0"/>
                <a:cs typeface="Arial" panose="020B0604020202020204" pitchFamily="34" charset="0"/>
              </a:rPr>
              <a:t>C. Dãy số không tăng không giảm</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176520" y="8339303"/>
            <a:ext cx="3663182" cy="901593"/>
          </a:xfrm>
          <a:prstGeom prst="rect">
            <a:avLst/>
          </a:prstGeom>
        </p:spPr>
        <p:txBody>
          <a:bodyPr wrap="none">
            <a:spAutoFit/>
          </a:bodyPr>
          <a:lstStyle/>
          <a:p>
            <a:pPr lvl="0" algn="just">
              <a:lnSpc>
                <a:spcPct val="150000"/>
              </a:lnSpc>
              <a:spcAft>
                <a:spcPts val="800"/>
              </a:spcAft>
              <a:defRPr/>
            </a:pPr>
            <a:r>
              <a:rPr lang="en-US" sz="4000">
                <a:solidFill>
                  <a:prstClr val="white"/>
                </a:solidFill>
                <a:latin typeface="Arial" panose="020B0604020202020204" pitchFamily="34" charset="0"/>
                <a:ea typeface="Calibri" panose="020F0502020204030204" pitchFamily="34" charset="0"/>
                <a:cs typeface="Arial" panose="020B0604020202020204" pitchFamily="34" charset="0"/>
              </a:rPr>
              <a:t>B. Dãy số giảm</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0970128" y="8339302"/>
            <a:ext cx="5031121" cy="90159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pt-BR"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 Cả A, B, C đều sai</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239836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 name="Rectangle 36"/>
              <p:cNvSpPr/>
              <p:nvPr/>
            </p:nvSpPr>
            <p:spPr>
              <a:xfrm>
                <a:off x="685800" y="2266149"/>
                <a:ext cx="6705600" cy="6681124"/>
              </a:xfrm>
              <a:prstGeom prst="rect">
                <a:avLst/>
              </a:prstGeom>
            </p:spPr>
            <p:txBody>
              <a:bodyPr wrap="square">
                <a:spAutoFit/>
              </a:bodyPr>
              <a:lstStyle/>
              <a:p>
                <a:pPr algn="just">
                  <a:lnSpc>
                    <a:spcPct val="150000"/>
                  </a:lnSpc>
                </a:pPr>
                <a:r>
                  <a:rPr lang="en-US" sz="3800">
                    <a:solidFill>
                      <a:srgbClr val="000000"/>
                    </a:solidFill>
                    <a:latin typeface="Arial" panose="020B0604020202020204" pitchFamily="34" charset="0"/>
                    <a:cs typeface="Arial" panose="020B0604020202020204" pitchFamily="34" charset="0"/>
                  </a:rPr>
                  <a:t>Viết năm số hạng đầu và số hạng thứ 100 của các dãy số </a:t>
                </a:r>
                <a14:m>
                  <m:oMath xmlns:m="http://schemas.openxmlformats.org/officeDocument/2006/math">
                    <m:d>
                      <m:dPr>
                        <m:ctrlPr>
                          <a:rPr lang="vi-VN" sz="3800" i="1">
                            <a:solidFill>
                              <a:srgbClr val="000000"/>
                            </a:solidFill>
                            <a:latin typeface="Cambria Math" panose="02040503050406030204" pitchFamily="18" charset="0"/>
                          </a:rPr>
                        </m:ctrlPr>
                      </m:dPr>
                      <m:e>
                        <m:sSub>
                          <m:sSubPr>
                            <m:ctrlPr>
                              <a:rPr lang="vi-VN" sz="3800" i="1">
                                <a:solidFill>
                                  <a:srgbClr val="000000"/>
                                </a:solidFill>
                                <a:latin typeface="Cambria Math" panose="02040503050406030204" pitchFamily="18" charset="0"/>
                              </a:rPr>
                            </m:ctrlPr>
                          </m:sSubPr>
                          <m:e>
                            <m:r>
                              <a:rPr lang="en-US" sz="3800" b="0" i="1" smtClean="0">
                                <a:solidFill>
                                  <a:srgbClr val="000000"/>
                                </a:solidFill>
                                <a:latin typeface="Cambria Math" panose="02040503050406030204" pitchFamily="18" charset="0"/>
                              </a:rPr>
                              <m:t>𝑢</m:t>
                            </m:r>
                          </m:e>
                          <m:sub>
                            <m:r>
                              <a:rPr lang="en-US" sz="3800" i="1">
                                <a:solidFill>
                                  <a:srgbClr val="000000"/>
                                </a:solidFill>
                                <a:latin typeface="Cambria Math" panose="02040503050406030204" pitchFamily="18" charset="0"/>
                              </a:rPr>
                              <m:t>𝑛</m:t>
                            </m:r>
                          </m:sub>
                        </m:sSub>
                      </m:e>
                    </m:d>
                  </m:oMath>
                </a14:m>
                <a:r>
                  <a:rPr lang="en-US" sz="3800">
                    <a:solidFill>
                      <a:srgbClr val="000000"/>
                    </a:solidFill>
                    <a:latin typeface="Arial" panose="020B0604020202020204" pitchFamily="34" charset="0"/>
                    <a:cs typeface="Arial" panose="020B0604020202020204" pitchFamily="34" charset="0"/>
                  </a:rPr>
                  <a:t> có số hạng tổng quát cho bởi:</a:t>
                </a:r>
              </a:p>
              <a:p>
                <a:pPr algn="just">
                  <a:lnSpc>
                    <a:spcPct val="150000"/>
                  </a:lnSpc>
                </a:pPr>
                <a:r>
                  <a:rPr lang="en-US" sz="3800">
                    <a:solidFill>
                      <a:srgbClr val="000000"/>
                    </a:solidFill>
                    <a:latin typeface="Arial" panose="020B0604020202020204" pitchFamily="34" charset="0"/>
                    <a:cs typeface="Arial" panose="020B0604020202020204" pitchFamily="34" charset="0"/>
                  </a:rPr>
                  <a:t>a) </a:t>
                </a:r>
                <a14:m>
                  <m:oMath xmlns:m="http://schemas.openxmlformats.org/officeDocument/2006/math">
                    <m:sSub>
                      <m:sSubPr>
                        <m:ctrlPr>
                          <a:rPr lang="vi-VN" sz="3800" i="1">
                            <a:solidFill>
                              <a:srgbClr val="000000"/>
                            </a:solidFill>
                            <a:latin typeface="Cambria Math" panose="02040503050406030204" pitchFamily="18" charset="0"/>
                          </a:rPr>
                        </m:ctrlPr>
                      </m:sSubPr>
                      <m:e>
                        <m:r>
                          <a:rPr lang="en-US" sz="3800" i="1">
                            <a:solidFill>
                              <a:srgbClr val="000000"/>
                            </a:solidFill>
                            <a:latin typeface="Cambria Math" panose="02040503050406030204" pitchFamily="18" charset="0"/>
                          </a:rPr>
                          <m:t>𝑢</m:t>
                        </m:r>
                      </m:e>
                      <m:sub>
                        <m:r>
                          <a:rPr lang="en-US" sz="3800" i="1">
                            <a:solidFill>
                              <a:srgbClr val="000000"/>
                            </a:solidFill>
                            <a:latin typeface="Cambria Math" panose="02040503050406030204" pitchFamily="18" charset="0"/>
                          </a:rPr>
                          <m:t>𝑛</m:t>
                        </m:r>
                      </m:sub>
                    </m:sSub>
                    <m:r>
                      <a:rPr lang="en-US" sz="3800" b="0" i="1" smtClean="0">
                        <a:solidFill>
                          <a:srgbClr val="000000"/>
                        </a:solidFill>
                        <a:latin typeface="Cambria Math" panose="02040503050406030204" pitchFamily="18" charset="0"/>
                      </a:rPr>
                      <m:t>=3</m:t>
                    </m:r>
                    <m:r>
                      <a:rPr lang="en-US" sz="3800" b="0" i="1" smtClean="0">
                        <a:solidFill>
                          <a:srgbClr val="000000"/>
                        </a:solidFill>
                        <a:latin typeface="Cambria Math" panose="02040503050406030204" pitchFamily="18" charset="0"/>
                      </a:rPr>
                      <m:t>𝑛</m:t>
                    </m:r>
                    <m:r>
                      <a:rPr lang="en-US" sz="3800" b="0" i="1" smtClean="0">
                        <a:solidFill>
                          <a:srgbClr val="000000"/>
                        </a:solidFill>
                        <a:latin typeface="Cambria Math" panose="02040503050406030204" pitchFamily="18" charset="0"/>
                      </a:rPr>
                      <m:t>−2</m:t>
                    </m:r>
                  </m:oMath>
                </a14:m>
                <a:r>
                  <a:rPr lang="en-US" sz="3800">
                    <a:solidFill>
                      <a:srgbClr val="000000"/>
                    </a:solidFill>
                    <a:latin typeface="Arial" panose="020B0604020202020204" pitchFamily="34" charset="0"/>
                    <a:cs typeface="Arial" panose="020B0604020202020204" pitchFamily="34" charset="0"/>
                  </a:rPr>
                  <a:t>          </a:t>
                </a:r>
              </a:p>
              <a:p>
                <a:pPr>
                  <a:lnSpc>
                    <a:spcPct val="150000"/>
                  </a:lnSpc>
                </a:pPr>
                <a:r>
                  <a:rPr lang="en-US" sz="3800">
                    <a:solidFill>
                      <a:srgbClr val="000000"/>
                    </a:solidFill>
                    <a:latin typeface="Arial" panose="020B0604020202020204" pitchFamily="34" charset="0"/>
                    <a:cs typeface="Arial" panose="020B0604020202020204" pitchFamily="34" charset="0"/>
                  </a:rPr>
                  <a:t>b) </a:t>
                </a:r>
                <a14:m>
                  <m:oMath xmlns:m="http://schemas.openxmlformats.org/officeDocument/2006/math">
                    <m:sSub>
                      <m:sSubPr>
                        <m:ctrlPr>
                          <a:rPr lang="vi-VN" sz="3800" i="1">
                            <a:solidFill>
                              <a:srgbClr val="000000"/>
                            </a:solidFill>
                            <a:latin typeface="Cambria Math" panose="02040503050406030204" pitchFamily="18" charset="0"/>
                          </a:rPr>
                        </m:ctrlPr>
                      </m:sSubPr>
                      <m:e>
                        <m:r>
                          <a:rPr lang="en-US" sz="3800" i="1">
                            <a:solidFill>
                              <a:srgbClr val="000000"/>
                            </a:solidFill>
                            <a:latin typeface="Cambria Math" panose="02040503050406030204" pitchFamily="18" charset="0"/>
                          </a:rPr>
                          <m:t>𝑢</m:t>
                        </m:r>
                      </m:e>
                      <m:sub>
                        <m:r>
                          <a:rPr lang="en-US" sz="3800" i="1">
                            <a:solidFill>
                              <a:srgbClr val="000000"/>
                            </a:solidFill>
                            <a:latin typeface="Cambria Math" panose="02040503050406030204" pitchFamily="18" charset="0"/>
                          </a:rPr>
                          <m:t>𝑛</m:t>
                        </m:r>
                      </m:sub>
                    </m:sSub>
                    <m:r>
                      <a:rPr lang="en-US" sz="3800" i="1">
                        <a:solidFill>
                          <a:srgbClr val="000000"/>
                        </a:solidFill>
                        <a:latin typeface="Cambria Math" panose="02040503050406030204" pitchFamily="18" charset="0"/>
                      </a:rPr>
                      <m:t>=3</m:t>
                    </m:r>
                    <m:r>
                      <a:rPr lang="en-US" sz="3800" b="0" i="1" smtClean="0">
                        <a:solidFill>
                          <a:srgbClr val="000000"/>
                        </a:solidFill>
                        <a:latin typeface="Cambria Math" panose="02040503050406030204" pitchFamily="18" charset="0"/>
                      </a:rPr>
                      <m:t>.</m:t>
                    </m:r>
                    <m:sSup>
                      <m:sSupPr>
                        <m:ctrlPr>
                          <a:rPr lang="en-US" sz="3800" b="0" i="1" smtClean="0">
                            <a:solidFill>
                              <a:srgbClr val="000000"/>
                            </a:solidFill>
                            <a:latin typeface="Cambria Math" panose="02040503050406030204" pitchFamily="18" charset="0"/>
                          </a:rPr>
                        </m:ctrlPr>
                      </m:sSupPr>
                      <m:e>
                        <m:r>
                          <a:rPr lang="en-US" sz="3800" b="0" i="1" smtClean="0">
                            <a:solidFill>
                              <a:srgbClr val="000000"/>
                            </a:solidFill>
                            <a:latin typeface="Cambria Math" panose="02040503050406030204" pitchFamily="18" charset="0"/>
                          </a:rPr>
                          <m:t>2</m:t>
                        </m:r>
                      </m:e>
                      <m:sup>
                        <m:r>
                          <a:rPr lang="en-US" sz="3800" b="0" i="1" smtClean="0">
                            <a:solidFill>
                              <a:srgbClr val="000000"/>
                            </a:solidFill>
                            <a:latin typeface="Cambria Math" panose="02040503050406030204" pitchFamily="18" charset="0"/>
                          </a:rPr>
                          <m:t>𝑛</m:t>
                        </m:r>
                      </m:sup>
                    </m:sSup>
                  </m:oMath>
                </a14:m>
                <a:r>
                  <a:rPr lang="en-US" sz="3800">
                    <a:solidFill>
                      <a:srgbClr val="000000"/>
                    </a:solidFill>
                    <a:latin typeface="Arial" panose="020B0604020202020204" pitchFamily="34" charset="0"/>
                    <a:cs typeface="Arial" panose="020B0604020202020204" pitchFamily="34" charset="0"/>
                  </a:rPr>
                  <a:t>    </a:t>
                </a:r>
              </a:p>
              <a:p>
                <a:pPr>
                  <a:lnSpc>
                    <a:spcPct val="150000"/>
                  </a:lnSpc>
                </a:pPr>
                <a:r>
                  <a:rPr lang="en-US" sz="3800">
                    <a:solidFill>
                      <a:srgbClr val="000000"/>
                    </a:solidFill>
                    <a:latin typeface="Arial" panose="020B0604020202020204" pitchFamily="34" charset="0"/>
                    <a:cs typeface="Arial" panose="020B0604020202020204" pitchFamily="34" charset="0"/>
                  </a:rPr>
                  <a:t>c) </a:t>
                </a:r>
                <a14:m>
                  <m:oMath xmlns:m="http://schemas.openxmlformats.org/officeDocument/2006/math">
                    <m:sSub>
                      <m:sSubPr>
                        <m:ctrlPr>
                          <a:rPr lang="vi-VN" sz="3800" i="1">
                            <a:solidFill>
                              <a:srgbClr val="000000"/>
                            </a:solidFill>
                            <a:latin typeface="Cambria Math" panose="02040503050406030204" pitchFamily="18" charset="0"/>
                          </a:rPr>
                        </m:ctrlPr>
                      </m:sSubPr>
                      <m:e>
                        <m:r>
                          <a:rPr lang="en-US" sz="3800" i="1">
                            <a:solidFill>
                              <a:srgbClr val="000000"/>
                            </a:solidFill>
                            <a:latin typeface="Cambria Math" panose="02040503050406030204" pitchFamily="18" charset="0"/>
                          </a:rPr>
                          <m:t>𝑢</m:t>
                        </m:r>
                      </m:e>
                      <m:sub>
                        <m:r>
                          <a:rPr lang="en-US" sz="3800" i="1">
                            <a:solidFill>
                              <a:srgbClr val="000000"/>
                            </a:solidFill>
                            <a:latin typeface="Cambria Math" panose="02040503050406030204" pitchFamily="18" charset="0"/>
                          </a:rPr>
                          <m:t>𝑛</m:t>
                        </m:r>
                      </m:sub>
                    </m:sSub>
                    <m:r>
                      <a:rPr lang="en-US" sz="3800" i="1">
                        <a:solidFill>
                          <a:srgbClr val="000000"/>
                        </a:solidFill>
                        <a:latin typeface="Cambria Math" panose="02040503050406030204" pitchFamily="18" charset="0"/>
                      </a:rPr>
                      <m:t>=</m:t>
                    </m:r>
                    <m:sSup>
                      <m:sSupPr>
                        <m:ctrlPr>
                          <a:rPr lang="en-US" sz="3800" i="1" smtClean="0">
                            <a:solidFill>
                              <a:srgbClr val="000000"/>
                            </a:solidFill>
                            <a:latin typeface="Cambria Math" panose="02040503050406030204" pitchFamily="18" charset="0"/>
                          </a:rPr>
                        </m:ctrlPr>
                      </m:sSupPr>
                      <m:e>
                        <m:d>
                          <m:dPr>
                            <m:ctrlPr>
                              <a:rPr lang="en-US" sz="3800" i="1" smtClean="0">
                                <a:solidFill>
                                  <a:srgbClr val="000000"/>
                                </a:solidFill>
                                <a:latin typeface="Cambria Math" panose="02040503050406030204" pitchFamily="18" charset="0"/>
                              </a:rPr>
                            </m:ctrlPr>
                          </m:dPr>
                          <m:e>
                            <m:r>
                              <a:rPr lang="en-US" sz="3800" b="0" i="1" smtClean="0">
                                <a:solidFill>
                                  <a:srgbClr val="000000"/>
                                </a:solidFill>
                                <a:latin typeface="Cambria Math" panose="02040503050406030204" pitchFamily="18" charset="0"/>
                              </a:rPr>
                              <m:t>1+</m:t>
                            </m:r>
                            <m:f>
                              <m:fPr>
                                <m:ctrlPr>
                                  <a:rPr lang="en-US" sz="3800" b="0" i="1" smtClean="0">
                                    <a:solidFill>
                                      <a:srgbClr val="000000"/>
                                    </a:solidFill>
                                    <a:latin typeface="Cambria Math" panose="02040503050406030204" pitchFamily="18" charset="0"/>
                                  </a:rPr>
                                </m:ctrlPr>
                              </m:fPr>
                              <m:num>
                                <m:r>
                                  <a:rPr lang="en-US" sz="3800" b="0" i="1" smtClean="0">
                                    <a:solidFill>
                                      <a:srgbClr val="000000"/>
                                    </a:solidFill>
                                    <a:latin typeface="Cambria Math" panose="02040503050406030204" pitchFamily="18" charset="0"/>
                                  </a:rPr>
                                  <m:t>1</m:t>
                                </m:r>
                              </m:num>
                              <m:den>
                                <m:r>
                                  <a:rPr lang="en-US" sz="3800" b="0" i="1" smtClean="0">
                                    <a:solidFill>
                                      <a:srgbClr val="000000"/>
                                    </a:solidFill>
                                    <a:latin typeface="Cambria Math" panose="02040503050406030204" pitchFamily="18" charset="0"/>
                                  </a:rPr>
                                  <m:t>𝑛</m:t>
                                </m:r>
                              </m:den>
                            </m:f>
                          </m:e>
                        </m:d>
                      </m:e>
                      <m:sup>
                        <m:r>
                          <a:rPr lang="en-US" sz="3800" b="0" i="1" smtClean="0">
                            <a:solidFill>
                              <a:srgbClr val="000000"/>
                            </a:solidFill>
                            <a:latin typeface="Cambria Math" panose="02040503050406030204" pitchFamily="18" charset="0"/>
                          </a:rPr>
                          <m:t>𝑛</m:t>
                        </m:r>
                      </m:sup>
                    </m:sSup>
                  </m:oMath>
                </a14:m>
                <a:endParaRPr lang="en-US" sz="3800">
                  <a:solidFill>
                    <a:srgbClr val="000000"/>
                  </a:solidFill>
                  <a:latin typeface="Arial" panose="020B0604020202020204" pitchFamily="34" charset="0"/>
                  <a:cs typeface="Arial" panose="020B0604020202020204" pitchFamily="34"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685800" y="2266149"/>
                <a:ext cx="6705600" cy="6681124"/>
              </a:xfrm>
              <a:prstGeom prst="rect">
                <a:avLst/>
              </a:prstGeom>
              <a:blipFill>
                <a:blip r:embed="rId2"/>
                <a:stretch>
                  <a:fillRect l="-3000" r="-2909"/>
                </a:stretch>
              </a:blipFill>
            </p:spPr>
            <p:txBody>
              <a:bodyPr/>
              <a:lstStyle/>
              <a:p>
                <a:r>
                  <a:rPr lang="en-US">
                    <a:noFill/>
                  </a:rPr>
                  <a:t> </a:t>
                </a:r>
              </a:p>
            </p:txBody>
          </p:sp>
        </mc:Fallback>
      </mc:AlternateContent>
      <p:pic>
        <p:nvPicPr>
          <p:cNvPr id="45" name="Picture 44"/>
          <p:cNvPicPr>
            <a:picLocks noChangeAspect="1"/>
          </p:cNvPicPr>
          <p:nvPr/>
        </p:nvPicPr>
        <p:blipFill>
          <a:blip r:embed="rId3"/>
          <a:stretch>
            <a:fillRect/>
          </a:stretch>
        </p:blipFill>
        <p:spPr>
          <a:xfrm>
            <a:off x="16535400" y="8953500"/>
            <a:ext cx="1491907" cy="1232834"/>
          </a:xfrm>
          <a:prstGeom prst="rect">
            <a:avLst/>
          </a:prstGeom>
        </p:spPr>
      </p:pic>
      <p:pic>
        <p:nvPicPr>
          <p:cNvPr id="47" name="Picture 46"/>
          <p:cNvPicPr>
            <a:picLocks noChangeAspect="1"/>
          </p:cNvPicPr>
          <p:nvPr/>
        </p:nvPicPr>
        <p:blipFill>
          <a:blip r:embed="rId4"/>
          <a:stretch>
            <a:fillRect/>
          </a:stretch>
        </p:blipFill>
        <p:spPr>
          <a:xfrm>
            <a:off x="16788606" y="266700"/>
            <a:ext cx="2036240" cy="2511770"/>
          </a:xfrm>
          <a:prstGeom prst="rect">
            <a:avLst/>
          </a:prstGeom>
        </p:spPr>
      </p:pic>
      <p:pic>
        <p:nvPicPr>
          <p:cNvPr id="48" name="Picture 47"/>
          <p:cNvPicPr>
            <a:picLocks noChangeAspect="1"/>
          </p:cNvPicPr>
          <p:nvPr/>
        </p:nvPicPr>
        <p:blipFill>
          <a:blip r:embed="rId5"/>
          <a:stretch>
            <a:fillRect/>
          </a:stretch>
        </p:blipFill>
        <p:spPr>
          <a:xfrm rot="18596849">
            <a:off x="97529" y="8759030"/>
            <a:ext cx="1620835" cy="2237568"/>
          </a:xfrm>
          <a:prstGeom prst="rect">
            <a:avLst/>
          </a:prstGeom>
        </p:spPr>
      </p:pic>
      <p:cxnSp>
        <p:nvCxnSpPr>
          <p:cNvPr id="3" name="Straight Connector 2"/>
          <p:cNvCxnSpPr/>
          <p:nvPr/>
        </p:nvCxnSpPr>
        <p:spPr>
          <a:xfrm>
            <a:off x="8077200" y="2266149"/>
            <a:ext cx="0" cy="7754151"/>
          </a:xfrm>
          <a:prstGeom prst="line">
            <a:avLst/>
          </a:prstGeom>
        </p:spPr>
        <p:style>
          <a:lnRef idx="1">
            <a:schemeClr val="accent1"/>
          </a:lnRef>
          <a:fillRef idx="0">
            <a:schemeClr val="accent1"/>
          </a:fillRef>
          <a:effectRef idx="0">
            <a:schemeClr val="accent1"/>
          </a:effectRef>
          <a:fontRef idx="minor">
            <a:schemeClr val="tx1"/>
          </a:fontRef>
        </p:style>
      </p:cxnSp>
      <p:sp>
        <p:nvSpPr>
          <p:cNvPr id="15" name="Oval Callout 14"/>
          <p:cNvSpPr/>
          <p:nvPr/>
        </p:nvSpPr>
        <p:spPr>
          <a:xfrm>
            <a:off x="12312601" y="2095500"/>
            <a:ext cx="1676399" cy="838200"/>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9298035" y="3543300"/>
            <a:ext cx="6932565" cy="5740033"/>
          </a:xfrm>
          <a:prstGeom prst="rect">
            <a:avLst/>
          </a:prstGeom>
        </p:spPr>
        <p:txBody>
          <a:bodyPr wrap="square">
            <a:spAutoFit/>
          </a:bodyPr>
          <a:lstStyle/>
          <a:p>
            <a:pPr algn="just">
              <a:lnSpc>
                <a:spcPct val="150000"/>
              </a:lnSpc>
              <a:spcBef>
                <a:spcPts val="600"/>
              </a:spcBef>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a) Ta có: u</a:t>
            </a:r>
            <a:r>
              <a:rPr lang="en-US" sz="3800" baseline="-25000">
                <a:latin typeface="Arial" panose="020B0604020202020204" pitchFamily="34" charset="0"/>
                <a:ea typeface="Times New Roman" panose="02020603050405020304" pitchFamily="18" charset="0"/>
                <a:cs typeface="Arial" panose="020B0604020202020204" pitchFamily="34" charset="0"/>
              </a:rPr>
              <a:t>1</a:t>
            </a:r>
            <a:r>
              <a:rPr lang="en-US" sz="3800">
                <a:latin typeface="Arial" panose="020B0604020202020204" pitchFamily="34" charset="0"/>
                <a:ea typeface="Times New Roman" panose="02020603050405020304" pitchFamily="18" charset="0"/>
                <a:cs typeface="Arial" panose="020B0604020202020204" pitchFamily="34" charset="0"/>
              </a:rPr>
              <a:t> = 3 . 1 – 2 = 1;</a:t>
            </a:r>
          </a:p>
          <a:p>
            <a:pPr algn="just">
              <a:lnSpc>
                <a:spcPct val="150000"/>
              </a:lnSpc>
              <a:spcBef>
                <a:spcPts val="600"/>
              </a:spcBef>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u</a:t>
            </a:r>
            <a:r>
              <a:rPr lang="en-US" sz="3800" baseline="-25000">
                <a:latin typeface="Arial" panose="020B0604020202020204" pitchFamily="34" charset="0"/>
                <a:ea typeface="Times New Roman" panose="02020603050405020304" pitchFamily="18" charset="0"/>
                <a:cs typeface="Arial" panose="020B0604020202020204" pitchFamily="34" charset="0"/>
              </a:rPr>
              <a:t>2</a:t>
            </a:r>
            <a:r>
              <a:rPr lang="en-US" sz="3800">
                <a:latin typeface="Arial" panose="020B0604020202020204" pitchFamily="34" charset="0"/>
                <a:ea typeface="Times New Roman" panose="02020603050405020304" pitchFamily="18" charset="0"/>
                <a:cs typeface="Arial" panose="020B0604020202020204" pitchFamily="34" charset="0"/>
              </a:rPr>
              <a:t> = 3 . 2 – 2 = 4;</a:t>
            </a:r>
          </a:p>
          <a:p>
            <a:pPr algn="just">
              <a:lnSpc>
                <a:spcPct val="150000"/>
              </a:lnSpc>
              <a:spcBef>
                <a:spcPts val="600"/>
              </a:spcBef>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u</a:t>
            </a:r>
            <a:r>
              <a:rPr lang="en-US" sz="3800" baseline="-25000">
                <a:latin typeface="Arial" panose="020B0604020202020204" pitchFamily="34" charset="0"/>
                <a:ea typeface="Times New Roman" panose="02020603050405020304" pitchFamily="18" charset="0"/>
                <a:cs typeface="Arial" panose="020B0604020202020204" pitchFamily="34" charset="0"/>
              </a:rPr>
              <a:t>3</a:t>
            </a:r>
            <a:r>
              <a:rPr lang="en-US" sz="3800">
                <a:latin typeface="Arial" panose="020B0604020202020204" pitchFamily="34" charset="0"/>
                <a:ea typeface="Times New Roman" panose="02020603050405020304" pitchFamily="18" charset="0"/>
                <a:cs typeface="Arial" panose="020B0604020202020204" pitchFamily="34" charset="0"/>
              </a:rPr>
              <a:t> = 3 . 3 – 2 = 7;</a:t>
            </a:r>
          </a:p>
          <a:p>
            <a:pPr algn="just">
              <a:lnSpc>
                <a:spcPct val="150000"/>
              </a:lnSpc>
              <a:spcBef>
                <a:spcPts val="600"/>
              </a:spcBef>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u</a:t>
            </a:r>
            <a:r>
              <a:rPr lang="en-US" sz="3800" baseline="-25000">
                <a:latin typeface="Arial" panose="020B0604020202020204" pitchFamily="34" charset="0"/>
                <a:ea typeface="Times New Roman" panose="02020603050405020304" pitchFamily="18" charset="0"/>
                <a:cs typeface="Arial" panose="020B0604020202020204" pitchFamily="34" charset="0"/>
              </a:rPr>
              <a:t>4</a:t>
            </a:r>
            <a:r>
              <a:rPr lang="en-US" sz="3800">
                <a:latin typeface="Arial" panose="020B0604020202020204" pitchFamily="34" charset="0"/>
                <a:ea typeface="Times New Roman" panose="02020603050405020304" pitchFamily="18" charset="0"/>
                <a:cs typeface="Arial" panose="020B0604020202020204" pitchFamily="34" charset="0"/>
              </a:rPr>
              <a:t> = 3 . 4 – 2 = 10;</a:t>
            </a:r>
          </a:p>
          <a:p>
            <a:pPr algn="just">
              <a:lnSpc>
                <a:spcPct val="150000"/>
              </a:lnSpc>
              <a:spcBef>
                <a:spcPts val="600"/>
              </a:spcBef>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u</a:t>
            </a:r>
            <a:r>
              <a:rPr lang="en-US" sz="3800" baseline="-25000">
                <a:latin typeface="Arial" panose="020B0604020202020204" pitchFamily="34" charset="0"/>
                <a:ea typeface="Times New Roman" panose="02020603050405020304" pitchFamily="18" charset="0"/>
                <a:cs typeface="Arial" panose="020B0604020202020204" pitchFamily="34" charset="0"/>
              </a:rPr>
              <a:t>5</a:t>
            </a:r>
            <a:r>
              <a:rPr lang="en-US" sz="3800">
                <a:latin typeface="Arial" panose="020B0604020202020204" pitchFamily="34" charset="0"/>
                <a:ea typeface="Times New Roman" panose="02020603050405020304" pitchFamily="18" charset="0"/>
                <a:cs typeface="Arial" panose="020B0604020202020204" pitchFamily="34" charset="0"/>
              </a:rPr>
              <a:t> = 3 . 5 – 2 = 13;</a:t>
            </a:r>
          </a:p>
          <a:p>
            <a:pPr algn="just">
              <a:lnSpc>
                <a:spcPct val="150000"/>
              </a:lnSpc>
              <a:spcBef>
                <a:spcPts val="600"/>
              </a:spcBef>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u</a:t>
            </a:r>
            <a:r>
              <a:rPr lang="en-US" sz="3800" baseline="-25000">
                <a:latin typeface="Arial" panose="020B0604020202020204" pitchFamily="34" charset="0"/>
                <a:ea typeface="Times New Roman" panose="02020603050405020304" pitchFamily="18" charset="0"/>
                <a:cs typeface="Arial" panose="020B0604020202020204" pitchFamily="34" charset="0"/>
              </a:rPr>
              <a:t>100</a:t>
            </a:r>
            <a:r>
              <a:rPr lang="en-US" sz="3800">
                <a:latin typeface="Arial" panose="020B0604020202020204" pitchFamily="34" charset="0"/>
                <a:ea typeface="Times New Roman" panose="02020603050405020304" pitchFamily="18" charset="0"/>
                <a:cs typeface="Arial" panose="020B0604020202020204" pitchFamily="34" charset="0"/>
              </a:rPr>
              <a:t> = 3 . 100 – 2 = 298.</a:t>
            </a:r>
            <a:endParaRPr lang="en-US" sz="38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8" name="Rectangle 17"/>
          <p:cNvSpPr/>
          <p:nvPr/>
        </p:nvSpPr>
        <p:spPr>
          <a:xfrm>
            <a:off x="6324600" y="467647"/>
            <a:ext cx="5721438" cy="94205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2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2.1 (SGK-tr46)</a:t>
            </a:r>
            <a:endParaRPr kumimoji="0" lang="en-US" sz="42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anim calcmode="lin" valueType="num">
                                      <p:cBhvr>
                                        <p:cTn id="12" dur="500" fill="hold"/>
                                        <p:tgtEl>
                                          <p:spTgt spid="37"/>
                                        </p:tgtEl>
                                        <p:attrNameLst>
                                          <p:attrName>ppt_x</p:attrName>
                                        </p:attrNameLst>
                                      </p:cBhvr>
                                      <p:tavLst>
                                        <p:tav tm="0">
                                          <p:val>
                                            <p:strVal val="#ppt_x"/>
                                          </p:val>
                                        </p:tav>
                                        <p:tav tm="100000">
                                          <p:val>
                                            <p:strVal val="#ppt_x"/>
                                          </p:val>
                                        </p:tav>
                                      </p:tavLst>
                                    </p:anim>
                                    <p:anim calcmode="lin" valueType="num">
                                      <p:cBhvr>
                                        <p:cTn id="13"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5" grpId="0" animBg="1"/>
      <p:bldP spid="4"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 name="Rectangle 36"/>
              <p:cNvSpPr/>
              <p:nvPr/>
            </p:nvSpPr>
            <p:spPr>
              <a:xfrm>
                <a:off x="685800" y="2266149"/>
                <a:ext cx="6705600" cy="668112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Viết năm số hạng đầu và số hạng thứ 100 của các dãy số </a:t>
                </a:r>
                <a14:m>
                  <m:oMath xmlns:m="http://schemas.openxmlformats.org/officeDocument/2006/math">
                    <m:d>
                      <m:dPr>
                        <m:ctrlPr>
                          <a:rPr kumimoji="0" lang="vi-VN"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vi-VN"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𝑢</m:t>
                            </m:r>
                          </m:e>
                          <m:sub>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𝑛</m:t>
                            </m:r>
                          </m:sub>
                        </m:sSub>
                      </m:e>
                    </m:d>
                  </m:oMath>
                </a14:m>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có số hạng tổng quát cho bởi:</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a:t>
                </a:r>
                <a14:m>
                  <m:oMath xmlns:m="http://schemas.openxmlformats.org/officeDocument/2006/math">
                    <m:sSub>
                      <m:sSubPr>
                        <m:ctrlPr>
                          <a:rPr kumimoji="0" lang="vi-VN"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𝑢</m:t>
                        </m:r>
                      </m:e>
                      <m:sub>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𝑛</m:t>
                        </m:r>
                      </m:sub>
                    </m:sSub>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oMath>
                </a14:m>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 </a:t>
                </a:r>
                <a14:m>
                  <m:oMath xmlns:m="http://schemas.openxmlformats.org/officeDocument/2006/math">
                    <m:sSub>
                      <m:sSubPr>
                        <m:ctrlPr>
                          <a:rPr kumimoji="0" lang="vi-VN"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𝑢</m:t>
                        </m:r>
                      </m:e>
                      <m:sub>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𝑛</m:t>
                        </m:r>
                      </m:sub>
                    </m:sSub>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m:t>
                    </m:r>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p>
                      <m:sSupPr>
                        <m:ctrlP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e>
                      <m:sup>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sup>
                    </m:sSup>
                  </m:oMath>
                </a14:m>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 </a:t>
                </a:r>
                <a14:m>
                  <m:oMath xmlns:m="http://schemas.openxmlformats.org/officeDocument/2006/math">
                    <m:sSub>
                      <m:sSubPr>
                        <m:ctrlPr>
                          <a:rPr kumimoji="0" lang="vi-VN"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𝑢</m:t>
                        </m:r>
                      </m:e>
                      <m:sub>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𝑛</m:t>
                        </m:r>
                      </m:sub>
                    </m:sSub>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p>
                      <m:sSupPr>
                        <m:ctrlP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d>
                          <m:dPr>
                            <m:ctrlP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f>
                              <m:fPr>
                                <m:ctrlP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den>
                            </m:f>
                          </m:e>
                        </m:d>
                      </m:e>
                      <m:sup>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sup>
                    </m:sSup>
                  </m:oMath>
                </a14:m>
                <a:endPar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685800" y="2266149"/>
                <a:ext cx="6705600" cy="6681124"/>
              </a:xfrm>
              <a:prstGeom prst="rect">
                <a:avLst/>
              </a:prstGeom>
              <a:blipFill>
                <a:blip r:embed="rId2"/>
                <a:stretch>
                  <a:fillRect l="-3000" r="-2909"/>
                </a:stretch>
              </a:blipFill>
            </p:spPr>
            <p:txBody>
              <a:bodyPr/>
              <a:lstStyle/>
              <a:p>
                <a:r>
                  <a:rPr lang="en-US">
                    <a:noFill/>
                  </a:rPr>
                  <a:t> </a:t>
                </a:r>
              </a:p>
            </p:txBody>
          </p:sp>
        </mc:Fallback>
      </mc:AlternateContent>
      <p:pic>
        <p:nvPicPr>
          <p:cNvPr id="45" name="Picture 44"/>
          <p:cNvPicPr>
            <a:picLocks noChangeAspect="1"/>
          </p:cNvPicPr>
          <p:nvPr/>
        </p:nvPicPr>
        <p:blipFill>
          <a:blip r:embed="rId3"/>
          <a:stretch>
            <a:fillRect/>
          </a:stretch>
        </p:blipFill>
        <p:spPr>
          <a:xfrm>
            <a:off x="16535400" y="8953500"/>
            <a:ext cx="1491907" cy="1232834"/>
          </a:xfrm>
          <a:prstGeom prst="rect">
            <a:avLst/>
          </a:prstGeom>
        </p:spPr>
      </p:pic>
      <p:pic>
        <p:nvPicPr>
          <p:cNvPr id="47" name="Picture 46"/>
          <p:cNvPicPr>
            <a:picLocks noChangeAspect="1"/>
          </p:cNvPicPr>
          <p:nvPr/>
        </p:nvPicPr>
        <p:blipFill>
          <a:blip r:embed="rId4"/>
          <a:stretch>
            <a:fillRect/>
          </a:stretch>
        </p:blipFill>
        <p:spPr>
          <a:xfrm>
            <a:off x="16788606" y="266700"/>
            <a:ext cx="2036240" cy="2511770"/>
          </a:xfrm>
          <a:prstGeom prst="rect">
            <a:avLst/>
          </a:prstGeom>
        </p:spPr>
      </p:pic>
      <p:pic>
        <p:nvPicPr>
          <p:cNvPr id="48" name="Picture 47"/>
          <p:cNvPicPr>
            <a:picLocks noChangeAspect="1"/>
          </p:cNvPicPr>
          <p:nvPr/>
        </p:nvPicPr>
        <p:blipFill>
          <a:blip r:embed="rId5"/>
          <a:stretch>
            <a:fillRect/>
          </a:stretch>
        </p:blipFill>
        <p:spPr>
          <a:xfrm rot="18596849">
            <a:off x="97529" y="8759030"/>
            <a:ext cx="1620835" cy="2237568"/>
          </a:xfrm>
          <a:prstGeom prst="rect">
            <a:avLst/>
          </a:prstGeom>
        </p:spPr>
      </p:pic>
      <p:cxnSp>
        <p:nvCxnSpPr>
          <p:cNvPr id="3" name="Straight Connector 2"/>
          <p:cNvCxnSpPr/>
          <p:nvPr/>
        </p:nvCxnSpPr>
        <p:spPr>
          <a:xfrm>
            <a:off x="8077200" y="2266149"/>
            <a:ext cx="0" cy="7754151"/>
          </a:xfrm>
          <a:prstGeom prst="line">
            <a:avLst/>
          </a:prstGeom>
        </p:spPr>
        <p:style>
          <a:lnRef idx="1">
            <a:schemeClr val="accent1"/>
          </a:lnRef>
          <a:fillRef idx="0">
            <a:schemeClr val="accent1"/>
          </a:fillRef>
          <a:effectRef idx="0">
            <a:schemeClr val="accent1"/>
          </a:effectRef>
          <a:fontRef idx="minor">
            <a:schemeClr val="tx1"/>
          </a:fontRef>
        </p:style>
      </p:cxnSp>
      <p:sp>
        <p:nvSpPr>
          <p:cNvPr id="15" name="Oval Callout 14"/>
          <p:cNvSpPr/>
          <p:nvPr/>
        </p:nvSpPr>
        <p:spPr>
          <a:xfrm>
            <a:off x="12312601" y="2095500"/>
            <a:ext cx="1676399" cy="838200"/>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9185319" y="3390900"/>
            <a:ext cx="6932565" cy="6287683"/>
          </a:xfrm>
          <a:prstGeom prst="rect">
            <a:avLst/>
          </a:prstGeom>
        </p:spPr>
        <p:txBody>
          <a:bodyPr wrap="square">
            <a:spAutoFit/>
          </a:bodyPr>
          <a:lstStyle/>
          <a:p>
            <a:pPr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b) Ta có: u</a:t>
            </a:r>
            <a:r>
              <a:rPr lang="en-US" sz="4000" baseline="-25000">
                <a:latin typeface="Arial" panose="020B0604020202020204" pitchFamily="34" charset="0"/>
                <a:ea typeface="Times New Roman" panose="02020603050405020304" pitchFamily="18" charset="0"/>
                <a:cs typeface="Arial" panose="020B0604020202020204" pitchFamily="34" charset="0"/>
              </a:rPr>
              <a:t>1</a:t>
            </a:r>
            <a:r>
              <a:rPr lang="en-US" sz="4000">
                <a:latin typeface="Arial" panose="020B0604020202020204" pitchFamily="34" charset="0"/>
                <a:ea typeface="Times New Roman" panose="02020603050405020304" pitchFamily="18" charset="0"/>
                <a:cs typeface="Arial" panose="020B0604020202020204" pitchFamily="34" charset="0"/>
              </a:rPr>
              <a:t> = 3 . 2</a:t>
            </a:r>
            <a:r>
              <a:rPr lang="en-US" sz="4000" baseline="30000">
                <a:latin typeface="Arial" panose="020B0604020202020204" pitchFamily="34" charset="0"/>
                <a:ea typeface="Times New Roman" panose="02020603050405020304" pitchFamily="18" charset="0"/>
                <a:cs typeface="Arial" panose="020B0604020202020204" pitchFamily="34" charset="0"/>
              </a:rPr>
              <a:t>1</a:t>
            </a:r>
            <a:r>
              <a:rPr lang="en-US" sz="4000">
                <a:latin typeface="Arial" panose="020B0604020202020204" pitchFamily="34" charset="0"/>
                <a:ea typeface="Times New Roman" panose="02020603050405020304" pitchFamily="18" charset="0"/>
                <a:cs typeface="Arial" panose="020B0604020202020204" pitchFamily="34" charset="0"/>
              </a:rPr>
              <a:t> = 6;</a:t>
            </a:r>
          </a:p>
          <a:p>
            <a:pPr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u</a:t>
            </a:r>
            <a:r>
              <a:rPr lang="en-US" sz="4000" baseline="-25000">
                <a:latin typeface="Arial" panose="020B0604020202020204" pitchFamily="34" charset="0"/>
                <a:ea typeface="Times New Roman" panose="02020603050405020304" pitchFamily="18" charset="0"/>
                <a:cs typeface="Arial" panose="020B0604020202020204" pitchFamily="34" charset="0"/>
              </a:rPr>
              <a:t>2</a:t>
            </a:r>
            <a:r>
              <a:rPr lang="en-US" sz="4000">
                <a:latin typeface="Arial" panose="020B0604020202020204" pitchFamily="34" charset="0"/>
                <a:ea typeface="Times New Roman" panose="02020603050405020304" pitchFamily="18" charset="0"/>
                <a:cs typeface="Arial" panose="020B0604020202020204" pitchFamily="34" charset="0"/>
              </a:rPr>
              <a:t> = 3 . 2</a:t>
            </a:r>
            <a:r>
              <a:rPr lang="en-US" sz="4000" baseline="30000">
                <a:latin typeface="Arial" panose="020B0604020202020204" pitchFamily="34" charset="0"/>
                <a:ea typeface="Times New Roman" panose="02020603050405020304" pitchFamily="18" charset="0"/>
                <a:cs typeface="Arial" panose="020B0604020202020204" pitchFamily="34" charset="0"/>
              </a:rPr>
              <a:t>2</a:t>
            </a:r>
            <a:r>
              <a:rPr lang="en-US" sz="4000">
                <a:latin typeface="Arial" panose="020B0604020202020204" pitchFamily="34" charset="0"/>
                <a:ea typeface="Times New Roman" panose="02020603050405020304" pitchFamily="18" charset="0"/>
                <a:cs typeface="Arial" panose="020B0604020202020204" pitchFamily="34" charset="0"/>
              </a:rPr>
              <a:t> = 12;</a:t>
            </a:r>
          </a:p>
          <a:p>
            <a:pPr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u</a:t>
            </a:r>
            <a:r>
              <a:rPr lang="en-US" sz="4000" baseline="-25000">
                <a:latin typeface="Arial" panose="020B0604020202020204" pitchFamily="34" charset="0"/>
                <a:ea typeface="Times New Roman" panose="02020603050405020304" pitchFamily="18" charset="0"/>
                <a:cs typeface="Arial" panose="020B0604020202020204" pitchFamily="34" charset="0"/>
              </a:rPr>
              <a:t>3</a:t>
            </a:r>
            <a:r>
              <a:rPr lang="en-US" sz="4000">
                <a:latin typeface="Arial" panose="020B0604020202020204" pitchFamily="34" charset="0"/>
                <a:ea typeface="Times New Roman" panose="02020603050405020304" pitchFamily="18" charset="0"/>
                <a:cs typeface="Arial" panose="020B0604020202020204" pitchFamily="34" charset="0"/>
              </a:rPr>
              <a:t> = 3 . 2</a:t>
            </a:r>
            <a:r>
              <a:rPr lang="en-US" sz="4000" baseline="30000">
                <a:latin typeface="Arial" panose="020B0604020202020204" pitchFamily="34" charset="0"/>
                <a:ea typeface="Times New Roman" panose="02020603050405020304" pitchFamily="18" charset="0"/>
                <a:cs typeface="Arial" panose="020B0604020202020204" pitchFamily="34" charset="0"/>
              </a:rPr>
              <a:t>3</a:t>
            </a:r>
            <a:r>
              <a:rPr lang="en-US" sz="4000">
                <a:latin typeface="Arial" panose="020B0604020202020204" pitchFamily="34" charset="0"/>
                <a:ea typeface="Times New Roman" panose="02020603050405020304" pitchFamily="18" charset="0"/>
                <a:cs typeface="Arial" panose="020B0604020202020204" pitchFamily="34" charset="0"/>
              </a:rPr>
              <a:t> = 24;</a:t>
            </a:r>
          </a:p>
          <a:p>
            <a:pPr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u</a:t>
            </a:r>
            <a:r>
              <a:rPr lang="en-US" sz="4000" baseline="-25000">
                <a:latin typeface="Arial" panose="020B0604020202020204" pitchFamily="34" charset="0"/>
                <a:ea typeface="Times New Roman" panose="02020603050405020304" pitchFamily="18" charset="0"/>
                <a:cs typeface="Arial" panose="020B0604020202020204" pitchFamily="34" charset="0"/>
              </a:rPr>
              <a:t>4</a:t>
            </a:r>
            <a:r>
              <a:rPr lang="en-US" sz="4000">
                <a:latin typeface="Arial" panose="020B0604020202020204" pitchFamily="34" charset="0"/>
                <a:ea typeface="Times New Roman" panose="02020603050405020304" pitchFamily="18" charset="0"/>
                <a:cs typeface="Arial" panose="020B0604020202020204" pitchFamily="34" charset="0"/>
              </a:rPr>
              <a:t> = 3 . 2</a:t>
            </a:r>
            <a:r>
              <a:rPr lang="en-US" sz="4000" baseline="30000">
                <a:latin typeface="Arial" panose="020B0604020202020204" pitchFamily="34" charset="0"/>
                <a:ea typeface="Times New Roman" panose="02020603050405020304" pitchFamily="18" charset="0"/>
                <a:cs typeface="Arial" panose="020B0604020202020204" pitchFamily="34" charset="0"/>
              </a:rPr>
              <a:t>4</a:t>
            </a:r>
            <a:r>
              <a:rPr lang="en-US" sz="4000">
                <a:latin typeface="Arial" panose="020B0604020202020204" pitchFamily="34" charset="0"/>
                <a:ea typeface="Times New Roman" panose="02020603050405020304" pitchFamily="18" charset="0"/>
                <a:cs typeface="Arial" panose="020B0604020202020204" pitchFamily="34" charset="0"/>
              </a:rPr>
              <a:t> = 48;</a:t>
            </a:r>
          </a:p>
          <a:p>
            <a:pPr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u</a:t>
            </a:r>
            <a:r>
              <a:rPr lang="en-US" sz="4000" baseline="-25000">
                <a:latin typeface="Arial" panose="020B0604020202020204" pitchFamily="34" charset="0"/>
                <a:ea typeface="Times New Roman" panose="02020603050405020304" pitchFamily="18" charset="0"/>
                <a:cs typeface="Arial" panose="020B0604020202020204" pitchFamily="34" charset="0"/>
              </a:rPr>
              <a:t>5</a:t>
            </a:r>
            <a:r>
              <a:rPr lang="en-US" sz="4000">
                <a:latin typeface="Arial" panose="020B0604020202020204" pitchFamily="34" charset="0"/>
                <a:ea typeface="Times New Roman" panose="02020603050405020304" pitchFamily="18" charset="0"/>
                <a:cs typeface="Arial" panose="020B0604020202020204" pitchFamily="34" charset="0"/>
              </a:rPr>
              <a:t> = 3 . 2</a:t>
            </a:r>
            <a:r>
              <a:rPr lang="en-US" sz="4000" baseline="30000">
                <a:latin typeface="Arial" panose="020B0604020202020204" pitchFamily="34" charset="0"/>
                <a:ea typeface="Times New Roman" panose="02020603050405020304" pitchFamily="18" charset="0"/>
                <a:cs typeface="Arial" panose="020B0604020202020204" pitchFamily="34" charset="0"/>
              </a:rPr>
              <a:t>5</a:t>
            </a:r>
            <a:r>
              <a:rPr lang="en-US" sz="4000">
                <a:latin typeface="Arial" panose="020B0604020202020204" pitchFamily="34" charset="0"/>
                <a:ea typeface="Times New Roman" panose="02020603050405020304" pitchFamily="18" charset="0"/>
                <a:cs typeface="Arial" panose="020B0604020202020204" pitchFamily="34" charset="0"/>
              </a:rPr>
              <a:t> = 96;</a:t>
            </a:r>
          </a:p>
          <a:p>
            <a:pPr algn="just">
              <a:lnSpc>
                <a:spcPct val="150000"/>
              </a:lnSpc>
              <a:spcBef>
                <a:spcPts val="600"/>
              </a:spcBef>
              <a:spcAft>
                <a:spcPts val="600"/>
              </a:spcAft>
            </a:pPr>
            <a:r>
              <a:rPr lang="en-US" sz="4000">
                <a:latin typeface="Arial" panose="020B0604020202020204" pitchFamily="34" charset="0"/>
                <a:ea typeface="Times New Roman" panose="02020603050405020304" pitchFamily="18" charset="0"/>
                <a:cs typeface="Arial" panose="020B0604020202020204" pitchFamily="34" charset="0"/>
              </a:rPr>
              <a:t>u</a:t>
            </a:r>
            <a:r>
              <a:rPr lang="en-US" sz="4000" baseline="-25000">
                <a:latin typeface="Arial" panose="020B0604020202020204" pitchFamily="34" charset="0"/>
                <a:ea typeface="Times New Roman" panose="02020603050405020304" pitchFamily="18" charset="0"/>
                <a:cs typeface="Arial" panose="020B0604020202020204" pitchFamily="34" charset="0"/>
              </a:rPr>
              <a:t>100</a:t>
            </a:r>
            <a:r>
              <a:rPr lang="en-US" sz="4000">
                <a:latin typeface="Arial" panose="020B0604020202020204" pitchFamily="34" charset="0"/>
                <a:ea typeface="Times New Roman" panose="02020603050405020304" pitchFamily="18" charset="0"/>
                <a:cs typeface="Arial" panose="020B0604020202020204" pitchFamily="34" charset="0"/>
              </a:rPr>
              <a:t> = 3 . 2</a:t>
            </a:r>
            <a:r>
              <a:rPr lang="en-US" sz="4000" baseline="30000">
                <a:latin typeface="Arial" panose="020B0604020202020204" pitchFamily="34" charset="0"/>
                <a:ea typeface="Times New Roman" panose="02020603050405020304" pitchFamily="18" charset="0"/>
                <a:cs typeface="Arial" panose="020B0604020202020204" pitchFamily="34" charset="0"/>
              </a:rPr>
              <a:t>100</a:t>
            </a:r>
            <a:r>
              <a:rPr lang="en-US" sz="4000">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Rectangle 9"/>
          <p:cNvSpPr/>
          <p:nvPr/>
        </p:nvSpPr>
        <p:spPr>
          <a:xfrm>
            <a:off x="6324600" y="467647"/>
            <a:ext cx="5721438" cy="94205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2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2.1 (SGK-tr46)</a:t>
            </a:r>
            <a:endParaRPr kumimoji="0" lang="en-US" sz="42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258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36" name="Rectangle 35"/>
          <p:cNvSpPr/>
          <p:nvPr/>
        </p:nvSpPr>
        <p:spPr>
          <a:xfrm>
            <a:off x="6324600" y="467647"/>
            <a:ext cx="5721438" cy="94205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2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2.1 (SGK-tr46)</a:t>
            </a:r>
            <a:endParaRPr kumimoji="0" lang="en-US" sz="42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7" name="Rectangle 36"/>
              <p:cNvSpPr/>
              <p:nvPr/>
            </p:nvSpPr>
            <p:spPr>
              <a:xfrm>
                <a:off x="685800" y="2266149"/>
                <a:ext cx="6705600" cy="668112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Viết năm số hạng đầu và số hạng thứ 100 của các dãy số </a:t>
                </a:r>
                <a14:m>
                  <m:oMath xmlns:m="http://schemas.openxmlformats.org/officeDocument/2006/math">
                    <m:d>
                      <m:dPr>
                        <m:ctrlPr>
                          <a:rPr kumimoji="0" lang="vi-VN"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vi-VN"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𝑢</m:t>
                            </m:r>
                          </m:e>
                          <m:sub>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𝑛</m:t>
                            </m:r>
                          </m:sub>
                        </m:sSub>
                      </m:e>
                    </m:d>
                  </m:oMath>
                </a14:m>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có số hạng tổng quát cho bởi:</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a:t>
                </a:r>
                <a14:m>
                  <m:oMath xmlns:m="http://schemas.openxmlformats.org/officeDocument/2006/math">
                    <m:sSub>
                      <m:sSubPr>
                        <m:ctrlPr>
                          <a:rPr kumimoji="0" lang="vi-VN"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𝑢</m:t>
                        </m:r>
                      </m:e>
                      <m:sub>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𝑛</m:t>
                        </m:r>
                      </m:sub>
                    </m:sSub>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oMath>
                </a14:m>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 </a:t>
                </a:r>
                <a14:m>
                  <m:oMath xmlns:m="http://schemas.openxmlformats.org/officeDocument/2006/math">
                    <m:sSub>
                      <m:sSubPr>
                        <m:ctrlPr>
                          <a:rPr kumimoji="0" lang="vi-VN"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𝑢</m:t>
                        </m:r>
                      </m:e>
                      <m:sub>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𝑛</m:t>
                        </m:r>
                      </m:sub>
                    </m:sSub>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=3</m:t>
                    </m:r>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p>
                      <m:sSupPr>
                        <m:ctrlP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e>
                      <m:sup>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sup>
                    </m:sSup>
                  </m:oMath>
                </a14:m>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 </a:t>
                </a:r>
                <a14:m>
                  <m:oMath xmlns:m="http://schemas.openxmlformats.org/officeDocument/2006/math">
                    <m:sSub>
                      <m:sSubPr>
                        <m:ctrlPr>
                          <a:rPr kumimoji="0" lang="vi-VN"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𝑢</m:t>
                        </m:r>
                      </m:e>
                      <m:sub>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𝑛</m:t>
                        </m:r>
                      </m:sub>
                    </m:sSub>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p>
                      <m:sSupPr>
                        <m:ctrlP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d>
                          <m:dPr>
                            <m:ctrlP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f>
                              <m:fPr>
                                <m:ctrlP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den>
                            </m:f>
                          </m:e>
                        </m:d>
                      </m:e>
                      <m:sup>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sup>
                    </m:sSup>
                  </m:oMath>
                </a14:m>
                <a:endPar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685800" y="2266149"/>
                <a:ext cx="6705600" cy="6681124"/>
              </a:xfrm>
              <a:prstGeom prst="rect">
                <a:avLst/>
              </a:prstGeom>
              <a:blipFill>
                <a:blip r:embed="rId2"/>
                <a:stretch>
                  <a:fillRect l="-3000" r="-2909"/>
                </a:stretch>
              </a:blipFill>
            </p:spPr>
            <p:txBody>
              <a:bodyPr/>
              <a:lstStyle/>
              <a:p>
                <a:r>
                  <a:rPr lang="en-US">
                    <a:noFill/>
                  </a:rPr>
                  <a:t> </a:t>
                </a:r>
              </a:p>
            </p:txBody>
          </p:sp>
        </mc:Fallback>
      </mc:AlternateContent>
      <p:pic>
        <p:nvPicPr>
          <p:cNvPr id="45" name="Picture 44"/>
          <p:cNvPicPr>
            <a:picLocks noChangeAspect="1"/>
          </p:cNvPicPr>
          <p:nvPr/>
        </p:nvPicPr>
        <p:blipFill>
          <a:blip r:embed="rId3"/>
          <a:stretch>
            <a:fillRect/>
          </a:stretch>
        </p:blipFill>
        <p:spPr>
          <a:xfrm>
            <a:off x="16535400" y="8953500"/>
            <a:ext cx="1491907" cy="1232834"/>
          </a:xfrm>
          <a:prstGeom prst="rect">
            <a:avLst/>
          </a:prstGeom>
        </p:spPr>
      </p:pic>
      <p:pic>
        <p:nvPicPr>
          <p:cNvPr id="47" name="Picture 46"/>
          <p:cNvPicPr>
            <a:picLocks noChangeAspect="1"/>
          </p:cNvPicPr>
          <p:nvPr/>
        </p:nvPicPr>
        <p:blipFill>
          <a:blip r:embed="rId4"/>
          <a:stretch>
            <a:fillRect/>
          </a:stretch>
        </p:blipFill>
        <p:spPr>
          <a:xfrm>
            <a:off x="16788606" y="266700"/>
            <a:ext cx="2036240" cy="2511770"/>
          </a:xfrm>
          <a:prstGeom prst="rect">
            <a:avLst/>
          </a:prstGeom>
        </p:spPr>
      </p:pic>
      <p:pic>
        <p:nvPicPr>
          <p:cNvPr id="48" name="Picture 47"/>
          <p:cNvPicPr>
            <a:picLocks noChangeAspect="1"/>
          </p:cNvPicPr>
          <p:nvPr/>
        </p:nvPicPr>
        <p:blipFill>
          <a:blip r:embed="rId5"/>
          <a:stretch>
            <a:fillRect/>
          </a:stretch>
        </p:blipFill>
        <p:spPr>
          <a:xfrm rot="18596849">
            <a:off x="97529" y="8759030"/>
            <a:ext cx="1620835" cy="2237568"/>
          </a:xfrm>
          <a:prstGeom prst="rect">
            <a:avLst/>
          </a:prstGeom>
        </p:spPr>
      </p:pic>
      <p:cxnSp>
        <p:nvCxnSpPr>
          <p:cNvPr id="3" name="Straight Connector 2"/>
          <p:cNvCxnSpPr/>
          <p:nvPr/>
        </p:nvCxnSpPr>
        <p:spPr>
          <a:xfrm>
            <a:off x="8077200" y="2266149"/>
            <a:ext cx="0" cy="7754151"/>
          </a:xfrm>
          <a:prstGeom prst="line">
            <a:avLst/>
          </a:prstGeom>
        </p:spPr>
        <p:style>
          <a:lnRef idx="1">
            <a:schemeClr val="accent1"/>
          </a:lnRef>
          <a:fillRef idx="0">
            <a:schemeClr val="accent1"/>
          </a:fillRef>
          <a:effectRef idx="0">
            <a:schemeClr val="accent1"/>
          </a:effectRef>
          <a:fontRef idx="minor">
            <a:schemeClr val="tx1"/>
          </a:fontRef>
        </p:style>
      </p:cxnSp>
      <p:sp>
        <p:nvSpPr>
          <p:cNvPr id="15" name="Oval Callout 14"/>
          <p:cNvSpPr/>
          <p:nvPr/>
        </p:nvSpPr>
        <p:spPr>
          <a:xfrm>
            <a:off x="12312601" y="2095500"/>
            <a:ext cx="1676399" cy="838200"/>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 name="Rectangle 3"/>
              <p:cNvSpPr/>
              <p:nvPr/>
            </p:nvSpPr>
            <p:spPr>
              <a:xfrm>
                <a:off x="8686800" y="3162300"/>
                <a:ext cx="9102681" cy="6046976"/>
              </a:xfrm>
              <a:prstGeom prst="rect">
                <a:avLst/>
              </a:prstGeom>
            </p:spPr>
            <p:txBody>
              <a:bodyPr wrap="square">
                <a:spAutoFit/>
              </a:bodyPr>
              <a:lstStyle/>
              <a:p>
                <a:pPr algn="just">
                  <a:lnSpc>
                    <a:spcPct val="150000"/>
                  </a:lnSpc>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c) Ta có: </a:t>
                </a: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den>
                            </m:f>
                          </m:e>
                        </m:d>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sup>
                    </m:s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=2</m:t>
                    </m:r>
                  </m:oMath>
                </a14:m>
                <a:endParaRPr lang="en-US" sz="38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2</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2</m:t>
                                </m:r>
                              </m:den>
                            </m:f>
                          </m:e>
                        </m:d>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2</m:t>
                        </m:r>
                      </m:sup>
                    </m:s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9</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4</m:t>
                        </m:r>
                      </m:den>
                    </m:f>
                  </m:oMath>
                </a14:m>
                <a:r>
                  <a:rPr lang="en-US" sz="3800">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3</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3</m:t>
                                </m:r>
                              </m:den>
                            </m:f>
                          </m:e>
                        </m:d>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3</m:t>
                        </m:r>
                      </m:sup>
                    </m:s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64</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27</m:t>
                        </m:r>
                      </m:den>
                    </m:f>
                  </m:oMath>
                </a14:m>
                <a:r>
                  <a:rPr lang="en-US" sz="380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spcAft>
                    <a:spcPts val="0"/>
                  </a:spcAft>
                </a:pP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4</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4</m:t>
                                </m:r>
                              </m:den>
                            </m:f>
                          </m:e>
                        </m:d>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4</m:t>
                        </m:r>
                      </m:sup>
                    </m:s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625</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256</m:t>
                        </m:r>
                      </m:den>
                    </m:f>
                  </m:oMath>
                </a14:m>
                <a:r>
                  <a:rPr lang="en-US" sz="3800">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5</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5</m:t>
                                </m:r>
                              </m:den>
                            </m:f>
                          </m:e>
                        </m:d>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5</m:t>
                        </m:r>
                      </m:sup>
                    </m:s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7776</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3125</m:t>
                        </m:r>
                      </m:den>
                    </m:f>
                  </m:oMath>
                </a14:m>
                <a:r>
                  <a:rPr lang="en-US" sz="380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spcAft>
                    <a:spcPts val="0"/>
                  </a:spcAft>
                </a:pP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100</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100</m:t>
                                </m:r>
                              </m:den>
                            </m:f>
                          </m:e>
                        </m:d>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100</m:t>
                        </m:r>
                      </m:sup>
                    </m:s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101</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100</m:t>
                                </m:r>
                              </m:den>
                            </m:f>
                          </m:e>
                        </m:d>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100</m:t>
                        </m:r>
                      </m:sup>
                    </m:sSup>
                  </m:oMath>
                </a14:m>
                <a:r>
                  <a:rPr lang="en-US" sz="3800">
                    <a:effectLst/>
                    <a:latin typeface="Arial" panose="020B0604020202020204" pitchFamily="34" charset="0"/>
                    <a:ea typeface="Times New Roman" panose="02020603050405020304" pitchFamily="18" charset="0"/>
                    <a:cs typeface="Arial" panose="020B0604020202020204" pitchFamily="34" charset="0"/>
                  </a:rPr>
                  <a:t> </a:t>
                </a:r>
              </a:p>
            </p:txBody>
          </p:sp>
        </mc:Choice>
        <mc:Fallback xmlns="">
          <p:sp>
            <p:nvSpPr>
              <p:cNvPr id="4" name="Rectangle 3"/>
              <p:cNvSpPr>
                <a:spLocks noRot="1" noChangeAspect="1" noMove="1" noResize="1" noEditPoints="1" noAdjustHandles="1" noChangeArrowheads="1" noChangeShapeType="1" noTextEdit="1"/>
              </p:cNvSpPr>
              <p:nvPr/>
            </p:nvSpPr>
            <p:spPr>
              <a:xfrm>
                <a:off x="8686800" y="3162300"/>
                <a:ext cx="9102681" cy="6046976"/>
              </a:xfrm>
              <a:prstGeom prst="rect">
                <a:avLst/>
              </a:prstGeom>
              <a:blipFill>
                <a:blip r:embed="rId6"/>
                <a:stretch>
                  <a:fillRect l="-2210"/>
                </a:stretch>
              </a:blipFill>
            </p:spPr>
            <p:txBody>
              <a:bodyPr/>
              <a:lstStyle/>
              <a:p>
                <a:r>
                  <a:rPr lang="en-US">
                    <a:noFill/>
                  </a:rPr>
                  <a:t> </a:t>
                </a:r>
              </a:p>
            </p:txBody>
          </p:sp>
        </mc:Fallback>
      </mc:AlternateContent>
    </p:spTree>
    <p:extLst>
      <p:ext uri="{BB962C8B-B14F-4D97-AF65-F5344CB8AC3E}">
        <p14:creationId xmlns:p14="http://schemas.microsoft.com/office/powerpoint/2010/main" val="170824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33" name="Group 32"/>
          <p:cNvGrpSpPr/>
          <p:nvPr/>
        </p:nvGrpSpPr>
        <p:grpSpPr>
          <a:xfrm>
            <a:off x="1171574" y="9719548"/>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2">
                <a:extLst>
                  <a:ext uri="{96DAC541-7B7A-43D3-8B79-37D633B846F1}">
                    <asvg:svgBlip xmlns:asvg="http://schemas.microsoft.com/office/drawing/2016/SVG/main" r:embed="rId3"/>
                  </a:ext>
                </a:extLst>
              </a:blip>
              <a:stretch>
                <a:fillRect/>
              </a:stretch>
            </a:blipFill>
          </p:spPr>
        </p:sp>
      </p:grpSp>
      <p:pic>
        <p:nvPicPr>
          <p:cNvPr id="36" name="Picture 35"/>
          <p:cNvPicPr>
            <a:picLocks noChangeAspect="1"/>
          </p:cNvPicPr>
          <p:nvPr/>
        </p:nvPicPr>
        <p:blipFill>
          <a:blip r:embed="rId4"/>
          <a:stretch>
            <a:fillRect/>
          </a:stretch>
        </p:blipFill>
        <p:spPr>
          <a:xfrm rot="18910332">
            <a:off x="17175990" y="75008"/>
            <a:ext cx="810532" cy="1405766"/>
          </a:xfrm>
          <a:prstGeom prst="rect">
            <a:avLst/>
          </a:prstGeom>
        </p:spPr>
      </p:pic>
      <p:pic>
        <p:nvPicPr>
          <p:cNvPr id="39" name="Picture 38"/>
          <p:cNvPicPr>
            <a:picLocks noChangeAspect="1"/>
          </p:cNvPicPr>
          <p:nvPr/>
        </p:nvPicPr>
        <p:blipFill>
          <a:blip r:embed="rId5"/>
          <a:stretch>
            <a:fillRect/>
          </a:stretch>
        </p:blipFill>
        <p:spPr>
          <a:xfrm>
            <a:off x="16964026" y="9258300"/>
            <a:ext cx="873677" cy="770096"/>
          </a:xfrm>
          <a:prstGeom prst="rect">
            <a:avLst/>
          </a:prstGeom>
        </p:spPr>
      </p:pic>
      <p:sp>
        <p:nvSpPr>
          <p:cNvPr id="22" name="Rectangle 21"/>
          <p:cNvSpPr/>
          <p:nvPr/>
        </p:nvSpPr>
        <p:spPr>
          <a:xfrm>
            <a:off x="351020" y="631797"/>
            <a:ext cx="5461752" cy="901593"/>
          </a:xfrm>
          <a:prstGeom prst="rect">
            <a:avLst/>
          </a:prstGeom>
        </p:spPr>
        <p:txBody>
          <a:bodyPr wrap="none">
            <a:spAutoFit/>
          </a:bodyPr>
          <a:lstStyle/>
          <a:p>
            <a:pPr lvl="0" algn="just">
              <a:lnSpc>
                <a:spcPct val="150000"/>
              </a:lnSpc>
              <a:tabLst>
                <a:tab pos="360045" algn="l"/>
                <a:tab pos="720090" algn="l"/>
              </a:tabLst>
              <a:defRPr/>
            </a:pPr>
            <a:r>
              <a:rPr lang="nl-NL" sz="4000" b="1">
                <a:solidFill>
                  <a:schemeClr val="tx2"/>
                </a:solidFill>
                <a:latin typeface="Arial" panose="020B0604020202020204" pitchFamily="34" charset="0"/>
                <a:ea typeface="Calibri" panose="020F0502020204030204" pitchFamily="34" charset="0"/>
                <a:cs typeface="Arial" panose="020B0604020202020204" pitchFamily="34" charset="0"/>
              </a:rPr>
              <a:t>Bài tập 2.2 (SGK-tr46)</a:t>
            </a:r>
            <a:endParaRPr lang="en-US" sz="4000" dirty="0">
              <a:solidFill>
                <a:schemeClr val="tx2"/>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381000" y="1896346"/>
                <a:ext cx="8366866" cy="4831451"/>
              </a:xfrm>
              <a:prstGeom prst="rect">
                <a:avLst/>
              </a:prstGeom>
            </p:spPr>
            <p:txBody>
              <a:bodyPr wrap="square">
                <a:spAutoFit/>
              </a:bodyPr>
              <a:lstStyle/>
              <a:p>
                <a:pPr algn="just">
                  <a:lnSpc>
                    <a:spcPct val="150000"/>
                  </a:lnSpc>
                  <a:spcBef>
                    <a:spcPts val="600"/>
                  </a:spcBef>
                  <a:spcAft>
                    <a:spcPts val="600"/>
                  </a:spcAft>
                </a:pPr>
                <a:r>
                  <a:rPr lang="en-US" sz="3800">
                    <a:solidFill>
                      <a:srgbClr val="000000"/>
                    </a:solidFill>
                    <a:latin typeface="Arial" panose="020B0604020202020204" pitchFamily="34" charset="0"/>
                    <a:cs typeface="Arial" panose="020B0604020202020204" pitchFamily="34" charset="0"/>
                  </a:rPr>
                  <a:t>Dãy số </a:t>
                </a:r>
                <a14:m>
                  <m:oMath xmlns:m="http://schemas.openxmlformats.org/officeDocument/2006/math">
                    <m:d>
                      <m:dPr>
                        <m:ctrlPr>
                          <a:rPr lang="vi-VN" sz="3800" i="1">
                            <a:solidFill>
                              <a:srgbClr val="000000"/>
                            </a:solidFill>
                            <a:latin typeface="Cambria Math" panose="02040503050406030204" pitchFamily="18" charset="0"/>
                          </a:rPr>
                        </m:ctrlPr>
                      </m:dPr>
                      <m:e>
                        <m:sSub>
                          <m:sSubPr>
                            <m:ctrlPr>
                              <a:rPr lang="vi-VN" sz="3800" i="1">
                                <a:solidFill>
                                  <a:srgbClr val="000000"/>
                                </a:solidFill>
                                <a:latin typeface="Cambria Math" panose="02040503050406030204" pitchFamily="18" charset="0"/>
                              </a:rPr>
                            </m:ctrlPr>
                          </m:sSubPr>
                          <m:e>
                            <m:r>
                              <a:rPr lang="en-US" sz="3800" i="1">
                                <a:solidFill>
                                  <a:srgbClr val="000000"/>
                                </a:solidFill>
                                <a:latin typeface="Cambria Math" panose="02040503050406030204" pitchFamily="18" charset="0"/>
                              </a:rPr>
                              <m:t>𝑢</m:t>
                            </m:r>
                          </m:e>
                          <m:sub>
                            <m:r>
                              <a:rPr lang="en-US" sz="3800" i="1">
                                <a:solidFill>
                                  <a:srgbClr val="000000"/>
                                </a:solidFill>
                                <a:latin typeface="Cambria Math" panose="02040503050406030204" pitchFamily="18" charset="0"/>
                              </a:rPr>
                              <m:t>𝑛</m:t>
                            </m:r>
                          </m:sub>
                        </m:sSub>
                      </m:e>
                    </m:d>
                  </m:oMath>
                </a14:m>
                <a:r>
                  <a:rPr lang="en-US" sz="3800">
                    <a:solidFill>
                      <a:srgbClr val="000000"/>
                    </a:solidFill>
                    <a:latin typeface="Arial" panose="020B0604020202020204" pitchFamily="34" charset="0"/>
                    <a:cs typeface="Arial" panose="020B0604020202020204" pitchFamily="34" charset="0"/>
                  </a:rPr>
                  <a:t> cho bởi hệ thức truy hồi: </a:t>
                </a:r>
              </a:p>
              <a:p>
                <a:pPr algn="just">
                  <a:lnSpc>
                    <a:spcPct val="150000"/>
                  </a:lnSpc>
                  <a:spcBef>
                    <a:spcPts val="600"/>
                  </a:spcBef>
                  <a:spcAft>
                    <a:spcPts val="600"/>
                  </a:spcAft>
                </a:pPr>
                <a14:m>
                  <m:oMath xmlns:m="http://schemas.openxmlformats.org/officeDocument/2006/math">
                    <m:r>
                      <a:rPr lang="nl-NL" sz="3800" i="1" smtClean="0">
                        <a:latin typeface="Cambria Math" panose="02040503050406030204" pitchFamily="18" charset="0"/>
                        <a:ea typeface="Times New Roman" panose="02020603050405020304" pitchFamily="18" charset="0"/>
                      </a:rPr>
                      <m:t>𝑢</m:t>
                    </m:r>
                    <m:r>
                      <a:rPr lang="nl-NL" sz="3800" i="1" baseline="-25000">
                        <a:latin typeface="Cambria Math" panose="02040503050406030204" pitchFamily="18" charset="0"/>
                        <a:ea typeface="Times New Roman" panose="02020603050405020304" pitchFamily="18" charset="0"/>
                      </a:rPr>
                      <m:t>1</m:t>
                    </m:r>
                    <m:r>
                      <a:rPr lang="nl-NL" sz="3800" i="1">
                        <a:latin typeface="Cambria Math" panose="02040503050406030204" pitchFamily="18" charset="0"/>
                        <a:ea typeface="Times New Roman" panose="02020603050405020304" pitchFamily="18" charset="0"/>
                      </a:rPr>
                      <m:t>=</m:t>
                    </m:r>
                    <m:r>
                      <a:rPr lang="nl-NL" sz="3800" i="1" smtClean="0">
                        <a:latin typeface="Cambria Math" panose="02040503050406030204" pitchFamily="18" charset="0"/>
                        <a:ea typeface="Times New Roman" panose="02020603050405020304" pitchFamily="18" charset="0"/>
                      </a:rPr>
                      <m:t>1</m:t>
                    </m:r>
                    <m:r>
                      <a:rPr lang="en-US" sz="3800" b="0" i="1" smtClean="0">
                        <a:latin typeface="Cambria Math" panose="02040503050406030204" pitchFamily="18" charset="0"/>
                        <a:ea typeface="Times New Roman" panose="02020603050405020304" pitchFamily="18" charset="0"/>
                      </a:rPr>
                      <m:t>; </m:t>
                    </m:r>
                    <m:sSub>
                      <m:sSubPr>
                        <m:ctrlPr>
                          <a:rPr lang="en-US" sz="3800" b="0" i="1" smtClean="0">
                            <a:latin typeface="Cambria Math" panose="02040503050406030204" pitchFamily="18" charset="0"/>
                          </a:rPr>
                        </m:ctrlPr>
                      </m:sSubPr>
                      <m:e>
                        <m:r>
                          <a:rPr lang="en-US" sz="3800" b="0" i="1" smtClean="0">
                            <a:latin typeface="Cambria Math" panose="02040503050406030204" pitchFamily="18" charset="0"/>
                          </a:rPr>
                          <m:t>𝑢</m:t>
                        </m:r>
                      </m:e>
                      <m:sub>
                        <m:r>
                          <a:rPr lang="en-US" sz="3800" b="0" i="1" smtClean="0">
                            <a:latin typeface="Cambria Math" panose="02040503050406030204" pitchFamily="18" charset="0"/>
                          </a:rPr>
                          <m:t>𝑛</m:t>
                        </m:r>
                      </m:sub>
                    </m:sSub>
                    <m:r>
                      <a:rPr lang="en-US" sz="3800" b="0" i="1" smtClean="0">
                        <a:latin typeface="Cambria Math" panose="02040503050406030204" pitchFamily="18" charset="0"/>
                      </a:rPr>
                      <m:t>=</m:t>
                    </m:r>
                    <m:r>
                      <a:rPr lang="en-US" sz="3800" b="0" i="1" smtClean="0">
                        <a:latin typeface="Cambria Math" panose="02040503050406030204" pitchFamily="18" charset="0"/>
                      </a:rPr>
                      <m:t>𝑛</m:t>
                    </m:r>
                    <m:r>
                      <a:rPr lang="en-US" sz="3800" b="0" i="1" smtClean="0">
                        <a:latin typeface="Cambria Math" panose="02040503050406030204" pitchFamily="18" charset="0"/>
                      </a:rPr>
                      <m:t>.  </m:t>
                    </m:r>
                    <m:sSub>
                      <m:sSubPr>
                        <m:ctrlPr>
                          <a:rPr lang="en-US" sz="3800" i="1">
                            <a:latin typeface="Cambria Math" panose="02040503050406030204" pitchFamily="18" charset="0"/>
                          </a:rPr>
                        </m:ctrlPr>
                      </m:sSubPr>
                      <m:e>
                        <m:r>
                          <a:rPr lang="en-US" sz="3800" i="1">
                            <a:latin typeface="Cambria Math" panose="02040503050406030204" pitchFamily="18" charset="0"/>
                          </a:rPr>
                          <m:t>𝑢</m:t>
                        </m:r>
                      </m:e>
                      <m:sub>
                        <m:r>
                          <a:rPr lang="en-US" sz="3800" i="1">
                            <a:latin typeface="Cambria Math" panose="02040503050406030204" pitchFamily="18" charset="0"/>
                          </a:rPr>
                          <m:t>𝑛</m:t>
                        </m:r>
                        <m:r>
                          <a:rPr lang="en-US" sz="3800" b="0" i="1" smtClean="0">
                            <a:latin typeface="Cambria Math" panose="02040503050406030204" pitchFamily="18" charset="0"/>
                          </a:rPr>
                          <m:t>−1</m:t>
                        </m:r>
                      </m:sub>
                    </m:sSub>
                  </m:oMath>
                </a14:m>
                <a:r>
                  <a:rPr lang="en-US" sz="3800">
                    <a:solidFill>
                      <a:srgbClr val="000000"/>
                    </a:solidFill>
                    <a:latin typeface="Arial" panose="020B0604020202020204" pitchFamily="34" charset="0"/>
                    <a:cs typeface="Arial" panose="020B0604020202020204" pitchFamily="34" charset="0"/>
                  </a:rPr>
                  <a:t> với </a:t>
                </a:r>
                <a14:m>
                  <m:oMath xmlns:m="http://schemas.openxmlformats.org/officeDocument/2006/math">
                    <m:r>
                      <a:rPr lang="en-US" sz="3800" i="1" smtClean="0">
                        <a:solidFill>
                          <a:srgbClr val="000000"/>
                        </a:solidFill>
                        <a:latin typeface="Cambria Math" panose="02040503050406030204" pitchFamily="18" charset="0"/>
                      </a:rPr>
                      <m:t>𝑛</m:t>
                    </m:r>
                    <m:r>
                      <a:rPr lang="en-US" sz="3800" b="0" i="1" smtClean="0">
                        <a:solidFill>
                          <a:srgbClr val="000000"/>
                        </a:solidFill>
                        <a:latin typeface="Cambria Math" panose="02040503050406030204" pitchFamily="18" charset="0"/>
                      </a:rPr>
                      <m:t>≥2.</m:t>
                    </m:r>
                  </m:oMath>
                </a14:m>
                <a:endParaRPr lang="en-US" sz="3800">
                  <a:solidFill>
                    <a:srgbClr val="000000"/>
                  </a:solidFill>
                  <a:latin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solidFill>
                      <a:srgbClr val="000000"/>
                    </a:solidFill>
                    <a:latin typeface="Arial" panose="020B0604020202020204" pitchFamily="34" charset="0"/>
                    <a:cs typeface="Arial" panose="020B0604020202020204" pitchFamily="34" charset="0"/>
                  </a:rPr>
                  <a:t>a) Viết năm số hạng đầu của dãy số.</a:t>
                </a:r>
              </a:p>
              <a:p>
                <a:pPr algn="just">
                  <a:lnSpc>
                    <a:spcPct val="150000"/>
                  </a:lnSpc>
                  <a:spcBef>
                    <a:spcPts val="600"/>
                  </a:spcBef>
                  <a:spcAft>
                    <a:spcPts val="600"/>
                  </a:spcAft>
                </a:pPr>
                <a:r>
                  <a:rPr lang="en-US" sz="3800">
                    <a:solidFill>
                      <a:srgbClr val="000000"/>
                    </a:solidFill>
                    <a:latin typeface="Arial" panose="020B0604020202020204" pitchFamily="34" charset="0"/>
                    <a:cs typeface="Arial" panose="020B0604020202020204" pitchFamily="34" charset="0"/>
                  </a:rPr>
                  <a:t>b) Dự đoán công thức số hạng       tổng quát </a:t>
                </a:r>
                <a14:m>
                  <m:oMath xmlns:m="http://schemas.openxmlformats.org/officeDocument/2006/math">
                    <m:sSub>
                      <m:sSubPr>
                        <m:ctrlPr>
                          <a:rPr lang="vi-VN" sz="3800" i="1">
                            <a:solidFill>
                              <a:srgbClr val="000000"/>
                            </a:solidFill>
                            <a:latin typeface="Cambria Math" panose="02040503050406030204" pitchFamily="18" charset="0"/>
                          </a:rPr>
                        </m:ctrlPr>
                      </m:sSubPr>
                      <m:e>
                        <m:r>
                          <a:rPr lang="en-US" sz="3800" i="1">
                            <a:solidFill>
                              <a:srgbClr val="000000"/>
                            </a:solidFill>
                            <a:latin typeface="Cambria Math" panose="02040503050406030204" pitchFamily="18" charset="0"/>
                          </a:rPr>
                          <m:t>𝑢</m:t>
                        </m:r>
                      </m:e>
                      <m:sub>
                        <m:r>
                          <a:rPr lang="en-US" sz="3800" i="1">
                            <a:solidFill>
                              <a:srgbClr val="000000"/>
                            </a:solidFill>
                            <a:latin typeface="Cambria Math" panose="02040503050406030204" pitchFamily="18" charset="0"/>
                          </a:rPr>
                          <m:t>𝑛</m:t>
                        </m:r>
                      </m:sub>
                    </m:sSub>
                  </m:oMath>
                </a14:m>
                <a:r>
                  <a:rPr lang="en-US" sz="3800">
                    <a:solidFill>
                      <a:srgbClr val="000000"/>
                    </a:solidFill>
                    <a:latin typeface="Arial" panose="020B0604020202020204" pitchFamily="34" charset="0"/>
                    <a:cs typeface="Arial" panose="020B0604020202020204" pitchFamily="34"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381000" y="1896346"/>
                <a:ext cx="8366866" cy="4831451"/>
              </a:xfrm>
              <a:prstGeom prst="rect">
                <a:avLst/>
              </a:prstGeom>
              <a:blipFill>
                <a:blip r:embed="rId12"/>
                <a:stretch>
                  <a:fillRect l="-2405" r="-2332" b="-4161"/>
                </a:stretch>
              </a:blipFill>
            </p:spPr>
            <p:txBody>
              <a:bodyPr/>
              <a:lstStyle/>
              <a:p>
                <a:r>
                  <a:rPr lang="en-US">
                    <a:noFill/>
                  </a:rPr>
                  <a:t> </a:t>
                </a:r>
              </a:p>
            </p:txBody>
          </p:sp>
        </mc:Fallback>
      </mc:AlternateContent>
      <p:cxnSp>
        <p:nvCxnSpPr>
          <p:cNvPr id="11" name="Straight Connector 10"/>
          <p:cNvCxnSpPr/>
          <p:nvPr/>
        </p:nvCxnSpPr>
        <p:spPr>
          <a:xfrm>
            <a:off x="8915400" y="686978"/>
            <a:ext cx="0" cy="8936419"/>
          </a:xfrm>
          <a:prstGeom prst="line">
            <a:avLst/>
          </a:prstGeom>
          <a:ln>
            <a:solidFill>
              <a:srgbClr val="799276"/>
            </a:solidFill>
          </a:ln>
        </p:spPr>
        <p:style>
          <a:lnRef idx="1">
            <a:schemeClr val="accent1"/>
          </a:lnRef>
          <a:fillRef idx="0">
            <a:schemeClr val="accent1"/>
          </a:fillRef>
          <a:effectRef idx="0">
            <a:schemeClr val="accent1"/>
          </a:effectRef>
          <a:fontRef idx="minor">
            <a:schemeClr val="tx1"/>
          </a:fontRef>
        </p:style>
      </p:cxnSp>
      <p:sp>
        <p:nvSpPr>
          <p:cNvPr id="38" name="Oval Callout 37"/>
          <p:cNvSpPr/>
          <p:nvPr/>
        </p:nvSpPr>
        <p:spPr>
          <a:xfrm>
            <a:off x="12819384" y="631797"/>
            <a:ext cx="1600200" cy="824273"/>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Rectangle 22"/>
          <p:cNvSpPr/>
          <p:nvPr/>
        </p:nvSpPr>
        <p:spPr>
          <a:xfrm>
            <a:off x="9601200" y="1850997"/>
            <a:ext cx="8330282" cy="6016391"/>
          </a:xfrm>
          <a:prstGeom prst="rect">
            <a:avLst/>
          </a:prstGeom>
        </p:spPr>
        <p:txBody>
          <a:bodyPr wrap="square">
            <a:spAutoFit/>
          </a:bodyPr>
          <a:lstStyle/>
          <a:p>
            <a:pPr algn="just">
              <a:lnSpc>
                <a:spcPct val="150000"/>
              </a:lnSpc>
              <a:spcBef>
                <a:spcPts val="600"/>
              </a:spcBef>
              <a:spcAft>
                <a:spcPts val="600"/>
              </a:spcAft>
            </a:pPr>
            <a:r>
              <a:rPr lang="en-US" sz="3800">
                <a:latin typeface="Arial" panose="020B0604020202020204" pitchFamily="34" charset="0"/>
                <a:ea typeface="Times New Roman" panose="02020603050405020304" pitchFamily="18" charset="0"/>
                <a:cs typeface="Arial" panose="020B0604020202020204" pitchFamily="34" charset="0"/>
              </a:rPr>
              <a:t>a) Năm số hạng đầu của dãy số là</a:t>
            </a:r>
          </a:p>
          <a:p>
            <a:pPr algn="just">
              <a:lnSpc>
                <a:spcPct val="150000"/>
              </a:lnSpc>
              <a:spcBef>
                <a:spcPts val="600"/>
              </a:spcBef>
              <a:spcAft>
                <a:spcPts val="600"/>
              </a:spcAft>
            </a:pPr>
            <a:r>
              <a:rPr lang="nl-NL" sz="3800">
                <a:latin typeface="Arial" panose="020B0604020202020204" pitchFamily="34" charset="0"/>
                <a:ea typeface="Times New Roman" panose="02020603050405020304" pitchFamily="18" charset="0"/>
                <a:cs typeface="Arial" panose="020B0604020202020204" pitchFamily="34" charset="0"/>
              </a:rPr>
              <a:t>u</a:t>
            </a:r>
            <a:r>
              <a:rPr lang="nl-NL" sz="3800" baseline="-25000">
                <a:latin typeface="Arial" panose="020B0604020202020204" pitchFamily="34" charset="0"/>
                <a:ea typeface="Times New Roman" panose="02020603050405020304" pitchFamily="18" charset="0"/>
                <a:cs typeface="Arial" panose="020B0604020202020204" pitchFamily="34" charset="0"/>
              </a:rPr>
              <a:t>1</a:t>
            </a:r>
            <a:r>
              <a:rPr lang="nl-NL" sz="3800">
                <a:latin typeface="Arial" panose="020B0604020202020204" pitchFamily="34" charset="0"/>
                <a:ea typeface="Times New Roman" panose="02020603050405020304" pitchFamily="18" charset="0"/>
                <a:cs typeface="Arial" panose="020B0604020202020204" pitchFamily="34" charset="0"/>
              </a:rPr>
              <a:t> = 1;</a:t>
            </a:r>
            <a:endParaRPr lang="en-US" sz="38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nl-NL" sz="3800">
                <a:latin typeface="Arial" panose="020B0604020202020204" pitchFamily="34" charset="0"/>
                <a:ea typeface="Times New Roman" panose="02020603050405020304" pitchFamily="18" charset="0"/>
                <a:cs typeface="Arial" panose="020B0604020202020204" pitchFamily="34" charset="0"/>
              </a:rPr>
              <a:t>u</a:t>
            </a:r>
            <a:r>
              <a:rPr lang="nl-NL" sz="3800" baseline="-25000">
                <a:latin typeface="Arial" panose="020B0604020202020204" pitchFamily="34" charset="0"/>
                <a:ea typeface="Times New Roman" panose="02020603050405020304" pitchFamily="18" charset="0"/>
                <a:cs typeface="Arial" panose="020B0604020202020204" pitchFamily="34" charset="0"/>
              </a:rPr>
              <a:t>2</a:t>
            </a:r>
            <a:r>
              <a:rPr lang="nl-NL" sz="3800">
                <a:latin typeface="Arial" panose="020B0604020202020204" pitchFamily="34" charset="0"/>
                <a:ea typeface="Times New Roman" panose="02020603050405020304" pitchFamily="18" charset="0"/>
                <a:cs typeface="Arial" panose="020B0604020202020204" pitchFamily="34" charset="0"/>
              </a:rPr>
              <a:t> = 2u</a:t>
            </a:r>
            <a:r>
              <a:rPr lang="nl-NL" sz="3800" baseline="-25000">
                <a:latin typeface="Arial" panose="020B0604020202020204" pitchFamily="34" charset="0"/>
                <a:ea typeface="Times New Roman" panose="02020603050405020304" pitchFamily="18" charset="0"/>
                <a:cs typeface="Arial" panose="020B0604020202020204" pitchFamily="34" charset="0"/>
              </a:rPr>
              <a:t>1</a:t>
            </a:r>
            <a:r>
              <a:rPr lang="nl-NL" sz="3800">
                <a:latin typeface="Arial" panose="020B0604020202020204" pitchFamily="34" charset="0"/>
                <a:ea typeface="Times New Roman" panose="02020603050405020304" pitchFamily="18" charset="0"/>
                <a:cs typeface="Arial" panose="020B0604020202020204" pitchFamily="34" charset="0"/>
              </a:rPr>
              <a:t> = 2 . 1 = 2;</a:t>
            </a:r>
            <a:endParaRPr lang="en-US" sz="38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nl-NL" sz="3800">
                <a:latin typeface="Arial" panose="020B0604020202020204" pitchFamily="34" charset="0"/>
                <a:ea typeface="Times New Roman" panose="02020603050405020304" pitchFamily="18" charset="0"/>
                <a:cs typeface="Arial" panose="020B0604020202020204" pitchFamily="34" charset="0"/>
              </a:rPr>
              <a:t>u</a:t>
            </a:r>
            <a:r>
              <a:rPr lang="nl-NL" sz="3800" baseline="-25000">
                <a:latin typeface="Arial" panose="020B0604020202020204" pitchFamily="34" charset="0"/>
                <a:ea typeface="Times New Roman" panose="02020603050405020304" pitchFamily="18" charset="0"/>
                <a:cs typeface="Arial" panose="020B0604020202020204" pitchFamily="34" charset="0"/>
              </a:rPr>
              <a:t>3</a:t>
            </a:r>
            <a:r>
              <a:rPr lang="nl-NL" sz="3800">
                <a:latin typeface="Arial" panose="020B0604020202020204" pitchFamily="34" charset="0"/>
                <a:ea typeface="Times New Roman" panose="02020603050405020304" pitchFamily="18" charset="0"/>
                <a:cs typeface="Arial" panose="020B0604020202020204" pitchFamily="34" charset="0"/>
              </a:rPr>
              <a:t> = 3u</a:t>
            </a:r>
            <a:r>
              <a:rPr lang="nl-NL" sz="3800" baseline="-25000">
                <a:latin typeface="Arial" panose="020B0604020202020204" pitchFamily="34" charset="0"/>
                <a:ea typeface="Times New Roman" panose="02020603050405020304" pitchFamily="18" charset="0"/>
                <a:cs typeface="Arial" panose="020B0604020202020204" pitchFamily="34" charset="0"/>
              </a:rPr>
              <a:t>2</a:t>
            </a:r>
            <a:r>
              <a:rPr lang="nl-NL" sz="3800">
                <a:latin typeface="Arial" panose="020B0604020202020204" pitchFamily="34" charset="0"/>
                <a:ea typeface="Times New Roman" panose="02020603050405020304" pitchFamily="18" charset="0"/>
                <a:cs typeface="Arial" panose="020B0604020202020204" pitchFamily="34" charset="0"/>
              </a:rPr>
              <a:t> = 3 . 2 = 6;</a:t>
            </a:r>
            <a:endParaRPr lang="en-US" sz="38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nl-NL" sz="3800">
                <a:latin typeface="Arial" panose="020B0604020202020204" pitchFamily="34" charset="0"/>
                <a:ea typeface="Times New Roman" panose="02020603050405020304" pitchFamily="18" charset="0"/>
                <a:cs typeface="Arial" panose="020B0604020202020204" pitchFamily="34" charset="0"/>
              </a:rPr>
              <a:t>u</a:t>
            </a:r>
            <a:r>
              <a:rPr lang="nl-NL" sz="3800" baseline="-25000">
                <a:latin typeface="Arial" panose="020B0604020202020204" pitchFamily="34" charset="0"/>
                <a:ea typeface="Times New Roman" panose="02020603050405020304" pitchFamily="18" charset="0"/>
                <a:cs typeface="Arial" panose="020B0604020202020204" pitchFamily="34" charset="0"/>
              </a:rPr>
              <a:t>4</a:t>
            </a:r>
            <a:r>
              <a:rPr lang="nl-NL" sz="3800">
                <a:latin typeface="Arial" panose="020B0604020202020204" pitchFamily="34" charset="0"/>
                <a:ea typeface="Times New Roman" panose="02020603050405020304" pitchFamily="18" charset="0"/>
                <a:cs typeface="Arial" panose="020B0604020202020204" pitchFamily="34" charset="0"/>
              </a:rPr>
              <a:t> = 4u</a:t>
            </a:r>
            <a:r>
              <a:rPr lang="nl-NL" sz="3800" baseline="-25000">
                <a:latin typeface="Arial" panose="020B0604020202020204" pitchFamily="34" charset="0"/>
                <a:ea typeface="Times New Roman" panose="02020603050405020304" pitchFamily="18" charset="0"/>
                <a:cs typeface="Arial" panose="020B0604020202020204" pitchFamily="34" charset="0"/>
              </a:rPr>
              <a:t>3</a:t>
            </a:r>
            <a:r>
              <a:rPr lang="nl-NL" sz="3800">
                <a:latin typeface="Arial" panose="020B0604020202020204" pitchFamily="34" charset="0"/>
                <a:ea typeface="Times New Roman" panose="02020603050405020304" pitchFamily="18" charset="0"/>
                <a:cs typeface="Arial" panose="020B0604020202020204" pitchFamily="34" charset="0"/>
              </a:rPr>
              <a:t> = 4 . 6 = 24;</a:t>
            </a:r>
            <a:endParaRPr lang="en-US" sz="38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nl-NL" sz="3800">
                <a:latin typeface="Arial" panose="020B0604020202020204" pitchFamily="34" charset="0"/>
                <a:ea typeface="Times New Roman" panose="02020603050405020304" pitchFamily="18" charset="0"/>
                <a:cs typeface="Arial" panose="020B0604020202020204" pitchFamily="34" charset="0"/>
              </a:rPr>
              <a:t>u</a:t>
            </a:r>
            <a:r>
              <a:rPr lang="nl-NL" sz="3800" baseline="-25000">
                <a:latin typeface="Arial" panose="020B0604020202020204" pitchFamily="34" charset="0"/>
                <a:ea typeface="Times New Roman" panose="02020603050405020304" pitchFamily="18" charset="0"/>
                <a:cs typeface="Arial" panose="020B0604020202020204" pitchFamily="34" charset="0"/>
              </a:rPr>
              <a:t>5</a:t>
            </a:r>
            <a:r>
              <a:rPr lang="nl-NL" sz="3800">
                <a:latin typeface="Arial" panose="020B0604020202020204" pitchFamily="34" charset="0"/>
                <a:ea typeface="Times New Roman" panose="02020603050405020304" pitchFamily="18" charset="0"/>
                <a:cs typeface="Arial" panose="020B0604020202020204" pitchFamily="34" charset="0"/>
              </a:rPr>
              <a:t> = 5u</a:t>
            </a:r>
            <a:r>
              <a:rPr lang="nl-NL" sz="3800" baseline="-25000">
                <a:latin typeface="Arial" panose="020B0604020202020204" pitchFamily="34" charset="0"/>
                <a:ea typeface="Times New Roman" panose="02020603050405020304" pitchFamily="18" charset="0"/>
                <a:cs typeface="Arial" panose="020B0604020202020204" pitchFamily="34" charset="0"/>
              </a:rPr>
              <a:t>4</a:t>
            </a:r>
            <a:r>
              <a:rPr lang="nl-NL" sz="3800">
                <a:latin typeface="Arial" panose="020B0604020202020204" pitchFamily="34" charset="0"/>
                <a:ea typeface="Times New Roman" panose="02020603050405020304" pitchFamily="18" charset="0"/>
                <a:cs typeface="Arial" panose="020B0604020202020204" pitchFamily="34" charset="0"/>
              </a:rPr>
              <a:t> = 5 . 24 = 120.</a:t>
            </a:r>
            <a:endParaRPr lang="en-US" sz="38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0" name="Picture 29"/>
          <p:cNvPicPr>
            <a:picLocks noChangeAspect="1"/>
          </p:cNvPicPr>
          <p:nvPr/>
        </p:nvPicPr>
        <p:blipFill>
          <a:blip r:embed="rId13"/>
          <a:stretch>
            <a:fillRect/>
          </a:stretch>
        </p:blipFill>
        <p:spPr>
          <a:xfrm>
            <a:off x="3317298" y="7470133"/>
            <a:ext cx="2099068" cy="2245367"/>
          </a:xfrm>
          <a:prstGeom prst="rect">
            <a:avLst/>
          </a:prstGeom>
        </p:spPr>
      </p:pic>
    </p:spTree>
    <p:extLst>
      <p:ext uri="{BB962C8B-B14F-4D97-AF65-F5344CB8AC3E}">
        <p14:creationId xmlns:p14="http://schemas.microsoft.com/office/powerpoint/2010/main" val="419342942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animEffect transition="in" filter="fade">
                                      <p:cBhvr>
                                        <p:cTn id="21" dur="500"/>
                                        <p:tgtEl>
                                          <p:spTgt spid="23">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xEl>
                                              <p:pRg st="1" end="1"/>
                                            </p:txEl>
                                          </p:spTgt>
                                        </p:tgtEl>
                                        <p:attrNameLst>
                                          <p:attrName>style.visibility</p:attrName>
                                        </p:attrNameLst>
                                      </p:cBhvr>
                                      <p:to>
                                        <p:strVal val="visible"/>
                                      </p:to>
                                    </p:set>
                                    <p:animEffect transition="in" filter="fade">
                                      <p:cBhvr>
                                        <p:cTn id="24" dur="500"/>
                                        <p:tgtEl>
                                          <p:spTgt spid="23">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3">
                                            <p:txEl>
                                              <p:pRg st="2" end="2"/>
                                            </p:txEl>
                                          </p:spTgt>
                                        </p:tgtEl>
                                        <p:attrNameLst>
                                          <p:attrName>style.visibility</p:attrName>
                                        </p:attrNameLst>
                                      </p:cBhvr>
                                      <p:to>
                                        <p:strVal val="visible"/>
                                      </p:to>
                                    </p:set>
                                    <p:animEffect transition="in" filter="fade">
                                      <p:cBhvr>
                                        <p:cTn id="27" dur="500"/>
                                        <p:tgtEl>
                                          <p:spTgt spid="23">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3">
                                            <p:txEl>
                                              <p:pRg st="3" end="3"/>
                                            </p:txEl>
                                          </p:spTgt>
                                        </p:tgtEl>
                                        <p:attrNameLst>
                                          <p:attrName>style.visibility</p:attrName>
                                        </p:attrNameLst>
                                      </p:cBhvr>
                                      <p:to>
                                        <p:strVal val="visible"/>
                                      </p:to>
                                    </p:set>
                                    <p:animEffect transition="in" filter="fade">
                                      <p:cBhvr>
                                        <p:cTn id="30" dur="500"/>
                                        <p:tgtEl>
                                          <p:spTgt spid="23">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3">
                                            <p:txEl>
                                              <p:pRg st="4" end="4"/>
                                            </p:txEl>
                                          </p:spTgt>
                                        </p:tgtEl>
                                        <p:attrNameLst>
                                          <p:attrName>style.visibility</p:attrName>
                                        </p:attrNameLst>
                                      </p:cBhvr>
                                      <p:to>
                                        <p:strVal val="visible"/>
                                      </p:to>
                                    </p:set>
                                    <p:animEffect transition="in" filter="fade">
                                      <p:cBhvr>
                                        <p:cTn id="33" dur="500"/>
                                        <p:tgtEl>
                                          <p:spTgt spid="23">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3">
                                            <p:txEl>
                                              <p:pRg st="5" end="5"/>
                                            </p:txEl>
                                          </p:spTgt>
                                        </p:tgtEl>
                                        <p:attrNameLst>
                                          <p:attrName>style.visibility</p:attrName>
                                        </p:attrNameLst>
                                      </p:cBhvr>
                                      <p:to>
                                        <p:strVal val="visible"/>
                                      </p:to>
                                    </p:set>
                                    <p:animEffect transition="in" filter="fade">
                                      <p:cBhvr>
                                        <p:cTn id="36" dur="500"/>
                                        <p:tgtEl>
                                          <p:spTgt spid="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p:bldP spid="3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pic>
        <p:nvPicPr>
          <p:cNvPr id="36" name="Picture 35"/>
          <p:cNvPicPr>
            <a:picLocks noChangeAspect="1"/>
          </p:cNvPicPr>
          <p:nvPr/>
        </p:nvPicPr>
        <p:blipFill>
          <a:blip r:embed="rId2"/>
          <a:stretch>
            <a:fillRect/>
          </a:stretch>
        </p:blipFill>
        <p:spPr>
          <a:xfrm rot="18910332">
            <a:off x="17099791" y="59129"/>
            <a:ext cx="810532" cy="1405766"/>
          </a:xfrm>
          <a:prstGeom prst="rect">
            <a:avLst/>
          </a:prstGeom>
        </p:spPr>
      </p:pic>
      <p:pic>
        <p:nvPicPr>
          <p:cNvPr id="39" name="Picture 38"/>
          <p:cNvPicPr>
            <a:picLocks noChangeAspect="1"/>
          </p:cNvPicPr>
          <p:nvPr/>
        </p:nvPicPr>
        <p:blipFill>
          <a:blip r:embed="rId3"/>
          <a:stretch>
            <a:fillRect/>
          </a:stretch>
        </p:blipFill>
        <p:spPr>
          <a:xfrm>
            <a:off x="17414323" y="9326404"/>
            <a:ext cx="873677" cy="770096"/>
          </a:xfrm>
          <a:prstGeom prst="rect">
            <a:avLst/>
          </a:prstGeom>
        </p:spPr>
      </p:pic>
      <p:sp>
        <p:nvSpPr>
          <p:cNvPr id="22" name="Rectangle 21"/>
          <p:cNvSpPr/>
          <p:nvPr/>
        </p:nvSpPr>
        <p:spPr>
          <a:xfrm>
            <a:off x="351020" y="571500"/>
            <a:ext cx="5461752" cy="90159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0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2.2 (SGK-tr46)</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381000" y="1836049"/>
                <a:ext cx="8366866" cy="4831451"/>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Dãy số </a:t>
                </a:r>
                <a14:m>
                  <m:oMath xmlns:m="http://schemas.openxmlformats.org/officeDocument/2006/math">
                    <m:d>
                      <m:dPr>
                        <m:ctrlPr>
                          <a:rPr kumimoji="0" lang="vi-VN"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vi-VN"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𝑢</m:t>
                            </m:r>
                          </m:e>
                          <m:sub>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𝑛</m:t>
                            </m:r>
                          </m:sub>
                        </m:sSub>
                      </m:e>
                    </m:d>
                  </m:oMath>
                </a14:m>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cho bởi hệ thức truy hồi: </a:t>
                </a:r>
              </a:p>
              <a:p>
                <a:pPr marL="0" marR="0" lvl="0" indent="0" algn="just" defTabSz="914400" rtl="0" eaLnBrk="1" fontAlgn="auto" latinLnBrk="0" hangingPunct="1">
                  <a:lnSpc>
                    <a:spcPct val="150000"/>
                  </a:lnSpc>
                  <a:spcBef>
                    <a:spcPts val="600"/>
                  </a:spcBef>
                  <a:spcAft>
                    <a:spcPts val="600"/>
                  </a:spcAft>
                  <a:buClrTx/>
                  <a:buSzTx/>
                  <a:buFontTx/>
                  <a:buNone/>
                  <a:tabLst/>
                  <a:defRPr/>
                </a:pPr>
                <a14:m>
                  <m:oMath xmlns:m="http://schemas.openxmlformats.org/officeDocument/2006/math">
                    <m:r>
                      <a:rPr kumimoji="0" lang="nl-NL"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mn-cs"/>
                      </a:rPr>
                      <m:t>𝑢</m:t>
                    </m:r>
                    <m:r>
                      <a:rPr kumimoji="0" lang="nl-NL" sz="3800" b="0" i="1" u="none" strike="noStrike" kern="1200" cap="none" spc="0" normalizeH="0" baseline="-25000" noProof="0">
                        <a:ln>
                          <a:noFill/>
                        </a:ln>
                        <a:solidFill>
                          <a:prstClr val="black"/>
                        </a:solidFill>
                        <a:effectLst/>
                        <a:uLnTx/>
                        <a:uFillTx/>
                        <a:latin typeface="Cambria Math" panose="02040503050406030204" pitchFamily="18" charset="0"/>
                        <a:ea typeface="Times New Roman" panose="02020603050405020304" pitchFamily="18" charset="0"/>
                        <a:cs typeface="+mn-cs"/>
                      </a:rPr>
                      <m:t>1</m:t>
                    </m:r>
                    <m:r>
                      <a:rPr kumimoji="0" lang="nl-NL"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nl-NL"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mn-cs"/>
                      </a:rPr>
                      <m:t>1</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mn-cs"/>
                      </a:rPr>
                      <m:t>; </m:t>
                    </m:r>
                    <m:sSub>
                      <m:sSub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𝑢</m:t>
                        </m:r>
                      </m:e>
                      <m:sub>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sub>
                    </m:sSub>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𝑢</m:t>
                        </m:r>
                      </m:e>
                      <m: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a14:m>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với </a:t>
                </a:r>
                <a14:m>
                  <m:oMath xmlns:m="http://schemas.openxmlformats.org/officeDocument/2006/math">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r>
                      <a:rPr kumimoji="0" lang="en-US"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oMath>
                </a14:m>
                <a:endPar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Viết năm số hạng đầu của dãy số.</a:t>
                </a: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 Dự đoán công thức số hạng       tổng quát </a:t>
                </a:r>
                <a14:m>
                  <m:oMath xmlns:m="http://schemas.openxmlformats.org/officeDocument/2006/math">
                    <m:sSub>
                      <m:sSubPr>
                        <m:ctrlPr>
                          <a:rPr kumimoji="0" lang="vi-VN"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𝑢</m:t>
                        </m:r>
                      </m:e>
                      <m:sub>
                        <m: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𝑛</m:t>
                        </m:r>
                      </m:sub>
                    </m:sSub>
                  </m:oMath>
                </a14:m>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381000" y="1836049"/>
                <a:ext cx="8366866" cy="4831451"/>
              </a:xfrm>
              <a:prstGeom prst="rect">
                <a:avLst/>
              </a:prstGeom>
              <a:blipFill>
                <a:blip r:embed="rId4"/>
                <a:stretch>
                  <a:fillRect l="-2405" r="-2332" b="-4161"/>
                </a:stretch>
              </a:blipFill>
            </p:spPr>
            <p:txBody>
              <a:bodyPr/>
              <a:lstStyle/>
              <a:p>
                <a:r>
                  <a:rPr lang="en-US">
                    <a:noFill/>
                  </a:rPr>
                  <a:t> </a:t>
                </a:r>
              </a:p>
            </p:txBody>
          </p:sp>
        </mc:Fallback>
      </mc:AlternateContent>
      <p:cxnSp>
        <p:nvCxnSpPr>
          <p:cNvPr id="11" name="Straight Connector 10"/>
          <p:cNvCxnSpPr/>
          <p:nvPr/>
        </p:nvCxnSpPr>
        <p:spPr>
          <a:xfrm>
            <a:off x="8915400" y="626681"/>
            <a:ext cx="0" cy="8936419"/>
          </a:xfrm>
          <a:prstGeom prst="line">
            <a:avLst/>
          </a:prstGeom>
          <a:ln>
            <a:solidFill>
              <a:srgbClr val="799276"/>
            </a:solidFill>
          </a:ln>
        </p:spPr>
        <p:style>
          <a:lnRef idx="1">
            <a:schemeClr val="accent1"/>
          </a:lnRef>
          <a:fillRef idx="0">
            <a:schemeClr val="accent1"/>
          </a:fillRef>
          <a:effectRef idx="0">
            <a:schemeClr val="accent1"/>
          </a:effectRef>
          <a:fontRef idx="minor">
            <a:schemeClr val="tx1"/>
          </a:fontRef>
        </p:style>
      </p:cxnSp>
      <p:sp>
        <p:nvSpPr>
          <p:cNvPr id="38" name="Oval Callout 37"/>
          <p:cNvSpPr/>
          <p:nvPr/>
        </p:nvSpPr>
        <p:spPr>
          <a:xfrm>
            <a:off x="12819384" y="571500"/>
            <a:ext cx="1600200" cy="824273"/>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Rectangle 22"/>
          <p:cNvSpPr/>
          <p:nvPr/>
        </p:nvSpPr>
        <p:spPr>
          <a:xfrm>
            <a:off x="9220199" y="1813389"/>
            <a:ext cx="8711283" cy="7673511"/>
          </a:xfrm>
          <a:prstGeom prst="rect">
            <a:avLst/>
          </a:prstGeom>
        </p:spPr>
        <p:txBody>
          <a:bodyPr wrap="square">
            <a:spAutoFit/>
          </a:bodyPr>
          <a:lstStyle/>
          <a:p>
            <a:pPr algn="just">
              <a:lnSpc>
                <a:spcPct val="150000"/>
              </a:lnSpc>
              <a:spcAft>
                <a:spcPts val="0"/>
              </a:spcAft>
            </a:pPr>
            <a:r>
              <a:rPr lang="nl-NL" sz="3700">
                <a:latin typeface="Arial" panose="020B0604020202020204" pitchFamily="34" charset="0"/>
                <a:ea typeface="Times New Roman" panose="02020603050405020304" pitchFamily="18" charset="0"/>
                <a:cs typeface="Arial" panose="020B0604020202020204" pitchFamily="34" charset="0"/>
              </a:rPr>
              <a:t>b) Nhận xét thấy u</a:t>
            </a:r>
            <a:r>
              <a:rPr lang="nl-NL" sz="3700" baseline="-25000">
                <a:latin typeface="Arial" panose="020B0604020202020204" pitchFamily="34" charset="0"/>
                <a:ea typeface="Times New Roman" panose="02020603050405020304" pitchFamily="18" charset="0"/>
                <a:cs typeface="Arial" panose="020B0604020202020204" pitchFamily="34" charset="0"/>
              </a:rPr>
              <a:t>1</a:t>
            </a:r>
            <a:r>
              <a:rPr lang="nl-NL" sz="3700">
                <a:latin typeface="Arial" panose="020B0604020202020204" pitchFamily="34" charset="0"/>
                <a:ea typeface="Times New Roman" panose="02020603050405020304" pitchFamily="18" charset="0"/>
                <a:cs typeface="Arial" panose="020B0604020202020204" pitchFamily="34" charset="0"/>
              </a:rPr>
              <a:t> = 1 = 1!;</a:t>
            </a:r>
            <a:endParaRPr lang="en-US" sz="37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nl-NL" sz="3700">
                <a:latin typeface="Arial" panose="020B0604020202020204" pitchFamily="34" charset="0"/>
                <a:ea typeface="Times New Roman" panose="02020603050405020304" pitchFamily="18" charset="0"/>
                <a:cs typeface="Arial" panose="020B0604020202020204" pitchFamily="34" charset="0"/>
              </a:rPr>
              <a:t>u</a:t>
            </a:r>
            <a:r>
              <a:rPr lang="nl-NL" sz="3700" baseline="-25000">
                <a:latin typeface="Arial" panose="020B0604020202020204" pitchFamily="34" charset="0"/>
                <a:ea typeface="Times New Roman" panose="02020603050405020304" pitchFamily="18" charset="0"/>
                <a:cs typeface="Arial" panose="020B0604020202020204" pitchFamily="34" charset="0"/>
              </a:rPr>
              <a:t>2</a:t>
            </a:r>
            <a:r>
              <a:rPr lang="nl-NL" sz="3700">
                <a:latin typeface="Arial" panose="020B0604020202020204" pitchFamily="34" charset="0"/>
                <a:ea typeface="Times New Roman" panose="02020603050405020304" pitchFamily="18" charset="0"/>
                <a:cs typeface="Arial" panose="020B0604020202020204" pitchFamily="34" charset="0"/>
              </a:rPr>
              <a:t> = 2 . 1 = 2!;</a:t>
            </a:r>
            <a:endParaRPr lang="en-US" sz="37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nl-NL" sz="3700">
                <a:latin typeface="Arial" panose="020B0604020202020204" pitchFamily="34" charset="0"/>
                <a:ea typeface="Times New Roman" panose="02020603050405020304" pitchFamily="18" charset="0"/>
                <a:cs typeface="Arial" panose="020B0604020202020204" pitchFamily="34" charset="0"/>
              </a:rPr>
              <a:t>u</a:t>
            </a:r>
            <a:r>
              <a:rPr lang="nl-NL" sz="3700" baseline="-25000">
                <a:latin typeface="Arial" panose="020B0604020202020204" pitchFamily="34" charset="0"/>
                <a:ea typeface="Times New Roman" panose="02020603050405020304" pitchFamily="18" charset="0"/>
                <a:cs typeface="Arial" panose="020B0604020202020204" pitchFamily="34" charset="0"/>
              </a:rPr>
              <a:t>3</a:t>
            </a:r>
            <a:r>
              <a:rPr lang="nl-NL" sz="3700">
                <a:latin typeface="Arial" panose="020B0604020202020204" pitchFamily="34" charset="0"/>
                <a:ea typeface="Times New Roman" panose="02020603050405020304" pitchFamily="18" charset="0"/>
                <a:cs typeface="Arial" panose="020B0604020202020204" pitchFamily="34" charset="0"/>
              </a:rPr>
              <a:t> = 3u</a:t>
            </a:r>
            <a:r>
              <a:rPr lang="nl-NL" sz="3700" baseline="-25000">
                <a:latin typeface="Arial" panose="020B0604020202020204" pitchFamily="34" charset="0"/>
                <a:ea typeface="Times New Roman" panose="02020603050405020304" pitchFamily="18" charset="0"/>
                <a:cs typeface="Arial" panose="020B0604020202020204" pitchFamily="34" charset="0"/>
              </a:rPr>
              <a:t>2</a:t>
            </a:r>
            <a:r>
              <a:rPr lang="nl-NL" sz="3700">
                <a:latin typeface="Arial" panose="020B0604020202020204" pitchFamily="34" charset="0"/>
                <a:ea typeface="Times New Roman" panose="02020603050405020304" pitchFamily="18" charset="0"/>
                <a:cs typeface="Arial" panose="020B0604020202020204" pitchFamily="34" charset="0"/>
              </a:rPr>
              <a:t> = 3 . 2 . 1 = 3!;</a:t>
            </a:r>
            <a:endParaRPr lang="en-US" sz="37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nl-NL" sz="3700">
                <a:latin typeface="Arial" panose="020B0604020202020204" pitchFamily="34" charset="0"/>
                <a:ea typeface="Times New Roman" panose="02020603050405020304" pitchFamily="18" charset="0"/>
                <a:cs typeface="Arial" panose="020B0604020202020204" pitchFamily="34" charset="0"/>
              </a:rPr>
              <a:t>u</a:t>
            </a:r>
            <a:r>
              <a:rPr lang="nl-NL" sz="3700" baseline="-25000">
                <a:latin typeface="Arial" panose="020B0604020202020204" pitchFamily="34" charset="0"/>
                <a:ea typeface="Times New Roman" panose="02020603050405020304" pitchFamily="18" charset="0"/>
                <a:cs typeface="Arial" panose="020B0604020202020204" pitchFamily="34" charset="0"/>
              </a:rPr>
              <a:t>4</a:t>
            </a:r>
            <a:r>
              <a:rPr lang="nl-NL" sz="3700">
                <a:latin typeface="Arial" panose="020B0604020202020204" pitchFamily="34" charset="0"/>
                <a:ea typeface="Times New Roman" panose="02020603050405020304" pitchFamily="18" charset="0"/>
                <a:cs typeface="Arial" panose="020B0604020202020204" pitchFamily="34" charset="0"/>
              </a:rPr>
              <a:t> = 4u</a:t>
            </a:r>
            <a:r>
              <a:rPr lang="nl-NL" sz="3700" baseline="-25000">
                <a:latin typeface="Arial" panose="020B0604020202020204" pitchFamily="34" charset="0"/>
                <a:ea typeface="Times New Roman" panose="02020603050405020304" pitchFamily="18" charset="0"/>
                <a:cs typeface="Arial" panose="020B0604020202020204" pitchFamily="34" charset="0"/>
              </a:rPr>
              <a:t>3</a:t>
            </a:r>
            <a:r>
              <a:rPr lang="nl-NL" sz="3700">
                <a:latin typeface="Arial" panose="020B0604020202020204" pitchFamily="34" charset="0"/>
                <a:ea typeface="Times New Roman" panose="02020603050405020304" pitchFamily="18" charset="0"/>
                <a:cs typeface="Arial" panose="020B0604020202020204" pitchFamily="34" charset="0"/>
              </a:rPr>
              <a:t> = 4 . 3 . 2 . 1 = 4!;</a:t>
            </a:r>
            <a:endParaRPr lang="en-US" sz="37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nl-NL" sz="3700">
                <a:latin typeface="Arial" panose="020B0604020202020204" pitchFamily="34" charset="0"/>
                <a:ea typeface="Times New Roman" panose="02020603050405020304" pitchFamily="18" charset="0"/>
                <a:cs typeface="Arial" panose="020B0604020202020204" pitchFamily="34" charset="0"/>
              </a:rPr>
              <a:t>u</a:t>
            </a:r>
            <a:r>
              <a:rPr lang="nl-NL" sz="3700" baseline="-25000">
                <a:latin typeface="Arial" panose="020B0604020202020204" pitchFamily="34" charset="0"/>
                <a:ea typeface="Times New Roman" panose="02020603050405020304" pitchFamily="18" charset="0"/>
                <a:cs typeface="Arial" panose="020B0604020202020204" pitchFamily="34" charset="0"/>
              </a:rPr>
              <a:t>5</a:t>
            </a:r>
            <a:r>
              <a:rPr lang="nl-NL" sz="3700">
                <a:latin typeface="Arial" panose="020B0604020202020204" pitchFamily="34" charset="0"/>
                <a:ea typeface="Times New Roman" panose="02020603050405020304" pitchFamily="18" charset="0"/>
                <a:cs typeface="Arial" panose="020B0604020202020204" pitchFamily="34" charset="0"/>
              </a:rPr>
              <a:t> = 5u</a:t>
            </a:r>
            <a:r>
              <a:rPr lang="nl-NL" sz="3700" baseline="-25000">
                <a:latin typeface="Arial" panose="020B0604020202020204" pitchFamily="34" charset="0"/>
                <a:ea typeface="Times New Roman" panose="02020603050405020304" pitchFamily="18" charset="0"/>
                <a:cs typeface="Arial" panose="020B0604020202020204" pitchFamily="34" charset="0"/>
              </a:rPr>
              <a:t>4</a:t>
            </a:r>
            <a:r>
              <a:rPr lang="nl-NL" sz="3700">
                <a:latin typeface="Arial" panose="020B0604020202020204" pitchFamily="34" charset="0"/>
                <a:ea typeface="Times New Roman" panose="02020603050405020304" pitchFamily="18" charset="0"/>
                <a:cs typeface="Arial" panose="020B0604020202020204" pitchFamily="34" charset="0"/>
              </a:rPr>
              <a:t> = 5 . 4 . 3 . 2 . 1 = 5!;</a:t>
            </a:r>
            <a:endParaRPr lang="en-US" sz="37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nl-NL" sz="3700">
                <a:latin typeface="Arial" panose="020B0604020202020204" pitchFamily="34" charset="0"/>
                <a:ea typeface="Times New Roman" panose="02020603050405020304" pitchFamily="18" charset="0"/>
                <a:cs typeface="Arial" panose="020B0604020202020204" pitchFamily="34" charset="0"/>
              </a:rPr>
              <a:t>...</a:t>
            </a:r>
            <a:endParaRPr lang="en-US" sz="370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nl-NL" sz="3700">
                <a:latin typeface="Arial" panose="020B0604020202020204" pitchFamily="34" charset="0"/>
                <a:ea typeface="Times New Roman" panose="02020603050405020304" pitchFamily="18" charset="0"/>
                <a:cs typeface="Arial" panose="020B0604020202020204" pitchFamily="34" charset="0"/>
              </a:rPr>
              <a:t>Cứ tiếp tục làm như thế, ta dự đoán được công thức số hạng tổng quát của u</a:t>
            </a:r>
            <a:r>
              <a:rPr lang="nl-NL" sz="3700" baseline="-25000">
                <a:latin typeface="Arial" panose="020B0604020202020204" pitchFamily="34" charset="0"/>
                <a:ea typeface="Times New Roman" panose="02020603050405020304" pitchFamily="18" charset="0"/>
                <a:cs typeface="Arial" panose="020B0604020202020204" pitchFamily="34" charset="0"/>
              </a:rPr>
              <a:t>n</a:t>
            </a:r>
            <a:r>
              <a:rPr lang="nl-NL" sz="3700">
                <a:latin typeface="Arial" panose="020B0604020202020204" pitchFamily="34" charset="0"/>
                <a:ea typeface="Times New Roman" panose="02020603050405020304" pitchFamily="18" charset="0"/>
                <a:cs typeface="Arial" panose="020B0604020202020204" pitchFamily="34" charset="0"/>
              </a:rPr>
              <a:t> là </a:t>
            </a:r>
            <a:r>
              <a:rPr lang="en-US" sz="3700">
                <a:latin typeface="Arial" panose="020B0604020202020204" pitchFamily="34" charset="0"/>
                <a:ea typeface="Times New Roman" panose="02020603050405020304" pitchFamily="18" charset="0"/>
                <a:cs typeface="Arial" panose="020B0604020202020204" pitchFamily="34" charset="0"/>
              </a:rPr>
              <a:t>u</a:t>
            </a:r>
            <a:r>
              <a:rPr lang="en-US" sz="3700" baseline="-25000">
                <a:latin typeface="Arial" panose="020B0604020202020204" pitchFamily="34" charset="0"/>
                <a:ea typeface="Times New Roman" panose="02020603050405020304" pitchFamily="18" charset="0"/>
                <a:cs typeface="Arial" panose="020B0604020202020204" pitchFamily="34" charset="0"/>
              </a:rPr>
              <a:t>n</a:t>
            </a:r>
            <a:r>
              <a:rPr lang="en-US" sz="3700">
                <a:latin typeface="Arial" panose="020B0604020202020204" pitchFamily="34" charset="0"/>
                <a:ea typeface="Times New Roman" panose="02020603050405020304" pitchFamily="18" charset="0"/>
                <a:cs typeface="Arial" panose="020B0604020202020204" pitchFamily="34" charset="0"/>
              </a:rPr>
              <a:t> = n!</a:t>
            </a:r>
            <a:endParaRPr lang="en-US" sz="37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0" name="Picture 29"/>
          <p:cNvPicPr>
            <a:picLocks noChangeAspect="1"/>
          </p:cNvPicPr>
          <p:nvPr/>
        </p:nvPicPr>
        <p:blipFill>
          <a:blip r:embed="rId5"/>
          <a:stretch>
            <a:fillRect/>
          </a:stretch>
        </p:blipFill>
        <p:spPr>
          <a:xfrm>
            <a:off x="3317298" y="7241533"/>
            <a:ext cx="2099068" cy="2245367"/>
          </a:xfrm>
          <a:prstGeom prst="rect">
            <a:avLst/>
          </a:prstGeom>
        </p:spPr>
      </p:pic>
    </p:spTree>
    <p:extLst>
      <p:ext uri="{BB962C8B-B14F-4D97-AF65-F5344CB8AC3E}">
        <p14:creationId xmlns:p14="http://schemas.microsoft.com/office/powerpoint/2010/main" val="22379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419100"/>
            <a:ext cx="16687800" cy="9525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29"/>
          <p:cNvPicPr>
            <a:picLocks noChangeAspect="1"/>
          </p:cNvPicPr>
          <p:nvPr/>
        </p:nvPicPr>
        <p:blipFill>
          <a:blip r:embed="rId2"/>
          <a:stretch>
            <a:fillRect/>
          </a:stretch>
        </p:blipFill>
        <p:spPr>
          <a:xfrm>
            <a:off x="304800" y="8653671"/>
            <a:ext cx="1626032" cy="1442829"/>
          </a:xfrm>
          <a:prstGeom prst="rect">
            <a:avLst/>
          </a:prstGeom>
        </p:spPr>
      </p:pic>
      <p:sp>
        <p:nvSpPr>
          <p:cNvPr id="19" name="Rectangle 18"/>
          <p:cNvSpPr/>
          <p:nvPr/>
        </p:nvSpPr>
        <p:spPr>
          <a:xfrm>
            <a:off x="1981200" y="800100"/>
            <a:ext cx="5461752" cy="90159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0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2.3 (SGK-tr46)</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5" name="Picture 24"/>
          <p:cNvPicPr>
            <a:picLocks noChangeAspect="1"/>
          </p:cNvPicPr>
          <p:nvPr/>
        </p:nvPicPr>
        <p:blipFill>
          <a:blip r:embed="rId3"/>
          <a:stretch>
            <a:fillRect/>
          </a:stretch>
        </p:blipFill>
        <p:spPr>
          <a:xfrm>
            <a:off x="16002000" y="7899917"/>
            <a:ext cx="1600200" cy="2072290"/>
          </a:xfrm>
          <a:prstGeom prst="rect">
            <a:avLst/>
          </a:prstGeom>
        </p:spPr>
      </p:pic>
      <p:pic>
        <p:nvPicPr>
          <p:cNvPr id="28" name="Picture 27"/>
          <p:cNvPicPr>
            <a:picLocks noChangeAspect="1"/>
          </p:cNvPicPr>
          <p:nvPr/>
        </p:nvPicPr>
        <p:blipFill>
          <a:blip r:embed="rId4"/>
          <a:stretch>
            <a:fillRect/>
          </a:stretch>
        </p:blipFill>
        <p:spPr>
          <a:xfrm>
            <a:off x="381000" y="309954"/>
            <a:ext cx="1159079" cy="1067239"/>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7442952" y="1038639"/>
                <a:ext cx="9144000" cy="677108"/>
              </a:xfrm>
              <a:prstGeom prst="rect">
                <a:avLst/>
              </a:prstGeom>
            </p:spPr>
            <p:txBody>
              <a:bodyPr>
                <a:spAutoFit/>
              </a:bodyPr>
              <a:lstStyle/>
              <a:p>
                <a:r>
                  <a:rPr lang="en-US" sz="3800">
                    <a:solidFill>
                      <a:srgbClr val="000000"/>
                    </a:solidFill>
                    <a:latin typeface="Arial" panose="020B0604020202020204" pitchFamily="34" charset="0"/>
                    <a:cs typeface="Arial" panose="020B0604020202020204" pitchFamily="34" charset="0"/>
                  </a:rPr>
                  <a:t>Xét tính tăng, giảm của dãy số </a:t>
                </a:r>
                <a14:m>
                  <m:oMath xmlns:m="http://schemas.openxmlformats.org/officeDocument/2006/math">
                    <m:d>
                      <m:dPr>
                        <m:ctrlPr>
                          <a:rPr lang="vi-VN" sz="3800" i="1">
                            <a:solidFill>
                              <a:srgbClr val="000000"/>
                            </a:solidFill>
                            <a:latin typeface="Cambria Math" panose="02040503050406030204" pitchFamily="18" charset="0"/>
                          </a:rPr>
                        </m:ctrlPr>
                      </m:dPr>
                      <m:e>
                        <m:sSub>
                          <m:sSubPr>
                            <m:ctrlPr>
                              <a:rPr lang="vi-VN" sz="3800" i="1">
                                <a:solidFill>
                                  <a:srgbClr val="000000"/>
                                </a:solidFill>
                                <a:latin typeface="Cambria Math" panose="02040503050406030204" pitchFamily="18" charset="0"/>
                              </a:rPr>
                            </m:ctrlPr>
                          </m:sSubPr>
                          <m:e>
                            <m:r>
                              <a:rPr lang="en-US" sz="3800" i="1">
                                <a:solidFill>
                                  <a:srgbClr val="000000"/>
                                </a:solidFill>
                                <a:latin typeface="Cambria Math" panose="02040503050406030204" pitchFamily="18" charset="0"/>
                              </a:rPr>
                              <m:t>𝑢</m:t>
                            </m:r>
                          </m:e>
                          <m:sub>
                            <m:r>
                              <a:rPr lang="en-US" sz="3800" i="1">
                                <a:solidFill>
                                  <a:srgbClr val="000000"/>
                                </a:solidFill>
                                <a:latin typeface="Cambria Math" panose="02040503050406030204" pitchFamily="18" charset="0"/>
                              </a:rPr>
                              <m:t>𝑛</m:t>
                            </m:r>
                          </m:sub>
                        </m:sSub>
                      </m:e>
                    </m:d>
                  </m:oMath>
                </a14:m>
                <a:r>
                  <a:rPr lang="en-US" sz="3800">
                    <a:solidFill>
                      <a:srgbClr val="000000"/>
                    </a:solidFill>
                    <a:latin typeface="Arial" panose="020B0604020202020204" pitchFamily="34" charset="0"/>
                    <a:cs typeface="Arial" panose="020B0604020202020204" pitchFamily="34" charset="0"/>
                  </a:rPr>
                  <a:t>, biết:</a:t>
                </a:r>
                <a:endParaRPr lang="en-US" sz="3800">
                  <a:latin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442952" y="1038639"/>
                <a:ext cx="9144000" cy="677108"/>
              </a:xfrm>
              <a:prstGeom prst="rect">
                <a:avLst/>
              </a:prstGeom>
              <a:blipFill>
                <a:blip r:embed="rId5"/>
                <a:stretch>
                  <a:fillRect l="-2200" t="-14414" b="-360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415543" y="2107986"/>
                <a:ext cx="13380714" cy="1260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800" i="1" smtClean="0">
                          <a:latin typeface="Cambria Math" panose="02040503050406030204" pitchFamily="18" charset="0"/>
                          <a:ea typeface="Times New Roman" panose="02020603050405020304" pitchFamily="18" charset="0"/>
                          <a:cs typeface="Arial" panose="020B0604020202020204" pitchFamily="34" charset="0"/>
                        </a:rPr>
                        <m:t>𝑎</m:t>
                      </m:r>
                      <m:r>
                        <a:rPr lang="en-US" sz="3800" i="1" smtClean="0">
                          <a:latin typeface="Cambria Math" panose="02040503050406030204" pitchFamily="18" charset="0"/>
                          <a:ea typeface="Times New Roman" panose="02020603050405020304" pitchFamily="18" charset="0"/>
                          <a:cs typeface="Arial" panose="020B0604020202020204" pitchFamily="34" charset="0"/>
                        </a:rPr>
                        <m:t>) </m:t>
                      </m:r>
                      <m:r>
                        <a:rPr lang="en-US" sz="3800" i="1" smtClean="0">
                          <a:latin typeface="Cambria Math" panose="02040503050406030204" pitchFamily="18" charset="0"/>
                          <a:ea typeface="Times New Roman" panose="02020603050405020304" pitchFamily="18" charset="0"/>
                          <a:cs typeface="Arial" panose="020B0604020202020204" pitchFamily="34" charset="0"/>
                        </a:rPr>
                        <m:t>𝑢𝑛</m:t>
                      </m:r>
                      <m:r>
                        <a:rPr lang="en-US" sz="3800" i="1">
                          <a:latin typeface="Cambria Math" panose="02040503050406030204" pitchFamily="18" charset="0"/>
                          <a:ea typeface="Times New Roman" panose="02020603050405020304" pitchFamily="18" charset="0"/>
                          <a:cs typeface="Arial" panose="020B0604020202020204" pitchFamily="34" charset="0"/>
                        </a:rPr>
                        <m:t>=2</m:t>
                      </m:r>
                      <m:r>
                        <a:rPr lang="en-US" sz="3800" i="1">
                          <a:latin typeface="Cambria Math" panose="02040503050406030204" pitchFamily="18" charset="0"/>
                          <a:ea typeface="Times New Roman" panose="02020603050405020304" pitchFamily="18" charset="0"/>
                          <a:cs typeface="Arial" panose="020B0604020202020204" pitchFamily="34" charset="0"/>
                        </a:rPr>
                        <m:t>𝑛</m:t>
                      </m:r>
                      <m:r>
                        <a:rPr lang="en-US" sz="3800" b="0" i="1" smtClean="0">
                          <a:latin typeface="Cambria Math" panose="02040503050406030204" pitchFamily="18" charset="0"/>
                          <a:ea typeface="Times New Roman" panose="02020603050405020304" pitchFamily="18" charset="0"/>
                          <a:cs typeface="Arial" panose="020B0604020202020204" pitchFamily="34" charset="0"/>
                        </a:rPr>
                        <m:t>−</m:t>
                      </m:r>
                      <m:r>
                        <a:rPr lang="en-US" sz="3800" i="1">
                          <a:latin typeface="Cambria Math" panose="02040503050406030204" pitchFamily="18" charset="0"/>
                          <a:ea typeface="Times New Roman" panose="02020603050405020304" pitchFamily="18" charset="0"/>
                          <a:cs typeface="Arial" panose="020B0604020202020204" pitchFamily="34" charset="0"/>
                        </a:rPr>
                        <m:t>1</m:t>
                      </m:r>
                      <m:r>
                        <a:rPr lang="en-US" sz="3800" b="0" i="1" smtClean="0">
                          <a:latin typeface="Cambria Math" panose="02040503050406030204" pitchFamily="18" charset="0"/>
                          <a:ea typeface="Times New Roman" panose="02020603050405020304" pitchFamily="18" charset="0"/>
                          <a:cs typeface="Arial" panose="020B0604020202020204" pitchFamily="34" charset="0"/>
                        </a:rPr>
                        <m:t>;             </m:t>
                      </m:r>
                      <m:r>
                        <a:rPr lang="en-US" sz="3800" b="0" i="1" smtClean="0">
                          <a:latin typeface="Cambria Math" panose="02040503050406030204" pitchFamily="18" charset="0"/>
                          <a:ea typeface="Times New Roman" panose="02020603050405020304" pitchFamily="18" charset="0"/>
                          <a:cs typeface="Arial" panose="020B0604020202020204" pitchFamily="34" charset="0"/>
                        </a:rPr>
                        <m:t>𝑏</m:t>
                      </m:r>
                      <m:r>
                        <a:rPr lang="en-US" sz="3800" i="1">
                          <a:latin typeface="Cambria Math" panose="02040503050406030204" pitchFamily="18" charset="0"/>
                          <a:ea typeface="Times New Roman" panose="02020603050405020304" pitchFamily="18" charset="0"/>
                          <a:cs typeface="Arial" panose="020B0604020202020204" pitchFamily="34" charset="0"/>
                        </a:rPr>
                        <m:t>)</m:t>
                      </m:r>
                      <m:r>
                        <a:rPr lang="en-US" sz="3800" b="0" i="1" smtClean="0">
                          <a:latin typeface="Cambria Math" panose="02040503050406030204" pitchFamily="18" charset="0"/>
                          <a:ea typeface="Times New Roman" panose="02020603050405020304" pitchFamily="18" charset="0"/>
                          <a:cs typeface="Arial" panose="020B0604020202020204" pitchFamily="34" charset="0"/>
                        </a:rPr>
                        <m:t> </m:t>
                      </m:r>
                      <m:r>
                        <a:rPr lang="en-US" sz="3800" i="1">
                          <a:latin typeface="Cambria Math" panose="02040503050406030204" pitchFamily="18" charset="0"/>
                          <a:ea typeface="Times New Roman" panose="02020603050405020304" pitchFamily="18" charset="0"/>
                          <a:cs typeface="Arial" panose="020B0604020202020204" pitchFamily="34" charset="0"/>
                        </a:rPr>
                        <m:t>𝑢</m:t>
                      </m:r>
                      <m:r>
                        <a:rPr lang="en-US" sz="3800" i="1" baseline="-25000">
                          <a:latin typeface="Cambria Math" panose="02040503050406030204" pitchFamily="18" charset="0"/>
                          <a:ea typeface="Times New Roman" panose="02020603050405020304" pitchFamily="18" charset="0"/>
                          <a:cs typeface="Arial" panose="020B0604020202020204" pitchFamily="34" charset="0"/>
                        </a:rPr>
                        <m:t>𝑛</m:t>
                      </m:r>
                      <m:r>
                        <a:rPr lang="en-US" sz="3800" i="1">
                          <a:latin typeface="Cambria Math" panose="02040503050406030204" pitchFamily="18" charset="0"/>
                          <a:ea typeface="Times New Roman" panose="02020603050405020304" pitchFamily="18" charset="0"/>
                          <a:cs typeface="Arial" panose="020B0604020202020204" pitchFamily="34" charset="0"/>
                        </a:rPr>
                        <m:t>=</m:t>
                      </m:r>
                      <m:r>
                        <a:rPr lang="en-US" sz="3800" b="0" i="1" smtClean="0">
                          <a:latin typeface="Cambria Math" panose="02040503050406030204" pitchFamily="18" charset="0"/>
                          <a:ea typeface="Times New Roman" panose="02020603050405020304" pitchFamily="18" charset="0"/>
                          <a:cs typeface="Arial" panose="020B0604020202020204" pitchFamily="34" charset="0"/>
                        </a:rPr>
                        <m:t>−3</m:t>
                      </m:r>
                      <m:r>
                        <a:rPr lang="en-US" sz="3800" i="1">
                          <a:latin typeface="Cambria Math" panose="02040503050406030204" pitchFamily="18" charset="0"/>
                          <a:ea typeface="Times New Roman" panose="02020603050405020304" pitchFamily="18" charset="0"/>
                          <a:cs typeface="Arial" panose="020B0604020202020204" pitchFamily="34" charset="0"/>
                        </a:rPr>
                        <m:t>𝑛</m:t>
                      </m:r>
                      <m:r>
                        <a:rPr lang="en-US" sz="3800" b="0" i="1" smtClean="0">
                          <a:latin typeface="Cambria Math" panose="02040503050406030204" pitchFamily="18" charset="0"/>
                          <a:ea typeface="Times New Roman" panose="02020603050405020304" pitchFamily="18" charset="0"/>
                          <a:cs typeface="Arial" panose="020B0604020202020204" pitchFamily="34" charset="0"/>
                        </a:rPr>
                        <m:t>+2</m:t>
                      </m:r>
                      <m:r>
                        <a:rPr lang="en-US" sz="3800" i="1">
                          <a:latin typeface="Cambria Math" panose="02040503050406030204" pitchFamily="18" charset="0"/>
                          <a:ea typeface="Times New Roman" panose="02020603050405020304" pitchFamily="18" charset="0"/>
                          <a:cs typeface="Arial" panose="020B0604020202020204" pitchFamily="34" charset="0"/>
                        </a:rPr>
                        <m:t>;             </m:t>
                      </m:r>
                      <m:r>
                        <m:rPr>
                          <m:sty m:val="p"/>
                        </m:rPr>
                        <a:rPr lang="en-US" sz="3800" b="0" i="0" smtClean="0">
                          <a:latin typeface="Cambria Math" panose="02040503050406030204" pitchFamily="18" charset="0"/>
                          <a:ea typeface="Times New Roman" panose="02020603050405020304" pitchFamily="18" charset="0"/>
                          <a:cs typeface="Arial" panose="020B0604020202020204" pitchFamily="34" charset="0"/>
                        </a:rPr>
                        <m:t>c</m:t>
                      </m:r>
                      <m:r>
                        <a:rPr lang="en-US" sz="3800" b="0" i="0" smtClean="0">
                          <a:latin typeface="Cambria Math" panose="02040503050406030204" pitchFamily="18" charset="0"/>
                          <a:ea typeface="Times New Roman" panose="02020603050405020304" pitchFamily="18" charset="0"/>
                          <a:cs typeface="Arial" panose="020B0604020202020204" pitchFamily="34" charset="0"/>
                        </a:rPr>
                        <m:t>) </m:t>
                      </m:r>
                      <m:r>
                        <a:rPr lang="en-US" sz="3800" i="1">
                          <a:latin typeface="Cambria Math" panose="02040503050406030204" pitchFamily="18" charset="0"/>
                          <a:ea typeface="Times New Roman" panose="02020603050405020304" pitchFamily="18" charset="0"/>
                          <a:cs typeface="Arial" panose="020B0604020202020204" pitchFamily="34" charset="0"/>
                        </a:rPr>
                        <m:t>𝑢</m:t>
                      </m:r>
                      <m:r>
                        <a:rPr lang="en-US" sz="3800" i="1" baseline="-25000">
                          <a:latin typeface="Cambria Math" panose="02040503050406030204" pitchFamily="18" charset="0"/>
                          <a:ea typeface="Times New Roman" panose="02020603050405020304" pitchFamily="18" charset="0"/>
                          <a:cs typeface="Arial" panose="020B0604020202020204" pitchFamily="34" charset="0"/>
                        </a:rPr>
                        <m:t>𝑛</m:t>
                      </m:r>
                      <m:r>
                        <a:rPr lang="en-US" sz="3800" i="1">
                          <a:latin typeface="Cambria Math" panose="02040503050406030204" pitchFamily="18" charset="0"/>
                          <a:ea typeface="Times New Roman" panose="02020603050405020304" pitchFamily="18" charset="0"/>
                          <a:cs typeface="Arial" panose="020B0604020202020204" pitchFamily="34" charset="0"/>
                        </a:rPr>
                        <m:t>=</m:t>
                      </m:r>
                      <m:f>
                        <m:fPr>
                          <m:ctrlPr>
                            <a:rPr lang="en-US" sz="3800" i="1" smtClean="0">
                              <a:latin typeface="Cambria Math" panose="02040503050406030204" pitchFamily="18" charset="0"/>
                              <a:cs typeface="Arial" panose="020B0604020202020204" pitchFamily="34" charset="0"/>
                            </a:rPr>
                          </m:ctrlPr>
                        </m:fPr>
                        <m:num>
                          <m:sSup>
                            <m:sSupPr>
                              <m:ctrlPr>
                                <a:rPr lang="en-US" sz="3800" i="1" smtClean="0">
                                  <a:latin typeface="Cambria Math" panose="02040503050406030204" pitchFamily="18" charset="0"/>
                                  <a:cs typeface="Arial" panose="020B0604020202020204" pitchFamily="34" charset="0"/>
                                </a:rPr>
                              </m:ctrlPr>
                            </m:sSupPr>
                            <m:e>
                              <m:d>
                                <m:dPr>
                                  <m:ctrlPr>
                                    <a:rPr lang="en-US" sz="3800" i="1" smtClean="0">
                                      <a:latin typeface="Cambria Math" panose="02040503050406030204" pitchFamily="18" charset="0"/>
                                      <a:cs typeface="Arial" panose="020B0604020202020204" pitchFamily="34" charset="0"/>
                                    </a:rPr>
                                  </m:ctrlPr>
                                </m:dPr>
                                <m:e>
                                  <m:r>
                                    <a:rPr lang="en-US" sz="3800" b="0" i="1" smtClean="0">
                                      <a:latin typeface="Cambria Math" panose="02040503050406030204" pitchFamily="18" charset="0"/>
                                      <a:cs typeface="Arial" panose="020B0604020202020204" pitchFamily="34" charset="0"/>
                                    </a:rPr>
                                    <m:t>−1</m:t>
                                  </m:r>
                                </m:e>
                              </m:d>
                            </m:e>
                            <m:sup>
                              <m:r>
                                <a:rPr lang="en-US" sz="3800" b="0" i="1" smtClean="0">
                                  <a:latin typeface="Cambria Math" panose="02040503050406030204" pitchFamily="18" charset="0"/>
                                  <a:cs typeface="Arial" panose="020B0604020202020204" pitchFamily="34" charset="0"/>
                                </a:rPr>
                                <m:t>𝑛</m:t>
                              </m:r>
                              <m:r>
                                <a:rPr lang="en-US" sz="3800" b="0" i="1" smtClean="0">
                                  <a:latin typeface="Cambria Math" panose="02040503050406030204" pitchFamily="18" charset="0"/>
                                  <a:cs typeface="Arial" panose="020B0604020202020204" pitchFamily="34" charset="0"/>
                                </a:rPr>
                                <m:t>−1</m:t>
                              </m:r>
                            </m:sup>
                          </m:sSup>
                        </m:num>
                        <m:den>
                          <m:sSup>
                            <m:sSupPr>
                              <m:ctrlPr>
                                <a:rPr lang="en-US" sz="380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2</m:t>
                              </m:r>
                            </m:e>
                            <m:sup>
                              <m:r>
                                <a:rPr lang="en-US" sz="3800" b="0" i="1" smtClean="0">
                                  <a:latin typeface="Cambria Math" panose="02040503050406030204" pitchFamily="18" charset="0"/>
                                  <a:cs typeface="Arial" panose="020B0604020202020204" pitchFamily="34" charset="0"/>
                                </a:rPr>
                                <m:t>𝑛</m:t>
                              </m:r>
                            </m:sup>
                          </m:sSup>
                        </m:den>
                      </m:f>
                    </m:oMath>
                  </m:oMathPara>
                </a14:m>
                <a:endParaRPr lang="en-US" sz="3800">
                  <a:latin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415543" y="2107986"/>
                <a:ext cx="13380714" cy="1260666"/>
              </a:xfrm>
              <a:prstGeom prst="rect">
                <a:avLst/>
              </a:prstGeom>
              <a:blipFill>
                <a:blip r:embed="rId6"/>
                <a:stretch>
                  <a:fillRect/>
                </a:stretch>
              </a:blipFill>
            </p:spPr>
            <p:txBody>
              <a:bodyPr/>
              <a:lstStyle/>
              <a:p>
                <a:r>
                  <a:rPr lang="en-US">
                    <a:noFill/>
                  </a:rPr>
                  <a:t> </a:t>
                </a:r>
              </a:p>
            </p:txBody>
          </p:sp>
        </mc:Fallback>
      </mc:AlternateContent>
      <p:sp>
        <p:nvSpPr>
          <p:cNvPr id="18" name="Oval Callout 17"/>
          <p:cNvSpPr/>
          <p:nvPr/>
        </p:nvSpPr>
        <p:spPr>
          <a:xfrm>
            <a:off x="8305800" y="3546378"/>
            <a:ext cx="1600200" cy="824273"/>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 name="Rectangle 5"/>
              <p:cNvSpPr/>
              <p:nvPr/>
            </p:nvSpPr>
            <p:spPr>
              <a:xfrm>
                <a:off x="2415543" y="5297194"/>
                <a:ext cx="15240000" cy="4062651"/>
              </a:xfrm>
              <a:prstGeom prst="rect">
                <a:avLst/>
              </a:prstGeom>
            </p:spPr>
            <p:txBody>
              <a:bodyPr wrap="square">
                <a:spAutoFit/>
              </a:bodyPr>
              <a:lstStyle/>
              <a:p>
                <a:pPr algn="just">
                  <a:lnSpc>
                    <a:spcPct val="150000"/>
                  </a:lnSpc>
                  <a:spcBef>
                    <a:spcPts val="600"/>
                  </a:spcBef>
                  <a:spcAft>
                    <a:spcPts val="600"/>
                  </a:spcAft>
                </a:pPr>
                <a14:m>
                  <m:oMath xmlns:m="http://schemas.openxmlformats.org/officeDocument/2006/math">
                    <m:r>
                      <a:rPr lang="en-US" sz="3800" i="1" smtClean="0">
                        <a:latin typeface="Cambria Math" panose="02040503050406030204" pitchFamily="18" charset="0"/>
                        <a:ea typeface="Times New Roman" panose="02020603050405020304" pitchFamily="18" charset="0"/>
                        <a:cs typeface="Arial" panose="020B0604020202020204" pitchFamily="34" charset="0"/>
                      </a:rPr>
                      <m:t>𝑎</m:t>
                    </m:r>
                    <m:r>
                      <a:rPr lang="en-US" sz="3800" i="1" smtClean="0">
                        <a:latin typeface="Cambria Math" panose="02040503050406030204" pitchFamily="18" charset="0"/>
                        <a:ea typeface="Times New Roman" panose="02020603050405020304" pitchFamily="18" charset="0"/>
                        <a:cs typeface="Arial" panose="020B0604020202020204" pitchFamily="34" charset="0"/>
                      </a:rPr>
                      <m:t>) </m:t>
                    </m:r>
                  </m:oMath>
                </a14:m>
                <a:r>
                  <a:rPr lang="en-US" sz="3800">
                    <a:latin typeface="Arial" panose="020B0604020202020204" pitchFamily="34" charset="0"/>
                    <a:ea typeface="Times New Roman" panose="02020603050405020304" pitchFamily="18" charset="0"/>
                    <a:cs typeface="Arial" panose="020B0604020202020204" pitchFamily="34" charset="0"/>
                  </a:rPr>
                  <a:t>Ta có: </a:t>
                </a:r>
                <a14:m>
                  <m:oMath xmlns:m="http://schemas.openxmlformats.org/officeDocument/2006/math">
                    <m:sSub>
                      <m:sSubPr>
                        <m:ctrlPr>
                          <a:rPr lang="en-US" sz="3800" i="1" smtClean="0">
                            <a:latin typeface="Cambria Math" panose="02040503050406030204" pitchFamily="18" charset="0"/>
                            <a:cs typeface="Arial" panose="020B0604020202020204" pitchFamily="34" charset="0"/>
                          </a:rPr>
                        </m:ctrlPr>
                      </m:sSubPr>
                      <m:e>
                        <m:r>
                          <a:rPr lang="en-US" sz="3800" b="0" i="1" smtClean="0">
                            <a:latin typeface="Cambria Math" panose="02040503050406030204" pitchFamily="18" charset="0"/>
                            <a:cs typeface="Arial" panose="020B0604020202020204" pitchFamily="34" charset="0"/>
                          </a:rPr>
                          <m:t>𝑢</m:t>
                        </m:r>
                      </m:e>
                      <m:sub>
                        <m:r>
                          <a:rPr lang="en-US" sz="3800" b="0" i="1" smtClean="0">
                            <a:latin typeface="Cambria Math" panose="02040503050406030204" pitchFamily="18" charset="0"/>
                            <a:cs typeface="Arial" panose="020B0604020202020204" pitchFamily="34" charset="0"/>
                          </a:rPr>
                          <m:t>𝑛</m:t>
                        </m:r>
                        <m:r>
                          <a:rPr lang="en-US" sz="3800" b="0" i="1" smtClean="0">
                            <a:latin typeface="Cambria Math" panose="02040503050406030204" pitchFamily="18" charset="0"/>
                            <a:cs typeface="Arial" panose="020B0604020202020204" pitchFamily="34" charset="0"/>
                          </a:rPr>
                          <m:t>+1</m:t>
                        </m:r>
                      </m:sub>
                    </m:sSub>
                    <m:r>
                      <a:rPr lang="en-US" sz="3800" i="1">
                        <a:effectLst/>
                        <a:latin typeface="Cambria Math" panose="02040503050406030204" pitchFamily="18" charset="0"/>
                        <a:ea typeface="Times New Roman" panose="02020603050405020304" pitchFamily="18" charset="0"/>
                        <a:cs typeface="Arial" panose="020B0604020202020204" pitchFamily="34" charset="0"/>
                      </a:rPr>
                      <m:t>=2(</m:t>
                    </m:r>
                    <m:r>
                      <a:rPr lang="en-US" sz="3800" i="1">
                        <a:effectLst/>
                        <a:latin typeface="Cambria Math" panose="02040503050406030204" pitchFamily="18" charset="0"/>
                        <a:ea typeface="Times New Roman" panose="02020603050405020304" pitchFamily="18" charset="0"/>
                        <a:cs typeface="Arial" panose="020B0604020202020204" pitchFamily="34" charset="0"/>
                      </a:rPr>
                      <m:t>𝑛</m:t>
                    </m:r>
                    <m:r>
                      <a:rPr lang="en-US" sz="3800" i="1">
                        <a:effectLst/>
                        <a:latin typeface="Cambria Math" panose="02040503050406030204" pitchFamily="18" charset="0"/>
                        <a:ea typeface="Times New Roman" panose="02020603050405020304" pitchFamily="18" charset="0"/>
                        <a:cs typeface="Arial" panose="020B0604020202020204" pitchFamily="34" charset="0"/>
                      </a:rPr>
                      <m:t>+1) –1=2</m:t>
                    </m:r>
                    <m:r>
                      <a:rPr lang="en-US" sz="3800" i="1">
                        <a:effectLst/>
                        <a:latin typeface="Cambria Math" panose="02040503050406030204" pitchFamily="18" charset="0"/>
                        <a:ea typeface="Times New Roman" panose="02020603050405020304" pitchFamily="18" charset="0"/>
                        <a:cs typeface="Arial" panose="020B0604020202020204" pitchFamily="34" charset="0"/>
                      </a:rPr>
                      <m:t>𝑛</m:t>
                    </m:r>
                    <m:r>
                      <a:rPr lang="en-US" sz="3800" i="1">
                        <a:effectLst/>
                        <a:latin typeface="Cambria Math" panose="02040503050406030204" pitchFamily="18" charset="0"/>
                        <a:ea typeface="Times New Roman" panose="02020603050405020304" pitchFamily="18" charset="0"/>
                        <a:cs typeface="Arial" panose="020B0604020202020204" pitchFamily="34" charset="0"/>
                      </a:rPr>
                      <m:t>+2 –1=2</m:t>
                    </m:r>
                    <m:r>
                      <a:rPr lang="en-US" sz="3800" i="1">
                        <a:effectLst/>
                        <a:latin typeface="Cambria Math" panose="02040503050406030204" pitchFamily="18" charset="0"/>
                        <a:ea typeface="Times New Roman" panose="02020603050405020304" pitchFamily="18" charset="0"/>
                        <a:cs typeface="Arial" panose="020B0604020202020204" pitchFamily="34" charset="0"/>
                      </a:rPr>
                      <m:t>𝑛</m:t>
                    </m:r>
                    <m:r>
                      <a:rPr lang="en-US" sz="3800" i="1">
                        <a:effectLst/>
                        <a:latin typeface="Cambria Math" panose="02040503050406030204" pitchFamily="18" charset="0"/>
                        <a:ea typeface="Times New Roman" panose="02020603050405020304" pitchFamily="18" charset="0"/>
                        <a:cs typeface="Arial" panose="020B0604020202020204" pitchFamily="34" charset="0"/>
                      </a:rPr>
                      <m:t>+1</m:t>
                    </m:r>
                  </m:oMath>
                </a14:m>
                <a:endParaRPr lang="en-US" sz="38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Times New Roman" panose="02020603050405020304" pitchFamily="18" charset="0"/>
                    <a:cs typeface="Arial" panose="020B0604020202020204" pitchFamily="34" charset="0"/>
                  </a:rPr>
                  <a:t>Xét hiệu </a:t>
                </a:r>
                <a14:m>
                  <m:oMath xmlns:m="http://schemas.openxmlformats.org/officeDocument/2006/math">
                    <m:sSub>
                      <m:sSubPr>
                        <m:ctrlPr>
                          <a:rPr lang="en-US" sz="3800" i="1">
                            <a:latin typeface="Cambria Math" panose="02040503050406030204" pitchFamily="18" charset="0"/>
                            <a:cs typeface="Arial" panose="020B0604020202020204" pitchFamily="34" charset="0"/>
                          </a:rPr>
                        </m:ctrlPr>
                      </m:sSubPr>
                      <m:e>
                        <m:r>
                          <a:rPr lang="en-US" sz="3800" i="1">
                            <a:latin typeface="Cambria Math" panose="02040503050406030204" pitchFamily="18" charset="0"/>
                            <a:cs typeface="Arial" panose="020B0604020202020204" pitchFamily="34" charset="0"/>
                          </a:rPr>
                          <m:t>𝑢</m:t>
                        </m:r>
                      </m:e>
                      <m:sub>
                        <m:r>
                          <a:rPr lang="en-US" sz="3800" i="1">
                            <a:latin typeface="Cambria Math" panose="02040503050406030204" pitchFamily="18" charset="0"/>
                            <a:cs typeface="Arial" panose="020B0604020202020204" pitchFamily="34" charset="0"/>
                          </a:rPr>
                          <m:t>𝑛</m:t>
                        </m:r>
                        <m:r>
                          <a:rPr lang="en-US" sz="3800" i="1">
                            <a:latin typeface="Cambria Math" panose="02040503050406030204" pitchFamily="18" charset="0"/>
                            <a:cs typeface="Arial" panose="020B0604020202020204" pitchFamily="34" charset="0"/>
                          </a:rPr>
                          <m:t>+1</m:t>
                        </m:r>
                      </m:sub>
                    </m:sSub>
                    <m:r>
                      <a:rPr lang="en-US" sz="3800" b="0" i="1" smtClean="0">
                        <a:latin typeface="Cambria Math" panose="02040503050406030204" pitchFamily="18" charset="0"/>
                        <a:cs typeface="Arial" panose="020B0604020202020204" pitchFamily="34" charset="0"/>
                      </a:rPr>
                      <m:t>−</m:t>
                    </m:r>
                    <m:sSub>
                      <m:sSubPr>
                        <m:ctrlPr>
                          <a:rPr lang="vi-VN" sz="3800" i="1">
                            <a:solidFill>
                              <a:srgbClr val="000000"/>
                            </a:solidFill>
                            <a:latin typeface="Cambria Math" panose="02040503050406030204" pitchFamily="18" charset="0"/>
                          </a:rPr>
                        </m:ctrlPr>
                      </m:sSubPr>
                      <m:e>
                        <m:r>
                          <a:rPr lang="en-US" sz="3800" i="1">
                            <a:solidFill>
                              <a:srgbClr val="000000"/>
                            </a:solidFill>
                            <a:latin typeface="Cambria Math" panose="02040503050406030204" pitchFamily="18" charset="0"/>
                          </a:rPr>
                          <m:t>𝑢</m:t>
                        </m:r>
                      </m:e>
                      <m:sub>
                        <m:r>
                          <a:rPr lang="en-US" sz="3800" i="1">
                            <a:solidFill>
                              <a:srgbClr val="000000"/>
                            </a:solidFill>
                            <a:latin typeface="Cambria Math" panose="02040503050406030204" pitchFamily="18" charset="0"/>
                          </a:rPr>
                          <m:t>𝑛</m:t>
                        </m:r>
                      </m:sub>
                    </m:sSub>
                  </m:oMath>
                </a14:m>
                <a:r>
                  <a:rPr lang="en-US" sz="38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smtClean="0">
                        <a:effectLst/>
                        <a:latin typeface="Cambria Math" panose="02040503050406030204" pitchFamily="18" charset="0"/>
                        <a:ea typeface="Times New Roman" panose="02020603050405020304" pitchFamily="18" charset="0"/>
                        <a:cs typeface="Arial" panose="020B0604020202020204" pitchFamily="34" charset="0"/>
                      </a:rPr>
                      <m:t>=(2</m:t>
                    </m:r>
                    <m:r>
                      <a:rPr lang="en-US" sz="3800" i="1" smtClean="0">
                        <a:effectLst/>
                        <a:latin typeface="Cambria Math" panose="02040503050406030204" pitchFamily="18" charset="0"/>
                        <a:ea typeface="Times New Roman" panose="02020603050405020304" pitchFamily="18" charset="0"/>
                        <a:cs typeface="Arial" panose="020B0604020202020204" pitchFamily="34" charset="0"/>
                      </a:rPr>
                      <m:t>𝑛</m:t>
                    </m:r>
                    <m:r>
                      <a:rPr lang="en-US" sz="3800" i="1" smtClean="0">
                        <a:effectLst/>
                        <a:latin typeface="Cambria Math" panose="02040503050406030204" pitchFamily="18" charset="0"/>
                        <a:ea typeface="Times New Roman" panose="02020603050405020304" pitchFamily="18" charset="0"/>
                        <a:cs typeface="Arial" panose="020B0604020202020204" pitchFamily="34" charset="0"/>
                      </a:rPr>
                      <m:t>+1) –(2</m:t>
                    </m:r>
                    <m:r>
                      <a:rPr lang="en-US" sz="3800" i="1" smtClean="0">
                        <a:effectLst/>
                        <a:latin typeface="Cambria Math" panose="02040503050406030204" pitchFamily="18" charset="0"/>
                        <a:ea typeface="Times New Roman" panose="02020603050405020304" pitchFamily="18" charset="0"/>
                        <a:cs typeface="Arial" panose="020B0604020202020204" pitchFamily="34" charset="0"/>
                      </a:rPr>
                      <m:t>𝑛</m:t>
                    </m:r>
                    <m:r>
                      <a:rPr lang="en-US" sz="3800" i="1" smtClean="0">
                        <a:effectLst/>
                        <a:latin typeface="Cambria Math" panose="02040503050406030204" pitchFamily="18" charset="0"/>
                        <a:ea typeface="Times New Roman" panose="02020603050405020304" pitchFamily="18" charset="0"/>
                        <a:cs typeface="Arial" panose="020B0604020202020204" pitchFamily="34" charset="0"/>
                      </a:rPr>
                      <m:t> –1)=2&gt;0</m:t>
                    </m:r>
                  </m:oMath>
                </a14:m>
                <a:r>
                  <a:rPr lang="en-US" sz="380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spcBef>
                    <a:spcPts val="600"/>
                  </a:spcBef>
                  <a:spcAft>
                    <a:spcPts val="600"/>
                  </a:spcAft>
                </a:pPr>
                <a:r>
                  <a:rPr lang="en-US" sz="3800">
                    <a:effectLst/>
                    <a:latin typeface="Arial" panose="020B0604020202020204" pitchFamily="34" charset="0"/>
                    <a:ea typeface="Times New Roman" panose="02020603050405020304" pitchFamily="18" charset="0"/>
                    <a:cs typeface="Arial" panose="020B0604020202020204" pitchFamily="34" charset="0"/>
                  </a:rPr>
                  <a:t>tức là </a:t>
                </a:r>
                <a14:m>
                  <m:oMath xmlns:m="http://schemas.openxmlformats.org/officeDocument/2006/math">
                    <m:sSub>
                      <m:sSubPr>
                        <m:ctrlPr>
                          <a:rPr lang="en-US" sz="3800" i="1">
                            <a:latin typeface="Cambria Math" panose="02040503050406030204" pitchFamily="18" charset="0"/>
                            <a:cs typeface="Arial" panose="020B0604020202020204" pitchFamily="34" charset="0"/>
                          </a:rPr>
                        </m:ctrlPr>
                      </m:sSubPr>
                      <m:e>
                        <m:r>
                          <a:rPr lang="en-US" sz="3800" i="1">
                            <a:latin typeface="Cambria Math" panose="02040503050406030204" pitchFamily="18" charset="0"/>
                            <a:cs typeface="Arial" panose="020B0604020202020204" pitchFamily="34" charset="0"/>
                          </a:rPr>
                          <m:t>𝑢</m:t>
                        </m:r>
                      </m:e>
                      <m:sub>
                        <m:r>
                          <a:rPr lang="en-US" sz="3800" i="1">
                            <a:latin typeface="Cambria Math" panose="02040503050406030204" pitchFamily="18" charset="0"/>
                            <a:cs typeface="Arial" panose="020B0604020202020204" pitchFamily="34" charset="0"/>
                          </a:rPr>
                          <m:t>𝑛</m:t>
                        </m:r>
                        <m:r>
                          <a:rPr lang="en-US" sz="3800" i="1" smtClean="0">
                            <a:latin typeface="Cambria Math" panose="02040503050406030204" pitchFamily="18" charset="0"/>
                            <a:cs typeface="Arial" panose="020B0604020202020204" pitchFamily="34" charset="0"/>
                          </a:rPr>
                          <m:t>+1</m:t>
                        </m:r>
                      </m:sub>
                    </m:sSub>
                    <m:r>
                      <a:rPr lang="en-US" sz="3800" b="0" i="1" smtClean="0">
                        <a:latin typeface="Cambria Math" panose="02040503050406030204" pitchFamily="18" charset="0"/>
                        <a:cs typeface="Arial" panose="020B0604020202020204" pitchFamily="34" charset="0"/>
                      </a:rPr>
                      <m:t>&gt;</m:t>
                    </m:r>
                    <m:sSub>
                      <m:sSubPr>
                        <m:ctrlPr>
                          <a:rPr lang="vi-VN" sz="3800" i="1">
                            <a:solidFill>
                              <a:srgbClr val="000000"/>
                            </a:solidFill>
                            <a:latin typeface="Cambria Math" panose="02040503050406030204" pitchFamily="18" charset="0"/>
                          </a:rPr>
                        </m:ctrlPr>
                      </m:sSubPr>
                      <m:e>
                        <m:r>
                          <a:rPr lang="en-US" sz="3800" i="1">
                            <a:solidFill>
                              <a:srgbClr val="000000"/>
                            </a:solidFill>
                            <a:latin typeface="Cambria Math" panose="02040503050406030204" pitchFamily="18" charset="0"/>
                          </a:rPr>
                          <m:t>𝑢</m:t>
                        </m:r>
                      </m:e>
                      <m:sub>
                        <m:r>
                          <a:rPr lang="en-US" sz="3800" i="1">
                            <a:solidFill>
                              <a:srgbClr val="000000"/>
                            </a:solidFill>
                            <a:latin typeface="Cambria Math" panose="02040503050406030204" pitchFamily="18" charset="0"/>
                          </a:rPr>
                          <m:t>𝑛</m:t>
                        </m:r>
                      </m:sub>
                    </m:sSub>
                  </m:oMath>
                </a14:m>
                <a:r>
                  <a:rPr lang="en-US" sz="3800">
                    <a:effectLst/>
                    <a:latin typeface="Arial" panose="020B0604020202020204" pitchFamily="34" charset="0"/>
                    <a:ea typeface="Times New Roman" panose="02020603050405020304" pitchFamily="18" charset="0"/>
                    <a:cs typeface="Arial" panose="020B0604020202020204" pitchFamily="34" charset="0"/>
                  </a:rPr>
                  <a:t> , </a:t>
                </a:r>
                <a:r>
                  <a:rPr lang="en-US" sz="3800">
                    <a:effectLst/>
                    <a:latin typeface="Arial" panose="020B0604020202020204" pitchFamily="34" charset="0"/>
                    <a:ea typeface="Cambria Math" panose="02040503050406030204" pitchFamily="18" charset="0"/>
                    <a:cs typeface="Arial" panose="020B0604020202020204" pitchFamily="34" charset="0"/>
                  </a:rPr>
                  <a:t>∀</a:t>
                </a:r>
                <a:r>
                  <a:rPr lang="en-US" sz="3800">
                    <a:effectLst/>
                    <a:latin typeface="Arial" panose="020B0604020202020204" pitchFamily="34" charset="0"/>
                    <a:ea typeface="Times New Roman" panose="02020603050405020304" pitchFamily="18" charset="0"/>
                    <a:cs typeface="Arial" panose="020B0604020202020204" pitchFamily="34" charset="0"/>
                  </a:rPr>
                  <a:t> n </a:t>
                </a:r>
                <a:r>
                  <a:rPr lang="en-US" sz="3800">
                    <a:effectLst/>
                    <a:latin typeface="Arial" panose="020B0604020202020204" pitchFamily="34" charset="0"/>
                    <a:ea typeface="Cambria Math" panose="02040503050406030204" pitchFamily="18" charset="0"/>
                    <a:cs typeface="Arial" panose="020B0604020202020204" pitchFamily="34" charset="0"/>
                  </a:rPr>
                  <a:t>∈</a:t>
                </a:r>
                <a:r>
                  <a:rPr lang="en-US" sz="3800">
                    <a:effectLst/>
                    <a:latin typeface="Arial" panose="020B0604020202020204" pitchFamily="34" charset="0"/>
                    <a:ea typeface="Times New Roman" panose="02020603050405020304" pitchFamily="18" charset="0"/>
                    <a:cs typeface="Arial" panose="020B0604020202020204" pitchFamily="34" charset="0"/>
                  </a:rPr>
                  <a:t> ℕ</a:t>
                </a:r>
                <a:r>
                  <a:rPr lang="en-US" sz="3800" baseline="30000">
                    <a:effectLst/>
                    <a:latin typeface="Arial" panose="020B0604020202020204" pitchFamily="34" charset="0"/>
                    <a:ea typeface="Times New Roman" panose="02020603050405020304" pitchFamily="18" charset="0"/>
                    <a:cs typeface="Arial" panose="020B0604020202020204" pitchFamily="34" charset="0"/>
                  </a:rPr>
                  <a:t>*</a:t>
                </a:r>
                <a:r>
                  <a:rPr lang="en-US" sz="3800">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Bef>
                    <a:spcPts val="600"/>
                  </a:spcBef>
                  <a:spcAft>
                    <a:spcPts val="600"/>
                  </a:spcAft>
                </a:pPr>
                <a:r>
                  <a:rPr lang="en-US" sz="3800">
                    <a:effectLst/>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d>
                      <m:dPr>
                        <m:ctrlPr>
                          <a:rPr lang="vi-VN" sz="3800" i="1">
                            <a:solidFill>
                              <a:srgbClr val="000000"/>
                            </a:solidFill>
                            <a:latin typeface="Cambria Math" panose="02040503050406030204" pitchFamily="18" charset="0"/>
                          </a:rPr>
                        </m:ctrlPr>
                      </m:dPr>
                      <m:e>
                        <m:sSub>
                          <m:sSubPr>
                            <m:ctrlPr>
                              <a:rPr lang="vi-VN" sz="3800" i="1">
                                <a:solidFill>
                                  <a:srgbClr val="000000"/>
                                </a:solidFill>
                                <a:latin typeface="Cambria Math" panose="02040503050406030204" pitchFamily="18" charset="0"/>
                              </a:rPr>
                            </m:ctrlPr>
                          </m:sSubPr>
                          <m:e>
                            <m:r>
                              <a:rPr lang="en-US" sz="3800" i="1">
                                <a:solidFill>
                                  <a:srgbClr val="000000"/>
                                </a:solidFill>
                                <a:latin typeface="Cambria Math" panose="02040503050406030204" pitchFamily="18" charset="0"/>
                              </a:rPr>
                              <m:t>𝑢</m:t>
                            </m:r>
                          </m:e>
                          <m:sub>
                            <m:r>
                              <a:rPr lang="en-US" sz="3800" i="1">
                                <a:solidFill>
                                  <a:srgbClr val="000000"/>
                                </a:solidFill>
                                <a:latin typeface="Cambria Math" panose="02040503050406030204" pitchFamily="18" charset="0"/>
                              </a:rPr>
                              <m:t>𝑛</m:t>
                            </m:r>
                          </m:sub>
                        </m:sSub>
                      </m:e>
                    </m:d>
                  </m:oMath>
                </a14:m>
                <a:r>
                  <a:rPr lang="en-US" sz="3800">
                    <a:effectLst/>
                    <a:latin typeface="Arial" panose="020B0604020202020204" pitchFamily="34" charset="0"/>
                    <a:ea typeface="Times New Roman" panose="02020603050405020304" pitchFamily="18" charset="0"/>
                    <a:cs typeface="Arial" panose="020B0604020202020204" pitchFamily="34" charset="0"/>
                  </a:rPr>
                  <a:t> là dãy số tăng.</a:t>
                </a:r>
              </a:p>
            </p:txBody>
          </p:sp>
        </mc:Choice>
        <mc:Fallback xmlns="">
          <p:sp>
            <p:nvSpPr>
              <p:cNvPr id="6" name="Rectangle 5"/>
              <p:cNvSpPr>
                <a:spLocks noRot="1" noChangeAspect="1" noMove="1" noResize="1" noEditPoints="1" noAdjustHandles="1" noChangeArrowheads="1" noChangeShapeType="1" noTextEdit="1"/>
              </p:cNvSpPr>
              <p:nvPr/>
            </p:nvSpPr>
            <p:spPr>
              <a:xfrm>
                <a:off x="2415543" y="5297194"/>
                <a:ext cx="15240000" cy="4062651"/>
              </a:xfrm>
              <a:prstGeom prst="rect">
                <a:avLst/>
              </a:prstGeom>
              <a:blipFill>
                <a:blip r:embed="rId7"/>
                <a:stretch>
                  <a:fillRect l="-1320" b="-2402"/>
                </a:stretch>
              </a:blipFill>
            </p:spPr>
            <p:txBody>
              <a:bodyPr/>
              <a:lstStyle/>
              <a:p>
                <a:r>
                  <a:rPr lang="en-US">
                    <a:noFill/>
                  </a:rPr>
                  <a:t> </a:t>
                </a:r>
              </a:p>
            </p:txBody>
          </p:sp>
        </mc:Fallback>
      </mc:AlternateContent>
    </p:spTree>
    <p:extLst>
      <p:ext uri="{BB962C8B-B14F-4D97-AF65-F5344CB8AC3E}">
        <p14:creationId xmlns:p14="http://schemas.microsoft.com/office/powerpoint/2010/main" val="318592578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anim calcmode="lin" valueType="num">
                                      <p:cBhvr>
                                        <p:cTn id="25" dur="500" fill="hold"/>
                                        <p:tgtEl>
                                          <p:spTgt spid="6"/>
                                        </p:tgtEl>
                                        <p:attrNameLst>
                                          <p:attrName>ppt_x</p:attrName>
                                        </p:attrNameLst>
                                      </p:cBhvr>
                                      <p:tavLst>
                                        <p:tav tm="0">
                                          <p:val>
                                            <p:strVal val="#ppt_x"/>
                                          </p:val>
                                        </p:tav>
                                        <p:tav tm="100000">
                                          <p:val>
                                            <p:strVal val="#ppt_x"/>
                                          </p:val>
                                        </p:tav>
                                      </p:tavLst>
                                    </p:anim>
                                    <p:anim calcmode="lin" valueType="num">
                                      <p:cBhvr>
                                        <p:cTn id="26"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P spid="5" grpId="0"/>
      <p:bldP spid="18" grpId="0" animBg="1"/>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304800" y="266699"/>
            <a:ext cx="17602200" cy="9705507"/>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5" name="Picture 24"/>
          <p:cNvPicPr>
            <a:picLocks noChangeAspect="1"/>
          </p:cNvPicPr>
          <p:nvPr/>
        </p:nvPicPr>
        <p:blipFill>
          <a:blip r:embed="rId2"/>
          <a:stretch>
            <a:fillRect/>
          </a:stretch>
        </p:blipFill>
        <p:spPr>
          <a:xfrm>
            <a:off x="16535400" y="8267700"/>
            <a:ext cx="1295400" cy="1677568"/>
          </a:xfrm>
          <a:prstGeom prst="rect">
            <a:avLst/>
          </a:prstGeom>
        </p:spPr>
      </p:pic>
      <p:pic>
        <p:nvPicPr>
          <p:cNvPr id="28" name="Picture 27"/>
          <p:cNvPicPr>
            <a:picLocks noChangeAspect="1"/>
          </p:cNvPicPr>
          <p:nvPr/>
        </p:nvPicPr>
        <p:blipFill>
          <a:blip r:embed="rId3"/>
          <a:stretch>
            <a:fillRect/>
          </a:stretch>
        </p:blipFill>
        <p:spPr>
          <a:xfrm>
            <a:off x="16428720" y="533399"/>
            <a:ext cx="1159079" cy="1067239"/>
          </a:xfrm>
          <a:prstGeom prst="rect">
            <a:avLst/>
          </a:prstGeom>
        </p:spPr>
      </p:pic>
      <p:sp>
        <p:nvSpPr>
          <p:cNvPr id="18" name="Oval Callout 17"/>
          <p:cNvSpPr/>
          <p:nvPr/>
        </p:nvSpPr>
        <p:spPr>
          <a:xfrm>
            <a:off x="8305800" y="571500"/>
            <a:ext cx="1600200" cy="824273"/>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 name="Rectangle 5"/>
              <p:cNvSpPr/>
              <p:nvPr/>
            </p:nvSpPr>
            <p:spPr>
              <a:xfrm>
                <a:off x="1600200" y="1562100"/>
                <a:ext cx="15087600" cy="8156272"/>
              </a:xfrm>
              <a:prstGeom prst="rect">
                <a:avLst/>
              </a:prstGeom>
            </p:spPr>
            <p:txBody>
              <a:bodyPr wrap="square">
                <a:spAutoFit/>
              </a:bodyPr>
              <a:lstStyle/>
              <a:p>
                <a:pPr lvl="0" algn="just">
                  <a:lnSpc>
                    <a:spcPct val="150000"/>
                  </a:lnSpc>
                  <a:spcBef>
                    <a:spcPts val="600"/>
                  </a:spcBef>
                </a:pP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 Ta có: </a:t>
                </a:r>
                <a14:m>
                  <m:oMath xmlns:m="http://schemas.openxmlformats.org/officeDocument/2006/math">
                    <m:sSub>
                      <m:sSubPr>
                        <m:ctrlPr>
                          <a:rPr lang="en-US" sz="3800" i="1">
                            <a:latin typeface="Cambria Math" panose="02040503050406030204" pitchFamily="18" charset="0"/>
                            <a:cs typeface="Arial" panose="020B0604020202020204" pitchFamily="34" charset="0"/>
                          </a:rPr>
                        </m:ctrlPr>
                      </m:sSubPr>
                      <m:e>
                        <m:r>
                          <a:rPr lang="en-US" sz="3800" i="1">
                            <a:latin typeface="Cambria Math" panose="02040503050406030204" pitchFamily="18" charset="0"/>
                            <a:cs typeface="Arial" panose="020B0604020202020204" pitchFamily="34" charset="0"/>
                          </a:rPr>
                          <m:t>𝑢</m:t>
                        </m:r>
                      </m:e>
                      <m:sub>
                        <m:r>
                          <a:rPr lang="en-US" sz="3800" i="1">
                            <a:latin typeface="Cambria Math" panose="02040503050406030204" pitchFamily="18" charset="0"/>
                            <a:cs typeface="Arial" panose="020B0604020202020204" pitchFamily="34" charset="0"/>
                          </a:rPr>
                          <m:t>𝑛</m:t>
                        </m:r>
                        <m:r>
                          <a:rPr lang="en-US" sz="3800" i="1">
                            <a:latin typeface="Cambria Math" panose="02040503050406030204" pitchFamily="18" charset="0"/>
                            <a:cs typeface="Arial" panose="020B0604020202020204" pitchFamily="34" charset="0"/>
                          </a:rPr>
                          <m:t>+1</m:t>
                        </m:r>
                      </m:sub>
                    </m:sSub>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 – 3(</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 + 1) + 2 = – 3</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 – 3 + 2 = – 3</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 – 1</m:t>
                    </m:r>
                  </m:oMath>
                </a14:m>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spcBef>
                    <a:spcPts val="600"/>
                  </a:spcBef>
                </a:pP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Xét hiệu </a:t>
                </a:r>
                <a14:m>
                  <m:oMath xmlns:m="http://schemas.openxmlformats.org/officeDocument/2006/math">
                    <m:sSub>
                      <m:sSubPr>
                        <m:ctrlPr>
                          <a:rPr lang="en-US" sz="3800" i="1">
                            <a:latin typeface="Cambria Math" panose="02040503050406030204" pitchFamily="18" charset="0"/>
                            <a:cs typeface="Arial" panose="020B0604020202020204" pitchFamily="34" charset="0"/>
                          </a:rPr>
                        </m:ctrlPr>
                      </m:sSubPr>
                      <m:e>
                        <m:r>
                          <a:rPr lang="en-US" sz="3800" i="1">
                            <a:latin typeface="Cambria Math" panose="02040503050406030204" pitchFamily="18" charset="0"/>
                            <a:cs typeface="Arial" panose="020B0604020202020204" pitchFamily="34" charset="0"/>
                          </a:rPr>
                          <m:t>𝑢</m:t>
                        </m:r>
                      </m:e>
                      <m:sub>
                        <m:r>
                          <a:rPr lang="en-US" sz="3800" i="1">
                            <a:latin typeface="Cambria Math" panose="02040503050406030204" pitchFamily="18" charset="0"/>
                            <a:cs typeface="Arial" panose="020B0604020202020204" pitchFamily="34" charset="0"/>
                          </a:rPr>
                          <m:t>𝑛</m:t>
                        </m:r>
                        <m:r>
                          <a:rPr lang="en-US" sz="3800" i="1">
                            <a:latin typeface="Cambria Math" panose="02040503050406030204" pitchFamily="18" charset="0"/>
                            <a:cs typeface="Arial" panose="020B0604020202020204" pitchFamily="34" charset="0"/>
                          </a:rPr>
                          <m:t>+1</m:t>
                        </m:r>
                      </m:sub>
                    </m:sSub>
                    <m:r>
                      <a:rPr lang="en-US" sz="3800" i="1">
                        <a:latin typeface="Cambria Math" panose="02040503050406030204" pitchFamily="18" charset="0"/>
                        <a:cs typeface="Arial" panose="020B0604020202020204" pitchFamily="34" charset="0"/>
                      </a:rPr>
                      <m:t>−</m:t>
                    </m:r>
                    <m:sSub>
                      <m:sSubPr>
                        <m:ctrlPr>
                          <a:rPr lang="vi-VN" sz="3800" i="1">
                            <a:solidFill>
                              <a:srgbClr val="000000"/>
                            </a:solidFill>
                            <a:latin typeface="Cambria Math" panose="02040503050406030204" pitchFamily="18" charset="0"/>
                          </a:rPr>
                        </m:ctrlPr>
                      </m:sSubPr>
                      <m:e>
                        <m:r>
                          <a:rPr lang="en-US" sz="3800" i="1">
                            <a:solidFill>
                              <a:srgbClr val="000000"/>
                            </a:solidFill>
                            <a:latin typeface="Cambria Math" panose="02040503050406030204" pitchFamily="18" charset="0"/>
                          </a:rPr>
                          <m:t>𝑢</m:t>
                        </m:r>
                      </m:e>
                      <m:sub>
                        <m:r>
                          <a:rPr lang="en-US" sz="3800" i="1">
                            <a:solidFill>
                              <a:srgbClr val="000000"/>
                            </a:solidFill>
                            <a:latin typeface="Cambria Math" panose="02040503050406030204" pitchFamily="18" charset="0"/>
                          </a:rPr>
                          <m:t>𝑛</m:t>
                        </m:r>
                      </m:sub>
                    </m:sSub>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=(–3</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 –1) –(–3</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+2)= – 3&lt;0</m:t>
                    </m:r>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lvl="0" algn="just">
                  <a:lnSpc>
                    <a:spcPct val="150000"/>
                  </a:lnSpc>
                  <a:spcBef>
                    <a:spcPts val="600"/>
                  </a:spcBef>
                </a:pPr>
                <a:r>
                  <a:rPr lang="en-US" sz="3800">
                    <a:solidFill>
                      <a:prstClr val="black"/>
                    </a:solidFill>
                    <a:latin typeface="Arial" panose="020B0604020202020204" pitchFamily="34" charset="0"/>
                    <a:ea typeface="Times New Roman" panose="02020603050405020304" pitchFamily="18" charset="0"/>
                    <a:cs typeface="Arial" panose="020B0604020202020204" pitchFamily="34" charset="0"/>
                  </a:rPr>
                  <a:t>T</a:t>
                </a: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ức là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r>
                          <a:rPr lang="en-US" sz="3800" i="1">
                            <a:solidFill>
                              <a:prstClr val="black"/>
                            </a:solidFill>
                            <a:latin typeface="Cambria Math" panose="02040503050406030204" pitchFamily="18" charset="0"/>
                            <a:cs typeface="Arial" panose="020B0604020202020204" pitchFamily="34" charset="0"/>
                          </a:rPr>
                          <m:t>+1</m:t>
                        </m:r>
                      </m:sub>
                    </m:sSub>
                    <m:r>
                      <a:rPr lang="en-US" sz="3800" i="1">
                        <a:solidFill>
                          <a:prstClr val="black"/>
                        </a:solidFill>
                        <a:latin typeface="Cambria Math" panose="02040503050406030204" pitchFamily="18" charset="0"/>
                        <a:cs typeface="Arial" panose="020B0604020202020204" pitchFamily="34" charset="0"/>
                      </a:rPr>
                      <m:t>&gt;</m:t>
                    </m:r>
                    <m:sSub>
                      <m:sSubPr>
                        <m:ctrlPr>
                          <a:rPr lang="vi-VN" sz="3800" i="1">
                            <a:solidFill>
                              <a:srgbClr val="000000"/>
                            </a:solidFill>
                            <a:latin typeface="Cambria Math" panose="02040503050406030204" pitchFamily="18" charset="0"/>
                          </a:rPr>
                        </m:ctrlPr>
                      </m:sSubPr>
                      <m:e>
                        <m:r>
                          <a:rPr lang="en-US" sz="3800" i="1">
                            <a:solidFill>
                              <a:srgbClr val="000000"/>
                            </a:solidFill>
                            <a:latin typeface="Cambria Math" panose="02040503050406030204" pitchFamily="18" charset="0"/>
                          </a:rPr>
                          <m:t>𝑢</m:t>
                        </m:r>
                      </m:e>
                      <m:sub>
                        <m:r>
                          <a:rPr lang="en-US" sz="3800" i="1">
                            <a:solidFill>
                              <a:srgbClr val="000000"/>
                            </a:solidFill>
                            <a:latin typeface="Cambria Math" panose="02040503050406030204" pitchFamily="18" charset="0"/>
                          </a:rPr>
                          <m:t>𝑛</m:t>
                        </m:r>
                      </m:sub>
                    </m:sSub>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 </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ℕ</m:t>
                    </m:r>
                    <m:r>
                      <a:rPr kumimoji="0" lang="en-US" sz="3800" b="0" i="1" u="none" strike="noStrike" kern="1200" cap="none" spc="0" normalizeH="0" baseline="30000" noProof="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Vậy </a:t>
                </a:r>
                <a14:m>
                  <m:oMath xmlns:m="http://schemas.openxmlformats.org/officeDocument/2006/math">
                    <m:d>
                      <m:dPr>
                        <m:ctrlPr>
                          <a:rPr lang="vi-VN" sz="3800" i="1">
                            <a:solidFill>
                              <a:srgbClr val="000000"/>
                            </a:solidFill>
                            <a:latin typeface="Cambria Math" panose="02040503050406030204" pitchFamily="18" charset="0"/>
                          </a:rPr>
                        </m:ctrlPr>
                      </m:dPr>
                      <m:e>
                        <m:sSub>
                          <m:sSubPr>
                            <m:ctrlPr>
                              <a:rPr lang="vi-VN" sz="3800" i="1">
                                <a:solidFill>
                                  <a:srgbClr val="000000"/>
                                </a:solidFill>
                                <a:latin typeface="Cambria Math" panose="02040503050406030204" pitchFamily="18" charset="0"/>
                              </a:rPr>
                            </m:ctrlPr>
                          </m:sSubPr>
                          <m:e>
                            <m:r>
                              <a:rPr lang="en-US" sz="3800" i="1">
                                <a:solidFill>
                                  <a:srgbClr val="000000"/>
                                </a:solidFill>
                                <a:latin typeface="Cambria Math" panose="02040503050406030204" pitchFamily="18" charset="0"/>
                              </a:rPr>
                              <m:t>𝑢</m:t>
                            </m:r>
                          </m:e>
                          <m:sub>
                            <m:r>
                              <a:rPr lang="en-US" sz="3800" i="1">
                                <a:solidFill>
                                  <a:srgbClr val="000000"/>
                                </a:solidFill>
                                <a:latin typeface="Cambria Math" panose="02040503050406030204" pitchFamily="18" charset="0"/>
                              </a:rPr>
                              <m:t>𝑛</m:t>
                            </m:r>
                          </m:sub>
                        </m:sSub>
                      </m:e>
                    </m:d>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là dãy số giảm.</a:t>
                </a:r>
              </a:p>
              <a:p>
                <a:pPr marL="0" marR="0" lvl="0" indent="0" algn="just" defTabSz="914400" rtl="0" eaLnBrk="1" fontAlgn="auto" latinLnBrk="0" hangingPunct="1">
                  <a:lnSpc>
                    <a:spcPct val="150000"/>
                  </a:lnSpc>
                  <a:spcBef>
                    <a:spcPts val="600"/>
                  </a:spcBef>
                  <a:buClrTx/>
                  <a:buSzTx/>
                  <a:buFontTx/>
                  <a:buNone/>
                  <a:tabLst/>
                  <a:defRPr/>
                </a:pP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sSub>
                      <m:sSub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𝑢</m:t>
                        </m:r>
                      </m:e>
                      <m: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𝑛</m:t>
                        </m:r>
                      </m:sub>
                    </m:s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d>
                              <m:d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d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m:t>
                                </m:r>
                              </m:e>
                            </m:d>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𝑛</m:t>
                            </m:r>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m:t>
                            </m:r>
                          </m:sup>
                        </m:sSup>
                      </m:num>
                      <m:den>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2</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𝑛</m:t>
                            </m:r>
                          </m:sup>
                        </m:sSup>
                      </m:den>
                    </m:f>
                  </m:oMath>
                </a14:m>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50000"/>
                  </a:lnSpc>
                  <a:spcBef>
                    <a:spcPts val="600"/>
                  </a:spcBef>
                  <a:buClrTx/>
                  <a:buSzTx/>
                  <a:buFontTx/>
                  <a:buNone/>
                  <a:tabLst/>
                  <a:defRPr/>
                </a:pP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Nhận xét thấy: </a:t>
                </a:r>
                <a14:m>
                  <m:oMath xmlns:m="http://schemas.openxmlformats.org/officeDocument/2006/math">
                    <m:sSub>
                      <m:sSub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𝑢</m:t>
                        </m:r>
                      </m:e>
                      <m: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m:t>
                        </m:r>
                      </m:sub>
                    </m:s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d>
                              <m:d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d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m:t>
                                </m:r>
                              </m:e>
                            </m:d>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1−1</m:t>
                            </m:r>
                          </m:sup>
                        </m:sSup>
                      </m:num>
                      <m:den>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2</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m:t>
                            </m:r>
                          </m:sup>
                        </m:sSup>
                      </m:den>
                    </m:f>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fPr>
                      <m:num>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m:t>
                        </m:r>
                      </m:num>
                      <m:den>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2</m:t>
                        </m:r>
                      </m:den>
                    </m:f>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&gt;0;</m:t>
                    </m:r>
                    <m:sSub>
                      <m:sSub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𝑢</m:t>
                        </m:r>
                      </m:e>
                      <m: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2</m:t>
                        </m:r>
                      </m:sub>
                    </m:s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d>
                              <m:d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d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m:t>
                                </m:r>
                              </m:e>
                            </m:d>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2−1</m:t>
                            </m:r>
                          </m:sup>
                        </m:sSup>
                      </m:num>
                      <m:den>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2</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2</m:t>
                            </m:r>
                          </m:sup>
                        </m:sSup>
                      </m:den>
                    </m:f>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fPr>
                      <m:num>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m:t>
                        </m:r>
                      </m:num>
                      <m:den>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4</m:t>
                        </m:r>
                      </m:den>
                    </m:f>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&lt;0;</m:t>
                    </m:r>
                  </m:oMath>
                </a14:m>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defTabSz="914400" rtl="0" eaLnBrk="1" fontAlgn="auto" latinLnBrk="0" hangingPunct="1">
                  <a:lnSpc>
                    <a:spcPct val="150000"/>
                  </a:lnSpc>
                  <a:spcBef>
                    <a:spcPts val="600"/>
                  </a:spcBef>
                  <a:buClrTx/>
                  <a:buSzTx/>
                  <a:buFontTx/>
                  <a:buNone/>
                  <a:tabLst/>
                  <a:defRPr/>
                </a:pPr>
                <a:r>
                  <a:rPr kumimoji="0" lang="en-US" sz="3800" b="0" u="none" strike="noStrike" kern="1200" cap="none" spc="0" normalizeH="0" baseline="0" noProof="0">
                    <a:ln>
                      <a:noFill/>
                    </a:ln>
                    <a:solidFill>
                      <a:prstClr val="black"/>
                    </a:solidFill>
                    <a:effectLst/>
                    <a:uLnTx/>
                    <a:uFillTx/>
                    <a:ea typeface="Cambria Math" panose="02040503050406030204" pitchFamily="18" charset="0"/>
                    <a:cs typeface="Times New Roman" panose="02020603050405020304" pitchFamily="18" charset="0"/>
                  </a:rPr>
                  <a:t>			     </a:t>
                </a:r>
                <a14:m>
                  <m:oMath xmlns:m="http://schemas.openxmlformats.org/officeDocument/2006/math">
                    <m:sSub>
                      <m:sSub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𝑢</m:t>
                        </m:r>
                      </m:e>
                      <m: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3</m:t>
                        </m:r>
                      </m:sub>
                    </m:s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d>
                              <m:d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d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m:t>
                                </m:r>
                              </m:e>
                            </m:d>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3−1</m:t>
                            </m:r>
                          </m:sup>
                        </m:sSup>
                      </m:num>
                      <m:den>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2</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3</m:t>
                            </m:r>
                          </m:sup>
                        </m:sSup>
                      </m:den>
                    </m:f>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fPr>
                      <m:num>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m:t>
                        </m:r>
                      </m:num>
                      <m:den>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8</m:t>
                        </m:r>
                      </m:den>
                    </m:f>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&gt;0;</m:t>
                    </m:r>
                    <m:sSub>
                      <m:sSub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𝑢</m:t>
                        </m:r>
                      </m:e>
                      <m: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4</m:t>
                        </m:r>
                      </m:sub>
                    </m:sSub>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d>
                              <m:d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d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m:t>
                                </m:r>
                              </m:e>
                            </m:d>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4−1</m:t>
                            </m:r>
                          </m:sup>
                        </m:sSup>
                      </m:num>
                      <m:den>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2</m:t>
                            </m:r>
                          </m:e>
                          <m:sup>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4</m:t>
                            </m:r>
                          </m:sup>
                        </m:sSup>
                      </m:den>
                    </m:f>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fPr>
                      <m:num>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m:t>
                        </m:r>
                      </m:num>
                      <m:den>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16</m:t>
                        </m:r>
                      </m:den>
                    </m:f>
                    <m: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&lt;0;…</m:t>
                    </m:r>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lvl="0" algn="just">
                  <a:lnSpc>
                    <a:spcPct val="150000"/>
                  </a:lnSpc>
                  <a:spcBef>
                    <a:spcPts val="600"/>
                  </a:spcBef>
                </a:pP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Vậy dãy số </a:t>
                </a:r>
                <a14:m>
                  <m:oMath xmlns:m="http://schemas.openxmlformats.org/officeDocument/2006/math">
                    <m:d>
                      <m:dPr>
                        <m:ctrlPr>
                          <a:rPr lang="vi-VN" sz="3800" i="1">
                            <a:solidFill>
                              <a:srgbClr val="000000"/>
                            </a:solidFill>
                            <a:latin typeface="Cambria Math" panose="02040503050406030204" pitchFamily="18" charset="0"/>
                          </a:rPr>
                        </m:ctrlPr>
                      </m:dPr>
                      <m:e>
                        <m:sSub>
                          <m:sSubPr>
                            <m:ctrlPr>
                              <a:rPr lang="vi-VN" sz="3800" i="1">
                                <a:solidFill>
                                  <a:srgbClr val="000000"/>
                                </a:solidFill>
                                <a:latin typeface="Cambria Math" panose="02040503050406030204" pitchFamily="18" charset="0"/>
                              </a:rPr>
                            </m:ctrlPr>
                          </m:sSubPr>
                          <m:e>
                            <m:r>
                              <a:rPr lang="en-US" sz="3800" i="1">
                                <a:solidFill>
                                  <a:srgbClr val="000000"/>
                                </a:solidFill>
                                <a:latin typeface="Cambria Math" panose="02040503050406030204" pitchFamily="18" charset="0"/>
                              </a:rPr>
                              <m:t>𝑢</m:t>
                            </m:r>
                          </m:e>
                          <m:sub>
                            <m:r>
                              <a:rPr lang="en-US" sz="3800" i="1">
                                <a:solidFill>
                                  <a:srgbClr val="000000"/>
                                </a:solidFill>
                                <a:latin typeface="Cambria Math" panose="02040503050406030204" pitchFamily="18" charset="0"/>
                              </a:rPr>
                              <m:t>𝑛</m:t>
                            </m:r>
                          </m:sub>
                        </m:sSub>
                      </m:e>
                    </m:d>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không tăng, cũng không giảm.</a:t>
                </a:r>
              </a:p>
            </p:txBody>
          </p:sp>
        </mc:Choice>
        <mc:Fallback xmlns="">
          <p:sp>
            <p:nvSpPr>
              <p:cNvPr id="6" name="Rectangle 5"/>
              <p:cNvSpPr>
                <a:spLocks noRot="1" noChangeAspect="1" noMove="1" noResize="1" noEditPoints="1" noAdjustHandles="1" noChangeArrowheads="1" noChangeShapeType="1" noTextEdit="1"/>
              </p:cNvSpPr>
              <p:nvPr/>
            </p:nvSpPr>
            <p:spPr>
              <a:xfrm>
                <a:off x="1600200" y="1562100"/>
                <a:ext cx="15087600" cy="8156272"/>
              </a:xfrm>
              <a:prstGeom prst="rect">
                <a:avLst/>
              </a:prstGeom>
              <a:blipFill>
                <a:blip r:embed="rId4"/>
                <a:stretch>
                  <a:fillRect l="-1333" b="-747"/>
                </a:stretch>
              </a:blipFill>
            </p:spPr>
            <p:txBody>
              <a:bodyPr/>
              <a:lstStyle/>
              <a:p>
                <a:r>
                  <a:rPr lang="en-US">
                    <a:noFill/>
                  </a:rPr>
                  <a:t> </a:t>
                </a:r>
              </a:p>
            </p:txBody>
          </p:sp>
        </mc:Fallback>
      </mc:AlternateContent>
      <p:pic>
        <p:nvPicPr>
          <p:cNvPr id="11" name="Picture 10"/>
          <p:cNvPicPr>
            <a:picLocks noChangeAspect="1"/>
          </p:cNvPicPr>
          <p:nvPr/>
        </p:nvPicPr>
        <p:blipFill>
          <a:blip r:embed="rId5"/>
          <a:stretch>
            <a:fillRect/>
          </a:stretch>
        </p:blipFill>
        <p:spPr>
          <a:xfrm>
            <a:off x="-76200" y="9106484"/>
            <a:ext cx="1288132" cy="1143000"/>
          </a:xfrm>
          <a:prstGeom prst="rect">
            <a:avLst/>
          </a:prstGeom>
        </p:spPr>
      </p:pic>
    </p:spTree>
    <p:extLst>
      <p:ext uri="{BB962C8B-B14F-4D97-AF65-F5344CB8AC3E}">
        <p14:creationId xmlns:p14="http://schemas.microsoft.com/office/powerpoint/2010/main" val="247213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anim calcmode="lin" valueType="num">
                                      <p:cBhvr>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0" dur="500" fill="hold"/>
                                        <p:tgtEl>
                                          <p:spTgt spid="6">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anim calcmode="lin" valueType="num">
                                      <p:cBhvr>
                                        <p:cTn id="24"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6">
                                            <p:txEl>
                                              <p:pRg st="4" end="4"/>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500"/>
                                        <p:tgtEl>
                                          <p:spTgt spid="6">
                                            <p:txEl>
                                              <p:pRg st="5" end="5"/>
                                            </p:txEl>
                                          </p:spTgt>
                                        </p:tgtEl>
                                      </p:cBhvr>
                                    </p:animEffect>
                                    <p:anim calcmode="lin" valueType="num">
                                      <p:cBhvr>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0" dur="500" fill="hold"/>
                                        <p:tgtEl>
                                          <p:spTgt spid="6">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fade">
                                      <p:cBhvr>
                                        <p:cTn id="33" dur="500"/>
                                        <p:tgtEl>
                                          <p:spTgt spid="6">
                                            <p:txEl>
                                              <p:pRg st="6" end="6"/>
                                            </p:txEl>
                                          </p:spTgt>
                                        </p:tgtEl>
                                      </p:cBhvr>
                                    </p:animEffect>
                                    <p:anim calcmode="lin" valueType="num">
                                      <p:cBhvr>
                                        <p:cTn id="34"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 name="Freeform 3"/>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4" name="Freeform 4"/>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sp>
      <p:sp>
        <p:nvSpPr>
          <p:cNvPr id="8" name="Freeform 8"/>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9" name="Freeform 9"/>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10" name="Freeform 10"/>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sp>
      <p:sp>
        <p:nvSpPr>
          <p:cNvPr id="15" name="Freeform 15"/>
          <p:cNvSpPr/>
          <p:nvPr/>
        </p:nvSpPr>
        <p:spPr>
          <a:xfrm rot="-2774507" flipH="1">
            <a:off x="2866543" y="2020931"/>
            <a:ext cx="2807679" cy="1285683"/>
          </a:xfrm>
          <a:custGeom>
            <a:avLst/>
            <a:gdLst/>
            <a:ahLst/>
            <a:cxnLst/>
            <a:rect l="l" t="t" r="r" b="b"/>
            <a:pathLst>
              <a:path w="2807679" h="1285683">
                <a:moveTo>
                  <a:pt x="2807678" y="0"/>
                </a:moveTo>
                <a:lnTo>
                  <a:pt x="0" y="0"/>
                </a:lnTo>
                <a:lnTo>
                  <a:pt x="0" y="1285683"/>
                </a:lnTo>
                <a:lnTo>
                  <a:pt x="2807678" y="1285683"/>
                </a:lnTo>
                <a:lnTo>
                  <a:pt x="2807678"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0" name="Freeform 20"/>
          <p:cNvSpPr/>
          <p:nvPr/>
        </p:nvSpPr>
        <p:spPr>
          <a:xfrm>
            <a:off x="687817" y="8354905"/>
            <a:ext cx="1001258" cy="1441602"/>
          </a:xfrm>
          <a:custGeom>
            <a:avLst/>
            <a:gdLst/>
            <a:ahLst/>
            <a:cxnLst/>
            <a:rect l="l" t="t" r="r" b="b"/>
            <a:pathLst>
              <a:path w="1001258" h="1441602">
                <a:moveTo>
                  <a:pt x="0" y="0"/>
                </a:moveTo>
                <a:lnTo>
                  <a:pt x="1001258" y="0"/>
                </a:lnTo>
                <a:lnTo>
                  <a:pt x="1001258" y="1441602"/>
                </a:lnTo>
                <a:lnTo>
                  <a:pt x="0" y="14416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1" name="Freeform 21"/>
          <p:cNvSpPr/>
          <p:nvPr/>
        </p:nvSpPr>
        <p:spPr>
          <a:xfrm rot="-3741713" flipV="1">
            <a:off x="16309758" y="8094121"/>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2" name="Freeform 22"/>
          <p:cNvSpPr/>
          <p:nvPr/>
        </p:nvSpPr>
        <p:spPr>
          <a:xfrm rot="-5400000">
            <a:off x="8647843" y="7097795"/>
            <a:ext cx="858964" cy="4114800"/>
          </a:xfrm>
          <a:custGeom>
            <a:avLst/>
            <a:gdLst/>
            <a:ahLst/>
            <a:cxnLst/>
            <a:rect l="l" t="t" r="r" b="b"/>
            <a:pathLst>
              <a:path w="858964" h="4114800">
                <a:moveTo>
                  <a:pt x="0" y="0"/>
                </a:moveTo>
                <a:lnTo>
                  <a:pt x="858964" y="0"/>
                </a:lnTo>
                <a:lnTo>
                  <a:pt x="858964"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3" name="Freeform 23"/>
          <p:cNvSpPr/>
          <p:nvPr/>
        </p:nvSpPr>
        <p:spPr>
          <a:xfrm rot="8387412" flipV="1">
            <a:off x="346728" y="498611"/>
            <a:ext cx="2041001" cy="1005657"/>
          </a:xfrm>
          <a:custGeom>
            <a:avLst/>
            <a:gdLst/>
            <a:ahLst/>
            <a:cxnLst/>
            <a:rect l="l" t="t" r="r" b="b"/>
            <a:pathLst>
              <a:path w="2041001" h="1005657">
                <a:moveTo>
                  <a:pt x="0" y="1005657"/>
                </a:moveTo>
                <a:lnTo>
                  <a:pt x="2041000" y="1005657"/>
                </a:lnTo>
                <a:lnTo>
                  <a:pt x="2041000" y="0"/>
                </a:lnTo>
                <a:lnTo>
                  <a:pt x="0" y="0"/>
                </a:lnTo>
                <a:lnTo>
                  <a:pt x="0" y="1005657"/>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4" name="Freeform 24"/>
          <p:cNvSpPr/>
          <p:nvPr/>
        </p:nvSpPr>
        <p:spPr>
          <a:xfrm>
            <a:off x="16796868" y="595185"/>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grpSp>
        <p:nvGrpSpPr>
          <p:cNvPr id="27" name="Group 26"/>
          <p:cNvGrpSpPr/>
          <p:nvPr/>
        </p:nvGrpSpPr>
        <p:grpSpPr>
          <a:xfrm>
            <a:off x="4128355" y="2287418"/>
            <a:ext cx="10806845" cy="4913482"/>
            <a:chOff x="4354085" y="1526225"/>
            <a:chExt cx="9446480" cy="4173627"/>
          </a:xfrm>
        </p:grpSpPr>
        <p:sp>
          <p:nvSpPr>
            <p:cNvPr id="28" name="Freeform 5"/>
            <p:cNvSpPr/>
            <p:nvPr/>
          </p:nvSpPr>
          <p:spPr>
            <a:xfrm>
              <a:off x="4354085" y="1526225"/>
              <a:ext cx="9446480" cy="4173627"/>
            </a:xfrm>
            <a:custGeom>
              <a:avLst/>
              <a:gdLst/>
              <a:ahLst/>
              <a:cxnLst/>
              <a:rect l="l" t="t" r="r" b="b"/>
              <a:pathLst>
                <a:path w="9446480" h="4173627">
                  <a:moveTo>
                    <a:pt x="0" y="0"/>
                  </a:moveTo>
                  <a:lnTo>
                    <a:pt x="9446480" y="0"/>
                  </a:lnTo>
                  <a:lnTo>
                    <a:pt x="9446480" y="4173627"/>
                  </a:lnTo>
                  <a:lnTo>
                    <a:pt x="0" y="417362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29" name="Freeform 6"/>
            <p:cNvSpPr/>
            <p:nvPr/>
          </p:nvSpPr>
          <p:spPr>
            <a:xfrm>
              <a:off x="4560315" y="1617341"/>
              <a:ext cx="9034021" cy="3882321"/>
            </a:xfrm>
            <a:custGeom>
              <a:avLst/>
              <a:gdLst/>
              <a:ahLst/>
              <a:cxnLst/>
              <a:rect l="l" t="t" r="r" b="b"/>
              <a:pathLst>
                <a:path w="9034021" h="3991395">
                  <a:moveTo>
                    <a:pt x="0" y="0"/>
                  </a:moveTo>
                  <a:lnTo>
                    <a:pt x="9034020" y="0"/>
                  </a:lnTo>
                  <a:lnTo>
                    <a:pt x="9034020" y="3991395"/>
                  </a:lnTo>
                  <a:lnTo>
                    <a:pt x="0" y="399139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grpSp>
      <p:sp>
        <p:nvSpPr>
          <p:cNvPr id="31" name="Rectangle 30"/>
          <p:cNvSpPr/>
          <p:nvPr/>
        </p:nvSpPr>
        <p:spPr>
          <a:xfrm>
            <a:off x="4896964" y="2993858"/>
            <a:ext cx="9144000" cy="3093154"/>
          </a:xfrm>
          <a:prstGeom prst="rect">
            <a:avLst/>
          </a:prstGeom>
        </p:spPr>
        <p:txBody>
          <a:bodyPr>
            <a:spAutoFit/>
          </a:bodyPr>
          <a:lstStyle/>
          <a:p>
            <a:pPr lvl="0" algn="ctr">
              <a:lnSpc>
                <a:spcPct val="150000"/>
              </a:lnSpc>
            </a:pPr>
            <a:r>
              <a:rPr lang="en-US" sz="6500" b="1">
                <a:solidFill>
                  <a:srgbClr val="5B96A9"/>
                </a:solidFill>
                <a:latin typeface="Arial" panose="020B0604020202020204" pitchFamily="34" charset="0"/>
                <a:cs typeface="Arial" panose="020B0604020202020204" pitchFamily="34" charset="0"/>
              </a:rPr>
              <a:t>1. </a:t>
            </a:r>
          </a:p>
          <a:p>
            <a:pPr lvl="0" algn="ctr">
              <a:lnSpc>
                <a:spcPct val="150000"/>
              </a:lnSpc>
            </a:pPr>
            <a:r>
              <a:rPr lang="en-US" sz="6500" b="1">
                <a:solidFill>
                  <a:srgbClr val="5B96A9"/>
                </a:solidFill>
                <a:latin typeface="Arial" panose="020B0604020202020204" pitchFamily="34" charset="0"/>
                <a:cs typeface="Arial" panose="020B0604020202020204" pitchFamily="34" charset="0"/>
              </a:rPr>
              <a:t>ĐỊNH NGHĨA DÃY SỐ</a:t>
            </a:r>
          </a:p>
        </p:txBody>
      </p:sp>
    </p:spTree>
    <p:extLst>
      <p:ext uri="{BB962C8B-B14F-4D97-AF65-F5344CB8AC3E}">
        <p14:creationId xmlns:p14="http://schemas.microsoft.com/office/powerpoint/2010/main" val="2319858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sp>
        <p:nvSpPr>
          <p:cNvPr id="14" name="Rectangle 13"/>
          <p:cNvSpPr/>
          <p:nvPr/>
        </p:nvSpPr>
        <p:spPr>
          <a:xfrm>
            <a:off x="720777" y="431907"/>
            <a:ext cx="5461752" cy="90159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0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Bài tập 2.4 (SGK-tr46)</a:t>
            </a:r>
            <a:endParaRPr kumimoji="0" lang="en-US" sz="4000" b="0"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Rectangle 20"/>
              <p:cNvSpPr/>
              <p:nvPr/>
            </p:nvSpPr>
            <p:spPr>
              <a:xfrm>
                <a:off x="685800" y="1409700"/>
                <a:ext cx="17208223" cy="969496"/>
              </a:xfrm>
              <a:prstGeom prst="rect">
                <a:avLst/>
              </a:prstGeom>
            </p:spPr>
            <p:txBody>
              <a:bodyPr wrap="square">
                <a:spAutoFit/>
              </a:bodyPr>
              <a:lstStyle/>
              <a:p>
                <a:pPr algn="just" fontAlgn="base">
                  <a:lnSpc>
                    <a:spcPct val="150000"/>
                  </a:lnSpc>
                </a:pPr>
                <a:r>
                  <a:rPr lang="vi-VN" sz="3800">
                    <a:solidFill>
                      <a:schemeClr val="bg1"/>
                    </a:solidFill>
                    <a:latin typeface="Arial" panose="020B0604020202020204" pitchFamily="34" charset="0"/>
                    <a:cs typeface="Arial" panose="020B0604020202020204" pitchFamily="34" charset="0"/>
                  </a:rPr>
                  <a:t>Trong các dãy số </a:t>
                </a:r>
                <a14:m>
                  <m:oMath xmlns:m="http://schemas.openxmlformats.org/officeDocument/2006/math">
                    <m:d>
                      <m:dPr>
                        <m:ctrlPr>
                          <a:rPr lang="vi-VN" sz="3800" i="1">
                            <a:solidFill>
                              <a:schemeClr val="bg1"/>
                            </a:solidFill>
                            <a:latin typeface="Cambria Math" panose="02040503050406030204" pitchFamily="18" charset="0"/>
                          </a:rPr>
                        </m:ctrlPr>
                      </m:dPr>
                      <m:e>
                        <m:sSub>
                          <m:sSubPr>
                            <m:ctrlPr>
                              <a:rPr lang="vi-VN" sz="3800" i="1">
                                <a:solidFill>
                                  <a:schemeClr val="bg1"/>
                                </a:solidFill>
                                <a:latin typeface="Cambria Math" panose="02040503050406030204" pitchFamily="18" charset="0"/>
                              </a:rPr>
                            </m:ctrlPr>
                          </m:sSubPr>
                          <m:e>
                            <m:r>
                              <a:rPr lang="en-US" sz="3800" i="1">
                                <a:solidFill>
                                  <a:schemeClr val="bg1"/>
                                </a:solidFill>
                                <a:latin typeface="Cambria Math" panose="02040503050406030204" pitchFamily="18" charset="0"/>
                              </a:rPr>
                              <m:t>𝑢</m:t>
                            </m:r>
                          </m:e>
                          <m:sub>
                            <m:r>
                              <a:rPr lang="en-US" sz="3800" i="1">
                                <a:solidFill>
                                  <a:schemeClr val="bg1"/>
                                </a:solidFill>
                                <a:latin typeface="Cambria Math" panose="02040503050406030204" pitchFamily="18" charset="0"/>
                              </a:rPr>
                              <m:t>𝑛</m:t>
                            </m:r>
                          </m:sub>
                        </m:sSub>
                      </m:e>
                    </m:d>
                  </m:oMath>
                </a14:m>
                <a:r>
                  <a:rPr lang="vi-VN" sz="3800">
                    <a:solidFill>
                      <a:schemeClr val="bg1"/>
                    </a:solidFill>
                    <a:latin typeface="Arial" panose="020B0604020202020204" pitchFamily="34" charset="0"/>
                    <a:cs typeface="Arial" panose="020B0604020202020204" pitchFamily="34" charset="0"/>
                  </a:rPr>
                  <a:t> sau, dãy số nào bị chặn dưới, bị chặn trên, bị chặn?</a:t>
                </a:r>
                <a:endParaRPr lang="en-US" sz="3800">
                  <a:solidFill>
                    <a:schemeClr val="bg1"/>
                  </a:solidFill>
                  <a:latin typeface="Arial" panose="020B060402020202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685800" y="1409700"/>
                <a:ext cx="17208223" cy="969496"/>
              </a:xfrm>
              <a:prstGeom prst="rect">
                <a:avLst/>
              </a:prstGeom>
              <a:blipFill>
                <a:blip r:embed="rId2"/>
                <a:stretch>
                  <a:fillRect l="-1169" b="-13836"/>
                </a:stretch>
              </a:blipFill>
            </p:spPr>
            <p:txBody>
              <a:bodyPr/>
              <a:lstStyle/>
              <a:p>
                <a:r>
                  <a:rPr lang="en-US">
                    <a:noFill/>
                  </a:rPr>
                  <a:t> </a:t>
                </a:r>
              </a:p>
            </p:txBody>
          </p:sp>
        </mc:Fallback>
      </mc:AlternateContent>
      <p:pic>
        <p:nvPicPr>
          <p:cNvPr id="28" name="Picture 27"/>
          <p:cNvPicPr>
            <a:picLocks noChangeAspect="1"/>
          </p:cNvPicPr>
          <p:nvPr/>
        </p:nvPicPr>
        <p:blipFill>
          <a:blip r:embed="rId3"/>
          <a:stretch>
            <a:fillRect/>
          </a:stretch>
        </p:blipFill>
        <p:spPr>
          <a:xfrm>
            <a:off x="16764000" y="4635847"/>
            <a:ext cx="1676400" cy="1624906"/>
          </a:xfrm>
          <a:prstGeom prst="rect">
            <a:avLst/>
          </a:prstGeom>
        </p:spPr>
      </p:pic>
      <p:pic>
        <p:nvPicPr>
          <p:cNvPr id="31" name="Picture 30"/>
          <p:cNvPicPr>
            <a:picLocks noChangeAspect="1"/>
          </p:cNvPicPr>
          <p:nvPr/>
        </p:nvPicPr>
        <p:blipFill>
          <a:blip r:embed="rId4"/>
          <a:stretch>
            <a:fillRect/>
          </a:stretch>
        </p:blipFill>
        <p:spPr>
          <a:xfrm>
            <a:off x="17407073" y="-114300"/>
            <a:ext cx="908409" cy="1408232"/>
          </a:xfrm>
          <a:prstGeom prst="rect">
            <a:avLst/>
          </a:prstGeom>
        </p:spPr>
      </p:pic>
      <p:pic>
        <p:nvPicPr>
          <p:cNvPr id="32" name="Picture 31"/>
          <p:cNvPicPr>
            <a:picLocks noChangeAspect="1"/>
          </p:cNvPicPr>
          <p:nvPr/>
        </p:nvPicPr>
        <p:blipFill>
          <a:blip r:embed="rId5"/>
          <a:stretch>
            <a:fillRect/>
          </a:stretch>
        </p:blipFill>
        <p:spPr>
          <a:xfrm rot="2027520">
            <a:off x="-375711" y="4180362"/>
            <a:ext cx="928108" cy="110301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609600" y="2571187"/>
                <a:ext cx="16859679" cy="1200713"/>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m:rPr>
                          <m:sty m:val="p"/>
                        </m:rPr>
                        <a:rPr lang="en-US" sz="3800" b="0" i="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a</m:t>
                      </m:r>
                      <m:r>
                        <a:rPr lang="en-US" sz="3800" b="0" i="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r>
                        <a:rPr lang="en-US"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𝑢</m:t>
                      </m:r>
                      <m:r>
                        <a:rPr lang="en-US" sz="3800" i="1" baseline="-25000"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𝑛</m:t>
                      </m:r>
                      <m:r>
                        <a:rPr lang="en-US" sz="3800" b="0" i="1" smtClean="0">
                          <a:solidFill>
                            <a:schemeClr val="bg1"/>
                          </a:solidFill>
                          <a:latin typeface="Cambria Math" panose="02040503050406030204" pitchFamily="18" charset="0"/>
                          <a:ea typeface="Caudex"/>
                          <a:cs typeface="Arial" panose="020B0604020202020204" pitchFamily="34" charset="0"/>
                        </a:rPr>
                        <m:t>=</m:t>
                      </m:r>
                      <m:r>
                        <a:rPr lang="en-US" sz="3800" i="1">
                          <a:solidFill>
                            <a:schemeClr val="bg1"/>
                          </a:solidFill>
                          <a:latin typeface="Cambria Math" panose="02040503050406030204" pitchFamily="18" charset="0"/>
                          <a:ea typeface="Caudex"/>
                          <a:cs typeface="Arial" panose="020B0604020202020204" pitchFamily="34" charset="0"/>
                        </a:rPr>
                        <m:t>𝑛</m:t>
                      </m:r>
                      <m:r>
                        <a:rPr lang="en-US" sz="3800" i="1">
                          <a:solidFill>
                            <a:schemeClr val="bg1"/>
                          </a:solidFill>
                          <a:latin typeface="Cambria Math" panose="02040503050406030204" pitchFamily="18" charset="0"/>
                          <a:ea typeface="Caudex"/>
                          <a:cs typeface="Arial" panose="020B0604020202020204" pitchFamily="34" charset="0"/>
                        </a:rPr>
                        <m:t> – 1     </m:t>
                      </m:r>
                      <m:r>
                        <a:rPr lang="en-US" sz="3800" b="0" i="1" smtClean="0">
                          <a:solidFill>
                            <a:schemeClr val="bg1"/>
                          </a:solidFill>
                          <a:latin typeface="Cambria Math" panose="02040503050406030204" pitchFamily="18" charset="0"/>
                          <a:ea typeface="Caudex"/>
                          <a:cs typeface="Arial" panose="020B0604020202020204" pitchFamily="34" charset="0"/>
                        </a:rPr>
                        <m:t>       </m:t>
                      </m:r>
                      <m:r>
                        <m:rPr>
                          <m:sty m:val="p"/>
                        </m:rPr>
                        <a:rPr lang="en-US" sz="3800">
                          <a:solidFill>
                            <a:schemeClr val="bg1"/>
                          </a:solidFill>
                          <a:latin typeface="Cambria Math" panose="02040503050406030204" pitchFamily="18" charset="0"/>
                        </a:rPr>
                        <m:t>b</m:t>
                      </m:r>
                      <m:r>
                        <a:rPr lang="en-US" sz="3800">
                          <a:solidFill>
                            <a:schemeClr val="bg1"/>
                          </a:solidFill>
                          <a:latin typeface="Cambria Math" panose="02040503050406030204" pitchFamily="18" charset="0"/>
                        </a:rPr>
                        <m:t>) </m:t>
                      </m:r>
                      <m:sSub>
                        <m:sSubPr>
                          <m:ctrlPr>
                            <a:rPr lang="en-US" sz="3800" i="1">
                              <a:solidFill>
                                <a:schemeClr val="bg1"/>
                              </a:solidFill>
                              <a:latin typeface="Cambria Math" panose="02040503050406030204" pitchFamily="18" charset="0"/>
                            </a:rPr>
                          </m:ctrlPr>
                        </m:sSubPr>
                        <m:e>
                          <m:r>
                            <a:rPr lang="en-US" sz="3800" i="1">
                              <a:solidFill>
                                <a:schemeClr val="bg1"/>
                              </a:solidFill>
                              <a:latin typeface="Cambria Math" panose="02040503050406030204" pitchFamily="18" charset="0"/>
                            </a:rPr>
                            <m:t>𝑢</m:t>
                          </m:r>
                        </m:e>
                        <m:sub>
                          <m:r>
                            <a:rPr lang="en-US" sz="3800" i="1">
                              <a:solidFill>
                                <a:schemeClr val="bg1"/>
                              </a:solidFill>
                              <a:latin typeface="Cambria Math" panose="02040503050406030204" pitchFamily="18" charset="0"/>
                            </a:rPr>
                            <m:t>𝑛</m:t>
                          </m:r>
                        </m:sub>
                      </m:sSub>
                      <m:r>
                        <a:rPr lang="en-US" sz="3800">
                          <a:solidFill>
                            <a:schemeClr val="bg1"/>
                          </a:solidFill>
                          <a:latin typeface="Cambria Math" panose="02040503050406030204" pitchFamily="18" charset="0"/>
                        </a:rPr>
                        <m:t>=</m:t>
                      </m:r>
                      <m:f>
                        <m:fPr>
                          <m:ctrlPr>
                            <a:rPr lang="en-US" sz="3800" i="1">
                              <a:solidFill>
                                <a:schemeClr val="bg1"/>
                              </a:solidFill>
                              <a:latin typeface="Cambria Math" panose="02040503050406030204" pitchFamily="18" charset="0"/>
                            </a:rPr>
                          </m:ctrlPr>
                        </m:fPr>
                        <m:num>
                          <m:r>
                            <a:rPr lang="en-US" sz="3800" i="1">
                              <a:solidFill>
                                <a:schemeClr val="bg1"/>
                              </a:solidFill>
                              <a:latin typeface="Cambria Math" panose="02040503050406030204" pitchFamily="18" charset="0"/>
                            </a:rPr>
                            <m:t>𝑛</m:t>
                          </m:r>
                          <m:r>
                            <a:rPr lang="en-US" sz="3800">
                              <a:solidFill>
                                <a:schemeClr val="bg1"/>
                              </a:solidFill>
                              <a:latin typeface="Cambria Math" panose="02040503050406030204" pitchFamily="18" charset="0"/>
                            </a:rPr>
                            <m:t>+1</m:t>
                          </m:r>
                        </m:num>
                        <m:den>
                          <m:r>
                            <a:rPr lang="en-US" sz="3800" i="1">
                              <a:solidFill>
                                <a:schemeClr val="bg1"/>
                              </a:solidFill>
                              <a:latin typeface="Cambria Math" panose="02040503050406030204" pitchFamily="18" charset="0"/>
                            </a:rPr>
                            <m:t>𝑛</m:t>
                          </m:r>
                          <m:r>
                            <a:rPr lang="en-US" sz="3800">
                              <a:solidFill>
                                <a:schemeClr val="bg1"/>
                              </a:solidFill>
                              <a:latin typeface="Cambria Math" panose="02040503050406030204" pitchFamily="18" charset="0"/>
                            </a:rPr>
                            <m:t>+2</m:t>
                          </m:r>
                        </m:den>
                      </m:f>
                      <m:r>
                        <a:rPr lang="en-US" sz="3800" b="0" i="1" smtClean="0">
                          <a:solidFill>
                            <a:schemeClr val="bg1"/>
                          </a:solidFill>
                          <a:latin typeface="Cambria Math" panose="02040503050406030204" pitchFamily="18" charset="0"/>
                        </a:rPr>
                        <m:t>            </m:t>
                      </m:r>
                      <m:r>
                        <a:rPr lang="en-US" sz="3800" b="0" i="1" smtClean="0">
                          <a:solidFill>
                            <a:schemeClr val="bg1"/>
                          </a:solidFill>
                          <a:latin typeface="Cambria Math" panose="02040503050406030204" pitchFamily="18" charset="0"/>
                        </a:rPr>
                        <m:t>𝑐</m:t>
                      </m:r>
                      <m:r>
                        <a:rPr lang="en-US" sz="3800" b="0" i="1" smtClean="0">
                          <a:solidFill>
                            <a:schemeClr val="bg1"/>
                          </a:solidFill>
                          <a:latin typeface="Cambria Math" panose="02040503050406030204" pitchFamily="18" charset="0"/>
                        </a:rPr>
                        <m:t>) </m:t>
                      </m:r>
                      <m:sSub>
                        <m:sSubPr>
                          <m:ctrlPr>
                            <a:rPr lang="en-US" sz="3800" i="1">
                              <a:solidFill>
                                <a:schemeClr val="bg1"/>
                              </a:solidFill>
                              <a:latin typeface="Cambria Math" panose="02040503050406030204" pitchFamily="18" charset="0"/>
                            </a:rPr>
                          </m:ctrlPr>
                        </m:sSubPr>
                        <m:e>
                          <m:r>
                            <a:rPr lang="en-US" sz="3800" i="1">
                              <a:solidFill>
                                <a:schemeClr val="bg1"/>
                              </a:solidFill>
                              <a:latin typeface="Cambria Math" panose="02040503050406030204" pitchFamily="18" charset="0"/>
                            </a:rPr>
                            <m:t>𝑢</m:t>
                          </m:r>
                        </m:e>
                        <m:sub>
                          <m:r>
                            <a:rPr lang="en-US" sz="3800" i="1">
                              <a:solidFill>
                                <a:schemeClr val="bg1"/>
                              </a:solidFill>
                              <a:latin typeface="Cambria Math" panose="02040503050406030204" pitchFamily="18" charset="0"/>
                            </a:rPr>
                            <m:t>𝑛</m:t>
                          </m:r>
                        </m:sub>
                      </m:sSub>
                      <m:r>
                        <a:rPr lang="en-US" sz="3800">
                          <a:solidFill>
                            <a:schemeClr val="bg1"/>
                          </a:solidFill>
                          <a:latin typeface="Cambria Math" panose="02040503050406030204" pitchFamily="18" charset="0"/>
                        </a:rPr>
                        <m:t>=</m:t>
                      </m:r>
                      <m:r>
                        <a:rPr lang="en-US" sz="3800" b="0" i="1" smtClean="0">
                          <a:solidFill>
                            <a:schemeClr val="bg1"/>
                          </a:solidFill>
                          <a:latin typeface="Cambria Math" panose="02040503050406030204" pitchFamily="18" charset="0"/>
                        </a:rPr>
                        <m:t>𝑠𝑖𝑛</m:t>
                      </m:r>
                      <m:r>
                        <a:rPr lang="en-US" sz="3800" b="0" i="1" smtClean="0">
                          <a:solidFill>
                            <a:schemeClr val="bg1"/>
                          </a:solidFill>
                          <a:latin typeface="Cambria Math" panose="02040503050406030204" pitchFamily="18" charset="0"/>
                        </a:rPr>
                        <m:t> </m:t>
                      </m:r>
                      <m:r>
                        <a:rPr lang="en-US" sz="3800" b="0" i="1" smtClean="0">
                          <a:solidFill>
                            <a:schemeClr val="bg1"/>
                          </a:solidFill>
                          <a:latin typeface="Cambria Math" panose="02040503050406030204" pitchFamily="18" charset="0"/>
                        </a:rPr>
                        <m:t>𝑛</m:t>
                      </m:r>
                      <m:r>
                        <a:rPr lang="en-US" sz="3800" b="0" i="1" smtClean="0">
                          <a:solidFill>
                            <a:schemeClr val="bg1"/>
                          </a:solidFill>
                          <a:latin typeface="Cambria Math" panose="02040503050406030204" pitchFamily="18" charset="0"/>
                        </a:rPr>
                        <m:t>           </m:t>
                      </m:r>
                      <m:r>
                        <a:rPr lang="en-US" sz="38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𝑑</m:t>
                      </m:r>
                      <m:r>
                        <a:rPr lang="en-US" sz="3800" i="1">
                          <a:solidFill>
                            <a:prstClr val="white"/>
                          </a:solidFill>
                          <a:latin typeface="Cambria Math" panose="02040503050406030204" pitchFamily="18" charset="0"/>
                          <a:ea typeface="Times New Roman" panose="02020603050405020304" pitchFamily="18" charset="0"/>
                          <a:cs typeface="Arial" panose="020B0604020202020204" pitchFamily="34" charset="0"/>
                        </a:rPr>
                        <m:t>) </m:t>
                      </m:r>
                      <m:r>
                        <a:rPr lang="en-US" sz="38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𝑢𝑛</m:t>
                      </m:r>
                      <m:r>
                        <a:rPr lang="en-US" sz="3800" i="1">
                          <a:solidFill>
                            <a:prstClr val="white"/>
                          </a:solidFill>
                          <a:latin typeface="Cambria Math" panose="02040503050406030204" pitchFamily="18" charset="0"/>
                          <a:ea typeface="Times New Roman" panose="02020603050405020304" pitchFamily="18" charset="0"/>
                          <a:cs typeface="Arial" panose="020B0604020202020204" pitchFamily="34" charset="0"/>
                        </a:rPr>
                        <m:t> = </m:t>
                      </m:r>
                      <m:sSup>
                        <m:sSupPr>
                          <m:ctrlPr>
                            <a:rPr lang="en-US" sz="3800" i="1">
                              <a:solidFill>
                                <a:prstClr val="white"/>
                              </a:solidFill>
                              <a:latin typeface="Cambria Math" panose="02040503050406030204" pitchFamily="18" charset="0"/>
                              <a:cs typeface="Arial" panose="020B0604020202020204" pitchFamily="34" charset="0"/>
                            </a:rPr>
                          </m:ctrlPr>
                        </m:sSupPr>
                        <m:e>
                          <m:r>
                            <a:rPr lang="en-US" sz="3800" i="1">
                              <a:solidFill>
                                <a:prstClr val="white"/>
                              </a:solidFill>
                              <a:latin typeface="Cambria Math" panose="02040503050406030204" pitchFamily="18" charset="0"/>
                              <a:ea typeface="Times New Roman" panose="02020603050405020304" pitchFamily="18" charset="0"/>
                              <a:cs typeface="Arial" panose="020B0604020202020204" pitchFamily="34" charset="0"/>
                            </a:rPr>
                            <m:t>(– 1)</m:t>
                          </m:r>
                        </m:e>
                        <m:sup>
                          <m:r>
                            <a:rPr lang="en-US" sz="3800" i="1">
                              <a:solidFill>
                                <a:prstClr val="white"/>
                              </a:solidFill>
                              <a:latin typeface="Cambria Math" panose="02040503050406030204" pitchFamily="18" charset="0"/>
                              <a:cs typeface="Arial" panose="020B0604020202020204" pitchFamily="34" charset="0"/>
                            </a:rPr>
                            <m:t>𝑛</m:t>
                          </m:r>
                          <m:r>
                            <a:rPr lang="en-US" sz="3800" i="1">
                              <a:solidFill>
                                <a:prstClr val="white"/>
                              </a:solidFill>
                              <a:latin typeface="Cambria Math" panose="02040503050406030204" pitchFamily="18" charset="0"/>
                              <a:cs typeface="Arial" panose="020B0604020202020204" pitchFamily="34" charset="0"/>
                            </a:rPr>
                            <m:t>−1</m:t>
                          </m:r>
                        </m:sup>
                      </m:sSup>
                      <m:r>
                        <a:rPr lang="en-US" sz="3800" i="1" baseline="30000">
                          <a:solidFill>
                            <a:prstClr val="white"/>
                          </a:solidFill>
                          <a:latin typeface="Cambria Math" panose="02040503050406030204" pitchFamily="18" charset="0"/>
                          <a:ea typeface="Times New Roman" panose="02020603050405020304" pitchFamily="18" charset="0"/>
                          <a:cs typeface="Arial" panose="020B0604020202020204" pitchFamily="34" charset="0"/>
                        </a:rPr>
                        <m:t> </m:t>
                      </m:r>
                      <m:r>
                        <a:rPr lang="en-US" sz="3800" i="1">
                          <a:solidFill>
                            <a:prstClr val="white"/>
                          </a:solidFill>
                          <a:latin typeface="Cambria Math" panose="02040503050406030204" pitchFamily="18" charset="0"/>
                          <a:ea typeface="Times New Roman" panose="02020603050405020304" pitchFamily="18" charset="0"/>
                          <a:cs typeface="Arial" panose="020B0604020202020204" pitchFamily="34" charset="0"/>
                        </a:rPr>
                        <m:t>𝑛</m:t>
                      </m:r>
                      <m:r>
                        <a:rPr lang="en-US" sz="3800" i="1" baseline="30000">
                          <a:solidFill>
                            <a:prstClr val="white"/>
                          </a:solidFill>
                          <a:latin typeface="Cambria Math" panose="02040503050406030204" pitchFamily="18" charset="0"/>
                          <a:ea typeface="Times New Roman" panose="02020603050405020304" pitchFamily="18" charset="0"/>
                          <a:cs typeface="Arial" panose="020B0604020202020204" pitchFamily="34" charset="0"/>
                        </a:rPr>
                        <m:t>2</m:t>
                      </m:r>
                    </m:oMath>
                  </m:oMathPara>
                </a14:m>
                <a:endParaRPr lang="en-US" sz="3800">
                  <a:solidFill>
                    <a:prstClr val="white"/>
                  </a:solidFill>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09600" y="2571187"/>
                <a:ext cx="16859679" cy="1200713"/>
              </a:xfrm>
              <a:prstGeom prst="rect">
                <a:avLst/>
              </a:prstGeom>
              <a:blipFill>
                <a:blip r:embed="rId6"/>
                <a:stretch>
                  <a:fillRect/>
                </a:stretch>
              </a:blipFill>
            </p:spPr>
            <p:txBody>
              <a:bodyPr/>
              <a:lstStyle/>
              <a:p>
                <a:r>
                  <a:rPr lang="en-US">
                    <a:noFill/>
                  </a:rPr>
                  <a:t> </a:t>
                </a:r>
              </a:p>
            </p:txBody>
          </p:sp>
        </mc:Fallback>
      </mc:AlternateContent>
      <p:sp>
        <p:nvSpPr>
          <p:cNvPr id="22" name="Oval Callout 21"/>
          <p:cNvSpPr/>
          <p:nvPr/>
        </p:nvSpPr>
        <p:spPr>
          <a:xfrm>
            <a:off x="8239339" y="4319227"/>
            <a:ext cx="1600200" cy="824273"/>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2" name="Rectangle 11"/>
              <p:cNvSpPr/>
              <p:nvPr/>
            </p:nvSpPr>
            <p:spPr>
              <a:xfrm>
                <a:off x="685800" y="5524500"/>
                <a:ext cx="15773400" cy="4478149"/>
              </a:xfrm>
              <a:prstGeom prst="rect">
                <a:avLst/>
              </a:prstGeom>
            </p:spPr>
            <p:txBody>
              <a:bodyPr wrap="square">
                <a:spAutoFit/>
              </a:bodyPr>
              <a:lstStyle/>
              <a:p>
                <a:pPr algn="just">
                  <a:lnSpc>
                    <a:spcPct val="150000"/>
                  </a:lnSpc>
                  <a:spcAft>
                    <a:spcPts val="0"/>
                  </a:spcAft>
                </a:pPr>
                <a14:m>
                  <m:oMath xmlns:m="http://schemas.openxmlformats.org/officeDocument/2006/math">
                    <m:r>
                      <m:rPr>
                        <m:sty m:val="p"/>
                      </m:rPr>
                      <a:rPr lang="en-US" sz="3800">
                        <a:solidFill>
                          <a:schemeClr val="bg1"/>
                        </a:solidFill>
                        <a:latin typeface="Cambria Math" panose="02040503050406030204" pitchFamily="18" charset="0"/>
                        <a:ea typeface="Times New Roman" panose="02020603050405020304" pitchFamily="18" charset="0"/>
                        <a:cs typeface="Arial" panose="020B0604020202020204" pitchFamily="34" charset="0"/>
                      </a:rPr>
                      <m:t>a</m:t>
                    </m:r>
                    <m:r>
                      <a:rPr lang="en-US" sz="3800">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oMath>
                </a14:m>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Ta có: u</a:t>
                </a:r>
                <a:r>
                  <a:rPr lang="en-US" sz="3800" baseline="-25000">
                    <a:solidFill>
                      <a:schemeClr val="bg1"/>
                    </a:solidFill>
                    <a:latin typeface="Arial" panose="020B0604020202020204" pitchFamily="34" charset="0"/>
                    <a:ea typeface="Times New Roman" panose="02020603050405020304" pitchFamily="18" charset="0"/>
                    <a:cs typeface="Arial" panose="020B0604020202020204" pitchFamily="34" charset="0"/>
                  </a:rPr>
                  <a:t>n</a:t>
                </a:r>
                <a:r>
                  <a:rPr lang="en-US" sz="3800">
                    <a:solidFill>
                      <a:schemeClr val="bg1"/>
                    </a:solidFill>
                    <a:latin typeface="Arial" panose="020B0604020202020204" pitchFamily="34" charset="0"/>
                    <a:ea typeface="Caudex"/>
                    <a:cs typeface="Arial" panose="020B0604020202020204" pitchFamily="34" charset="0"/>
                  </a:rPr>
                  <a:t> = n – 1 ≥ 0 với mọi n </a:t>
                </a:r>
                <a:r>
                  <a:rPr lang="en-US" sz="3800">
                    <a:solidFill>
                      <a:schemeClr val="bg1"/>
                    </a:solidFill>
                    <a:latin typeface="Arial" panose="020B0604020202020204" pitchFamily="34" charset="0"/>
                    <a:ea typeface="Cambria Math" panose="02040503050406030204" pitchFamily="18" charset="0"/>
                    <a:cs typeface="Arial" panose="020B0604020202020204" pitchFamily="34" charset="0"/>
                  </a:rPr>
                  <a:t>∈</a:t>
                </a: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 ℕ</a:t>
                </a:r>
                <a:r>
                  <a:rPr lang="en-US" sz="38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0"/>
                  </a:spcAft>
                </a:pP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Do đó, dãy số (u</a:t>
                </a:r>
                <a:r>
                  <a:rPr lang="en-US" sz="3800" baseline="-25000">
                    <a:solidFill>
                      <a:schemeClr val="bg1"/>
                    </a:solidFill>
                    <a:latin typeface="Arial" panose="020B0604020202020204" pitchFamily="34" charset="0"/>
                    <a:ea typeface="Times New Roman" panose="02020603050405020304" pitchFamily="18" charset="0"/>
                    <a:cs typeface="Arial" panose="020B0604020202020204" pitchFamily="34" charset="0"/>
                  </a:rPr>
                  <a:t>n</a:t>
                </a: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 bị chặn dưới với mọi n </a:t>
                </a:r>
                <a:r>
                  <a:rPr lang="en-US" sz="3800">
                    <a:solidFill>
                      <a:schemeClr val="bg1"/>
                    </a:solidFill>
                    <a:latin typeface="Arial" panose="020B0604020202020204" pitchFamily="34" charset="0"/>
                    <a:ea typeface="Cambria Math" panose="02040503050406030204" pitchFamily="18" charset="0"/>
                    <a:cs typeface="Arial" panose="020B0604020202020204" pitchFamily="34" charset="0"/>
                  </a:rPr>
                  <a:t>∈</a:t>
                </a: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 ℕ</a:t>
                </a:r>
                <a:r>
                  <a:rPr lang="en-US" sz="38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0"/>
                  </a:spcAft>
                </a:pP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Dãy số (u</a:t>
                </a:r>
                <a:r>
                  <a:rPr lang="en-US" sz="3800" baseline="-25000">
                    <a:solidFill>
                      <a:schemeClr val="bg1"/>
                    </a:solidFill>
                    <a:latin typeface="Arial" panose="020B0604020202020204" pitchFamily="34" charset="0"/>
                    <a:ea typeface="Times New Roman" panose="02020603050405020304" pitchFamily="18" charset="0"/>
                    <a:cs typeface="Arial" panose="020B0604020202020204" pitchFamily="34" charset="0"/>
                  </a:rPr>
                  <a:t>n</a:t>
                </a: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 không bị chặn trên vì không có số M nào thỏa mãn:</a:t>
                </a:r>
              </a:p>
              <a:p>
                <a:pPr algn="ctr">
                  <a:lnSpc>
                    <a:spcPct val="150000"/>
                  </a:lnSpc>
                  <a:spcAft>
                    <a:spcPts val="0"/>
                  </a:spcAft>
                </a:pP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u</a:t>
                </a:r>
                <a:r>
                  <a:rPr lang="en-US" sz="3800" baseline="-25000">
                    <a:solidFill>
                      <a:schemeClr val="bg1"/>
                    </a:solidFill>
                    <a:latin typeface="Arial" panose="020B0604020202020204" pitchFamily="34" charset="0"/>
                    <a:ea typeface="Times New Roman" panose="02020603050405020304" pitchFamily="18" charset="0"/>
                    <a:cs typeface="Arial" panose="020B0604020202020204" pitchFamily="34" charset="0"/>
                  </a:rPr>
                  <a:t>n</a:t>
                </a:r>
                <a:r>
                  <a:rPr lang="en-US" sz="3800">
                    <a:solidFill>
                      <a:schemeClr val="bg1"/>
                    </a:solidFill>
                    <a:latin typeface="Arial" panose="020B0604020202020204" pitchFamily="34" charset="0"/>
                    <a:ea typeface="Caudex"/>
                    <a:cs typeface="Arial" panose="020B0604020202020204" pitchFamily="34" charset="0"/>
                  </a:rPr>
                  <a:t> = n – 1 ≤ M với mọi n </a:t>
                </a:r>
                <a:r>
                  <a:rPr lang="en-US" sz="3800">
                    <a:solidFill>
                      <a:schemeClr val="bg1"/>
                    </a:solidFill>
                    <a:latin typeface="Arial" panose="020B0604020202020204" pitchFamily="34" charset="0"/>
                    <a:ea typeface="Cambria Math" panose="02040503050406030204" pitchFamily="18" charset="0"/>
                    <a:cs typeface="Arial" panose="020B0604020202020204" pitchFamily="34" charset="0"/>
                  </a:rPr>
                  <a:t>∈</a:t>
                </a: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 ℕ</a:t>
                </a:r>
                <a:r>
                  <a:rPr lang="en-US" sz="3800" baseline="3000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38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Vậy dãy số (u</a:t>
                </a:r>
                <a:r>
                  <a:rPr lang="en-US" sz="3800" baseline="-25000">
                    <a:solidFill>
                      <a:schemeClr val="bg1"/>
                    </a:solidFill>
                    <a:latin typeface="Arial" panose="020B0604020202020204" pitchFamily="34" charset="0"/>
                    <a:ea typeface="Times New Roman" panose="02020603050405020304" pitchFamily="18" charset="0"/>
                    <a:cs typeface="Arial" panose="020B0604020202020204" pitchFamily="34" charset="0"/>
                  </a:rPr>
                  <a:t>n</a:t>
                </a: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 bị chặn dưới và không bị chặn trên nên không bị chặn.</a:t>
                </a:r>
                <a:endPar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685800" y="5524500"/>
                <a:ext cx="15773400" cy="4478149"/>
              </a:xfrm>
              <a:prstGeom prst="rect">
                <a:avLst/>
              </a:prstGeom>
              <a:blipFill>
                <a:blip r:embed="rId7"/>
                <a:stretch>
                  <a:fillRect l="-1276" b="-2177"/>
                </a:stretch>
              </a:blipFill>
            </p:spPr>
            <p:txBody>
              <a:bodyPr/>
              <a:lstStyle/>
              <a:p>
                <a:r>
                  <a:rPr lang="en-US">
                    <a:noFill/>
                  </a:rPr>
                  <a:t> </a:t>
                </a:r>
              </a:p>
            </p:txBody>
          </p:sp>
        </mc:Fallback>
      </mc:AlternateContent>
    </p:spTree>
    <p:extLst>
      <p:ext uri="{BB962C8B-B14F-4D97-AF65-F5344CB8AC3E}">
        <p14:creationId xmlns:p14="http://schemas.microsoft.com/office/powerpoint/2010/main" val="3537298409"/>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2" grpId="0"/>
      <p:bldP spid="22" grpId="0" animBg="1"/>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16306800" y="775394"/>
            <a:ext cx="1676400" cy="1624906"/>
          </a:xfrm>
          <a:prstGeom prst="rect">
            <a:avLst/>
          </a:prstGeom>
        </p:spPr>
      </p:pic>
      <p:pic>
        <p:nvPicPr>
          <p:cNvPr id="31" name="Picture 30"/>
          <p:cNvPicPr>
            <a:picLocks noChangeAspect="1"/>
          </p:cNvPicPr>
          <p:nvPr/>
        </p:nvPicPr>
        <p:blipFill>
          <a:blip r:embed="rId3"/>
          <a:stretch>
            <a:fillRect/>
          </a:stretch>
        </p:blipFill>
        <p:spPr>
          <a:xfrm rot="3805207">
            <a:off x="17371326" y="9364549"/>
            <a:ext cx="908409" cy="1408232"/>
          </a:xfrm>
          <a:prstGeom prst="rect">
            <a:avLst/>
          </a:prstGeom>
        </p:spPr>
      </p:pic>
      <p:pic>
        <p:nvPicPr>
          <p:cNvPr id="32" name="Picture 31"/>
          <p:cNvPicPr>
            <a:picLocks noChangeAspect="1"/>
          </p:cNvPicPr>
          <p:nvPr/>
        </p:nvPicPr>
        <p:blipFill>
          <a:blip r:embed="rId4"/>
          <a:stretch>
            <a:fillRect/>
          </a:stretch>
        </p:blipFill>
        <p:spPr>
          <a:xfrm rot="2027520">
            <a:off x="-12951" y="141762"/>
            <a:ext cx="928108" cy="1103010"/>
          </a:xfrm>
          <a:prstGeom prst="rect">
            <a:avLst/>
          </a:prstGeom>
        </p:spPr>
      </p:pic>
      <p:sp>
        <p:nvSpPr>
          <p:cNvPr id="22" name="Oval Callout 21"/>
          <p:cNvSpPr/>
          <p:nvPr/>
        </p:nvSpPr>
        <p:spPr>
          <a:xfrm>
            <a:off x="8229600" y="585427"/>
            <a:ext cx="1600200" cy="824273"/>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838200" y="1799539"/>
                <a:ext cx="16687800" cy="7687361"/>
              </a:xfrm>
              <a:prstGeom prst="rect">
                <a:avLst/>
              </a:prstGeom>
            </p:spPr>
            <p:txBody>
              <a:bodyPr wrap="square">
                <a:spAutoFit/>
              </a:bodyPr>
              <a:lstStyle/>
              <a:p>
                <a:pPr algn="just">
                  <a:lnSpc>
                    <a:spcPct val="150000"/>
                  </a:lnSpc>
                  <a:spcAft>
                    <a:spcPts val="600"/>
                  </a:spcAft>
                </a:pPr>
                <a:r>
                  <a:rPr lang="en-US" sz="3800">
                    <a:solidFill>
                      <a:schemeClr val="bg1"/>
                    </a:solidFill>
                    <a:latin typeface="Arial" panose="020B0604020202020204" pitchFamily="34" charset="0"/>
                    <a:ea typeface="Times New Roman" panose="02020603050405020304" pitchFamily="18" charset="0"/>
                    <a:cs typeface="Arial" panose="020B0604020202020204" pitchFamily="34" charset="0"/>
                  </a:rPr>
                  <a:t>b) Ta có: </a:t>
                </a:r>
                <a14:m>
                  <m:oMath xmlns:m="http://schemas.openxmlformats.org/officeDocument/2006/math">
                    <m:sSub>
                      <m:sSub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den>
                    </m:f>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+2−1</m:t>
                        </m:r>
                      </m:num>
                      <m:den>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den>
                    </m:f>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f>
                      <m:f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den>
                    </m:f>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 </m:t>
                    </m:r>
                  </m:oMath>
                </a14:m>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với mọi n </a:t>
                </a:r>
                <a:r>
                  <a:rPr lang="en-US" sz="3800">
                    <a:solidFill>
                      <a:schemeClr val="bg1"/>
                    </a:solidFill>
                    <a:effectLst/>
                    <a:latin typeface="Arial" panose="020B0604020202020204" pitchFamily="34" charset="0"/>
                    <a:ea typeface="Cambria Math" panose="02040503050406030204" pitchFamily="18" charset="0"/>
                    <a:cs typeface="Arial" panose="020B0604020202020204" pitchFamily="34" charset="0"/>
                  </a:rPr>
                  <a:t>∈</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ℕ</a:t>
                </a:r>
                <a:r>
                  <a:rPr lang="en-US" sz="38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600"/>
                  </a:spcAft>
                </a:pP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Vì </a:t>
                </a:r>
                <a14:m>
                  <m:oMath xmlns:m="http://schemas.openxmlformats.org/officeDocument/2006/math">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0&lt;</m:t>
                    </m:r>
                    <m:f>
                      <m:f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den>
                    </m:f>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3</m:t>
                        </m:r>
                      </m:den>
                    </m:f>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 ∀</m:t>
                    </m:r>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𝑁</m:t>
                        </m:r>
                      </m:e>
                      <m:sup>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3</m:t>
                        </m:r>
                      </m:den>
                    </m:f>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den>
                    </m:f>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&lt;0</m:t>
                    </m:r>
                  </m:oMath>
                </a14:m>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3800">
                    <a:solidFill>
                      <a:schemeClr val="bg1"/>
                    </a:solidFill>
                    <a:effectLst/>
                    <a:latin typeface="Arial" panose="020B0604020202020204" pitchFamily="34" charset="0"/>
                    <a:ea typeface="Cambria Math" panose="02040503050406030204" pitchFamily="18" charset="0"/>
                    <a:cs typeface="Arial" panose="020B0604020202020204" pitchFamily="34" charset="0"/>
                  </a:rPr>
                  <a:t>∀</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n </a:t>
                </a:r>
                <a:r>
                  <a:rPr lang="en-US" sz="3800">
                    <a:solidFill>
                      <a:schemeClr val="bg1"/>
                    </a:solidFill>
                    <a:effectLst/>
                    <a:latin typeface="Arial" panose="020B0604020202020204" pitchFamily="34" charset="0"/>
                    <a:ea typeface="Cambria Math" panose="02040503050406030204" pitchFamily="18" charset="0"/>
                    <a:cs typeface="Arial" panose="020B0604020202020204" pitchFamily="34" charset="0"/>
                  </a:rPr>
                  <a:t>∈</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ℕ</a:t>
                </a:r>
                <a:r>
                  <a:rPr lang="en-US" sz="38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600"/>
                  </a:spcAft>
                </a:pP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Suy ra </a:t>
                </a:r>
                <a14:m>
                  <m:oMath xmlns:m="http://schemas.openxmlformats.org/officeDocument/2006/math">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f>
                      <m:f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3</m:t>
                        </m:r>
                      </m:den>
                    </m:f>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&lt;1−</m:t>
                    </m:r>
                    <m:f>
                      <m:f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den>
                    </m:f>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&lt;1</m:t>
                    </m:r>
                  </m:oMath>
                </a14:m>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hay </a:t>
                </a:r>
                <a14:m>
                  <m:oMath xmlns:m="http://schemas.openxmlformats.org/officeDocument/2006/math">
                    <m:f>
                      <m:f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2</m:t>
                        </m:r>
                      </m:num>
                      <m:den>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3</m:t>
                        </m:r>
                      </m:den>
                    </m:f>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3800" i="1">
                        <a:solidFill>
                          <a:schemeClr val="bg1"/>
                        </a:solidFill>
                        <a:effectLst/>
                        <a:latin typeface="Cambria Math" panose="02040503050406030204" pitchFamily="18" charset="0"/>
                        <a:ea typeface="Cambria Math" panose="02040503050406030204" pitchFamily="18" charset="0"/>
                        <a:cs typeface="Times New Roman" panose="02020603050405020304" pitchFamily="18" charset="0"/>
                      </a:rPr>
                      <m:t>&lt;1</m:t>
                    </m:r>
                  </m:oMath>
                </a14:m>
                <a:r>
                  <a:rPr lang="en-US" sz="3800">
                    <a:solidFill>
                      <a:schemeClr val="bg1"/>
                    </a:solidFill>
                    <a:effectLst/>
                    <a:latin typeface="Arial" panose="020B0604020202020204" pitchFamily="34" charset="0"/>
                    <a:ea typeface="Cambria Math" panose="02040503050406030204" pitchFamily="18" charset="0"/>
                    <a:cs typeface="Arial" panose="020B0604020202020204" pitchFamily="34" charset="0"/>
                  </a:rPr>
                  <a:t>∀</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n </a:t>
                </a:r>
                <a:r>
                  <a:rPr lang="en-US" sz="3800">
                    <a:solidFill>
                      <a:schemeClr val="bg1"/>
                    </a:solidFill>
                    <a:effectLst/>
                    <a:latin typeface="Arial" panose="020B0604020202020204" pitchFamily="34" charset="0"/>
                    <a:ea typeface="Cambria Math" panose="02040503050406030204" pitchFamily="18" charset="0"/>
                    <a:cs typeface="Arial" panose="020B0604020202020204" pitchFamily="34" charset="0"/>
                  </a:rPr>
                  <a:t>∈</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ℕ</a:t>
                </a:r>
                <a:r>
                  <a:rPr lang="en-US" sz="38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600"/>
                  </a:spcAft>
                </a:pP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Vậy dãy số (u</a:t>
                </a:r>
                <a:r>
                  <a:rPr lang="en-US" sz="3800" baseline="-25000">
                    <a:solidFill>
                      <a:schemeClr val="bg1"/>
                    </a:solidFill>
                    <a:effectLst/>
                    <a:latin typeface="Arial" panose="020B0604020202020204" pitchFamily="34" charset="0"/>
                    <a:ea typeface="Times New Roman" panose="02020603050405020304" pitchFamily="18" charset="0"/>
                    <a:cs typeface="Arial" panose="020B0604020202020204" pitchFamily="34" charset="0"/>
                  </a:rPr>
                  <a:t>n</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bị chặn trên, bị chặn dưới nên dãy số (u</a:t>
                </a:r>
                <a:r>
                  <a:rPr lang="en-US" sz="3800" baseline="-25000">
                    <a:solidFill>
                      <a:schemeClr val="bg1"/>
                    </a:solidFill>
                    <a:effectLst/>
                    <a:latin typeface="Arial" panose="020B0604020202020204" pitchFamily="34" charset="0"/>
                    <a:ea typeface="Times New Roman" panose="02020603050405020304" pitchFamily="18" charset="0"/>
                    <a:cs typeface="Arial" panose="020B0604020202020204" pitchFamily="34" charset="0"/>
                  </a:rPr>
                  <a:t>n</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là dãy số bị chặn.</a:t>
                </a:r>
              </a:p>
              <a:p>
                <a:pPr algn="just">
                  <a:lnSpc>
                    <a:spcPct val="150000"/>
                  </a:lnSpc>
                  <a:spcAft>
                    <a:spcPts val="600"/>
                  </a:spcAft>
                </a:pPr>
                <a:r>
                  <a:rPr lang="en-US" sz="3800">
                    <a:solidFill>
                      <a:schemeClr val="bg1"/>
                    </a:solidFill>
                    <a:effectLst/>
                    <a:latin typeface="Arial" panose="020B0604020202020204" pitchFamily="34" charset="0"/>
                    <a:ea typeface="Caudex"/>
                    <a:cs typeface="Arial" panose="020B0604020202020204" pitchFamily="34" charset="0"/>
                  </a:rPr>
                  <a:t>c) Ta có: – 1 ≤ sin n ≤ 1 với mọi n </a:t>
                </a:r>
                <a:r>
                  <a:rPr lang="en-US" sz="3800">
                    <a:solidFill>
                      <a:schemeClr val="bg1"/>
                    </a:solidFill>
                    <a:effectLst/>
                    <a:latin typeface="Arial" panose="020B0604020202020204" pitchFamily="34" charset="0"/>
                    <a:ea typeface="Cambria Math" panose="02040503050406030204" pitchFamily="18" charset="0"/>
                    <a:cs typeface="Arial" panose="020B0604020202020204" pitchFamily="34" charset="0"/>
                  </a:rPr>
                  <a:t>∈</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ℕ</a:t>
                </a:r>
                <a:r>
                  <a:rPr lang="en-US" sz="38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600"/>
                  </a:spcAft>
                </a:pP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Do đó, – 1 ≤ u</a:t>
                </a:r>
                <a:r>
                  <a:rPr lang="en-US" sz="3800" baseline="-25000">
                    <a:solidFill>
                      <a:schemeClr val="bg1"/>
                    </a:solidFill>
                    <a:effectLst/>
                    <a:latin typeface="Arial" panose="020B0604020202020204" pitchFamily="34" charset="0"/>
                    <a:ea typeface="Times New Roman" panose="02020603050405020304" pitchFamily="18" charset="0"/>
                    <a:cs typeface="Arial" panose="020B0604020202020204" pitchFamily="34" charset="0"/>
                  </a:rPr>
                  <a:t>n</a:t>
                </a:r>
                <a:r>
                  <a:rPr lang="en-US" sz="3800">
                    <a:solidFill>
                      <a:schemeClr val="bg1"/>
                    </a:solidFill>
                    <a:effectLst/>
                    <a:latin typeface="Arial" panose="020B0604020202020204" pitchFamily="34" charset="0"/>
                    <a:ea typeface="Caudex"/>
                    <a:cs typeface="Arial" panose="020B0604020202020204" pitchFamily="34" charset="0"/>
                  </a:rPr>
                  <a:t> ≤ 1 với mọi n </a:t>
                </a:r>
                <a:r>
                  <a:rPr lang="en-US" sz="3800">
                    <a:solidFill>
                      <a:schemeClr val="bg1"/>
                    </a:solidFill>
                    <a:effectLst/>
                    <a:latin typeface="Arial" panose="020B0604020202020204" pitchFamily="34" charset="0"/>
                    <a:ea typeface="Cambria Math" panose="02040503050406030204" pitchFamily="18" charset="0"/>
                    <a:cs typeface="Arial" panose="020B0604020202020204" pitchFamily="34" charset="0"/>
                  </a:rPr>
                  <a:t>∈</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ℕ</a:t>
                </a:r>
                <a:r>
                  <a:rPr lang="en-US" sz="3800" baseline="300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600"/>
                  </a:spcAft>
                </a:pP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Vậy dãy số (u</a:t>
                </a:r>
                <a:r>
                  <a:rPr lang="en-US" sz="3800" baseline="-25000">
                    <a:solidFill>
                      <a:schemeClr val="bg1"/>
                    </a:solidFill>
                    <a:effectLst/>
                    <a:latin typeface="Arial" panose="020B0604020202020204" pitchFamily="34" charset="0"/>
                    <a:ea typeface="Times New Roman" panose="02020603050405020304" pitchFamily="18" charset="0"/>
                    <a:cs typeface="Arial" panose="020B0604020202020204" pitchFamily="34" charset="0"/>
                  </a:rPr>
                  <a:t>n</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bị chặn trên, bị chặn dưới nên dãy số (u</a:t>
                </a:r>
                <a:r>
                  <a:rPr lang="en-US" sz="3800" baseline="-25000">
                    <a:solidFill>
                      <a:schemeClr val="bg1"/>
                    </a:solidFill>
                    <a:effectLst/>
                    <a:latin typeface="Arial" panose="020B0604020202020204" pitchFamily="34" charset="0"/>
                    <a:ea typeface="Times New Roman" panose="02020603050405020304" pitchFamily="18" charset="0"/>
                    <a:cs typeface="Arial" panose="020B0604020202020204" pitchFamily="34" charset="0"/>
                  </a:rPr>
                  <a:t>n</a:t>
                </a:r>
                <a:r>
                  <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rPr>
                  <a:t>) là dãy số bị chặn.</a:t>
                </a:r>
              </a:p>
            </p:txBody>
          </p:sp>
        </mc:Choice>
        <mc:Fallback xmlns="">
          <p:sp>
            <p:nvSpPr>
              <p:cNvPr id="3" name="Rectangle 2"/>
              <p:cNvSpPr>
                <a:spLocks noRot="1" noChangeAspect="1" noMove="1" noResize="1" noEditPoints="1" noAdjustHandles="1" noChangeArrowheads="1" noChangeShapeType="1" noTextEdit="1"/>
              </p:cNvSpPr>
              <p:nvPr/>
            </p:nvSpPr>
            <p:spPr>
              <a:xfrm>
                <a:off x="838200" y="1799539"/>
                <a:ext cx="16687800" cy="7687361"/>
              </a:xfrm>
              <a:prstGeom prst="rect">
                <a:avLst/>
              </a:prstGeom>
              <a:blipFill>
                <a:blip r:embed="rId5"/>
                <a:stretch>
                  <a:fillRect l="-1206" b="-2300"/>
                </a:stretch>
              </a:blipFill>
            </p:spPr>
            <p:txBody>
              <a:bodyPr/>
              <a:lstStyle/>
              <a:p>
                <a:r>
                  <a:rPr lang="en-US">
                    <a:noFill/>
                  </a:rPr>
                  <a:t> </a:t>
                </a:r>
              </a:p>
            </p:txBody>
          </p:sp>
        </mc:Fallback>
      </mc:AlternateContent>
    </p:spTree>
    <p:extLst>
      <p:ext uri="{BB962C8B-B14F-4D97-AF65-F5344CB8AC3E}">
        <p14:creationId xmlns:p14="http://schemas.microsoft.com/office/powerpoint/2010/main" val="44436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16306800" y="775394"/>
            <a:ext cx="1676400" cy="1624906"/>
          </a:xfrm>
          <a:prstGeom prst="rect">
            <a:avLst/>
          </a:prstGeom>
        </p:spPr>
      </p:pic>
      <p:pic>
        <p:nvPicPr>
          <p:cNvPr id="31" name="Picture 30"/>
          <p:cNvPicPr>
            <a:picLocks noChangeAspect="1"/>
          </p:cNvPicPr>
          <p:nvPr/>
        </p:nvPicPr>
        <p:blipFill>
          <a:blip r:embed="rId3"/>
          <a:stretch>
            <a:fillRect/>
          </a:stretch>
        </p:blipFill>
        <p:spPr>
          <a:xfrm rot="3805207">
            <a:off x="17371326" y="9364549"/>
            <a:ext cx="908409" cy="1408232"/>
          </a:xfrm>
          <a:prstGeom prst="rect">
            <a:avLst/>
          </a:prstGeom>
        </p:spPr>
      </p:pic>
      <p:pic>
        <p:nvPicPr>
          <p:cNvPr id="32" name="Picture 31"/>
          <p:cNvPicPr>
            <a:picLocks noChangeAspect="1"/>
          </p:cNvPicPr>
          <p:nvPr/>
        </p:nvPicPr>
        <p:blipFill>
          <a:blip r:embed="rId4"/>
          <a:stretch>
            <a:fillRect/>
          </a:stretch>
        </p:blipFill>
        <p:spPr>
          <a:xfrm rot="2027520">
            <a:off x="-12951" y="141762"/>
            <a:ext cx="928108" cy="1103010"/>
          </a:xfrm>
          <a:prstGeom prst="rect">
            <a:avLst/>
          </a:prstGeom>
        </p:spPr>
      </p:pic>
      <p:sp>
        <p:nvSpPr>
          <p:cNvPr id="22" name="Oval Callout 21"/>
          <p:cNvSpPr/>
          <p:nvPr/>
        </p:nvSpPr>
        <p:spPr>
          <a:xfrm>
            <a:off x="8229600" y="585427"/>
            <a:ext cx="1600200" cy="824273"/>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6"/>
          <p:cNvSpPr/>
          <p:nvPr/>
        </p:nvSpPr>
        <p:spPr>
          <a:xfrm>
            <a:off x="1066800" y="2367197"/>
            <a:ext cx="16687800" cy="6124754"/>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 u</a:t>
            </a:r>
            <a:r>
              <a:rPr kumimoji="0" lang="en-US" sz="3800" b="0" i="0" u="none" strike="noStrike" kern="1200" cap="none" spc="0" normalizeH="0" baseline="-25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 (– 1)</a:t>
            </a:r>
            <a:r>
              <a:rPr kumimoji="0" lang="en-US" sz="3800" b="0" i="0" u="none" strike="noStrike" kern="1200" cap="none" spc="0" normalizeH="0" baseline="30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 – 1 </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a:t>
            </a:r>
            <a:r>
              <a:rPr kumimoji="0" lang="en-US" sz="3800" b="0" i="0" u="none" strike="noStrike" kern="1200" cap="none" spc="0" normalizeH="0" baseline="30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a:t>
            </a:r>
            <a:endPar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Ta có: (– 1)</a:t>
            </a:r>
            <a:r>
              <a:rPr kumimoji="0" lang="en-US" sz="3800" b="0" i="0" u="none" strike="noStrike" kern="1200" cap="none" spc="0" normalizeH="0" baseline="30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 – 1</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 1 với mọi n </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Cambria Math" panose="02040503050406030204" pitchFamily="18" charset="0"/>
                <a:cs typeface="Arial" panose="020B0604020202020204" pitchFamily="34" charset="0"/>
              </a:rPr>
              <a:t>∈</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ℕ</a:t>
            </a:r>
            <a:r>
              <a:rPr kumimoji="0" lang="en-US" sz="3800" b="0" i="0" u="none" strike="noStrike" kern="1200" cap="none" spc="0" normalizeH="0" baseline="30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và n lẻ.</a:t>
            </a: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 1)</a:t>
            </a:r>
            <a:r>
              <a:rPr kumimoji="0" lang="en-US" sz="3800" b="0" i="0" u="none" strike="noStrike" kern="1200" cap="none" spc="0" normalizeH="0" baseline="30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 – 1</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 – 1 với mọi n </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Cambria Math" panose="02040503050406030204" pitchFamily="18" charset="0"/>
                <a:cs typeface="Arial" panose="020B0604020202020204" pitchFamily="34" charset="0"/>
              </a:rPr>
              <a:t>∈</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ℕ</a:t>
            </a:r>
            <a:r>
              <a:rPr kumimoji="0" lang="en-US" sz="3800" b="0" i="0" u="none" strike="noStrike" kern="1200" cap="none" spc="0" normalizeH="0" baseline="30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và n chẵn. </a:t>
            </a: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n</a:t>
            </a:r>
            <a:r>
              <a:rPr kumimoji="0" lang="en-US" sz="3800" b="0" i="0" u="none" strike="noStrike" kern="1200" cap="none" spc="0" normalizeH="0" baseline="30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Caudex"/>
                <a:cs typeface="Arial" panose="020B0604020202020204" pitchFamily="34" charset="0"/>
              </a:rPr>
              <a:t> ≥ 0 với mọi n </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Cambria Math" panose="02040503050406030204" pitchFamily="18" charset="0"/>
                <a:cs typeface="Arial" panose="020B0604020202020204" pitchFamily="34" charset="0"/>
              </a:rPr>
              <a:t>∈</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ℕ</a:t>
            </a:r>
            <a:r>
              <a:rPr kumimoji="0" lang="en-US" sz="3800" b="0" i="0" u="none" strike="noStrike" kern="1200" cap="none" spc="0" normalizeH="0" baseline="30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Do đó, – 1 . n</a:t>
            </a:r>
            <a:r>
              <a:rPr kumimoji="0" lang="en-US" sz="3800" b="0" i="0" u="none" strike="noStrike" kern="1200" cap="none" spc="0" normalizeH="0" baseline="30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Gungsuh" panose="02030600000101010101" pitchFamily="18" charset="-127"/>
                <a:cs typeface="Arial" panose="020B0604020202020204" pitchFamily="34" charset="0"/>
              </a:rPr>
              <a:t> ≤ (– 1)</a:t>
            </a:r>
            <a:r>
              <a:rPr kumimoji="0" lang="en-US" sz="3800" b="0" i="0" u="none" strike="noStrike" kern="1200" cap="none" spc="0" normalizeH="0" baseline="30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 – 1 </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a:t>
            </a:r>
            <a:r>
              <a:rPr kumimoji="0" lang="en-US" sz="3800" b="0" i="0" u="none" strike="noStrike" kern="1200" cap="none" spc="0" normalizeH="0" baseline="30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Gungsuh" panose="02030600000101010101" pitchFamily="18" charset="-127"/>
                <a:cs typeface="Arial" panose="020B0604020202020204" pitchFamily="34" charset="0"/>
              </a:rPr>
              <a:t> ≤ 1 . n</a:t>
            </a:r>
            <a:r>
              <a:rPr kumimoji="0" lang="en-US" sz="3800" b="0" i="0" u="none" strike="noStrike" kern="1200" cap="none" spc="0" normalizeH="0" baseline="30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hay – n</a:t>
            </a:r>
            <a:r>
              <a:rPr kumimoji="0" lang="en-US" sz="3800" b="0" i="0" u="none" strike="noStrike" kern="1200" cap="none" spc="0" normalizeH="0" baseline="30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Gungsuh" panose="02030600000101010101" pitchFamily="18" charset="-127"/>
                <a:cs typeface="Arial" panose="020B0604020202020204" pitchFamily="34" charset="0"/>
              </a:rPr>
              <a:t> ≤ u</a:t>
            </a:r>
            <a:r>
              <a:rPr kumimoji="0" lang="en-US" sz="3800" b="0" i="0" u="none" strike="noStrike" kern="1200" cap="none" spc="0" normalizeH="0" baseline="-25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Gungsuh" panose="02030600000101010101" pitchFamily="18" charset="-127"/>
                <a:cs typeface="Arial" panose="020B0604020202020204" pitchFamily="34" charset="0"/>
              </a:rPr>
              <a:t> ≤ n</a:t>
            </a:r>
            <a:r>
              <a:rPr kumimoji="0" lang="en-US" sz="3800" b="0" i="0" u="none" strike="noStrike" kern="1200" cap="none" spc="0" normalizeH="0" baseline="30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với mọi n </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Cambria Math" panose="02040503050406030204" pitchFamily="18" charset="0"/>
                <a:cs typeface="Arial" panose="020B0604020202020204" pitchFamily="34" charset="0"/>
              </a:rPr>
              <a:t>∈</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ℕ</a:t>
            </a:r>
            <a:r>
              <a:rPr kumimoji="0" lang="en-US" sz="3800" b="0" i="0" u="none" strike="noStrike" kern="1200" cap="none" spc="0" normalizeH="0" baseline="30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Vậy dãy số (u</a:t>
            </a:r>
            <a:r>
              <a:rPr kumimoji="0" lang="en-US" sz="3800" b="0" i="0" u="none" strike="noStrike" kern="1200" cap="none" spc="0" normalizeH="0" baseline="-25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bị chặn trên, bị chặn dưới nên dãy số (u</a:t>
            </a:r>
            <a:r>
              <a:rPr kumimoji="0" lang="en-US" sz="3800" b="0" i="0" u="none" strike="noStrike" kern="1200" cap="none" spc="0" normalizeH="0" baseline="-2500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a:t>
            </a: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là dãy số bị chặn.</a:t>
            </a:r>
          </a:p>
        </p:txBody>
      </p:sp>
    </p:spTree>
    <p:extLst>
      <p:ext uri="{BB962C8B-B14F-4D97-AF65-F5344CB8AC3E}">
        <p14:creationId xmlns:p14="http://schemas.microsoft.com/office/powerpoint/2010/main" val="108094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 name="Freeform 3"/>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4" name="Freeform 4"/>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sp>
      <p:sp>
        <p:nvSpPr>
          <p:cNvPr id="8" name="Freeform 8"/>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9" name="Freeform 9"/>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10" name="Freeform 10"/>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sp>
      <p:sp>
        <p:nvSpPr>
          <p:cNvPr id="15" name="Freeform 15"/>
          <p:cNvSpPr/>
          <p:nvPr/>
        </p:nvSpPr>
        <p:spPr>
          <a:xfrm rot="-2774507" flipH="1">
            <a:off x="2866543" y="2020931"/>
            <a:ext cx="2807679" cy="1285683"/>
          </a:xfrm>
          <a:custGeom>
            <a:avLst/>
            <a:gdLst/>
            <a:ahLst/>
            <a:cxnLst/>
            <a:rect l="l" t="t" r="r" b="b"/>
            <a:pathLst>
              <a:path w="2807679" h="1285683">
                <a:moveTo>
                  <a:pt x="2807678" y="0"/>
                </a:moveTo>
                <a:lnTo>
                  <a:pt x="0" y="0"/>
                </a:lnTo>
                <a:lnTo>
                  <a:pt x="0" y="1285683"/>
                </a:lnTo>
                <a:lnTo>
                  <a:pt x="2807678" y="1285683"/>
                </a:lnTo>
                <a:lnTo>
                  <a:pt x="2807678"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0" name="Freeform 20"/>
          <p:cNvSpPr/>
          <p:nvPr/>
        </p:nvSpPr>
        <p:spPr>
          <a:xfrm>
            <a:off x="687817" y="8354905"/>
            <a:ext cx="1001258" cy="1441602"/>
          </a:xfrm>
          <a:custGeom>
            <a:avLst/>
            <a:gdLst/>
            <a:ahLst/>
            <a:cxnLst/>
            <a:rect l="l" t="t" r="r" b="b"/>
            <a:pathLst>
              <a:path w="1001258" h="1441602">
                <a:moveTo>
                  <a:pt x="0" y="0"/>
                </a:moveTo>
                <a:lnTo>
                  <a:pt x="1001258" y="0"/>
                </a:lnTo>
                <a:lnTo>
                  <a:pt x="1001258" y="1441602"/>
                </a:lnTo>
                <a:lnTo>
                  <a:pt x="0" y="14416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1" name="Freeform 21"/>
          <p:cNvSpPr/>
          <p:nvPr/>
        </p:nvSpPr>
        <p:spPr>
          <a:xfrm rot="-3741713" flipV="1">
            <a:off x="16309758" y="8094121"/>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2" name="Freeform 22"/>
          <p:cNvSpPr/>
          <p:nvPr/>
        </p:nvSpPr>
        <p:spPr>
          <a:xfrm rot="-5400000">
            <a:off x="8647843" y="7097795"/>
            <a:ext cx="858964" cy="4114800"/>
          </a:xfrm>
          <a:custGeom>
            <a:avLst/>
            <a:gdLst/>
            <a:ahLst/>
            <a:cxnLst/>
            <a:rect l="l" t="t" r="r" b="b"/>
            <a:pathLst>
              <a:path w="858964" h="4114800">
                <a:moveTo>
                  <a:pt x="0" y="0"/>
                </a:moveTo>
                <a:lnTo>
                  <a:pt x="858964" y="0"/>
                </a:lnTo>
                <a:lnTo>
                  <a:pt x="858964"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3" name="Freeform 23"/>
          <p:cNvSpPr/>
          <p:nvPr/>
        </p:nvSpPr>
        <p:spPr>
          <a:xfrm rot="8387412" flipV="1">
            <a:off x="346728" y="498611"/>
            <a:ext cx="2041001" cy="1005657"/>
          </a:xfrm>
          <a:custGeom>
            <a:avLst/>
            <a:gdLst/>
            <a:ahLst/>
            <a:cxnLst/>
            <a:rect l="l" t="t" r="r" b="b"/>
            <a:pathLst>
              <a:path w="2041001" h="1005657">
                <a:moveTo>
                  <a:pt x="0" y="1005657"/>
                </a:moveTo>
                <a:lnTo>
                  <a:pt x="2041000" y="1005657"/>
                </a:lnTo>
                <a:lnTo>
                  <a:pt x="2041000" y="0"/>
                </a:lnTo>
                <a:lnTo>
                  <a:pt x="0" y="0"/>
                </a:lnTo>
                <a:lnTo>
                  <a:pt x="0" y="1005657"/>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4" name="Freeform 24"/>
          <p:cNvSpPr/>
          <p:nvPr/>
        </p:nvSpPr>
        <p:spPr>
          <a:xfrm>
            <a:off x="16796868" y="595185"/>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grpSp>
        <p:nvGrpSpPr>
          <p:cNvPr id="27" name="Group 26"/>
          <p:cNvGrpSpPr/>
          <p:nvPr/>
        </p:nvGrpSpPr>
        <p:grpSpPr>
          <a:xfrm>
            <a:off x="4128355" y="2287418"/>
            <a:ext cx="10806845" cy="4913482"/>
            <a:chOff x="4354085" y="1526225"/>
            <a:chExt cx="9446480" cy="4173627"/>
          </a:xfrm>
        </p:grpSpPr>
        <p:sp>
          <p:nvSpPr>
            <p:cNvPr id="28" name="Freeform 5"/>
            <p:cNvSpPr/>
            <p:nvPr/>
          </p:nvSpPr>
          <p:spPr>
            <a:xfrm>
              <a:off x="4354085" y="1526225"/>
              <a:ext cx="9446480" cy="4173627"/>
            </a:xfrm>
            <a:custGeom>
              <a:avLst/>
              <a:gdLst/>
              <a:ahLst/>
              <a:cxnLst/>
              <a:rect l="l" t="t" r="r" b="b"/>
              <a:pathLst>
                <a:path w="9446480" h="4173627">
                  <a:moveTo>
                    <a:pt x="0" y="0"/>
                  </a:moveTo>
                  <a:lnTo>
                    <a:pt x="9446480" y="0"/>
                  </a:lnTo>
                  <a:lnTo>
                    <a:pt x="9446480" y="4173627"/>
                  </a:lnTo>
                  <a:lnTo>
                    <a:pt x="0" y="417362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29" name="Freeform 6"/>
            <p:cNvSpPr/>
            <p:nvPr/>
          </p:nvSpPr>
          <p:spPr>
            <a:xfrm>
              <a:off x="4560315" y="1617341"/>
              <a:ext cx="9034021" cy="3882321"/>
            </a:xfrm>
            <a:custGeom>
              <a:avLst/>
              <a:gdLst/>
              <a:ahLst/>
              <a:cxnLst/>
              <a:rect l="l" t="t" r="r" b="b"/>
              <a:pathLst>
                <a:path w="9034021" h="3991395">
                  <a:moveTo>
                    <a:pt x="0" y="0"/>
                  </a:moveTo>
                  <a:lnTo>
                    <a:pt x="9034020" y="0"/>
                  </a:lnTo>
                  <a:lnTo>
                    <a:pt x="9034020" y="3991395"/>
                  </a:lnTo>
                  <a:lnTo>
                    <a:pt x="0" y="399139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grpSp>
      <p:sp>
        <p:nvSpPr>
          <p:cNvPr id="31" name="Rectangle 30"/>
          <p:cNvSpPr/>
          <p:nvPr/>
        </p:nvSpPr>
        <p:spPr>
          <a:xfrm>
            <a:off x="4959777" y="3695933"/>
            <a:ext cx="9144000" cy="1609736"/>
          </a:xfrm>
          <a:prstGeom prst="rect">
            <a:avLst/>
          </a:prstGeom>
        </p:spPr>
        <p:txBody>
          <a:bodyPr>
            <a:spAutoFit/>
          </a:bodyPr>
          <a:lstStyle/>
          <a:p>
            <a:pPr lvl="0" algn="ctr">
              <a:lnSpc>
                <a:spcPct val="150000"/>
              </a:lnSpc>
            </a:pPr>
            <a:r>
              <a:rPr lang="en-US" sz="7500" b="1">
                <a:solidFill>
                  <a:srgbClr val="5B96A9"/>
                </a:solidFill>
                <a:latin typeface="Arial" panose="020B0604020202020204" pitchFamily="34" charset="0"/>
                <a:cs typeface="Arial" panose="020B0604020202020204" pitchFamily="34" charset="0"/>
              </a:rPr>
              <a:t>VẬN DỤNG</a:t>
            </a:r>
            <a:endParaRPr kumimoji="0" lang="en-US" sz="7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22450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pic>
        <p:nvPicPr>
          <p:cNvPr id="36" name="Picture 35"/>
          <p:cNvPicPr>
            <a:picLocks noChangeAspect="1"/>
          </p:cNvPicPr>
          <p:nvPr/>
        </p:nvPicPr>
        <p:blipFill>
          <a:blip r:embed="rId3"/>
          <a:stretch>
            <a:fillRect/>
          </a:stretch>
        </p:blipFill>
        <p:spPr>
          <a:xfrm rot="16414499">
            <a:off x="17009320" y="182311"/>
            <a:ext cx="810532" cy="1405766"/>
          </a:xfrm>
          <a:prstGeom prst="rect">
            <a:avLst/>
          </a:prstGeom>
        </p:spPr>
      </p:pic>
      <p:sp>
        <p:nvSpPr>
          <p:cNvPr id="22" name="Rectangle 21"/>
          <p:cNvSpPr/>
          <p:nvPr/>
        </p:nvSpPr>
        <p:spPr>
          <a:xfrm>
            <a:off x="650677" y="431907"/>
            <a:ext cx="5461752" cy="90159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0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a:t>
            </a:r>
            <a:r>
              <a:rPr lang="nl-NL" sz="4000" b="1">
                <a:solidFill>
                  <a:srgbClr val="1F497D"/>
                </a:solidFill>
                <a:latin typeface="Arial" panose="020B0604020202020204" pitchFamily="34" charset="0"/>
                <a:ea typeface="Calibri" panose="020F0502020204030204" pitchFamily="34" charset="0"/>
                <a:cs typeface="Arial" panose="020B0604020202020204" pitchFamily="34" charset="0"/>
              </a:rPr>
              <a:t>2.5</a:t>
            </a:r>
            <a:r>
              <a:rPr kumimoji="0" lang="nl-NL" sz="40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 (SGK-tr46)</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625766" y="1429077"/>
            <a:ext cx="17064103" cy="2723823"/>
          </a:xfrm>
          <a:prstGeom prst="rect">
            <a:avLst/>
          </a:prstGeom>
        </p:spPr>
        <p:txBody>
          <a:bodyPr wrap="square">
            <a:spAutoFit/>
          </a:bodyPr>
          <a:lstStyle/>
          <a:p>
            <a:pPr lvl="0" algn="just" fontAlgn="base">
              <a:lnSpc>
                <a:spcPct val="150000"/>
              </a:lnSpc>
              <a:defRPr/>
            </a:pPr>
            <a:r>
              <a:rPr lang="vi-VN" sz="3800">
                <a:solidFill>
                  <a:srgbClr val="000000"/>
                </a:solidFill>
                <a:cs typeface="Arial" panose="020B0604020202020204" pitchFamily="34" charset="0"/>
              </a:rPr>
              <a:t>Viết số hạng tổng quát của dãy số tăng gồm tất cả các số nguyên dương mà mỗi số hạng của nó:</a:t>
            </a:r>
          </a:p>
          <a:p>
            <a:pPr lvl="0" algn="ctr" fontAlgn="base">
              <a:lnSpc>
                <a:spcPct val="150000"/>
              </a:lnSpc>
              <a:defRPr/>
            </a:pPr>
            <a:r>
              <a:rPr lang="vi-VN" sz="3800">
                <a:solidFill>
                  <a:srgbClr val="000000"/>
                </a:solidFill>
                <a:cs typeface="Arial" panose="020B0604020202020204" pitchFamily="34" charset="0"/>
              </a:rPr>
              <a:t>a) Đều chia hết cho 3;                        b) Khi chia cho 4 dư 1.</a:t>
            </a:r>
          </a:p>
        </p:txBody>
      </p:sp>
      <p:sp>
        <p:nvSpPr>
          <p:cNvPr id="38" name="Oval Callout 37"/>
          <p:cNvSpPr/>
          <p:nvPr/>
        </p:nvSpPr>
        <p:spPr>
          <a:xfrm>
            <a:off x="8315441" y="4305300"/>
            <a:ext cx="1684751" cy="906726"/>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0" name="Picture 29"/>
          <p:cNvPicPr>
            <a:picLocks noChangeAspect="1"/>
          </p:cNvPicPr>
          <p:nvPr/>
        </p:nvPicPr>
        <p:blipFill>
          <a:blip r:embed="rId4"/>
          <a:stretch>
            <a:fillRect/>
          </a:stretch>
        </p:blipFill>
        <p:spPr>
          <a:xfrm>
            <a:off x="15950127" y="7353300"/>
            <a:ext cx="2191245" cy="2343969"/>
          </a:xfrm>
          <a:prstGeom prst="rect">
            <a:avLst/>
          </a:prstGeom>
        </p:spPr>
      </p:pic>
      <p:sp>
        <p:nvSpPr>
          <p:cNvPr id="2" name="Rectangle 1"/>
          <p:cNvSpPr/>
          <p:nvPr/>
        </p:nvSpPr>
        <p:spPr>
          <a:xfrm>
            <a:off x="650677" y="5542151"/>
            <a:ext cx="13903523" cy="4478149"/>
          </a:xfrm>
          <a:prstGeom prst="rect">
            <a:avLst/>
          </a:prstGeom>
        </p:spPr>
        <p:txBody>
          <a:bodyPr wrap="square">
            <a:spAutoFit/>
          </a:bodyPr>
          <a:lstStyle/>
          <a:p>
            <a:pPr algn="just">
              <a:lnSpc>
                <a:spcPct val="150000"/>
              </a:lnSpc>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a) Các số nguyên dương chia hết cho 3 là: 3; 6; 9; 12; ...</a:t>
            </a:r>
          </a:p>
          <a:p>
            <a:pPr algn="just">
              <a:lnSpc>
                <a:spcPct val="150000"/>
              </a:lnSpc>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Các số này có dạng 3n với n với n </a:t>
            </a:r>
            <a:r>
              <a:rPr lang="en-US" sz="3800">
                <a:latin typeface="Arial" panose="020B0604020202020204" pitchFamily="34" charset="0"/>
                <a:ea typeface="Cambria Math" panose="02040503050406030204" pitchFamily="18" charset="0"/>
                <a:cs typeface="Arial" panose="020B0604020202020204" pitchFamily="34" charset="0"/>
              </a:rPr>
              <a:t>∈</a:t>
            </a:r>
            <a:r>
              <a:rPr lang="en-US" sz="3800">
                <a:latin typeface="Arial" panose="020B0604020202020204" pitchFamily="34" charset="0"/>
                <a:ea typeface="Times New Roman" panose="02020603050405020304" pitchFamily="18" charset="0"/>
                <a:cs typeface="Arial" panose="020B0604020202020204" pitchFamily="34" charset="0"/>
              </a:rPr>
              <a:t> ℕ</a:t>
            </a:r>
            <a:r>
              <a:rPr lang="en-US" sz="3800" baseline="30000">
                <a:latin typeface="Arial" panose="020B0604020202020204" pitchFamily="34" charset="0"/>
                <a:ea typeface="Times New Roman" panose="02020603050405020304" pitchFamily="18" charset="0"/>
                <a:cs typeface="Arial" panose="020B0604020202020204" pitchFamily="34" charset="0"/>
              </a:rPr>
              <a:t>*</a:t>
            </a:r>
            <a:r>
              <a:rPr lang="en-US" sz="3800">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Vậy số hạng tổng quát của dãy số tăng gồm tất cả các số nguyên dương mà mỗi số hạng của nó đều chia hết cho 3 là u</a:t>
            </a:r>
            <a:r>
              <a:rPr lang="en-US" sz="3800" baseline="-25000">
                <a:latin typeface="Arial" panose="020B0604020202020204" pitchFamily="34" charset="0"/>
                <a:ea typeface="Times New Roman" panose="02020603050405020304" pitchFamily="18" charset="0"/>
                <a:cs typeface="Arial" panose="020B0604020202020204" pitchFamily="34" charset="0"/>
              </a:rPr>
              <a:t>n</a:t>
            </a:r>
            <a:r>
              <a:rPr lang="en-US" sz="3800">
                <a:latin typeface="Arial" panose="020B0604020202020204" pitchFamily="34" charset="0"/>
                <a:ea typeface="Times New Roman" panose="02020603050405020304" pitchFamily="18" charset="0"/>
                <a:cs typeface="Arial" panose="020B0604020202020204" pitchFamily="34" charset="0"/>
              </a:rPr>
              <a:t> = 3n với n </a:t>
            </a:r>
            <a:r>
              <a:rPr lang="en-US" sz="3800">
                <a:latin typeface="Arial" panose="020B0604020202020204" pitchFamily="34" charset="0"/>
                <a:ea typeface="Cambria Math" panose="02040503050406030204" pitchFamily="18" charset="0"/>
                <a:cs typeface="Arial" panose="020B0604020202020204" pitchFamily="34" charset="0"/>
              </a:rPr>
              <a:t>∈</a:t>
            </a:r>
            <a:r>
              <a:rPr lang="en-US" sz="3800">
                <a:latin typeface="Arial" panose="020B0604020202020204" pitchFamily="34" charset="0"/>
                <a:ea typeface="Times New Roman" panose="02020603050405020304" pitchFamily="18" charset="0"/>
                <a:cs typeface="Arial" panose="020B0604020202020204" pitchFamily="34" charset="0"/>
              </a:rPr>
              <a:t> ℕ</a:t>
            </a:r>
            <a:r>
              <a:rPr lang="en-US" sz="3800" baseline="30000">
                <a:latin typeface="Arial" panose="020B0604020202020204" pitchFamily="34" charset="0"/>
                <a:ea typeface="Times New Roman" panose="02020603050405020304" pitchFamily="18" charset="0"/>
                <a:cs typeface="Arial" panose="020B0604020202020204" pitchFamily="34" charset="0"/>
              </a:rPr>
              <a:t>*</a:t>
            </a:r>
            <a:r>
              <a:rPr lang="en-US" sz="3800">
                <a:latin typeface="Arial" panose="020B0604020202020204" pitchFamily="34" charset="0"/>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1235674906"/>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anim calcmode="lin" valueType="num">
                                      <p:cBhvr>
                                        <p:cTn id="22" dur="500" fill="hold"/>
                                        <p:tgtEl>
                                          <p:spTgt spid="2"/>
                                        </p:tgtEl>
                                        <p:attrNameLst>
                                          <p:attrName>ppt_x</p:attrName>
                                        </p:attrNameLst>
                                      </p:cBhvr>
                                      <p:tavLst>
                                        <p:tav tm="0">
                                          <p:val>
                                            <p:strVal val="#ppt_x"/>
                                          </p:val>
                                        </p:tav>
                                        <p:tav tm="100000">
                                          <p:val>
                                            <p:strVal val="#ppt_x"/>
                                          </p:val>
                                        </p:tav>
                                      </p:tavLst>
                                    </p:anim>
                                    <p:anim calcmode="lin" valueType="num">
                                      <p:cBhvr>
                                        <p:cTn id="23"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p:bldP spid="38" grpId="0" animBg="1"/>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pic>
        <p:nvPicPr>
          <p:cNvPr id="36" name="Picture 35"/>
          <p:cNvPicPr>
            <a:picLocks noChangeAspect="1"/>
          </p:cNvPicPr>
          <p:nvPr/>
        </p:nvPicPr>
        <p:blipFill>
          <a:blip r:embed="rId3"/>
          <a:stretch>
            <a:fillRect/>
          </a:stretch>
        </p:blipFill>
        <p:spPr>
          <a:xfrm rot="16414499">
            <a:off x="17009320" y="182311"/>
            <a:ext cx="810532" cy="1405766"/>
          </a:xfrm>
          <a:prstGeom prst="rect">
            <a:avLst/>
          </a:prstGeom>
        </p:spPr>
      </p:pic>
      <p:sp>
        <p:nvSpPr>
          <p:cNvPr id="22" name="Rectangle 21"/>
          <p:cNvSpPr/>
          <p:nvPr/>
        </p:nvSpPr>
        <p:spPr>
          <a:xfrm>
            <a:off x="650677" y="431907"/>
            <a:ext cx="5461752" cy="90159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0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2.5 (SGK-tr46)</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625766" y="1429077"/>
            <a:ext cx="17064103" cy="2723823"/>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Viết số hạng tổng quát của dãy số tăng gồm tất cả các số nguyên dương mà mỗi số hạng của nó:</a:t>
            </a:r>
          </a:p>
          <a:p>
            <a:pPr marL="0" marR="0" lvl="0" indent="0" algn="ctr" defTabSz="914400" rtl="0" eaLnBrk="1" fontAlgn="base" latinLnBrk="0" hangingPunct="1">
              <a:lnSpc>
                <a:spcPct val="150000"/>
              </a:lnSpc>
              <a:spcBef>
                <a:spcPts val="0"/>
              </a:spcBef>
              <a:spcAft>
                <a:spcPts val="0"/>
              </a:spcAft>
              <a:buClrTx/>
              <a:buSzTx/>
              <a:buFontTx/>
              <a:buNone/>
              <a:tabLst/>
              <a:defRPr/>
            </a:pPr>
            <a:r>
              <a:rPr kumimoji="0" lang="vi-VN"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Đều chia hết cho 3;                        b) Khi chia cho 4 dư 1.</a:t>
            </a:r>
          </a:p>
        </p:txBody>
      </p:sp>
      <p:sp>
        <p:nvSpPr>
          <p:cNvPr id="38" name="Oval Callout 37"/>
          <p:cNvSpPr/>
          <p:nvPr/>
        </p:nvSpPr>
        <p:spPr>
          <a:xfrm>
            <a:off x="8315441" y="4305300"/>
            <a:ext cx="1684751" cy="906726"/>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650677" y="5524500"/>
            <a:ext cx="13751123" cy="4478149"/>
          </a:xfrm>
          <a:prstGeom prst="rect">
            <a:avLst/>
          </a:prstGeom>
        </p:spPr>
        <p:txBody>
          <a:bodyPr wrap="square">
            <a:spAutoFit/>
          </a:bodyPr>
          <a:lstStyle/>
          <a:p>
            <a:pPr lvl="0" algn="just">
              <a:lnSpc>
                <a:spcPct val="150000"/>
              </a:lnSpc>
              <a:defRPr/>
            </a:pPr>
            <a:r>
              <a:rPr lang="en-US" sz="3800">
                <a:solidFill>
                  <a:prstClr val="black"/>
                </a:solidFill>
                <a:latin typeface="Arial" panose="020B0604020202020204" pitchFamily="34" charset="0"/>
                <a:ea typeface="Times New Roman" panose="02020603050405020304" pitchFamily="18" charset="0"/>
                <a:cs typeface="Arial" panose="020B0604020202020204" pitchFamily="34" charset="0"/>
              </a:rPr>
              <a:t>b) Các số nguyên dương chia cho 4 dư 1 có dạng là 4n + 1 với n </a:t>
            </a:r>
            <a:r>
              <a:rPr lang="en-US" sz="3800">
                <a:solidFill>
                  <a:prstClr val="black"/>
                </a:solidFill>
                <a:latin typeface="Arial" panose="020B0604020202020204" pitchFamily="34" charset="0"/>
                <a:ea typeface="Cambria Math" panose="02040503050406030204" pitchFamily="18" charset="0"/>
                <a:cs typeface="Arial" panose="020B0604020202020204" pitchFamily="34" charset="0"/>
              </a:rPr>
              <a:t>∈</a:t>
            </a:r>
            <a:r>
              <a:rPr lang="en-US" sz="3800">
                <a:solidFill>
                  <a:prstClr val="black"/>
                </a:solidFill>
                <a:latin typeface="Arial" panose="020B0604020202020204" pitchFamily="34" charset="0"/>
                <a:ea typeface="Times New Roman" panose="02020603050405020304" pitchFamily="18" charset="0"/>
                <a:cs typeface="Arial" panose="020B0604020202020204" pitchFamily="34" charset="0"/>
              </a:rPr>
              <a:t> ℕ</a:t>
            </a:r>
            <a:r>
              <a:rPr lang="en-US" sz="3800" baseline="30000">
                <a:solidFill>
                  <a:prstClr val="black"/>
                </a:solidFill>
                <a:latin typeface="Arial" panose="020B0604020202020204" pitchFamily="34" charset="0"/>
                <a:ea typeface="Times New Roman" panose="02020603050405020304" pitchFamily="18" charset="0"/>
                <a:cs typeface="Arial" panose="020B0604020202020204" pitchFamily="34" charset="0"/>
              </a:rPr>
              <a:t>*</a:t>
            </a:r>
            <a:r>
              <a:rPr lang="en-US" sz="3800">
                <a:solidFill>
                  <a:prstClr val="black"/>
                </a:solidFill>
                <a:latin typeface="Arial" panose="020B0604020202020204" pitchFamily="34" charset="0"/>
                <a:ea typeface="Times New Roman" panose="02020603050405020304" pitchFamily="18" charset="0"/>
                <a:cs typeface="Arial" panose="020B0604020202020204" pitchFamily="34" charset="0"/>
              </a:rPr>
              <a:t>.</a:t>
            </a:r>
          </a:p>
          <a:p>
            <a:pPr lvl="0" algn="just">
              <a:lnSpc>
                <a:spcPct val="150000"/>
              </a:lnSpc>
              <a:defRPr/>
            </a:pPr>
            <a:r>
              <a:rPr lang="en-US" sz="3800">
                <a:solidFill>
                  <a:prstClr val="black"/>
                </a:solidFill>
                <a:latin typeface="Arial" panose="020B0604020202020204" pitchFamily="34" charset="0"/>
                <a:ea typeface="Times New Roman" panose="02020603050405020304" pitchFamily="18" charset="0"/>
                <a:cs typeface="Arial" panose="020B0604020202020204" pitchFamily="34" charset="0"/>
              </a:rPr>
              <a:t>Vậy số hạng tổng quát của dãy số tăng gồm tất cả các số nguyên dương mà mỗi số hạng của nó khi chia cho 4 dưa là u</a:t>
            </a:r>
            <a:r>
              <a:rPr lang="en-US" sz="3800" baseline="-25000">
                <a:solidFill>
                  <a:prstClr val="black"/>
                </a:solidFill>
                <a:latin typeface="Arial" panose="020B0604020202020204" pitchFamily="34" charset="0"/>
                <a:ea typeface="Times New Roman" panose="02020603050405020304" pitchFamily="18" charset="0"/>
                <a:cs typeface="Arial" panose="020B0604020202020204" pitchFamily="34" charset="0"/>
              </a:rPr>
              <a:t>n</a:t>
            </a:r>
            <a:r>
              <a:rPr lang="en-US" sz="3800">
                <a:solidFill>
                  <a:prstClr val="black"/>
                </a:solidFill>
                <a:latin typeface="Arial" panose="020B0604020202020204" pitchFamily="34" charset="0"/>
                <a:ea typeface="Times New Roman" panose="02020603050405020304" pitchFamily="18" charset="0"/>
                <a:cs typeface="Arial" panose="020B0604020202020204" pitchFamily="34" charset="0"/>
              </a:rPr>
              <a:t> = 4n + 1 với n </a:t>
            </a:r>
            <a:r>
              <a:rPr lang="en-US" sz="3800">
                <a:solidFill>
                  <a:prstClr val="black"/>
                </a:solidFill>
                <a:latin typeface="Arial" panose="020B0604020202020204" pitchFamily="34" charset="0"/>
                <a:ea typeface="Cambria Math" panose="02040503050406030204" pitchFamily="18" charset="0"/>
                <a:cs typeface="Arial" panose="020B0604020202020204" pitchFamily="34" charset="0"/>
              </a:rPr>
              <a:t>∈</a:t>
            </a:r>
            <a:r>
              <a:rPr lang="en-US" sz="3800">
                <a:solidFill>
                  <a:prstClr val="black"/>
                </a:solidFill>
                <a:latin typeface="Arial" panose="020B0604020202020204" pitchFamily="34" charset="0"/>
                <a:ea typeface="Times New Roman" panose="02020603050405020304" pitchFamily="18" charset="0"/>
                <a:cs typeface="Arial" panose="020B0604020202020204" pitchFamily="34" charset="0"/>
              </a:rPr>
              <a:t> ℕ</a:t>
            </a:r>
            <a:r>
              <a:rPr lang="en-US" sz="3800" baseline="30000">
                <a:solidFill>
                  <a:prstClr val="black"/>
                </a:solidFill>
                <a:latin typeface="Arial" panose="020B0604020202020204" pitchFamily="34" charset="0"/>
                <a:ea typeface="Times New Roman" panose="02020603050405020304" pitchFamily="18" charset="0"/>
                <a:cs typeface="Arial" panose="020B0604020202020204" pitchFamily="34" charset="0"/>
              </a:rPr>
              <a:t>*</a:t>
            </a:r>
            <a:r>
              <a:rPr lang="en-US" sz="3800">
                <a:solidFill>
                  <a:prstClr val="black"/>
                </a:solidFill>
                <a:latin typeface="Arial" panose="020B0604020202020204" pitchFamily="34" charset="0"/>
                <a:ea typeface="Times New Roman" panose="02020603050405020304" pitchFamily="18" charset="0"/>
                <a:cs typeface="Arial" panose="020B0604020202020204" pitchFamily="34" charset="0"/>
              </a:rPr>
              <a:t>.</a:t>
            </a:r>
          </a:p>
        </p:txBody>
      </p:sp>
      <p:pic>
        <p:nvPicPr>
          <p:cNvPr id="8" name="Picture 7"/>
          <p:cNvPicPr>
            <a:picLocks noChangeAspect="1"/>
          </p:cNvPicPr>
          <p:nvPr/>
        </p:nvPicPr>
        <p:blipFill>
          <a:blip r:embed="rId4"/>
          <a:stretch>
            <a:fillRect/>
          </a:stretch>
        </p:blipFill>
        <p:spPr>
          <a:xfrm>
            <a:off x="15950127" y="7353300"/>
            <a:ext cx="2191245" cy="2343969"/>
          </a:xfrm>
          <a:prstGeom prst="rect">
            <a:avLst/>
          </a:prstGeom>
        </p:spPr>
      </p:pic>
    </p:spTree>
    <p:extLst>
      <p:ext uri="{BB962C8B-B14F-4D97-AF65-F5344CB8AC3E}">
        <p14:creationId xmlns:p14="http://schemas.microsoft.com/office/powerpoint/2010/main" val="424590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419100"/>
            <a:ext cx="16687800" cy="9525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29"/>
          <p:cNvPicPr>
            <a:picLocks noChangeAspect="1"/>
          </p:cNvPicPr>
          <p:nvPr/>
        </p:nvPicPr>
        <p:blipFill>
          <a:blip r:embed="rId2"/>
          <a:stretch>
            <a:fillRect/>
          </a:stretch>
        </p:blipFill>
        <p:spPr>
          <a:xfrm>
            <a:off x="304800" y="8653671"/>
            <a:ext cx="1626032" cy="1442829"/>
          </a:xfrm>
          <a:prstGeom prst="rect">
            <a:avLst/>
          </a:prstGeom>
        </p:spPr>
      </p:pic>
      <p:sp>
        <p:nvSpPr>
          <p:cNvPr id="19" name="Rectangle 18"/>
          <p:cNvSpPr/>
          <p:nvPr/>
        </p:nvSpPr>
        <p:spPr>
          <a:xfrm>
            <a:off x="6375023" y="1041507"/>
            <a:ext cx="5461752" cy="90159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0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a:t>
            </a:r>
            <a:r>
              <a:rPr lang="nl-NL" sz="4000" b="1">
                <a:solidFill>
                  <a:srgbClr val="1F497D"/>
                </a:solidFill>
                <a:latin typeface="Arial" panose="020B0604020202020204" pitchFamily="34" charset="0"/>
                <a:ea typeface="Calibri" panose="020F0502020204030204" pitchFamily="34" charset="0"/>
                <a:cs typeface="Arial" panose="020B0604020202020204" pitchFamily="34" charset="0"/>
              </a:rPr>
              <a:t>2.6</a:t>
            </a:r>
            <a:r>
              <a:rPr kumimoji="0" lang="nl-NL" sz="40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 (SGK-tr46)</a:t>
            </a:r>
            <a:endParaRPr kumimoji="0" lang="en-US" sz="40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25" name="Picture 24"/>
          <p:cNvPicPr>
            <a:picLocks noChangeAspect="1"/>
          </p:cNvPicPr>
          <p:nvPr/>
        </p:nvPicPr>
        <p:blipFill>
          <a:blip r:embed="rId3"/>
          <a:stretch>
            <a:fillRect/>
          </a:stretch>
        </p:blipFill>
        <p:spPr>
          <a:xfrm>
            <a:off x="16366522" y="8420100"/>
            <a:ext cx="1219200" cy="1578887"/>
          </a:xfrm>
          <a:prstGeom prst="rect">
            <a:avLst/>
          </a:prstGeom>
        </p:spPr>
      </p:pic>
      <p:pic>
        <p:nvPicPr>
          <p:cNvPr id="28" name="Picture 27"/>
          <p:cNvPicPr>
            <a:picLocks noChangeAspect="1"/>
          </p:cNvPicPr>
          <p:nvPr/>
        </p:nvPicPr>
        <p:blipFill>
          <a:blip r:embed="rId4"/>
          <a:stretch>
            <a:fillRect/>
          </a:stretch>
        </p:blipFill>
        <p:spPr>
          <a:xfrm>
            <a:off x="654809" y="463383"/>
            <a:ext cx="1276023" cy="1174917"/>
          </a:xfrm>
          <a:prstGeom prst="rect">
            <a:avLst/>
          </a:prstGeom>
        </p:spPr>
      </p:pic>
      <p:grpSp>
        <p:nvGrpSpPr>
          <p:cNvPr id="6" name="Group 5"/>
          <p:cNvGrpSpPr/>
          <p:nvPr/>
        </p:nvGrpSpPr>
        <p:grpSpPr>
          <a:xfrm>
            <a:off x="1371600" y="2247900"/>
            <a:ext cx="15518968" cy="6140142"/>
            <a:chOff x="1346415" y="2211172"/>
            <a:chExt cx="15518968" cy="6140142"/>
          </a:xfrm>
        </p:grpSpPr>
        <p:sp>
          <p:nvSpPr>
            <p:cNvPr id="2" name="Rectangle 1"/>
            <p:cNvSpPr>
              <a:spLocks noChangeArrowheads="1"/>
            </p:cNvSpPr>
            <p:nvPr/>
          </p:nvSpPr>
          <p:spPr bwMode="auto">
            <a:xfrm>
              <a:off x="1346415" y="2211172"/>
              <a:ext cx="15518968" cy="614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3800" b="0" i="0" u="none" strike="noStrike" cap="none" normalizeH="0" baseline="0">
                  <a:ln>
                    <a:noFill/>
                  </a:ln>
                  <a:solidFill>
                    <a:srgbClr val="000000"/>
                  </a:solidFill>
                  <a:effectLst/>
                  <a:latin typeface="Arial" panose="020B0604020202020204" pitchFamily="34" charset="0"/>
                  <a:ea typeface="OpenSans"/>
                </a:rPr>
                <a:t>Ông An gửi tiết kiệm 100 triệu đồng kì hạn 1 tháng với lãi suất 6% một năm theo hình thức tính lãi kép. Số tiền (triệu đồng) của ông An thu được sau </a:t>
              </a:r>
              <a:r>
                <a:rPr kumimoji="0" lang="en-US" altLang="en-US" sz="3800" b="0" i="1" u="none" strike="noStrike" cap="none" normalizeH="0" baseline="0">
                  <a:ln>
                    <a:noFill/>
                  </a:ln>
                  <a:solidFill>
                    <a:srgbClr val="000000"/>
                  </a:solidFill>
                  <a:effectLst/>
                  <a:latin typeface="Arial" panose="020B0604020202020204" pitchFamily="34" charset="0"/>
                  <a:ea typeface="OpenSans"/>
                </a:rPr>
                <a:t>n</a:t>
              </a:r>
              <a:r>
                <a:rPr kumimoji="0" lang="en-US" altLang="en-US" sz="3800" b="0" i="0" u="none" strike="noStrike" cap="none" normalizeH="0" baseline="0">
                  <a:ln>
                    <a:noFill/>
                  </a:ln>
                  <a:solidFill>
                    <a:srgbClr val="000000"/>
                  </a:solidFill>
                  <a:effectLst/>
                  <a:latin typeface="Arial" panose="020B0604020202020204" pitchFamily="34" charset="0"/>
                  <a:ea typeface="OpenSans"/>
                </a:rPr>
                <a:t> tháng được cho bởi công thức:</a:t>
              </a:r>
              <a:endParaRPr kumimoji="0" lang="en-US" altLang="en-US" sz="3800" b="0" i="0" u="none" strike="noStrike" cap="none" normalizeH="0" baseline="0">
                <a:ln>
                  <a:noFill/>
                </a:ln>
                <a:solidFill>
                  <a:schemeClr val="tx1"/>
                </a:solidFill>
                <a:effectLst/>
                <a:latin typeface="Arial" panose="020B0604020202020204" pitchFamily="34" charset="0"/>
              </a:endParaRPr>
            </a:p>
            <a:p>
              <a:pPr lvl="0" algn="just">
                <a:lnSpc>
                  <a:spcPct val="150000"/>
                </a:lnSpc>
              </a:pPr>
              <a:endParaRPr kumimoji="0" lang="en-US" altLang="en-US" sz="3800" b="0" i="0" u="none" strike="noStrike" cap="none" normalizeH="0" baseline="0">
                <a:ln>
                  <a:noFill/>
                </a:ln>
                <a:solidFill>
                  <a:srgbClr val="000000"/>
                </a:solidFill>
                <a:effectLst/>
                <a:latin typeface="Arial" panose="020B0604020202020204" pitchFamily="34" charset="0"/>
                <a:ea typeface="OpenSans"/>
              </a:endParaRPr>
            </a:p>
            <a:p>
              <a:pPr lvl="0" algn="just">
                <a:lnSpc>
                  <a:spcPct val="150000"/>
                </a:lnSpc>
              </a:pPr>
              <a:endParaRPr kumimoji="0" lang="en-US" altLang="en-US" sz="3800" b="0" i="0" u="none" strike="noStrike" cap="none" normalizeH="0" baseline="0">
                <a:ln>
                  <a:noFill/>
                </a:ln>
                <a:solidFill>
                  <a:srgbClr val="000000"/>
                </a:solidFill>
                <a:effectLst/>
                <a:latin typeface="Arial" panose="020B0604020202020204" pitchFamily="34" charset="0"/>
                <a:ea typeface="OpenSans"/>
              </a:endParaRPr>
            </a:p>
            <a:p>
              <a:pPr lvl="0" algn="just">
                <a:lnSpc>
                  <a:spcPct val="150000"/>
                </a:lnSpc>
              </a:pPr>
              <a:r>
                <a:rPr kumimoji="0" lang="en-US" altLang="en-US" sz="3800" b="0" i="0" u="none" strike="noStrike" cap="none" normalizeH="0" baseline="0">
                  <a:ln>
                    <a:noFill/>
                  </a:ln>
                  <a:solidFill>
                    <a:srgbClr val="000000"/>
                  </a:solidFill>
                  <a:effectLst/>
                  <a:latin typeface="Arial" panose="020B0604020202020204" pitchFamily="34" charset="0"/>
                  <a:ea typeface="OpenSans"/>
                </a:rPr>
                <a:t>a) Tìm số tiền ông An nhận được sau tháng thứ nhất, sau tháng thứ hai</a:t>
              </a:r>
              <a:endParaRPr kumimoji="0" lang="en-US" altLang="en-US" sz="3800" b="0" i="0" u="none" strike="noStrike" cap="none" normalizeH="0" baseline="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3800" b="0" i="0" u="none" strike="noStrike" cap="none" normalizeH="0" baseline="0">
                  <a:ln>
                    <a:noFill/>
                  </a:ln>
                  <a:solidFill>
                    <a:srgbClr val="000000"/>
                  </a:solidFill>
                  <a:effectLst/>
                  <a:latin typeface="Arial" panose="020B0604020202020204" pitchFamily="34" charset="0"/>
                  <a:ea typeface="OpenSans"/>
                </a:rPr>
                <a:t>b) Tìm số tiền ông An nhận được sau 1 năm.</a:t>
              </a:r>
            </a:p>
          </p:txBody>
        </p:sp>
        <mc:AlternateContent xmlns:mc="http://schemas.openxmlformats.org/markup-compatibility/2006" xmlns:a14="http://schemas.microsoft.com/office/drawing/2010/main">
          <mc:Choice Requires="a14">
            <p:sp>
              <p:nvSpPr>
                <p:cNvPr id="5" name="Rectangle 4"/>
                <p:cNvSpPr/>
                <p:nvPr/>
              </p:nvSpPr>
              <p:spPr>
                <a:xfrm>
                  <a:off x="6446293" y="4991100"/>
                  <a:ext cx="5319212" cy="15468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𝐴</m:t>
                            </m:r>
                          </m:e>
                          <m:sub>
                            <m:r>
                              <a:rPr lang="en-US" sz="4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=100.</m:t>
                        </m:r>
                        <m:sSup>
                          <m:sSupPr>
                            <m:ctrlPr>
                              <a:rPr lang="en-US" sz="4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4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f>
                                  <m:fPr>
                                    <m:ctrlPr>
                                      <a:rPr lang="en-US" sz="4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4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0,06</m:t>
                                    </m:r>
                                  </m:num>
                                  <m:den>
                                    <m:r>
                                      <a:rPr lang="en-US" sz="4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12</m:t>
                                    </m:r>
                                  </m:den>
                                </m:f>
                              </m:e>
                            </m:d>
                          </m:e>
                          <m:sup>
                            <m:r>
                              <a:rPr lang="en-US" sz="4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𝑛</m:t>
                            </m:r>
                          </m:sup>
                        </m:sSup>
                      </m:oMath>
                    </m:oMathPara>
                  </a14:m>
                  <a:endParaRPr lang="en-US"/>
                </a:p>
              </p:txBody>
            </p:sp>
          </mc:Choice>
          <mc:Fallback xmlns="">
            <p:sp>
              <p:nvSpPr>
                <p:cNvPr id="5" name="Rectangle 4"/>
                <p:cNvSpPr>
                  <a:spLocks noRot="1" noChangeAspect="1" noMove="1" noResize="1" noEditPoints="1" noAdjustHandles="1" noChangeArrowheads="1" noChangeShapeType="1" noTextEdit="1"/>
                </p:cNvSpPr>
                <p:nvPr/>
              </p:nvSpPr>
              <p:spPr>
                <a:xfrm>
                  <a:off x="6446293" y="4991100"/>
                  <a:ext cx="5319212" cy="1546834"/>
                </a:xfrm>
                <a:prstGeom prst="rect">
                  <a:avLst/>
                </a:prstGeom>
                <a:blipFill>
                  <a:blip r:embed="rId5"/>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99045285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419100"/>
            <a:ext cx="16687800" cy="9525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29"/>
          <p:cNvPicPr>
            <a:picLocks noChangeAspect="1"/>
          </p:cNvPicPr>
          <p:nvPr/>
        </p:nvPicPr>
        <p:blipFill>
          <a:blip r:embed="rId2"/>
          <a:stretch>
            <a:fillRect/>
          </a:stretch>
        </p:blipFill>
        <p:spPr>
          <a:xfrm>
            <a:off x="304800" y="8653671"/>
            <a:ext cx="1626032" cy="1442829"/>
          </a:xfrm>
          <a:prstGeom prst="rect">
            <a:avLst/>
          </a:prstGeom>
        </p:spPr>
      </p:pic>
      <p:pic>
        <p:nvPicPr>
          <p:cNvPr id="25" name="Picture 24"/>
          <p:cNvPicPr>
            <a:picLocks noChangeAspect="1"/>
          </p:cNvPicPr>
          <p:nvPr/>
        </p:nvPicPr>
        <p:blipFill>
          <a:blip r:embed="rId3"/>
          <a:stretch>
            <a:fillRect/>
          </a:stretch>
        </p:blipFill>
        <p:spPr>
          <a:xfrm>
            <a:off x="16366522" y="8420100"/>
            <a:ext cx="1219200" cy="1578887"/>
          </a:xfrm>
          <a:prstGeom prst="rect">
            <a:avLst/>
          </a:prstGeom>
        </p:spPr>
      </p:pic>
      <p:pic>
        <p:nvPicPr>
          <p:cNvPr id="28" name="Picture 27"/>
          <p:cNvPicPr>
            <a:picLocks noChangeAspect="1"/>
          </p:cNvPicPr>
          <p:nvPr/>
        </p:nvPicPr>
        <p:blipFill>
          <a:blip r:embed="rId4"/>
          <a:stretch>
            <a:fillRect/>
          </a:stretch>
        </p:blipFill>
        <p:spPr>
          <a:xfrm>
            <a:off x="654809" y="463383"/>
            <a:ext cx="1276023" cy="1174917"/>
          </a:xfrm>
          <a:prstGeom prst="rect">
            <a:avLst/>
          </a:prstGeom>
        </p:spPr>
      </p:pic>
      <p:sp>
        <p:nvSpPr>
          <p:cNvPr id="10" name="Oval Callout 9"/>
          <p:cNvSpPr/>
          <p:nvPr/>
        </p:nvSpPr>
        <p:spPr>
          <a:xfrm>
            <a:off x="8263524" y="883974"/>
            <a:ext cx="1684751" cy="906726"/>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2514600" y="2019300"/>
                <a:ext cx="14478000" cy="7179979"/>
              </a:xfrm>
              <a:prstGeom prst="rect">
                <a:avLst/>
              </a:prstGeom>
            </p:spPr>
            <p:txBody>
              <a:bodyPr wrap="square">
                <a:spAutoFit/>
              </a:bodyPr>
              <a:lstStyle/>
              <a:p>
                <a:pPr algn="just">
                  <a:lnSpc>
                    <a:spcPct val="150000"/>
                  </a:lnSpc>
                  <a:spcAft>
                    <a:spcPts val="0"/>
                  </a:spcAft>
                </a:pPr>
                <a:r>
                  <a:rPr lang="en-US" sz="3800">
                    <a:latin typeface="Arial" panose="020B0604020202020204" pitchFamily="34" charset="0"/>
                    <a:ea typeface="Times New Roman" panose="02020603050405020304" pitchFamily="18" charset="0"/>
                    <a:cs typeface="Arial" panose="020B0604020202020204" pitchFamily="34" charset="0"/>
                  </a:rPr>
                  <a:t>a) Số tiền ông An nhận được sau tháng thứ nhất là:</a:t>
                </a:r>
                <a:endParaRPr lang="en-US" sz="380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0"/>
                  </a:spcAft>
                </a:pP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𝐴</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=100.</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0,06</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12</m:t>
                                </m:r>
                              </m:den>
                            </m:f>
                          </m:e>
                        </m:d>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sup>
                    </m:s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=100,5 </m:t>
                    </m:r>
                  </m:oMath>
                </a14:m>
                <a:r>
                  <a:rPr lang="en-US" sz="3800">
                    <a:effectLst/>
                    <a:latin typeface="Arial" panose="020B0604020202020204" pitchFamily="34" charset="0"/>
                    <a:ea typeface="Times New Roman" panose="02020603050405020304" pitchFamily="18" charset="0"/>
                    <a:cs typeface="Arial" panose="020B0604020202020204" pitchFamily="34" charset="0"/>
                  </a:rPr>
                  <a:t>(triệu đồng).</a:t>
                </a:r>
              </a:p>
              <a:p>
                <a:pPr algn="just">
                  <a:lnSpc>
                    <a:spcPct val="150000"/>
                  </a:lnSpc>
                  <a:spcAft>
                    <a:spcPts val="0"/>
                  </a:spcAft>
                </a:pPr>
                <a:r>
                  <a:rPr lang="en-US" sz="3800">
                    <a:effectLst/>
                    <a:latin typeface="Arial" panose="020B0604020202020204" pitchFamily="34" charset="0"/>
                    <a:ea typeface="Times New Roman" panose="02020603050405020304" pitchFamily="18" charset="0"/>
                    <a:cs typeface="Arial" panose="020B0604020202020204" pitchFamily="34" charset="0"/>
                  </a:rPr>
                  <a:t>Số tiền ông An nhận được sau tháng thứ hai là:</a:t>
                </a:r>
              </a:p>
              <a:p>
                <a:pPr algn="ctr">
                  <a:lnSpc>
                    <a:spcPct val="150000"/>
                  </a:lnSpc>
                  <a:spcAft>
                    <a:spcPts val="0"/>
                  </a:spcAft>
                </a:pP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𝐴</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2</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=100.</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0,06</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12</m:t>
                                </m:r>
                              </m:den>
                            </m:f>
                          </m:e>
                        </m:d>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2</m:t>
                        </m:r>
                      </m:sup>
                    </m:s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=101,0025</m:t>
                    </m:r>
                  </m:oMath>
                </a14:m>
                <a:r>
                  <a:rPr lang="en-US" sz="3800">
                    <a:effectLst/>
                    <a:latin typeface="Arial" panose="020B0604020202020204" pitchFamily="34" charset="0"/>
                    <a:ea typeface="Times New Roman" panose="02020603050405020304" pitchFamily="18" charset="0"/>
                    <a:cs typeface="Arial" panose="020B0604020202020204" pitchFamily="34" charset="0"/>
                  </a:rPr>
                  <a:t> (triệu đồng).</a:t>
                </a:r>
              </a:p>
              <a:p>
                <a:pPr algn="just">
                  <a:lnSpc>
                    <a:spcPct val="150000"/>
                  </a:lnSpc>
                  <a:spcAft>
                    <a:spcPts val="0"/>
                  </a:spcAft>
                </a:pPr>
                <a:r>
                  <a:rPr lang="en-US" sz="3800">
                    <a:effectLst/>
                    <a:latin typeface="Arial" panose="020B0604020202020204" pitchFamily="34" charset="0"/>
                    <a:ea typeface="Times New Roman" panose="02020603050405020304" pitchFamily="18" charset="0"/>
                    <a:cs typeface="Arial" panose="020B0604020202020204" pitchFamily="34" charset="0"/>
                  </a:rPr>
                  <a:t>b) Số tiền ông An nhận được sau 1 năm (12 tháng) là:</a:t>
                </a:r>
              </a:p>
              <a:p>
                <a:pPr algn="ctr">
                  <a:lnSpc>
                    <a:spcPct val="150000"/>
                  </a:lnSpc>
                  <a:spcAft>
                    <a:spcPts val="0"/>
                  </a:spcAft>
                </a:pPr>
                <a14:m>
                  <m:oMath xmlns:m="http://schemas.openxmlformats.org/officeDocument/2006/math">
                    <m:sSub>
                      <m:sSub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𝐴</m:t>
                        </m:r>
                      </m:e>
                      <m: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12</m:t>
                        </m:r>
                      </m:sub>
                    </m:sSub>
                    <m:r>
                      <a:rPr lang="en-US" sz="3800" i="1">
                        <a:effectLst/>
                        <a:latin typeface="Cambria Math" panose="02040503050406030204" pitchFamily="18" charset="0"/>
                        <a:ea typeface="Cambria Math" panose="02040503050406030204" pitchFamily="18" charset="0"/>
                        <a:cs typeface="Times New Roman" panose="02020603050405020304" pitchFamily="18" charset="0"/>
                      </a:rPr>
                      <m:t>=100.</m:t>
                    </m:r>
                    <m:sSup>
                      <m:sSup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sz="3800" i="1">
                                <a:effectLst/>
                                <a:latin typeface="Cambria Math" panose="02040503050406030204" pitchFamily="18" charset="0"/>
                                <a:ea typeface="Cambria Math" panose="02040503050406030204" pitchFamily="18" charset="0"/>
                                <a:cs typeface="Times New Roman" panose="02020603050405020304" pitchFamily="18" charset="0"/>
                              </a:rPr>
                              <m:t>1+</m:t>
                            </m:r>
                            <m:f>
                              <m:fPr>
                                <m:ctrlPr>
                                  <a:rPr lang="en-US" sz="3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3800" i="1">
                                    <a:effectLst/>
                                    <a:latin typeface="Cambria Math" panose="02040503050406030204" pitchFamily="18" charset="0"/>
                                    <a:ea typeface="Cambria Math" panose="02040503050406030204" pitchFamily="18" charset="0"/>
                                    <a:cs typeface="Times New Roman" panose="02020603050405020304" pitchFamily="18" charset="0"/>
                                  </a:rPr>
                                  <m:t>0,06</m:t>
                                </m:r>
                              </m:num>
                              <m:den>
                                <m:r>
                                  <a:rPr lang="en-US" sz="3800" i="1">
                                    <a:effectLst/>
                                    <a:latin typeface="Cambria Math" panose="02040503050406030204" pitchFamily="18" charset="0"/>
                                    <a:ea typeface="Cambria Math" panose="02040503050406030204" pitchFamily="18" charset="0"/>
                                    <a:cs typeface="Times New Roman" panose="02020603050405020304" pitchFamily="18" charset="0"/>
                                  </a:rPr>
                                  <m:t>12</m:t>
                                </m:r>
                              </m:den>
                            </m:f>
                          </m:e>
                        </m:d>
                      </m:e>
                      <m: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12</m:t>
                        </m:r>
                      </m:sup>
                    </m:sSup>
                    <m:r>
                      <a:rPr lang="en-US" sz="3800" i="1">
                        <a:effectLst/>
                        <a:latin typeface="Cambria Math" panose="02040503050406030204" pitchFamily="18" charset="0"/>
                        <a:ea typeface="Cambria Math" panose="02040503050406030204" pitchFamily="18" charset="0"/>
                        <a:cs typeface="Times New Roman" panose="02020603050405020304" pitchFamily="18" charset="0"/>
                      </a:rPr>
                      <m:t>≈106,17</m:t>
                    </m:r>
                  </m:oMath>
                </a14:m>
                <a:r>
                  <a:rPr lang="en-US" sz="3800">
                    <a:effectLst/>
                    <a:latin typeface="Arial" panose="020B0604020202020204" pitchFamily="34" charset="0"/>
                    <a:ea typeface="Times New Roman" panose="02020603050405020304" pitchFamily="18" charset="0"/>
                    <a:cs typeface="Arial" panose="020B0604020202020204" pitchFamily="34" charset="0"/>
                  </a:rPr>
                  <a:t> (triệu đồng).</a:t>
                </a:r>
              </a:p>
            </p:txBody>
          </p:sp>
        </mc:Choice>
        <mc:Fallback xmlns="">
          <p:sp>
            <p:nvSpPr>
              <p:cNvPr id="3" name="Rectangle 2"/>
              <p:cNvSpPr>
                <a:spLocks noRot="1" noChangeAspect="1" noMove="1" noResize="1" noEditPoints="1" noAdjustHandles="1" noChangeArrowheads="1" noChangeShapeType="1" noTextEdit="1"/>
              </p:cNvSpPr>
              <p:nvPr/>
            </p:nvSpPr>
            <p:spPr>
              <a:xfrm>
                <a:off x="2514600" y="2019300"/>
                <a:ext cx="14478000" cy="7179979"/>
              </a:xfrm>
              <a:prstGeom prst="rect">
                <a:avLst/>
              </a:prstGeom>
              <a:blipFill>
                <a:blip r:embed="rId5"/>
                <a:stretch>
                  <a:fillRect l="-1389"/>
                </a:stretch>
              </a:blipFill>
            </p:spPr>
            <p:txBody>
              <a:bodyPr/>
              <a:lstStyle/>
              <a:p>
                <a:r>
                  <a:rPr lang="en-US">
                    <a:noFill/>
                  </a:rPr>
                  <a:t> </a:t>
                </a:r>
              </a:p>
            </p:txBody>
          </p:sp>
        </mc:Fallback>
      </mc:AlternateContent>
    </p:spTree>
    <p:extLst>
      <p:ext uri="{BB962C8B-B14F-4D97-AF65-F5344CB8AC3E}">
        <p14:creationId xmlns:p14="http://schemas.microsoft.com/office/powerpoint/2010/main" val="215954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anim calcmode="lin" valueType="num">
                                      <p:cBhvr>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anim calcmode="lin" valueType="num">
                                      <p:cBhvr>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pic>
        <p:nvPicPr>
          <p:cNvPr id="45" name="Picture 44"/>
          <p:cNvPicPr>
            <a:picLocks noChangeAspect="1"/>
          </p:cNvPicPr>
          <p:nvPr/>
        </p:nvPicPr>
        <p:blipFill>
          <a:blip r:embed="rId2"/>
          <a:stretch>
            <a:fillRect/>
          </a:stretch>
        </p:blipFill>
        <p:spPr>
          <a:xfrm>
            <a:off x="16002000" y="8275824"/>
            <a:ext cx="1949107" cy="1744476"/>
          </a:xfrm>
          <a:prstGeom prst="rect">
            <a:avLst/>
          </a:prstGeom>
        </p:spPr>
      </p:pic>
      <p:pic>
        <p:nvPicPr>
          <p:cNvPr id="48" name="Picture 47"/>
          <p:cNvPicPr>
            <a:picLocks noChangeAspect="1"/>
          </p:cNvPicPr>
          <p:nvPr/>
        </p:nvPicPr>
        <p:blipFill>
          <a:blip r:embed="rId3"/>
          <a:stretch>
            <a:fillRect/>
          </a:stretch>
        </p:blipFill>
        <p:spPr>
          <a:xfrm rot="18596849">
            <a:off x="97529" y="8759030"/>
            <a:ext cx="1620835" cy="2237568"/>
          </a:xfrm>
          <a:prstGeom prst="rect">
            <a:avLst/>
          </a:prstGeom>
        </p:spPr>
      </p:pic>
      <p:sp>
        <p:nvSpPr>
          <p:cNvPr id="18" name="Rectangle 17"/>
          <p:cNvSpPr/>
          <p:nvPr/>
        </p:nvSpPr>
        <p:spPr>
          <a:xfrm>
            <a:off x="6208615" y="805071"/>
            <a:ext cx="5721438" cy="1061829"/>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2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2.7 (SGK-tr47)</a:t>
            </a:r>
            <a:endParaRPr kumimoji="0" lang="en-US" sz="42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a:spLocks noChangeArrowheads="1"/>
              </p:cNvSpPr>
              <p:nvPr/>
            </p:nvSpPr>
            <p:spPr bwMode="auto">
              <a:xfrm>
                <a:off x="1336757" y="2162056"/>
                <a:ext cx="15465154" cy="572464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ts val="600"/>
                  </a:spcBef>
                  <a:spcAft>
                    <a:spcPts val="600"/>
                  </a:spcAft>
                  <a:buClrTx/>
                  <a:buSzTx/>
                  <a:buFontTx/>
                  <a:buNone/>
                  <a:tabLst/>
                </a:pPr>
                <a:r>
                  <a:rPr kumimoji="0" lang="en-US" altLang="en-US" sz="3800" b="0" i="0" u="none" strike="noStrike" cap="none" normalizeH="0" baseline="0">
                    <a:ln>
                      <a:noFill/>
                    </a:ln>
                    <a:solidFill>
                      <a:srgbClr val="000000"/>
                    </a:solidFill>
                    <a:effectLst/>
                    <a:ea typeface="OpenSans"/>
                  </a:rPr>
                  <a:t>Chị Hương vay trả góp một khoản tiền 100 triệu đồng và đồng ý trả dần 2 triệu đồng mỗi tháng với lãi suất 0,8% số tiền còn lại của mỗi tháng.</a:t>
                </a:r>
                <a:endParaRPr kumimoji="0" lang="en-US" altLang="en-US" sz="3800" b="0" i="0" u="none" strike="noStrike" cap="none" normalizeH="0" baseline="0">
                  <a:ln>
                    <a:noFill/>
                  </a:ln>
                  <a:solidFill>
                    <a:schemeClr val="tx1"/>
                  </a:solidFill>
                  <a:effectLst/>
                </a:endParaRPr>
              </a:p>
              <a:p>
                <a:pPr marL="0" marR="0" lvl="0" indent="0" algn="just" defTabSz="914400" rtl="0" eaLnBrk="0" fontAlgn="base" latinLnBrk="0" hangingPunct="0">
                  <a:lnSpc>
                    <a:spcPct val="150000"/>
                  </a:lnSpc>
                  <a:spcBef>
                    <a:spcPts val="600"/>
                  </a:spcBef>
                  <a:spcAft>
                    <a:spcPts val="600"/>
                  </a:spcAft>
                  <a:buClrTx/>
                  <a:buSzTx/>
                  <a:buFontTx/>
                  <a:buNone/>
                  <a:tabLst/>
                </a:pPr>
                <a:r>
                  <a:rPr kumimoji="0" lang="en-US" altLang="en-US" sz="3800" b="0" i="0" u="none" strike="noStrike" cap="none" normalizeH="0" baseline="0">
                    <a:ln>
                      <a:noFill/>
                    </a:ln>
                    <a:solidFill>
                      <a:srgbClr val="000000"/>
                    </a:solidFill>
                    <a:effectLst/>
                    <a:ea typeface="OpenSans"/>
                  </a:rPr>
                  <a:t>Gọi</a:t>
                </a:r>
                <a14:m>
                  <m:oMath xmlns:m="http://schemas.openxmlformats.org/officeDocument/2006/math">
                    <m:r>
                      <a:rPr kumimoji="0" lang="en-US" altLang="en-US" sz="3800" b="0" i="1" u="none" strike="noStrike" cap="none" normalizeH="0" baseline="0" smtClean="0">
                        <a:ln>
                          <a:noFill/>
                        </a:ln>
                        <a:solidFill>
                          <a:srgbClr val="000000"/>
                        </a:solidFill>
                        <a:effectLst/>
                        <a:latin typeface="Cambria Math" panose="02040503050406030204" pitchFamily="18" charset="0"/>
                        <a:ea typeface="MJXc-TeX-math-I"/>
                      </a:rPr>
                      <m:t> </m:t>
                    </m:r>
                    <m:sSub>
                      <m:sSubPr>
                        <m:ctrlPr>
                          <a:rPr kumimoji="0" lang="en-US" altLang="en-US" sz="3800" b="0" i="1" u="none" strike="noStrike" cap="none" normalizeH="0" baseline="0" smtClean="0">
                            <a:ln>
                              <a:noFill/>
                            </a:ln>
                            <a:solidFill>
                              <a:srgbClr val="000000"/>
                            </a:solidFill>
                            <a:effectLst/>
                            <a:latin typeface="Cambria Math" panose="02040503050406030204" pitchFamily="18" charset="0"/>
                          </a:rPr>
                        </m:ctrlPr>
                      </m:sSubPr>
                      <m:e>
                        <m:r>
                          <a:rPr kumimoji="0" lang="en-US" altLang="en-US" sz="3800" b="0" i="1" u="none" strike="noStrike" cap="none" normalizeH="0" baseline="0" smtClean="0">
                            <a:ln>
                              <a:noFill/>
                            </a:ln>
                            <a:solidFill>
                              <a:srgbClr val="000000"/>
                            </a:solidFill>
                            <a:effectLst/>
                            <a:latin typeface="Cambria Math" panose="02040503050406030204" pitchFamily="18" charset="0"/>
                          </a:rPr>
                          <m:t>𝐴</m:t>
                        </m:r>
                      </m:e>
                      <m:sub>
                        <m:r>
                          <a:rPr kumimoji="0" lang="en-US" altLang="en-US" sz="3800" b="0" i="1" u="none" strike="noStrike" cap="none" normalizeH="0" baseline="0" smtClean="0">
                            <a:ln>
                              <a:noFill/>
                            </a:ln>
                            <a:solidFill>
                              <a:srgbClr val="000000"/>
                            </a:solidFill>
                            <a:effectLst/>
                            <a:latin typeface="Cambria Math" panose="02040503050406030204" pitchFamily="18" charset="0"/>
                          </a:rPr>
                          <m:t>𝑛</m:t>
                        </m:r>
                      </m:sub>
                    </m:sSub>
                    <m:r>
                      <a:rPr kumimoji="0" lang="en-US" altLang="en-US" sz="3800" b="0" i="1" u="none" strike="noStrike" cap="none" normalizeH="0" baseline="0" smtClean="0">
                        <a:ln>
                          <a:noFill/>
                        </a:ln>
                        <a:solidFill>
                          <a:srgbClr val="000000"/>
                        </a:solidFill>
                        <a:effectLst/>
                        <a:latin typeface="Cambria Math" panose="02040503050406030204" pitchFamily="18" charset="0"/>
                        <a:ea typeface="MJXc-TeX-main-R"/>
                      </a:rPr>
                      <m:t>(</m:t>
                    </m:r>
                    <m:r>
                      <a:rPr kumimoji="0" lang="en-US" altLang="en-US" sz="3800" b="0" i="1" u="none" strike="noStrike" cap="none" normalizeH="0" baseline="0" smtClean="0">
                        <a:ln>
                          <a:noFill/>
                        </a:ln>
                        <a:solidFill>
                          <a:srgbClr val="000000"/>
                        </a:solidFill>
                        <a:effectLst/>
                        <a:latin typeface="Cambria Math" panose="02040503050406030204" pitchFamily="18" charset="0"/>
                        <a:ea typeface="MJXc-TeX-math-I"/>
                      </a:rPr>
                      <m:t>𝑛</m:t>
                    </m:r>
                    <m:r>
                      <a:rPr kumimoji="0" lang="en-US" altLang="en-US" sz="3800" b="0" i="1" u="none" strike="noStrike" cap="none" normalizeH="0" baseline="0" smtClean="0">
                        <a:ln>
                          <a:noFill/>
                        </a:ln>
                        <a:solidFill>
                          <a:srgbClr val="000000"/>
                        </a:solidFill>
                        <a:effectLst/>
                        <a:latin typeface="Cambria Math" panose="02040503050406030204" pitchFamily="18" charset="0"/>
                        <a:ea typeface="MJXc-TeX-main-R"/>
                      </a:rPr>
                      <m:t>∈</m:t>
                    </m:r>
                    <m:r>
                      <a:rPr kumimoji="0" lang="en-US" altLang="en-US" sz="3800" b="0" i="1" u="none" strike="noStrike" cap="none" normalizeH="0" baseline="0" smtClean="0">
                        <a:ln>
                          <a:noFill/>
                        </a:ln>
                        <a:solidFill>
                          <a:srgbClr val="000000"/>
                        </a:solidFill>
                        <a:effectLst/>
                        <a:latin typeface="Cambria Math" panose="02040503050406030204" pitchFamily="18" charset="0"/>
                        <a:ea typeface="MJXc-TeX-math-I"/>
                      </a:rPr>
                      <m:t>𝑁</m:t>
                    </m:r>
                    <m:r>
                      <a:rPr kumimoji="0" lang="en-US" altLang="en-US" sz="3800" b="0" i="1" u="none" strike="noStrike" cap="none" normalizeH="0" baseline="0" smtClean="0">
                        <a:ln>
                          <a:noFill/>
                        </a:ln>
                        <a:solidFill>
                          <a:srgbClr val="000000"/>
                        </a:solidFill>
                        <a:effectLst/>
                        <a:latin typeface="Cambria Math" panose="02040503050406030204" pitchFamily="18" charset="0"/>
                        <a:ea typeface="MJXc-TeX-main-R"/>
                      </a:rPr>
                      <m:t>)</m:t>
                    </m:r>
                  </m:oMath>
                </a14:m>
                <a:r>
                  <a:rPr kumimoji="0" lang="en-US" altLang="en-US" sz="3800" b="0" i="0" u="none" strike="noStrike" cap="none" normalizeH="0" baseline="0">
                    <a:ln>
                      <a:noFill/>
                    </a:ln>
                    <a:solidFill>
                      <a:srgbClr val="000000"/>
                    </a:solidFill>
                    <a:effectLst/>
                    <a:ea typeface="OpenSans"/>
                  </a:rPr>
                  <a:t> là số tiền còn nợ (triệu đồng) của chị Hương sau</a:t>
                </a:r>
                <a:r>
                  <a:rPr kumimoji="0" lang="en-US" altLang="en-US" sz="3800" b="0" i="1" u="none" strike="noStrike" cap="none" normalizeH="0" baseline="0">
                    <a:ln>
                      <a:noFill/>
                    </a:ln>
                    <a:solidFill>
                      <a:srgbClr val="000000"/>
                    </a:solidFill>
                    <a:effectLst/>
                    <a:ea typeface="OpenSans"/>
                  </a:rPr>
                  <a:t> </a:t>
                </a:r>
                <a14:m>
                  <m:oMath xmlns:m="http://schemas.openxmlformats.org/officeDocument/2006/math">
                    <m:r>
                      <a:rPr kumimoji="0" lang="en-US" altLang="en-US" sz="3800" b="0" i="1" u="none" strike="noStrike" cap="none" normalizeH="0" baseline="0" smtClean="0">
                        <a:ln>
                          <a:noFill/>
                        </a:ln>
                        <a:solidFill>
                          <a:srgbClr val="000000"/>
                        </a:solidFill>
                        <a:effectLst/>
                        <a:latin typeface="Cambria Math" panose="02040503050406030204" pitchFamily="18" charset="0"/>
                        <a:ea typeface="OpenSans"/>
                      </a:rPr>
                      <m:t>𝑛</m:t>
                    </m:r>
                  </m:oMath>
                </a14:m>
                <a:r>
                  <a:rPr kumimoji="0" lang="en-US" altLang="en-US" sz="3800" b="0" i="0" u="none" strike="noStrike" cap="none" normalizeH="0" baseline="0">
                    <a:ln>
                      <a:noFill/>
                    </a:ln>
                    <a:solidFill>
                      <a:srgbClr val="000000"/>
                    </a:solidFill>
                    <a:effectLst/>
                    <a:ea typeface="OpenSans"/>
                  </a:rPr>
                  <a:t> tháng.</a:t>
                </a:r>
                <a:endParaRPr kumimoji="0" lang="en-US" altLang="en-US" sz="3800" b="0" i="0" u="none" strike="noStrike" cap="none" normalizeH="0" baseline="0">
                  <a:ln>
                    <a:noFill/>
                  </a:ln>
                  <a:solidFill>
                    <a:schemeClr val="tx1"/>
                  </a:solidFill>
                  <a:effectLst/>
                </a:endParaRPr>
              </a:p>
              <a:p>
                <a:pPr lvl="0" algn="just">
                  <a:lnSpc>
                    <a:spcPct val="150000"/>
                  </a:lnSpc>
                  <a:spcBef>
                    <a:spcPts val="600"/>
                  </a:spcBef>
                  <a:spcAft>
                    <a:spcPts val="600"/>
                  </a:spcAft>
                </a:pPr>
                <a:r>
                  <a:rPr kumimoji="0" lang="en-US" altLang="en-US" sz="3800" b="0" i="0" u="none" strike="noStrike" cap="none" normalizeH="0" baseline="0">
                    <a:ln>
                      <a:noFill/>
                    </a:ln>
                    <a:solidFill>
                      <a:srgbClr val="000000"/>
                    </a:solidFill>
                    <a:effectLst/>
                    <a:ea typeface="OpenSans"/>
                  </a:rPr>
                  <a:t>a) Tìm lần lượt </a:t>
                </a:r>
                <a14:m>
                  <m:oMath xmlns:m="http://schemas.openxmlformats.org/officeDocument/2006/math">
                    <m:sSub>
                      <m:sSubPr>
                        <m:ctrlPr>
                          <a:rPr lang="en-US" sz="3800" i="1" smtClean="0">
                            <a:latin typeface="Cambria Math" panose="02040503050406030204" pitchFamily="18" charset="0"/>
                          </a:rPr>
                        </m:ctrlPr>
                      </m:sSubPr>
                      <m:e>
                        <m:r>
                          <a:rPr lang="en-US" sz="3800" b="0" i="1" smtClean="0">
                            <a:latin typeface="Cambria Math" panose="02040503050406030204" pitchFamily="18" charset="0"/>
                          </a:rPr>
                          <m:t>𝐴</m:t>
                        </m:r>
                      </m:e>
                      <m:sub>
                        <m:r>
                          <a:rPr lang="en-US" sz="3800" b="0" i="1" smtClean="0">
                            <a:latin typeface="Cambria Math" panose="02040503050406030204" pitchFamily="18" charset="0"/>
                          </a:rPr>
                          <m:t>𝑜</m:t>
                        </m:r>
                      </m:sub>
                    </m:sSub>
                    <m:r>
                      <a:rPr lang="en-US" sz="3800" b="0" i="1" smtClean="0">
                        <a:latin typeface="Cambria Math" panose="02040503050406030204" pitchFamily="18" charset="0"/>
                      </a:rPr>
                      <m:t>,</m:t>
                    </m:r>
                    <m:sSub>
                      <m:sSubPr>
                        <m:ctrlPr>
                          <a:rPr lang="en-US" sz="3800" i="1">
                            <a:latin typeface="Cambria Math" panose="02040503050406030204" pitchFamily="18" charset="0"/>
                          </a:rPr>
                        </m:ctrlPr>
                      </m:sSubPr>
                      <m:e>
                        <m:r>
                          <a:rPr lang="en-US" sz="3800" i="1">
                            <a:latin typeface="Cambria Math" panose="02040503050406030204" pitchFamily="18" charset="0"/>
                          </a:rPr>
                          <m:t>𝐴</m:t>
                        </m:r>
                      </m:e>
                      <m:sub>
                        <m:r>
                          <a:rPr lang="en-US" sz="3800" b="0" i="1" smtClean="0">
                            <a:latin typeface="Cambria Math" panose="02040503050406030204" pitchFamily="18" charset="0"/>
                          </a:rPr>
                          <m:t>1</m:t>
                        </m:r>
                      </m:sub>
                    </m:sSub>
                    <m:r>
                      <a:rPr lang="en-US" sz="3800" i="1">
                        <a:latin typeface="Cambria Math" panose="02040503050406030204" pitchFamily="18" charset="0"/>
                      </a:rPr>
                      <m:t>,</m:t>
                    </m:r>
                    <m:sSub>
                      <m:sSubPr>
                        <m:ctrlPr>
                          <a:rPr lang="en-US" sz="3800" i="1">
                            <a:latin typeface="Cambria Math" panose="02040503050406030204" pitchFamily="18" charset="0"/>
                          </a:rPr>
                        </m:ctrlPr>
                      </m:sSubPr>
                      <m:e>
                        <m:r>
                          <a:rPr lang="en-US" sz="3800" i="1">
                            <a:latin typeface="Cambria Math" panose="02040503050406030204" pitchFamily="18" charset="0"/>
                          </a:rPr>
                          <m:t>𝐴</m:t>
                        </m:r>
                      </m:e>
                      <m:sub>
                        <m:r>
                          <a:rPr lang="en-US" sz="3800" b="0" i="1" smtClean="0">
                            <a:latin typeface="Cambria Math" panose="02040503050406030204" pitchFamily="18" charset="0"/>
                          </a:rPr>
                          <m:t>2</m:t>
                        </m:r>
                      </m:sub>
                    </m:sSub>
                    <m:r>
                      <a:rPr lang="en-US" sz="3800" i="1">
                        <a:latin typeface="Cambria Math" panose="02040503050406030204" pitchFamily="18" charset="0"/>
                      </a:rPr>
                      <m:t>,</m:t>
                    </m:r>
                    <m:sSub>
                      <m:sSubPr>
                        <m:ctrlPr>
                          <a:rPr lang="en-US" sz="3800" i="1">
                            <a:latin typeface="Cambria Math" panose="02040503050406030204" pitchFamily="18" charset="0"/>
                          </a:rPr>
                        </m:ctrlPr>
                      </m:sSubPr>
                      <m:e>
                        <m:r>
                          <a:rPr lang="en-US" sz="3800" i="1">
                            <a:latin typeface="Cambria Math" panose="02040503050406030204" pitchFamily="18" charset="0"/>
                          </a:rPr>
                          <m:t>𝐴</m:t>
                        </m:r>
                      </m:e>
                      <m:sub>
                        <m:r>
                          <a:rPr lang="en-US" sz="3800" b="0" i="1" smtClean="0">
                            <a:latin typeface="Cambria Math" panose="02040503050406030204" pitchFamily="18" charset="0"/>
                          </a:rPr>
                          <m:t>3</m:t>
                        </m:r>
                      </m:sub>
                    </m:sSub>
                    <m:r>
                      <a:rPr lang="en-US" sz="3800" i="1">
                        <a:latin typeface="Cambria Math" panose="02040503050406030204" pitchFamily="18" charset="0"/>
                      </a:rPr>
                      <m:t>,</m:t>
                    </m:r>
                    <m:sSub>
                      <m:sSubPr>
                        <m:ctrlPr>
                          <a:rPr lang="en-US" sz="3800" i="1">
                            <a:latin typeface="Cambria Math" panose="02040503050406030204" pitchFamily="18" charset="0"/>
                          </a:rPr>
                        </m:ctrlPr>
                      </m:sSubPr>
                      <m:e>
                        <m:r>
                          <a:rPr lang="en-US" sz="3800" i="1">
                            <a:latin typeface="Cambria Math" panose="02040503050406030204" pitchFamily="18" charset="0"/>
                          </a:rPr>
                          <m:t>𝐴</m:t>
                        </m:r>
                      </m:e>
                      <m:sub>
                        <m:r>
                          <a:rPr lang="en-US" sz="3800" b="0" i="1" smtClean="0">
                            <a:latin typeface="Cambria Math" panose="02040503050406030204" pitchFamily="18" charset="0"/>
                          </a:rPr>
                          <m:t>4</m:t>
                        </m:r>
                      </m:sub>
                    </m:sSub>
                    <m:r>
                      <a:rPr lang="en-US" sz="3800" i="1">
                        <a:latin typeface="Cambria Math" panose="02040503050406030204" pitchFamily="18" charset="0"/>
                      </a:rPr>
                      <m:t>,</m:t>
                    </m:r>
                    <m:sSub>
                      <m:sSubPr>
                        <m:ctrlPr>
                          <a:rPr lang="en-US" sz="3800" i="1">
                            <a:latin typeface="Cambria Math" panose="02040503050406030204" pitchFamily="18" charset="0"/>
                          </a:rPr>
                        </m:ctrlPr>
                      </m:sSubPr>
                      <m:e>
                        <m:r>
                          <a:rPr lang="en-US" sz="3800" i="1">
                            <a:latin typeface="Cambria Math" panose="02040503050406030204" pitchFamily="18" charset="0"/>
                          </a:rPr>
                          <m:t>𝐴</m:t>
                        </m:r>
                      </m:e>
                      <m:sub>
                        <m:r>
                          <a:rPr lang="en-US" sz="3800" b="0" i="1" smtClean="0">
                            <a:latin typeface="Cambria Math" panose="02040503050406030204" pitchFamily="18" charset="0"/>
                          </a:rPr>
                          <m:t>5</m:t>
                        </m:r>
                      </m:sub>
                    </m:sSub>
                    <m:r>
                      <a:rPr lang="en-US" sz="3800" i="1">
                        <a:latin typeface="Cambria Math" panose="02040503050406030204" pitchFamily="18" charset="0"/>
                      </a:rPr>
                      <m:t>,</m:t>
                    </m:r>
                    <m:sSub>
                      <m:sSubPr>
                        <m:ctrlPr>
                          <a:rPr lang="en-US" sz="3800" i="1">
                            <a:latin typeface="Cambria Math" panose="02040503050406030204" pitchFamily="18" charset="0"/>
                          </a:rPr>
                        </m:ctrlPr>
                      </m:sSubPr>
                      <m:e>
                        <m:r>
                          <a:rPr lang="en-US" sz="3800" i="1">
                            <a:latin typeface="Cambria Math" panose="02040503050406030204" pitchFamily="18" charset="0"/>
                          </a:rPr>
                          <m:t>𝐴</m:t>
                        </m:r>
                      </m:e>
                      <m:sub>
                        <m:r>
                          <a:rPr lang="en-US" sz="3800" b="0" i="1" smtClean="0">
                            <a:latin typeface="Cambria Math" panose="02040503050406030204" pitchFamily="18" charset="0"/>
                          </a:rPr>
                          <m:t>6</m:t>
                        </m:r>
                      </m:sub>
                    </m:sSub>
                  </m:oMath>
                </a14:m>
                <a:r>
                  <a:rPr kumimoji="0" lang="en-US" altLang="en-US" sz="3800" b="0" i="0" u="none" strike="noStrike" cap="none" normalizeH="0" baseline="0">
                    <a:ln>
                      <a:noFill/>
                    </a:ln>
                    <a:solidFill>
                      <a:srgbClr val="000000"/>
                    </a:solidFill>
                    <a:effectLst/>
                    <a:ea typeface="OpenSans"/>
                  </a:rPr>
                  <a:t> để tính số tiền còn nợ của chị Hương sau 6 tháng.</a:t>
                </a:r>
                <a:endParaRPr kumimoji="0" lang="en-US" altLang="en-US" sz="3800" b="0" i="0" u="none" strike="noStrike" cap="none" normalizeH="0" baseline="0">
                  <a:ln>
                    <a:noFill/>
                  </a:ln>
                  <a:solidFill>
                    <a:schemeClr val="tx1"/>
                  </a:solidFill>
                  <a:effectLst/>
                </a:endParaRPr>
              </a:p>
              <a:p>
                <a:pPr lvl="0" algn="just">
                  <a:lnSpc>
                    <a:spcPct val="150000"/>
                  </a:lnSpc>
                  <a:spcBef>
                    <a:spcPts val="600"/>
                  </a:spcBef>
                  <a:spcAft>
                    <a:spcPts val="600"/>
                  </a:spcAft>
                </a:pPr>
                <a:r>
                  <a:rPr kumimoji="0" lang="en-US" altLang="en-US" sz="3800" b="0" i="0" u="none" strike="noStrike" cap="none" normalizeH="0" baseline="0">
                    <a:ln>
                      <a:noFill/>
                    </a:ln>
                    <a:solidFill>
                      <a:srgbClr val="000000"/>
                    </a:solidFill>
                    <a:effectLst/>
                    <a:ea typeface="OpenSans"/>
                  </a:rPr>
                  <a:t>b) Dự đoán hệ thức truy hồi đối với dãy số </a:t>
                </a:r>
                <a14:m>
                  <m:oMath xmlns:m="http://schemas.openxmlformats.org/officeDocument/2006/math">
                    <m:d>
                      <m:dPr>
                        <m:ctrlPr>
                          <a:rPr lang="en-US" altLang="en-US" sz="3800" i="1" smtClean="0">
                            <a:solidFill>
                              <a:srgbClr val="000000"/>
                            </a:solidFill>
                            <a:latin typeface="Cambria Math" panose="02040503050406030204" pitchFamily="18" charset="0"/>
                          </a:rPr>
                        </m:ctrlPr>
                      </m:dPr>
                      <m:e>
                        <m:sSub>
                          <m:sSubPr>
                            <m:ctrlPr>
                              <a:rPr lang="en-US" altLang="en-US" sz="3800" i="1">
                                <a:solidFill>
                                  <a:srgbClr val="000000"/>
                                </a:solidFill>
                                <a:latin typeface="Cambria Math" panose="02040503050406030204" pitchFamily="18" charset="0"/>
                              </a:rPr>
                            </m:ctrlPr>
                          </m:sSubPr>
                          <m:e>
                            <m:r>
                              <a:rPr lang="en-US" altLang="en-US" sz="3800" i="1">
                                <a:solidFill>
                                  <a:srgbClr val="000000"/>
                                </a:solidFill>
                                <a:latin typeface="Cambria Math" panose="02040503050406030204" pitchFamily="18" charset="0"/>
                              </a:rPr>
                              <m:t>𝐴</m:t>
                            </m:r>
                          </m:e>
                          <m:sub>
                            <m:r>
                              <a:rPr lang="en-US" altLang="en-US" sz="3800" i="1">
                                <a:solidFill>
                                  <a:srgbClr val="000000"/>
                                </a:solidFill>
                                <a:latin typeface="Cambria Math" panose="02040503050406030204" pitchFamily="18" charset="0"/>
                              </a:rPr>
                              <m:t>𝑛</m:t>
                            </m:r>
                          </m:sub>
                        </m:sSub>
                      </m:e>
                    </m:d>
                  </m:oMath>
                </a14:m>
                <a:r>
                  <a:rPr kumimoji="0" lang="en-US" altLang="en-US" sz="3800" b="0" i="0" u="none" strike="noStrike" cap="none" normalizeH="0" baseline="0">
                    <a:ln>
                      <a:noFill/>
                    </a:ln>
                    <a:solidFill>
                      <a:srgbClr val="000000"/>
                    </a:solidFill>
                    <a:effectLst/>
                    <a:ea typeface="OpenSans"/>
                  </a:rPr>
                  <a:t>.</a:t>
                </a:r>
              </a:p>
            </p:txBody>
          </p:sp>
        </mc:Choice>
        <mc:Fallback xmlns="">
          <p:sp>
            <p:nvSpPr>
              <p:cNvPr id="2" name="Rectangle 1"/>
              <p:cNvSpPr>
                <a:spLocks noRot="1" noChangeAspect="1" noMove="1" noResize="1" noEditPoints="1" noAdjustHandles="1" noChangeArrowheads="1" noChangeShapeType="1" noTextEdit="1"/>
              </p:cNvSpPr>
              <p:nvPr/>
            </p:nvSpPr>
            <p:spPr bwMode="auto">
              <a:xfrm>
                <a:off x="1336757" y="2162056"/>
                <a:ext cx="15465154" cy="5724644"/>
              </a:xfrm>
              <a:prstGeom prst="rect">
                <a:avLst/>
              </a:prstGeom>
              <a:blipFill>
                <a:blip r:embed="rId4"/>
                <a:stretch>
                  <a:fillRect l="-1892" r="-1892" b="-26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5" name="Picture 4"/>
          <p:cNvPicPr>
            <a:picLocks noChangeAspect="1"/>
          </p:cNvPicPr>
          <p:nvPr/>
        </p:nvPicPr>
        <p:blipFill>
          <a:blip r:embed="rId5"/>
          <a:stretch>
            <a:fillRect/>
          </a:stretch>
        </p:blipFill>
        <p:spPr>
          <a:xfrm rot="21046175">
            <a:off x="16593204" y="250948"/>
            <a:ext cx="1216887" cy="1825329"/>
          </a:xfrm>
          <a:prstGeom prst="rect">
            <a:avLst/>
          </a:prstGeom>
        </p:spPr>
      </p:pic>
    </p:spTree>
    <p:extLst>
      <p:ext uri="{BB962C8B-B14F-4D97-AF65-F5344CB8AC3E}">
        <p14:creationId xmlns:p14="http://schemas.microsoft.com/office/powerpoint/2010/main" val="408662490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pic>
        <p:nvPicPr>
          <p:cNvPr id="45" name="Picture 44"/>
          <p:cNvPicPr>
            <a:picLocks noChangeAspect="1"/>
          </p:cNvPicPr>
          <p:nvPr/>
        </p:nvPicPr>
        <p:blipFill>
          <a:blip r:embed="rId2"/>
          <a:stretch>
            <a:fillRect/>
          </a:stretch>
        </p:blipFill>
        <p:spPr>
          <a:xfrm>
            <a:off x="16002000" y="8275824"/>
            <a:ext cx="1949107" cy="1744476"/>
          </a:xfrm>
          <a:prstGeom prst="rect">
            <a:avLst/>
          </a:prstGeom>
        </p:spPr>
      </p:pic>
      <p:pic>
        <p:nvPicPr>
          <p:cNvPr id="48" name="Picture 47"/>
          <p:cNvPicPr>
            <a:picLocks noChangeAspect="1"/>
          </p:cNvPicPr>
          <p:nvPr/>
        </p:nvPicPr>
        <p:blipFill>
          <a:blip r:embed="rId3"/>
          <a:stretch>
            <a:fillRect/>
          </a:stretch>
        </p:blipFill>
        <p:spPr>
          <a:xfrm rot="18596849">
            <a:off x="97529" y="8759030"/>
            <a:ext cx="1620835" cy="2237568"/>
          </a:xfrm>
          <a:prstGeom prst="rect">
            <a:avLst/>
          </a:prstGeom>
        </p:spPr>
      </p:pic>
      <p:sp>
        <p:nvSpPr>
          <p:cNvPr id="7" name="Oval Callout 6"/>
          <p:cNvSpPr/>
          <p:nvPr/>
        </p:nvSpPr>
        <p:spPr>
          <a:xfrm>
            <a:off x="8077200" y="419100"/>
            <a:ext cx="1684751" cy="906726"/>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838200" y="1409700"/>
            <a:ext cx="16764000" cy="8402300"/>
          </a:xfrm>
          <a:prstGeom prst="rect">
            <a:avLst/>
          </a:prstGeom>
        </p:spPr>
        <p:txBody>
          <a:bodyPr wrap="square">
            <a:spAutoFit/>
          </a:bodyPr>
          <a:lstStyle/>
          <a:p>
            <a:pPr algn="just">
              <a:lnSpc>
                <a:spcPct val="150000"/>
              </a:lnSpc>
              <a:spcAft>
                <a:spcPts val="0"/>
              </a:spcAft>
            </a:pPr>
            <a:r>
              <a:rPr lang="en-US" sz="3600">
                <a:latin typeface="Arial" panose="020B0604020202020204" pitchFamily="34" charset="0"/>
                <a:ea typeface="Times New Roman" panose="02020603050405020304" pitchFamily="18" charset="0"/>
                <a:cs typeface="Arial" panose="020B0604020202020204" pitchFamily="34" charset="0"/>
              </a:rPr>
              <a:t>a) Ta có: A</a:t>
            </a:r>
            <a:r>
              <a:rPr lang="en-US" sz="3600" baseline="-25000">
                <a:latin typeface="Arial" panose="020B0604020202020204" pitchFamily="34" charset="0"/>
                <a:ea typeface="Times New Roman" panose="02020603050405020304" pitchFamily="18" charset="0"/>
                <a:cs typeface="Arial" panose="020B0604020202020204" pitchFamily="34" charset="0"/>
              </a:rPr>
              <a:t>0</a:t>
            </a:r>
            <a:r>
              <a:rPr lang="en-US" sz="3600">
                <a:latin typeface="Arial" panose="020B0604020202020204" pitchFamily="34" charset="0"/>
                <a:ea typeface="Times New Roman" panose="02020603050405020304" pitchFamily="18" charset="0"/>
                <a:cs typeface="Arial" panose="020B0604020202020204" pitchFamily="34" charset="0"/>
              </a:rPr>
              <a:t> = 100 (triệu đồng)</a:t>
            </a:r>
          </a:p>
          <a:p>
            <a:pPr marL="571500" indent="-571500" algn="just">
              <a:lnSpc>
                <a:spcPct val="150000"/>
              </a:lnSpc>
              <a:spcAft>
                <a:spcPts val="0"/>
              </a:spcAft>
              <a:buFont typeface="Arial" panose="020B0604020202020204" pitchFamily="34" charset="0"/>
              <a:buChar char="•"/>
            </a:pPr>
            <a:r>
              <a:rPr lang="en-US" sz="3600">
                <a:latin typeface="Arial" panose="020B0604020202020204" pitchFamily="34" charset="0"/>
                <a:ea typeface="Times New Roman" panose="02020603050405020304" pitchFamily="18" charset="0"/>
                <a:cs typeface="Arial" panose="020B0604020202020204" pitchFamily="34" charset="0"/>
              </a:rPr>
              <a:t>Tiền lãi chị Hương phải trả sau 1 tháng là: 100 . 0,8% = 0,8 (triệu đồng).</a:t>
            </a:r>
          </a:p>
          <a:p>
            <a:pPr algn="just">
              <a:lnSpc>
                <a:spcPct val="150000"/>
              </a:lnSpc>
              <a:spcAft>
                <a:spcPts val="0"/>
              </a:spcAft>
            </a:pPr>
            <a:r>
              <a:rPr lang="en-US" sz="3600">
                <a:latin typeface="Arial" panose="020B0604020202020204" pitchFamily="34" charset="0"/>
                <a:ea typeface="Times New Roman" panose="02020603050405020304" pitchFamily="18" charset="0"/>
                <a:cs typeface="Arial" panose="020B0604020202020204" pitchFamily="34" charset="0"/>
              </a:rPr>
              <a:t>Do đó, số tiền gốc chị Hương trả được sau 1 tháng là: 2 – 0,8 = 1,2 (triệu đồng).</a:t>
            </a:r>
          </a:p>
          <a:p>
            <a:pPr algn="just">
              <a:lnSpc>
                <a:spcPct val="150000"/>
              </a:lnSpc>
              <a:spcAft>
                <a:spcPts val="0"/>
              </a:spcAft>
            </a:pPr>
            <a:r>
              <a:rPr lang="en-US" sz="3600">
                <a:latin typeface="Arial" panose="020B0604020202020204" pitchFamily="34" charset="0"/>
                <a:ea typeface="Times New Roman" panose="02020603050405020304" pitchFamily="18" charset="0"/>
                <a:cs typeface="Arial" panose="020B0604020202020204" pitchFamily="34" charset="0"/>
              </a:rPr>
              <a:t>Khi đó, số tiền còn nợ của chị Hương sau 1 tháng là:</a:t>
            </a:r>
          </a:p>
          <a:p>
            <a:pPr algn="ctr">
              <a:lnSpc>
                <a:spcPct val="150000"/>
              </a:lnSpc>
              <a:spcAft>
                <a:spcPts val="0"/>
              </a:spcAft>
            </a:pPr>
            <a:r>
              <a:rPr lang="en-US" sz="3600">
                <a:latin typeface="Arial" panose="020B0604020202020204" pitchFamily="34" charset="0"/>
                <a:ea typeface="Times New Roman" panose="02020603050405020304" pitchFamily="18" charset="0"/>
                <a:cs typeface="Arial" panose="020B0604020202020204" pitchFamily="34" charset="0"/>
              </a:rPr>
              <a:t>A</a:t>
            </a:r>
            <a:r>
              <a:rPr lang="en-US" sz="3600" baseline="-25000">
                <a:latin typeface="Arial" panose="020B0604020202020204" pitchFamily="34" charset="0"/>
                <a:ea typeface="Times New Roman" panose="02020603050405020304" pitchFamily="18" charset="0"/>
                <a:cs typeface="Arial" panose="020B0604020202020204" pitchFamily="34" charset="0"/>
              </a:rPr>
              <a:t>1</a:t>
            </a:r>
            <a:r>
              <a:rPr lang="en-US" sz="3600">
                <a:latin typeface="Arial" panose="020B0604020202020204" pitchFamily="34" charset="0"/>
                <a:ea typeface="Times New Roman" panose="02020603050405020304" pitchFamily="18" charset="0"/>
                <a:cs typeface="Arial" panose="020B0604020202020204" pitchFamily="34" charset="0"/>
              </a:rPr>
              <a:t> = 100 – 1,2 = 98,8 (triệu đồng).</a:t>
            </a:r>
          </a:p>
          <a:p>
            <a:pPr marL="571500" indent="-571500" algn="just">
              <a:lnSpc>
                <a:spcPct val="150000"/>
              </a:lnSpc>
              <a:spcAft>
                <a:spcPts val="0"/>
              </a:spcAft>
              <a:buFont typeface="Arial" panose="020B0604020202020204" pitchFamily="34" charset="0"/>
              <a:buChar char="•"/>
            </a:pPr>
            <a:r>
              <a:rPr lang="en-US" sz="3600">
                <a:latin typeface="Arial" panose="020B0604020202020204" pitchFamily="34" charset="0"/>
                <a:ea typeface="Times New Roman" panose="02020603050405020304" pitchFamily="18" charset="0"/>
                <a:cs typeface="Arial" panose="020B0604020202020204" pitchFamily="34" charset="0"/>
              </a:rPr>
              <a:t>Tiền lãi chị Hương phải trả sau 2 tháng là: 98,8 . 0,8% = 0,7904 (triệu đồng).</a:t>
            </a:r>
          </a:p>
          <a:p>
            <a:pPr algn="just">
              <a:lnSpc>
                <a:spcPct val="150000"/>
              </a:lnSpc>
              <a:spcAft>
                <a:spcPts val="0"/>
              </a:spcAft>
            </a:pPr>
            <a:r>
              <a:rPr lang="en-US" sz="3600">
                <a:latin typeface="Arial" panose="020B0604020202020204" pitchFamily="34" charset="0"/>
                <a:ea typeface="Times New Roman" panose="02020603050405020304" pitchFamily="18" charset="0"/>
                <a:cs typeface="Arial" panose="020B0604020202020204" pitchFamily="34" charset="0"/>
              </a:rPr>
              <a:t>Do đó, số tiền gốc chị Hương trả được sau 2 tháng là: </a:t>
            </a:r>
          </a:p>
          <a:p>
            <a:pPr algn="ctr">
              <a:lnSpc>
                <a:spcPct val="150000"/>
              </a:lnSpc>
              <a:spcAft>
                <a:spcPts val="0"/>
              </a:spcAft>
            </a:pPr>
            <a:r>
              <a:rPr lang="en-US" sz="3600">
                <a:latin typeface="Arial" panose="020B0604020202020204" pitchFamily="34" charset="0"/>
                <a:ea typeface="Times New Roman" panose="02020603050405020304" pitchFamily="18" charset="0"/>
                <a:cs typeface="Arial" panose="020B0604020202020204" pitchFamily="34" charset="0"/>
              </a:rPr>
              <a:t>2 – 0,7904 = 1,2096 (triệu đồng).</a:t>
            </a:r>
          </a:p>
          <a:p>
            <a:pPr algn="just">
              <a:lnSpc>
                <a:spcPct val="150000"/>
              </a:lnSpc>
              <a:spcAft>
                <a:spcPts val="0"/>
              </a:spcAft>
            </a:pPr>
            <a:r>
              <a:rPr lang="en-US" sz="3600">
                <a:latin typeface="Arial" panose="020B0604020202020204" pitchFamily="34" charset="0"/>
                <a:ea typeface="Times New Roman" panose="02020603050405020304" pitchFamily="18" charset="0"/>
                <a:cs typeface="Arial" panose="020B0604020202020204" pitchFamily="34" charset="0"/>
              </a:rPr>
              <a:t>Khi đó, số tiền còn nợ của chị Hương sau 2 tháng là:</a:t>
            </a:r>
          </a:p>
          <a:p>
            <a:pPr algn="ctr">
              <a:lnSpc>
                <a:spcPct val="150000"/>
              </a:lnSpc>
              <a:spcAft>
                <a:spcPts val="0"/>
              </a:spcAft>
            </a:pPr>
            <a:r>
              <a:rPr lang="en-US" sz="3600">
                <a:latin typeface="Arial" panose="020B0604020202020204" pitchFamily="34" charset="0"/>
                <a:ea typeface="Times New Roman" panose="02020603050405020304" pitchFamily="18" charset="0"/>
                <a:cs typeface="Arial" panose="020B0604020202020204" pitchFamily="34" charset="0"/>
              </a:rPr>
              <a:t>A</a:t>
            </a:r>
            <a:r>
              <a:rPr lang="en-US" sz="3600" baseline="-25000">
                <a:latin typeface="Arial" panose="020B0604020202020204" pitchFamily="34" charset="0"/>
                <a:ea typeface="Times New Roman" panose="02020603050405020304" pitchFamily="18" charset="0"/>
                <a:cs typeface="Arial" panose="020B0604020202020204" pitchFamily="34" charset="0"/>
              </a:rPr>
              <a:t>2</a:t>
            </a:r>
            <a:r>
              <a:rPr lang="en-US" sz="3600">
                <a:latin typeface="Arial" panose="020B0604020202020204" pitchFamily="34" charset="0"/>
                <a:ea typeface="Times New Roman" panose="02020603050405020304" pitchFamily="18" charset="0"/>
                <a:cs typeface="Arial" panose="020B0604020202020204" pitchFamily="34" charset="0"/>
              </a:rPr>
              <a:t> = 98,8 – 1,2096 = 97,5904 (triệu đồng).</a:t>
            </a:r>
          </a:p>
        </p:txBody>
      </p:sp>
    </p:spTree>
    <p:extLst>
      <p:ext uri="{BB962C8B-B14F-4D97-AF65-F5344CB8AC3E}">
        <p14:creationId xmlns:p14="http://schemas.microsoft.com/office/powerpoint/2010/main" val="210969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anim calcmode="lin" valueType="num">
                                      <p:cBhvr>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anim calcmode="lin" valueType="num">
                                      <p:cBhvr>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anim calcmode="lin" valueType="num">
                                      <p:cBhvr>
                                        <p:cTn id="4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anim calcmode="lin" valueType="num">
                                      <p:cBhvr>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500"/>
                                        <p:tgtEl>
                                          <p:spTgt spid="3">
                                            <p:txEl>
                                              <p:pRg st="9" end="9"/>
                                            </p:txEl>
                                          </p:spTgt>
                                        </p:tgtEl>
                                      </p:cBhvr>
                                    </p:animEffect>
                                    <p:anim calcmode="lin" valueType="num">
                                      <p:cBhvr>
                                        <p:cTn id="5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5562600" y="459081"/>
            <a:ext cx="6096001" cy="2980178"/>
            <a:chOff x="5943599" y="288505"/>
            <a:chExt cx="6096001" cy="2980178"/>
          </a:xfrm>
        </p:grpSpPr>
        <p:grpSp>
          <p:nvGrpSpPr>
            <p:cNvPr id="16" name="Group 2"/>
            <p:cNvGrpSpPr/>
            <p:nvPr/>
          </p:nvGrpSpPr>
          <p:grpSpPr>
            <a:xfrm>
              <a:off x="5943599" y="288505"/>
              <a:ext cx="6096001" cy="2980178"/>
              <a:chOff x="0" y="-28575"/>
              <a:chExt cx="2275295" cy="841375"/>
            </a:xfrm>
          </p:grpSpPr>
          <p:sp>
            <p:nvSpPr>
              <p:cNvPr id="18" name="Freeform 3"/>
              <p:cNvSpPr/>
              <p:nvPr/>
            </p:nvSpPr>
            <p:spPr>
              <a:xfrm>
                <a:off x="426618" y="0"/>
                <a:ext cx="1848677"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9"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sp>
          <p:nvSpPr>
            <p:cNvPr id="17" name="Rectangle 16"/>
            <p:cNvSpPr/>
            <p:nvPr/>
          </p:nvSpPr>
          <p:spPr>
            <a:xfrm>
              <a:off x="7619999" y="400924"/>
              <a:ext cx="3834704" cy="942053"/>
            </a:xfrm>
            <a:prstGeom prst="rect">
              <a:avLst/>
            </a:prstGeom>
          </p:spPr>
          <p:txBody>
            <a:bodyPr wrap="none">
              <a:spAutoFit/>
            </a:bodyPr>
            <a:lstStyle/>
            <a:p>
              <a:pPr algn="just">
                <a:lnSpc>
                  <a:spcPct val="150000"/>
                </a:lnSpc>
                <a:spcAft>
                  <a:spcPts val="600"/>
                </a:spcAft>
              </a:pPr>
              <a:r>
                <a:rPr lang="nl-NL" sz="4200" b="1">
                  <a:solidFill>
                    <a:schemeClr val="bg1"/>
                  </a:solidFill>
                  <a:latin typeface="Arial" panose="020B0604020202020204" pitchFamily="34" charset="0"/>
                  <a:ea typeface="Times New Roman" panose="02020603050405020304" pitchFamily="18" charset="0"/>
                  <a:cs typeface="Arial" panose="020B0604020202020204" pitchFamily="34" charset="0"/>
                </a:rPr>
                <a:t>Dãy số vô hạn</a:t>
              </a:r>
              <a:endParaRPr lang="en-US" sz="4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20" name="Picture 19"/>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12269" y="1943100"/>
            <a:ext cx="979790" cy="914400"/>
          </a:xfrm>
          <a:prstGeom prst="rect">
            <a:avLst/>
          </a:prstGeom>
        </p:spPr>
      </p:pic>
      <p:sp>
        <p:nvSpPr>
          <p:cNvPr id="21" name="TextBox 20"/>
          <p:cNvSpPr txBox="1"/>
          <p:nvPr/>
        </p:nvSpPr>
        <p:spPr>
          <a:xfrm>
            <a:off x="1513190" y="2071405"/>
            <a:ext cx="3581400" cy="707886"/>
          </a:xfrm>
          <a:prstGeom prst="rect">
            <a:avLst/>
          </a:prstGeom>
          <a:noFill/>
        </p:spPr>
        <p:txBody>
          <a:bodyPr wrap="square" rtlCol="0">
            <a:spAutoFit/>
          </a:bodyPr>
          <a:lstStyle/>
          <a:p>
            <a:r>
              <a:rPr lang="nl-NL" sz="4000" b="1" dirty="0">
                <a:solidFill>
                  <a:srgbClr val="C00000"/>
                </a:solidFill>
                <a:latin typeface="Arial" panose="020B0604020202020204" pitchFamily="34" charset="0"/>
                <a:cs typeface="Arial" panose="020B0604020202020204" pitchFamily="34" charset="0"/>
              </a:rPr>
              <a:t>HĐ 1:</a:t>
            </a:r>
            <a:endParaRPr lang="en-US" sz="4000" dirty="0">
              <a:solidFill>
                <a:srgbClr val="C00000"/>
              </a:solidFill>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4"/>
          <a:stretch>
            <a:fillRect/>
          </a:stretch>
        </p:blipFill>
        <p:spPr>
          <a:xfrm>
            <a:off x="16459200" y="783463"/>
            <a:ext cx="1347333" cy="725487"/>
          </a:xfrm>
          <a:prstGeom prst="rect">
            <a:avLst/>
          </a:prstGeom>
        </p:spPr>
      </p:pic>
      <p:sp>
        <p:nvSpPr>
          <p:cNvPr id="26" name="TextBox 25"/>
          <p:cNvSpPr txBox="1"/>
          <p:nvPr/>
        </p:nvSpPr>
        <p:spPr>
          <a:xfrm>
            <a:off x="609600" y="1951457"/>
            <a:ext cx="17396138" cy="1846659"/>
          </a:xfrm>
          <a:prstGeom prst="rect">
            <a:avLst/>
          </a:prstGeom>
          <a:noFill/>
        </p:spPr>
        <p:txBody>
          <a:bodyPr wrap="square" rtlCol="0">
            <a:spAutoFit/>
          </a:bodyPr>
          <a:lstStyle/>
          <a:p>
            <a:pPr algn="just">
              <a:lnSpc>
                <a:spcPct val="150000"/>
              </a:lnSpc>
            </a:pPr>
            <a:r>
              <a:rPr lang="en-US" sz="3800">
                <a:solidFill>
                  <a:srgbClr val="000000"/>
                </a:solidFill>
              </a:rPr>
              <a:t>                      </a:t>
            </a:r>
            <a:r>
              <a:rPr lang="vi-VN" sz="3800">
                <a:solidFill>
                  <a:srgbClr val="000000"/>
                </a:solidFill>
              </a:rPr>
              <a:t>Viết năm số chính phương đầu theo thứ tự tăng dần. Từ đó, dự đoán công thức tính số chính phương thứ </a:t>
            </a:r>
            <a:r>
              <a:rPr lang="vi-VN" sz="3800" i="1">
                <a:solidFill>
                  <a:srgbClr val="000000"/>
                </a:solidFill>
              </a:rPr>
              <a:t>n.</a:t>
            </a:r>
            <a:endParaRPr lang="en-US" sz="3800">
              <a:cs typeface="Arial" panose="020B0604020202020204" pitchFamily="34" charset="0"/>
            </a:endParaRPr>
          </a:p>
        </p:txBody>
      </p:sp>
      <p:sp>
        <p:nvSpPr>
          <p:cNvPr id="27" name="Rectangle 26"/>
          <p:cNvSpPr/>
          <p:nvPr/>
        </p:nvSpPr>
        <p:spPr>
          <a:xfrm>
            <a:off x="8242864" y="4076700"/>
            <a:ext cx="1826975" cy="677108"/>
          </a:xfrm>
          <a:prstGeom prst="rect">
            <a:avLst/>
          </a:prstGeom>
        </p:spPr>
        <p:txBody>
          <a:bodyPr wrap="none">
            <a:spAutoFit/>
          </a:bodyPr>
          <a:lstStyle/>
          <a:p>
            <a:r>
              <a:rPr lang="en-US" sz="3800" b="1" i="1" u="sng">
                <a:solidFill>
                  <a:schemeClr val="tx2"/>
                </a:solidFill>
                <a:latin typeface="Arial" panose="020B0604020202020204" pitchFamily="34" charset="0"/>
                <a:ea typeface="Times New Roman" panose="02020603050405020304" pitchFamily="18" charset="0"/>
                <a:cs typeface="Arial" panose="020B0604020202020204" pitchFamily="34" charset="0"/>
              </a:rPr>
              <a:t>Trả lời:</a:t>
            </a:r>
            <a:endParaRPr lang="en-US" sz="3800" b="1" i="1" u="sng">
              <a:solidFill>
                <a:schemeClr val="tx2"/>
              </a:solidFill>
            </a:endParaRPr>
          </a:p>
        </p:txBody>
      </p:sp>
      <p:sp>
        <p:nvSpPr>
          <p:cNvPr id="28" name="Rectangle 27"/>
          <p:cNvSpPr/>
          <p:nvPr/>
        </p:nvSpPr>
        <p:spPr>
          <a:xfrm>
            <a:off x="609600" y="4879687"/>
            <a:ext cx="17015744" cy="5216813"/>
          </a:xfrm>
          <a:prstGeom prst="rect">
            <a:avLst/>
          </a:prstGeom>
        </p:spPr>
        <p:txBody>
          <a:bodyPr wrap="square">
            <a:spAutoFit/>
          </a:bodyPr>
          <a:lstStyle/>
          <a:p>
            <a:pPr algn="just">
              <a:lnSpc>
                <a:spcPct val="150000"/>
              </a:lnSpc>
            </a:pPr>
            <a:r>
              <a:rPr lang="en-US" sz="3700">
                <a:latin typeface="Arial" panose="020B0604020202020204" pitchFamily="34" charset="0"/>
                <a:ea typeface="Times New Roman" panose="02020603050405020304" pitchFamily="18" charset="0"/>
                <a:cs typeface="Arial" panose="020B0604020202020204" pitchFamily="34" charset="0"/>
              </a:rPr>
              <a:t>Năm số chính phương đầu theo thứ tự tăng dần là: 0; 1; 4; 9; 16.</a:t>
            </a:r>
          </a:p>
          <a:p>
            <a:pPr algn="just">
              <a:lnSpc>
                <a:spcPct val="150000"/>
              </a:lnSpc>
            </a:pPr>
            <a:r>
              <a:rPr lang="en-US" sz="3700">
                <a:latin typeface="Arial" panose="020B0604020202020204" pitchFamily="34" charset="0"/>
                <a:ea typeface="Times New Roman" panose="02020603050405020304" pitchFamily="18" charset="0"/>
                <a:cs typeface="Arial" panose="020B0604020202020204" pitchFamily="34" charset="0"/>
              </a:rPr>
              <a:t>Số chính phương thứ nhất là u</a:t>
            </a:r>
            <a:r>
              <a:rPr lang="en-US" sz="3700" baseline="-25000">
                <a:latin typeface="Arial" panose="020B0604020202020204" pitchFamily="34" charset="0"/>
                <a:ea typeface="Times New Roman" panose="02020603050405020304" pitchFamily="18" charset="0"/>
                <a:cs typeface="Arial" panose="020B0604020202020204" pitchFamily="34" charset="0"/>
              </a:rPr>
              <a:t>1</a:t>
            </a:r>
            <a:r>
              <a:rPr lang="en-US" sz="3700">
                <a:latin typeface="Arial" panose="020B0604020202020204" pitchFamily="34" charset="0"/>
                <a:ea typeface="Times New Roman" panose="02020603050405020304" pitchFamily="18" charset="0"/>
                <a:cs typeface="Arial" panose="020B0604020202020204" pitchFamily="34" charset="0"/>
              </a:rPr>
              <a:t> = 0</a:t>
            </a:r>
            <a:r>
              <a:rPr lang="en-US" sz="3700" baseline="30000">
                <a:latin typeface="Arial" panose="020B0604020202020204" pitchFamily="34" charset="0"/>
                <a:ea typeface="Times New Roman" panose="02020603050405020304" pitchFamily="18" charset="0"/>
                <a:cs typeface="Arial" panose="020B0604020202020204" pitchFamily="34" charset="0"/>
              </a:rPr>
              <a:t>2</a:t>
            </a:r>
            <a:r>
              <a:rPr lang="en-US" sz="3700">
                <a:latin typeface="Arial" panose="020B0604020202020204" pitchFamily="34" charset="0"/>
                <a:ea typeface="Times New Roman" panose="02020603050405020304" pitchFamily="18" charset="0"/>
                <a:cs typeface="Arial" panose="020B0604020202020204" pitchFamily="34" charset="0"/>
              </a:rPr>
              <a:t> = 0; Số chính phương thứ hai là u</a:t>
            </a:r>
            <a:r>
              <a:rPr lang="en-US" sz="3700" baseline="-25000">
                <a:latin typeface="Arial" panose="020B0604020202020204" pitchFamily="34" charset="0"/>
                <a:ea typeface="Times New Roman" panose="02020603050405020304" pitchFamily="18" charset="0"/>
                <a:cs typeface="Arial" panose="020B0604020202020204" pitchFamily="34" charset="0"/>
              </a:rPr>
              <a:t>2</a:t>
            </a:r>
            <a:r>
              <a:rPr lang="en-US" sz="3700">
                <a:latin typeface="Arial" panose="020B0604020202020204" pitchFamily="34" charset="0"/>
                <a:ea typeface="Times New Roman" panose="02020603050405020304" pitchFamily="18" charset="0"/>
                <a:cs typeface="Arial" panose="020B0604020202020204" pitchFamily="34" charset="0"/>
              </a:rPr>
              <a:t> = 1</a:t>
            </a:r>
            <a:r>
              <a:rPr lang="en-US" sz="3700" baseline="30000">
                <a:latin typeface="Arial" panose="020B0604020202020204" pitchFamily="34" charset="0"/>
                <a:ea typeface="Times New Roman" panose="02020603050405020304" pitchFamily="18" charset="0"/>
                <a:cs typeface="Arial" panose="020B0604020202020204" pitchFamily="34" charset="0"/>
              </a:rPr>
              <a:t>2</a:t>
            </a:r>
            <a:r>
              <a:rPr lang="en-US" sz="3700">
                <a:latin typeface="Arial" panose="020B0604020202020204" pitchFamily="34" charset="0"/>
                <a:ea typeface="Times New Roman" panose="02020603050405020304" pitchFamily="18" charset="0"/>
                <a:cs typeface="Arial" panose="020B0604020202020204" pitchFamily="34" charset="0"/>
              </a:rPr>
              <a:t> = 1</a:t>
            </a:r>
          </a:p>
          <a:p>
            <a:pPr algn="just">
              <a:lnSpc>
                <a:spcPct val="150000"/>
              </a:lnSpc>
            </a:pPr>
            <a:r>
              <a:rPr lang="en-US" sz="3700">
                <a:latin typeface="Arial" panose="020B0604020202020204" pitchFamily="34" charset="0"/>
                <a:ea typeface="Times New Roman" panose="02020603050405020304" pitchFamily="18" charset="0"/>
                <a:cs typeface="Arial" panose="020B0604020202020204" pitchFamily="34" charset="0"/>
              </a:rPr>
              <a:t>Số chính phương thứ ba là u</a:t>
            </a:r>
            <a:r>
              <a:rPr lang="en-US" sz="3700" baseline="-25000">
                <a:latin typeface="Arial" panose="020B0604020202020204" pitchFamily="34" charset="0"/>
                <a:ea typeface="Times New Roman" panose="02020603050405020304" pitchFamily="18" charset="0"/>
                <a:cs typeface="Arial" panose="020B0604020202020204" pitchFamily="34" charset="0"/>
              </a:rPr>
              <a:t>3</a:t>
            </a:r>
            <a:r>
              <a:rPr lang="en-US" sz="3700">
                <a:latin typeface="Arial" panose="020B0604020202020204" pitchFamily="34" charset="0"/>
                <a:ea typeface="Times New Roman" panose="02020603050405020304" pitchFamily="18" charset="0"/>
                <a:cs typeface="Arial" panose="020B0604020202020204" pitchFamily="34" charset="0"/>
              </a:rPr>
              <a:t> = 2</a:t>
            </a:r>
            <a:r>
              <a:rPr lang="en-US" sz="3700" baseline="30000">
                <a:latin typeface="Arial" panose="020B0604020202020204" pitchFamily="34" charset="0"/>
                <a:ea typeface="Times New Roman" panose="02020603050405020304" pitchFamily="18" charset="0"/>
                <a:cs typeface="Arial" panose="020B0604020202020204" pitchFamily="34" charset="0"/>
              </a:rPr>
              <a:t>2</a:t>
            </a:r>
            <a:r>
              <a:rPr lang="en-US" sz="3700">
                <a:latin typeface="Arial" panose="020B0604020202020204" pitchFamily="34" charset="0"/>
                <a:ea typeface="Times New Roman" panose="02020603050405020304" pitchFamily="18" charset="0"/>
                <a:cs typeface="Arial" panose="020B0604020202020204" pitchFamily="34" charset="0"/>
              </a:rPr>
              <a:t> = 4; Số chính phương thứ tư là u</a:t>
            </a:r>
            <a:r>
              <a:rPr lang="en-US" sz="3700" baseline="-25000">
                <a:latin typeface="Arial" panose="020B0604020202020204" pitchFamily="34" charset="0"/>
                <a:ea typeface="Times New Roman" panose="02020603050405020304" pitchFamily="18" charset="0"/>
                <a:cs typeface="Arial" panose="020B0604020202020204" pitchFamily="34" charset="0"/>
              </a:rPr>
              <a:t>4</a:t>
            </a:r>
            <a:r>
              <a:rPr lang="en-US" sz="3700">
                <a:latin typeface="Arial" panose="020B0604020202020204" pitchFamily="34" charset="0"/>
                <a:ea typeface="Times New Roman" panose="02020603050405020304" pitchFamily="18" charset="0"/>
                <a:cs typeface="Arial" panose="020B0604020202020204" pitchFamily="34" charset="0"/>
              </a:rPr>
              <a:t> = 3</a:t>
            </a:r>
            <a:r>
              <a:rPr lang="en-US" sz="3700" baseline="30000">
                <a:latin typeface="Arial" panose="020B0604020202020204" pitchFamily="34" charset="0"/>
                <a:ea typeface="Times New Roman" panose="02020603050405020304" pitchFamily="18" charset="0"/>
                <a:cs typeface="Arial" panose="020B0604020202020204" pitchFamily="34" charset="0"/>
              </a:rPr>
              <a:t>2</a:t>
            </a:r>
            <a:r>
              <a:rPr lang="en-US" sz="3700">
                <a:latin typeface="Arial" panose="020B0604020202020204" pitchFamily="34" charset="0"/>
                <a:ea typeface="Times New Roman" panose="02020603050405020304" pitchFamily="18" charset="0"/>
                <a:cs typeface="Arial" panose="020B0604020202020204" pitchFamily="34" charset="0"/>
              </a:rPr>
              <a:t> = 9</a:t>
            </a:r>
          </a:p>
          <a:p>
            <a:pPr algn="just">
              <a:lnSpc>
                <a:spcPct val="150000"/>
              </a:lnSpc>
            </a:pPr>
            <a:r>
              <a:rPr lang="en-US" sz="3700">
                <a:latin typeface="Arial" panose="020B0604020202020204" pitchFamily="34" charset="0"/>
                <a:ea typeface="Times New Roman" panose="02020603050405020304" pitchFamily="18" charset="0"/>
                <a:cs typeface="Arial" panose="020B0604020202020204" pitchFamily="34" charset="0"/>
              </a:rPr>
              <a:t>Số chính phương thứ năm là u</a:t>
            </a:r>
            <a:r>
              <a:rPr lang="en-US" sz="3700" baseline="-25000">
                <a:latin typeface="Arial" panose="020B0604020202020204" pitchFamily="34" charset="0"/>
                <a:ea typeface="Times New Roman" panose="02020603050405020304" pitchFamily="18" charset="0"/>
                <a:cs typeface="Arial" panose="020B0604020202020204" pitchFamily="34" charset="0"/>
              </a:rPr>
              <a:t>5</a:t>
            </a:r>
            <a:r>
              <a:rPr lang="en-US" sz="3700">
                <a:latin typeface="Arial" panose="020B0604020202020204" pitchFamily="34" charset="0"/>
                <a:ea typeface="Times New Roman" panose="02020603050405020304" pitchFamily="18" charset="0"/>
                <a:cs typeface="Arial" panose="020B0604020202020204" pitchFamily="34" charset="0"/>
              </a:rPr>
              <a:t> = 4</a:t>
            </a:r>
            <a:r>
              <a:rPr lang="en-US" sz="3700" baseline="30000">
                <a:latin typeface="Arial" panose="020B0604020202020204" pitchFamily="34" charset="0"/>
                <a:ea typeface="Times New Roman" panose="02020603050405020304" pitchFamily="18" charset="0"/>
                <a:cs typeface="Arial" panose="020B0604020202020204" pitchFamily="34" charset="0"/>
              </a:rPr>
              <a:t>2</a:t>
            </a:r>
            <a:r>
              <a:rPr lang="en-US" sz="3700">
                <a:latin typeface="Arial" panose="020B0604020202020204" pitchFamily="34" charset="0"/>
                <a:ea typeface="Times New Roman" panose="02020603050405020304" pitchFamily="18" charset="0"/>
                <a:cs typeface="Arial" panose="020B0604020202020204" pitchFamily="34" charset="0"/>
              </a:rPr>
              <a:t> = 16</a:t>
            </a:r>
          </a:p>
          <a:p>
            <a:pPr algn="just">
              <a:lnSpc>
                <a:spcPct val="150000"/>
              </a:lnSpc>
            </a:pPr>
            <a:r>
              <a:rPr lang="en-US" sz="3700">
                <a:latin typeface="Arial" panose="020B0604020202020204" pitchFamily="34" charset="0"/>
                <a:ea typeface="Times New Roman" panose="02020603050405020304" pitchFamily="18" charset="0"/>
                <a:cs typeface="Arial" panose="020B0604020202020204" pitchFamily="34" charset="0"/>
              </a:rPr>
              <a:t>Tiếp tục như trên, ta dự đoán được công thức tính số chính phương thứ n là u</a:t>
            </a:r>
            <a:r>
              <a:rPr lang="en-US" sz="3700" baseline="-25000">
                <a:latin typeface="Arial" panose="020B0604020202020204" pitchFamily="34" charset="0"/>
                <a:ea typeface="Times New Roman" panose="02020603050405020304" pitchFamily="18" charset="0"/>
                <a:cs typeface="Arial" panose="020B0604020202020204" pitchFamily="34" charset="0"/>
              </a:rPr>
              <a:t>n</a:t>
            </a:r>
            <a:r>
              <a:rPr lang="en-US" sz="3700">
                <a:latin typeface="Arial" panose="020B0604020202020204" pitchFamily="34" charset="0"/>
                <a:ea typeface="Times New Roman" panose="02020603050405020304" pitchFamily="18" charset="0"/>
                <a:cs typeface="Arial" panose="020B0604020202020204" pitchFamily="34" charset="0"/>
              </a:rPr>
              <a:t> = (n – 1)</a:t>
            </a:r>
            <a:r>
              <a:rPr lang="en-US" sz="3700" baseline="30000">
                <a:latin typeface="Arial" panose="020B0604020202020204" pitchFamily="34" charset="0"/>
                <a:ea typeface="Times New Roman" panose="02020603050405020304" pitchFamily="18" charset="0"/>
                <a:cs typeface="Arial" panose="020B0604020202020204" pitchFamily="34" charset="0"/>
              </a:rPr>
              <a:t>2</a:t>
            </a:r>
            <a:r>
              <a:rPr lang="en-US" sz="3700">
                <a:latin typeface="Arial" panose="020B0604020202020204" pitchFamily="34" charset="0"/>
                <a:ea typeface="Times New Roman" panose="02020603050405020304" pitchFamily="18" charset="0"/>
                <a:cs typeface="Arial" panose="020B0604020202020204" pitchFamily="34" charset="0"/>
              </a:rPr>
              <a:t> với n </a:t>
            </a:r>
            <a:r>
              <a:rPr lang="en-US" sz="3700">
                <a:latin typeface="Arial" panose="020B0604020202020204" pitchFamily="34" charset="0"/>
                <a:ea typeface="Cambria Math" panose="02040503050406030204" pitchFamily="18" charset="0"/>
                <a:cs typeface="Arial" panose="020B0604020202020204" pitchFamily="34" charset="0"/>
              </a:rPr>
              <a:t>∈</a:t>
            </a:r>
            <a:r>
              <a:rPr lang="en-US" sz="3700">
                <a:latin typeface="Arial" panose="020B0604020202020204" pitchFamily="34" charset="0"/>
                <a:ea typeface="Times New Roman" panose="02020603050405020304" pitchFamily="18" charset="0"/>
                <a:cs typeface="Arial" panose="020B0604020202020204" pitchFamily="34" charset="0"/>
              </a:rPr>
              <a:t> ℕ</a:t>
            </a:r>
            <a:r>
              <a:rPr lang="en-US" sz="3700" baseline="30000">
                <a:latin typeface="Arial" panose="020B0604020202020204" pitchFamily="34" charset="0"/>
                <a:ea typeface="Times New Roman" panose="02020603050405020304" pitchFamily="18" charset="0"/>
                <a:cs typeface="Arial" panose="020B0604020202020204" pitchFamily="34" charset="0"/>
              </a:rPr>
              <a:t>*</a:t>
            </a:r>
            <a:r>
              <a:rPr lang="en-US" sz="3700">
                <a:latin typeface="Arial" panose="020B0604020202020204" pitchFamily="34" charset="0"/>
                <a:ea typeface="Times New Roman" panose="02020603050405020304" pitchFamily="18" charset="0"/>
                <a:cs typeface="Arial" panose="020B0604020202020204" pitchFamily="34" charset="0"/>
              </a:rPr>
              <a:t>.</a:t>
            </a:r>
            <a:endParaRPr lang="en-US" sz="37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6" name="Picture 35"/>
          <p:cNvPicPr>
            <a:picLocks noChangeAspect="1"/>
          </p:cNvPicPr>
          <p:nvPr/>
        </p:nvPicPr>
        <p:blipFill>
          <a:blip r:embed="rId5"/>
          <a:stretch>
            <a:fillRect/>
          </a:stretch>
        </p:blipFill>
        <p:spPr>
          <a:xfrm rot="3211349">
            <a:off x="301809" y="-63562"/>
            <a:ext cx="810532" cy="1405766"/>
          </a:xfrm>
          <a:prstGeom prst="rect">
            <a:avLst/>
          </a:prstGeom>
        </p:spPr>
      </p:pic>
      <p:pic>
        <p:nvPicPr>
          <p:cNvPr id="39" name="Picture 38"/>
          <p:cNvPicPr>
            <a:picLocks noChangeAspect="1"/>
          </p:cNvPicPr>
          <p:nvPr/>
        </p:nvPicPr>
        <p:blipFill>
          <a:blip r:embed="rId6"/>
          <a:stretch>
            <a:fillRect/>
          </a:stretch>
        </p:blipFill>
        <p:spPr>
          <a:xfrm>
            <a:off x="17457117" y="9474208"/>
            <a:ext cx="873677" cy="770096"/>
          </a:xfrm>
          <a:prstGeom prst="rect">
            <a:avLst/>
          </a:prstGeom>
        </p:spPr>
      </p:pic>
    </p:spTree>
    <p:extLst>
      <p:ext uri="{BB962C8B-B14F-4D97-AF65-F5344CB8AC3E}">
        <p14:creationId xmlns:p14="http://schemas.microsoft.com/office/powerpoint/2010/main" val="70610576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27" grpId="0"/>
      <p:bldP spid="2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pic>
        <p:nvPicPr>
          <p:cNvPr id="45" name="Picture 44"/>
          <p:cNvPicPr>
            <a:picLocks noChangeAspect="1"/>
          </p:cNvPicPr>
          <p:nvPr/>
        </p:nvPicPr>
        <p:blipFill>
          <a:blip r:embed="rId2"/>
          <a:stretch>
            <a:fillRect/>
          </a:stretch>
        </p:blipFill>
        <p:spPr>
          <a:xfrm>
            <a:off x="16002000" y="8275824"/>
            <a:ext cx="1949107" cy="1744476"/>
          </a:xfrm>
          <a:prstGeom prst="rect">
            <a:avLst/>
          </a:prstGeom>
        </p:spPr>
      </p:pic>
      <p:pic>
        <p:nvPicPr>
          <p:cNvPr id="48" name="Picture 47"/>
          <p:cNvPicPr>
            <a:picLocks noChangeAspect="1"/>
          </p:cNvPicPr>
          <p:nvPr/>
        </p:nvPicPr>
        <p:blipFill>
          <a:blip r:embed="rId3"/>
          <a:stretch>
            <a:fillRect/>
          </a:stretch>
        </p:blipFill>
        <p:spPr>
          <a:xfrm rot="18596849">
            <a:off x="97529" y="8759030"/>
            <a:ext cx="1620835" cy="2237568"/>
          </a:xfrm>
          <a:prstGeom prst="rect">
            <a:avLst/>
          </a:prstGeom>
        </p:spPr>
      </p:pic>
      <p:sp>
        <p:nvSpPr>
          <p:cNvPr id="3" name="Rectangle 2"/>
          <p:cNvSpPr/>
          <p:nvPr/>
        </p:nvSpPr>
        <p:spPr>
          <a:xfrm>
            <a:off x="914400" y="530754"/>
            <a:ext cx="16306800" cy="9413346"/>
          </a:xfrm>
          <a:prstGeom prst="rect">
            <a:avLst/>
          </a:prstGeom>
        </p:spPr>
        <p:txBody>
          <a:bodyPr wrap="square">
            <a:spAutoFit/>
          </a:bodyPr>
          <a:lstStyle/>
          <a:p>
            <a:pPr marL="571500" marR="0" lvl="0" indent="-5715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Tiền lãi chị Hương phải trả sau 3 tháng là: </a:t>
            </a:r>
          </a:p>
          <a:p>
            <a:pPr marR="0" lvl="0" algn="ctr" defTabSz="914400" rtl="0" eaLnBrk="1" fontAlgn="auto" latinLnBrk="0" hangingPunct="1">
              <a:lnSpc>
                <a:spcPct val="150000"/>
              </a:lnSpc>
              <a:spcBef>
                <a:spcPts val="0"/>
              </a:spcBef>
              <a:spcAft>
                <a:spcPts val="0"/>
              </a:spcAft>
              <a:buClrTx/>
              <a:buSzTx/>
              <a:tabLst/>
              <a:defRPr/>
            </a:pPr>
            <a:r>
              <a:rPr kumimoji="0" lang="en-US" sz="3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97,5904 . 0,8% = 0,7807232 (triệu đồng).</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Do đó, số tiền gốc chị Hương trả được sau 3 tháng là: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2 – 0,7807232 = 1,2192768 (triệu đồng).</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Khi đó, số tiền còn nợ của chị Hương sau 3 tháng là:</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a:t>
            </a:r>
            <a:r>
              <a:rPr kumimoji="0" lang="en-US" sz="34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3</a:t>
            </a:r>
            <a:r>
              <a:rPr kumimoji="0" lang="en-US" sz="3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97,5904 – 1,2192768 = 96,3711232 (triệu đồng).</a:t>
            </a:r>
          </a:p>
          <a:p>
            <a:pPr marL="571500" marR="0" lvl="0" indent="-5715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Tiền lãi chị Hương phải trả sau 4 tháng là: </a:t>
            </a:r>
          </a:p>
          <a:p>
            <a:pPr marR="0" lvl="0" algn="ctr" defTabSz="914400" rtl="0" eaLnBrk="1" fontAlgn="auto" latinLnBrk="0" hangingPunct="1">
              <a:lnSpc>
                <a:spcPct val="150000"/>
              </a:lnSpc>
              <a:spcBef>
                <a:spcPts val="0"/>
              </a:spcBef>
              <a:spcAft>
                <a:spcPts val="0"/>
              </a:spcAft>
              <a:buClrTx/>
              <a:buSzTx/>
              <a:tabLst/>
              <a:defRPr/>
            </a:pPr>
            <a:r>
              <a:rPr kumimoji="0" lang="en-US" sz="3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96,3711232 . 0,8% ≈ 0,77097 (triệu đồng).</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Do đó, số tiền gốc chị Hương trả được sau 4 tháng là: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2 – 0,77097 = 1,22903 (triệu đồng).</a:t>
            </a:r>
          </a:p>
          <a:p>
            <a:pPr lvl="0" algn="ctr">
              <a:lnSpc>
                <a:spcPct val="150000"/>
              </a:lnSpc>
              <a:defRPr/>
            </a:pP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Khi đó, số tiền còn nợ của chị Hương sau 4 tháng là:</a:t>
            </a:r>
          </a:p>
          <a:p>
            <a:pPr lvl="0" algn="ctr">
              <a:lnSpc>
                <a:spcPct val="150000"/>
              </a:lnSpc>
              <a:defRPr/>
            </a:pP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A</a:t>
            </a:r>
            <a:r>
              <a:rPr lang="en-US" sz="3400" baseline="-25000">
                <a:solidFill>
                  <a:prstClr val="black"/>
                </a:solidFill>
                <a:latin typeface="Arial" panose="020B0604020202020204" pitchFamily="34" charset="0"/>
                <a:ea typeface="Times New Roman" panose="02020603050405020304" pitchFamily="18" charset="0"/>
                <a:cs typeface="Arial" panose="020B0604020202020204" pitchFamily="34" charset="0"/>
              </a:rPr>
              <a:t>4</a:t>
            </a: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 = 96,3711232 – 1,22903 = 95,1420932 (triệu đồng).</a:t>
            </a:r>
          </a:p>
        </p:txBody>
      </p:sp>
      <p:sp>
        <p:nvSpPr>
          <p:cNvPr id="6" name="Oval Callout 5"/>
          <p:cNvSpPr/>
          <p:nvPr/>
        </p:nvSpPr>
        <p:spPr>
          <a:xfrm>
            <a:off x="907946" y="337006"/>
            <a:ext cx="1684751" cy="906726"/>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064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par>
                          <p:cTn id="23" fill="hold">
                            <p:stCondLst>
                              <p:cond delay="500"/>
                            </p:stCondLst>
                            <p:childTnLst>
                              <p:par>
                                <p:cTn id="24" presetID="14" presetClass="entr" presetSubtype="10" fill="hold" nodeType="after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6" dur="500"/>
                                        <p:tgtEl>
                                          <p:spTgt spid="3">
                                            <p:txEl>
                                              <p:pRg st="6" end="6"/>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9" dur="500"/>
                                        <p:tgtEl>
                                          <p:spTgt spid="3">
                                            <p:txEl>
                                              <p:pRg st="7" end="7"/>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2" dur="500"/>
                                        <p:tgtEl>
                                          <p:spTgt spid="3">
                                            <p:txEl>
                                              <p:pRg st="8" end="8"/>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5" dur="500"/>
                                        <p:tgtEl>
                                          <p:spTgt spid="3">
                                            <p:txEl>
                                              <p:pRg st="9" end="9"/>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38" dur="500"/>
                                        <p:tgtEl>
                                          <p:spTgt spid="3">
                                            <p:txEl>
                                              <p:pRg st="10" end="10"/>
                                            </p:txEl>
                                          </p:spTgt>
                                        </p:tgtEl>
                                      </p:cBhvr>
                                    </p:animEffect>
                                  </p:childTnLst>
                                </p:cTn>
                              </p:par>
                              <p:par>
                                <p:cTn id="39" presetID="14" presetClass="entr" presetSubtype="1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4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pic>
        <p:nvPicPr>
          <p:cNvPr id="45" name="Picture 44"/>
          <p:cNvPicPr>
            <a:picLocks noChangeAspect="1"/>
          </p:cNvPicPr>
          <p:nvPr/>
        </p:nvPicPr>
        <p:blipFill>
          <a:blip r:embed="rId2"/>
          <a:stretch>
            <a:fillRect/>
          </a:stretch>
        </p:blipFill>
        <p:spPr>
          <a:xfrm>
            <a:off x="16002000" y="8275824"/>
            <a:ext cx="1949107" cy="1744476"/>
          </a:xfrm>
          <a:prstGeom prst="rect">
            <a:avLst/>
          </a:prstGeom>
        </p:spPr>
      </p:pic>
      <p:pic>
        <p:nvPicPr>
          <p:cNvPr id="48" name="Picture 47"/>
          <p:cNvPicPr>
            <a:picLocks noChangeAspect="1"/>
          </p:cNvPicPr>
          <p:nvPr/>
        </p:nvPicPr>
        <p:blipFill>
          <a:blip r:embed="rId3"/>
          <a:stretch>
            <a:fillRect/>
          </a:stretch>
        </p:blipFill>
        <p:spPr>
          <a:xfrm rot="18596849">
            <a:off x="97529" y="8759030"/>
            <a:ext cx="1620835" cy="2237568"/>
          </a:xfrm>
          <a:prstGeom prst="rect">
            <a:avLst/>
          </a:prstGeom>
        </p:spPr>
      </p:pic>
      <p:sp>
        <p:nvSpPr>
          <p:cNvPr id="3" name="Rectangle 2"/>
          <p:cNvSpPr/>
          <p:nvPr/>
        </p:nvSpPr>
        <p:spPr>
          <a:xfrm>
            <a:off x="914400" y="495300"/>
            <a:ext cx="16306800" cy="9510296"/>
          </a:xfrm>
          <a:prstGeom prst="rect">
            <a:avLst/>
          </a:prstGeom>
        </p:spPr>
        <p:txBody>
          <a:bodyPr wrap="square">
            <a:spAutoFit/>
          </a:bodyPr>
          <a:lstStyle/>
          <a:p>
            <a:pPr marL="457200" lvl="0" indent="-457200" algn="ctr">
              <a:lnSpc>
                <a:spcPct val="150000"/>
              </a:lnSpc>
              <a:buFont typeface="Arial" panose="020B0604020202020204" pitchFamily="34" charset="0"/>
              <a:buChar char="•"/>
              <a:defRPr/>
            </a:pP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Tiền lãi chị Hương phải trả sau 5 tháng là: </a:t>
            </a:r>
          </a:p>
          <a:p>
            <a:pPr lvl="0" algn="ctr">
              <a:lnSpc>
                <a:spcPct val="150000"/>
              </a:lnSpc>
              <a:defRPr/>
            </a:pP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95,1420932 . 0,8% ≈ 0,76114 (triệu đồng).</a:t>
            </a:r>
          </a:p>
          <a:p>
            <a:pPr lvl="0" algn="ctr">
              <a:lnSpc>
                <a:spcPct val="150000"/>
              </a:lnSpc>
              <a:defRPr/>
            </a:pP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Do đó, số tiền gốc chị Hương trả được sau 5 tháng là: </a:t>
            </a:r>
          </a:p>
          <a:p>
            <a:pPr lvl="0" algn="ctr">
              <a:lnSpc>
                <a:spcPct val="150000"/>
              </a:lnSpc>
              <a:defRPr/>
            </a:pP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2 – 0,76114 = 1,23886 (triệu đồng).</a:t>
            </a:r>
          </a:p>
          <a:p>
            <a:pPr lvl="0" algn="ctr">
              <a:lnSpc>
                <a:spcPct val="150000"/>
              </a:lnSpc>
              <a:defRPr/>
            </a:pP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Khi đó, số tiền còn nợ của chị Hương sau 5 tháng là:</a:t>
            </a:r>
          </a:p>
          <a:p>
            <a:pPr lvl="0" algn="ctr">
              <a:lnSpc>
                <a:spcPct val="150000"/>
              </a:lnSpc>
              <a:defRPr/>
            </a:pP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A</a:t>
            </a:r>
            <a:r>
              <a:rPr lang="en-US" sz="3400" baseline="-25000">
                <a:solidFill>
                  <a:prstClr val="black"/>
                </a:solidFill>
                <a:latin typeface="Arial" panose="020B0604020202020204" pitchFamily="34" charset="0"/>
                <a:ea typeface="Times New Roman" panose="02020603050405020304" pitchFamily="18" charset="0"/>
                <a:cs typeface="Arial" panose="020B0604020202020204" pitchFamily="34" charset="0"/>
              </a:rPr>
              <a:t>5</a:t>
            </a: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 = 95,1420932 – 1,23886 = 93,9032332 (triệu đồng).</a:t>
            </a:r>
          </a:p>
          <a:p>
            <a:pPr marL="457200" lvl="0" indent="-457200" algn="ctr">
              <a:lnSpc>
                <a:spcPct val="150000"/>
              </a:lnSpc>
              <a:buFont typeface="Arial" panose="020B0604020202020204" pitchFamily="34" charset="0"/>
              <a:buChar char="•"/>
              <a:defRPr/>
            </a:pP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Tiền lãi chị Hương phải trả sau 6 tháng là: </a:t>
            </a:r>
          </a:p>
          <a:p>
            <a:pPr lvl="0" algn="ctr">
              <a:lnSpc>
                <a:spcPct val="150000"/>
              </a:lnSpc>
              <a:defRPr/>
            </a:pP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93,9032332 . 0,8% ≈ 0,75123 (triệu đồng).</a:t>
            </a:r>
          </a:p>
          <a:p>
            <a:pPr lvl="0" algn="ctr">
              <a:lnSpc>
                <a:spcPct val="150000"/>
              </a:lnSpc>
              <a:defRPr/>
            </a:pP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Do đó, số tiền gốc chị Hương trả được sau 6 tháng là: </a:t>
            </a:r>
          </a:p>
          <a:p>
            <a:pPr lvl="0" algn="ctr">
              <a:lnSpc>
                <a:spcPct val="150000"/>
              </a:lnSpc>
              <a:defRPr/>
            </a:pP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2 – 0,75123 = 1,24877 (triệu đồng).</a:t>
            </a:r>
          </a:p>
          <a:p>
            <a:pPr lvl="0" algn="ctr">
              <a:lnSpc>
                <a:spcPct val="150000"/>
              </a:lnSpc>
              <a:defRPr/>
            </a:pP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Khi đó, số tiền còn nợ của chị Hương sau 6 tháng là:</a:t>
            </a:r>
          </a:p>
          <a:p>
            <a:pPr lvl="0" algn="ctr">
              <a:lnSpc>
                <a:spcPct val="150000"/>
              </a:lnSpc>
              <a:defRPr/>
            </a:pP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A</a:t>
            </a:r>
            <a:r>
              <a:rPr lang="en-US" sz="3400" baseline="-25000">
                <a:solidFill>
                  <a:prstClr val="black"/>
                </a:solidFill>
                <a:latin typeface="Arial" panose="020B0604020202020204" pitchFamily="34" charset="0"/>
                <a:ea typeface="Times New Roman" panose="02020603050405020304" pitchFamily="18" charset="0"/>
                <a:cs typeface="Arial" panose="020B0604020202020204" pitchFamily="34" charset="0"/>
              </a:rPr>
              <a:t>6</a:t>
            </a:r>
            <a:r>
              <a:rPr lang="en-US" sz="3400">
                <a:solidFill>
                  <a:prstClr val="black"/>
                </a:solidFill>
                <a:latin typeface="Arial" panose="020B0604020202020204" pitchFamily="34" charset="0"/>
                <a:ea typeface="Times New Roman" panose="02020603050405020304" pitchFamily="18" charset="0"/>
                <a:cs typeface="Arial" panose="020B0604020202020204" pitchFamily="34" charset="0"/>
              </a:rPr>
              <a:t> = 93,9032332 – 1,24877 = 92,6544632 (triệu đồng).</a:t>
            </a:r>
          </a:p>
        </p:txBody>
      </p:sp>
      <p:sp>
        <p:nvSpPr>
          <p:cNvPr id="6" name="Oval Callout 5"/>
          <p:cNvSpPr/>
          <p:nvPr/>
        </p:nvSpPr>
        <p:spPr>
          <a:xfrm>
            <a:off x="907946" y="337006"/>
            <a:ext cx="1684751" cy="906726"/>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11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anim calcmode="lin" valueType="num">
                                      <p:cBhvr>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anim calcmode="lin" valueType="num">
                                      <p:cBhvr>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anim calcmode="lin" valueType="num">
                                      <p:cBhvr>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500"/>
                                        <p:tgtEl>
                                          <p:spTgt spid="3">
                                            <p:txEl>
                                              <p:pRg st="8" end="8"/>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fade">
                                      <p:cBhvr>
                                        <p:cTn id="50" dur="500"/>
                                        <p:tgtEl>
                                          <p:spTgt spid="3">
                                            <p:txEl>
                                              <p:pRg st="10" end="10"/>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fade">
                                      <p:cBhvr>
                                        <p:cTn id="5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pic>
        <p:nvPicPr>
          <p:cNvPr id="45" name="Picture 44"/>
          <p:cNvPicPr>
            <a:picLocks noChangeAspect="1"/>
          </p:cNvPicPr>
          <p:nvPr/>
        </p:nvPicPr>
        <p:blipFill>
          <a:blip r:embed="rId2"/>
          <a:stretch>
            <a:fillRect/>
          </a:stretch>
        </p:blipFill>
        <p:spPr>
          <a:xfrm>
            <a:off x="16002000" y="8275824"/>
            <a:ext cx="1949107" cy="1744476"/>
          </a:xfrm>
          <a:prstGeom prst="rect">
            <a:avLst/>
          </a:prstGeom>
        </p:spPr>
      </p:pic>
      <p:pic>
        <p:nvPicPr>
          <p:cNvPr id="48" name="Picture 47"/>
          <p:cNvPicPr>
            <a:picLocks noChangeAspect="1"/>
          </p:cNvPicPr>
          <p:nvPr/>
        </p:nvPicPr>
        <p:blipFill>
          <a:blip r:embed="rId3"/>
          <a:stretch>
            <a:fillRect/>
          </a:stretch>
        </p:blipFill>
        <p:spPr>
          <a:xfrm rot="18596849">
            <a:off x="97529" y="8759030"/>
            <a:ext cx="1620835" cy="2237568"/>
          </a:xfrm>
          <a:prstGeom prst="rect">
            <a:avLst/>
          </a:prstGeom>
        </p:spPr>
      </p:pic>
      <p:sp>
        <p:nvSpPr>
          <p:cNvPr id="7" name="Oval Callout 6"/>
          <p:cNvSpPr/>
          <p:nvPr/>
        </p:nvSpPr>
        <p:spPr>
          <a:xfrm>
            <a:off x="8305800" y="1562100"/>
            <a:ext cx="1810923" cy="1135326"/>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1355553" y="3313368"/>
            <a:ext cx="15621000" cy="2363532"/>
          </a:xfrm>
          <a:prstGeom prst="rect">
            <a:avLst/>
          </a:prstGeom>
        </p:spPr>
        <p:txBody>
          <a:bodyPr wrap="square">
            <a:spAutoFit/>
          </a:bodyPr>
          <a:lstStyle/>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 Dự đoán hệ thức truy hồi đối với dãy số (A</a:t>
            </a:r>
            <a:r>
              <a:rPr kumimoji="0" lang="en-US" sz="40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là:</a:t>
            </a:r>
          </a:p>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a:t>
            </a:r>
            <a:r>
              <a:rPr kumimoji="0" lang="en-US" sz="40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0</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100; A</a:t>
            </a:r>
            <a:r>
              <a:rPr kumimoji="0" lang="en-US" sz="40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A</a:t>
            </a:r>
            <a:r>
              <a:rPr kumimoji="0" lang="en-US" sz="40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 – 1</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(2 – A</a:t>
            </a:r>
            <a:r>
              <a:rPr kumimoji="0" lang="en-US" sz="40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 – 1</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0,8%) = 1,008A</a:t>
            </a:r>
            <a:r>
              <a:rPr kumimoji="0" lang="en-US" sz="4000" b="0" i="0" u="none" strike="noStrike" kern="1200" cap="none" spc="0" normalizeH="0" baseline="-2500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 – 1</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 2.</a:t>
            </a:r>
          </a:p>
        </p:txBody>
      </p:sp>
      <p:sp>
        <p:nvSpPr>
          <p:cNvPr id="4" name="TextBox 3">
            <a:extLst>
              <a:ext uri="{FF2B5EF4-FFF2-40B4-BE49-F238E27FC236}">
                <a16:creationId xmlns:a16="http://schemas.microsoft.com/office/drawing/2014/main" id="{07BE5F91-ED4D-41C1-0025-E29D120AC77C}"/>
              </a:ext>
            </a:extLst>
          </p:cNvPr>
          <p:cNvSpPr txBox="1"/>
          <p:nvPr/>
        </p:nvSpPr>
        <p:spPr>
          <a:xfrm>
            <a:off x="3048000" y="5905500"/>
            <a:ext cx="9385300" cy="1477328"/>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229868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2" name="Group 11"/>
          <p:cNvGrpSpPr/>
          <p:nvPr/>
        </p:nvGrpSpPr>
        <p:grpSpPr>
          <a:xfrm>
            <a:off x="457200" y="3167064"/>
            <a:ext cx="5423158" cy="3727508"/>
            <a:chOff x="917497" y="3568797"/>
            <a:chExt cx="5423158" cy="4239966"/>
          </a:xfrm>
          <a:solidFill>
            <a:srgbClr val="799276"/>
          </a:solidFill>
        </p:grpSpPr>
        <p:grpSp>
          <p:nvGrpSpPr>
            <p:cNvPr id="13" name="Group 3"/>
            <p:cNvGrpSpPr/>
            <p:nvPr/>
          </p:nvGrpSpPr>
          <p:grpSpPr>
            <a:xfrm>
              <a:off x="917497" y="3568797"/>
              <a:ext cx="5423158" cy="4239966"/>
              <a:chOff x="-4360" y="0"/>
              <a:chExt cx="3190093" cy="3100688"/>
            </a:xfrm>
            <a:grpFill/>
          </p:grpSpPr>
          <p:sp>
            <p:nvSpPr>
              <p:cNvPr id="17" name="Freeform 4"/>
              <p:cNvSpPr/>
              <p:nvPr/>
            </p:nvSpPr>
            <p:spPr>
              <a:xfrm>
                <a:off x="-43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sp>
          <p:sp>
            <p:nvSpPr>
              <p:cNvPr id="18"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sp>
        </p:grpSp>
        <p:sp>
          <p:nvSpPr>
            <p:cNvPr id="14" name="Rectangle 13"/>
            <p:cNvSpPr/>
            <p:nvPr/>
          </p:nvSpPr>
          <p:spPr>
            <a:xfrm>
              <a:off x="1146097" y="4449679"/>
              <a:ext cx="4796230" cy="2205565"/>
            </a:xfrm>
            <a:prstGeom prst="rect">
              <a:avLst/>
            </a:prstGeom>
            <a:grpFill/>
          </p:spPr>
          <p:txBody>
            <a:bodyPr wrap="square">
              <a:spAutoFit/>
            </a:bodyPr>
            <a:lstStyle/>
            <a:p>
              <a:pPr algn="ctr">
                <a:lnSpc>
                  <a:spcPct val="150000"/>
                </a:lnSpc>
                <a:buClr>
                  <a:srgbClr val="000000"/>
                </a:buClr>
                <a:buFont typeface="Arial"/>
                <a:buNone/>
              </a:pPr>
              <a:r>
                <a:rPr lang="pt-BR" sz="4000" kern="0">
                  <a:solidFill>
                    <a:schemeClr val="bg1"/>
                  </a:solidFill>
                  <a:latin typeface="Arial"/>
                  <a:ea typeface="Calibri" panose="020F0502020204030204" pitchFamily="34" charset="0"/>
                  <a:cs typeface="Times New Roman" panose="02020603050405020304" pitchFamily="18" charset="0"/>
                  <a:sym typeface="Arial"/>
                </a:rPr>
                <a:t>Ghi </a:t>
              </a:r>
              <a:r>
                <a:rPr lang="pt-BR" sz="4000" kern="0" dirty="0">
                  <a:solidFill>
                    <a:schemeClr val="bg1"/>
                  </a:solidFill>
                  <a:latin typeface="Arial"/>
                  <a:ea typeface="Calibri" panose="020F0502020204030204" pitchFamily="34" charset="0"/>
                  <a:cs typeface="Times New Roman" panose="02020603050405020304" pitchFamily="18" charset="0"/>
                  <a:sym typeface="Arial"/>
                </a:rPr>
                <a:t>nhớ </a:t>
              </a:r>
            </a:p>
            <a:p>
              <a:pPr algn="ctr">
                <a:lnSpc>
                  <a:spcPct val="150000"/>
                </a:lnSpc>
                <a:buClr>
                  <a:srgbClr val="000000"/>
                </a:buClr>
                <a:buFont typeface="Arial"/>
                <a:buNone/>
              </a:pPr>
              <a:r>
                <a:rPr lang="pt-BR" sz="4000" kern="0" dirty="0">
                  <a:solidFill>
                    <a:schemeClr val="bg1"/>
                  </a:solidFill>
                  <a:latin typeface="Arial"/>
                  <a:ea typeface="Calibri" panose="020F0502020204030204" pitchFamily="34" charset="0"/>
                  <a:cs typeface="Times New Roman" panose="02020603050405020304" pitchFamily="18" charset="0"/>
                  <a:sym typeface="Arial"/>
                </a:rPr>
                <a:t>kiến thức trong bài. </a:t>
              </a:r>
            </a:p>
          </p:txBody>
        </p:sp>
      </p:grpSp>
      <p:grpSp>
        <p:nvGrpSpPr>
          <p:cNvPr id="21" name="Group 20"/>
          <p:cNvGrpSpPr/>
          <p:nvPr/>
        </p:nvGrpSpPr>
        <p:grpSpPr>
          <a:xfrm>
            <a:off x="6413415" y="3109306"/>
            <a:ext cx="5422223" cy="3786794"/>
            <a:chOff x="6840639" y="3553166"/>
            <a:chExt cx="5422223" cy="5001862"/>
          </a:xfrm>
          <a:solidFill>
            <a:srgbClr val="799276"/>
          </a:solidFill>
        </p:grpSpPr>
        <p:grpSp>
          <p:nvGrpSpPr>
            <p:cNvPr id="22" name="Group 3"/>
            <p:cNvGrpSpPr/>
            <p:nvPr/>
          </p:nvGrpSpPr>
          <p:grpSpPr>
            <a:xfrm>
              <a:off x="6840639" y="3553166"/>
              <a:ext cx="5422223" cy="5001862"/>
              <a:chOff x="-3810" y="-1"/>
              <a:chExt cx="3189543" cy="3657863"/>
            </a:xfrm>
            <a:grpFill/>
          </p:grpSpPr>
          <p:sp>
            <p:nvSpPr>
              <p:cNvPr id="26"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sp>
          <p:sp>
            <p:nvSpPr>
              <p:cNvPr id="27"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sp>
        </p:grpSp>
        <p:sp>
          <p:nvSpPr>
            <p:cNvPr id="24" name="Rectangle 23"/>
            <p:cNvSpPr/>
            <p:nvPr/>
          </p:nvSpPr>
          <p:spPr>
            <a:xfrm>
              <a:off x="7344615" y="4717099"/>
              <a:ext cx="4360209" cy="2410486"/>
            </a:xfrm>
            <a:prstGeom prst="rect">
              <a:avLst/>
            </a:prstGeom>
            <a:grpFill/>
          </p:spPr>
          <p:txBody>
            <a:bodyPr wrap="square">
              <a:spAutoFit/>
            </a:bodyPr>
            <a:lstStyle/>
            <a:p>
              <a:pPr algn="ctr">
                <a:lnSpc>
                  <a:spcPct val="150000"/>
                </a:lnSpc>
                <a:spcBef>
                  <a:spcPts val="600"/>
                </a:spcBef>
                <a:spcAft>
                  <a:spcPts val="600"/>
                </a:spcAft>
                <a:buClr>
                  <a:srgbClr val="000000"/>
                </a:buClr>
                <a:buFont typeface="Arial"/>
                <a:buNone/>
              </a:pPr>
              <a:r>
                <a:rPr lang="pt-BR" sz="4000" kern="0">
                  <a:solidFill>
                    <a:schemeClr val="bg1"/>
                  </a:solidFill>
                  <a:latin typeface="Arial"/>
                  <a:ea typeface="Calibri" panose="020F0502020204030204" pitchFamily="34" charset="0"/>
                  <a:cs typeface="Times New Roman" panose="02020603050405020304" pitchFamily="18" charset="0"/>
                  <a:sym typeface="Arial"/>
                </a:rPr>
                <a:t>Hoàn thành các bài tập trong SBT. </a:t>
              </a:r>
            </a:p>
          </p:txBody>
        </p:sp>
      </p:grpSp>
      <p:grpSp>
        <p:nvGrpSpPr>
          <p:cNvPr id="29" name="Group 28"/>
          <p:cNvGrpSpPr/>
          <p:nvPr/>
        </p:nvGrpSpPr>
        <p:grpSpPr>
          <a:xfrm>
            <a:off x="12421737" y="3148493"/>
            <a:ext cx="5422223" cy="3747607"/>
            <a:chOff x="12644694" y="3479846"/>
            <a:chExt cx="5422223" cy="4709752"/>
          </a:xfrm>
          <a:solidFill>
            <a:srgbClr val="799276"/>
          </a:solidFill>
        </p:grpSpPr>
        <p:grpSp>
          <p:nvGrpSpPr>
            <p:cNvPr id="31" name="Group 3"/>
            <p:cNvGrpSpPr/>
            <p:nvPr/>
          </p:nvGrpSpPr>
          <p:grpSpPr>
            <a:xfrm>
              <a:off x="12644694" y="3479846"/>
              <a:ext cx="5422223" cy="4709752"/>
              <a:chOff x="-3810" y="0"/>
              <a:chExt cx="3189543" cy="3444242"/>
            </a:xfrm>
            <a:grpFill/>
          </p:grpSpPr>
          <p:sp>
            <p:nvSpPr>
              <p:cNvPr id="33"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sp>
          <p:sp>
            <p:nvSpPr>
              <p:cNvPr id="34"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sp>
        </p:grpSp>
        <p:sp>
          <p:nvSpPr>
            <p:cNvPr id="32" name="Rectangle 31"/>
            <p:cNvSpPr/>
            <p:nvPr/>
          </p:nvSpPr>
          <p:spPr>
            <a:xfrm>
              <a:off x="12780686" y="4412111"/>
              <a:ext cx="5196871" cy="2436801"/>
            </a:xfrm>
            <a:prstGeom prst="rect">
              <a:avLst/>
            </a:prstGeom>
            <a:grpFill/>
          </p:spPr>
          <p:txBody>
            <a:bodyPr wrap="square">
              <a:spAutoFit/>
            </a:bodyPr>
            <a:lstStyle/>
            <a:p>
              <a:pPr algn="ctr">
                <a:lnSpc>
                  <a:spcPct val="150000"/>
                </a:lnSpc>
                <a:buClr>
                  <a:srgbClr val="000000"/>
                </a:buClr>
                <a:buFont typeface="Arial"/>
                <a:buNone/>
              </a:pPr>
              <a:r>
                <a:rPr lang="vi-VN" sz="4000" kern="0">
                  <a:solidFill>
                    <a:schemeClr val="bg1"/>
                  </a:solidFill>
                  <a:latin typeface="Arial"/>
                  <a:ea typeface="Calibri" panose="020F0502020204030204" pitchFamily="34" charset="0"/>
                  <a:cs typeface="Times New Roman" panose="02020603050405020304" pitchFamily="18" charset="0"/>
                  <a:sym typeface="Arial"/>
                </a:rPr>
                <a:t>Chuẩn </a:t>
              </a:r>
              <a:r>
                <a:rPr lang="vi-VN" sz="4000" kern="0" dirty="0">
                  <a:solidFill>
                    <a:schemeClr val="bg1"/>
                  </a:solidFill>
                  <a:latin typeface="Arial"/>
                  <a:ea typeface="Calibri" panose="020F0502020204030204" pitchFamily="34" charset="0"/>
                  <a:cs typeface="Times New Roman" panose="02020603050405020304" pitchFamily="18" charset="0"/>
                  <a:sym typeface="Arial"/>
                </a:rPr>
                <a:t>bị trước </a:t>
              </a:r>
              <a:endParaRPr lang="en-US" sz="4000" kern="0" dirty="0">
                <a:solidFill>
                  <a:schemeClr val="bg1"/>
                </a:solidFill>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a:solidFill>
                    <a:schemeClr val="bg1"/>
                  </a:solidFill>
                  <a:latin typeface="Arial"/>
                  <a:ea typeface="Calibri" panose="020F0502020204030204" pitchFamily="34" charset="0"/>
                  <a:cs typeface="Times New Roman" panose="02020603050405020304" pitchFamily="18" charset="0"/>
                  <a:sym typeface="Arial"/>
                </a:rPr>
                <a:t>Bài </a:t>
              </a:r>
              <a:r>
                <a:rPr lang="en-US" sz="4000" b="1" kern="0">
                  <a:solidFill>
                    <a:schemeClr val="bg1"/>
                  </a:solidFill>
                  <a:latin typeface="Arial"/>
                  <a:ea typeface="Calibri" panose="020F0502020204030204" pitchFamily="34" charset="0"/>
                  <a:cs typeface="Times New Roman" panose="02020603050405020304" pitchFamily="18" charset="0"/>
                  <a:sym typeface="Arial"/>
                </a:rPr>
                <a:t>6</a:t>
              </a:r>
              <a:r>
                <a:rPr lang="vi-VN" sz="4000" b="1" kern="0">
                  <a:solidFill>
                    <a:schemeClr val="bg1"/>
                  </a:solidFill>
                  <a:latin typeface="Arial"/>
                  <a:ea typeface="Calibri" panose="020F0502020204030204" pitchFamily="34" charset="0"/>
                  <a:cs typeface="Times New Roman" panose="02020603050405020304" pitchFamily="18" charset="0"/>
                  <a:sym typeface="Arial"/>
                </a:rPr>
                <a:t>. Cấp số cộng</a:t>
              </a:r>
              <a:r>
                <a:rPr lang="en-US" sz="4000" b="1" kern="0">
                  <a:solidFill>
                    <a:schemeClr val="bg1"/>
                  </a:solidFill>
                  <a:latin typeface="Arial"/>
                  <a:ea typeface="Calibri" panose="020F0502020204030204" pitchFamily="34" charset="0"/>
                  <a:cs typeface="Times New Roman" panose="02020603050405020304" pitchFamily="18" charset="0"/>
                  <a:sym typeface="Arial"/>
                </a:rPr>
                <a:t>.</a:t>
              </a:r>
              <a:endParaRPr lang="pt-BR" sz="4000" b="1" kern="0" dirty="0">
                <a:solidFill>
                  <a:schemeClr val="bg1"/>
                </a:solidFill>
                <a:latin typeface="Arial"/>
                <a:ea typeface="Calibri" panose="020F0502020204030204" pitchFamily="34" charset="0"/>
                <a:cs typeface="Times New Roman" panose="02020603050405020304" pitchFamily="18" charset="0"/>
                <a:sym typeface="Arial"/>
              </a:endParaRPr>
            </a:p>
          </p:txBody>
        </p:sp>
      </p:grpSp>
      <p:grpSp>
        <p:nvGrpSpPr>
          <p:cNvPr id="38" name="Group 37"/>
          <p:cNvGrpSpPr/>
          <p:nvPr/>
        </p:nvGrpSpPr>
        <p:grpSpPr>
          <a:xfrm>
            <a:off x="3987447" y="583711"/>
            <a:ext cx="10272000" cy="3873989"/>
            <a:chOff x="4129800" y="287531"/>
            <a:chExt cx="10272000" cy="3873989"/>
          </a:xfrm>
        </p:grpSpPr>
        <p:grpSp>
          <p:nvGrpSpPr>
            <p:cNvPr id="39" name="Group 2"/>
            <p:cNvGrpSpPr/>
            <p:nvPr/>
          </p:nvGrpSpPr>
          <p:grpSpPr>
            <a:xfrm>
              <a:off x="4794227" y="287531"/>
              <a:ext cx="8889548" cy="3873989"/>
              <a:chOff x="-347408" y="-28575"/>
              <a:chExt cx="3354033" cy="841375"/>
            </a:xfrm>
          </p:grpSpPr>
          <p:sp>
            <p:nvSpPr>
              <p:cNvPr id="41" name="Freeform 3"/>
              <p:cNvSpPr/>
              <p:nvPr/>
            </p:nvSpPr>
            <p:spPr>
              <a:xfrm>
                <a:off x="-347408" y="29859"/>
                <a:ext cx="3354033" cy="27237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6">
                  <a:lumMod val="75000"/>
                </a:schemeClr>
              </a:solidFill>
            </p:spPr>
          </p:sp>
          <p:sp>
            <p:nvSpPr>
              <p:cNvPr id="42"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sp>
          <p:nvSpPr>
            <p:cNvPr id="40" name="Google Shape;7771;p33"/>
            <p:cNvSpPr txBox="1">
              <a:spLocks/>
            </p:cNvSpPr>
            <p:nvPr/>
          </p:nvSpPr>
          <p:spPr>
            <a:xfrm>
              <a:off x="4129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5800" b="1" kern="0">
                  <a:solidFill>
                    <a:schemeClr val="bg1"/>
                  </a:solidFill>
                  <a:latin typeface="Arial" panose="020B0604020202020204" pitchFamily="34" charset="0"/>
                </a:rPr>
                <a:t>HƯỚNG DẪN VỀ NHÀ</a:t>
              </a:r>
              <a:endParaRPr lang="vi-VN" sz="5800" b="1" kern="0" dirty="0">
                <a:solidFill>
                  <a:schemeClr val="bg1"/>
                </a:solidFill>
                <a:latin typeface="Arial" panose="020B0604020202020204" pitchFamily="34" charset="0"/>
              </a:endParaRPr>
            </a:p>
          </p:txBody>
        </p:sp>
      </p:grpSp>
      <p:pic>
        <p:nvPicPr>
          <p:cNvPr id="2" name="Picture 1"/>
          <p:cNvPicPr>
            <a:picLocks noChangeAspect="1"/>
          </p:cNvPicPr>
          <p:nvPr/>
        </p:nvPicPr>
        <p:blipFill>
          <a:blip r:embed="rId2"/>
          <a:stretch>
            <a:fillRect/>
          </a:stretch>
        </p:blipFill>
        <p:spPr>
          <a:xfrm>
            <a:off x="449705" y="8572500"/>
            <a:ext cx="1018120" cy="1304657"/>
          </a:xfrm>
          <a:prstGeom prst="rect">
            <a:avLst/>
          </a:prstGeom>
        </p:spPr>
      </p:pic>
      <p:pic>
        <p:nvPicPr>
          <p:cNvPr id="5" name="Picture 4"/>
          <p:cNvPicPr>
            <a:picLocks noChangeAspect="1"/>
          </p:cNvPicPr>
          <p:nvPr/>
        </p:nvPicPr>
        <p:blipFill>
          <a:blip r:embed="rId3"/>
          <a:stretch>
            <a:fillRect/>
          </a:stretch>
        </p:blipFill>
        <p:spPr>
          <a:xfrm>
            <a:off x="14838372" y="8593872"/>
            <a:ext cx="3005588" cy="1298561"/>
          </a:xfrm>
          <a:prstGeom prst="rect">
            <a:avLst/>
          </a:prstGeom>
        </p:spPr>
      </p:pic>
      <p:pic>
        <p:nvPicPr>
          <p:cNvPr id="6" name="Picture 5"/>
          <p:cNvPicPr>
            <a:picLocks noChangeAspect="1"/>
          </p:cNvPicPr>
          <p:nvPr/>
        </p:nvPicPr>
        <p:blipFill>
          <a:blip r:embed="rId4"/>
          <a:stretch>
            <a:fillRect/>
          </a:stretch>
        </p:blipFill>
        <p:spPr>
          <a:xfrm rot="16687452">
            <a:off x="16828887" y="-412468"/>
            <a:ext cx="2030144" cy="2249619"/>
          </a:xfrm>
          <a:prstGeom prst="rect">
            <a:avLst/>
          </a:prstGeom>
        </p:spPr>
      </p:pic>
    </p:spTree>
    <p:extLst>
      <p:ext uri="{BB962C8B-B14F-4D97-AF65-F5344CB8AC3E}">
        <p14:creationId xmlns:p14="http://schemas.microsoft.com/office/powerpoint/2010/main" val="359211981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 name="Freeform 3"/>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sp>
      <p:sp>
        <p:nvSpPr>
          <p:cNvPr id="4" name="Freeform 4"/>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5" name="Freeform 5"/>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6" name="Freeform 6"/>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r="-299069"/>
            </a:stretch>
          </a:blipFill>
        </p:spPr>
      </p:sp>
      <p:sp>
        <p:nvSpPr>
          <p:cNvPr id="10" name="Freeform 10"/>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grpSp>
        <p:nvGrpSpPr>
          <p:cNvPr id="27" name="Group 26"/>
          <p:cNvGrpSpPr/>
          <p:nvPr/>
        </p:nvGrpSpPr>
        <p:grpSpPr>
          <a:xfrm rot="211480">
            <a:off x="3082516" y="1669596"/>
            <a:ext cx="12750639" cy="5885122"/>
            <a:chOff x="3729738" y="1468178"/>
            <a:chExt cx="10980924" cy="4851572"/>
          </a:xfrm>
        </p:grpSpPr>
        <p:sp>
          <p:nvSpPr>
            <p:cNvPr id="11" name="Freeform 11"/>
            <p:cNvSpPr/>
            <p:nvPr/>
          </p:nvSpPr>
          <p:spPr>
            <a:xfrm>
              <a:off x="3729738" y="1468178"/>
              <a:ext cx="10980924" cy="4851572"/>
            </a:xfrm>
            <a:custGeom>
              <a:avLst/>
              <a:gdLst/>
              <a:ahLst/>
              <a:cxnLst/>
              <a:rect l="l" t="t" r="r" b="b"/>
              <a:pathLst>
                <a:path w="10980924" h="4851572">
                  <a:moveTo>
                    <a:pt x="0" y="0"/>
                  </a:moveTo>
                  <a:lnTo>
                    <a:pt x="10980924" y="0"/>
                  </a:lnTo>
                  <a:lnTo>
                    <a:pt x="10980924" y="4851572"/>
                  </a:lnTo>
                  <a:lnTo>
                    <a:pt x="0" y="48515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a:off x="3969467" y="1574095"/>
              <a:ext cx="10501466" cy="4639739"/>
            </a:xfrm>
            <a:custGeom>
              <a:avLst/>
              <a:gdLst/>
              <a:ahLst/>
              <a:cxnLst/>
              <a:rect l="l" t="t" r="r" b="b"/>
              <a:pathLst>
                <a:path w="10501466" h="4639739">
                  <a:moveTo>
                    <a:pt x="0" y="0"/>
                  </a:moveTo>
                  <a:lnTo>
                    <a:pt x="10501466" y="0"/>
                  </a:lnTo>
                  <a:lnTo>
                    <a:pt x="10501466" y="4639738"/>
                  </a:lnTo>
                  <a:lnTo>
                    <a:pt x="0" y="46397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sp>
        <p:nvSpPr>
          <p:cNvPr id="20" name="Freeform 20"/>
          <p:cNvSpPr/>
          <p:nvPr/>
        </p:nvSpPr>
        <p:spPr>
          <a:xfrm rot="-1443064">
            <a:off x="16328569" y="716327"/>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Freeform 21"/>
          <p:cNvSpPr/>
          <p:nvPr/>
        </p:nvSpPr>
        <p:spPr>
          <a:xfrm rot="-1443064">
            <a:off x="16696978" y="652868"/>
            <a:ext cx="610958" cy="1193084"/>
          </a:xfrm>
          <a:custGeom>
            <a:avLst/>
            <a:gdLst/>
            <a:ahLst/>
            <a:cxnLst/>
            <a:rect l="l" t="t" r="r" b="b"/>
            <a:pathLst>
              <a:path w="610958" h="1193084">
                <a:moveTo>
                  <a:pt x="0" y="0"/>
                </a:moveTo>
                <a:lnTo>
                  <a:pt x="610958" y="0"/>
                </a:lnTo>
                <a:lnTo>
                  <a:pt x="610958" y="1193084"/>
                </a:lnTo>
                <a:lnTo>
                  <a:pt x="0" y="119308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2" name="Freeform 22"/>
          <p:cNvSpPr/>
          <p:nvPr/>
        </p:nvSpPr>
        <p:spPr>
          <a:xfrm rot="7588689" flipV="1">
            <a:off x="15369174" y="7969979"/>
            <a:ext cx="2041001" cy="1005657"/>
          </a:xfrm>
          <a:custGeom>
            <a:avLst/>
            <a:gdLst/>
            <a:ahLst/>
            <a:cxnLst/>
            <a:rect l="l" t="t" r="r" b="b"/>
            <a:pathLst>
              <a:path w="2041001" h="1005657">
                <a:moveTo>
                  <a:pt x="0" y="1005656"/>
                </a:moveTo>
                <a:lnTo>
                  <a:pt x="2041001" y="1005656"/>
                </a:lnTo>
                <a:lnTo>
                  <a:pt x="2041001" y="0"/>
                </a:lnTo>
                <a:lnTo>
                  <a:pt x="0" y="0"/>
                </a:lnTo>
                <a:lnTo>
                  <a:pt x="0" y="1005656"/>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23" name="Freeform 23"/>
          <p:cNvSpPr/>
          <p:nvPr/>
        </p:nvSpPr>
        <p:spPr>
          <a:xfrm rot="-7277178">
            <a:off x="1573910" y="7203071"/>
            <a:ext cx="1968287" cy="975943"/>
          </a:xfrm>
          <a:custGeom>
            <a:avLst/>
            <a:gdLst/>
            <a:ahLst/>
            <a:cxnLst/>
            <a:rect l="l" t="t" r="r" b="b"/>
            <a:pathLst>
              <a:path w="1968287" h="975943">
                <a:moveTo>
                  <a:pt x="0" y="0"/>
                </a:moveTo>
                <a:lnTo>
                  <a:pt x="1968287" y="0"/>
                </a:lnTo>
                <a:lnTo>
                  <a:pt x="1968287" y="975942"/>
                </a:lnTo>
                <a:lnTo>
                  <a:pt x="0" y="97594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24" name="Freeform 24"/>
          <p:cNvSpPr/>
          <p:nvPr/>
        </p:nvSpPr>
        <p:spPr>
          <a:xfrm rot="-4505717" flipV="1">
            <a:off x="580545" y="766638"/>
            <a:ext cx="1500845" cy="965544"/>
          </a:xfrm>
          <a:custGeom>
            <a:avLst/>
            <a:gdLst/>
            <a:ahLst/>
            <a:cxnLst/>
            <a:rect l="l" t="t" r="r" b="b"/>
            <a:pathLst>
              <a:path w="1500845" h="965544">
                <a:moveTo>
                  <a:pt x="0" y="965544"/>
                </a:moveTo>
                <a:lnTo>
                  <a:pt x="1500846" y="965544"/>
                </a:lnTo>
                <a:lnTo>
                  <a:pt x="1500846" y="0"/>
                </a:lnTo>
                <a:lnTo>
                  <a:pt x="0" y="0"/>
                </a:lnTo>
                <a:lnTo>
                  <a:pt x="0" y="965544"/>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25" name="Freeform 25"/>
          <p:cNvSpPr/>
          <p:nvPr/>
        </p:nvSpPr>
        <p:spPr>
          <a:xfrm rot="5400000">
            <a:off x="8215049" y="8032962"/>
            <a:ext cx="646545" cy="3097220"/>
          </a:xfrm>
          <a:custGeom>
            <a:avLst/>
            <a:gdLst/>
            <a:ahLst/>
            <a:cxnLst/>
            <a:rect l="l" t="t" r="r" b="b"/>
            <a:pathLst>
              <a:path w="646545" h="3097220">
                <a:moveTo>
                  <a:pt x="0" y="0"/>
                </a:moveTo>
                <a:lnTo>
                  <a:pt x="646545" y="0"/>
                </a:lnTo>
                <a:lnTo>
                  <a:pt x="646545" y="3097220"/>
                </a:lnTo>
                <a:lnTo>
                  <a:pt x="0" y="309722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28" name="Google Shape;7484;p29"/>
          <p:cNvSpPr txBox="1">
            <a:spLocks/>
          </p:cNvSpPr>
          <p:nvPr/>
        </p:nvSpPr>
        <p:spPr>
          <a:xfrm>
            <a:off x="2106124" y="2721385"/>
            <a:ext cx="14703422"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lvl="0">
              <a:lnSpc>
                <a:spcPct val="150000"/>
              </a:lnSpc>
              <a:buClr>
                <a:srgbClr val="04596F"/>
              </a:buClr>
              <a:defRPr/>
            </a:pPr>
            <a:r>
              <a:rPr lang="vi-VN" sz="7500" b="1" kern="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CẢM ƠN CÁC EM </a:t>
            </a:r>
          </a:p>
          <a:p>
            <a:pPr lvl="0">
              <a:lnSpc>
                <a:spcPct val="150000"/>
              </a:lnSpc>
              <a:buClr>
                <a:srgbClr val="04596F"/>
              </a:buClr>
              <a:defRPr/>
            </a:pPr>
            <a:r>
              <a:rPr lang="vi-VN" sz="7500" b="1" kern="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ĐÃ </a:t>
            </a:r>
            <a:r>
              <a:rPr lang="en-US" sz="7500" b="1" kern="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LẮNG NGHE </a:t>
            </a:r>
            <a:r>
              <a:rPr lang="vi-VN" sz="7500" b="1" kern="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BÀI!</a:t>
            </a:r>
            <a:endParaRPr lang="vi-VN" sz="7500" b="1" kern="0" dirty="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endParaRPr>
          </a:p>
        </p:txBody>
      </p:sp>
    </p:spTree>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8288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 name="Freeform 3"/>
          <p:cNvSpPr/>
          <p:nvPr/>
        </p:nvSpPr>
        <p:spPr>
          <a:xfrm>
            <a:off x="18669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4" name="Freeform 4"/>
          <p:cNvSpPr/>
          <p:nvPr/>
        </p:nvSpPr>
        <p:spPr>
          <a:xfrm>
            <a:off x="91468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7" name="Freeform 4"/>
          <p:cNvSpPr/>
          <p:nvPr/>
        </p:nvSpPr>
        <p:spPr>
          <a:xfrm>
            <a:off x="9230374" y="5448300"/>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39" name="Rectangle 38"/>
          <p:cNvSpPr/>
          <p:nvPr/>
        </p:nvSpPr>
        <p:spPr>
          <a:xfrm>
            <a:off x="7263392" y="571500"/>
            <a:ext cx="407515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KẾT LUẬN</a:t>
            </a:r>
          </a:p>
        </p:txBody>
      </p:sp>
      <p:pic>
        <p:nvPicPr>
          <p:cNvPr id="43" name="Picture 42"/>
          <p:cNvPicPr>
            <a:picLocks noChangeAspect="1"/>
          </p:cNvPicPr>
          <p:nvPr/>
        </p:nvPicPr>
        <p:blipFill>
          <a:blip r:embed="rId4"/>
          <a:stretch>
            <a:fillRect/>
          </a:stretch>
        </p:blipFill>
        <p:spPr>
          <a:xfrm>
            <a:off x="16391529" y="9276524"/>
            <a:ext cx="1463167" cy="743776"/>
          </a:xfrm>
          <a:prstGeom prst="rect">
            <a:avLst/>
          </a:prstGeom>
        </p:spPr>
      </p:pic>
      <p:pic>
        <p:nvPicPr>
          <p:cNvPr id="44" name="Picture 43"/>
          <p:cNvPicPr>
            <a:picLocks noChangeAspect="1"/>
          </p:cNvPicPr>
          <p:nvPr/>
        </p:nvPicPr>
        <p:blipFill>
          <a:blip r:embed="rId5"/>
          <a:stretch>
            <a:fillRect/>
          </a:stretch>
        </p:blipFill>
        <p:spPr>
          <a:xfrm rot="10800000" flipH="1">
            <a:off x="-45626" y="698188"/>
            <a:ext cx="1341025" cy="8279086"/>
          </a:xfrm>
          <a:prstGeom prst="rect">
            <a:avLst/>
          </a:prstGeom>
        </p:spPr>
      </p:pic>
      <p:pic>
        <p:nvPicPr>
          <p:cNvPr id="45" name="Picture 44"/>
          <p:cNvPicPr>
            <a:picLocks noChangeAspect="1"/>
          </p:cNvPicPr>
          <p:nvPr/>
        </p:nvPicPr>
        <p:blipFill>
          <a:blip r:embed="rId6"/>
          <a:stretch>
            <a:fillRect/>
          </a:stretch>
        </p:blipFill>
        <p:spPr>
          <a:xfrm>
            <a:off x="16687800" y="69127"/>
            <a:ext cx="1261981" cy="1518036"/>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1570220" y="1694597"/>
                <a:ext cx="15955780" cy="5734903"/>
              </a:xfrm>
              <a:prstGeom prst="rect">
                <a:avLst/>
              </a:prstGeom>
              <a:solidFill>
                <a:srgbClr val="FBF6EB"/>
              </a:solidFill>
            </p:spPr>
            <p:txBody>
              <a:bodyPr wrap="square">
                <a:spAutoFit/>
              </a:bodyPr>
              <a:lstStyle/>
              <a:p>
                <a:pPr marL="571500" indent="-571500" algn="just">
                  <a:lnSpc>
                    <a:spcPct val="150000"/>
                  </a:lnSpc>
                  <a:spcAft>
                    <a:spcPts val="800"/>
                  </a:spcAft>
                  <a:buFont typeface="Arial" panose="020B0604020202020204" pitchFamily="34" charset="0"/>
                  <a:buChar char="•"/>
                </a:pPr>
                <a:r>
                  <a:rPr lang="en-US" sz="4000">
                    <a:latin typeface="Arial" panose="020B0604020202020204" pitchFamily="34" charset="0"/>
                    <a:ea typeface="Times New Roman" panose="02020603050405020304" pitchFamily="18" charset="0"/>
                    <a:cs typeface="Arial" panose="020B0604020202020204" pitchFamily="34" charset="0"/>
                  </a:rPr>
                  <a:t>Mỗi hàm số u xác định trên tập các số nguyên dương </a:t>
                </a:r>
                <a14:m>
                  <m:oMath xmlns:m="http://schemas.openxmlformats.org/officeDocument/2006/math">
                    <m:sSup>
                      <m:sSup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N</m:t>
                        </m:r>
                      </m:e>
                      <m:sup>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sup>
                    </m:sSup>
                  </m:oMath>
                </a14:m>
                <a:r>
                  <a:rPr lang="en-US" sz="4000">
                    <a:effectLst/>
                    <a:latin typeface="Arial" panose="020B0604020202020204" pitchFamily="34" charset="0"/>
                    <a:ea typeface="Times New Roman" panose="02020603050405020304" pitchFamily="18" charset="0"/>
                    <a:cs typeface="Arial" panose="020B0604020202020204" pitchFamily="34" charset="0"/>
                  </a:rPr>
                  <a:t> được gọi là một dãy số vô hạn (gọi tắt là dãy số), kí hiệu là </a:t>
                </a:r>
                <a14:m>
                  <m:oMath xmlns:m="http://schemas.openxmlformats.org/officeDocument/2006/math">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n</m:t>
                    </m:r>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4000">
                    <a:effectLst/>
                    <a:latin typeface="Arial" panose="020B0604020202020204" pitchFamily="34" charset="0"/>
                    <a:ea typeface="Times New Roman" panose="02020603050405020304" pitchFamily="18" charset="0"/>
                    <a:cs typeface="Arial" panose="020B0604020202020204" pitchFamily="34" charset="0"/>
                  </a:rPr>
                  <a:t>.</a:t>
                </a:r>
              </a:p>
              <a:p>
                <a:pPr marL="571500" indent="-571500" algn="just">
                  <a:lnSpc>
                    <a:spcPct val="150000"/>
                  </a:lnSpc>
                  <a:spcAft>
                    <a:spcPts val="800"/>
                  </a:spcAft>
                  <a:buFont typeface="Arial" panose="020B0604020202020204" pitchFamily="34" charset="0"/>
                  <a:buChar char="•"/>
                </a:pPr>
                <a:r>
                  <a:rPr lang="en-US" sz="4000">
                    <a:effectLst/>
                    <a:latin typeface="Arial" panose="020B0604020202020204" pitchFamily="34" charset="0"/>
                    <a:ea typeface="Times New Roman" panose="02020603050405020304" pitchFamily="18" charset="0"/>
                    <a:cs typeface="Arial" panose="020B0604020202020204" pitchFamily="34" charset="0"/>
                  </a:rPr>
                  <a:t>Ta thường viết </a:t>
                </a:r>
                <a14:m>
                  <m:oMath xmlns:m="http://schemas.openxmlformats.org/officeDocument/2006/math">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n</m:t>
                        </m:r>
                      </m:sub>
                    </m:sSub>
                  </m:oMath>
                </a14:m>
                <a:r>
                  <a:rPr lang="en-US" sz="4000">
                    <a:effectLst/>
                    <a:latin typeface="Arial" panose="020B0604020202020204" pitchFamily="34" charset="0"/>
                    <a:ea typeface="Times New Roman" panose="02020603050405020304" pitchFamily="18" charset="0"/>
                    <a:cs typeface="Arial" panose="020B0604020202020204" pitchFamily="34" charset="0"/>
                  </a:rPr>
                  <a:t> thay cho u(n) và ký hiệu dãy số </a:t>
                </a:r>
                <a14:m>
                  <m:oMath xmlns:m="http://schemas.openxmlformats.org/officeDocument/2006/math">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n</m:t>
                    </m:r>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4000">
                    <a:effectLst/>
                    <a:latin typeface="Arial" panose="020B0604020202020204" pitchFamily="34" charset="0"/>
                    <a:ea typeface="Times New Roman" panose="02020603050405020304" pitchFamily="18" charset="0"/>
                    <a:cs typeface="Arial" panose="020B0604020202020204" pitchFamily="34" charset="0"/>
                  </a:rPr>
                  <a:t> bởi </a:t>
                </a:r>
                <a14:m>
                  <m:oMath xmlns:m="http://schemas.openxmlformats.org/officeDocument/2006/math">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n</m:t>
                        </m:r>
                      </m:sub>
                    </m:s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4000">
                    <a:effectLst/>
                    <a:latin typeface="Arial" panose="020B0604020202020204" pitchFamily="34" charset="0"/>
                    <a:ea typeface="Times New Roman" panose="02020603050405020304" pitchFamily="18" charset="0"/>
                    <a:cs typeface="Arial" panose="020B0604020202020204" pitchFamily="34" charset="0"/>
                  </a:rPr>
                  <a:t>, do đó dãy số </a:t>
                </a:r>
                <a14:m>
                  <m:oMath xmlns:m="http://schemas.openxmlformats.org/officeDocument/2006/math">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n</m:t>
                        </m:r>
                      </m:sub>
                    </m:s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4000">
                    <a:effectLst/>
                    <a:latin typeface="Arial" panose="020B0604020202020204" pitchFamily="34" charset="0"/>
                    <a:ea typeface="Times New Roman" panose="02020603050405020304" pitchFamily="18" charset="0"/>
                    <a:cs typeface="Arial" panose="020B0604020202020204" pitchFamily="34" charset="0"/>
                  </a:rPr>
                  <a:t> được viết dưới dạng khai triển </a:t>
                </a:r>
                <a14:m>
                  <m:oMath xmlns:m="http://schemas.openxmlformats.org/officeDocument/2006/math">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e>
                      <m: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1</m:t>
                        </m:r>
                      </m:sub>
                    </m:s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e>
                      <m: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2</m:t>
                        </m:r>
                      </m:sub>
                    </m:s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e>
                      <m: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3</m:t>
                        </m:r>
                      </m:sub>
                    </m:s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n</m:t>
                        </m:r>
                      </m:sub>
                    </m:s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4000">
                    <a:effectLst/>
                    <a:latin typeface="Arial" panose="020B0604020202020204" pitchFamily="34" charset="0"/>
                    <a:ea typeface="Times New Roman" panose="02020603050405020304" pitchFamily="18" charset="0"/>
                    <a:cs typeface="Arial" panose="020B0604020202020204" pitchFamily="34" charset="0"/>
                  </a:rPr>
                  <a:t>... Số </a:t>
                </a:r>
                <a14:m>
                  <m:oMath xmlns:m="http://schemas.openxmlformats.org/officeDocument/2006/math">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e>
                      <m:sub>
                        <m:r>
                          <a:rPr lang="en-US" sz="4000" i="0">
                            <a:effectLst/>
                            <a:latin typeface="Cambria Math" panose="02040503050406030204" pitchFamily="18" charset="0"/>
                            <a:ea typeface="Cambria Math" panose="02040503050406030204" pitchFamily="18" charset="0"/>
                            <a:cs typeface="Times New Roman" panose="02020603050405020304" pitchFamily="18" charset="0"/>
                          </a:rPr>
                          <m:t>1</m:t>
                        </m:r>
                      </m:sub>
                    </m:sSub>
                  </m:oMath>
                </a14:m>
                <a:r>
                  <a:rPr lang="en-US" sz="4000">
                    <a:effectLst/>
                    <a:latin typeface="Arial" panose="020B0604020202020204" pitchFamily="34" charset="0"/>
                    <a:ea typeface="Times New Roman" panose="02020603050405020304" pitchFamily="18" charset="0"/>
                    <a:cs typeface="Arial" panose="020B0604020202020204" pitchFamily="34" charset="0"/>
                  </a:rPr>
                  <a:t> gọi là số hạng đầu, </a:t>
                </a:r>
                <a14:m>
                  <m:oMath xmlns:m="http://schemas.openxmlformats.org/officeDocument/2006/math">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u</m:t>
                        </m:r>
                      </m:e>
                      <m:sub>
                        <m:r>
                          <m:rPr>
                            <m:sty m:val="p"/>
                          </m:rPr>
                          <a:rPr lang="en-US" sz="4000" i="0">
                            <a:effectLst/>
                            <a:latin typeface="Cambria Math" panose="02040503050406030204" pitchFamily="18" charset="0"/>
                            <a:ea typeface="Cambria Math" panose="02040503050406030204" pitchFamily="18" charset="0"/>
                            <a:cs typeface="Times New Roman" panose="02020603050405020304" pitchFamily="18" charset="0"/>
                          </a:rPr>
                          <m:t>n</m:t>
                        </m:r>
                      </m:sub>
                    </m:sSub>
                  </m:oMath>
                </a14:m>
                <a:r>
                  <a:rPr lang="en-US" sz="4000">
                    <a:effectLst/>
                    <a:latin typeface="Arial" panose="020B0604020202020204" pitchFamily="34" charset="0"/>
                    <a:ea typeface="Times New Roman" panose="02020603050405020304" pitchFamily="18" charset="0"/>
                    <a:cs typeface="Arial" panose="020B0604020202020204" pitchFamily="34" charset="0"/>
                  </a:rPr>
                  <a:t> là số hạng thứ n và gọi là số hạng tổng quát của dãy số.</a:t>
                </a:r>
              </a:p>
            </p:txBody>
          </p:sp>
        </mc:Choice>
        <mc:Fallback xmlns="">
          <p:sp>
            <p:nvSpPr>
              <p:cNvPr id="5" name="Rectangle 4"/>
              <p:cNvSpPr>
                <a:spLocks noRot="1" noChangeAspect="1" noMove="1" noResize="1" noEditPoints="1" noAdjustHandles="1" noChangeArrowheads="1" noChangeShapeType="1" noTextEdit="1"/>
              </p:cNvSpPr>
              <p:nvPr/>
            </p:nvSpPr>
            <p:spPr>
              <a:xfrm>
                <a:off x="1570220" y="1694597"/>
                <a:ext cx="15955780" cy="5734903"/>
              </a:xfrm>
              <a:prstGeom prst="rect">
                <a:avLst/>
              </a:prstGeom>
              <a:blipFill>
                <a:blip r:embed="rId7"/>
                <a:stretch>
                  <a:fillRect l="-1223" r="-1337" b="-15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372813" y="7785437"/>
                <a:ext cx="15153187" cy="1015663"/>
              </a:xfrm>
              <a:prstGeom prst="rect">
                <a:avLst/>
              </a:prstGeom>
              <a:solidFill>
                <a:srgbClr val="FBF6EB"/>
              </a:solidFill>
            </p:spPr>
            <p:txBody>
              <a:bodyPr wrap="none">
                <a:spAutoFit/>
              </a:bodyPr>
              <a:lstStyle/>
              <a:p>
                <a:pPr algn="just">
                  <a:lnSpc>
                    <a:spcPct val="150000"/>
                  </a:lnSpc>
                  <a:spcAft>
                    <a:spcPts val="800"/>
                  </a:spcAft>
                </a:pPr>
                <a:r>
                  <a:rPr lang="en-US" sz="4000" b="1" i="1" u="sng">
                    <a:solidFill>
                      <a:schemeClr val="tx2"/>
                    </a:solidFill>
                    <a:latin typeface="Arial" panose="020B0604020202020204" pitchFamily="34" charset="0"/>
                    <a:ea typeface="Times New Roman" panose="02020603050405020304" pitchFamily="18" charset="0"/>
                    <a:cs typeface="Arial" panose="020B0604020202020204" pitchFamily="34" charset="0"/>
                  </a:rPr>
                  <a:t>Chú ý: </a:t>
                </a:r>
                <a:r>
                  <a:rPr lang="en-US" sz="4000">
                    <a:latin typeface="Arial" panose="020B0604020202020204" pitchFamily="34" charset="0"/>
                    <a:ea typeface="Times New Roman" panose="02020603050405020304" pitchFamily="18" charset="0"/>
                    <a:cs typeface="Arial" panose="020B0604020202020204" pitchFamily="34" charset="0"/>
                  </a:rPr>
                  <a:t>Nếu </a:t>
                </a:r>
                <a14:m>
                  <m:oMath xmlns:m="http://schemas.openxmlformats.org/officeDocument/2006/math">
                    <m:r>
                      <a:rPr lang="en-US" sz="4000" i="1">
                        <a:effectLst/>
                        <a:latin typeface="Cambria Math" panose="02040503050406030204" pitchFamily="18" charset="0"/>
                        <a:ea typeface="Cambria Math" panose="02040503050406030204" pitchFamily="18" charset="0"/>
                        <a:cs typeface="Times New Roman" panose="02020603050405020304" pitchFamily="18" charset="0"/>
                      </a:rPr>
                      <m:t>∀</m:t>
                    </m:r>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𝑛</m:t>
                    </m:r>
                    <m:r>
                      <a:rPr lang="en-US" sz="4000" i="1">
                        <a:effectLst/>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𝑁</m:t>
                        </m:r>
                      </m:e>
                      <m:sup>
                        <m:r>
                          <a:rPr lang="en-US" sz="4000" i="1">
                            <a:effectLst/>
                            <a:latin typeface="Cambria Math" panose="02040503050406030204" pitchFamily="18" charset="0"/>
                            <a:ea typeface="Cambria Math" panose="02040503050406030204" pitchFamily="18" charset="0"/>
                            <a:cs typeface="Times New Roman" panose="02020603050405020304" pitchFamily="18" charset="0"/>
                          </a:rPr>
                          <m:t>∗</m:t>
                        </m:r>
                      </m:sup>
                    </m:sSup>
                    <m:r>
                      <a:rPr lang="en-US" sz="4000" i="1">
                        <a:effectLst/>
                        <a:latin typeface="Cambria Math" panose="02040503050406030204" pitchFamily="18" charset="0"/>
                        <a:ea typeface="Cambria Math" panose="02040503050406030204" pitchFamily="18" charset="0"/>
                        <a:cs typeface="Times New Roman" panose="02020603050405020304" pitchFamily="18" charset="0"/>
                      </a:rPr>
                      <m:t>, </m:t>
                    </m:r>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effectLst/>
                        <a:latin typeface="Cambria Math" panose="02040503050406030204" pitchFamily="18" charset="0"/>
                        <a:ea typeface="Cambria Math" panose="02040503050406030204" pitchFamily="18" charset="0"/>
                        <a:cs typeface="Times New Roman" panose="02020603050405020304" pitchFamily="18" charset="0"/>
                      </a:rPr>
                      <m:t>=</m:t>
                    </m:r>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𝑐</m:t>
                    </m:r>
                  </m:oMath>
                </a14:m>
                <a:r>
                  <a:rPr lang="en-US" sz="4000">
                    <a:effectLst/>
                    <a:latin typeface="Arial" panose="020B0604020202020204" pitchFamily="34" charset="0"/>
                    <a:ea typeface="Times New Roman" panose="02020603050405020304" pitchFamily="18" charset="0"/>
                    <a:cs typeface="Arial" panose="020B0604020202020204" pitchFamily="34" charset="0"/>
                  </a:rPr>
                  <a:t> thì </a:t>
                </a:r>
                <a14:m>
                  <m:oMath xmlns:m="http://schemas.openxmlformats.org/officeDocument/2006/math">
                    <m:r>
                      <a:rPr lang="en-US" sz="4000" i="1">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40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𝑢</m:t>
                        </m:r>
                      </m:e>
                      <m:sub>
                        <m:r>
                          <a:rPr lang="en-US" sz="4000" i="1">
                            <a:effectLst/>
                            <a:latin typeface="Cambria Math" panose="02040503050406030204" pitchFamily="18" charset="0"/>
                            <a:ea typeface="Cambria Math" panose="02040503050406030204" pitchFamily="18" charset="0"/>
                            <a:cs typeface="Times New Roman" panose="02020603050405020304" pitchFamily="18" charset="0"/>
                          </a:rPr>
                          <m:t>𝑛</m:t>
                        </m:r>
                      </m:sub>
                    </m:sSub>
                    <m:r>
                      <a:rPr lang="en-US" sz="4000" i="1">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4000">
                    <a:effectLst/>
                    <a:latin typeface="Arial" panose="020B0604020202020204" pitchFamily="34" charset="0"/>
                    <a:ea typeface="Times New Roman" panose="02020603050405020304" pitchFamily="18" charset="0"/>
                    <a:cs typeface="Arial" panose="020B0604020202020204" pitchFamily="34" charset="0"/>
                  </a:rPr>
                  <a:t> được gọi là dãy số không đổi.</a:t>
                </a:r>
              </a:p>
            </p:txBody>
          </p:sp>
        </mc:Choice>
        <mc:Fallback xmlns="">
          <p:sp>
            <p:nvSpPr>
              <p:cNvPr id="8" name="Rectangle 7"/>
              <p:cNvSpPr>
                <a:spLocks noRot="1" noChangeAspect="1" noMove="1" noResize="1" noEditPoints="1" noAdjustHandles="1" noChangeArrowheads="1" noChangeShapeType="1" noTextEdit="1"/>
              </p:cNvSpPr>
              <p:nvPr/>
            </p:nvSpPr>
            <p:spPr>
              <a:xfrm>
                <a:off x="2372813" y="7785437"/>
                <a:ext cx="15153187" cy="1015663"/>
              </a:xfrm>
              <a:prstGeom prst="rect">
                <a:avLst/>
              </a:prstGeom>
              <a:blipFill>
                <a:blip r:embed="rId8"/>
                <a:stretch>
                  <a:fillRect l="-1408" r="-1167" b="-13772"/>
                </a:stretch>
              </a:blipFill>
            </p:spPr>
            <p:txBody>
              <a:bodyPr/>
              <a:lstStyle/>
              <a:p>
                <a:r>
                  <a:rPr lang="en-US">
                    <a:noFill/>
                  </a:rPr>
                  <a:t> </a:t>
                </a:r>
              </a:p>
            </p:txBody>
          </p:sp>
        </mc:Fallback>
      </mc:AlternateContent>
      <p:pic>
        <p:nvPicPr>
          <p:cNvPr id="9" name="Picture 8"/>
          <p:cNvPicPr>
            <a:picLocks noChangeAspect="1"/>
          </p:cNvPicPr>
          <p:nvPr/>
        </p:nvPicPr>
        <p:blipFill>
          <a:blip r:embed="rId9"/>
          <a:stretch>
            <a:fillRect/>
          </a:stretch>
        </p:blipFill>
        <p:spPr>
          <a:xfrm>
            <a:off x="1080541" y="7932338"/>
            <a:ext cx="1085182" cy="944962"/>
          </a:xfrm>
          <a:prstGeom prst="rect">
            <a:avLst/>
          </a:prstGeom>
        </p:spPr>
      </p:pic>
    </p:spTree>
    <p:extLst>
      <p:ext uri="{BB962C8B-B14F-4D97-AF65-F5344CB8AC3E}">
        <p14:creationId xmlns:p14="http://schemas.microsoft.com/office/powerpoint/2010/main" val="244171645"/>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5"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609600" y="571500"/>
            <a:ext cx="17068800" cy="9144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TextBox 5"/>
          <p:cNvSpPr txBox="1"/>
          <p:nvPr/>
        </p:nvSpPr>
        <p:spPr>
          <a:xfrm>
            <a:off x="7731719" y="114300"/>
            <a:ext cx="2667000" cy="1549848"/>
          </a:xfrm>
          <a:prstGeom prst="rect">
            <a:avLst/>
          </a:prstGeom>
        </p:spPr>
        <p:txBody>
          <a:bodyPr wrap="square" lIns="0" tIns="0" rIns="0" bIns="0" rtlCol="0" anchor="t">
            <a:spAutoFit/>
          </a:bodyPr>
          <a:lstStyle/>
          <a:p>
            <a:pPr algn="ctr">
              <a:lnSpc>
                <a:spcPts val="14857"/>
              </a:lnSpc>
            </a:pPr>
            <a:r>
              <a:rPr lang="en-US" sz="4000" b="1" u="sng">
                <a:solidFill>
                  <a:srgbClr val="5B96A9"/>
                </a:solidFill>
                <a:latin typeface="Arial" panose="020B0604020202020204" pitchFamily="34" charset="0"/>
                <a:cs typeface="Arial" panose="020B0604020202020204" pitchFamily="34" charset="0"/>
              </a:rPr>
              <a:t>Ví dụ 1:</a:t>
            </a:r>
          </a:p>
        </p:txBody>
      </p:sp>
      <mc:AlternateContent xmlns:mc="http://schemas.openxmlformats.org/markup-compatibility/2006" xmlns:a14="http://schemas.microsoft.com/office/drawing/2010/main">
        <mc:Choice Requires="a14">
          <p:sp>
            <p:nvSpPr>
              <p:cNvPr id="21" name="TextBox 20"/>
              <p:cNvSpPr txBox="1"/>
              <p:nvPr/>
            </p:nvSpPr>
            <p:spPr>
              <a:xfrm>
                <a:off x="1354510" y="1866900"/>
                <a:ext cx="15405064" cy="3600986"/>
              </a:xfrm>
              <a:prstGeom prst="rect">
                <a:avLst/>
              </a:prstGeom>
              <a:noFill/>
            </p:spPr>
            <p:txBody>
              <a:bodyPr wrap="square" rtlCol="0">
                <a:spAutoFit/>
              </a:bodyPr>
              <a:lstStyle/>
              <a:p>
                <a:pPr>
                  <a:lnSpc>
                    <a:spcPct val="150000"/>
                  </a:lnSpc>
                </a:pPr>
                <a:r>
                  <a:rPr lang="en-US" sz="3800">
                    <a:latin typeface="Arial" panose="020B0604020202020204" pitchFamily="34" charset="0"/>
                    <a:cs typeface="Arial" panose="020B0604020202020204" pitchFamily="34" charset="0"/>
                  </a:rPr>
                  <a:t>Xác định số hạng đầu và số hạng tổng quát của mỗi dãy số sau:</a:t>
                </a:r>
              </a:p>
              <a:p>
                <a:pPr>
                  <a:lnSpc>
                    <a:spcPct val="150000"/>
                  </a:lnSpc>
                </a:pPr>
                <a:r>
                  <a:rPr lang="en-US" sz="3800">
                    <a:latin typeface="Arial" panose="020B0604020202020204" pitchFamily="34" charset="0"/>
                    <a:cs typeface="Arial" panose="020B0604020202020204" pitchFamily="34" charset="0"/>
                  </a:rPr>
                  <a:t>a) Dãy số </a:t>
                </a:r>
                <a14:m>
                  <m:oMath xmlns:m="http://schemas.openxmlformats.org/officeDocument/2006/math">
                    <m:d>
                      <m:dPr>
                        <m:ctrlPr>
                          <a:rPr lang="en-US" sz="3800" i="1" smtClean="0">
                            <a:latin typeface="Cambria Math" panose="02040503050406030204" pitchFamily="18" charset="0"/>
                            <a:cs typeface="Arial" panose="020B0604020202020204" pitchFamily="34" charset="0"/>
                          </a:rPr>
                        </m:ctrlPr>
                      </m:dPr>
                      <m:e>
                        <m:sSub>
                          <m:sSubPr>
                            <m:ctrlPr>
                              <a:rPr lang="en-US" sz="3800" i="1" smtClean="0">
                                <a:latin typeface="Cambria Math" panose="02040503050406030204" pitchFamily="18" charset="0"/>
                                <a:cs typeface="Arial" panose="020B0604020202020204" pitchFamily="34" charset="0"/>
                              </a:rPr>
                            </m:ctrlPr>
                          </m:sSubPr>
                          <m:e>
                            <m:r>
                              <a:rPr lang="en-US" sz="3800" b="0" i="1" smtClean="0">
                                <a:latin typeface="Cambria Math" panose="02040503050406030204" pitchFamily="18" charset="0"/>
                                <a:cs typeface="Arial" panose="020B0604020202020204" pitchFamily="34" charset="0"/>
                              </a:rPr>
                              <m:t>𝑢</m:t>
                            </m:r>
                          </m:e>
                          <m:sub>
                            <m:r>
                              <a:rPr lang="en-US" sz="3800" b="0" i="1" smtClean="0">
                                <a:latin typeface="Cambria Math" panose="02040503050406030204" pitchFamily="18" charset="0"/>
                                <a:cs typeface="Arial" panose="020B0604020202020204" pitchFamily="34" charset="0"/>
                              </a:rPr>
                              <m:t>𝑛</m:t>
                            </m:r>
                          </m:sub>
                        </m:sSub>
                      </m:e>
                    </m:d>
                    <m:r>
                      <a:rPr lang="en-US" sz="3800" b="0" i="0" smtClean="0">
                        <a:latin typeface="Cambria Math" panose="02040503050406030204" pitchFamily="18" charset="0"/>
                        <a:cs typeface="Arial" panose="020B0604020202020204" pitchFamily="34" charset="0"/>
                      </a:rPr>
                      <m:t> </m:t>
                    </m:r>
                  </m:oMath>
                </a14:m>
                <a:r>
                  <a:rPr lang="en-US" sz="3800">
                    <a:latin typeface="Arial" panose="020B0604020202020204" pitchFamily="34" charset="0"/>
                    <a:cs typeface="Arial" panose="020B0604020202020204" pitchFamily="34" charset="0"/>
                  </a:rPr>
                  <a:t>các số tự nhiên lẻ theo thứ tự tăng dần: 1, 3, 5, 7...</a:t>
                </a:r>
              </a:p>
              <a:p>
                <a:pPr>
                  <a:lnSpc>
                    <a:spcPct val="150000"/>
                  </a:lnSpc>
                </a:pPr>
                <a:r>
                  <a:rPr lang="en-US" sz="3800">
                    <a:latin typeface="Arial" panose="020B0604020202020204" pitchFamily="34" charset="0"/>
                    <a:cs typeface="Arial" panose="020B0604020202020204" pitchFamily="34" charset="0"/>
                  </a:rPr>
                  <a:t>b) Dãy số </a:t>
                </a:r>
                <a14:m>
                  <m:oMath xmlns:m="http://schemas.openxmlformats.org/officeDocument/2006/math">
                    <m:d>
                      <m:dPr>
                        <m:ctrlPr>
                          <a:rPr lang="en-US" sz="3800" i="1">
                            <a:latin typeface="Cambria Math" panose="02040503050406030204" pitchFamily="18" charset="0"/>
                            <a:cs typeface="Arial" panose="020B0604020202020204" pitchFamily="34" charset="0"/>
                          </a:rPr>
                        </m:ctrlPr>
                      </m:dPr>
                      <m:e>
                        <m:sSub>
                          <m:sSubPr>
                            <m:ctrlPr>
                              <a:rPr lang="en-US" sz="3800" i="1">
                                <a:latin typeface="Cambria Math" panose="02040503050406030204" pitchFamily="18" charset="0"/>
                                <a:cs typeface="Arial" panose="020B0604020202020204" pitchFamily="34" charset="0"/>
                              </a:rPr>
                            </m:ctrlPr>
                          </m:sSubPr>
                          <m:e>
                            <m:r>
                              <a:rPr lang="en-US" sz="3800" b="0" i="1" smtClean="0">
                                <a:latin typeface="Cambria Math" panose="02040503050406030204" pitchFamily="18" charset="0"/>
                                <a:cs typeface="Arial" panose="020B0604020202020204" pitchFamily="34" charset="0"/>
                              </a:rPr>
                              <m:t>𝑣</m:t>
                            </m:r>
                          </m:e>
                          <m:sub>
                            <m:r>
                              <a:rPr lang="en-US" sz="3800" i="1">
                                <a:latin typeface="Cambria Math" panose="02040503050406030204" pitchFamily="18" charset="0"/>
                                <a:cs typeface="Arial" panose="020B0604020202020204" pitchFamily="34" charset="0"/>
                              </a:rPr>
                              <m:t>𝑛</m:t>
                            </m:r>
                          </m:sub>
                        </m:sSub>
                      </m:e>
                    </m:d>
                  </m:oMath>
                </a14:m>
                <a:r>
                  <a:rPr lang="en-US" sz="3800">
                    <a:latin typeface="Arial" panose="020B0604020202020204" pitchFamily="34" charset="0"/>
                    <a:cs typeface="Arial" panose="020B0604020202020204" pitchFamily="34" charset="0"/>
                  </a:rPr>
                  <a:t> các số nguyên dương chia hết cho 5, sắp xếp từ bé đến lớn: 5, 10, 15, 20,...</a:t>
                </a:r>
              </a:p>
            </p:txBody>
          </p:sp>
        </mc:Choice>
        <mc:Fallback xmlns="">
          <p:sp>
            <p:nvSpPr>
              <p:cNvPr id="21" name="TextBox 20"/>
              <p:cNvSpPr txBox="1">
                <a:spLocks noRot="1" noChangeAspect="1" noMove="1" noResize="1" noEditPoints="1" noAdjustHandles="1" noChangeArrowheads="1" noChangeShapeType="1" noTextEdit="1"/>
              </p:cNvSpPr>
              <p:nvPr/>
            </p:nvSpPr>
            <p:spPr>
              <a:xfrm>
                <a:off x="1354510" y="1866900"/>
                <a:ext cx="15405064" cy="3600986"/>
              </a:xfrm>
              <a:prstGeom prst="rect">
                <a:avLst/>
              </a:prstGeom>
              <a:blipFill>
                <a:blip r:embed="rId2"/>
                <a:stretch>
                  <a:fillRect l="-1306" r="-2018" b="-2876"/>
                </a:stretch>
              </a:blipFill>
            </p:spPr>
            <p:txBody>
              <a:bodyPr/>
              <a:lstStyle/>
              <a:p>
                <a:r>
                  <a:rPr lang="en-US">
                    <a:noFill/>
                  </a:rPr>
                  <a:t> </a:t>
                </a:r>
              </a:p>
            </p:txBody>
          </p:sp>
        </mc:Fallback>
      </mc:AlternateContent>
      <p:sp>
        <p:nvSpPr>
          <p:cNvPr id="22" name="Oval Callout 21"/>
          <p:cNvSpPr/>
          <p:nvPr/>
        </p:nvSpPr>
        <p:spPr>
          <a:xfrm>
            <a:off x="8097227" y="5348579"/>
            <a:ext cx="1609362" cy="861721"/>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7" name="Picture 26"/>
          <p:cNvPicPr>
            <a:picLocks noChangeAspect="1"/>
          </p:cNvPicPr>
          <p:nvPr/>
        </p:nvPicPr>
        <p:blipFill>
          <a:blip r:embed="rId3"/>
          <a:stretch>
            <a:fillRect/>
          </a:stretch>
        </p:blipFill>
        <p:spPr>
          <a:xfrm>
            <a:off x="16623120" y="266700"/>
            <a:ext cx="1358936" cy="1779029"/>
          </a:xfrm>
          <a:prstGeom prst="rect">
            <a:avLst/>
          </a:prstGeom>
        </p:spPr>
      </p:pic>
      <p:pic>
        <p:nvPicPr>
          <p:cNvPr id="28" name="Picture 27"/>
          <p:cNvPicPr>
            <a:picLocks noChangeAspect="1"/>
          </p:cNvPicPr>
          <p:nvPr/>
        </p:nvPicPr>
        <p:blipFill>
          <a:blip r:embed="rId4"/>
          <a:stretch>
            <a:fillRect/>
          </a:stretch>
        </p:blipFill>
        <p:spPr>
          <a:xfrm>
            <a:off x="16451897" y="8676075"/>
            <a:ext cx="997903" cy="887025"/>
          </a:xfrm>
          <a:prstGeom prst="rect">
            <a:avLst/>
          </a:prstGeom>
        </p:spPr>
      </p:pic>
      <p:pic>
        <p:nvPicPr>
          <p:cNvPr id="29" name="Picture 28"/>
          <p:cNvPicPr>
            <a:picLocks noChangeAspect="1"/>
          </p:cNvPicPr>
          <p:nvPr/>
        </p:nvPicPr>
        <p:blipFill>
          <a:blip r:embed="rId5"/>
          <a:stretch>
            <a:fillRect/>
          </a:stretch>
        </p:blipFill>
        <p:spPr>
          <a:xfrm rot="3872335">
            <a:off x="135303" y="8778345"/>
            <a:ext cx="1391410" cy="1178291"/>
          </a:xfrm>
          <a:prstGeom prst="rect">
            <a:avLst/>
          </a:prstGeom>
        </p:spPr>
      </p:pic>
      <p:pic>
        <p:nvPicPr>
          <p:cNvPr id="30" name="Picture 29"/>
          <p:cNvPicPr>
            <a:picLocks noChangeAspect="1"/>
          </p:cNvPicPr>
          <p:nvPr/>
        </p:nvPicPr>
        <p:blipFill>
          <a:blip r:embed="rId6"/>
          <a:stretch>
            <a:fillRect/>
          </a:stretch>
        </p:blipFill>
        <p:spPr>
          <a:xfrm>
            <a:off x="333300" y="599064"/>
            <a:ext cx="843017" cy="701926"/>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367002" y="6763286"/>
                <a:ext cx="15839208" cy="677108"/>
              </a:xfrm>
              <a:prstGeom prst="rect">
                <a:avLst/>
              </a:prstGeom>
            </p:spPr>
            <p:txBody>
              <a:bodyPr wrap="none">
                <a:spAutoFit/>
              </a:bodyPr>
              <a:lstStyle/>
              <a:p>
                <a:r>
                  <a:rPr lang="en-US" sz="3800">
                    <a:solidFill>
                      <a:prstClr val="black"/>
                    </a:solidFill>
                    <a:latin typeface="Arial" panose="020B0604020202020204" pitchFamily="34" charset="0"/>
                    <a:cs typeface="Arial" panose="020B0604020202020204" pitchFamily="34" charset="0"/>
                  </a:rPr>
                  <a:t>a) Dãy số </a:t>
                </a:r>
                <a14:m>
                  <m:oMath xmlns:m="http://schemas.openxmlformats.org/officeDocument/2006/math">
                    <m:d>
                      <m:dPr>
                        <m:ctrlPr>
                          <a:rPr lang="en-US" sz="3800" i="1">
                            <a:solidFill>
                              <a:prstClr val="black"/>
                            </a:solidFill>
                            <a:latin typeface="Cambria Math" panose="02040503050406030204" pitchFamily="18" charset="0"/>
                            <a:cs typeface="Arial" panose="020B0604020202020204" pitchFamily="34" charset="0"/>
                          </a:rPr>
                        </m:ctrlPr>
                      </m:dPr>
                      <m:e>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e>
                    </m:d>
                    <m:r>
                      <a:rPr lang="en-US" sz="3800">
                        <a:solidFill>
                          <a:prstClr val="black"/>
                        </a:solidFill>
                        <a:latin typeface="Cambria Math" panose="02040503050406030204" pitchFamily="18" charset="0"/>
                        <a:cs typeface="Arial" panose="020B0604020202020204" pitchFamily="34" charset="0"/>
                      </a:rPr>
                      <m:t> </m:t>
                    </m:r>
                  </m:oMath>
                </a14:m>
                <a:r>
                  <a:rPr lang="en-US" sz="3800">
                    <a:solidFill>
                      <a:prstClr val="black"/>
                    </a:solidFill>
                    <a:latin typeface="Arial" panose="020B0604020202020204" pitchFamily="34" charset="0"/>
                    <a:cs typeface="Arial" panose="020B0604020202020204" pitchFamily="34" charset="0"/>
                  </a:rPr>
                  <a:t>có số hạng đầu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b="0" i="1" smtClean="0">
                            <a:solidFill>
                              <a:prstClr val="black"/>
                            </a:solidFill>
                            <a:latin typeface="Cambria Math" panose="02040503050406030204" pitchFamily="18" charset="0"/>
                            <a:cs typeface="Arial" panose="020B0604020202020204" pitchFamily="34" charset="0"/>
                          </a:rPr>
                          <m:t>1</m:t>
                        </m:r>
                      </m:sub>
                    </m:sSub>
                    <m:r>
                      <a:rPr lang="en-US" sz="3800" b="0" i="1" smtClean="0">
                        <a:solidFill>
                          <a:prstClr val="black"/>
                        </a:solidFill>
                        <a:latin typeface="Cambria Math" panose="02040503050406030204" pitchFamily="18" charset="0"/>
                        <a:cs typeface="Arial" panose="020B0604020202020204" pitchFamily="34" charset="0"/>
                      </a:rPr>
                      <m:t>=1</m:t>
                    </m:r>
                  </m:oMath>
                </a14:m>
                <a:r>
                  <a:rPr lang="en-US" sz="3800">
                    <a:solidFill>
                      <a:prstClr val="black"/>
                    </a:solidFill>
                    <a:latin typeface="Arial" panose="020B0604020202020204" pitchFamily="34" charset="0"/>
                    <a:cs typeface="Arial" panose="020B0604020202020204" pitchFamily="34" charset="0"/>
                  </a:rPr>
                  <a:t> và số hạng tổng quát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i="1">
                            <a:solidFill>
                              <a:prstClr val="black"/>
                            </a:solidFill>
                            <a:latin typeface="Cambria Math" panose="02040503050406030204" pitchFamily="18" charset="0"/>
                            <a:cs typeface="Arial" panose="020B0604020202020204" pitchFamily="34" charset="0"/>
                          </a:rPr>
                          <m:t>𝑢</m:t>
                        </m:r>
                      </m:e>
                      <m:sub>
                        <m:r>
                          <a:rPr lang="en-US" sz="3800" i="1">
                            <a:solidFill>
                              <a:prstClr val="black"/>
                            </a:solidFill>
                            <a:latin typeface="Cambria Math" panose="02040503050406030204" pitchFamily="18" charset="0"/>
                            <a:cs typeface="Arial" panose="020B0604020202020204" pitchFamily="34" charset="0"/>
                          </a:rPr>
                          <m:t>𝑛</m:t>
                        </m:r>
                      </m:sub>
                    </m:sSub>
                    <m:r>
                      <a:rPr lang="en-US" sz="3800" b="0" i="1" smtClean="0">
                        <a:solidFill>
                          <a:prstClr val="black"/>
                        </a:solidFill>
                        <a:latin typeface="Cambria Math" panose="02040503050406030204" pitchFamily="18" charset="0"/>
                        <a:cs typeface="Arial" panose="020B0604020202020204" pitchFamily="34" charset="0"/>
                      </a:rPr>
                      <m:t>=2</m:t>
                    </m:r>
                    <m:r>
                      <a:rPr lang="en-US" sz="3800" b="0" i="1" smtClean="0">
                        <a:solidFill>
                          <a:prstClr val="black"/>
                        </a:solidFill>
                        <a:latin typeface="Cambria Math" panose="02040503050406030204" pitchFamily="18" charset="0"/>
                        <a:cs typeface="Arial" panose="020B0604020202020204" pitchFamily="34" charset="0"/>
                      </a:rPr>
                      <m:t>𝑛</m:t>
                    </m:r>
                    <m:r>
                      <a:rPr lang="en-US" sz="3800" b="0" i="1" smtClean="0">
                        <a:solidFill>
                          <a:prstClr val="black"/>
                        </a:solidFill>
                        <a:latin typeface="Cambria Math" panose="02040503050406030204" pitchFamily="18" charset="0"/>
                        <a:cs typeface="Arial" panose="020B0604020202020204" pitchFamily="34" charset="0"/>
                      </a:rPr>
                      <m:t>−1</m:t>
                    </m:r>
                  </m:oMath>
                </a14:m>
                <a:r>
                  <a:rPr lang="en-US" sz="3800">
                    <a:solidFill>
                      <a:prstClr val="black"/>
                    </a:solidFill>
                    <a:latin typeface="Arial" panose="020B0604020202020204" pitchFamily="34" charset="0"/>
                    <a:cs typeface="Arial" panose="020B0604020202020204" pitchFamily="34" charset="0"/>
                  </a:rPr>
                  <a:t> </a:t>
                </a:r>
                <a:endParaRPr lang="en-US"/>
              </a:p>
            </p:txBody>
          </p:sp>
        </mc:Choice>
        <mc:Fallback xmlns="">
          <p:sp>
            <p:nvSpPr>
              <p:cNvPr id="3" name="Rectangle 2"/>
              <p:cNvSpPr>
                <a:spLocks noRot="1" noChangeAspect="1" noMove="1" noResize="1" noEditPoints="1" noAdjustHandles="1" noChangeArrowheads="1" noChangeShapeType="1" noTextEdit="1"/>
              </p:cNvSpPr>
              <p:nvPr/>
            </p:nvSpPr>
            <p:spPr>
              <a:xfrm>
                <a:off x="1367002" y="6763286"/>
                <a:ext cx="15839208" cy="677108"/>
              </a:xfrm>
              <a:prstGeom prst="rect">
                <a:avLst/>
              </a:prstGeom>
              <a:blipFill>
                <a:blip r:embed="rId7"/>
                <a:stretch>
                  <a:fillRect l="-1270" t="-16071" b="-330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369500" y="7914978"/>
                <a:ext cx="14884331" cy="677108"/>
              </a:xfrm>
              <a:prstGeom prst="rect">
                <a:avLst/>
              </a:prstGeom>
            </p:spPr>
            <p:txBody>
              <a:bodyPr wrap="none">
                <a:spAutoFit/>
              </a:bodyPr>
              <a:lstStyle/>
              <a:p>
                <a:r>
                  <a:rPr lang="en-US" sz="3800">
                    <a:solidFill>
                      <a:prstClr val="black"/>
                    </a:solidFill>
                    <a:latin typeface="Arial" panose="020B0604020202020204" pitchFamily="34" charset="0"/>
                    <a:cs typeface="Arial" panose="020B0604020202020204" pitchFamily="34" charset="0"/>
                  </a:rPr>
                  <a:t>b) Dãy số </a:t>
                </a:r>
                <a14:m>
                  <m:oMath xmlns:m="http://schemas.openxmlformats.org/officeDocument/2006/math">
                    <m:d>
                      <m:dPr>
                        <m:ctrlPr>
                          <a:rPr lang="en-US" sz="3800" i="1">
                            <a:solidFill>
                              <a:prstClr val="black"/>
                            </a:solidFill>
                            <a:latin typeface="Cambria Math" panose="02040503050406030204" pitchFamily="18" charset="0"/>
                            <a:cs typeface="Arial" panose="020B0604020202020204" pitchFamily="34" charset="0"/>
                          </a:rPr>
                        </m:ctrlPr>
                      </m:dPr>
                      <m:e>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b="0" i="1" smtClean="0">
                                <a:solidFill>
                                  <a:prstClr val="black"/>
                                </a:solidFill>
                                <a:latin typeface="Cambria Math" panose="02040503050406030204" pitchFamily="18" charset="0"/>
                                <a:cs typeface="Arial" panose="020B0604020202020204" pitchFamily="34" charset="0"/>
                              </a:rPr>
                              <m:t>𝑣</m:t>
                            </m:r>
                          </m:e>
                          <m:sub>
                            <m:r>
                              <a:rPr lang="en-US" sz="3800" i="1">
                                <a:solidFill>
                                  <a:prstClr val="black"/>
                                </a:solidFill>
                                <a:latin typeface="Cambria Math" panose="02040503050406030204" pitchFamily="18" charset="0"/>
                                <a:cs typeface="Arial" panose="020B0604020202020204" pitchFamily="34" charset="0"/>
                              </a:rPr>
                              <m:t>𝑛</m:t>
                            </m:r>
                          </m:sub>
                        </m:sSub>
                      </m:e>
                    </m:d>
                    <m:r>
                      <a:rPr lang="en-US" sz="3800">
                        <a:solidFill>
                          <a:prstClr val="black"/>
                        </a:solidFill>
                        <a:latin typeface="Cambria Math" panose="02040503050406030204" pitchFamily="18" charset="0"/>
                        <a:cs typeface="Arial" panose="020B0604020202020204" pitchFamily="34" charset="0"/>
                      </a:rPr>
                      <m:t> </m:t>
                    </m:r>
                  </m:oMath>
                </a14:m>
                <a:r>
                  <a:rPr lang="en-US" sz="3800">
                    <a:solidFill>
                      <a:prstClr val="black"/>
                    </a:solidFill>
                    <a:latin typeface="Arial" panose="020B0604020202020204" pitchFamily="34" charset="0"/>
                    <a:cs typeface="Arial" panose="020B0604020202020204" pitchFamily="34" charset="0"/>
                  </a:rPr>
                  <a:t>có số hạng đầu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b="0" i="1" smtClean="0">
                            <a:solidFill>
                              <a:prstClr val="black"/>
                            </a:solidFill>
                            <a:latin typeface="Cambria Math" panose="02040503050406030204" pitchFamily="18" charset="0"/>
                            <a:cs typeface="Arial" panose="020B0604020202020204" pitchFamily="34" charset="0"/>
                          </a:rPr>
                          <m:t>𝑣</m:t>
                        </m:r>
                      </m:e>
                      <m:sub>
                        <m:r>
                          <a:rPr lang="en-US" sz="3800" b="0" i="1" smtClean="0">
                            <a:solidFill>
                              <a:prstClr val="black"/>
                            </a:solidFill>
                            <a:latin typeface="Cambria Math" panose="02040503050406030204" pitchFamily="18" charset="0"/>
                            <a:cs typeface="Arial" panose="020B0604020202020204" pitchFamily="34" charset="0"/>
                          </a:rPr>
                          <m:t>1</m:t>
                        </m:r>
                      </m:sub>
                    </m:sSub>
                    <m:r>
                      <a:rPr lang="en-US" sz="3800" b="0" i="1" smtClean="0">
                        <a:solidFill>
                          <a:prstClr val="black"/>
                        </a:solidFill>
                        <a:latin typeface="Cambria Math" panose="02040503050406030204" pitchFamily="18" charset="0"/>
                        <a:cs typeface="Arial" panose="020B0604020202020204" pitchFamily="34" charset="0"/>
                      </a:rPr>
                      <m:t>=5</m:t>
                    </m:r>
                  </m:oMath>
                </a14:m>
                <a:r>
                  <a:rPr lang="en-US" sz="3800">
                    <a:solidFill>
                      <a:prstClr val="black"/>
                    </a:solidFill>
                    <a:latin typeface="Arial" panose="020B0604020202020204" pitchFamily="34" charset="0"/>
                    <a:cs typeface="Arial" panose="020B0604020202020204" pitchFamily="34" charset="0"/>
                  </a:rPr>
                  <a:t> và số hạng tổng quát </a:t>
                </a:r>
                <a14:m>
                  <m:oMath xmlns:m="http://schemas.openxmlformats.org/officeDocument/2006/math">
                    <m:sSub>
                      <m:sSubPr>
                        <m:ctrlPr>
                          <a:rPr lang="en-US" sz="3800" i="1">
                            <a:solidFill>
                              <a:prstClr val="black"/>
                            </a:solidFill>
                            <a:latin typeface="Cambria Math" panose="02040503050406030204" pitchFamily="18" charset="0"/>
                            <a:cs typeface="Arial" panose="020B0604020202020204" pitchFamily="34" charset="0"/>
                          </a:rPr>
                        </m:ctrlPr>
                      </m:sSubPr>
                      <m:e>
                        <m:r>
                          <a:rPr lang="en-US" sz="3800" b="0" i="1" smtClean="0">
                            <a:solidFill>
                              <a:prstClr val="black"/>
                            </a:solidFill>
                            <a:latin typeface="Cambria Math" panose="02040503050406030204" pitchFamily="18" charset="0"/>
                            <a:cs typeface="Arial" panose="020B0604020202020204" pitchFamily="34" charset="0"/>
                          </a:rPr>
                          <m:t>𝑣</m:t>
                        </m:r>
                      </m:e>
                      <m:sub>
                        <m:r>
                          <a:rPr lang="en-US" sz="3800" i="1">
                            <a:solidFill>
                              <a:prstClr val="black"/>
                            </a:solidFill>
                            <a:latin typeface="Cambria Math" panose="02040503050406030204" pitchFamily="18" charset="0"/>
                            <a:cs typeface="Arial" panose="020B0604020202020204" pitchFamily="34" charset="0"/>
                          </a:rPr>
                          <m:t>𝑛</m:t>
                        </m:r>
                      </m:sub>
                    </m:sSub>
                    <m:r>
                      <a:rPr lang="en-US" sz="3800" b="0" i="1" smtClean="0">
                        <a:solidFill>
                          <a:prstClr val="black"/>
                        </a:solidFill>
                        <a:latin typeface="Cambria Math" panose="02040503050406030204" pitchFamily="18" charset="0"/>
                        <a:cs typeface="Arial" panose="020B0604020202020204" pitchFamily="34" charset="0"/>
                      </a:rPr>
                      <m:t>=5</m:t>
                    </m:r>
                    <m:r>
                      <a:rPr lang="en-US" sz="3800" b="0" i="1" smtClean="0">
                        <a:solidFill>
                          <a:prstClr val="black"/>
                        </a:solidFill>
                        <a:latin typeface="Cambria Math" panose="02040503050406030204" pitchFamily="18" charset="0"/>
                        <a:cs typeface="Arial" panose="020B0604020202020204" pitchFamily="34" charset="0"/>
                      </a:rPr>
                      <m:t>𝑛</m:t>
                    </m:r>
                  </m:oMath>
                </a14:m>
                <a:r>
                  <a:rPr lang="en-US" sz="3800">
                    <a:solidFill>
                      <a:prstClr val="black"/>
                    </a:solidFill>
                    <a:latin typeface="Arial" panose="020B0604020202020204" pitchFamily="34" charset="0"/>
                    <a:cs typeface="Arial" panose="020B0604020202020204" pitchFamily="34" charset="0"/>
                  </a:rPr>
                  <a:t> </a:t>
                </a:r>
                <a:endParaRPr lang="en-US"/>
              </a:p>
            </p:txBody>
          </p:sp>
        </mc:Choice>
        <mc:Fallback xmlns="">
          <p:sp>
            <p:nvSpPr>
              <p:cNvPr id="14" name="Rectangle 13"/>
              <p:cNvSpPr>
                <a:spLocks noRot="1" noChangeAspect="1" noMove="1" noResize="1" noEditPoints="1" noAdjustHandles="1" noChangeArrowheads="1" noChangeShapeType="1" noTextEdit="1"/>
              </p:cNvSpPr>
              <p:nvPr/>
            </p:nvSpPr>
            <p:spPr>
              <a:xfrm>
                <a:off x="1369500" y="7914978"/>
                <a:ext cx="14884331" cy="677108"/>
              </a:xfrm>
              <a:prstGeom prst="rect">
                <a:avLst/>
              </a:prstGeom>
              <a:blipFill>
                <a:blip r:embed="rId8"/>
                <a:stretch>
                  <a:fillRect l="-1352" t="-16216" b="-34234"/>
                </a:stretch>
              </a:blipFill>
            </p:spPr>
            <p:txBody>
              <a:bodyPr/>
              <a:lstStyle/>
              <a:p>
                <a:r>
                  <a:rPr lang="en-US">
                    <a:noFill/>
                  </a:rPr>
                  <a:t> </a:t>
                </a:r>
              </a:p>
            </p:txBody>
          </p:sp>
        </mc:Fallback>
      </mc:AlternateContent>
    </p:spTree>
    <p:extLst>
      <p:ext uri="{BB962C8B-B14F-4D97-AF65-F5344CB8AC3E}">
        <p14:creationId xmlns:p14="http://schemas.microsoft.com/office/powerpoint/2010/main" val="180915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21">
                                            <p:txEl>
                                              <p:pRg st="1" end="1"/>
                                            </p:txEl>
                                          </p:spTgt>
                                        </p:tgtEl>
                                        <p:attrNameLst>
                                          <p:attrName>style.visibility</p:attrName>
                                        </p:attrNameLst>
                                      </p:cBhvr>
                                      <p:to>
                                        <p:strVal val="visible"/>
                                      </p:to>
                                    </p:set>
                                    <p:animEffect transition="in" filter="fade">
                                      <p:cBhvr>
                                        <p:cTn id="14" dur="500"/>
                                        <p:tgtEl>
                                          <p:spTgt spid="21">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fade">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animBg="1"/>
      <p:bldP spid="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5638799" y="495300"/>
            <a:ext cx="6004810" cy="2980178"/>
            <a:chOff x="5943599" y="288505"/>
            <a:chExt cx="6004810" cy="2980178"/>
          </a:xfrm>
        </p:grpSpPr>
        <p:grpSp>
          <p:nvGrpSpPr>
            <p:cNvPr id="16" name="Group 2"/>
            <p:cNvGrpSpPr/>
            <p:nvPr/>
          </p:nvGrpSpPr>
          <p:grpSpPr>
            <a:xfrm>
              <a:off x="5943599" y="288505"/>
              <a:ext cx="6004810" cy="2980178"/>
              <a:chOff x="0" y="-28575"/>
              <a:chExt cx="2241258" cy="841375"/>
            </a:xfrm>
          </p:grpSpPr>
          <p:sp>
            <p:nvSpPr>
              <p:cNvPr id="18" name="Freeform 3"/>
              <p:cNvSpPr/>
              <p:nvPr/>
            </p:nvSpPr>
            <p:spPr>
              <a:xfrm>
                <a:off x="397185" y="0"/>
                <a:ext cx="1844073"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9"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Rectangle 16"/>
            <p:cNvSpPr/>
            <p:nvPr/>
          </p:nvSpPr>
          <p:spPr>
            <a:xfrm>
              <a:off x="7404135" y="440391"/>
              <a:ext cx="4253087" cy="942053"/>
            </a:xfrm>
            <a:prstGeom prst="rect">
              <a:avLst/>
            </a:prstGeom>
          </p:spPr>
          <p:txBody>
            <a:bodyPr wrap="none">
              <a:spAutoFit/>
            </a:bodyPr>
            <a:lstStyle/>
            <a:p>
              <a:pPr lvl="0" algn="just">
                <a:lnSpc>
                  <a:spcPct val="150000"/>
                </a:lnSpc>
                <a:spcAft>
                  <a:spcPts val="600"/>
                </a:spcAft>
                <a:defRPr/>
              </a:pPr>
              <a:r>
                <a:rPr lang="nl-NL" sz="4200" b="1">
                  <a:solidFill>
                    <a:prstClr val="white"/>
                  </a:solidFill>
                  <a:latin typeface="Arial" panose="020B0604020202020204" pitchFamily="34" charset="0"/>
                  <a:ea typeface="Times New Roman" panose="02020603050405020304" pitchFamily="18" charset="0"/>
                  <a:cs typeface="Arial" panose="020B0604020202020204" pitchFamily="34" charset="0"/>
                </a:rPr>
                <a:t>Dãy số hữu hạn</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20" name="Picture 19"/>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57200" y="1714500"/>
            <a:ext cx="979790" cy="914400"/>
          </a:xfrm>
          <a:prstGeom prst="rect">
            <a:avLst/>
          </a:prstGeom>
        </p:spPr>
      </p:pic>
      <p:sp>
        <p:nvSpPr>
          <p:cNvPr id="21" name="TextBox 20"/>
          <p:cNvSpPr txBox="1"/>
          <p:nvPr/>
        </p:nvSpPr>
        <p:spPr>
          <a:xfrm>
            <a:off x="1458121" y="1842805"/>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HĐ 2:</a:t>
            </a:r>
            <a:endPar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6" name="TextBox 25"/>
              <p:cNvSpPr txBox="1"/>
              <p:nvPr/>
            </p:nvSpPr>
            <p:spPr>
              <a:xfrm>
                <a:off x="510256" y="2628900"/>
                <a:ext cx="17149217" cy="3600986"/>
              </a:xfrm>
              <a:prstGeom prst="rect">
                <a:avLst/>
              </a:prstGeom>
              <a:noFill/>
            </p:spPr>
            <p:txBody>
              <a:bodyPr wrap="square" rtlCol="0">
                <a:spAutoFit/>
              </a:bodyPr>
              <a:lstStyle/>
              <a:p>
                <a:pPr algn="just">
                  <a:lnSpc>
                    <a:spcPct val="150000"/>
                  </a:lnSpc>
                </a:pPr>
                <a:r>
                  <a:rPr lang="vi-VN" sz="3800">
                    <a:solidFill>
                      <a:srgbClr val="000000"/>
                    </a:solidFill>
                  </a:rPr>
                  <a:t>a) Liệt kê tất cả các số chính phương nhỏ hơn 50 và sắp xếp chúng theo thứ tự từ bé đến lớn.</a:t>
                </a:r>
              </a:p>
              <a:p>
                <a:pPr algn="just">
                  <a:lnSpc>
                    <a:spcPct val="150000"/>
                  </a:lnSpc>
                </a:pPr>
                <a:r>
                  <a:rPr lang="vi-VN" sz="3800">
                    <a:solidFill>
                      <a:srgbClr val="000000"/>
                    </a:solidFill>
                  </a:rPr>
                  <a:t>b) Viết công thức số hạng </a:t>
                </a:r>
                <a14:m>
                  <m:oMath xmlns:m="http://schemas.openxmlformats.org/officeDocument/2006/math">
                    <m:sSub>
                      <m:sSubPr>
                        <m:ctrlPr>
                          <a:rPr lang="en-US" sz="3800" i="1">
                            <a:latin typeface="Cambria Math" panose="02040503050406030204" pitchFamily="18" charset="0"/>
                            <a:cs typeface="Arial" panose="020B0604020202020204" pitchFamily="34" charset="0"/>
                          </a:rPr>
                        </m:ctrlPr>
                      </m:sSubPr>
                      <m:e>
                        <m:r>
                          <a:rPr lang="en-US" sz="3800" i="1">
                            <a:latin typeface="Cambria Math" panose="02040503050406030204" pitchFamily="18" charset="0"/>
                            <a:cs typeface="Arial" panose="020B0604020202020204" pitchFamily="34" charset="0"/>
                          </a:rPr>
                          <m:t>𝑢</m:t>
                        </m:r>
                      </m:e>
                      <m:sub>
                        <m:r>
                          <a:rPr lang="en-US" sz="3800" i="1">
                            <a:latin typeface="Cambria Math" panose="02040503050406030204" pitchFamily="18" charset="0"/>
                            <a:cs typeface="Arial" panose="020B0604020202020204" pitchFamily="34" charset="0"/>
                          </a:rPr>
                          <m:t>𝑛</m:t>
                        </m:r>
                      </m:sub>
                    </m:sSub>
                  </m:oMath>
                </a14:m>
                <a:r>
                  <a:rPr lang="vi-VN" sz="3800">
                    <a:solidFill>
                      <a:srgbClr val="000000"/>
                    </a:solidFill>
                  </a:rPr>
                  <a:t> của các số tìm được ở câu a) và nêu rõ điều kiện của </a:t>
                </a:r>
                <a14:m>
                  <m:oMath xmlns:m="http://schemas.openxmlformats.org/officeDocument/2006/math">
                    <m:r>
                      <a:rPr lang="en-US" sz="3800" b="0" i="1" smtClean="0">
                        <a:solidFill>
                          <a:srgbClr val="000000"/>
                        </a:solidFill>
                        <a:latin typeface="Cambria Math" panose="02040503050406030204" pitchFamily="18" charset="0"/>
                      </a:rPr>
                      <m:t>𝑛</m:t>
                    </m:r>
                  </m:oMath>
                </a14:m>
                <a:r>
                  <a:rPr lang="vi-VN" sz="3800" i="1">
                    <a:solidFill>
                      <a:srgbClr val="000000"/>
                    </a:solidFill>
                  </a:rPr>
                  <a:t>.</a:t>
                </a:r>
                <a:endParaRPr lang="vi-VN" sz="3800">
                  <a:solidFill>
                    <a:srgbClr val="000000"/>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510256" y="2628900"/>
                <a:ext cx="17149217" cy="3600986"/>
              </a:xfrm>
              <a:prstGeom prst="rect">
                <a:avLst/>
              </a:prstGeom>
              <a:blipFill>
                <a:blip r:embed="rId4"/>
                <a:stretch>
                  <a:fillRect l="-1173" r="-1173" b="-2876"/>
                </a:stretch>
              </a:blipFill>
            </p:spPr>
            <p:txBody>
              <a:bodyPr/>
              <a:lstStyle/>
              <a:p>
                <a:r>
                  <a:rPr lang="en-US">
                    <a:noFill/>
                  </a:rPr>
                  <a:t> </a:t>
                </a:r>
              </a:p>
            </p:txBody>
          </p:sp>
        </mc:Fallback>
      </mc:AlternateContent>
      <p:pic>
        <p:nvPicPr>
          <p:cNvPr id="36" name="Picture 35"/>
          <p:cNvPicPr>
            <a:picLocks noChangeAspect="1"/>
          </p:cNvPicPr>
          <p:nvPr/>
        </p:nvPicPr>
        <p:blipFill>
          <a:blip r:embed="rId5"/>
          <a:stretch>
            <a:fillRect/>
          </a:stretch>
        </p:blipFill>
        <p:spPr>
          <a:xfrm rot="3211349">
            <a:off x="301809" y="-63562"/>
            <a:ext cx="810532" cy="1405766"/>
          </a:xfrm>
          <a:prstGeom prst="rect">
            <a:avLst/>
          </a:prstGeom>
        </p:spPr>
      </p:pic>
      <p:pic>
        <p:nvPicPr>
          <p:cNvPr id="39" name="Picture 38"/>
          <p:cNvPicPr>
            <a:picLocks noChangeAspect="1"/>
          </p:cNvPicPr>
          <p:nvPr/>
        </p:nvPicPr>
        <p:blipFill>
          <a:blip r:embed="rId6"/>
          <a:stretch>
            <a:fillRect/>
          </a:stretch>
        </p:blipFill>
        <p:spPr>
          <a:xfrm>
            <a:off x="17222634" y="9334500"/>
            <a:ext cx="873677" cy="770096"/>
          </a:xfrm>
          <a:prstGeom prst="rect">
            <a:avLst/>
          </a:prstGeom>
        </p:spPr>
      </p:pic>
      <p:pic>
        <p:nvPicPr>
          <p:cNvPr id="4" name="Picture 3"/>
          <p:cNvPicPr>
            <a:picLocks noChangeAspect="1"/>
          </p:cNvPicPr>
          <p:nvPr/>
        </p:nvPicPr>
        <p:blipFill>
          <a:blip r:embed="rId7"/>
          <a:stretch>
            <a:fillRect/>
          </a:stretch>
        </p:blipFill>
        <p:spPr>
          <a:xfrm>
            <a:off x="15644901" y="254624"/>
            <a:ext cx="2451410" cy="1816781"/>
          </a:xfrm>
          <a:prstGeom prst="rect">
            <a:avLst/>
          </a:prstGeom>
        </p:spPr>
      </p:pic>
      <p:sp>
        <p:nvSpPr>
          <p:cNvPr id="2" name="Rectangle 1"/>
          <p:cNvSpPr/>
          <p:nvPr/>
        </p:nvSpPr>
        <p:spPr>
          <a:xfrm>
            <a:off x="531583" y="6972300"/>
            <a:ext cx="17388590" cy="2929007"/>
          </a:xfrm>
          <a:prstGeom prst="rect">
            <a:avLst/>
          </a:prstGeom>
        </p:spPr>
        <p:txBody>
          <a:bodyPr wrap="square">
            <a:spAutoFit/>
          </a:bodyPr>
          <a:lstStyle/>
          <a:p>
            <a:pPr algn="just">
              <a:lnSpc>
                <a:spcPct val="150000"/>
              </a:lnSpc>
              <a:spcAft>
                <a:spcPts val="800"/>
              </a:spcAft>
            </a:pPr>
            <a:r>
              <a:rPr lang="en-US" sz="3800">
                <a:latin typeface="Arial" panose="020B0604020202020204" pitchFamily="34" charset="0"/>
                <a:ea typeface="Times New Roman" panose="02020603050405020304" pitchFamily="18" charset="0"/>
                <a:cs typeface="Arial" panose="020B0604020202020204" pitchFamily="34" charset="0"/>
              </a:rPr>
              <a:t>a) Các số chính phương nhỏ hơn 50 được sắp xếp theo thứ tự từ bé đến lớn là</a:t>
            </a:r>
          </a:p>
          <a:p>
            <a:pPr algn="ctr">
              <a:lnSpc>
                <a:spcPct val="150000"/>
              </a:lnSpc>
              <a:spcAft>
                <a:spcPts val="800"/>
              </a:spcAft>
            </a:pPr>
            <a:r>
              <a:rPr lang="en-US" sz="3800">
                <a:latin typeface="Arial" panose="020B0604020202020204" pitchFamily="34" charset="0"/>
                <a:ea typeface="Times New Roman" panose="02020603050405020304" pitchFamily="18" charset="0"/>
                <a:cs typeface="Arial" panose="020B0604020202020204" pitchFamily="34" charset="0"/>
              </a:rPr>
              <a:t>0; 1; 4; 9; 16; 25; 36; 49.</a:t>
            </a:r>
          </a:p>
          <a:p>
            <a:pPr algn="just">
              <a:lnSpc>
                <a:spcPct val="150000"/>
              </a:lnSpc>
              <a:spcAft>
                <a:spcPts val="800"/>
              </a:spcAft>
            </a:pPr>
            <a:r>
              <a:rPr lang="en-US" sz="3800">
                <a:latin typeface="Arial" panose="020B0604020202020204" pitchFamily="34" charset="0"/>
                <a:ea typeface="Times New Roman" panose="02020603050405020304" pitchFamily="18" charset="0"/>
                <a:cs typeface="Arial" panose="020B0604020202020204" pitchFamily="34" charset="0"/>
              </a:rPr>
              <a:t>b) Ta có: u</a:t>
            </a:r>
            <a:r>
              <a:rPr lang="en-US" sz="3800" baseline="-25000">
                <a:latin typeface="Arial" panose="020B0604020202020204" pitchFamily="34" charset="0"/>
                <a:ea typeface="Times New Roman" panose="02020603050405020304" pitchFamily="18" charset="0"/>
                <a:cs typeface="Arial" panose="020B0604020202020204" pitchFamily="34" charset="0"/>
              </a:rPr>
              <a:t>n</a:t>
            </a:r>
            <a:r>
              <a:rPr lang="en-US" sz="3800">
                <a:latin typeface="Arial" panose="020B0604020202020204" pitchFamily="34" charset="0"/>
                <a:ea typeface="Times New Roman" panose="02020603050405020304" pitchFamily="18" charset="0"/>
                <a:cs typeface="Arial" panose="020B0604020202020204" pitchFamily="34" charset="0"/>
              </a:rPr>
              <a:t> = (n – 1)</a:t>
            </a:r>
            <a:r>
              <a:rPr lang="en-US" sz="3800" baseline="30000">
                <a:latin typeface="Arial" panose="020B0604020202020204" pitchFamily="34" charset="0"/>
                <a:ea typeface="Times New Roman" panose="02020603050405020304" pitchFamily="18" charset="0"/>
                <a:cs typeface="Arial" panose="020B0604020202020204" pitchFamily="34" charset="0"/>
              </a:rPr>
              <a:t>2</a:t>
            </a:r>
            <a:r>
              <a:rPr lang="en-US" sz="3800">
                <a:latin typeface="Arial" panose="020B0604020202020204" pitchFamily="34" charset="0"/>
                <a:ea typeface="Times New Roman" panose="02020603050405020304" pitchFamily="18" charset="0"/>
                <a:cs typeface="Arial" panose="020B0604020202020204" pitchFamily="34" charset="0"/>
              </a:rPr>
              <a:t> với n </a:t>
            </a:r>
            <a:r>
              <a:rPr lang="en-US" sz="3800">
                <a:latin typeface="Arial" panose="020B0604020202020204" pitchFamily="34" charset="0"/>
                <a:ea typeface="Cambria Math" panose="02040503050406030204" pitchFamily="18" charset="0"/>
                <a:cs typeface="Arial" panose="020B0604020202020204" pitchFamily="34" charset="0"/>
              </a:rPr>
              <a:t>∈</a:t>
            </a:r>
            <a:r>
              <a:rPr lang="en-US" sz="3800">
                <a:latin typeface="Arial" panose="020B0604020202020204" pitchFamily="34" charset="0"/>
                <a:ea typeface="Times New Roman" panose="02020603050405020304" pitchFamily="18" charset="0"/>
                <a:cs typeface="Arial" panose="020B0604020202020204" pitchFamily="34" charset="0"/>
              </a:rPr>
              <a:t> ℕ</a:t>
            </a:r>
            <a:r>
              <a:rPr lang="en-US" sz="3800" baseline="30000">
                <a:latin typeface="Arial" panose="020B0604020202020204" pitchFamily="34" charset="0"/>
                <a:ea typeface="Times New Roman" panose="02020603050405020304" pitchFamily="18" charset="0"/>
                <a:cs typeface="Arial" panose="020B0604020202020204" pitchFamily="34" charset="0"/>
              </a:rPr>
              <a:t>*</a:t>
            </a:r>
            <a:r>
              <a:rPr lang="en-US" sz="3800">
                <a:latin typeface="Arial" panose="020B0604020202020204" pitchFamily="34" charset="0"/>
                <a:ea typeface="Gungsuh" panose="02030600000101010101" pitchFamily="18" charset="-127"/>
                <a:cs typeface="Arial" panose="020B0604020202020204" pitchFamily="34" charset="0"/>
              </a:rPr>
              <a:t> và n ≤ 8.</a:t>
            </a:r>
            <a:endParaRPr lang="en-US" sz="3800">
              <a:effectLst/>
              <a:latin typeface="Arial" panose="020B0604020202020204" pitchFamily="34" charset="0"/>
              <a:ea typeface="Times New Roman" panose="02020603050405020304" pitchFamily="18" charset="0"/>
              <a:cs typeface="Arial" panose="020B0604020202020204" pitchFamily="34" charset="0"/>
            </a:endParaRPr>
          </a:p>
        </p:txBody>
      </p:sp>
      <p:sp>
        <p:nvSpPr>
          <p:cNvPr id="22" name="Rectangle 21"/>
          <p:cNvSpPr/>
          <p:nvPr/>
        </p:nvSpPr>
        <p:spPr>
          <a:xfrm>
            <a:off x="8171376" y="6066592"/>
            <a:ext cx="1826975" cy="677108"/>
          </a:xfrm>
          <a:prstGeom prst="rect">
            <a:avLst/>
          </a:prstGeom>
        </p:spPr>
        <p:txBody>
          <a:bodyPr wrap="none">
            <a:spAutoFit/>
          </a:bodyPr>
          <a:lstStyle/>
          <a:p>
            <a:r>
              <a:rPr lang="en-US" sz="3800" b="1" i="1" u="sng">
                <a:solidFill>
                  <a:schemeClr val="tx2"/>
                </a:solidFill>
                <a:latin typeface="Arial" panose="020B0604020202020204" pitchFamily="34" charset="0"/>
                <a:ea typeface="Times New Roman" panose="02020603050405020304" pitchFamily="18" charset="0"/>
                <a:cs typeface="Arial" panose="020B0604020202020204" pitchFamily="34" charset="0"/>
              </a:rPr>
              <a:t>Trả lời:</a:t>
            </a:r>
            <a:endParaRPr lang="en-US" sz="3800" b="1" i="1" u="sng">
              <a:solidFill>
                <a:schemeClr val="tx2"/>
              </a:solidFill>
            </a:endParaRPr>
          </a:p>
        </p:txBody>
      </p:sp>
    </p:spTree>
    <p:extLst>
      <p:ext uri="{BB962C8B-B14F-4D97-AF65-F5344CB8AC3E}">
        <p14:creationId xmlns:p14="http://schemas.microsoft.com/office/powerpoint/2010/main" val="1166849499"/>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randombar(horizontal)">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animEffect transition="in" filter="fade">
                                      <p:cBhvr>
                                        <p:cTn id="29" dur="500"/>
                                        <p:tgtEl>
                                          <p:spTgt spid="2">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fade">
                                      <p:cBhvr>
                                        <p:cTn id="32" dur="500"/>
                                        <p:tgtEl>
                                          <p:spTgt spid="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wipe(down)">
                                      <p:cBhvr>
                                        <p:cTn id="3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7237</TotalTime>
  <Words>5723</Words>
  <Application>Microsoft Office PowerPoint</Application>
  <PresentationFormat>Custom</PresentationFormat>
  <Paragraphs>438</Paragraphs>
  <Slides>64</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64</vt:i4>
      </vt:variant>
    </vt:vector>
  </HeadingPairs>
  <TitlesOfParts>
    <vt:vector size="72" baseType="lpstr">
      <vt:lpstr>Kavoon</vt:lpstr>
      <vt:lpstr>Arial</vt:lpstr>
      <vt:lpstr>Times New Roman</vt:lpstr>
      <vt:lpstr>Cambria Math</vt:lpstr>
      <vt:lpstr>Calibri</vt:lpstr>
      <vt:lpstr>Calibri Light</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2006-08-16T00:00:00Z</dcterms:created>
  <dcterms:modified xsi:type="dcterms:W3CDTF">2023-09-03T14:38:29Z</dcterms:modified>
  <dc:identifier>DAFmgXVejE8</dc:identifier>
</cp:coreProperties>
</file>