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7" r:id="rId3"/>
    <p:sldId id="258" r:id="rId4"/>
    <p:sldId id="280" r:id="rId5"/>
    <p:sldId id="281" r:id="rId6"/>
    <p:sldId id="283" r:id="rId7"/>
    <p:sldId id="282" r:id="rId8"/>
    <p:sldId id="269" r:id="rId9"/>
    <p:sldId id="284" r:id="rId10"/>
    <p:sldId id="286" r:id="rId11"/>
    <p:sldId id="285" r:id="rId12"/>
    <p:sldId id="276" r:id="rId13"/>
    <p:sldId id="287" r:id="rId14"/>
    <p:sldId id="268" r:id="rId15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C42A3"/>
    <a:srgbClr val="FEF4EC"/>
    <a:srgbClr val="88DFE8"/>
    <a:srgbClr val="FFCC29"/>
    <a:srgbClr val="FFDB69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50" d="100"/>
          <a:sy n="50" d="100"/>
        </p:scale>
        <p:origin x="-1262" y="-54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962586"/>
            <a:ext cx="2444531" cy="2143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FF00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FF00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582047"/>
            <a:ext cx="13500099" cy="1376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9: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NHẬN BIẾT NHỮNG BẤT HÒA VỚI BẠN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(T1)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330324" y="1905000"/>
            <a:ext cx="13132595" cy="2176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6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6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6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6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019799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4263487" y="307883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891907" y="6715346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27452" y="-5633"/>
            <a:ext cx="1382714" cy="1524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042319" y="6211669"/>
            <a:ext cx="128777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b.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Điều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xảy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ra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không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xử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lí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bất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hòa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833019" y="0"/>
            <a:ext cx="8610600" cy="1412557"/>
            <a:chOff x="3833019" y="0"/>
            <a:chExt cx="8610600" cy="1412557"/>
          </a:xfrm>
        </p:grpSpPr>
        <p:grpSp>
          <p:nvGrpSpPr>
            <p:cNvPr id="25" name="Group 24"/>
            <p:cNvGrpSpPr/>
            <p:nvPr/>
          </p:nvGrpSpPr>
          <p:grpSpPr>
            <a:xfrm>
              <a:off x="5392215" y="0"/>
              <a:ext cx="5492209" cy="930735"/>
              <a:chOff x="4691913" y="172432"/>
              <a:chExt cx="5399539" cy="930735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4691913" y="172432"/>
                <a:ext cx="5399539" cy="930735"/>
                <a:chOff x="4691913" y="172432"/>
                <a:chExt cx="5399539" cy="930735"/>
              </a:xfrm>
            </p:grpSpPr>
            <p:sp>
              <p:nvSpPr>
                <p:cNvPr id="29" name="TextBox 28"/>
                <p:cNvSpPr txBox="1"/>
                <p:nvPr/>
              </p:nvSpPr>
              <p:spPr>
                <a:xfrm>
                  <a:off x="4691913" y="172432"/>
                  <a:ext cx="5399539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28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</a:t>
                  </a:r>
                  <a:r>
                    <a:rPr lang="en-US" sz="28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28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28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28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28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28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…….</a:t>
                  </a:r>
                  <a:endPara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6760354" y="641502"/>
                  <a:ext cx="126265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 err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Đạo</a:t>
                  </a:r>
                  <a:r>
                    <a:rPr lang="en-US" sz="2400" b="1" dirty="0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b="1" dirty="0" err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đức</a:t>
                  </a:r>
                  <a:endParaRPr lang="en-US" sz="24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28" name="Straight Connector 27"/>
              <p:cNvCxnSpPr/>
              <p:nvPr/>
            </p:nvCxnSpPr>
            <p:spPr>
              <a:xfrm>
                <a:off x="6886517" y="1051559"/>
                <a:ext cx="101033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6" name="Text Box 14"/>
            <p:cNvSpPr txBox="1">
              <a:spLocks noChangeArrowheads="1"/>
            </p:cNvSpPr>
            <p:nvPr/>
          </p:nvSpPr>
          <p:spPr bwMode="auto">
            <a:xfrm>
              <a:off x="3833019" y="898134"/>
              <a:ext cx="8610600" cy="514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2400" b="1" dirty="0" err="1" smtClean="0">
                  <a:solidFill>
                    <a:srgbClr val="0000CC"/>
                  </a:solidFill>
                  <a:latin typeface="Times New Roman" pitchFamily="18" charset="0"/>
                </a:rPr>
                <a:t>Bài</a:t>
              </a:r>
              <a:r>
                <a:rPr lang="en-US" sz="2400" b="1" dirty="0" smtClean="0">
                  <a:solidFill>
                    <a:srgbClr val="0000CC"/>
                  </a:solidFill>
                  <a:latin typeface="Times New Roman" pitchFamily="18" charset="0"/>
                </a:rPr>
                <a:t> 9: EM NHẬN BIẾT NHỮNG BẤT HÒA VỚI BẠN (T1)</a:t>
              </a:r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301" y="2971800"/>
            <a:ext cx="6866101" cy="3013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2154" y="2971799"/>
            <a:ext cx="6853697" cy="3087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39619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1.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Tìm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hiểu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những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hành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động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thể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hiện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việc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bất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hòa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với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bạn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bè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08919" y="2161534"/>
            <a:ext cx="1112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nl-NL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Quan sát tranh và thảo luận (nhóm 4)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08920" y="7029271"/>
            <a:ext cx="13996932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nl-NL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nl-NL" sz="3600" b="1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Nếu các bạn không xử lí sẽ dẫn đến việc cãi nhau, giận nhau, không chơi với nhau nữa</a:t>
            </a:r>
            <a:r>
              <a:rPr lang="nl-NL" sz="3600" b="1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14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042319" y="6211669"/>
            <a:ext cx="1257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c.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Việc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xử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lí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bất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hòa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mang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lại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lợi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ích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833019" y="0"/>
            <a:ext cx="8610600" cy="1412557"/>
            <a:chOff x="3833019" y="0"/>
            <a:chExt cx="8610600" cy="1412557"/>
          </a:xfrm>
        </p:grpSpPr>
        <p:grpSp>
          <p:nvGrpSpPr>
            <p:cNvPr id="25" name="Group 24"/>
            <p:cNvGrpSpPr/>
            <p:nvPr/>
          </p:nvGrpSpPr>
          <p:grpSpPr>
            <a:xfrm>
              <a:off x="5392215" y="0"/>
              <a:ext cx="5492209" cy="930735"/>
              <a:chOff x="4691913" y="172432"/>
              <a:chExt cx="5399539" cy="930735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4691913" y="172432"/>
                <a:ext cx="5399539" cy="930735"/>
                <a:chOff x="4691913" y="172432"/>
                <a:chExt cx="5399539" cy="930735"/>
              </a:xfrm>
            </p:grpSpPr>
            <p:sp>
              <p:nvSpPr>
                <p:cNvPr id="29" name="TextBox 28"/>
                <p:cNvSpPr txBox="1"/>
                <p:nvPr/>
              </p:nvSpPr>
              <p:spPr>
                <a:xfrm>
                  <a:off x="4691913" y="172432"/>
                  <a:ext cx="5399539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28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</a:t>
                  </a:r>
                  <a:r>
                    <a:rPr lang="en-US" sz="28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28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28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28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28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28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…….</a:t>
                  </a:r>
                  <a:endPara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6760354" y="641502"/>
                  <a:ext cx="126265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 err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Đạo</a:t>
                  </a:r>
                  <a:r>
                    <a:rPr lang="en-US" sz="2400" b="1" dirty="0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b="1" dirty="0" err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đức</a:t>
                  </a:r>
                  <a:endParaRPr lang="en-US" sz="24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28" name="Straight Connector 27"/>
              <p:cNvCxnSpPr/>
              <p:nvPr/>
            </p:nvCxnSpPr>
            <p:spPr>
              <a:xfrm>
                <a:off x="6886517" y="1051559"/>
                <a:ext cx="101033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6" name="Text Box 14"/>
            <p:cNvSpPr txBox="1">
              <a:spLocks noChangeArrowheads="1"/>
            </p:cNvSpPr>
            <p:nvPr/>
          </p:nvSpPr>
          <p:spPr bwMode="auto">
            <a:xfrm>
              <a:off x="3833019" y="898134"/>
              <a:ext cx="8610600" cy="514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2400" b="1" dirty="0" err="1" smtClean="0">
                  <a:solidFill>
                    <a:srgbClr val="0000CC"/>
                  </a:solidFill>
                  <a:latin typeface="Times New Roman" pitchFamily="18" charset="0"/>
                </a:rPr>
                <a:t>Bài</a:t>
              </a:r>
              <a:r>
                <a:rPr lang="en-US" sz="2400" b="1" dirty="0" smtClean="0">
                  <a:solidFill>
                    <a:srgbClr val="0000CC"/>
                  </a:solidFill>
                  <a:latin typeface="Times New Roman" pitchFamily="18" charset="0"/>
                </a:rPr>
                <a:t> 9: EM NHẬN BIẾT NHỮNG BẤT HÒA VỚI BẠN (T1)</a:t>
              </a:r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301" y="2971800"/>
            <a:ext cx="6866101" cy="3013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2154" y="2971799"/>
            <a:ext cx="6853697" cy="3087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39619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1.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Tìm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hiểu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những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hành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động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thể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hiện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việc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bất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hòa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với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bạn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bè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08919" y="2161534"/>
            <a:ext cx="1112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nl-NL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Quan sát tranh và thảo luận (nhóm 4)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08920" y="7029271"/>
            <a:ext cx="13996932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nl-NL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nl-NL" sz="3600" b="1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Các bạn sẽ cảm thấy vui hơn, cùng nhau vui chơi, giữ được tình bạn, đoàn kết, hiểu nhau hơn,...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14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" r="2115" b="3109"/>
          <a:stretch/>
        </p:blipFill>
        <p:spPr bwMode="auto">
          <a:xfrm>
            <a:off x="5346987" y="5024194"/>
            <a:ext cx="5537437" cy="2017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2" b="97382" l="786" r="98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1" r="1613" b="2095"/>
          <a:stretch/>
        </p:blipFill>
        <p:spPr bwMode="auto">
          <a:xfrm>
            <a:off x="9739750" y="3424384"/>
            <a:ext cx="5546288" cy="2017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3" b="95707" l="1643" r="99324">
                        <a14:foregroundMark x1="2995" y1="36111" x2="12947" y2="12879"/>
                        <a14:foregroundMark x1="12947" y1="12879" x2="39517" y2="1263"/>
                        <a14:backgroundMark x1="2995" y1="17424" x2="10242" y2="8333"/>
                        <a14:backgroundMark x1="10242" y1="8333" x2="2609" y2="25253"/>
                        <a14:backgroundMark x1="2609" y1="25253" x2="3285" y2="28030"/>
                        <a14:backgroundMark x1="3285" y1="28030" x2="15556" y2="4798"/>
                        <a14:backgroundMark x1="15556" y1="4798" x2="20193" y2="6566"/>
                        <a14:backgroundMark x1="20193" y1="6566" x2="14589" y2="10101"/>
                        <a14:backgroundMark x1="14589" y1="10101" x2="21836" y2="58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5" t="1997" r="1643" b="3787"/>
          <a:stretch/>
        </p:blipFill>
        <p:spPr bwMode="auto">
          <a:xfrm>
            <a:off x="9748601" y="6629400"/>
            <a:ext cx="5537437" cy="2012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08" b="100000" l="391" r="98924">
                        <a14:foregroundMark x1="67906" y1="6923" x2="89922" y2="24872"/>
                        <a14:foregroundMark x1="89922" y1="24872" x2="97652" y2="46667"/>
                        <a14:foregroundMark x1="59980" y1="22308" x2="18297" y2="42051"/>
                        <a14:foregroundMark x1="18297" y1="42051" x2="7632" y2="14103"/>
                        <a14:foregroundMark x1="7632" y1="14103" x2="88650" y2="91026"/>
                        <a14:foregroundMark x1="88650" y1="91026" x2="79648" y2="91026"/>
                        <a14:backgroundMark x1="80235" y1="6923" x2="96575" y2="194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8" t="2283" r="1998" b="2051"/>
          <a:stretch/>
        </p:blipFill>
        <p:spPr bwMode="auto">
          <a:xfrm>
            <a:off x="952590" y="6629400"/>
            <a:ext cx="5546289" cy="2012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56" b="100000" l="0" r="99708">
                        <a14:backgroundMark x1="82749" y1="94962" x2="97368" y2="798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1" t="4031" r="1600" b="2014"/>
          <a:stretch/>
        </p:blipFill>
        <p:spPr bwMode="auto">
          <a:xfrm>
            <a:off x="952590" y="3424384"/>
            <a:ext cx="5540696" cy="2012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3833019" y="0"/>
            <a:ext cx="8610600" cy="1412557"/>
            <a:chOff x="3833019" y="0"/>
            <a:chExt cx="8610600" cy="1412557"/>
          </a:xfrm>
        </p:grpSpPr>
        <p:grpSp>
          <p:nvGrpSpPr>
            <p:cNvPr id="21" name="Group 20"/>
            <p:cNvGrpSpPr/>
            <p:nvPr/>
          </p:nvGrpSpPr>
          <p:grpSpPr>
            <a:xfrm>
              <a:off x="5392215" y="0"/>
              <a:ext cx="5492209" cy="930735"/>
              <a:chOff x="4691913" y="172432"/>
              <a:chExt cx="5399539" cy="930735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4691913" y="172432"/>
                <a:ext cx="5399539" cy="930735"/>
                <a:chOff x="4691913" y="172432"/>
                <a:chExt cx="5399539" cy="930735"/>
              </a:xfrm>
            </p:grpSpPr>
            <p:sp>
              <p:nvSpPr>
                <p:cNvPr id="25" name="TextBox 24"/>
                <p:cNvSpPr txBox="1"/>
                <p:nvPr/>
              </p:nvSpPr>
              <p:spPr>
                <a:xfrm>
                  <a:off x="4691913" y="172432"/>
                  <a:ext cx="5399539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28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</a:t>
                  </a:r>
                  <a:r>
                    <a:rPr lang="en-US" sz="28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28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28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28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28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28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…….</a:t>
                  </a:r>
                  <a:endPara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6760354" y="641502"/>
                  <a:ext cx="126265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 err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Đạo</a:t>
                  </a:r>
                  <a:r>
                    <a:rPr lang="en-US" sz="2400" b="1" dirty="0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b="1" dirty="0" err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đức</a:t>
                  </a:r>
                  <a:endParaRPr lang="en-US" sz="24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24" name="Straight Connector 23"/>
              <p:cNvCxnSpPr/>
              <p:nvPr/>
            </p:nvCxnSpPr>
            <p:spPr>
              <a:xfrm>
                <a:off x="6886517" y="1051559"/>
                <a:ext cx="101033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2" name="Text Box 14"/>
            <p:cNvSpPr txBox="1">
              <a:spLocks noChangeArrowheads="1"/>
            </p:cNvSpPr>
            <p:nvPr/>
          </p:nvSpPr>
          <p:spPr bwMode="auto">
            <a:xfrm>
              <a:off x="3833019" y="898134"/>
              <a:ext cx="8610600" cy="514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400" b="1" dirty="0" err="1" smtClean="0">
                  <a:solidFill>
                    <a:srgbClr val="0000CC"/>
                  </a:solidFill>
                  <a:latin typeface="Times New Roman" pitchFamily="18" charset="0"/>
                </a:rPr>
                <a:t>Bài</a:t>
              </a:r>
              <a:r>
                <a:rPr lang="en-US" sz="2400" b="1" dirty="0" smtClean="0">
                  <a:solidFill>
                    <a:srgbClr val="0000CC"/>
                  </a:solidFill>
                  <a:latin typeface="Times New Roman" pitchFamily="18" charset="0"/>
                </a:rPr>
                <a:t> 9: EM NHẬN BIẾT NHỮNG BẤT HÒA VỚI BẠN (T1)</a:t>
              </a:r>
            </a:p>
          </p:txBody>
        </p:sp>
      </p:grp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39619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2.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Trò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chơi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“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Tập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làm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phóng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viên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”.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274510" y="2224055"/>
            <a:ext cx="139504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Em hãy đóng vai phóng viên phỏng vấn các bạn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 câu hỏi </a:t>
            </a:r>
            <a:r>
              <a:rPr lang="nl-NL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:Bạn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đồng tình hay không đồng tình với ý kiến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 sao?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47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92672" y="2743200"/>
            <a:ext cx="1226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Kể thêm một số bất hòa với bạn mà em biết.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5570459" y="1905000"/>
            <a:ext cx="5135721" cy="82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</a:rPr>
              <a:t>Chia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</a:rPr>
              <a:t>sẻ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</a:rPr>
              <a:t>cùng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</a:rPr>
              <a:t>bạn</a:t>
            </a:r>
            <a:endParaRPr lang="en-US" sz="4400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92672" y="3599081"/>
            <a:ext cx="1226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Kể một số lợi ích khác của việc xử lí bất hòa với bạn.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958182" y="1524000"/>
            <a:ext cx="8780337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en-US" sz="3600" b="1" u="sng" dirty="0">
                <a:solidFill>
                  <a:srgbClr val="FF3399"/>
                </a:solidFill>
                <a:latin typeface="Times New Roman" pitchFamily="18" charset="0"/>
              </a:rPr>
              <a:t>3</a:t>
            </a:r>
            <a:r>
              <a:rPr lang="en-US" sz="3600" b="1" u="sng" dirty="0" smtClean="0">
                <a:solidFill>
                  <a:srgbClr val="FF3399"/>
                </a:solidFill>
                <a:latin typeface="Times New Roman" pitchFamily="18" charset="0"/>
              </a:rPr>
              <a:t>. </a:t>
            </a:r>
            <a:r>
              <a:rPr lang="en-US" sz="3600" b="1" u="sng" dirty="0" err="1" smtClean="0">
                <a:solidFill>
                  <a:srgbClr val="FF3399"/>
                </a:solidFill>
                <a:latin typeface="Times New Roman" pitchFamily="18" charset="0"/>
              </a:rPr>
              <a:t>Vận</a:t>
            </a:r>
            <a:r>
              <a:rPr lang="en-US" sz="3600" b="1" u="sng" dirty="0" smtClean="0">
                <a:solidFill>
                  <a:srgbClr val="FF3399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3399"/>
                </a:solidFill>
                <a:latin typeface="Times New Roman" pitchFamily="18" charset="0"/>
              </a:rPr>
              <a:t>dụng</a:t>
            </a:r>
            <a:r>
              <a:rPr lang="en-US" sz="3600" b="1" u="sng" dirty="0" smtClean="0">
                <a:solidFill>
                  <a:srgbClr val="FF3399"/>
                </a:solidFill>
                <a:latin typeface="Times New Roman" pitchFamily="18" charset="0"/>
              </a:rPr>
              <a:t>: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833019" y="0"/>
            <a:ext cx="8610600" cy="1412557"/>
            <a:chOff x="3833019" y="0"/>
            <a:chExt cx="8610600" cy="1412557"/>
          </a:xfrm>
        </p:grpSpPr>
        <p:grpSp>
          <p:nvGrpSpPr>
            <p:cNvPr id="9" name="Group 8"/>
            <p:cNvGrpSpPr/>
            <p:nvPr/>
          </p:nvGrpSpPr>
          <p:grpSpPr>
            <a:xfrm>
              <a:off x="5392215" y="0"/>
              <a:ext cx="5492209" cy="930735"/>
              <a:chOff x="4691913" y="172432"/>
              <a:chExt cx="5399539" cy="930735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4691913" y="172432"/>
                <a:ext cx="5399539" cy="930735"/>
                <a:chOff x="4691913" y="172432"/>
                <a:chExt cx="5399539" cy="930735"/>
              </a:xfrm>
            </p:grpSpPr>
            <p:sp>
              <p:nvSpPr>
                <p:cNvPr id="13" name="TextBox 12"/>
                <p:cNvSpPr txBox="1"/>
                <p:nvPr/>
              </p:nvSpPr>
              <p:spPr>
                <a:xfrm>
                  <a:off x="4691913" y="172432"/>
                  <a:ext cx="5399539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28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</a:t>
                  </a:r>
                  <a:r>
                    <a:rPr lang="en-US" sz="28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28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28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28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28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28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…….</a:t>
                  </a:r>
                  <a:endPara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6760354" y="641502"/>
                  <a:ext cx="126265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 err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Đạo</a:t>
                  </a:r>
                  <a:r>
                    <a:rPr lang="en-US" sz="2400" b="1" dirty="0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b="1" dirty="0" err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đức</a:t>
                  </a:r>
                  <a:endParaRPr lang="en-US" sz="24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12" name="Straight Connector 11"/>
              <p:cNvCxnSpPr/>
              <p:nvPr/>
            </p:nvCxnSpPr>
            <p:spPr>
              <a:xfrm>
                <a:off x="6886517" y="1051559"/>
                <a:ext cx="101033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0" name="Text Box 14"/>
            <p:cNvSpPr txBox="1">
              <a:spLocks noChangeArrowheads="1"/>
            </p:cNvSpPr>
            <p:nvPr/>
          </p:nvSpPr>
          <p:spPr bwMode="auto">
            <a:xfrm>
              <a:off x="3833019" y="898134"/>
              <a:ext cx="8610600" cy="514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400" b="1" dirty="0" err="1" smtClean="0">
                  <a:solidFill>
                    <a:srgbClr val="0000CC"/>
                  </a:solidFill>
                  <a:latin typeface="Times New Roman" pitchFamily="18" charset="0"/>
                </a:rPr>
                <a:t>Bài</a:t>
              </a:r>
              <a:r>
                <a:rPr lang="en-US" sz="2400" b="1" dirty="0" smtClean="0">
                  <a:solidFill>
                    <a:srgbClr val="0000CC"/>
                  </a:solidFill>
                  <a:latin typeface="Times New Roman" pitchFamily="18" charset="0"/>
                </a:rPr>
                <a:t> 9: EM NHẬN BIẾT NHỮNG BẤT HÒA VỚI BẠN (T1)</a:t>
              </a:r>
            </a:p>
          </p:txBody>
        </p:sp>
      </p:grp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743" y="4462174"/>
            <a:ext cx="4872831" cy="44532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968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63126" y="2002303"/>
            <a:ext cx="14039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 lại một lần em bất hòa với bạn. Khi đó, em đã ứng xử như thế nào?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744" y="3657600"/>
            <a:ext cx="5372100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7" name="Group 6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28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endPara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718466" y="641502"/>
                <a:ext cx="12626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Đạo đức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8" name="Straight Connector 7"/>
            <p:cNvCxnSpPr/>
            <p:nvPr/>
          </p:nvCxnSpPr>
          <p:spPr>
            <a:xfrm>
              <a:off x="6830837" y="1051559"/>
              <a:ext cx="101033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3244704" y="1115066"/>
            <a:ext cx="9694215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CHIA SẺ CÙNG BẠN</a:t>
            </a:r>
          </a:p>
        </p:txBody>
      </p:sp>
    </p:spTree>
    <p:extLst>
      <p:ext uri="{BB962C8B-B14F-4D97-AF65-F5344CB8AC3E}">
        <p14:creationId xmlns:p14="http://schemas.microsoft.com/office/powerpoint/2010/main" val="16400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833019" y="0"/>
            <a:ext cx="8610600" cy="1412557"/>
            <a:chOff x="3833019" y="0"/>
            <a:chExt cx="8610600" cy="1412557"/>
          </a:xfrm>
        </p:grpSpPr>
        <p:grpSp>
          <p:nvGrpSpPr>
            <p:cNvPr id="2" name="Group 1"/>
            <p:cNvGrpSpPr/>
            <p:nvPr/>
          </p:nvGrpSpPr>
          <p:grpSpPr>
            <a:xfrm>
              <a:off x="5392215" y="0"/>
              <a:ext cx="5492209" cy="930735"/>
              <a:chOff x="4691913" y="172432"/>
              <a:chExt cx="5399539" cy="930735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4691913" y="172432"/>
                <a:ext cx="5399539" cy="930735"/>
                <a:chOff x="4691913" y="172432"/>
                <a:chExt cx="5399539" cy="930735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4691913" y="172432"/>
                  <a:ext cx="5399539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28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</a:t>
                  </a:r>
                  <a:r>
                    <a:rPr lang="en-US" sz="28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28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28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28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28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28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…….</a:t>
                  </a:r>
                  <a:endPara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6760354" y="641502"/>
                  <a:ext cx="126265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 err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Đạo</a:t>
                  </a:r>
                  <a:r>
                    <a:rPr lang="en-US" sz="2400" b="1" dirty="0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b="1" dirty="0" err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đức</a:t>
                  </a:r>
                  <a:endParaRPr lang="en-US" sz="24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4" name="Straight Connector 3"/>
              <p:cNvCxnSpPr/>
              <p:nvPr/>
            </p:nvCxnSpPr>
            <p:spPr>
              <a:xfrm>
                <a:off x="6886517" y="1051559"/>
                <a:ext cx="101033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5" name="Text Box 14"/>
            <p:cNvSpPr txBox="1">
              <a:spLocks noChangeArrowheads="1"/>
            </p:cNvSpPr>
            <p:nvPr/>
          </p:nvSpPr>
          <p:spPr bwMode="auto">
            <a:xfrm>
              <a:off x="3833019" y="898134"/>
              <a:ext cx="8610600" cy="514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400" b="1" dirty="0" err="1" smtClean="0">
                  <a:solidFill>
                    <a:srgbClr val="0000CC"/>
                  </a:solidFill>
                  <a:latin typeface="Times New Roman" pitchFamily="18" charset="0"/>
                </a:rPr>
                <a:t>Bài</a:t>
              </a:r>
              <a:r>
                <a:rPr lang="en-US" sz="2400" b="1" dirty="0" smtClean="0">
                  <a:solidFill>
                    <a:srgbClr val="0000CC"/>
                  </a:solidFill>
                  <a:latin typeface="Times New Roman" pitchFamily="18" charset="0"/>
                </a:rPr>
                <a:t> 9: EM NHẬN BIẾT NHỮNG BẤT HÒA VỚI BẠN (T1)</a:t>
              </a:r>
            </a:p>
          </p:txBody>
        </p:sp>
      </p:grp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39619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1.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Tìm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hiểu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những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hành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động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thể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hiện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việc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bất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hòa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với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bạn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bè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08919" y="2161534"/>
            <a:ext cx="74782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Quan sát tranh và trả lời câu hỏi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08918" y="5830669"/>
            <a:ext cx="124968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Hành động của các bạn trong tranh nào thể hiện việc bất hòa với bạn bè?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31" r="208" b="-1"/>
          <a:stretch/>
        </p:blipFill>
        <p:spPr bwMode="auto">
          <a:xfrm>
            <a:off x="670719" y="3016911"/>
            <a:ext cx="3358144" cy="2604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1" t="-115" r="-113" b="-1"/>
          <a:stretch/>
        </p:blipFill>
        <p:spPr bwMode="auto">
          <a:xfrm>
            <a:off x="4453873" y="2819400"/>
            <a:ext cx="3672229" cy="280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" t="266" r="272" b="1521"/>
          <a:stretch/>
        </p:blipFill>
        <p:spPr bwMode="auto">
          <a:xfrm>
            <a:off x="12329319" y="2983992"/>
            <a:ext cx="3598615" cy="2670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" t="-185" r="1761" b="1530"/>
          <a:stretch/>
        </p:blipFill>
        <p:spPr bwMode="auto">
          <a:xfrm>
            <a:off x="8551112" y="2951074"/>
            <a:ext cx="3353196" cy="2670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508918" y="7050048"/>
            <a:ext cx="137922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4" grpId="0"/>
      <p:bldP spid="15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833019" y="0"/>
            <a:ext cx="8610600" cy="1412557"/>
            <a:chOff x="3833019" y="0"/>
            <a:chExt cx="8610600" cy="1412557"/>
          </a:xfrm>
        </p:grpSpPr>
        <p:grpSp>
          <p:nvGrpSpPr>
            <p:cNvPr id="2" name="Group 1"/>
            <p:cNvGrpSpPr/>
            <p:nvPr/>
          </p:nvGrpSpPr>
          <p:grpSpPr>
            <a:xfrm>
              <a:off x="5392215" y="0"/>
              <a:ext cx="5492209" cy="930735"/>
              <a:chOff x="4691913" y="172432"/>
              <a:chExt cx="5399539" cy="930735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4691913" y="172432"/>
                <a:ext cx="5399539" cy="930735"/>
                <a:chOff x="4691913" y="172432"/>
                <a:chExt cx="5399539" cy="930735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4691913" y="172432"/>
                  <a:ext cx="5399539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28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</a:t>
                  </a:r>
                  <a:r>
                    <a:rPr lang="en-US" sz="28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28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28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28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28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28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…….</a:t>
                  </a:r>
                  <a:endPara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6760354" y="641502"/>
                  <a:ext cx="126265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 err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Đạo</a:t>
                  </a:r>
                  <a:r>
                    <a:rPr lang="en-US" sz="2400" b="1" dirty="0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b="1" dirty="0" err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đức</a:t>
                  </a:r>
                  <a:endParaRPr lang="en-US" sz="24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4" name="Straight Connector 3"/>
              <p:cNvCxnSpPr/>
              <p:nvPr/>
            </p:nvCxnSpPr>
            <p:spPr>
              <a:xfrm>
                <a:off x="6886517" y="1051559"/>
                <a:ext cx="101033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5" name="Text Box 14"/>
            <p:cNvSpPr txBox="1">
              <a:spLocks noChangeArrowheads="1"/>
            </p:cNvSpPr>
            <p:nvPr/>
          </p:nvSpPr>
          <p:spPr bwMode="auto">
            <a:xfrm>
              <a:off x="3833019" y="898134"/>
              <a:ext cx="8610600" cy="514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2400" b="1" dirty="0" err="1" smtClean="0">
                  <a:solidFill>
                    <a:srgbClr val="0000CC"/>
                  </a:solidFill>
                  <a:latin typeface="Times New Roman" pitchFamily="18" charset="0"/>
                </a:rPr>
                <a:t>Bài</a:t>
              </a:r>
              <a:r>
                <a:rPr lang="en-US" sz="2400" b="1" dirty="0" smtClean="0">
                  <a:solidFill>
                    <a:srgbClr val="0000CC"/>
                  </a:solidFill>
                  <a:latin typeface="Times New Roman" pitchFamily="18" charset="0"/>
                </a:rPr>
                <a:t> 9: EM NHẬN BIẾT NHỮNG BẤT HÒA VỚI BẠN (T1)</a:t>
              </a:r>
            </a:p>
          </p:txBody>
        </p:sp>
      </p:grp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39619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1.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Tìm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hiểu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những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hành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động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thể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hiện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việc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bất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hòa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với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bạn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bè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08919" y="2161534"/>
            <a:ext cx="74782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Quan sát tranh và trả lời câu hỏi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31" r="208" b="-1"/>
          <a:stretch/>
        </p:blipFill>
        <p:spPr bwMode="auto">
          <a:xfrm>
            <a:off x="670719" y="3016911"/>
            <a:ext cx="3358144" cy="2604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1" t="-115" r="-113" b="-1"/>
          <a:stretch/>
        </p:blipFill>
        <p:spPr bwMode="auto">
          <a:xfrm>
            <a:off x="4453873" y="2819400"/>
            <a:ext cx="3672229" cy="280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" t="266" r="272" b="1521"/>
          <a:stretch/>
        </p:blipFill>
        <p:spPr bwMode="auto">
          <a:xfrm>
            <a:off x="12329319" y="2983992"/>
            <a:ext cx="3598615" cy="2670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" t="-185" r="1761" b="1530"/>
          <a:stretch/>
        </p:blipFill>
        <p:spPr bwMode="auto">
          <a:xfrm>
            <a:off x="8551112" y="2951074"/>
            <a:ext cx="3353196" cy="2670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534802" y="7029271"/>
            <a:ext cx="131825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600" b="1" dirty="0" smtClean="0">
                <a:latin typeface="Times New Roman" pitchFamily="18" charset="0"/>
                <a:cs typeface="Times New Roman" pitchFamily="18" charset="0"/>
              </a:rPr>
              <a:t>   - Tranh </a:t>
            </a:r>
            <a:r>
              <a:rPr lang="nl-NL" sz="3600" b="1" dirty="0">
                <a:latin typeface="Times New Roman" pitchFamily="18" charset="0"/>
                <a:cs typeface="Times New Roman" pitchFamily="18" charset="0"/>
              </a:rPr>
              <a:t>1,2,4  có biểu hiện bất </a:t>
            </a:r>
            <a:r>
              <a:rPr lang="nl-NL" sz="3600" b="1" dirty="0" smtClean="0">
                <a:latin typeface="Times New Roman" pitchFamily="18" charset="0"/>
                <a:cs typeface="Times New Roman" pitchFamily="18" charset="0"/>
              </a:rPr>
              <a:t>hòa.</a:t>
            </a:r>
          </a:p>
          <a:p>
            <a:pPr algn="just"/>
            <a:r>
              <a:rPr lang="nl-NL" sz="3600" b="1" dirty="0" smtClean="0">
                <a:latin typeface="Times New Roman" pitchFamily="18" charset="0"/>
                <a:cs typeface="Times New Roman" pitchFamily="18" charset="0"/>
              </a:rPr>
              <a:t>    - Tranh </a:t>
            </a:r>
            <a:r>
              <a:rPr lang="nl-NL" sz="3600" b="1" dirty="0">
                <a:latin typeface="Times New Roman" pitchFamily="18" charset="0"/>
                <a:cs typeface="Times New Roman" pitchFamily="18" charset="0"/>
              </a:rPr>
              <a:t>3 là cuộc nói chuyện bình thường.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08918" y="5830669"/>
            <a:ext cx="132084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Hành động của các bạn trong tranh nào thể hiện việc bất hòa với bạn bè?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90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833019" y="0"/>
            <a:ext cx="8610600" cy="1412557"/>
            <a:chOff x="3833019" y="0"/>
            <a:chExt cx="8610600" cy="1412557"/>
          </a:xfrm>
        </p:grpSpPr>
        <p:grpSp>
          <p:nvGrpSpPr>
            <p:cNvPr id="2" name="Group 1"/>
            <p:cNvGrpSpPr/>
            <p:nvPr/>
          </p:nvGrpSpPr>
          <p:grpSpPr>
            <a:xfrm>
              <a:off x="5392215" y="0"/>
              <a:ext cx="5492209" cy="930735"/>
              <a:chOff x="4691913" y="172432"/>
              <a:chExt cx="5399539" cy="930735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4691913" y="172432"/>
                <a:ext cx="5399539" cy="930735"/>
                <a:chOff x="4691913" y="172432"/>
                <a:chExt cx="5399539" cy="930735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4691913" y="172432"/>
                  <a:ext cx="5399539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28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</a:t>
                  </a:r>
                  <a:r>
                    <a:rPr lang="en-US" sz="28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28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28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28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28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28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…….</a:t>
                  </a:r>
                  <a:endPara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6760354" y="641502"/>
                  <a:ext cx="126265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 err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Đạo</a:t>
                  </a:r>
                  <a:r>
                    <a:rPr lang="en-US" sz="2400" b="1" dirty="0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b="1" dirty="0" err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đức</a:t>
                  </a:r>
                  <a:endParaRPr lang="en-US" sz="24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4" name="Straight Connector 3"/>
              <p:cNvCxnSpPr/>
              <p:nvPr/>
            </p:nvCxnSpPr>
            <p:spPr>
              <a:xfrm>
                <a:off x="6886517" y="1051559"/>
                <a:ext cx="101033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5" name="Text Box 14"/>
            <p:cNvSpPr txBox="1">
              <a:spLocks noChangeArrowheads="1"/>
            </p:cNvSpPr>
            <p:nvPr/>
          </p:nvSpPr>
          <p:spPr bwMode="auto">
            <a:xfrm>
              <a:off x="3833019" y="898134"/>
              <a:ext cx="8610600" cy="514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2400" b="1" dirty="0" err="1" smtClean="0">
                  <a:solidFill>
                    <a:srgbClr val="0000CC"/>
                  </a:solidFill>
                  <a:latin typeface="Times New Roman" pitchFamily="18" charset="0"/>
                </a:rPr>
                <a:t>Bài</a:t>
              </a:r>
              <a:r>
                <a:rPr lang="en-US" sz="2400" b="1" dirty="0" smtClean="0">
                  <a:solidFill>
                    <a:srgbClr val="0000CC"/>
                  </a:solidFill>
                  <a:latin typeface="Times New Roman" pitchFamily="18" charset="0"/>
                </a:rPr>
                <a:t> 9: EM NHẬN BIẾT NHỮNG BẤT HÒA VỚI BẠN (T1)</a:t>
              </a:r>
            </a:p>
          </p:txBody>
        </p:sp>
      </p:grp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39619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1.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Tìm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hiểu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những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hành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động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thể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hiện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việc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bất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hòa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với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bạn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bè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08919" y="2161534"/>
            <a:ext cx="74782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Quan sát tranh và trả lời câu hỏi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31" r="208" b="-1"/>
          <a:stretch/>
        </p:blipFill>
        <p:spPr bwMode="auto">
          <a:xfrm>
            <a:off x="981202" y="3702711"/>
            <a:ext cx="6131659" cy="4755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7681119" y="4854476"/>
            <a:ext cx="788273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600" b="1" dirty="0">
                <a:latin typeface="Times New Roman" pitchFamily="18" charset="0"/>
                <a:cs typeface="Times New Roman" pitchFamily="18" charset="0"/>
              </a:rPr>
              <a:t>Tranh 1: </a:t>
            </a:r>
          </a:p>
          <a:p>
            <a:pPr algn="just"/>
            <a:r>
              <a:rPr lang="nl-NL" sz="3600" b="1" dirty="0">
                <a:latin typeface="Times New Roman" pitchFamily="18" charset="0"/>
                <a:cs typeface="Times New Roman" pitchFamily="18" charset="0"/>
              </a:rPr>
              <a:t>Hai bạn nữ đang tranh giành con gấu, 1 bạn muốn mượn còn 1 bạn không cho mượn nên xảy ra sự bất hòa.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08919" y="2581870"/>
            <a:ext cx="137922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273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" t="266" r="272" b="1521"/>
          <a:stretch/>
        </p:blipFill>
        <p:spPr bwMode="auto">
          <a:xfrm>
            <a:off x="1075791" y="3505200"/>
            <a:ext cx="6420365" cy="4764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833019" y="0"/>
            <a:ext cx="8610600" cy="1412557"/>
            <a:chOff x="3833019" y="0"/>
            <a:chExt cx="8610600" cy="1412557"/>
          </a:xfrm>
        </p:grpSpPr>
        <p:grpSp>
          <p:nvGrpSpPr>
            <p:cNvPr id="2" name="Group 1"/>
            <p:cNvGrpSpPr/>
            <p:nvPr/>
          </p:nvGrpSpPr>
          <p:grpSpPr>
            <a:xfrm>
              <a:off x="5392215" y="0"/>
              <a:ext cx="5492209" cy="930735"/>
              <a:chOff x="4691913" y="172432"/>
              <a:chExt cx="5399539" cy="930735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4691913" y="172432"/>
                <a:ext cx="5399539" cy="930735"/>
                <a:chOff x="4691913" y="172432"/>
                <a:chExt cx="5399539" cy="930735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4691913" y="172432"/>
                  <a:ext cx="5399539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28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</a:t>
                  </a:r>
                  <a:r>
                    <a:rPr lang="en-US" sz="28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28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28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28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28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28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…….</a:t>
                  </a:r>
                  <a:endPara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6760354" y="641502"/>
                  <a:ext cx="126265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 err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Đạo</a:t>
                  </a:r>
                  <a:r>
                    <a:rPr lang="en-US" sz="2400" b="1" dirty="0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b="1" dirty="0" err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đức</a:t>
                  </a:r>
                  <a:endParaRPr lang="en-US" sz="24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4" name="Straight Connector 3"/>
              <p:cNvCxnSpPr/>
              <p:nvPr/>
            </p:nvCxnSpPr>
            <p:spPr>
              <a:xfrm>
                <a:off x="6886517" y="1051559"/>
                <a:ext cx="101033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5" name="Text Box 14"/>
            <p:cNvSpPr txBox="1">
              <a:spLocks noChangeArrowheads="1"/>
            </p:cNvSpPr>
            <p:nvPr/>
          </p:nvSpPr>
          <p:spPr bwMode="auto">
            <a:xfrm>
              <a:off x="3833019" y="898134"/>
              <a:ext cx="8610600" cy="514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2400" b="1" dirty="0" err="1" smtClean="0">
                  <a:solidFill>
                    <a:srgbClr val="0000CC"/>
                  </a:solidFill>
                  <a:latin typeface="Times New Roman" pitchFamily="18" charset="0"/>
                </a:rPr>
                <a:t>Bài</a:t>
              </a:r>
              <a:r>
                <a:rPr lang="en-US" sz="2400" b="1" dirty="0" smtClean="0">
                  <a:solidFill>
                    <a:srgbClr val="0000CC"/>
                  </a:solidFill>
                  <a:latin typeface="Times New Roman" pitchFamily="18" charset="0"/>
                </a:rPr>
                <a:t> 9: EM NHẬN BIẾT NHỮNG BẤT HÒA VỚI BẠN (T1)</a:t>
              </a:r>
            </a:p>
          </p:txBody>
        </p:sp>
      </p:grp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39619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1.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Tìm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hiểu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những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hành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động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thể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hiện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việc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bất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hòa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với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bạn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bè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08919" y="2161534"/>
            <a:ext cx="74782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Quan sát tranh và trả lời câu hỏi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4484" y="5203292"/>
            <a:ext cx="7882731" cy="2308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nl-NL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Tranh </a:t>
            </a:r>
            <a:r>
              <a:rPr lang="nl-NL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nl-NL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nl-NL" sz="3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l-NL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Bạn </a:t>
            </a:r>
            <a:r>
              <a:rPr lang="nl-NL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nữ làm mất trật tự trong lúc học bài, 1 bạn nhắc nhở nhưng bạn ấy vẫn không dừng lại nên xảy ra bất hòa.</a:t>
            </a:r>
            <a:endParaRPr lang="en-US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08919" y="2581870"/>
            <a:ext cx="137922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258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1" t="-115" r="-113" b="-1"/>
          <a:stretch/>
        </p:blipFill>
        <p:spPr bwMode="auto">
          <a:xfrm>
            <a:off x="958183" y="3550311"/>
            <a:ext cx="6631972" cy="5060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833019" y="0"/>
            <a:ext cx="8610600" cy="1412557"/>
            <a:chOff x="3833019" y="0"/>
            <a:chExt cx="8610600" cy="1412557"/>
          </a:xfrm>
        </p:grpSpPr>
        <p:grpSp>
          <p:nvGrpSpPr>
            <p:cNvPr id="2" name="Group 1"/>
            <p:cNvGrpSpPr/>
            <p:nvPr/>
          </p:nvGrpSpPr>
          <p:grpSpPr>
            <a:xfrm>
              <a:off x="5392215" y="0"/>
              <a:ext cx="5492209" cy="930735"/>
              <a:chOff x="4691913" y="172432"/>
              <a:chExt cx="5399539" cy="930735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4691913" y="172432"/>
                <a:ext cx="5399539" cy="930735"/>
                <a:chOff x="4691913" y="172432"/>
                <a:chExt cx="5399539" cy="930735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4691913" y="172432"/>
                  <a:ext cx="5399539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28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</a:t>
                  </a:r>
                  <a:r>
                    <a:rPr lang="en-US" sz="28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28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28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28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28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28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…….</a:t>
                  </a:r>
                  <a:endPara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6760354" y="641502"/>
                  <a:ext cx="126265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 err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Đạo</a:t>
                  </a:r>
                  <a:r>
                    <a:rPr lang="en-US" sz="2400" b="1" dirty="0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b="1" dirty="0" err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đức</a:t>
                  </a:r>
                  <a:endParaRPr lang="en-US" sz="24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4" name="Straight Connector 3"/>
              <p:cNvCxnSpPr/>
              <p:nvPr/>
            </p:nvCxnSpPr>
            <p:spPr>
              <a:xfrm>
                <a:off x="6886517" y="1051559"/>
                <a:ext cx="101033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5" name="Text Box 14"/>
            <p:cNvSpPr txBox="1">
              <a:spLocks noChangeArrowheads="1"/>
            </p:cNvSpPr>
            <p:nvPr/>
          </p:nvSpPr>
          <p:spPr bwMode="auto">
            <a:xfrm>
              <a:off x="3833019" y="898134"/>
              <a:ext cx="8610600" cy="514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2400" b="1" dirty="0" err="1" smtClean="0">
                  <a:solidFill>
                    <a:srgbClr val="0000CC"/>
                  </a:solidFill>
                  <a:latin typeface="Times New Roman" pitchFamily="18" charset="0"/>
                </a:rPr>
                <a:t>Bài</a:t>
              </a:r>
              <a:r>
                <a:rPr lang="en-US" sz="2400" b="1" dirty="0" smtClean="0">
                  <a:solidFill>
                    <a:srgbClr val="0000CC"/>
                  </a:solidFill>
                  <a:latin typeface="Times New Roman" pitchFamily="18" charset="0"/>
                </a:rPr>
                <a:t> 9: EM NHẬN BIẾT NHỮNG BẤT HÒA VỚI BẠN (T1)</a:t>
              </a:r>
            </a:p>
          </p:txBody>
        </p:sp>
      </p:grp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39619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1.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Tìm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hiểu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những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hành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động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thể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hiện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việc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bất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hòa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với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bạn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bè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08919" y="2161534"/>
            <a:ext cx="74782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Quan sát tranh và trả lời câu hỏi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4484" y="5203292"/>
            <a:ext cx="7882731" cy="1754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nl-NL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 </a:t>
            </a:r>
            <a:r>
              <a:rPr lang="nl-NL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nl-NL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nl-NL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l-NL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nl-NL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 nam làm vỡ bình hoa nhưng không ai chịu nhận lỗi, đổ tội cho nhau.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08919" y="2581870"/>
            <a:ext cx="137922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598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042319" y="7735669"/>
            <a:ext cx="1257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c.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Việc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xử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lí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bất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hòa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mang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lại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lợi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ích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42319" y="6974353"/>
            <a:ext cx="128777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b.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Điều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xảy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ra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không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xử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lí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bất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hòa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42319" y="6212353"/>
            <a:ext cx="137337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a.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Bất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hòa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đang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xảy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ra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giữa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?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Vì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sao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833019" y="0"/>
            <a:ext cx="8610600" cy="1412557"/>
            <a:chOff x="3833019" y="0"/>
            <a:chExt cx="8610600" cy="1412557"/>
          </a:xfrm>
        </p:grpSpPr>
        <p:grpSp>
          <p:nvGrpSpPr>
            <p:cNvPr id="25" name="Group 24"/>
            <p:cNvGrpSpPr/>
            <p:nvPr/>
          </p:nvGrpSpPr>
          <p:grpSpPr>
            <a:xfrm>
              <a:off x="5392215" y="0"/>
              <a:ext cx="5492209" cy="930735"/>
              <a:chOff x="4691913" y="172432"/>
              <a:chExt cx="5399539" cy="930735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4691913" y="172432"/>
                <a:ext cx="5399539" cy="930735"/>
                <a:chOff x="4691913" y="172432"/>
                <a:chExt cx="5399539" cy="930735"/>
              </a:xfrm>
            </p:grpSpPr>
            <p:sp>
              <p:nvSpPr>
                <p:cNvPr id="29" name="TextBox 28"/>
                <p:cNvSpPr txBox="1"/>
                <p:nvPr/>
              </p:nvSpPr>
              <p:spPr>
                <a:xfrm>
                  <a:off x="4691913" y="172432"/>
                  <a:ext cx="5399539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28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</a:t>
                  </a:r>
                  <a:r>
                    <a:rPr lang="en-US" sz="28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28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28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28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28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28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…….</a:t>
                  </a:r>
                  <a:endPara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6760354" y="641502"/>
                  <a:ext cx="126265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 err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Đạo</a:t>
                  </a:r>
                  <a:r>
                    <a:rPr lang="en-US" sz="2400" b="1" dirty="0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b="1" dirty="0" err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đức</a:t>
                  </a:r>
                  <a:endParaRPr lang="en-US" sz="24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28" name="Straight Connector 27"/>
              <p:cNvCxnSpPr/>
              <p:nvPr/>
            </p:nvCxnSpPr>
            <p:spPr>
              <a:xfrm>
                <a:off x="6886517" y="1051559"/>
                <a:ext cx="101033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6" name="Text Box 14"/>
            <p:cNvSpPr txBox="1">
              <a:spLocks noChangeArrowheads="1"/>
            </p:cNvSpPr>
            <p:nvPr/>
          </p:nvSpPr>
          <p:spPr bwMode="auto">
            <a:xfrm>
              <a:off x="3833019" y="898134"/>
              <a:ext cx="8610600" cy="514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400" b="1" dirty="0" err="1" smtClean="0">
                  <a:solidFill>
                    <a:srgbClr val="0000CC"/>
                  </a:solidFill>
                  <a:latin typeface="Times New Roman" pitchFamily="18" charset="0"/>
                </a:rPr>
                <a:t>Bài</a:t>
              </a:r>
              <a:r>
                <a:rPr lang="en-US" sz="2400" b="1" dirty="0" smtClean="0">
                  <a:solidFill>
                    <a:srgbClr val="0000CC"/>
                  </a:solidFill>
                  <a:latin typeface="Times New Roman" pitchFamily="18" charset="0"/>
                </a:rPr>
                <a:t> 9: EM NHẬN BIẾT NHỮNG BẤT HÒA VỚI BẠN (T1)</a:t>
              </a:r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301" y="2971800"/>
            <a:ext cx="6866101" cy="3013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2154" y="2971799"/>
            <a:ext cx="6853697" cy="3087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958183" y="1524684"/>
            <a:ext cx="139619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1.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Tìm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hiểu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những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hành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động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thể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hiện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việc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bất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hòa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với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bạn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bè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08919" y="2162218"/>
            <a:ext cx="1112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nl-NL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Quan sát tranh và thảo luận (nhóm 4)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98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042319" y="6211669"/>
            <a:ext cx="137337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a.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Bất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hòa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đang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xảy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ra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giữa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?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Vì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sao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833019" y="0"/>
            <a:ext cx="8610600" cy="1412557"/>
            <a:chOff x="3833019" y="0"/>
            <a:chExt cx="8610600" cy="1412557"/>
          </a:xfrm>
        </p:grpSpPr>
        <p:grpSp>
          <p:nvGrpSpPr>
            <p:cNvPr id="25" name="Group 24"/>
            <p:cNvGrpSpPr/>
            <p:nvPr/>
          </p:nvGrpSpPr>
          <p:grpSpPr>
            <a:xfrm>
              <a:off x="5392215" y="0"/>
              <a:ext cx="5492209" cy="930735"/>
              <a:chOff x="4691913" y="172432"/>
              <a:chExt cx="5399539" cy="930735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4691913" y="172432"/>
                <a:ext cx="5399539" cy="930735"/>
                <a:chOff x="4691913" y="172432"/>
                <a:chExt cx="5399539" cy="930735"/>
              </a:xfrm>
            </p:grpSpPr>
            <p:sp>
              <p:nvSpPr>
                <p:cNvPr id="29" name="TextBox 28"/>
                <p:cNvSpPr txBox="1"/>
                <p:nvPr/>
              </p:nvSpPr>
              <p:spPr>
                <a:xfrm>
                  <a:off x="4691913" y="172432"/>
                  <a:ext cx="5399539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28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</a:t>
                  </a:r>
                  <a:r>
                    <a:rPr lang="en-US" sz="28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28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28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28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28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28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…….</a:t>
                  </a:r>
                  <a:endPara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6760354" y="641502"/>
                  <a:ext cx="126265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 err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Đạo</a:t>
                  </a:r>
                  <a:r>
                    <a:rPr lang="en-US" sz="2400" b="1" dirty="0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b="1" dirty="0" err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đức</a:t>
                  </a:r>
                  <a:endParaRPr lang="en-US" sz="24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28" name="Straight Connector 27"/>
              <p:cNvCxnSpPr/>
              <p:nvPr/>
            </p:nvCxnSpPr>
            <p:spPr>
              <a:xfrm>
                <a:off x="6886517" y="1051559"/>
                <a:ext cx="101033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6" name="Text Box 14"/>
            <p:cNvSpPr txBox="1">
              <a:spLocks noChangeArrowheads="1"/>
            </p:cNvSpPr>
            <p:nvPr/>
          </p:nvSpPr>
          <p:spPr bwMode="auto">
            <a:xfrm>
              <a:off x="3833019" y="898134"/>
              <a:ext cx="8610600" cy="514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2400" b="1" dirty="0" err="1" smtClean="0">
                  <a:solidFill>
                    <a:srgbClr val="0000CC"/>
                  </a:solidFill>
                  <a:latin typeface="Times New Roman" pitchFamily="18" charset="0"/>
                </a:rPr>
                <a:t>Bài</a:t>
              </a:r>
              <a:r>
                <a:rPr lang="en-US" sz="2400" b="1" dirty="0" smtClean="0">
                  <a:solidFill>
                    <a:srgbClr val="0000CC"/>
                  </a:solidFill>
                  <a:latin typeface="Times New Roman" pitchFamily="18" charset="0"/>
                </a:rPr>
                <a:t> 9: EM NHẬN BIẾT NHỮNG BẤT HÒA VỚI BẠN (T1)</a:t>
              </a:r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301" y="2971800"/>
            <a:ext cx="6866101" cy="3013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2154" y="2971799"/>
            <a:ext cx="6853697" cy="3087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39619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1.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Tìm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hiểu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những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hành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động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thể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hiện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việc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bất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hòa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với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bạn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bè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08919" y="2161534"/>
            <a:ext cx="1112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nl-NL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Quan sát tranh và thảo luận (nhóm 4)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08920" y="7029271"/>
            <a:ext cx="13996932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nl-NL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nl-NL" sz="3600" b="1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Các bạn trong tranh không thống nhất được việc chọn chơi cầu lông hay đá cầu nên dẫn đến bất hòa.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73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1259</TotalTime>
  <Words>1030</Words>
  <Application>Microsoft Office PowerPoint</Application>
  <PresentationFormat>Custom</PresentationFormat>
  <Paragraphs>92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245</cp:revision>
  <dcterms:created xsi:type="dcterms:W3CDTF">2022-07-10T01:37:20Z</dcterms:created>
  <dcterms:modified xsi:type="dcterms:W3CDTF">2022-08-24T06:55:46Z</dcterms:modified>
</cp:coreProperties>
</file>