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300" r:id="rId4"/>
    <p:sldId id="301" r:id="rId5"/>
    <p:sldId id="302" r:id="rId6"/>
    <p:sldId id="303" r:id="rId7"/>
    <p:sldId id="278" r:id="rId8"/>
    <p:sldId id="269" r:id="rId9"/>
    <p:sldId id="304" r:id="rId10"/>
    <p:sldId id="305" r:id="rId11"/>
    <p:sldId id="279" r:id="rId12"/>
    <p:sldId id="306" r:id="rId13"/>
    <p:sldId id="307" r:id="rId14"/>
    <p:sldId id="308" r:id="rId15"/>
    <p:sldId id="280" r:id="rId16"/>
    <p:sldId id="310" r:id="rId17"/>
    <p:sldId id="309" r:id="rId18"/>
    <p:sldId id="312" r:id="rId19"/>
    <p:sldId id="311" r:id="rId20"/>
    <p:sldId id="314" r:id="rId21"/>
    <p:sldId id="313" r:id="rId22"/>
    <p:sldId id="272" r:id="rId23"/>
    <p:sldId id="281" r:id="rId24"/>
    <p:sldId id="315" r:id="rId25"/>
    <p:sldId id="316" r:id="rId26"/>
    <p:sldId id="317" r:id="rId27"/>
    <p:sldId id="282" r:id="rId28"/>
    <p:sldId id="275" r:id="rId29"/>
    <p:sldId id="283" r:id="rId30"/>
    <p:sldId id="318" r:id="rId31"/>
    <p:sldId id="319" r:id="rId32"/>
    <p:sldId id="284" r:id="rId33"/>
    <p:sldId id="320" r:id="rId34"/>
    <p:sldId id="290" r:id="rId35"/>
    <p:sldId id="321" r:id="rId36"/>
    <p:sldId id="322" r:id="rId37"/>
    <p:sldId id="323" r:id="rId38"/>
    <p:sldId id="291" r:id="rId39"/>
    <p:sldId id="324" r:id="rId40"/>
    <p:sldId id="292" r:id="rId41"/>
    <p:sldId id="32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00080"/>
    <a:srgbClr val="FCFFEB"/>
    <a:srgbClr val="0000FF"/>
    <a:srgbClr val="3333FF"/>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60"/>
  </p:normalViewPr>
  <p:slideViewPr>
    <p:cSldViewPr snapToGrid="0">
      <p:cViewPr varScale="1">
        <p:scale>
          <a:sx n="73" d="100"/>
          <a:sy n="73" d="100"/>
        </p:scale>
        <p:origin x="16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1 </a:t>
            </a:r>
            <a:r>
              <a:rPr lang="vi-VN" sz="3200" b="1">
                <a:solidFill>
                  <a:srgbClr val="000099"/>
                </a:solidFill>
                <a:ea typeface="Calibri" panose="020F0502020204030204" pitchFamily="34" charset="0"/>
                <a:cs typeface="Times New Roman" panose="02020603050405020304" pitchFamily="18" charset="0"/>
              </a:rPr>
              <a:t>: Tìm giao tuyến của hai mặt phẳng</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3" y="1507141"/>
                <a:ext cx="9577052" cy="51298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p>
              <a:p>
                <a:pPr marL="0" marR="0">
                  <a:lnSpc>
                    <a:spcPct val="107000"/>
                  </a:lnSpc>
                  <a:spcBef>
                    <a:spcPts val="0"/>
                  </a:spcBef>
                  <a:spcAft>
                    <a:spcPts val="800"/>
                  </a:spcAft>
                </a:pPr>
                <a:r>
                  <a:rPr lang="en-US" sz="2800">
                    <a:ea typeface="Calibri" panose="020F0502020204030204" pitchFamily="34" charset="0"/>
                  </a:rPr>
                  <a:t>Để xác định giao tuyến của hai mặt phẳng, ta đi tìm hai điểm chung của chúng.</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Đường thẳng đi qua hai điểm chung đó chính là giao tuyến</a:t>
                </a:r>
              </a:p>
              <a:p>
                <a:pPr marL="0" marR="0">
                  <a:lnSpc>
                    <a:spcPct val="107000"/>
                  </a:lnSpc>
                  <a:spcBef>
                    <a:spcPts val="0"/>
                  </a:spcBef>
                  <a:spcAft>
                    <a:spcPts val="800"/>
                  </a:spcAft>
                </a:pPr>
                <a:r>
                  <a:rPr lang="en-US" sz="2800" b="1">
                    <a:solidFill>
                      <a:srgbClr val="FF0000"/>
                    </a:solidFill>
                    <a:ea typeface="Calibri" panose="020F0502020204030204" pitchFamily="34" charset="0"/>
                  </a:rPr>
                  <a:t>Chú ý:</a:t>
                </a:r>
                <a:r>
                  <a:rPr lang="en-US" sz="2800">
                    <a:ea typeface="Calibri" panose="020F0502020204030204" pitchFamily="34" charset="0"/>
                  </a:rPr>
                  <a:t> Điểm chung của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𝑃</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𝑄</m:t>
                        </m:r>
                      </m:e>
                    </m:d>
                  </m:oMath>
                </a14:m>
                <a:r>
                  <a:rPr lang="en-US" sz="2800">
                    <a:ea typeface="Calibri" panose="020F0502020204030204" pitchFamily="34" charset="0"/>
                  </a:rPr>
                  <a:t> thường được tìm như sau:</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 Tìm hai đường thẳng </a:t>
                </a:r>
                <a:r>
                  <a:rPr lang="en-US" sz="2800" i="1">
                    <a:ea typeface="Calibri" panose="020F0502020204030204" pitchFamily="34" charset="0"/>
                  </a:rPr>
                  <a:t>a</a:t>
                </a:r>
                <a:r>
                  <a:rPr lang="en-US" sz="2800">
                    <a:ea typeface="Calibri" panose="020F0502020204030204" pitchFamily="34" charset="0"/>
                  </a:rPr>
                  <a:t>  và </a:t>
                </a:r>
                <a:r>
                  <a:rPr lang="en-US" sz="2800" i="1">
                    <a:ea typeface="Calibri" panose="020F0502020204030204" pitchFamily="34" charset="0"/>
                  </a:rPr>
                  <a:t>b</a:t>
                </a:r>
                <a:r>
                  <a:rPr lang="en-US" sz="2800">
                    <a:ea typeface="Calibri" panose="020F0502020204030204" pitchFamily="34" charset="0"/>
                  </a:rPr>
                  <a:t>  lần lượt thuộc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𝑃</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𝑄</m:t>
                        </m:r>
                      </m:e>
                    </m:d>
                  </m:oMath>
                </a14:m>
                <a:r>
                  <a:rPr lang="en-US" sz="2800">
                    <a:ea typeface="Calibri" panose="020F0502020204030204" pitchFamily="34" charset="0"/>
                  </a:rPr>
                  <a:t> cùng nằm trong một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𝑅</m:t>
                        </m:r>
                      </m:e>
                    </m:d>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 Giao điểm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ea typeface="Calibri" panose="020F0502020204030204" pitchFamily="34" charset="0"/>
                  </a:rPr>
                  <a:t> chính là điểm chung của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𝑃</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𝑄</m:t>
                        </m:r>
                      </m:e>
                    </m:d>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280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55223" y="1507141"/>
                <a:ext cx="9577052" cy="5129882"/>
              </a:xfrm>
              <a:prstGeom prst="rect">
                <a:avLst/>
              </a:prstGeom>
              <a:blipFill>
                <a:blip r:embed="rId2"/>
                <a:stretch>
                  <a:fillRect l="-1464" t="-1663" r="-1846" b="-4632"/>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0C921AA-FFAE-4552-8CD1-79800E6D3698}"/>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9464112" y="1965234"/>
            <a:ext cx="2426418" cy="1804572"/>
          </a:xfrm>
          <a:prstGeom prst="rect">
            <a:avLst/>
          </a:prstGeom>
        </p:spPr>
      </p:pic>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45659" cy="191488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t>Trong mặt phẳng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cho tứ giác ABCD. Gọi S là điểm không thuộc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M là điểm nằm trong tam giác SCD.</a:t>
                </a:r>
              </a:p>
              <a:p>
                <a:pPr lvl="0"/>
                <a:r>
                  <a:rPr lang="en-US" sz="2800"/>
                  <a:t>Xác định giao tuyến của hai mặt phẳng (SAM) và (SBD).</a:t>
                </a:r>
              </a:p>
              <a:p>
                <a:pPr lvl="0"/>
                <a:r>
                  <a:rPr lang="en-US" sz="2800"/>
                  <a:t>Xác định giao điểm của AM và mặt phẳng (SBD).</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45659" cy="1914888"/>
              </a:xfrm>
              <a:prstGeom prst="rect">
                <a:avLst/>
              </a:prstGeom>
              <a:blipFill>
                <a:blip r:embed="rId2"/>
                <a:stretch>
                  <a:fillRect l="-1131" t="-6625" b="-946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29000"/>
                <a:ext cx="11845658" cy="334887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t> </a:t>
                </a:r>
              </a:p>
              <a:p>
                <a:pPr lvl="0"/>
                <a:r>
                  <a:rPr lang="en-US"/>
                  <a:t>Ta có:</a:t>
                </a: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𝐴𝑁</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𝑆𝐴𝑀</m:t>
                                </m:r>
                              </m:e>
                            </m:d>
                          </m:e>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𝑆𝐵𝐷</m:t>
                                </m:r>
                              </m:e>
                            </m:d>
                          </m:e>
                        </m:eqArr>
                      </m:e>
                    </m:d>
                  </m:oMath>
                </a14:m>
                <a:endParaRPr lang="en-US" i="1"/>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𝑆𝐴𝑀</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𝑆𝐵𝐷</m:t>
                        </m:r>
                      </m:e>
                    </m:d>
                  </m:oMath>
                </a14:m>
                <a:r>
                  <a:rPr lang="en-US" i="1"/>
                  <a:t>		</a:t>
                </a:r>
                <a:endParaRPr lang="en-US"/>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29000"/>
                <a:ext cx="11845658" cy="3348872"/>
              </a:xfrm>
              <a:prstGeom prst="rect">
                <a:avLst/>
              </a:prstGeom>
              <a:blipFill>
                <a:blip r:embed="rId3"/>
                <a:stretch>
                  <a:fillRect l="-1131" t="-3811"/>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71729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45659" cy="191488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t>Trong mặt phẳng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cho tứ giác ABCD. Gọi S là điểm không thuộc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M là điểm nằm trong tam giác SCD.</a:t>
                </a:r>
              </a:p>
              <a:p>
                <a:pPr lvl="0"/>
                <a:r>
                  <a:rPr lang="en-US" sz="2800"/>
                  <a:t>Xác định giao tuyến của hai mặt phẳng (SAM) và (SBD).</a:t>
                </a:r>
              </a:p>
              <a:p>
                <a:pPr lvl="0"/>
                <a:r>
                  <a:rPr lang="en-US" sz="2800"/>
                  <a:t>Xác định giao điểm của AM và mặt phẳng (SBD).</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45659" cy="1914888"/>
              </a:xfrm>
              <a:prstGeom prst="rect">
                <a:avLst/>
              </a:prstGeom>
              <a:blipFill>
                <a:blip r:embed="rId2"/>
                <a:stretch>
                  <a:fillRect l="-1131" t="-6625" b="-946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29000"/>
                <a:ext cx="11845658" cy="334887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endParaRPr lang="en-US" b="1">
                  <a:solidFill>
                    <a:srgbClr val="1F3763"/>
                  </a:solidFill>
                  <a:ea typeface="Times New Roman" panose="02020603050405020304" pitchFamily="18"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Mặt khác: </a:t>
                </a:r>
                <a14:m>
                  <m:oMath xmlns:m="http://schemas.openxmlformats.org/officeDocument/2006/math">
                    <m:r>
                      <a:rPr lang="en-US" i="1">
                        <a:latin typeface="Cambria Math" panose="02040503050406030204" pitchFamily="18" charset="0"/>
                        <a:ea typeface="Calibri" panose="020F0502020204030204" pitchFamily="34" charset="0"/>
                      </a:rPr>
                      <m:t>𝑆</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𝑆𝐴𝑀</m:t>
                        </m: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𝑆𝐵𝐷</m:t>
                        </m:r>
                      </m:e>
                    </m:d>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2</m:t>
                        </m:r>
                      </m:e>
                    </m:d>
                  </m:oMath>
                </a14:m>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Từ (1) và (2) suy ra: </a:t>
                </a:r>
              </a:p>
              <a:p>
                <a:pPr marL="0" marR="0" algn="just">
                  <a:lnSpc>
                    <a:spcPct val="120000"/>
                  </a:lnSpc>
                  <a:spcBef>
                    <a:spcPts val="600"/>
                  </a:spcBef>
                  <a:spcAft>
                    <a:spcPts val="600"/>
                  </a:spcAft>
                  <a:tabLst>
                    <a:tab pos="0" algn="l"/>
                    <a:tab pos="228600" algn="l"/>
                    <a:tab pos="1600200" algn="l"/>
                    <a:tab pos="3200400" algn="l"/>
                    <a:tab pos="4800600" algn="l"/>
                  </a:tabLst>
                </a:pPr>
                <a14:m>
                  <m:oMath xmlns:m="http://schemas.openxmlformats.org/officeDocument/2006/math">
                    <m:r>
                      <a:rPr lang="en-US" i="1">
                        <a:latin typeface="Cambria Math" panose="02040503050406030204" pitchFamily="18" charset="0"/>
                        <a:ea typeface="Calibri" panose="020F0502020204030204" pitchFamily="34" charset="0"/>
                      </a:rPr>
                      <m:t>𝑆𝐸</m:t>
                    </m:r>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𝑆𝐴𝑀</m:t>
                        </m: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𝑆𝐵𝐷</m:t>
                        </m:r>
                      </m:e>
                    </m:d>
                  </m:oMath>
                </a14:m>
                <a:r>
                  <a:rPr lang="en-US">
                    <a:ea typeface="Calibri" panose="020F0502020204030204" pitchFamily="34" charset="0"/>
                  </a:rPr>
                  <a:t>.</a:t>
                </a: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29000"/>
                <a:ext cx="11845658" cy="3348872"/>
              </a:xfrm>
              <a:prstGeom prst="rect">
                <a:avLst/>
              </a:prstGeom>
              <a:blipFill>
                <a:blip r:embed="rId3"/>
                <a:stretch>
                  <a:fillRect l="-1131" t="-907"/>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65111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45659" cy="191488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t>Trong mặt phẳng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cho tứ giác ABCD. Gọi S là điểm không thuộc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M là điểm nằm trong tam giác SCD.</a:t>
                </a:r>
              </a:p>
              <a:p>
                <a:pPr lvl="0"/>
                <a:r>
                  <a:rPr lang="en-US" sz="2800"/>
                  <a:t>Xác định giao tuyến của hai mặt phẳng (SAM) và (SBD).</a:t>
                </a:r>
              </a:p>
              <a:p>
                <a:pPr lvl="0"/>
                <a:r>
                  <a:rPr lang="en-US" sz="2800"/>
                  <a:t>Xác định giao điểm của AM và mặt phẳng (SBD).</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45659" cy="1914888"/>
              </a:xfrm>
              <a:prstGeom prst="rect">
                <a:avLst/>
              </a:prstGeom>
              <a:blipFill>
                <a:blip r:embed="rId2"/>
                <a:stretch>
                  <a:fillRect l="-1131" t="-6625" b="-946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29000"/>
                <a:ext cx="11845658" cy="334887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r>
                  <a:rPr lang="en-US"/>
                  <a:t> </a:t>
                </a:r>
              </a:p>
              <a:p>
                <a:pPr lvl="0"/>
                <a:r>
                  <a:rPr lang="en-US"/>
                  <a:t>Xác định giao điểm của AM và mặt phẳng (SBD). Ta có:</a:t>
                </a: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d>
                              <m:dPr>
                                <m:ctrlPr>
                                  <a:rPr lang="en-US" i="1">
                                    <a:latin typeface="Cambria Math" panose="02040503050406030204" pitchFamily="18" charset="0"/>
                                  </a:rPr>
                                </m:ctrlPr>
                              </m:dPr>
                              <m:e>
                                <m:r>
                                  <a:rPr lang="en-US" i="1">
                                    <a:latin typeface="Cambria Math" panose="02040503050406030204" pitchFamily="18" charset="0"/>
                                  </a:rPr>
                                  <m:t>𝑆𝐴𝑀</m:t>
                                </m:r>
                              </m:e>
                            </m:d>
                            <m:r>
                              <a:rPr lang="en-US" i="1">
                                <a:latin typeface="Cambria Math" panose="02040503050406030204" pitchFamily="18" charset="0"/>
                              </a:rPr>
                              <m:t>⊃</m:t>
                            </m:r>
                            <m:r>
                              <a:rPr lang="en-US" i="1">
                                <a:latin typeface="Cambria Math" panose="02040503050406030204" pitchFamily="18" charset="0"/>
                              </a:rPr>
                              <m:t>𝐴𝑀</m:t>
                            </m:r>
                          </m:e>
                          <m:e>
                            <m:d>
                              <m:dPr>
                                <m:ctrlPr>
                                  <a:rPr lang="en-US" i="1">
                                    <a:latin typeface="Cambria Math" panose="02040503050406030204" pitchFamily="18" charset="0"/>
                                  </a:rPr>
                                </m:ctrlPr>
                              </m:dPr>
                              <m:e>
                                <m:r>
                                  <a:rPr lang="en-US" i="1">
                                    <a:latin typeface="Cambria Math" panose="02040503050406030204" pitchFamily="18" charset="0"/>
                                  </a:rPr>
                                  <m:t>𝑆𝐴𝑀</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r>
                              <a:rPr lang="en-US" i="1">
                                <a:latin typeface="Cambria Math" panose="02040503050406030204" pitchFamily="18" charset="0"/>
                              </a:rPr>
                              <m:t>𝑆𝐸</m:t>
                            </m:r>
                          </m:e>
                          <m:e>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𝐴𝑀</m:t>
                            </m:r>
                            <m:r>
                              <a:rPr lang="en-US" i="1">
                                <a:latin typeface="Cambria Math" panose="02040503050406030204" pitchFamily="18" charset="0"/>
                              </a:rPr>
                              <m:t>∩</m:t>
                            </m:r>
                            <m:r>
                              <a:rPr lang="en-US" i="1">
                                <a:latin typeface="Cambria Math" panose="02040503050406030204" pitchFamily="18" charset="0"/>
                              </a:rPr>
                              <m:t>𝑆𝐸</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𝑆𝐴𝑀</m:t>
                                </m:r>
                              </m:e>
                            </m:d>
                          </m:e>
                        </m:eqArr>
                      </m:e>
                    </m:d>
                  </m:oMath>
                </a14:m>
                <a:endParaRPr lang="en-US" i="1"/>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𝐴𝑀</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𝑆𝐵𝐷</m:t>
                        </m:r>
                      </m:e>
                    </m:d>
                  </m:oMath>
                </a14:m>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29000"/>
                <a:ext cx="11845658" cy="3348872"/>
              </a:xfrm>
              <a:prstGeom prst="rect">
                <a:avLst/>
              </a:prstGeom>
              <a:blipFill>
                <a:blip r:embed="rId3"/>
                <a:stretch>
                  <a:fillRect l="-1131" t="-3811"/>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974816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91389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sz="3600">
                    <a:latin typeface="Chu Van An" panose="02020603050405020304" pitchFamily="18" charset="0"/>
                    <a:ea typeface="Calibri" panose="020F0502020204030204" pitchFamily="34" charset="0"/>
                  </a:rPr>
                  <a:t> </a:t>
                </a:r>
              </a:p>
              <a:p>
                <a:pPr marL="0" marR="191389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Chọn mp(SAK) chứa IK.</a:t>
                </a:r>
              </a:p>
              <a:p>
                <a:pPr marL="0" marR="191389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 Tìm giao tuyến của (SAK) và (SBD).</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Có </a:t>
                </a:r>
                <a14:m>
                  <m:oMath xmlns:m="http://schemas.openxmlformats.org/officeDocument/2006/math">
                    <m:r>
                      <a:rPr lang="en-US" sz="2800" i="1">
                        <a:latin typeface="Cambria Math" panose="02040503050406030204" pitchFamily="18" charset="0"/>
                        <a:ea typeface="Calibri" panose="020F0502020204030204" pitchFamily="34" charset="0"/>
                      </a:rPr>
                      <m:t>𝑆</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𝑆𝐴𝐾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𝑆𝐵𝐷</m:t>
                    </m:r>
                    <m:r>
                      <a:rPr lang="en-US" sz="2800" i="1">
                        <a:latin typeface="Cambria Math" panose="02040503050406030204" pitchFamily="18" charset="0"/>
                        <a:ea typeface="Calibri" panose="020F0502020204030204" pitchFamily="34" charset="0"/>
                      </a:rPr>
                      <m:t>)</m:t>
                    </m:r>
                  </m:oMath>
                </a14:m>
                <a:r>
                  <a:rPr lang="en-US" sz="2800">
                    <a:latin typeface="Chu Van An" panose="02020603050405020304" pitchFamily="18" charset="0"/>
                    <a:ea typeface="Calibri" panose="020F0502020204030204" pitchFamily="34" charset="0"/>
                  </a:rPr>
                  <a:t> (1).</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Trong mp(ABCD) gọi</a:t>
                </a:r>
                <a:r>
                  <a:rPr lang="en-US" sz="2800">
                    <a:solidFill>
                      <a:srgbClr val="0000CC"/>
                    </a:solidFill>
                    <a:latin typeface="Symbol" panose="05050102010706020507" pitchFamily="18" charset="2"/>
                    <a:ea typeface="Calibri" panose="020F0502020204030204" pitchFamily="34" charset="0"/>
                    <a:cs typeface="Chu Van An" panose="02020603050405020304" pitchFamily="18" charset="0"/>
                  </a:rPr>
                  <a:t>	</a:t>
                </a:r>
                <a:r>
                  <a:rPr lang="en-US" sz="2800">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l="-1132" t="-992" b="-1190"/>
                </a:stretch>
              </a:blipFill>
              <a:ln>
                <a:solidFill>
                  <a:srgbClr val="0000FF"/>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B4123DC6-0B4E-4A23-A1DD-678F9117EC7D}"/>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7812505" y="4057212"/>
            <a:ext cx="2496899" cy="2738535"/>
          </a:xfrm>
          <a:prstGeom prst="rect">
            <a:avLst/>
          </a:prstGeom>
        </p:spPr>
      </p:pic>
    </p:spTree>
    <p:extLst>
      <p:ext uri="{BB962C8B-B14F-4D97-AF65-F5344CB8AC3E}">
        <p14:creationId xmlns:p14="http://schemas.microsoft.com/office/powerpoint/2010/main" val="243542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up)">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191389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a:ea typeface="Calibri" panose="020F0502020204030204" pitchFamily="34" charset="0"/>
                  </a:rPr>
                  <a:t> </a:t>
                </a:r>
                <a:endParaRPr lang="en-US" sz="2800" i="1">
                  <a:latin typeface="Cambria Math" panose="02040503050406030204" pitchFamily="18"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rPr>
                      <m:t>𝐸</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𝐵𝐷</m:t>
                    </m:r>
                    <m:r>
                      <a:rPr lang="en-US" sz="28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𝐸</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𝐴𝐾</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𝑆𝐴𝐾</m:t>
                                </m:r>
                              </m:fName>
                              <m:e>
                                <m:r>
                                  <a:rPr lang="en-US" sz="2800" i="1">
                                    <a:latin typeface="Cambria Math" panose="02040503050406030204" pitchFamily="18" charset="0"/>
                                    <a:ea typeface="Calibri" panose="020F0502020204030204" pitchFamily="34" charset="0"/>
                                  </a:rPr>
                                  <m:t>)</m:t>
                                </m:r>
                              </m:e>
                            </m:func>
                          </m:e>
                          <m:e>
                            <m:r>
                              <a:rPr lang="en-US" sz="2800" i="1">
                                <a:latin typeface="Cambria Math" panose="02040503050406030204" pitchFamily="18" charset="0"/>
                                <a:ea typeface="Calibri" panose="020F0502020204030204" pitchFamily="34" charset="0"/>
                              </a:rPr>
                              <m:t>𝐸</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𝐵𝐷</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𝑆𝐵𝐷</m:t>
                            </m:r>
                            <m:r>
                              <a:rPr lang="en-US" sz="2800" i="1">
                                <a:latin typeface="Cambria Math" panose="02040503050406030204" pitchFamily="18" charset="0"/>
                                <a:ea typeface="Calibri" panose="020F0502020204030204" pitchFamily="34" charset="0"/>
                              </a:rPr>
                              <m:t>)</m:t>
                            </m:r>
                          </m:e>
                        </m:eqArr>
                      </m:e>
                    </m:d>
                  </m:oMath>
                </a14:m>
                <a:r>
                  <a:rPr lang="en-US" sz="2800">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𝐸</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𝑆𝐴𝐾</m:t>
                        </m:r>
                      </m:fName>
                      <m:e>
                        <m:r>
                          <a:rPr lang="en-US" sz="2800" i="1">
                            <a:latin typeface="Cambria Math" panose="02040503050406030204" pitchFamily="18" charset="0"/>
                            <a:ea typeface="Calibri" panose="020F0502020204030204" pitchFamily="34" charset="0"/>
                          </a:rPr>
                          <m:t>)</m:t>
                        </m:r>
                      </m:e>
                    </m:func>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𝑆𝐵𝐷</m:t>
                        </m:r>
                      </m:fName>
                      <m:e>
                        <m:r>
                          <a:rPr lang="en-US" sz="2800" i="1">
                            <a:latin typeface="Cambria Math" panose="02040503050406030204" pitchFamily="18" charset="0"/>
                            <a:ea typeface="Calibri" panose="020F0502020204030204" pitchFamily="34" charset="0"/>
                          </a:rPr>
                          <m:t>)</m:t>
                        </m:r>
                      </m:e>
                    </m:func>
                  </m:oMath>
                </a14:m>
                <a:r>
                  <a:rPr lang="en-US" sz="2800">
                    <a:latin typeface="Chu Van An" panose="02020603050405020304" pitchFamily="18" charset="0"/>
                    <a:ea typeface="Calibri" panose="020F0502020204030204" pitchFamily="34" charset="0"/>
                  </a:rPr>
                  <a:t> (2).</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Từ (1) và (2) suy ra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𝑆𝐴𝐾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𝑆𝐵𝐷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𝑆𝐸</m:t>
                    </m:r>
                  </m:oMath>
                </a14:m>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t="-257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3867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191389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457200" marR="191389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Trong mp(SAK) gọi </a:t>
                </a:r>
                <a:endParaRPr lang="en-US" sz="2800">
                  <a:latin typeface="Calibri" panose="020F0502020204030204" pitchFamily="34"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𝑆𝐸</m:t>
                    </m:r>
                    <m:r>
                      <a:rPr lang="en-US" sz="28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𝐼𝐾</m:t>
                            </m:r>
                          </m:e>
                          <m:e>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𝑆𝐸</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𝑆𝐵𝐷</m:t>
                                </m:r>
                              </m:e>
                            </m:d>
                          </m:e>
                        </m:eqArr>
                      </m:e>
                    </m:d>
                  </m:oMath>
                </a14:m>
                <a:endParaRPr lang="en-US" sz="2800" i="1">
                  <a:latin typeface="Cambria Math" panose="02040503050406030204" pitchFamily="18"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𝐼𝐾</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𝑆𝐵𝐷</m:t>
                        </m:r>
                      </m:fName>
                      <m:e>
                        <m:r>
                          <a:rPr lang="en-US" sz="2800" i="1">
                            <a:latin typeface="Cambria Math" panose="02040503050406030204" pitchFamily="18" charset="0"/>
                            <a:ea typeface="Calibri" panose="020F0502020204030204" pitchFamily="34" charset="0"/>
                          </a:rPr>
                          <m:t>)</m:t>
                        </m:r>
                      </m:e>
                    </m:func>
                  </m:oMath>
                </a14:m>
                <a:r>
                  <a:rPr lang="en-US" sz="2800">
                    <a:latin typeface="Chu Van An" panose="02020603050405020304" pitchFamily="18" charset="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t="-257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3696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0" marR="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b) Chọn mp(SBD) chứa SD. Tìm giao tuyến của (SBD) và (IJK).</a:t>
                </a:r>
                <a:endParaRPr lang="en-US" sz="2800">
                  <a:latin typeface="Calibri" panose="020F0502020204030204" pitchFamily="34"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Có </a:t>
                </a:r>
                <a14:m>
                  <m:oMath xmlns:m="http://schemas.openxmlformats.org/officeDocument/2006/math">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𝑆𝐸</m:t>
                    </m:r>
                    <m:r>
                      <a:rPr lang="en-US" sz="28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𝐼𝐾</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𝐼𝐽𝐾</m:t>
                                </m:r>
                              </m:e>
                            </m:d>
                          </m:e>
                          <m:e>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𝑆𝐸</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𝑆𝐵𝐷</m:t>
                                </m:r>
                              </m:e>
                            </m:d>
                          </m:e>
                        </m:eqArr>
                      </m:e>
                    </m:d>
                  </m:oMath>
                </a14:m>
                <a:endParaRPr lang="en-US" sz="2800" i="1">
                  <a:latin typeface="Cambria Math" panose="02040503050406030204" pitchFamily="18"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𝐼𝐽𝐾</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𝑆𝐵𝐷</m:t>
                        </m:r>
                      </m:fName>
                      <m:e>
                        <m:r>
                          <a:rPr lang="en-US" sz="2800" i="1">
                            <a:latin typeface="Cambria Math" panose="02040503050406030204" pitchFamily="18" charset="0"/>
                            <a:ea typeface="Calibri" panose="020F0502020204030204" pitchFamily="34" charset="0"/>
                          </a:rPr>
                          <m:t>)</m:t>
                        </m:r>
                      </m:e>
                    </m:func>
                  </m:oMath>
                </a14:m>
                <a:r>
                  <a:rPr lang="en-US" sz="2800">
                    <a:latin typeface="Chu Van An" panose="02020603050405020304" pitchFamily="18" charset="0"/>
                    <a:ea typeface="Calibri" panose="020F0502020204030204" pitchFamily="34" charset="0"/>
                  </a:rPr>
                  <a:t> (3).</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l="-1132" t="-257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74350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457200">
                  <a:lnSpc>
                    <a:spcPct val="107000"/>
                  </a:lnSpc>
                  <a:spcBef>
                    <a:spcPts val="1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Trong mp(ABCD) gọi </a:t>
                </a:r>
                <a14:m>
                  <m:oMath xmlns:m="http://schemas.openxmlformats.org/officeDocument/2006/math">
                    <m:r>
                      <a:rPr lang="en-US" i="1">
                        <a:latin typeface="Cambria Math" panose="02040503050406030204" pitchFamily="18" charset="0"/>
                        <a:ea typeface="Calibri" panose="020F0502020204030204" pitchFamily="34" charset="0"/>
                      </a:rPr>
                      <m:t>𝑀</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𝐽𝐾</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𝐵𝐷</m:t>
                    </m:r>
                  </m:oMath>
                </a14:m>
                <a:endParaRPr lang="en-US" i="1">
                  <a:latin typeface="Cambria Math" panose="02040503050406030204" pitchFamily="18" charset="0"/>
                  <a:ea typeface="Calibri" panose="020F0502020204030204" pitchFamily="34" charset="0"/>
                </a:endParaRPr>
              </a:p>
              <a:p>
                <a:pPr marL="457200">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i="1">
                            <a:latin typeface="Cambria Math" panose="02040503050406030204" pitchFamily="18" charset="0"/>
                            <a:ea typeface="Calibri" panose="020F0502020204030204" pitchFamily="34" charset="0"/>
                          </a:rPr>
                        </m:ctrlPr>
                      </m:dPr>
                      <m:e>
                        <m:eqArr>
                          <m:eqArrPr>
                            <m:ctrlPr>
                              <a:rPr lang="en-US" i="1">
                                <a:latin typeface="Cambria Math" panose="02040503050406030204" pitchFamily="18" charset="0"/>
                                <a:ea typeface="Calibri" panose="020F0502020204030204" pitchFamily="34" charset="0"/>
                              </a:rPr>
                            </m:ctrlPr>
                          </m:eqArrPr>
                          <m:e>
                            <m:r>
                              <a:rPr lang="en-US" i="1">
                                <a:latin typeface="Cambria Math" panose="02040503050406030204" pitchFamily="18" charset="0"/>
                                <a:ea typeface="Calibri" panose="020F0502020204030204" pitchFamily="34" charset="0"/>
                              </a:rPr>
                              <m:t>𝑀</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𝐽𝐾</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𝐼𝐽𝐾</m:t>
                                </m:r>
                              </m:fName>
                              <m:e>
                                <m:r>
                                  <a:rPr lang="en-US" i="1">
                                    <a:latin typeface="Cambria Math" panose="02040503050406030204" pitchFamily="18" charset="0"/>
                                    <a:ea typeface="Calibri" panose="020F0502020204030204" pitchFamily="34" charset="0"/>
                                  </a:rPr>
                                  <m:t>)</m:t>
                                </m:r>
                              </m:e>
                            </m:func>
                          </m:e>
                          <m:e>
                            <m:r>
                              <a:rPr lang="en-US" i="1">
                                <a:latin typeface="Cambria Math" panose="02040503050406030204" pitchFamily="18" charset="0"/>
                                <a:ea typeface="Calibri" panose="020F0502020204030204" pitchFamily="34" charset="0"/>
                              </a:rPr>
                              <m:t>𝑀</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𝐵𝐷</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𝑆𝐵𝐷</m:t>
                            </m:r>
                            <m:r>
                              <a:rPr lang="en-US" i="1">
                                <a:latin typeface="Cambria Math" panose="02040503050406030204" pitchFamily="18" charset="0"/>
                                <a:ea typeface="Calibri" panose="020F0502020204030204" pitchFamily="34" charset="0"/>
                              </a:rPr>
                              <m:t>)</m:t>
                            </m:r>
                          </m:e>
                        </m:eqArr>
                      </m:e>
                    </m:d>
                  </m:oMath>
                </a14:m>
                <a:endParaRPr lang="en-US">
                  <a:latin typeface="Calibri" panose="020F0502020204030204" pitchFamily="34" charset="0"/>
                  <a:ea typeface="Calibri" panose="020F0502020204030204" pitchFamily="34" charset="0"/>
                </a:endParaRPr>
              </a:p>
              <a:p>
                <a:pPr marL="457200">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𝑀</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𝐼𝐽𝐾</m:t>
                        </m:r>
                      </m:fName>
                      <m:e>
                        <m:r>
                          <a:rPr lang="en-US" i="1">
                            <a:latin typeface="Cambria Math" panose="02040503050406030204" pitchFamily="18" charset="0"/>
                            <a:ea typeface="Calibri" panose="020F0502020204030204" pitchFamily="34" charset="0"/>
                          </a:rPr>
                          <m:t>)</m:t>
                        </m:r>
                      </m:e>
                    </m:func>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𝑆𝐵𝐷</m:t>
                        </m:r>
                      </m:fName>
                      <m:e>
                        <m:r>
                          <a:rPr lang="en-US" i="1">
                            <a:latin typeface="Cambria Math" panose="02040503050406030204" pitchFamily="18" charset="0"/>
                            <a:ea typeface="Calibri" panose="020F0502020204030204" pitchFamily="34" charset="0"/>
                          </a:rPr>
                          <m:t>)</m:t>
                        </m:r>
                      </m:e>
                    </m:func>
                  </m:oMath>
                </a14:m>
                <a:r>
                  <a:rPr lang="en-US">
                    <a:latin typeface="Chu Van An" panose="02020603050405020304" pitchFamily="18" charset="0"/>
                    <a:ea typeface="Calibri" panose="020F0502020204030204" pitchFamily="34" charset="0"/>
                  </a:rPr>
                  <a:t> (4).</a:t>
                </a:r>
                <a:endParaRPr lang="en-US">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t="-2579" b="-8532"/>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13500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45720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Từ (3) và (4) suy ra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𝐼𝐽𝐾</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𝑆𝐵𝐷</m:t>
                        </m:r>
                      </m:fName>
                      <m:e>
                        <m:r>
                          <a:rPr lang="en-US" sz="2800" i="1">
                            <a:latin typeface="Cambria Math" panose="02040503050406030204" pitchFamily="18" charset="0"/>
                            <a:ea typeface="Calibri" panose="020F0502020204030204" pitchFamily="34" charset="0"/>
                          </a:rPr>
                          <m:t>)</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𝑀𝐹</m:t>
                    </m:r>
                  </m:oMath>
                </a14:m>
                <a:r>
                  <a:rPr lang="en-US" sz="2800">
                    <a:latin typeface="Chu Van An" panose="02020603050405020304" pitchFamily="18" charset="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Trong mp(SBD) gọi </a:t>
                </a:r>
                <a14:m>
                  <m:oMath xmlns:m="http://schemas.openxmlformats.org/officeDocument/2006/math">
                    <m:r>
                      <a:rPr lang="en-US" sz="2800" i="1">
                        <a:latin typeface="Cambria Math" panose="02040503050406030204" pitchFamily="18" charset="0"/>
                        <a:ea typeface="Calibri" panose="020F0502020204030204" pitchFamily="34" charset="0"/>
                      </a:rPr>
                      <m:t>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𝑀𝐹</m:t>
                    </m:r>
                  </m:oMath>
                </a14:m>
                <a:endParaRPr lang="en-US" sz="2800" i="1">
                  <a:latin typeface="Cambria Math" panose="02040503050406030204" pitchFamily="18"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𝑁</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𝑆𝐷</m:t>
                            </m:r>
                          </m:e>
                          <m:e>
                            <m:r>
                              <a:rPr lang="en-US" sz="2800" i="1">
                                <a:latin typeface="Cambria Math" panose="02040503050406030204" pitchFamily="18" charset="0"/>
                                <a:ea typeface="Calibri" panose="020F0502020204030204" pitchFamily="34" charset="0"/>
                              </a:rPr>
                              <m:t>𝑁</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𝑀𝐹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𝐼𝐽𝐾</m:t>
                                </m:r>
                              </m:fName>
                              <m:e>
                                <m:r>
                                  <a:rPr lang="en-US" sz="2800" i="1">
                                    <a:latin typeface="Cambria Math" panose="02040503050406030204" pitchFamily="18" charset="0"/>
                                    <a:ea typeface="Calibri" panose="020F0502020204030204" pitchFamily="34" charset="0"/>
                                  </a:rPr>
                                  <m:t>)</m:t>
                                </m:r>
                              </m:e>
                            </m:func>
                          </m:e>
                        </m:eqArr>
                      </m:e>
                    </m:d>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𝑆𝐷</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𝐼𝐽𝐾</m:t>
                        </m:r>
                      </m:fName>
                      <m:e>
                        <m:r>
                          <a:rPr lang="en-US" sz="2800" i="1">
                            <a:latin typeface="Cambria Math" panose="02040503050406030204" pitchFamily="18" charset="0"/>
                            <a:ea typeface="Calibri" panose="020F0502020204030204" pitchFamily="34" charset="0"/>
                          </a:rPr>
                          <m:t>)</m:t>
                        </m:r>
                      </m:e>
                    </m:func>
                  </m:oMath>
                </a14:m>
                <a:r>
                  <a:rPr lang="en-US" sz="2800">
                    <a:latin typeface="Chu Van An" panose="02020603050405020304" pitchFamily="18" charset="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t="-257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4827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0" marR="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c) Chọn mp(SAC) chứa SC. Tìm giao tuyến của (SAC) và (IJK).</a:t>
                </a:r>
                <a:endParaRPr lang="en-US" sz="2800">
                  <a:latin typeface="Calibri" panose="020F0502020204030204" pitchFamily="34"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Có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𝐼𝐽𝐾</m:t>
                            </m:r>
                            <m:r>
                              <a:rPr lang="en-US" sz="2800" i="1">
                                <a:latin typeface="Cambria Math" panose="02040503050406030204" pitchFamily="18" charset="0"/>
                                <a:ea typeface="Calibri" panose="020F0502020204030204" pitchFamily="34" charset="0"/>
                              </a:rPr>
                              <m:t>)</m:t>
                            </m:r>
                          </m:e>
                          <m:e>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𝑆𝐴</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𝑆𝐴𝐶</m:t>
                            </m:r>
                            <m:r>
                              <a:rPr lang="en-US" sz="2800" i="1">
                                <a:latin typeface="Cambria Math" panose="02040503050406030204" pitchFamily="18" charset="0"/>
                                <a:ea typeface="Calibri" panose="020F0502020204030204" pitchFamily="34" charset="0"/>
                              </a:rPr>
                              <m:t>)</m:t>
                            </m:r>
                          </m:e>
                        </m:eqArr>
                      </m:e>
                    </m:d>
                  </m:oMath>
                </a14:m>
                <a:endParaRPr lang="en-US" sz="2800" i="1">
                  <a:latin typeface="Cambria Math" panose="02040503050406030204" pitchFamily="18"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𝐼𝐽𝐾</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𝑆𝐴𝐶</m:t>
                        </m:r>
                      </m:fName>
                      <m:e>
                        <m:r>
                          <a:rPr lang="en-US" sz="2800" i="1">
                            <a:latin typeface="Cambria Math" panose="02040503050406030204" pitchFamily="18" charset="0"/>
                            <a:ea typeface="Calibri" panose="020F0502020204030204" pitchFamily="34" charset="0"/>
                          </a:rPr>
                          <m:t>)</m:t>
                        </m:r>
                      </m:e>
                    </m:func>
                  </m:oMath>
                </a14:m>
                <a:r>
                  <a:rPr lang="en-US" sz="2800">
                    <a:latin typeface="Chu Van An" panose="02020603050405020304" pitchFamily="18" charset="0"/>
                    <a:ea typeface="Calibri" panose="020F0502020204030204" pitchFamily="34" charset="0"/>
                  </a:rPr>
                  <a:t> (5).</a:t>
                </a:r>
                <a:endParaRPr lang="en-US" sz="2800">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l="-1132" t="-257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88580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a:t>Cho tứ diện ABCD. Gọi M, N, P là ba điểm lần lượt nằm trên ba cạnh AB, CD, AD. Tìm giao tuyến của các cặp mặt phẳng:</a:t>
            </a:r>
          </a:p>
          <a:p>
            <a:r>
              <a:rPr lang="en-US"/>
              <a:t>a. (ABN) và (CDM);				b. (ABN) và (BCP).</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6" y="783806"/>
            <a:ext cx="12074433"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03882" y="3021182"/>
            <a:ext cx="9070747" cy="375668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endParaRPr lang="en-US" b="1">
              <a:solidFill>
                <a:srgbClr val="1F3763"/>
              </a:solidFill>
              <a:ea typeface="Times New Roman" panose="02020603050405020304" pitchFamily="18" charset="0"/>
            </a:endParaRPr>
          </a:p>
          <a:p>
            <a:pPr marR="0" lvl="0">
              <a:lnSpc>
                <a:spcPct val="120000"/>
              </a:lnSpc>
              <a:spcBef>
                <a:spcPts val="600"/>
              </a:spcBef>
              <a:spcAft>
                <a:spcPts val="600"/>
              </a:spcAft>
              <a:tabLst>
                <a:tab pos="0" algn="l"/>
                <a:tab pos="228600" algn="l"/>
                <a:tab pos="1600200" algn="l"/>
                <a:tab pos="3200400" algn="l"/>
                <a:tab pos="4800600" algn="l"/>
              </a:tabLst>
            </a:pPr>
            <a:r>
              <a:rPr lang="en-US" sz="2800">
                <a:ea typeface="Times New Roman" panose="02020603050405020304" pitchFamily="18" charset="0"/>
              </a:rPr>
              <a:t>a) Ta có M và N là hai điểm chung của hai mặt phẳng (ABN) và (CDM), nên giao tuyến của hai mặt phẳng này chính là đường thẳng MN.</a:t>
            </a:r>
          </a:p>
          <a:p>
            <a:pPr marR="0" lvl="0">
              <a:lnSpc>
                <a:spcPct val="120000"/>
              </a:lnSpc>
              <a:spcBef>
                <a:spcPts val="600"/>
              </a:spcBef>
              <a:spcAft>
                <a:spcPts val="600"/>
              </a:spcAft>
              <a:tabLst>
                <a:tab pos="0" algn="l"/>
                <a:tab pos="228600" algn="l"/>
                <a:tab pos="1600200" algn="l"/>
                <a:tab pos="3200400" algn="l"/>
                <a:tab pos="4800600" algn="l"/>
              </a:tabLst>
            </a:pPr>
            <a:r>
              <a:rPr lang="en-US" sz="2800">
                <a:ea typeface="Times New Roman" panose="02020603050405020304" pitchFamily="18" charset="0"/>
              </a:rPr>
              <a:t>b) Trong mặt phẳng (ACD): AN cắt CP tại K. Do đó K là điểm chung của hai mặt phẳng (BCP) và (ABN).</a:t>
            </a:r>
            <a:endParaRPr lang="en-US" sz="2400">
              <a:latin typeface="Calibri" panose="020F0502020204030204" pitchFamily="34" charset="0"/>
              <a:ea typeface="Calibri" panose="020F0502020204030204" pitchFamily="34" charset="0"/>
            </a:endParaRPr>
          </a:p>
          <a:p>
            <a:pPr marL="0" marR="0" lvl="0" indent="0">
              <a:lnSpc>
                <a:spcPct val="120000"/>
              </a:lnSpc>
              <a:spcBef>
                <a:spcPts val="600"/>
              </a:spcBef>
              <a:spcAft>
                <a:spcPts val="600"/>
              </a:spcAft>
              <a:buNone/>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47D19FB-590E-4571-913F-9BC8369686FB}"/>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9430037" y="3584059"/>
            <a:ext cx="2606553" cy="2463511"/>
          </a:xfrm>
          <a:prstGeom prst="rect">
            <a:avLst/>
          </a:prstGeom>
        </p:spPr>
      </p:pic>
    </p:spTree>
    <p:extLst>
      <p:ext uri="{BB962C8B-B14F-4D97-AF65-F5344CB8AC3E}">
        <p14:creationId xmlns:p14="http://schemas.microsoft.com/office/powerpoint/2010/main" val="16004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just">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r>
                  <a:rPr lang="en-US">
                    <a:solidFill>
                      <a:srgbClr val="0000CC"/>
                    </a:solidFill>
                    <a:latin typeface="Symbol" panose="05050102010706020507" pitchFamily="18" charset="2"/>
                    <a:ea typeface="Calibri" panose="020F0502020204030204" pitchFamily="34" charset="0"/>
                    <a:cs typeface="Chu Van An" panose="02020603050405020304" pitchFamily="18" charset="0"/>
                  </a:rPr>
                  <a:t>	</a:t>
                </a:r>
              </a:p>
              <a:p>
                <a:pPr marL="457200" algn="just">
                  <a:lnSpc>
                    <a:spcPct val="107000"/>
                  </a:lnSpc>
                  <a:spcBef>
                    <a:spcPts val="1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Trong mp(ABCD) gọi </a:t>
                </a:r>
                <a14:m>
                  <m:oMath xmlns:m="http://schemas.openxmlformats.org/officeDocument/2006/math">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𝐽𝐾</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𝐴𝐶</m:t>
                    </m:r>
                  </m:oMath>
                </a14:m>
                <a:endParaRPr lang="en-US" i="1">
                  <a:latin typeface="Cambria Math" panose="02040503050406030204" pitchFamily="18"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i="1">
                            <a:latin typeface="Cambria Math" panose="02040503050406030204" pitchFamily="18" charset="0"/>
                            <a:ea typeface="Calibri" panose="020F0502020204030204" pitchFamily="34" charset="0"/>
                          </a:rPr>
                        </m:ctrlPr>
                      </m:dPr>
                      <m:e>
                        <m:eqArr>
                          <m:eqArrPr>
                            <m:ctrlPr>
                              <a:rPr lang="en-US" i="1">
                                <a:latin typeface="Cambria Math" panose="02040503050406030204" pitchFamily="18" charset="0"/>
                                <a:ea typeface="Calibri" panose="020F0502020204030204" pitchFamily="34" charset="0"/>
                              </a:rPr>
                            </m:ctrlPr>
                          </m:eqArrPr>
                          <m:e>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𝐽𝐾</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𝐼𝐽𝐾</m:t>
                                </m:r>
                              </m:fName>
                              <m:e>
                                <m:r>
                                  <a:rPr lang="en-US" i="1">
                                    <a:latin typeface="Cambria Math" panose="02040503050406030204" pitchFamily="18" charset="0"/>
                                    <a:ea typeface="Calibri" panose="020F0502020204030204" pitchFamily="34" charset="0"/>
                                  </a:rPr>
                                  <m:t>)</m:t>
                                </m:r>
                              </m:e>
                            </m:func>
                          </m:e>
                          <m:e>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𝐴𝐶</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𝑆𝐴𝐶</m:t>
                            </m:r>
                            <m:r>
                              <a:rPr lang="en-US" i="1">
                                <a:latin typeface="Cambria Math" panose="02040503050406030204" pitchFamily="18" charset="0"/>
                                <a:ea typeface="Calibri" panose="020F0502020204030204" pitchFamily="34" charset="0"/>
                              </a:rPr>
                              <m:t>)</m:t>
                            </m:r>
                          </m:e>
                        </m:eqArr>
                      </m:e>
                    </m:d>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𝐼𝐽𝐾</m:t>
                        </m:r>
                      </m:fName>
                      <m:e>
                        <m:r>
                          <a:rPr lang="en-US" i="1">
                            <a:latin typeface="Cambria Math" panose="02040503050406030204" pitchFamily="18" charset="0"/>
                            <a:ea typeface="Calibri" panose="020F0502020204030204" pitchFamily="34" charset="0"/>
                          </a:rPr>
                          <m:t>)</m:t>
                        </m:r>
                      </m:e>
                    </m:func>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𝑆𝐴𝐶</m:t>
                        </m:r>
                      </m:fName>
                      <m:e>
                        <m:r>
                          <a:rPr lang="en-US" i="1">
                            <a:latin typeface="Cambria Math" panose="02040503050406030204" pitchFamily="18" charset="0"/>
                            <a:ea typeface="Calibri" panose="020F0502020204030204" pitchFamily="34" charset="0"/>
                          </a:rPr>
                          <m:t>)</m:t>
                        </m:r>
                      </m:e>
                    </m:func>
                  </m:oMath>
                </a14:m>
                <a:r>
                  <a:rPr lang="en-US">
                    <a:latin typeface="Chu Van An" panose="02020603050405020304" pitchFamily="18" charset="0"/>
                    <a:ea typeface="Calibri" panose="020F0502020204030204" pitchFamily="34" charset="0"/>
                  </a:rPr>
                  <a:t> (6).</a:t>
                </a:r>
                <a:endParaRPr lang="en-US">
                  <a:latin typeface="Calibri" panose="020F0502020204030204" pitchFamily="34" charset="0"/>
                  <a:ea typeface="Calibri" panose="020F0502020204030204" pitchFamily="34" charset="0"/>
                </a:endParaRPr>
              </a:p>
              <a:p>
                <a:pPr marL="457200" algn="just">
                  <a:lnSpc>
                    <a:spcPct val="107000"/>
                  </a:lnSpc>
                  <a:spcBef>
                    <a:spcPts val="1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Từ (5) và (6) suy ra </a:t>
                </a:r>
                <a14:m>
                  <m:oMath xmlns:m="http://schemas.openxmlformats.org/officeDocument/2006/math">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𝐼𝐽𝐾</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𝑆𝐴𝐶</m:t>
                        </m:r>
                      </m:fName>
                      <m:e>
                        <m:r>
                          <a:rPr lang="en-US" i="1">
                            <a:latin typeface="Cambria Math" panose="02040503050406030204" pitchFamily="18" charset="0"/>
                            <a:ea typeface="Calibri" panose="020F0502020204030204" pitchFamily="34" charset="0"/>
                          </a:rPr>
                          <m:t>)</m:t>
                        </m:r>
                      </m:e>
                    </m:func>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𝐼𝑃</m:t>
                    </m:r>
                  </m:oMath>
                </a14:m>
                <a:r>
                  <a:rPr lang="en-US">
                    <a:latin typeface="Chu Van An" panose="02020603050405020304" pitchFamily="18" charset="0"/>
                    <a:ea typeface="Calibri" panose="020F0502020204030204" pitchFamily="34" charset="0"/>
                  </a:rPr>
                  <a:t>.</a:t>
                </a:r>
                <a:endParaRPr lang="en-US">
                  <a:latin typeface="Calibri" panose="020F0502020204030204" pitchFamily="34" charset="0"/>
                  <a:ea typeface="Calibri" panose="020F0502020204030204" pitchFamily="34" charset="0"/>
                </a:endParaRPr>
              </a:p>
              <a:p>
                <a:pPr marL="457200" marR="1913890" algn="just">
                  <a:lnSpc>
                    <a:spcPct val="107000"/>
                  </a:lnSpc>
                  <a:spcBef>
                    <a:spcPts val="100"/>
                  </a:spcBef>
                  <a:spcAft>
                    <a:spcPts val="800"/>
                  </a:spcAft>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t="-2579" b="-8532"/>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71580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a:t>Cho hình chóp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𝐴𝐵𝐶𝐷</m:t>
                    </m:r>
                  </m:oMath>
                </a14:m>
                <a:r>
                  <a:rPr lang="en-US"/>
                  <a:t> có đáy là hình thang, đáy lớn AB. Gọi I, J, K là ba điểm trên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𝐵𝐶</m:t>
                    </m:r>
                  </m:oMath>
                </a14:m>
                <a:r>
                  <a:rPr lang="en-US"/>
                  <a:t> . </a:t>
                </a:r>
              </a:p>
              <a:p>
                <a:r>
                  <a:rPr lang="en-US"/>
                  <a:t>a) Tìm giao điểm của</a:t>
                </a:r>
                <a14:m>
                  <m:oMath xmlns:m="http://schemas.openxmlformats.org/officeDocument/2006/math">
                    <m:r>
                      <a:rPr lang="en-US" i="1">
                        <a:latin typeface="Cambria Math" panose="02040503050406030204" pitchFamily="18" charset="0"/>
                      </a:rPr>
                      <m:t>𝐼𝐾</m:t>
                    </m:r>
                  </m:oMath>
                </a14:m>
                <a:r>
                  <a:rPr lang="en-US"/>
                  <a:t> với</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oMath>
                </a14:m>
                <a:r>
                  <a:rPr lang="en-US"/>
                  <a:t> </a:t>
                </a:r>
              </a:p>
              <a:p>
                <a:r>
                  <a:rPr lang="en-US"/>
                  <a:t> b) Tìm các giao điểm của</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𝐼𝐽𝐾</m:t>
                        </m:r>
                      </m:e>
                    </m:d>
                  </m:oMath>
                </a14:m>
                <a:r>
                  <a:rPr lang="en-US"/>
                  <a:t> với</a:t>
                </a:r>
                <a14:m>
                  <m:oMath xmlns:m="http://schemas.openxmlformats.org/officeDocument/2006/math">
                    <m:r>
                      <a:rPr lang="en-US" i="1">
                        <a:latin typeface="Cambria Math" panose="02040503050406030204" pitchFamily="18" charset="0"/>
                      </a:rPr>
                      <m:t>𝑆𝐷</m:t>
                    </m:r>
                  </m:oMath>
                </a14:m>
                <a:r>
                  <a:rPr lang="en-US"/>
                  <a:t> và SC</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6052" b="-893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30623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07000"/>
                  </a:lnSpc>
                  <a:spcBef>
                    <a:spcPts val="10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457200">
                  <a:lnSpc>
                    <a:spcPct val="107000"/>
                  </a:lnSpc>
                  <a:spcBef>
                    <a:spcPts val="1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Trong mp(SAC) gọi </a:t>
                </a:r>
                <a14:m>
                  <m:oMath xmlns:m="http://schemas.openxmlformats.org/officeDocument/2006/math">
                    <m:r>
                      <a:rPr lang="en-US" i="1">
                        <a:latin typeface="Cambria Math" panose="02040503050406030204" pitchFamily="18" charset="0"/>
                        <a:ea typeface="Calibri" panose="020F0502020204030204" pitchFamily="34" charset="0"/>
                        <a:cs typeface="Chu Van An" panose="02020603050405020304" pitchFamily="18" charset="0"/>
                      </a:rPr>
                      <m:t>𝑄</m:t>
                    </m:r>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𝑆𝐶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cs typeface="Chu Van An" panose="02020603050405020304" pitchFamily="18" charset="0"/>
                      </a:rPr>
                      <m:t>𝐼𝑃</m:t>
                    </m:r>
                  </m:oMath>
                </a14:m>
                <a:endParaRPr lang="en-US" i="1">
                  <a:latin typeface="Cambria Math" panose="02040503050406030204" pitchFamily="18" charset="0"/>
                  <a:ea typeface="Calibri" panose="020F0502020204030204" pitchFamily="34" charset="0"/>
                  <a:cs typeface="Chu Van An" panose="02020603050405020304" pitchFamily="18" charset="0"/>
                </a:endParaRPr>
              </a:p>
              <a:p>
                <a:pPr marL="457200">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i="1">
                            <a:latin typeface="Cambria Math" panose="02040503050406030204" pitchFamily="18" charset="0"/>
                            <a:cs typeface="Chu Van An" panose="02020603050405020304" pitchFamily="18" charset="0"/>
                          </a:rPr>
                        </m:ctrlPr>
                      </m:dPr>
                      <m:e>
                        <m:eqArr>
                          <m:eqArrPr>
                            <m:ctrlPr>
                              <a:rPr lang="en-US" i="1">
                                <a:latin typeface="Cambria Math" panose="02040503050406030204" pitchFamily="18" charset="0"/>
                                <a:cs typeface="Chu Van An" panose="02020603050405020304" pitchFamily="18" charset="0"/>
                              </a:rPr>
                            </m:ctrlPr>
                          </m:eqArrPr>
                          <m:e>
                            <m:r>
                              <a:rPr lang="en-US" i="1">
                                <a:latin typeface="Cambria Math" panose="02040503050406030204" pitchFamily="18" charset="0"/>
                                <a:ea typeface="Calibri" panose="020F0502020204030204" pitchFamily="34" charset="0"/>
                                <a:cs typeface="Chu Van An" panose="02020603050405020304" pitchFamily="18" charset="0"/>
                              </a:rPr>
                              <m:t>𝑄</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𝑆𝐶</m:t>
                            </m:r>
                          </m:e>
                          <m:e>
                            <m:r>
                              <a:rPr lang="en-US" i="1">
                                <a:latin typeface="Cambria Math" panose="02040503050406030204" pitchFamily="18" charset="0"/>
                                <a:ea typeface="Calibri" panose="020F0502020204030204" pitchFamily="34" charset="0"/>
                                <a:cs typeface="Chu Van An" panose="02020603050405020304" pitchFamily="18" charset="0"/>
                              </a:rPr>
                              <m:t>𝑄</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𝐼𝑃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m:t>
                            </m:r>
                            <m:func>
                              <m:funcPr>
                                <m:ctrlPr>
                                  <a:rPr lang="en-US" i="1">
                                    <a:latin typeface="Cambria Math" panose="02040503050406030204" pitchFamily="18" charset="0"/>
                                    <a:cs typeface="Chu Van An" panose="02020603050405020304" pitchFamily="18" charset="0"/>
                                  </a:rPr>
                                </m:ctrlPr>
                              </m:funcPr>
                              <m:fName>
                                <m:r>
                                  <a:rPr lang="en-US" i="1">
                                    <a:latin typeface="Cambria Math" panose="02040503050406030204" pitchFamily="18" charset="0"/>
                                    <a:ea typeface="Calibri" panose="020F0502020204030204" pitchFamily="34" charset="0"/>
                                    <a:cs typeface="Chu Van An" panose="02020603050405020304" pitchFamily="18" charset="0"/>
                                  </a:rPr>
                                  <m:t>𝐼𝐽𝐾</m:t>
                                </m:r>
                              </m:fName>
                              <m:e>
                                <m:r>
                                  <a:rPr lang="en-US" i="1">
                                    <a:latin typeface="Cambria Math" panose="02040503050406030204" pitchFamily="18" charset="0"/>
                                    <a:ea typeface="Calibri" panose="020F0502020204030204" pitchFamily="34" charset="0"/>
                                    <a:cs typeface="Chu Van An" panose="02020603050405020304" pitchFamily="18" charset="0"/>
                                  </a:rPr>
                                  <m:t>)</m:t>
                                </m:r>
                              </m:e>
                            </m:func>
                          </m:e>
                        </m:eqArr>
                      </m:e>
                    </m:d>
                  </m:oMath>
                </a14:m>
                <a:endParaRPr lang="en-US" i="1">
                  <a:latin typeface="Cambria Math" panose="02040503050406030204" pitchFamily="18" charset="0"/>
                  <a:ea typeface="Calibri" panose="020F0502020204030204" pitchFamily="34" charset="0"/>
                  <a:cs typeface="Chu Van An" panose="02020603050405020304" pitchFamily="18" charset="0"/>
                </a:endParaRPr>
              </a:p>
              <a:p>
                <a:pPr marL="457200">
                  <a:lnSpc>
                    <a:spcPct val="107000"/>
                  </a:lnSpc>
                  <a:spcBef>
                    <a:spcPts val="100"/>
                  </a:spcBef>
                  <a:spcAft>
                    <a:spcPts val="800"/>
                  </a:spcAft>
                  <a:tabLst>
                    <a:tab pos="182880" algn="l"/>
                    <a:tab pos="365760" algn="l"/>
                    <a:tab pos="1436370" algn="l"/>
                    <a:tab pos="2514600" algn="l"/>
                    <a:tab pos="360045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𝑄</m:t>
                    </m:r>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𝑆𝐶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cs typeface="Chu Van An" panose="02020603050405020304" pitchFamily="18" charset="0"/>
                      </a:rPr>
                      <m:t>(</m:t>
                    </m:r>
                    <m:func>
                      <m:funcPr>
                        <m:ctrlPr>
                          <a:rPr lang="en-US" i="1">
                            <a:latin typeface="Cambria Math" panose="02040503050406030204" pitchFamily="18" charset="0"/>
                            <a:cs typeface="Chu Van An" panose="02020603050405020304" pitchFamily="18" charset="0"/>
                          </a:rPr>
                        </m:ctrlPr>
                      </m:funcPr>
                      <m:fName>
                        <m:r>
                          <a:rPr lang="en-US" i="1">
                            <a:latin typeface="Cambria Math" panose="02040503050406030204" pitchFamily="18" charset="0"/>
                            <a:ea typeface="Calibri" panose="020F0502020204030204" pitchFamily="34" charset="0"/>
                            <a:cs typeface="Chu Van An" panose="02020603050405020304" pitchFamily="18" charset="0"/>
                          </a:rPr>
                          <m:t>𝐼𝐽𝐾</m:t>
                        </m:r>
                      </m:fName>
                      <m:e>
                        <m:r>
                          <a:rPr lang="en-US" i="1">
                            <a:latin typeface="Cambria Math" panose="02040503050406030204" pitchFamily="18" charset="0"/>
                            <a:ea typeface="Calibri" panose="020F0502020204030204" pitchFamily="34" charset="0"/>
                            <a:cs typeface="Chu Van An" panose="02020603050405020304" pitchFamily="18" charset="0"/>
                          </a:rPr>
                          <m:t>)</m:t>
                        </m:r>
                      </m:e>
                    </m:func>
                  </m:oMath>
                </a14:m>
                <a:r>
                  <a:rPr lang="en-US">
                    <a:latin typeface="Chu Van An" panose="02020603050405020304" pitchFamily="18" charset="0"/>
                    <a:ea typeface="Calibri" panose="020F0502020204030204" pitchFamily="34" charset="0"/>
                  </a:rPr>
                  <a:t>.</a:t>
                </a: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3062352"/>
              </a:xfrm>
              <a:prstGeom prst="rect">
                <a:avLst/>
              </a:prstGeom>
              <a:blipFill>
                <a:blip r:embed="rId3"/>
                <a:stretch>
                  <a:fillRect t="-2579" b="-8532"/>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869378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3</a:t>
            </a:r>
            <a:r>
              <a:rPr lang="vi-VN" sz="3200" b="1" dirty="0">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 Thiết diện</a:t>
            </a: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2" y="1727089"/>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p>
          <a:p>
            <a:r>
              <a:rPr lang="en-US"/>
              <a:t>Tìm các đoạn giao tuyến nối tiếp nhau của mặt cắt với hình chóp cho đến khi khép kín thành một đa giác phẳng. </a:t>
            </a:r>
          </a:p>
          <a:p>
            <a:r>
              <a:rPr lang="en-US"/>
              <a:t>Đa giác đó chính là thiết diện cần tìm. </a:t>
            </a:r>
          </a:p>
          <a:p>
            <a:r>
              <a:rPr lang="en-US"/>
              <a:t>Mỗi đoạn giao tuyến là cạnh của thiết diện.</a:t>
            </a: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737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50180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00"/>
                  </a:spcBef>
                  <a:spcAft>
                    <a:spcPts val="100"/>
                  </a:spcAft>
                  <a:buFont typeface="Wingdings" panose="05000000000000000000" pitchFamily="2" charset="2"/>
                  <a:buChar char="q"/>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t>Cho hình chóp </a:t>
                </a:r>
                <a:r>
                  <a:rPr lang="en-US" sz="2800" i="1"/>
                  <a:t>S.ABCD</a:t>
                </a:r>
                <a:r>
                  <a:rPr lang="en-US" sz="2800"/>
                  <a:t>, </a:t>
                </a:r>
                <a:r>
                  <a:rPr lang="en-US" sz="2800" i="1"/>
                  <a:t>M</a:t>
                </a:r>
                <a:r>
                  <a:rPr lang="en-US" sz="2800"/>
                  <a:t>  là một điểm trên cạnh </a:t>
                </a:r>
                <a:r>
                  <a:rPr lang="en-US" sz="2800" i="1"/>
                  <a:t>SC</a:t>
                </a:r>
                <a:r>
                  <a:rPr lang="en-US" sz="2800"/>
                  <a:t>, </a:t>
                </a:r>
                <a:r>
                  <a:rPr lang="en-US" sz="2800" i="1"/>
                  <a:t>N</a:t>
                </a:r>
                <a:r>
                  <a:rPr lang="en-US" sz="2800"/>
                  <a:t>  và </a:t>
                </a:r>
                <a:r>
                  <a:rPr lang="en-US" sz="2800" i="1"/>
                  <a:t>P</a:t>
                </a:r>
                <a:r>
                  <a:rPr lang="en-US" sz="2800"/>
                  <a:t>  lần lượt là trung điểm của </a:t>
                </a:r>
                <a:r>
                  <a:rPr lang="en-US" sz="2800" i="1"/>
                  <a:t>AB</a:t>
                </a:r>
                <a:r>
                  <a:rPr lang="en-US" sz="2800"/>
                  <a:t>  và </a:t>
                </a:r>
                <a:r>
                  <a:rPr lang="en-US" sz="2800" i="1"/>
                  <a:t>AD</a:t>
                </a:r>
                <a:r>
                  <a:rPr lang="en-US" sz="2800"/>
                  <a:t>. Tìm thiết diện của hình chóp với mặt phẳng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𝑀𝑁𝑃</m:t>
                        </m:r>
                      </m:e>
                    </m:d>
                  </m:oMath>
                </a14:m>
                <a:r>
                  <a:rPr lang="en-US"/>
                  <a:t>. </a:t>
                </a:r>
              </a:p>
              <a:p>
                <a:pPr marR="0">
                  <a:lnSpc>
                    <a:spcPct val="110000"/>
                  </a:lnSpc>
                  <a:spcBef>
                    <a:spcPts val="100"/>
                  </a:spcBef>
                  <a:spcAft>
                    <a:spcPts val="100"/>
                  </a:spcAft>
                  <a:buFont typeface="Wingdings" panose="05000000000000000000" pitchFamily="2" charset="2"/>
                  <a:buChar char="q"/>
                  <a:tabLst>
                    <a:tab pos="629920" algn="l"/>
                  </a:tabLst>
                </a:pPr>
                <a:r>
                  <a:rPr lang="fr-FR" dirty="0">
                    <a:solidFill>
                      <a:srgbClr val="800080"/>
                    </a:solidFill>
                    <a:latin typeface="Aarial"/>
                    <a:ea typeface="Times New Roman" panose="02020603050405020304" pitchFamily="18" charset="0"/>
                  </a:rPr>
                  <a:t>	</a:t>
                </a:r>
                <a:endParaRPr lang="en-US" sz="2800" dirty="0">
                  <a:solidFill>
                    <a:srgbClr val="800080"/>
                  </a:solidFill>
                  <a:latin typeface="Aarial"/>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800080"/>
                    </a:solidFill>
                    <a:ea typeface="Times New Roman" panose="02020603050405020304" pitchFamily="18" charset="0"/>
                  </a:rPr>
                  <a:t>	</a:t>
                </a:r>
                <a:endParaRPr lang="en-US" sz="2800" dirty="0">
                  <a:solidFill>
                    <a:srgbClr val="800080"/>
                  </a:solidFill>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501803"/>
              </a:xfrm>
              <a:prstGeom prst="rect">
                <a:avLst/>
              </a:prstGeom>
              <a:blipFill>
                <a:blip r:embed="rId2"/>
                <a:stretch>
                  <a:fillRect l="-1082" t="-4418" r="-155" b="-53815"/>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015916"/>
                <a:ext cx="9442435" cy="376195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20000"/>
                  </a:lnSpc>
                  <a:spcBef>
                    <a:spcPts val="240"/>
                  </a:spcBef>
                  <a:spcAft>
                    <a:spcPts val="240"/>
                  </a:spcAft>
                  <a:buNone/>
                </a:pPr>
                <a:r>
                  <a:rPr lang="en-US" b="1">
                    <a:solidFill>
                      <a:srgbClr val="0000FF"/>
                    </a:solidFill>
                    <a:ea typeface="Times New Roman" panose="02020603050405020304" pitchFamily="18" charset="0"/>
                  </a:rPr>
                  <a:t>Lời giải</a:t>
                </a:r>
                <a:r>
                  <a:rPr lang="en-US" b="1">
                    <a:solidFill>
                      <a:srgbClr val="1F3763"/>
                    </a:solidFill>
                    <a:ea typeface="Calibri" panose="020F0502020204030204" pitchFamily="34" charset="0"/>
                  </a:rPr>
                  <a:t>	</a:t>
                </a:r>
                <a:r>
                  <a:rPr lang="en-US">
                    <a:ea typeface="Calibri" panose="020F0502020204030204" pitchFamily="34" charset="0"/>
                  </a:rPr>
                  <a:t> </a:t>
                </a:r>
              </a:p>
              <a:p>
                <a:pPr marL="0" marR="0">
                  <a:lnSpc>
                    <a:spcPct val="120000"/>
                  </a:lnSpc>
                  <a:spcBef>
                    <a:spcPts val="240"/>
                  </a:spcBef>
                  <a:spcAft>
                    <a:spcPts val="240"/>
                  </a:spcAft>
                </a:pPr>
                <a:r>
                  <a:rPr lang="en-US" sz="2800">
                    <a:ea typeface="Calibri" panose="020F0502020204030204" pitchFamily="34" charset="0"/>
                  </a:rPr>
                  <a:t>Trong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𝐴𝐵𝐶𝐷</m:t>
                        </m:r>
                      </m:e>
                    </m:d>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𝑄</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𝑁𝑃</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𝐶𝐷</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𝑁𝑃</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0">
                  <a:lnSpc>
                    <a:spcPct val="120000"/>
                  </a:lnSpc>
                  <a:spcBef>
                    <a:spcPts val="240"/>
                  </a:spcBef>
                  <a:spcAft>
                    <a:spcPts val="240"/>
                  </a:spcAft>
                </a:pPr>
                <a:r>
                  <a:rPr lang="en-US" sz="2800">
                    <a:ea typeface="Calibri" panose="020F0502020204030204" pitchFamily="34" charset="0"/>
                  </a:rPr>
                  <a:t>Trong </a:t>
                </a:r>
                <a14:m>
                  <m:oMath xmlns:m="http://schemas.openxmlformats.org/officeDocument/2006/math">
                    <m:r>
                      <a:rPr lang="en-US" sz="2800" i="1">
                        <a:latin typeface="Cambria Math" panose="02040503050406030204" pitchFamily="18" charset="0"/>
                        <a:ea typeface="Calibri" panose="020F0502020204030204" pitchFamily="34" charset="0"/>
                      </a:rPr>
                      <m:t>𝑚𝑝</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𝑆𝐵𝐶</m:t>
                        </m:r>
                      </m:e>
                    </m:d>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𝐸</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𝑆𝐵</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𝐾𝑀</m:t>
                    </m:r>
                  </m:oMath>
                </a14:m>
                <a:r>
                  <a:rPr lang="en-US" sz="2800">
                    <a:ea typeface="Calibri" panose="020F0502020204030204" pitchFamily="34" charset="0"/>
                  </a:rPr>
                  <a:t>, trong </a:t>
                </a:r>
                <a14:m>
                  <m:oMath xmlns:m="http://schemas.openxmlformats.org/officeDocument/2006/math">
                    <m:r>
                      <a:rPr lang="en-US" sz="2800" i="1">
                        <a:latin typeface="Cambria Math" panose="02040503050406030204" pitchFamily="18" charset="0"/>
                        <a:ea typeface="Calibri" panose="020F0502020204030204" pitchFamily="34" charset="0"/>
                      </a:rPr>
                      <m:t>𝑚𝑝</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𝑆𝐴𝐷</m:t>
                        </m:r>
                      </m:e>
                    </m:d>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𝑄𝑀</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0">
                  <a:lnSpc>
                    <a:spcPct val="120000"/>
                  </a:lnSpc>
                  <a:spcBef>
                    <a:spcPts val="240"/>
                  </a:spcBef>
                  <a:spcAft>
                    <a:spcPts val="240"/>
                  </a:spcAft>
                </a:pPr>
                <a:r>
                  <a:rPr lang="en-US" sz="2800">
                    <a:ea typeface="Calibri" panose="020F0502020204030204" pitchFamily="34" charset="0"/>
                  </a:rPr>
                  <a:t>Thiết diện của hình chóp với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𝑀𝑁𝑃</m:t>
                        </m:r>
                      </m:e>
                    </m:d>
                  </m:oMath>
                </a14:m>
                <a:r>
                  <a:rPr lang="en-US" sz="2800">
                    <a:ea typeface="Calibri" panose="020F0502020204030204" pitchFamily="34" charset="0"/>
                  </a:rPr>
                  <a:t> là ngũ giác </a:t>
                </a:r>
                <a:r>
                  <a:rPr lang="en-US" sz="2800" i="1">
                    <a:ea typeface="Calibri" panose="020F0502020204030204" pitchFamily="34" charset="0"/>
                  </a:rPr>
                  <a:t>NEMFP</a:t>
                </a:r>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endParaRPr lang="en-US" sz="2800" dirty="0">
                  <a:latin typeface="Aarial"/>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015916"/>
                <a:ext cx="9442435" cy="3761956"/>
              </a:xfrm>
              <a:prstGeom prst="rect">
                <a:avLst/>
              </a:prstGeom>
              <a:blipFill>
                <a:blip r:embed="rId3"/>
                <a:stretch>
                  <a:fillRect l="-1547" t="-808" b="-6947"/>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527258C-FEC4-45F8-9293-156796DD7B61}"/>
              </a:ext>
            </a:extLst>
          </p:cNvPr>
          <p:cNvPicPr>
            <a:picLocks noChangeAspect="1"/>
          </p:cNvPicPr>
          <p:nvPr/>
        </p:nvPicPr>
        <p:blipFill>
          <a:blip r:embed="rId4">
            <a:clrChange>
              <a:clrFrom>
                <a:srgbClr val="A4A8A8"/>
              </a:clrFrom>
              <a:clrTo>
                <a:srgbClr val="A4A8A8">
                  <a:alpha val="0"/>
                </a:srgbClr>
              </a:clrTo>
            </a:clrChange>
          </a:blip>
          <a:stretch>
            <a:fillRect/>
          </a:stretch>
        </p:blipFill>
        <p:spPr>
          <a:xfrm>
            <a:off x="9689376" y="3483317"/>
            <a:ext cx="2023549" cy="1313272"/>
          </a:xfrm>
          <a:prstGeom prst="rect">
            <a:avLst/>
          </a:prstGeom>
        </p:spPr>
      </p:pic>
    </p:spTree>
    <p:extLst>
      <p:ext uri="{BB962C8B-B14F-4D97-AF65-F5344CB8AC3E}">
        <p14:creationId xmlns:p14="http://schemas.microsoft.com/office/powerpoint/2010/main" val="18583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464329"/>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5480" marR="66040" indent="-629920" algn="just">
                  <a:lnSpc>
                    <a:spcPct val="107000"/>
                  </a:lnSpc>
                  <a:spcBef>
                    <a:spcPts val="20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tứ diện SABC. Gọi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𝐾</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trung điểm SA và BC. M là điểm thuộc đoạn SC sao cho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3</m:t>
                    </m:r>
                    <m:r>
                      <a:rPr lang="en-US" sz="2800" i="1">
                        <a:solidFill>
                          <a:srgbClr val="000099"/>
                        </a:solidFill>
                        <a:latin typeface="Cambria Math" panose="02040503050406030204" pitchFamily="18" charset="0"/>
                        <a:ea typeface="Calibri" panose="020F0502020204030204" pitchFamily="34" charset="0"/>
                      </a:rPr>
                      <m:t>𝑆𝑀</m:t>
                    </m:r>
                    <m:r>
                      <a:rPr lang="en-US" sz="2800" i="1">
                        <a:solidFill>
                          <a:srgbClr val="000099"/>
                        </a:solidFill>
                        <a:latin typeface="Cambria Math" panose="02040503050406030204" pitchFamily="18" charset="0"/>
                        <a:ea typeface="Calibri" panose="020F0502020204030204" pitchFamily="34" charset="0"/>
                      </a:rPr>
                      <m:t>=2</m:t>
                    </m:r>
                    <m:r>
                      <a:rPr lang="en-US" sz="2800" i="1">
                        <a:solidFill>
                          <a:srgbClr val="000099"/>
                        </a:solidFill>
                        <a:latin typeface="Cambria Math" panose="02040503050406030204" pitchFamily="18" charset="0"/>
                        <a:ea typeface="Calibri" panose="020F0502020204030204" pitchFamily="34" charset="0"/>
                      </a:rPr>
                      <m:t>𝑀𝐶</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72390" marR="66040" algn="just">
                  <a:lnSpc>
                    <a:spcPct val="107000"/>
                  </a:lnSpc>
                  <a:spcBef>
                    <a:spcPts val="200"/>
                  </a:spcBef>
                  <a:spcAft>
                    <a:spcPts val="800"/>
                  </a:spcAft>
                  <a:tabLst>
                    <a:tab pos="182880" algn="l"/>
                    <a:tab pos="365760" algn="l"/>
                    <a:tab pos="1436370" algn="l"/>
                    <a:tab pos="2514600" algn="l"/>
                    <a:tab pos="3600450" algn="l"/>
                  </a:tabLst>
                </a:pPr>
                <a:r>
                  <a:rPr lang="en-US" sz="2800">
                    <a:solidFill>
                      <a:srgbClr val="000099"/>
                    </a:solidFill>
                    <a:latin typeface="Chu Van An" panose="02020603050405020304" pitchFamily="18" charset="0"/>
                    <a:ea typeface="Calibri" panose="020F0502020204030204" pitchFamily="34" charset="0"/>
                  </a:rPr>
                  <a:t>a) Tìm thiết diện của hình chóp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2800">
                    <a:solidFill>
                      <a:srgbClr val="000099"/>
                    </a:solidFill>
                    <a:latin typeface="Chu Van An" panose="02020603050405020304" pitchFamily="18" charset="0"/>
                    <a:ea typeface="Calibri" panose="020F0502020204030204" pitchFamily="34" charset="0"/>
                  </a:rPr>
                  <a:t> b)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cắt AB tại I. Tính tỉ số </a:t>
                </a:r>
                <a14:m>
                  <m:oMath xmlns:m="http://schemas.openxmlformats.org/officeDocument/2006/math">
                    <m:f>
                      <m:f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fPr>
                      <m:num>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𝐼𝐴</m:t>
                        </m:r>
                      </m:num>
                      <m:den>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𝐼𝐵</m:t>
                        </m:r>
                      </m:den>
                    </m:f>
                  </m:oMath>
                </a14:m>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endParaRPr lang="en-US" sz="2800" dirty="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464329"/>
              </a:xfrm>
              <a:prstGeom prst="rect">
                <a:avLst/>
              </a:prstGeom>
              <a:blipFill>
                <a:blip r:embed="rId2"/>
                <a:stretch>
                  <a:fillRect l="-876" t="-3194" r="-46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978442"/>
                <a:ext cx="11838471" cy="2908738"/>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660650" algn="just">
                  <a:lnSpc>
                    <a:spcPct val="107000"/>
                  </a:lnSpc>
                  <a:spcBef>
                    <a:spcPts val="200"/>
                  </a:spcBef>
                  <a:spcAft>
                    <a:spcPts val="800"/>
                  </a:spcAft>
                  <a:tabLst>
                    <a:tab pos="182880" algn="l"/>
                    <a:tab pos="365760" algn="l"/>
                    <a:tab pos="1436370" algn="l"/>
                    <a:tab pos="2514600" algn="l"/>
                    <a:tab pos="3600450" algn="l"/>
                  </a:tabLst>
                </a:pPr>
                <a:r>
                  <a:rPr lang="en-US" sz="2800" b="1" dirty="0">
                    <a:solidFill>
                      <a:srgbClr val="0000FF"/>
                    </a:solidFill>
                    <a:ea typeface="Times New Roman" panose="02020603050405020304" pitchFamily="18" charset="0"/>
                  </a:rPr>
                  <a:t> </a:t>
                </a:r>
                <a:r>
                  <a:rPr lang="en-US" sz="2800" b="1" err="1">
                    <a:solidFill>
                      <a:srgbClr val="0000FF"/>
                    </a:solidFill>
                    <a:ea typeface="Times New Roman" panose="02020603050405020304" pitchFamily="18" charset="0"/>
                  </a:rPr>
                  <a:t>Lời</a:t>
                </a:r>
                <a:r>
                  <a:rPr lang="en-US" sz="2800" b="1">
                    <a:solidFill>
                      <a:srgbClr val="0000FF"/>
                    </a:solidFill>
                    <a:ea typeface="Times New Roman" panose="02020603050405020304" pitchFamily="18" charset="0"/>
                  </a:rPr>
                  <a:t> giải</a:t>
                </a:r>
                <a:endParaRPr lang="en-US" sz="2800" b="1">
                  <a:solidFill>
                    <a:srgbClr val="1F3763"/>
                  </a:solidFill>
                  <a:ea typeface="Times New Roman" panose="02020603050405020304" pitchFamily="18" charset="0"/>
                </a:endParaRPr>
              </a:p>
              <a:p>
                <a:pPr marL="0" marR="2660650" algn="just">
                  <a:lnSpc>
                    <a:spcPct val="107000"/>
                  </a:lnSpc>
                  <a:spcBef>
                    <a:spcPts val="2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a) Trong mp(SAC) gọi</a:t>
                </a:r>
                <a:endParaRPr lang="en-US" sz="2800">
                  <a:latin typeface="Calibri" panose="020F0502020204030204" pitchFamily="34" charset="0"/>
                  <a:ea typeface="Calibri" panose="020F0502020204030204" pitchFamily="34" charset="0"/>
                </a:endParaRPr>
              </a:p>
              <a:p>
                <a:pPr marL="457200" marR="2660650" algn="just">
                  <a:lnSpc>
                    <a:spcPct val="107000"/>
                  </a:lnSpc>
                  <a:spcBef>
                    <a:spcPts val="2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rPr>
                      <m:t>𝐸</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𝐾𝑀</m:t>
                    </m:r>
                  </m:oMath>
                </a14:m>
                <a:r>
                  <a:rPr lang="en-US" sz="2800">
                    <a:latin typeface="Chu Van An" panose="02020603050405020304" pitchFamily="18" charset="0"/>
                    <a:ea typeface="Calibri" panose="020F0502020204030204" pitchFamily="34" charset="0"/>
                  </a:rPr>
                  <a:t>. Trong mp(ABC) gọi </a:t>
                </a:r>
                <a14:m>
                  <m:oMath xmlns:m="http://schemas.openxmlformats.org/officeDocument/2006/math">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𝐸𝑁</m:t>
                    </m:r>
                  </m:oMath>
                </a14:m>
                <a:r>
                  <a:rPr lang="en-US" sz="2800">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457200" marR="2660650" algn="just">
                  <a:lnSpc>
                    <a:spcPct val="107000"/>
                  </a:lnSpc>
                  <a:spcBef>
                    <a:spcPts val="20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Từ đó suy ra thiết diện cần tìm là tứ giác MNIK.</a:t>
                </a:r>
                <a:endParaRPr lang="en-US" sz="2800">
                  <a:latin typeface="Calibri" panose="020F0502020204030204" pitchFamily="34" charset="0"/>
                  <a:ea typeface="Calibri" panose="020F0502020204030204" pitchFamily="34" charset="0"/>
                </a:endParaRPr>
              </a:p>
              <a:p>
                <a:pPr marL="0" marR="0">
                  <a:lnSpc>
                    <a:spcPct val="100000"/>
                  </a:lnSpc>
                  <a:spcBef>
                    <a:spcPts val="0"/>
                  </a:spcBef>
                  <a:spcAft>
                    <a:spcPts val="800"/>
                  </a:spcAft>
                </a:pPr>
                <a:endParaRPr lang="en-US" sz="2800" dirty="0">
                  <a:latin typeface="Aarial"/>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978442"/>
                <a:ext cx="11838471" cy="2908738"/>
              </a:xfrm>
              <a:prstGeom prst="rect">
                <a:avLst/>
              </a:prstGeom>
              <a:blipFill>
                <a:blip r:embed="rId3"/>
                <a:stretch>
                  <a:fillRect l="-1132" t="-2088"/>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374F3A65-11DD-4532-8257-EDA70B6D32C3}"/>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8509892" y="4393057"/>
            <a:ext cx="3467197" cy="2148576"/>
          </a:xfrm>
          <a:prstGeom prst="rect">
            <a:avLst/>
          </a:prstGeom>
        </p:spPr>
      </p:pic>
    </p:spTree>
    <p:extLst>
      <p:ext uri="{BB962C8B-B14F-4D97-AF65-F5344CB8AC3E}">
        <p14:creationId xmlns:p14="http://schemas.microsoft.com/office/powerpoint/2010/main" val="2601628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4"/>
                <a:ext cx="11813836" cy="2355020"/>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5480" marR="66040" indent="-629920" algn="just">
                  <a:lnSpc>
                    <a:spcPct val="107000"/>
                  </a:lnSpc>
                  <a:spcBef>
                    <a:spcPts val="20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tứ diện SABC. Gọi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𝐾</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trung điểm SA và BC. M là điểm thuộc đoạn SC sao cho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3</m:t>
                    </m:r>
                    <m:r>
                      <a:rPr lang="en-US" sz="2800" i="1">
                        <a:solidFill>
                          <a:srgbClr val="000099"/>
                        </a:solidFill>
                        <a:latin typeface="Cambria Math" panose="02040503050406030204" pitchFamily="18" charset="0"/>
                        <a:ea typeface="Calibri" panose="020F0502020204030204" pitchFamily="34" charset="0"/>
                      </a:rPr>
                      <m:t>𝑆𝑀</m:t>
                    </m:r>
                    <m:r>
                      <a:rPr lang="en-US" sz="2800" i="1">
                        <a:solidFill>
                          <a:srgbClr val="000099"/>
                        </a:solidFill>
                        <a:latin typeface="Cambria Math" panose="02040503050406030204" pitchFamily="18" charset="0"/>
                        <a:ea typeface="Calibri" panose="020F0502020204030204" pitchFamily="34" charset="0"/>
                      </a:rPr>
                      <m:t>=2</m:t>
                    </m:r>
                    <m:r>
                      <a:rPr lang="en-US" sz="2800" i="1">
                        <a:solidFill>
                          <a:srgbClr val="000099"/>
                        </a:solidFill>
                        <a:latin typeface="Cambria Math" panose="02040503050406030204" pitchFamily="18" charset="0"/>
                        <a:ea typeface="Calibri" panose="020F0502020204030204" pitchFamily="34" charset="0"/>
                      </a:rPr>
                      <m:t>𝑀𝐶</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72390" marR="66040" algn="just">
                  <a:lnSpc>
                    <a:spcPct val="107000"/>
                  </a:lnSpc>
                  <a:spcBef>
                    <a:spcPts val="200"/>
                  </a:spcBef>
                  <a:spcAft>
                    <a:spcPts val="800"/>
                  </a:spcAft>
                  <a:tabLst>
                    <a:tab pos="182880" algn="l"/>
                    <a:tab pos="365760" algn="l"/>
                    <a:tab pos="1436370" algn="l"/>
                    <a:tab pos="2514600" algn="l"/>
                    <a:tab pos="3600450" algn="l"/>
                  </a:tabLst>
                </a:pPr>
                <a:r>
                  <a:rPr lang="en-US" sz="2800">
                    <a:solidFill>
                      <a:srgbClr val="000099"/>
                    </a:solidFill>
                    <a:latin typeface="Chu Van An" panose="02020603050405020304" pitchFamily="18" charset="0"/>
                    <a:ea typeface="Calibri" panose="020F0502020204030204" pitchFamily="34" charset="0"/>
                  </a:rPr>
                  <a:t>a) Tìm thiết diện của hình chóp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2800">
                    <a:solidFill>
                      <a:srgbClr val="000099"/>
                    </a:solidFill>
                    <a:latin typeface="Chu Van An" panose="02020603050405020304" pitchFamily="18" charset="0"/>
                    <a:ea typeface="Calibri" panose="020F0502020204030204" pitchFamily="34" charset="0"/>
                  </a:rPr>
                  <a:t>  b)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cắt AB tại I. Tính tỉ số </a:t>
                </a:r>
                <a14:m>
                  <m:oMath xmlns:m="http://schemas.openxmlformats.org/officeDocument/2006/math">
                    <m:f>
                      <m:f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fPr>
                      <m:num>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𝐼𝐴</m:t>
                        </m:r>
                      </m:num>
                      <m:den>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𝐼𝐵</m:t>
                        </m:r>
                      </m:den>
                    </m:f>
                  </m:oMath>
                </a14:m>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endParaRPr lang="en-US" sz="2800" dirty="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4"/>
                <a:ext cx="11813836" cy="2355020"/>
              </a:xfrm>
              <a:prstGeom prst="rect">
                <a:avLst/>
              </a:prstGeom>
              <a:blipFill>
                <a:blip r:embed="rId2"/>
                <a:stretch>
                  <a:fillRect l="-876" t="-3342" r="-464" b="-4627"/>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869134"/>
                <a:ext cx="11838471" cy="290873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660650" algn="just">
                  <a:lnSpc>
                    <a:spcPct val="107000"/>
                  </a:lnSpc>
                  <a:spcBef>
                    <a:spcPts val="200"/>
                  </a:spcBef>
                  <a:spcAft>
                    <a:spcPts val="800"/>
                  </a:spcAft>
                  <a:tabLst>
                    <a:tab pos="182880" algn="l"/>
                    <a:tab pos="365760" algn="l"/>
                    <a:tab pos="1436370" algn="l"/>
                    <a:tab pos="2514600" algn="l"/>
                    <a:tab pos="3600450" algn="l"/>
                  </a:tabLst>
                </a:pPr>
                <a:r>
                  <a:rPr lang="en-US" sz="2800" b="1" dirty="0">
                    <a:solidFill>
                      <a:srgbClr val="0000FF"/>
                    </a:solidFill>
                    <a:ea typeface="Times New Roman" panose="02020603050405020304" pitchFamily="18" charset="0"/>
                  </a:rPr>
                  <a:t> </a:t>
                </a:r>
                <a:r>
                  <a:rPr lang="en-US" sz="2800" b="1" err="1">
                    <a:solidFill>
                      <a:srgbClr val="0000FF"/>
                    </a:solidFill>
                    <a:ea typeface="Times New Roman" panose="02020603050405020304" pitchFamily="18" charset="0"/>
                  </a:rPr>
                  <a:t>Lời</a:t>
                </a:r>
                <a:r>
                  <a:rPr lang="en-US" sz="2800" b="1">
                    <a:solidFill>
                      <a:srgbClr val="0000FF"/>
                    </a:solidFill>
                    <a:ea typeface="Times New Roman" panose="02020603050405020304" pitchFamily="18" charset="0"/>
                  </a:rPr>
                  <a:t> giải</a:t>
                </a:r>
                <a:r>
                  <a:rPr lang="en-US">
                    <a:latin typeface="Chu Van An" panose="02020603050405020304" pitchFamily="18" charset="0"/>
                    <a:ea typeface="Calibri" panose="020F0502020204030204" pitchFamily="34" charset="0"/>
                  </a:rPr>
                  <a:t> </a:t>
                </a:r>
              </a:p>
              <a:p>
                <a:pPr marL="0" marR="2660650" algn="just">
                  <a:lnSpc>
                    <a:spcPct val="107000"/>
                  </a:lnSpc>
                  <a:spcBef>
                    <a:spcPts val="2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b) Trong mp(SAC) dựng</a:t>
                </a:r>
                <a:endParaRPr lang="en-US" sz="2800">
                  <a:latin typeface="Calibri" panose="020F0502020204030204" pitchFamily="34" charset="0"/>
                  <a:ea typeface="Calibri" panose="020F0502020204030204" pitchFamily="34" charset="0"/>
                </a:endParaRPr>
              </a:p>
              <a:p>
                <a:pPr marL="457200" marR="2660650" algn="just">
                  <a:lnSpc>
                    <a:spcPct val="107000"/>
                  </a:lnSpc>
                  <a:spcBef>
                    <a:spcPts val="2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rPr>
                      <m:t>𝐴𝐹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𝑆𝐶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𝐸𝑀</m:t>
                    </m:r>
                  </m:oMath>
                </a14:m>
                <a:endParaRPr lang="en-US" sz="2800">
                  <a:latin typeface="Calibri" panose="020F0502020204030204" pitchFamily="34" charset="0"/>
                  <a:ea typeface="Calibri" panose="020F0502020204030204" pitchFamily="34" charset="0"/>
                </a:endParaRPr>
              </a:p>
              <a:p>
                <a:pPr marL="457200" marR="2660650" algn="just">
                  <a:lnSpc>
                    <a:spcPct val="107000"/>
                  </a:lnSpc>
                  <a:spcBef>
                    <a:spcPts val="2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Calibri" panose="020F0502020204030204" pitchFamily="34" charset="0"/>
                      </a:rPr>
                      <m:t>𝛥</m:t>
                    </m:r>
                    <m:r>
                      <a:rPr lang="en-US" sz="2800" i="1">
                        <a:latin typeface="Cambria Math" panose="02040503050406030204" pitchFamily="18" charset="0"/>
                        <a:ea typeface="Calibri" panose="020F0502020204030204" pitchFamily="34" charset="0"/>
                      </a:rPr>
                      <m:t>𝐾𝐴𝐹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𝛥</m:t>
                    </m:r>
                    <m:r>
                      <a:rPr lang="en-US" sz="2800" i="1">
                        <a:latin typeface="Cambria Math" panose="02040503050406030204" pitchFamily="18" charset="0"/>
                        <a:ea typeface="Calibri" panose="020F0502020204030204" pitchFamily="34" charset="0"/>
                      </a:rPr>
                      <m:t>𝐾𝑆𝑀</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𝑔</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𝑐</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𝑔</m:t>
                        </m:r>
                      </m:e>
                    </m:d>
                  </m:oMath>
                </a14:m>
                <a:endParaRPr lang="en-US" sz="2800">
                  <a:latin typeface="Calibri" panose="020F0502020204030204" pitchFamily="34" charset="0"/>
                  <a:ea typeface="Calibri" panose="020F0502020204030204" pitchFamily="34" charset="0"/>
                </a:endParaRPr>
              </a:p>
              <a:p>
                <a:pPr marL="457200" marR="2660650" algn="just">
                  <a:lnSpc>
                    <a:spcPct val="107000"/>
                  </a:lnSpc>
                  <a:spcBef>
                    <a:spcPts val="20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𝐴𝐹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𝑆𝑀</m:t>
                    </m:r>
                  </m:oMath>
                </a14:m>
                <a:r>
                  <a:rPr lang="en-US" sz="2800">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0">
                  <a:lnSpc>
                    <a:spcPct val="100000"/>
                  </a:lnSpc>
                  <a:spcBef>
                    <a:spcPts val="0"/>
                  </a:spcBef>
                  <a:spcAft>
                    <a:spcPts val="800"/>
                  </a:spcAft>
                </a:pPr>
                <a:endParaRPr lang="en-US" sz="2800" dirty="0">
                  <a:latin typeface="Aarial"/>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869134"/>
                <a:ext cx="11838471" cy="2908737"/>
              </a:xfrm>
              <a:prstGeom prst="rect">
                <a:avLst/>
              </a:prstGeom>
              <a:blipFill>
                <a:blip r:embed="rId3"/>
                <a:stretch>
                  <a:fillRect l="-1132" t="-418"/>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87782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up)">
                                      <p:cBhvr>
                                        <p:cTn id="5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4"/>
                <a:ext cx="11813836" cy="2355020"/>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5480" marR="66040" indent="-629920" algn="just">
                  <a:lnSpc>
                    <a:spcPct val="107000"/>
                  </a:lnSpc>
                  <a:spcBef>
                    <a:spcPts val="20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tứ diện SABC. Gọi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𝐾</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trung điểm SA và BC. M là điểm thuộc đoạn SC sao cho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3</m:t>
                    </m:r>
                    <m:r>
                      <a:rPr lang="en-US" sz="2800" i="1">
                        <a:solidFill>
                          <a:srgbClr val="000099"/>
                        </a:solidFill>
                        <a:latin typeface="Cambria Math" panose="02040503050406030204" pitchFamily="18" charset="0"/>
                        <a:ea typeface="Calibri" panose="020F0502020204030204" pitchFamily="34" charset="0"/>
                      </a:rPr>
                      <m:t>𝑆𝑀</m:t>
                    </m:r>
                    <m:r>
                      <a:rPr lang="en-US" sz="2800" i="1">
                        <a:solidFill>
                          <a:srgbClr val="000099"/>
                        </a:solidFill>
                        <a:latin typeface="Cambria Math" panose="02040503050406030204" pitchFamily="18" charset="0"/>
                        <a:ea typeface="Calibri" panose="020F0502020204030204" pitchFamily="34" charset="0"/>
                      </a:rPr>
                      <m:t>=2</m:t>
                    </m:r>
                    <m:r>
                      <a:rPr lang="en-US" sz="2800" i="1">
                        <a:solidFill>
                          <a:srgbClr val="000099"/>
                        </a:solidFill>
                        <a:latin typeface="Cambria Math" panose="02040503050406030204" pitchFamily="18" charset="0"/>
                        <a:ea typeface="Calibri" panose="020F0502020204030204" pitchFamily="34" charset="0"/>
                      </a:rPr>
                      <m:t>𝑀𝐶</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72390" marR="66040" algn="just">
                  <a:lnSpc>
                    <a:spcPct val="107000"/>
                  </a:lnSpc>
                  <a:spcBef>
                    <a:spcPts val="200"/>
                  </a:spcBef>
                  <a:spcAft>
                    <a:spcPts val="800"/>
                  </a:spcAft>
                  <a:tabLst>
                    <a:tab pos="182880" algn="l"/>
                    <a:tab pos="365760" algn="l"/>
                    <a:tab pos="1436370" algn="l"/>
                    <a:tab pos="2514600" algn="l"/>
                    <a:tab pos="3600450" algn="l"/>
                  </a:tabLst>
                </a:pPr>
                <a:r>
                  <a:rPr lang="en-US" sz="2800">
                    <a:solidFill>
                      <a:srgbClr val="000099"/>
                    </a:solidFill>
                    <a:latin typeface="Chu Van An" panose="02020603050405020304" pitchFamily="18" charset="0"/>
                    <a:ea typeface="Calibri" panose="020F0502020204030204" pitchFamily="34" charset="0"/>
                  </a:rPr>
                  <a:t>a) Tìm thiết diện của hình chóp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2800">
                    <a:solidFill>
                      <a:srgbClr val="000099"/>
                    </a:solidFill>
                    <a:latin typeface="Chu Van An" panose="02020603050405020304" pitchFamily="18" charset="0"/>
                    <a:ea typeface="Calibri" panose="020F0502020204030204" pitchFamily="34" charset="0"/>
                  </a:rPr>
                  <a:t>  b)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cắt AB tại I. Tính tỉ số </a:t>
                </a:r>
                <a14:m>
                  <m:oMath xmlns:m="http://schemas.openxmlformats.org/officeDocument/2006/math">
                    <m:f>
                      <m:f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fPr>
                      <m:num>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𝐼𝐴</m:t>
                        </m:r>
                      </m:num>
                      <m:den>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𝐼𝐵</m:t>
                        </m:r>
                      </m:den>
                    </m:f>
                  </m:oMath>
                </a14:m>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endParaRPr lang="en-US" sz="2800" dirty="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4"/>
                <a:ext cx="11813836" cy="2355020"/>
              </a:xfrm>
              <a:prstGeom prst="rect">
                <a:avLst/>
              </a:prstGeom>
              <a:blipFill>
                <a:blip r:embed="rId2"/>
                <a:stretch>
                  <a:fillRect l="-876" t="-3342" r="-464" b="-4627"/>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869134"/>
                <a:ext cx="11838471" cy="290873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just">
                  <a:lnSpc>
                    <a:spcPct val="107000"/>
                  </a:lnSpc>
                  <a:spcBef>
                    <a:spcPts val="200"/>
                  </a:spcBef>
                  <a:spcAft>
                    <a:spcPts val="800"/>
                  </a:spcAft>
                  <a:tabLst>
                    <a:tab pos="182880" algn="l"/>
                    <a:tab pos="365760" algn="l"/>
                    <a:tab pos="1436370" algn="l"/>
                    <a:tab pos="2514600" algn="l"/>
                    <a:tab pos="3600450" algn="l"/>
                  </a:tabLst>
                </a:pPr>
                <a:r>
                  <a:rPr lang="en-US" sz="2800" b="1" dirty="0">
                    <a:solidFill>
                      <a:srgbClr val="0000FF"/>
                    </a:solidFill>
                    <a:ea typeface="Times New Roman" panose="02020603050405020304" pitchFamily="18" charset="0"/>
                  </a:rPr>
                  <a:t> </a:t>
                </a:r>
                <a:r>
                  <a:rPr lang="en-US" sz="2800" b="1" err="1">
                    <a:solidFill>
                      <a:srgbClr val="0000FF"/>
                    </a:solidFill>
                    <a:ea typeface="Times New Roman" panose="02020603050405020304" pitchFamily="18" charset="0"/>
                  </a:rPr>
                  <a:t>Lời</a:t>
                </a:r>
                <a:r>
                  <a:rPr lang="en-US" sz="2800" b="1">
                    <a:solidFill>
                      <a:srgbClr val="0000FF"/>
                    </a:solidFill>
                    <a:ea typeface="Times New Roman" panose="02020603050405020304" pitchFamily="18" charset="0"/>
                  </a:rPr>
                  <a:t> giải</a:t>
                </a:r>
                <a:r>
                  <a:rPr lang="en-US">
                    <a:latin typeface="Chu Van An" panose="02020603050405020304" pitchFamily="18" charset="0"/>
                    <a:ea typeface="Calibri" panose="020F0502020204030204" pitchFamily="34" charset="0"/>
                  </a:rPr>
                  <a:t> </a:t>
                </a:r>
              </a:p>
              <a:p>
                <a:pPr marL="457200" algn="just">
                  <a:lnSpc>
                    <a:spcPct val="107000"/>
                  </a:lnSpc>
                  <a:spcBef>
                    <a:spcPts val="2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Theo đề bài có </a:t>
                </a:r>
                <a14:m>
                  <m:oMath xmlns:m="http://schemas.openxmlformats.org/officeDocument/2006/math">
                    <m:f>
                      <m:fPr>
                        <m:ctrlPr>
                          <a:rPr lang="en-US" i="1">
                            <a:latin typeface="Cambria Math" panose="02040503050406030204" pitchFamily="18" charset="0"/>
                            <a:ea typeface="Calibri" panose="020F0502020204030204" pitchFamily="34" charset="0"/>
                          </a:rPr>
                        </m:ctrlPr>
                      </m:fPr>
                      <m:num>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𝑀𝑆</m:t>
                            </m:r>
                          </m:e>
                        </m:acc>
                      </m:num>
                      <m:den>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𝐶𝑀</m:t>
                            </m:r>
                          </m:e>
                        </m:acc>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2</m:t>
                        </m:r>
                      </m:num>
                      <m:den>
                        <m:r>
                          <a:rPr lang="en-US" i="1">
                            <a:latin typeface="Cambria Math" panose="02040503050406030204" pitchFamily="18" charset="0"/>
                            <a:ea typeface="Calibri" panose="020F0502020204030204" pitchFamily="34" charset="0"/>
                          </a:rPr>
                          <m:t>3</m:t>
                        </m:r>
                      </m:den>
                    </m:f>
                    <m:r>
                      <a:rPr lang="en-US" i="1">
                        <a:latin typeface="Cambria Math" panose="02040503050406030204" pitchFamily="18" charset="0"/>
                        <a:ea typeface="Calibri" panose="020F0502020204030204" pitchFamily="34" charset="0"/>
                        <a:cs typeface="Cambria Math" panose="02040503050406030204" pitchFamily="18" charset="0"/>
                      </a:rPr>
                      <m:t>⇒</m:t>
                    </m:r>
                    <m:f>
                      <m:fPr>
                        <m:ctrlPr>
                          <a:rPr lang="en-US" i="1">
                            <a:latin typeface="Cambria Math" panose="02040503050406030204" pitchFamily="18" charset="0"/>
                            <a:ea typeface="Calibri" panose="020F0502020204030204" pitchFamily="34" charset="0"/>
                          </a:rPr>
                        </m:ctrlPr>
                      </m:fPr>
                      <m:num>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𝐴𝐹</m:t>
                            </m:r>
                          </m:e>
                        </m:acc>
                      </m:num>
                      <m:den>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𝐶𝑀</m:t>
                            </m:r>
                          </m:e>
                        </m:acc>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2</m:t>
                        </m:r>
                      </m:num>
                      <m:den>
                        <m:r>
                          <a:rPr lang="en-US" i="1">
                            <a:latin typeface="Cambria Math" panose="02040503050406030204" pitchFamily="18" charset="0"/>
                            <a:ea typeface="Calibri" panose="020F0502020204030204" pitchFamily="34" charset="0"/>
                          </a:rPr>
                          <m:t>3</m:t>
                        </m:r>
                      </m:den>
                    </m:f>
                  </m:oMath>
                </a14:m>
                <a:r>
                  <a:rPr lang="en-US">
                    <a:latin typeface="Chu Van An" panose="02020603050405020304" pitchFamily="18" charset="0"/>
                    <a:ea typeface="Calibri" panose="020F0502020204030204" pitchFamily="34" charset="0"/>
                  </a:rPr>
                  <a:t>.</a:t>
                </a:r>
                <a:endParaRPr lang="en-US">
                  <a:latin typeface="Calibri" panose="020F0502020204030204" pitchFamily="34" charset="0"/>
                  <a:ea typeface="Calibri" panose="020F0502020204030204" pitchFamily="34" charset="0"/>
                </a:endParaRPr>
              </a:p>
              <a:p>
                <a:pPr marL="457200" algn="just">
                  <a:lnSpc>
                    <a:spcPct val="107000"/>
                  </a:lnSpc>
                  <a:spcBef>
                    <a:spcPts val="2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Trong </a:t>
                </a:r>
                <a14:m>
                  <m:oMath xmlns:m="http://schemas.openxmlformats.org/officeDocument/2006/math">
                    <m:r>
                      <a:rPr lang="en-US" i="1">
                        <a:latin typeface="Cambria Math" panose="02040503050406030204" pitchFamily="18" charset="0"/>
                        <a:ea typeface="Calibri" panose="020F0502020204030204" pitchFamily="34" charset="0"/>
                      </a:rPr>
                      <m:t>𝛥</m:t>
                    </m:r>
                    <m:r>
                      <a:rPr lang="en-US" i="1">
                        <a:latin typeface="Cambria Math" panose="02040503050406030204" pitchFamily="18" charset="0"/>
                        <a:ea typeface="Calibri" panose="020F0502020204030204" pitchFamily="34" charset="0"/>
                      </a:rPr>
                      <m:t>𝐸𝐶𝑀</m:t>
                    </m:r>
                  </m:oMath>
                </a14:m>
                <a:r>
                  <a:rPr lang="en-US">
                    <a:latin typeface="Chu Van An" panose="02020603050405020304" pitchFamily="18" charset="0"/>
                    <a:ea typeface="Calibri" panose="020F0502020204030204" pitchFamily="34" charset="0"/>
                  </a:rPr>
                  <a:t> có </a:t>
                </a:r>
                <a14:m>
                  <m:oMath xmlns:m="http://schemas.openxmlformats.org/officeDocument/2006/math">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𝐴𝐹</m:t>
                        </m:r>
                      </m:num>
                      <m:den>
                        <m:r>
                          <a:rPr lang="en-US" i="1">
                            <a:latin typeface="Cambria Math" panose="02040503050406030204" pitchFamily="18" charset="0"/>
                            <a:ea typeface="Calibri" panose="020F0502020204030204" pitchFamily="34" charset="0"/>
                          </a:rPr>
                          <m:t>𝐶𝑀</m:t>
                        </m:r>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𝐸𝐴</m:t>
                        </m:r>
                      </m:num>
                      <m:den>
                        <m:r>
                          <a:rPr lang="en-US" i="1">
                            <a:latin typeface="Cambria Math" panose="02040503050406030204" pitchFamily="18" charset="0"/>
                            <a:ea typeface="Calibri" panose="020F0502020204030204" pitchFamily="34" charset="0"/>
                          </a:rPr>
                          <m:t>𝐸𝐶</m:t>
                        </m:r>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2</m:t>
                        </m:r>
                      </m:num>
                      <m:den>
                        <m:r>
                          <a:rPr lang="en-US" i="1">
                            <a:latin typeface="Cambria Math" panose="02040503050406030204" pitchFamily="18" charset="0"/>
                            <a:ea typeface="Calibri" panose="020F0502020204030204" pitchFamily="34" charset="0"/>
                          </a:rPr>
                          <m:t>3</m:t>
                        </m:r>
                      </m:den>
                    </m:f>
                  </m:oMath>
                </a14:m>
                <a:r>
                  <a:rPr lang="en-US">
                    <a:latin typeface="Chu Van An" panose="02020603050405020304" pitchFamily="18" charset="0"/>
                    <a:ea typeface="Calibri" panose="020F0502020204030204" pitchFamily="34" charset="0"/>
                  </a:rPr>
                  <a:t>  </a:t>
                </a:r>
                <a:endParaRPr lang="en-US">
                  <a:latin typeface="Calibri" panose="020F0502020204030204" pitchFamily="34" charset="0"/>
                  <a:ea typeface="Calibri" panose="020F0502020204030204" pitchFamily="34" charset="0"/>
                </a:endParaRPr>
              </a:p>
              <a:p>
                <a:pPr marL="0" marR="0">
                  <a:lnSpc>
                    <a:spcPct val="100000"/>
                  </a:lnSpc>
                  <a:spcBef>
                    <a:spcPts val="0"/>
                  </a:spcBef>
                  <a:spcAft>
                    <a:spcPts val="800"/>
                  </a:spcAft>
                </a:pPr>
                <a:endParaRPr lang="en-US" sz="2800" dirty="0">
                  <a:latin typeface="Aarial"/>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869134"/>
                <a:ext cx="11838471" cy="2908737"/>
              </a:xfrm>
              <a:prstGeom prst="rect">
                <a:avLst/>
              </a:prstGeom>
              <a:blipFill>
                <a:blip r:embed="rId3"/>
                <a:stretch>
                  <a:fillRect t="-418"/>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47403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4"/>
                <a:ext cx="11813836" cy="2355020"/>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5480" marR="66040" indent="-629920" algn="just">
                  <a:lnSpc>
                    <a:spcPct val="107000"/>
                  </a:lnSpc>
                  <a:spcBef>
                    <a:spcPts val="20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tứ diện SABC. Gọi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𝐾</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trung điểm SA và BC. M là điểm thuộc đoạn SC sao cho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3</m:t>
                    </m:r>
                    <m:r>
                      <a:rPr lang="en-US" sz="2800" i="1">
                        <a:solidFill>
                          <a:srgbClr val="000099"/>
                        </a:solidFill>
                        <a:latin typeface="Cambria Math" panose="02040503050406030204" pitchFamily="18" charset="0"/>
                        <a:ea typeface="Calibri" panose="020F0502020204030204" pitchFamily="34" charset="0"/>
                      </a:rPr>
                      <m:t>𝑆𝑀</m:t>
                    </m:r>
                    <m:r>
                      <a:rPr lang="en-US" sz="2800" i="1">
                        <a:solidFill>
                          <a:srgbClr val="000099"/>
                        </a:solidFill>
                        <a:latin typeface="Cambria Math" panose="02040503050406030204" pitchFamily="18" charset="0"/>
                        <a:ea typeface="Calibri" panose="020F0502020204030204" pitchFamily="34" charset="0"/>
                      </a:rPr>
                      <m:t>=2</m:t>
                    </m:r>
                    <m:r>
                      <a:rPr lang="en-US" sz="2800" i="1">
                        <a:solidFill>
                          <a:srgbClr val="000099"/>
                        </a:solidFill>
                        <a:latin typeface="Cambria Math" panose="02040503050406030204" pitchFamily="18" charset="0"/>
                        <a:ea typeface="Calibri" panose="020F0502020204030204" pitchFamily="34" charset="0"/>
                      </a:rPr>
                      <m:t>𝑀𝐶</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72390" marR="66040" algn="just">
                  <a:lnSpc>
                    <a:spcPct val="107000"/>
                  </a:lnSpc>
                  <a:spcBef>
                    <a:spcPts val="200"/>
                  </a:spcBef>
                  <a:spcAft>
                    <a:spcPts val="800"/>
                  </a:spcAft>
                  <a:tabLst>
                    <a:tab pos="182880" algn="l"/>
                    <a:tab pos="365760" algn="l"/>
                    <a:tab pos="1436370" algn="l"/>
                    <a:tab pos="2514600" algn="l"/>
                    <a:tab pos="3600450" algn="l"/>
                  </a:tabLst>
                </a:pPr>
                <a:r>
                  <a:rPr lang="en-US" sz="2800">
                    <a:solidFill>
                      <a:srgbClr val="000099"/>
                    </a:solidFill>
                    <a:latin typeface="Chu Van An" panose="02020603050405020304" pitchFamily="18" charset="0"/>
                    <a:ea typeface="Calibri" panose="020F0502020204030204" pitchFamily="34" charset="0"/>
                  </a:rPr>
                  <a:t>a) Tìm thiết diện của hình chóp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2800">
                    <a:solidFill>
                      <a:srgbClr val="000099"/>
                    </a:solidFill>
                    <a:latin typeface="Chu Van An" panose="02020603050405020304" pitchFamily="18" charset="0"/>
                    <a:ea typeface="Calibri" panose="020F0502020204030204" pitchFamily="34" charset="0"/>
                  </a:rPr>
                  <a:t>  b)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𝐾𝑀𝑁</m:t>
                        </m:r>
                      </m:e>
                    </m:d>
                  </m:oMath>
                </a14:m>
                <a:r>
                  <a:rPr lang="en-US" sz="2800">
                    <a:solidFill>
                      <a:srgbClr val="000099"/>
                    </a:solidFill>
                    <a:latin typeface="Chu Van An" panose="02020603050405020304" pitchFamily="18" charset="0"/>
                    <a:ea typeface="Calibri" panose="020F0502020204030204" pitchFamily="34" charset="0"/>
                  </a:rPr>
                  <a:t>cắt AB tại I. Tính tỉ số </a:t>
                </a:r>
                <a14:m>
                  <m:oMath xmlns:m="http://schemas.openxmlformats.org/officeDocument/2006/math">
                    <m:f>
                      <m:f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fPr>
                      <m:num>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𝐼𝐴</m:t>
                        </m:r>
                      </m:num>
                      <m:den>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𝐼𝐵</m:t>
                        </m:r>
                      </m:den>
                    </m:f>
                  </m:oMath>
                </a14:m>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endParaRPr lang="en-US" sz="2800" dirty="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4"/>
                <a:ext cx="11813836" cy="2355020"/>
              </a:xfrm>
              <a:prstGeom prst="rect">
                <a:avLst/>
              </a:prstGeom>
              <a:blipFill>
                <a:blip r:embed="rId2"/>
                <a:stretch>
                  <a:fillRect l="-876" t="-3342" r="-464" b="-4627"/>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869134"/>
                <a:ext cx="11838471" cy="290873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just">
                  <a:lnSpc>
                    <a:spcPct val="107000"/>
                  </a:lnSpc>
                  <a:spcBef>
                    <a:spcPts val="200"/>
                  </a:spcBef>
                  <a:spcAft>
                    <a:spcPts val="800"/>
                  </a:spcAft>
                  <a:tabLst>
                    <a:tab pos="182880" algn="l"/>
                    <a:tab pos="365760" algn="l"/>
                    <a:tab pos="1436370" algn="l"/>
                    <a:tab pos="2514600" algn="l"/>
                    <a:tab pos="3600450" algn="l"/>
                  </a:tabLst>
                </a:pPr>
                <a:r>
                  <a:rPr lang="en-US" sz="2800" b="1" dirty="0">
                    <a:solidFill>
                      <a:srgbClr val="0000FF"/>
                    </a:solidFill>
                    <a:ea typeface="Times New Roman" panose="02020603050405020304" pitchFamily="18" charset="0"/>
                  </a:rPr>
                  <a:t> </a:t>
                </a:r>
                <a:r>
                  <a:rPr lang="en-US" sz="2800" b="1" err="1">
                    <a:solidFill>
                      <a:srgbClr val="0000FF"/>
                    </a:solidFill>
                    <a:ea typeface="Times New Roman" panose="02020603050405020304" pitchFamily="18" charset="0"/>
                  </a:rPr>
                  <a:t>Lời</a:t>
                </a:r>
                <a:r>
                  <a:rPr lang="en-US" sz="2800" b="1">
                    <a:solidFill>
                      <a:srgbClr val="0000FF"/>
                    </a:solidFill>
                    <a:ea typeface="Times New Roman" panose="02020603050405020304" pitchFamily="18" charset="0"/>
                  </a:rPr>
                  <a:t> giải</a:t>
                </a:r>
                <a:r>
                  <a:rPr lang="en-US">
                    <a:latin typeface="Chu Van An" panose="02020603050405020304" pitchFamily="18" charset="0"/>
                    <a:ea typeface="Calibri" panose="020F0502020204030204" pitchFamily="34" charset="0"/>
                  </a:rPr>
                  <a:t> </a:t>
                </a:r>
              </a:p>
              <a:p>
                <a:pPr marL="457200" algn="just">
                  <a:lnSpc>
                    <a:spcPct val="107000"/>
                  </a:lnSpc>
                  <a:spcBef>
                    <a:spcPts val="200"/>
                  </a:spcBef>
                  <a:spcAft>
                    <a:spcPts val="800"/>
                  </a:spcAft>
                  <a:tabLst>
                    <a:tab pos="182880" algn="l"/>
                    <a:tab pos="365760" algn="l"/>
                    <a:tab pos="1436370" algn="l"/>
                    <a:tab pos="2514600" algn="l"/>
                    <a:tab pos="3600450" algn="l"/>
                  </a:tabLst>
                </a:pPr>
                <a:r>
                  <a:rPr lang="en-US">
                    <a:latin typeface="Chu Van An" panose="02020603050405020304" pitchFamily="18" charset="0"/>
                    <a:ea typeface="Calibri" panose="020F0502020204030204" pitchFamily="34" charset="0"/>
                  </a:rPr>
                  <a:t>Trong mp(ABC) dựng </a:t>
                </a:r>
                <a14:m>
                  <m:oMath xmlns:m="http://schemas.openxmlformats.org/officeDocument/2006/math">
                    <m:r>
                      <a:rPr lang="en-US" i="1">
                        <a:latin typeface="Cambria Math" panose="02040503050406030204" pitchFamily="18" charset="0"/>
                        <a:ea typeface="Calibri" panose="020F0502020204030204" pitchFamily="34" charset="0"/>
                      </a:rPr>
                      <m:t>𝐴𝐻</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𝐵𝐶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𝐻</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𝐸𝑁</m:t>
                    </m:r>
                  </m:oMath>
                </a14:m>
                <a:endParaRPr lang="en-US" i="1">
                  <a:latin typeface="Cambria Math" panose="02040503050406030204" pitchFamily="18" charset="0"/>
                  <a:ea typeface="Calibri" panose="020F0502020204030204" pitchFamily="34" charset="0"/>
                </a:endParaRPr>
              </a:p>
              <a:p>
                <a:pPr marL="457200" algn="just">
                  <a:lnSpc>
                    <a:spcPct val="107000"/>
                  </a:lnSpc>
                  <a:spcBef>
                    <a:spcPts val="200"/>
                  </a:spcBef>
                  <a:spcAft>
                    <a:spcPts val="800"/>
                  </a:spcAft>
                  <a:tabLst>
                    <a:tab pos="182880" algn="l"/>
                    <a:tab pos="365760" algn="l"/>
                    <a:tab pos="1436370" algn="l"/>
                    <a:tab pos="2514600" algn="l"/>
                    <a:tab pos="360045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𝐴𝐻</m:t>
                        </m:r>
                      </m:num>
                      <m:den>
                        <m:r>
                          <a:rPr lang="en-US" i="1">
                            <a:latin typeface="Cambria Math" panose="02040503050406030204" pitchFamily="18" charset="0"/>
                            <a:ea typeface="Calibri" panose="020F0502020204030204" pitchFamily="34" charset="0"/>
                          </a:rPr>
                          <m:t>𝑁𝐶</m:t>
                        </m:r>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𝐸𝐴</m:t>
                        </m:r>
                      </m:num>
                      <m:den>
                        <m:r>
                          <a:rPr lang="en-US" i="1">
                            <a:latin typeface="Cambria Math" panose="02040503050406030204" pitchFamily="18" charset="0"/>
                            <a:ea typeface="Calibri" panose="020F0502020204030204" pitchFamily="34" charset="0"/>
                          </a:rPr>
                          <m:t>𝐸𝐶</m:t>
                        </m:r>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2</m:t>
                        </m:r>
                      </m:num>
                      <m:den>
                        <m:r>
                          <a:rPr lang="en-US" i="1">
                            <a:latin typeface="Cambria Math" panose="02040503050406030204" pitchFamily="18" charset="0"/>
                            <a:ea typeface="Calibri" panose="020F0502020204030204" pitchFamily="34" charset="0"/>
                          </a:rPr>
                          <m:t>3</m:t>
                        </m:r>
                      </m:den>
                    </m:f>
                    <m:r>
                      <a:rPr lang="en-US" i="1">
                        <a:latin typeface="Cambria Math" panose="02040503050406030204" pitchFamily="18" charset="0"/>
                        <a:ea typeface="Calibri" panose="020F0502020204030204" pitchFamily="34" charset="0"/>
                        <a:cs typeface="Cambria Math" panose="02040503050406030204" pitchFamily="18"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𝐴𝐻</m:t>
                        </m:r>
                      </m:num>
                      <m:den>
                        <m:r>
                          <a:rPr lang="en-US" i="1">
                            <a:latin typeface="Cambria Math" panose="02040503050406030204" pitchFamily="18" charset="0"/>
                            <a:ea typeface="Calibri" panose="020F0502020204030204" pitchFamily="34" charset="0"/>
                          </a:rPr>
                          <m:t>𝑁𝐵</m:t>
                        </m:r>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2</m:t>
                        </m:r>
                      </m:num>
                      <m:den>
                        <m:r>
                          <a:rPr lang="en-US" i="1">
                            <a:latin typeface="Cambria Math" panose="02040503050406030204" pitchFamily="18" charset="0"/>
                            <a:ea typeface="Calibri" panose="020F0502020204030204" pitchFamily="34" charset="0"/>
                          </a:rPr>
                          <m:t>3</m:t>
                        </m:r>
                      </m:den>
                    </m:f>
                  </m:oMath>
                </a14:m>
                <a:r>
                  <a:rPr lang="en-US">
                    <a:latin typeface="Chu Van An" panose="02020603050405020304" pitchFamily="18" charset="0"/>
                    <a:ea typeface="Calibri" panose="020F0502020204030204" pitchFamily="34" charset="0"/>
                  </a:rPr>
                  <a:t> </a:t>
                </a:r>
                <a:endParaRPr lang="en-US">
                  <a:latin typeface="Calibri" panose="020F0502020204030204" pitchFamily="34" charset="0"/>
                  <a:ea typeface="Calibri" panose="020F0502020204030204" pitchFamily="34" charset="0"/>
                </a:endParaRPr>
              </a:p>
              <a:p>
                <a:pPr marL="457200" marR="0">
                  <a:spcBef>
                    <a:spcPts val="0"/>
                  </a:spcBef>
                  <a:spcAft>
                    <a:spcPts val="800"/>
                  </a:spcAft>
                </a:pPr>
                <a:r>
                  <a:rPr lang="vi-VN">
                    <a:latin typeface="Chu Van An" panose="02020603050405020304" pitchFamily="18" charset="0"/>
                    <a:ea typeface="Times New Roman" panose="02020603050405020304" pitchFamily="18" charset="0"/>
                  </a:rPr>
                  <a:t>Ngoài ra có </a:t>
                </a:r>
                <a14:m>
                  <m:oMath xmlns:m="http://schemas.openxmlformats.org/officeDocument/2006/math">
                    <m:r>
                      <a:rPr lang="vi-VN" i="1">
                        <a:latin typeface="Cambria Math" panose="02040503050406030204" pitchFamily="18" charset="0"/>
                        <a:ea typeface="Calibri" panose="020F0502020204030204" pitchFamily="34" charset="0"/>
                      </a:rPr>
                      <m:t>𝛥</m:t>
                    </m:r>
                    <m:r>
                      <a:rPr lang="vi-VN" i="1">
                        <a:latin typeface="Cambria Math" panose="02040503050406030204" pitchFamily="18" charset="0"/>
                        <a:ea typeface="Calibri" panose="020F0502020204030204" pitchFamily="34" charset="0"/>
                        <a:cs typeface="Chu Van An" panose="02020603050405020304" pitchFamily="18" charset="0"/>
                      </a:rPr>
                      <m:t>𝐼𝐴𝐻</m:t>
                    </m:r>
                    <m:func>
                      <m:funcPr>
                        <m:ctrlPr>
                          <a:rPr lang="en-US" i="1">
                            <a:latin typeface="Cambria Math" panose="02040503050406030204" pitchFamily="18" charset="0"/>
                            <a:ea typeface="Calibri" panose="020F0502020204030204" pitchFamily="34" charset="0"/>
                            <a:cs typeface="Chu Van An" panose="02020603050405020304" pitchFamily="18" charset="0"/>
                          </a:rPr>
                        </m:ctrlPr>
                      </m:funcPr>
                      <m:fName>
                        <m:r>
                          <a:rPr lang="vi-VN" i="1">
                            <a:latin typeface="Cambria Math" panose="02040503050406030204" pitchFamily="18" charset="0"/>
                            <a:ea typeface="Calibri" panose="020F0502020204030204" pitchFamily="34" charset="0"/>
                            <a:cs typeface="Chu Van An" panose="02020603050405020304" pitchFamily="18" charset="0"/>
                          </a:rPr>
                          <m:t>~</m:t>
                        </m:r>
                      </m:fName>
                      <m:e>
                        <m:r>
                          <a:rPr lang="vi-VN" i="1">
                            <a:latin typeface="Cambria Math" panose="02040503050406030204" pitchFamily="18" charset="0"/>
                            <a:ea typeface="Calibri" panose="020F0502020204030204" pitchFamily="34" charset="0"/>
                          </a:rPr>
                          <m:t>𝛥</m:t>
                        </m:r>
                      </m:e>
                    </m:func>
                    <m:r>
                      <a:rPr lang="vi-VN" i="1">
                        <a:latin typeface="Cambria Math" panose="02040503050406030204" pitchFamily="18" charset="0"/>
                        <a:ea typeface="Calibri" panose="020F0502020204030204" pitchFamily="34" charset="0"/>
                        <a:cs typeface="Chu Van An" panose="02020603050405020304" pitchFamily="18" charset="0"/>
                      </a:rPr>
                      <m:t>𝐼𝐵𝑁</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vi-VN" i="1">
                            <a:latin typeface="Cambria Math" panose="02040503050406030204" pitchFamily="18" charset="0"/>
                            <a:ea typeface="Calibri" panose="020F0502020204030204" pitchFamily="34" charset="0"/>
                            <a:cs typeface="Chu Van An" panose="02020603050405020304" pitchFamily="18" charset="0"/>
                          </a:rPr>
                          <m:t>𝑔</m:t>
                        </m:r>
                        <m:r>
                          <a:rPr lang="vi-VN" i="1">
                            <a:latin typeface="Cambria Math" panose="02040503050406030204" pitchFamily="18" charset="0"/>
                            <a:ea typeface="Calibri" panose="020F0502020204030204" pitchFamily="34" charset="0"/>
                            <a:cs typeface="Chu Van An" panose="02020603050405020304" pitchFamily="18" charset="0"/>
                          </a:rPr>
                          <m:t>.</m:t>
                        </m:r>
                        <m:r>
                          <a:rPr lang="vi-VN" i="1">
                            <a:latin typeface="Cambria Math" panose="02040503050406030204" pitchFamily="18" charset="0"/>
                            <a:ea typeface="Calibri" panose="020F0502020204030204" pitchFamily="34" charset="0"/>
                            <a:cs typeface="Chu Van An" panose="02020603050405020304" pitchFamily="18" charset="0"/>
                          </a:rPr>
                          <m:t>𝑔</m:t>
                        </m:r>
                      </m:e>
                    </m:d>
                    <m:r>
                      <a:rPr lang="vi-VN" i="1">
                        <a:latin typeface="Cambria Math" panose="02040503050406030204" pitchFamily="18" charset="0"/>
                        <a:ea typeface="Calibri" panose="020F0502020204030204" pitchFamily="34" charset="0"/>
                        <a:cs typeface="Cambria Math" panose="02040503050406030204" pitchFamily="18" charset="0"/>
                      </a:rPr>
                      <m:t>⇒</m:t>
                    </m:r>
                    <m:f>
                      <m:fPr>
                        <m:ctrlPr>
                          <a:rPr lang="en-US" i="1">
                            <a:latin typeface="Cambria Math" panose="02040503050406030204" pitchFamily="18" charset="0"/>
                            <a:ea typeface="Calibri" panose="020F0502020204030204" pitchFamily="34" charset="0"/>
                            <a:cs typeface="Chu Van An" panose="02020603050405020304" pitchFamily="18" charset="0"/>
                          </a:rPr>
                        </m:ctrlPr>
                      </m:fPr>
                      <m:num>
                        <m:r>
                          <a:rPr lang="vi-VN" i="1">
                            <a:latin typeface="Cambria Math" panose="02040503050406030204" pitchFamily="18" charset="0"/>
                            <a:ea typeface="Calibri" panose="020F0502020204030204" pitchFamily="34" charset="0"/>
                            <a:cs typeface="Chu Van An" panose="02020603050405020304" pitchFamily="18" charset="0"/>
                          </a:rPr>
                          <m:t>𝐼𝐴</m:t>
                        </m:r>
                      </m:num>
                      <m:den>
                        <m:r>
                          <a:rPr lang="vi-VN" i="1">
                            <a:latin typeface="Cambria Math" panose="02040503050406030204" pitchFamily="18" charset="0"/>
                            <a:ea typeface="Calibri" panose="020F0502020204030204" pitchFamily="34" charset="0"/>
                            <a:cs typeface="Chu Van An" panose="02020603050405020304" pitchFamily="18" charset="0"/>
                          </a:rPr>
                          <m:t>𝐼𝐵</m:t>
                        </m:r>
                      </m:den>
                    </m:f>
                    <m:r>
                      <a:rPr lang="vi-VN" i="1">
                        <a:latin typeface="Cambria Math" panose="02040503050406030204" pitchFamily="18" charset="0"/>
                        <a:ea typeface="Calibri" panose="020F0502020204030204" pitchFamily="34" charset="0"/>
                        <a:cs typeface="Chu Van An" panose="02020603050405020304" pitchFamily="18" charset="0"/>
                      </a:rPr>
                      <m:t>=</m:t>
                    </m:r>
                    <m:f>
                      <m:fPr>
                        <m:ctrlPr>
                          <a:rPr lang="en-US" i="1">
                            <a:latin typeface="Cambria Math" panose="02040503050406030204" pitchFamily="18" charset="0"/>
                            <a:ea typeface="Calibri" panose="020F0502020204030204" pitchFamily="34" charset="0"/>
                            <a:cs typeface="Chu Van An" panose="02020603050405020304" pitchFamily="18" charset="0"/>
                          </a:rPr>
                        </m:ctrlPr>
                      </m:fPr>
                      <m:num>
                        <m:r>
                          <a:rPr lang="vi-VN" i="1">
                            <a:latin typeface="Cambria Math" panose="02040503050406030204" pitchFamily="18" charset="0"/>
                            <a:ea typeface="Calibri" panose="020F0502020204030204" pitchFamily="34" charset="0"/>
                            <a:cs typeface="Chu Van An" panose="02020603050405020304" pitchFamily="18" charset="0"/>
                          </a:rPr>
                          <m:t>𝐴𝐻</m:t>
                        </m:r>
                      </m:num>
                      <m:den>
                        <m:r>
                          <a:rPr lang="vi-VN" i="1">
                            <a:latin typeface="Cambria Math" panose="02040503050406030204" pitchFamily="18" charset="0"/>
                            <a:ea typeface="Calibri" panose="020F0502020204030204" pitchFamily="34" charset="0"/>
                            <a:cs typeface="Chu Van An" panose="02020603050405020304" pitchFamily="18" charset="0"/>
                          </a:rPr>
                          <m:t>𝐵𝑁</m:t>
                        </m:r>
                      </m:den>
                    </m:f>
                    <m:r>
                      <a:rPr lang="vi-VN" i="1">
                        <a:latin typeface="Cambria Math" panose="02040503050406030204" pitchFamily="18" charset="0"/>
                        <a:ea typeface="Calibri" panose="020F0502020204030204" pitchFamily="34" charset="0"/>
                        <a:cs typeface="Chu Van An" panose="02020603050405020304" pitchFamily="18" charset="0"/>
                      </a:rPr>
                      <m:t>=</m:t>
                    </m:r>
                    <m:f>
                      <m:fPr>
                        <m:ctrlPr>
                          <a:rPr lang="en-US" i="1">
                            <a:latin typeface="Cambria Math" panose="02040503050406030204" pitchFamily="18" charset="0"/>
                            <a:ea typeface="Calibri" panose="020F0502020204030204" pitchFamily="34" charset="0"/>
                            <a:cs typeface="Chu Van An" panose="02020603050405020304" pitchFamily="18" charset="0"/>
                          </a:rPr>
                        </m:ctrlPr>
                      </m:fPr>
                      <m:num>
                        <m:r>
                          <a:rPr lang="vi-VN" i="1">
                            <a:latin typeface="Cambria Math" panose="02040503050406030204" pitchFamily="18" charset="0"/>
                            <a:ea typeface="Calibri" panose="020F0502020204030204" pitchFamily="34" charset="0"/>
                            <a:cs typeface="Chu Van An" panose="02020603050405020304" pitchFamily="18" charset="0"/>
                          </a:rPr>
                          <m:t>2</m:t>
                        </m:r>
                      </m:num>
                      <m:den>
                        <m:r>
                          <a:rPr lang="vi-VN" i="1">
                            <a:latin typeface="Cambria Math" panose="02040503050406030204" pitchFamily="18" charset="0"/>
                            <a:ea typeface="Calibri" panose="020F0502020204030204" pitchFamily="34" charset="0"/>
                            <a:cs typeface="Chu Van An" panose="02020603050405020304" pitchFamily="18" charset="0"/>
                          </a:rPr>
                          <m:t>3</m:t>
                        </m:r>
                      </m:den>
                    </m:f>
                  </m:oMath>
                </a14:m>
                <a:endParaRPr lang="en-US">
                  <a:ea typeface="Times New Roman" panose="02020603050405020304" pitchFamily="18" charset="0"/>
                </a:endParaRPr>
              </a:p>
              <a:p>
                <a:pPr marL="0" marR="0">
                  <a:lnSpc>
                    <a:spcPct val="100000"/>
                  </a:lnSpc>
                  <a:spcBef>
                    <a:spcPts val="0"/>
                  </a:spcBef>
                  <a:spcAft>
                    <a:spcPts val="800"/>
                  </a:spcAft>
                </a:pPr>
                <a:endParaRPr lang="en-US" sz="2800" dirty="0">
                  <a:latin typeface="Aarial"/>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869134"/>
                <a:ext cx="11838471" cy="2908737"/>
              </a:xfrm>
              <a:prstGeom prst="rect">
                <a:avLst/>
              </a:prstGeom>
              <a:blipFill>
                <a:blip r:embed="rId3"/>
                <a:stretch>
                  <a:fillRect t="-418" b="-1670"/>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9101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1163643"/>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4</a:t>
            </a:r>
            <a:r>
              <a:rPr lang="vi-VN" sz="3200" b="1" dirty="0">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 Ba điểm thẳng hàng ba đường thẳng đồng quy</a:t>
            </a: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2" y="2302513"/>
            <a:ext cx="8351894" cy="43345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endParaRPr lang="en-US">
              <a:ea typeface="Times New Roman" panose="02020603050405020304" pitchFamily="18"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Muốn chứng minh ba đường thẳng đồng quy ta chứng minh có hai đường thẳng cắt nhau và giao điểm đó nằm trên đường thẳng thứ 3 (Hình a).</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Muốn chứng minh ba điểm thẳng hàng ta chứng minh chúng cùng thuộc hai mặt phẳng phân biệt (Hình b).</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4869853-94A3-4A42-8D5F-9D1D7E715876}"/>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8807116" y="2701347"/>
            <a:ext cx="3127519" cy="1670449"/>
          </a:xfrm>
          <a:prstGeom prst="rect">
            <a:avLst/>
          </a:prstGeom>
        </p:spPr>
      </p:pic>
      <p:pic>
        <p:nvPicPr>
          <p:cNvPr id="10" name="Picture 9">
            <a:extLst>
              <a:ext uri="{FF2B5EF4-FFF2-40B4-BE49-F238E27FC236}">
                <a16:creationId xmlns:a16="http://schemas.microsoft.com/office/drawing/2014/main" id="{77CAB436-99B3-43A0-9C6B-A5686E6469E3}"/>
              </a:ext>
            </a:extLst>
          </p:cNvPr>
          <p:cNvPicPr>
            <a:picLocks noChangeAspect="1"/>
          </p:cNvPicPr>
          <p:nvPr/>
        </p:nvPicPr>
        <p:blipFill>
          <a:blip r:embed="rId5">
            <a:clrChange>
              <a:clrFrom>
                <a:srgbClr val="000000">
                  <a:alpha val="0"/>
                </a:srgbClr>
              </a:clrFrom>
              <a:clrTo>
                <a:srgbClr val="000000">
                  <a:alpha val="0"/>
                </a:srgbClr>
              </a:clrTo>
            </a:clrChange>
          </a:blip>
          <a:stretch>
            <a:fillRect/>
          </a:stretch>
        </p:blipFill>
        <p:spPr>
          <a:xfrm>
            <a:off x="9577059" y="4340647"/>
            <a:ext cx="1817848" cy="2327525"/>
          </a:xfrm>
          <a:prstGeom prst="rect">
            <a:avLst/>
          </a:prstGeom>
        </p:spPr>
      </p:pic>
    </p:spTree>
    <p:extLst>
      <p:ext uri="{BB962C8B-B14F-4D97-AF65-F5344CB8AC3E}">
        <p14:creationId xmlns:p14="http://schemas.microsoft.com/office/powerpoint/2010/main" val="2103792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656571"/>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a:ea typeface="Calibri" panose="020F0502020204030204" pitchFamily="34" charset="0"/>
              </a:rPr>
              <a:t>Cho tứ diện </a:t>
            </a:r>
            <a:r>
              <a:rPr lang="en-US" i="1">
                <a:ea typeface="Calibri" panose="020F0502020204030204" pitchFamily="34" charset="0"/>
              </a:rPr>
              <a:t>S.ABC</a:t>
            </a:r>
            <a:r>
              <a:rPr lang="en-US">
                <a:ea typeface="Calibri" panose="020F0502020204030204" pitchFamily="34" charset="0"/>
              </a:rPr>
              <a:t>. Trên các cạnh </a:t>
            </a:r>
            <a:r>
              <a:rPr lang="en-US" i="1">
                <a:ea typeface="Calibri" panose="020F0502020204030204" pitchFamily="34" charset="0"/>
              </a:rPr>
              <a:t>SA, SB, SC</a:t>
            </a:r>
            <a:r>
              <a:rPr lang="en-US">
                <a:ea typeface="Calibri" panose="020F0502020204030204" pitchFamily="34" charset="0"/>
              </a:rPr>
              <a:t>  lần lượt lấy các điểm </a:t>
            </a:r>
            <a:r>
              <a:rPr lang="en-US" i="1">
                <a:ea typeface="Calibri" panose="020F0502020204030204" pitchFamily="34" charset="0"/>
              </a:rPr>
              <a:t>D, E</a:t>
            </a:r>
            <a:r>
              <a:rPr lang="en-US">
                <a:ea typeface="Calibri" panose="020F0502020204030204" pitchFamily="34" charset="0"/>
              </a:rPr>
              <a:t>  và </a:t>
            </a:r>
            <a:r>
              <a:rPr lang="en-US" i="1">
                <a:ea typeface="Calibri" panose="020F0502020204030204" pitchFamily="34" charset="0"/>
              </a:rPr>
              <a:t>F</a:t>
            </a:r>
            <a:r>
              <a:rPr lang="en-US">
                <a:ea typeface="Calibri" panose="020F0502020204030204" pitchFamily="34" charset="0"/>
              </a:rPr>
              <a:t>  sao cho </a:t>
            </a:r>
            <a:r>
              <a:rPr lang="en-US" i="1">
                <a:ea typeface="Calibri" panose="020F0502020204030204" pitchFamily="34" charset="0"/>
              </a:rPr>
              <a:t>DE</a:t>
            </a:r>
            <a:r>
              <a:rPr lang="en-US">
                <a:ea typeface="Calibri" panose="020F0502020204030204" pitchFamily="34" charset="0"/>
              </a:rPr>
              <a:t>  cắt </a:t>
            </a:r>
            <a:r>
              <a:rPr lang="en-US" i="1">
                <a:ea typeface="Calibri" panose="020F0502020204030204" pitchFamily="34" charset="0"/>
              </a:rPr>
              <a:t>AB </a:t>
            </a:r>
            <a:r>
              <a:rPr lang="en-US">
                <a:ea typeface="Calibri" panose="020F0502020204030204" pitchFamily="34" charset="0"/>
              </a:rPr>
              <a:t> tại </a:t>
            </a:r>
            <a:r>
              <a:rPr lang="en-US" i="1">
                <a:ea typeface="Calibri" panose="020F0502020204030204" pitchFamily="34" charset="0"/>
              </a:rPr>
              <a:t>I</a:t>
            </a:r>
            <a:r>
              <a:rPr lang="en-US">
                <a:ea typeface="Calibri" panose="020F0502020204030204" pitchFamily="34" charset="0"/>
              </a:rPr>
              <a:t>, </a:t>
            </a:r>
            <a:r>
              <a:rPr lang="en-US" i="1">
                <a:ea typeface="Calibri" panose="020F0502020204030204" pitchFamily="34" charset="0"/>
              </a:rPr>
              <a:t>EF</a:t>
            </a:r>
            <a:r>
              <a:rPr lang="en-US">
                <a:ea typeface="Calibri" panose="020F0502020204030204" pitchFamily="34" charset="0"/>
              </a:rPr>
              <a:t>  cắt </a:t>
            </a:r>
            <a:r>
              <a:rPr lang="en-US" i="1">
                <a:ea typeface="Calibri" panose="020F0502020204030204" pitchFamily="34" charset="0"/>
              </a:rPr>
              <a:t>BC</a:t>
            </a:r>
            <a:r>
              <a:rPr lang="en-US">
                <a:ea typeface="Calibri" panose="020F0502020204030204" pitchFamily="34" charset="0"/>
              </a:rPr>
              <a:t>  tại </a:t>
            </a:r>
            <a:r>
              <a:rPr lang="en-US" i="1">
                <a:ea typeface="Calibri" panose="020F0502020204030204" pitchFamily="34" charset="0"/>
              </a:rPr>
              <a:t>J</a:t>
            </a:r>
            <a:r>
              <a:rPr lang="en-US">
                <a:ea typeface="Calibri" panose="020F0502020204030204" pitchFamily="34" charset="0"/>
              </a:rPr>
              <a:t>, </a:t>
            </a:r>
            <a:r>
              <a:rPr lang="en-US" i="1">
                <a:ea typeface="Calibri" panose="020F0502020204030204" pitchFamily="34" charset="0"/>
              </a:rPr>
              <a:t>FD</a:t>
            </a:r>
            <a:r>
              <a:rPr lang="en-US">
                <a:ea typeface="Calibri" panose="020F0502020204030204" pitchFamily="34" charset="0"/>
              </a:rPr>
              <a:t>  cắt </a:t>
            </a:r>
            <a:r>
              <a:rPr lang="en-US" i="1">
                <a:ea typeface="Calibri" panose="020F0502020204030204" pitchFamily="34" charset="0"/>
              </a:rPr>
              <a:t>CA</a:t>
            </a:r>
            <a:r>
              <a:rPr lang="en-US">
                <a:ea typeface="Calibri" panose="020F0502020204030204" pitchFamily="34" charset="0"/>
              </a:rPr>
              <a:t>  tại </a:t>
            </a:r>
            <a:r>
              <a:rPr lang="en-US" i="1">
                <a:ea typeface="Calibri" panose="020F0502020204030204" pitchFamily="34" charset="0"/>
              </a:rPr>
              <a:t>K</a:t>
            </a:r>
            <a:r>
              <a:rPr lang="en-US">
                <a:ea typeface="Calibri" panose="020F0502020204030204" pitchFamily="34" charset="0"/>
              </a:rPr>
              <a:t>. Chứng minh </a:t>
            </a:r>
            <a:r>
              <a:rPr lang="en-US" i="1">
                <a:ea typeface="Calibri" panose="020F0502020204030204" pitchFamily="34" charset="0"/>
              </a:rPr>
              <a:t>I, J, K </a:t>
            </a:r>
            <a:r>
              <a:rPr lang="en-US">
                <a:ea typeface="Calibri" panose="020F0502020204030204" pitchFamily="34" charset="0"/>
              </a:rPr>
              <a:t> thẳng hàng. </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170684"/>
                <a:ext cx="7827664" cy="350634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20000"/>
                  </a:lnSpc>
                  <a:spcBef>
                    <a:spcPts val="240"/>
                  </a:spcBef>
                  <a:spcAft>
                    <a:spcPts val="24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0">
                  <a:lnSpc>
                    <a:spcPct val="120000"/>
                  </a:lnSpc>
                  <a:spcBef>
                    <a:spcPts val="240"/>
                  </a:spcBef>
                  <a:spcAft>
                    <a:spcPts val="240"/>
                  </a:spcAft>
                </a:pPr>
                <a:r>
                  <a:rPr lang="en-US" sz="2800">
                    <a:ea typeface="Calibri" panose="020F0502020204030204" pitchFamily="34" charset="0"/>
                  </a:rPr>
                  <a:t>Ta có: </a:t>
                </a:r>
                <a14:m>
                  <m:oMath xmlns:m="http://schemas.openxmlformats.org/officeDocument/2006/math">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𝐷𝐸</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m:t>
                    </m:r>
                  </m:oMath>
                </a14:m>
                <a:endParaRPr lang="en-US" sz="2800" i="1">
                  <a:latin typeface="Cambria Math" panose="02040503050406030204" pitchFamily="18" charset="0"/>
                  <a:ea typeface="Calibri" panose="020F0502020204030204" pitchFamily="34" charset="0"/>
                </a:endParaRPr>
              </a:p>
              <a:p>
                <a:pPr marL="0" marR="0">
                  <a:lnSpc>
                    <a:spcPct val="120000"/>
                  </a:lnSpc>
                  <a:spcBef>
                    <a:spcPts val="240"/>
                  </a:spcBef>
                  <a:spcAft>
                    <a:spcPts val="240"/>
                  </a:spcAft>
                </a:pPr>
                <a14:m>
                  <m:oMath xmlns:m="http://schemas.openxmlformats.org/officeDocument/2006/math">
                    <m:r>
                      <a:rPr lang="en-US" sz="2800" i="1">
                        <a:latin typeface="Cambria Math" panose="02040503050406030204" pitchFamily="18" charset="0"/>
                        <a:ea typeface="Calibri" panose="020F0502020204030204" pitchFamily="34" charset="0"/>
                      </a:rPr>
                      <m:t>⇒</m:t>
                    </m:r>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𝐷𝐸𝐹</m:t>
                                </m:r>
                              </m:e>
                            </m:d>
                          </m:e>
                          <m:e>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m:t>
                                </m:r>
                              </m:e>
                            </m:d>
                          </m:e>
                        </m:eqArr>
                      </m:e>
                    </m:d>
                  </m:oMath>
                </a14:m>
                <a:endParaRPr lang="en-US" sz="2800" i="1">
                  <a:latin typeface="Cambria Math" panose="02040503050406030204" pitchFamily="18" charset="0"/>
                  <a:ea typeface="Calibri" panose="020F0502020204030204" pitchFamily="34" charset="0"/>
                </a:endParaRPr>
              </a:p>
              <a:p>
                <a:pPr marL="0" marR="0">
                  <a:lnSpc>
                    <a:spcPct val="120000"/>
                  </a:lnSpc>
                  <a:spcBef>
                    <a:spcPts val="240"/>
                  </a:spcBef>
                  <a:spcAft>
                    <a:spcPts val="240"/>
                  </a:spcAft>
                </a:pP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giao tuyến của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𝐷𝐸𝐹</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m:t>
                        </m:r>
                      </m:e>
                    </m:d>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20000"/>
                  </a:lnSpc>
                  <a:spcBef>
                    <a:spcPts val="240"/>
                  </a:spcBef>
                  <a:spcAft>
                    <a:spcPts val="240"/>
                  </a:spcAft>
                </a:pPr>
                <a:endParaRPr lang="en-US" sz="280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170684"/>
                <a:ext cx="7827664" cy="3506342"/>
              </a:xfrm>
              <a:prstGeom prst="rect">
                <a:avLst/>
              </a:prstGeom>
              <a:blipFill>
                <a:blip r:embed="rId2"/>
                <a:stretch>
                  <a:fillRect l="-1711" t="-867" b="-3466"/>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08C45716-DC9C-43FA-B8AE-171A377CC437}"/>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8166320" y="3687318"/>
            <a:ext cx="3594915" cy="2587511"/>
          </a:xfrm>
          <a:prstGeom prst="rect">
            <a:avLst/>
          </a:prstGeom>
        </p:spPr>
      </p:pic>
    </p:spTree>
    <p:extLst>
      <p:ext uri="{BB962C8B-B14F-4D97-AF65-F5344CB8AC3E}">
        <p14:creationId xmlns:p14="http://schemas.microsoft.com/office/powerpoint/2010/main" val="380165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a:t>Cho tứ diện ABCD. Gọi M, N, P là ba điểm lần lượt nằm trên ba cạnh AB, CD, AD. Tìm giao tuyến của các cặp mặt phẳng:</a:t>
            </a:r>
          </a:p>
          <a:p>
            <a:r>
              <a:rPr lang="en-US"/>
              <a:t>a. (ABN) và (CDM);				b. (ABN) và (BCP).</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6" y="783806"/>
            <a:ext cx="12074433"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03882" y="3021182"/>
            <a:ext cx="11824865" cy="375668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a:lnSpc>
                <a:spcPct val="120000"/>
              </a:lnSpc>
              <a:spcBef>
                <a:spcPts val="600"/>
              </a:spcBef>
              <a:spcAft>
                <a:spcPts val="600"/>
              </a:spcAft>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p>
          <a:p>
            <a:pPr marR="0" lvl="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Mà B cũng là điểm chung của hai mặt phẳng này </a:t>
            </a:r>
          </a:p>
          <a:p>
            <a:pPr marR="0" lvl="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nên giao tuyến của chúng là đường thẳng BK.</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429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656571"/>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a:ea typeface="Calibri" panose="020F0502020204030204" pitchFamily="34" charset="0"/>
              </a:rPr>
              <a:t>Cho tứ diện </a:t>
            </a:r>
            <a:r>
              <a:rPr lang="en-US" i="1">
                <a:ea typeface="Calibri" panose="020F0502020204030204" pitchFamily="34" charset="0"/>
              </a:rPr>
              <a:t>S.ABC</a:t>
            </a:r>
            <a:r>
              <a:rPr lang="en-US">
                <a:ea typeface="Calibri" panose="020F0502020204030204" pitchFamily="34" charset="0"/>
              </a:rPr>
              <a:t>. Trên các cạnh </a:t>
            </a:r>
            <a:r>
              <a:rPr lang="en-US" i="1">
                <a:ea typeface="Calibri" panose="020F0502020204030204" pitchFamily="34" charset="0"/>
              </a:rPr>
              <a:t>SA, SB, SC</a:t>
            </a:r>
            <a:r>
              <a:rPr lang="en-US">
                <a:ea typeface="Calibri" panose="020F0502020204030204" pitchFamily="34" charset="0"/>
              </a:rPr>
              <a:t>  lần lượt lấy các điểm </a:t>
            </a:r>
            <a:r>
              <a:rPr lang="en-US" i="1">
                <a:ea typeface="Calibri" panose="020F0502020204030204" pitchFamily="34" charset="0"/>
              </a:rPr>
              <a:t>D, E</a:t>
            </a:r>
            <a:r>
              <a:rPr lang="en-US">
                <a:ea typeface="Calibri" panose="020F0502020204030204" pitchFamily="34" charset="0"/>
              </a:rPr>
              <a:t>  và </a:t>
            </a:r>
            <a:r>
              <a:rPr lang="en-US" i="1">
                <a:ea typeface="Calibri" panose="020F0502020204030204" pitchFamily="34" charset="0"/>
              </a:rPr>
              <a:t>F</a:t>
            </a:r>
            <a:r>
              <a:rPr lang="en-US">
                <a:ea typeface="Calibri" panose="020F0502020204030204" pitchFamily="34" charset="0"/>
              </a:rPr>
              <a:t>  sao cho </a:t>
            </a:r>
            <a:r>
              <a:rPr lang="en-US" i="1">
                <a:ea typeface="Calibri" panose="020F0502020204030204" pitchFamily="34" charset="0"/>
              </a:rPr>
              <a:t>DE</a:t>
            </a:r>
            <a:r>
              <a:rPr lang="en-US">
                <a:ea typeface="Calibri" panose="020F0502020204030204" pitchFamily="34" charset="0"/>
              </a:rPr>
              <a:t>  cắt </a:t>
            </a:r>
            <a:r>
              <a:rPr lang="en-US" i="1">
                <a:ea typeface="Calibri" panose="020F0502020204030204" pitchFamily="34" charset="0"/>
              </a:rPr>
              <a:t>AB </a:t>
            </a:r>
            <a:r>
              <a:rPr lang="en-US">
                <a:ea typeface="Calibri" panose="020F0502020204030204" pitchFamily="34" charset="0"/>
              </a:rPr>
              <a:t> tại </a:t>
            </a:r>
            <a:r>
              <a:rPr lang="en-US" i="1">
                <a:ea typeface="Calibri" panose="020F0502020204030204" pitchFamily="34" charset="0"/>
              </a:rPr>
              <a:t>I</a:t>
            </a:r>
            <a:r>
              <a:rPr lang="en-US">
                <a:ea typeface="Calibri" panose="020F0502020204030204" pitchFamily="34" charset="0"/>
              </a:rPr>
              <a:t>, </a:t>
            </a:r>
            <a:r>
              <a:rPr lang="en-US" i="1">
                <a:ea typeface="Calibri" panose="020F0502020204030204" pitchFamily="34" charset="0"/>
              </a:rPr>
              <a:t>EF</a:t>
            </a:r>
            <a:r>
              <a:rPr lang="en-US">
                <a:ea typeface="Calibri" panose="020F0502020204030204" pitchFamily="34" charset="0"/>
              </a:rPr>
              <a:t>  cắt </a:t>
            </a:r>
            <a:r>
              <a:rPr lang="en-US" i="1">
                <a:ea typeface="Calibri" panose="020F0502020204030204" pitchFamily="34" charset="0"/>
              </a:rPr>
              <a:t>BC</a:t>
            </a:r>
            <a:r>
              <a:rPr lang="en-US">
                <a:ea typeface="Calibri" panose="020F0502020204030204" pitchFamily="34" charset="0"/>
              </a:rPr>
              <a:t>  tại </a:t>
            </a:r>
            <a:r>
              <a:rPr lang="en-US" i="1">
                <a:ea typeface="Calibri" panose="020F0502020204030204" pitchFamily="34" charset="0"/>
              </a:rPr>
              <a:t>J</a:t>
            </a:r>
            <a:r>
              <a:rPr lang="en-US">
                <a:ea typeface="Calibri" panose="020F0502020204030204" pitchFamily="34" charset="0"/>
              </a:rPr>
              <a:t>, </a:t>
            </a:r>
            <a:r>
              <a:rPr lang="en-US" i="1">
                <a:ea typeface="Calibri" panose="020F0502020204030204" pitchFamily="34" charset="0"/>
              </a:rPr>
              <a:t>FD</a:t>
            </a:r>
            <a:r>
              <a:rPr lang="en-US">
                <a:ea typeface="Calibri" panose="020F0502020204030204" pitchFamily="34" charset="0"/>
              </a:rPr>
              <a:t>  cắt </a:t>
            </a:r>
            <a:r>
              <a:rPr lang="en-US" i="1">
                <a:ea typeface="Calibri" panose="020F0502020204030204" pitchFamily="34" charset="0"/>
              </a:rPr>
              <a:t>CA</a:t>
            </a:r>
            <a:r>
              <a:rPr lang="en-US">
                <a:ea typeface="Calibri" panose="020F0502020204030204" pitchFamily="34" charset="0"/>
              </a:rPr>
              <a:t>  tại </a:t>
            </a:r>
            <a:r>
              <a:rPr lang="en-US" i="1">
                <a:ea typeface="Calibri" panose="020F0502020204030204" pitchFamily="34" charset="0"/>
              </a:rPr>
              <a:t>K</a:t>
            </a:r>
            <a:r>
              <a:rPr lang="en-US">
                <a:ea typeface="Calibri" panose="020F0502020204030204" pitchFamily="34" charset="0"/>
              </a:rPr>
              <a:t>. Chứng minh </a:t>
            </a:r>
            <a:r>
              <a:rPr lang="en-US" i="1">
                <a:ea typeface="Calibri" panose="020F0502020204030204" pitchFamily="34" charset="0"/>
              </a:rPr>
              <a:t>I, J, K </a:t>
            </a:r>
            <a:r>
              <a:rPr lang="en-US">
                <a:ea typeface="Calibri" panose="020F0502020204030204" pitchFamily="34" charset="0"/>
              </a:rPr>
              <a:t> thẳng hàng. </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170684"/>
                <a:ext cx="11813835" cy="350634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20000"/>
                  </a:lnSpc>
                  <a:spcBef>
                    <a:spcPts val="240"/>
                  </a:spcBef>
                  <a:spcAft>
                    <a:spcPts val="24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0">
                  <a:lnSpc>
                    <a:spcPct val="120000"/>
                  </a:lnSpc>
                  <a:spcBef>
                    <a:spcPts val="240"/>
                  </a:spcBef>
                  <a:spcAft>
                    <a:spcPts val="240"/>
                  </a:spcAft>
                </a:pPr>
                <a:r>
                  <a:rPr lang="en-US" sz="2800">
                    <a:ea typeface="Calibri" panose="020F0502020204030204" pitchFamily="34" charset="0"/>
                  </a:rPr>
                  <a:t>Tương tự </a:t>
                </a:r>
                <a14:m>
                  <m:oMath xmlns:m="http://schemas.openxmlformats.org/officeDocument/2006/math">
                    <m:r>
                      <a:rPr lang="en-US" sz="2800" i="1">
                        <a:latin typeface="Cambria Math" panose="02040503050406030204" pitchFamily="18" charset="0"/>
                        <a:ea typeface="Calibri" panose="020F0502020204030204" pitchFamily="34" charset="0"/>
                      </a:rPr>
                      <m:t>𝐽</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𝐸𝐹</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𝐽</m:t>
                    </m:r>
                  </m:oMath>
                </a14:m>
                <a:r>
                  <a:rPr lang="en-US" sz="2800">
                    <a:ea typeface="Calibri" panose="020F0502020204030204" pitchFamily="34" charset="0"/>
                  </a:rPr>
                  <a:t> thuộc giao tuyến của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𝐷𝐸𝐹</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m:t>
                        </m:r>
                      </m:e>
                    </m:d>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0">
                  <a:lnSpc>
                    <a:spcPct val="120000"/>
                  </a:lnSpc>
                  <a:spcBef>
                    <a:spcPts val="240"/>
                  </a:spcBef>
                  <a:spcAft>
                    <a:spcPts val="240"/>
                  </a:spcAft>
                </a:pPr>
                <a14:m>
                  <m:oMath xmlns:m="http://schemas.openxmlformats.org/officeDocument/2006/math">
                    <m:r>
                      <a:rPr lang="en-US" sz="2800" i="1">
                        <a:latin typeface="Cambria Math" panose="02040503050406030204" pitchFamily="18" charset="0"/>
                        <a:ea typeface="Calibri" panose="020F0502020204030204" pitchFamily="34" charset="0"/>
                      </a:rPr>
                      <m:t>𝐾</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𝐹𝐷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𝐾</m:t>
                    </m:r>
                  </m:oMath>
                </a14:m>
                <a:r>
                  <a:rPr lang="en-US" sz="2800">
                    <a:ea typeface="Calibri" panose="020F0502020204030204" pitchFamily="34" charset="0"/>
                  </a:rPr>
                  <a:t> thuộc giao tuyến của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𝐷𝐸𝐹</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m:t>
                        </m:r>
                      </m:e>
                    </m:d>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20000"/>
                  </a:lnSpc>
                  <a:spcBef>
                    <a:spcPts val="240"/>
                  </a:spcBef>
                  <a:spcAft>
                    <a:spcPts val="240"/>
                  </a:spcAft>
                </a:pPr>
                <a:r>
                  <a:rPr lang="en-US" sz="2800">
                    <a:ea typeface="Calibri" panose="020F0502020204030204" pitchFamily="34" charset="0"/>
                  </a:rPr>
                  <a:t>Do đó </a:t>
                </a:r>
                <a:r>
                  <a:rPr lang="en-US" sz="2800" i="1">
                    <a:ea typeface="Calibri" panose="020F0502020204030204" pitchFamily="34" charset="0"/>
                  </a:rPr>
                  <a:t>I, J, K</a:t>
                </a:r>
                <a:r>
                  <a:rPr lang="en-US" sz="2800">
                    <a:ea typeface="Calibri" panose="020F0502020204030204" pitchFamily="34" charset="0"/>
                  </a:rPr>
                  <a:t>  thẳng hàng do cùng thuộc đường thẳng giao tuyến của hai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𝐷𝐸𝐹</m:t>
                        </m:r>
                      </m:e>
                    </m:d>
                  </m:oMath>
                </a14:m>
                <a:r>
                  <a:rPr lang="en-US" sz="2800">
                    <a:ea typeface="Calibri" panose="020F0502020204030204" pitchFamily="34"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𝐴𝐵𝐶</m:t>
                        </m:r>
                      </m:e>
                    </m:d>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0">
                  <a:lnSpc>
                    <a:spcPct val="120000"/>
                  </a:lnSpc>
                  <a:spcBef>
                    <a:spcPts val="240"/>
                  </a:spcBef>
                  <a:spcAft>
                    <a:spcPts val="240"/>
                  </a:spcAft>
                </a:pPr>
                <a:endParaRPr lang="en-US" sz="280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170684"/>
                <a:ext cx="11813835" cy="3506342"/>
              </a:xfrm>
              <a:prstGeom prst="rect">
                <a:avLst/>
              </a:prstGeom>
              <a:blipFill>
                <a:blip r:embed="rId2"/>
                <a:stretch>
                  <a:fillRect l="-1134" t="-867" b="-173"/>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294104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742435"/>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5480" marR="0" indent="-629920">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latin typeface="Chu Van An" panose="02020603050405020304" pitchFamily="18" charset="0"/>
                <a:ea typeface="Times New Roman" panose="02020603050405020304" pitchFamily="18" charset="0"/>
              </a:rPr>
              <a:t>Cho hai đường thẳng a và b cắt nhau tại O và điểm M không thuộc mp(a,b)</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latin typeface="Chu Van An" panose="02020603050405020304" pitchFamily="18" charset="0"/>
                <a:ea typeface="Times New Roman" panose="02020603050405020304" pitchFamily="18" charset="0"/>
              </a:rPr>
              <a:t>a) Tìm giao tuyến của hai mặt phẳng (M,a) và (M,b)</a:t>
            </a: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256548"/>
            <a:ext cx="11838471" cy="352132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p>
          <a:p>
            <a:pPr marL="0" marR="0">
              <a:lnSpc>
                <a:spcPct val="107000"/>
              </a:lnSpc>
              <a:spcBef>
                <a:spcPts val="0"/>
              </a:spcBef>
              <a:spcAft>
                <a:spcPts val="800"/>
              </a:spcAft>
            </a:pPr>
            <a:r>
              <a:rPr lang="en-US">
                <a:latin typeface="Chu Van An" panose="02020603050405020304" pitchFamily="18" charset="0"/>
                <a:ea typeface="Times New Roman" panose="02020603050405020304" pitchFamily="18" charset="0"/>
              </a:rPr>
              <a:t> a) Giao tuyến của (M,a) và (M,b) là OM</a:t>
            </a:r>
            <a:endParaRPr lang="en-US" sz="280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C5378B53-0DBD-41F7-B113-2E584B9ED2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58291" y="3633082"/>
            <a:ext cx="4218798" cy="2877561"/>
          </a:xfrm>
          <a:prstGeom prst="rect">
            <a:avLst/>
          </a:prstGeom>
        </p:spPr>
      </p:pic>
    </p:spTree>
    <p:extLst>
      <p:ext uri="{BB962C8B-B14F-4D97-AF65-F5344CB8AC3E}">
        <p14:creationId xmlns:p14="http://schemas.microsoft.com/office/powerpoint/2010/main" val="182442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27721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latin typeface="Chu Van An" panose="02020603050405020304" pitchFamily="18" charset="0"/>
                <a:ea typeface="Times New Roman" panose="02020603050405020304" pitchFamily="18" charset="0"/>
              </a:rPr>
              <a:t>b) Lấy A, B lần lượt là hai điểm trên a, b và khác với điểm O. Tìm giao tuyến của (MAB) và mp(a,b)</a:t>
            </a:r>
            <a:endParaRPr lang="en-US" sz="24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2791327"/>
            <a:ext cx="11838471" cy="398654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solidFill>
                  <a:srgbClr val="333333"/>
                </a:solidFill>
                <a:latin typeface="Chu Van An" panose="02020603050405020304" pitchFamily="18" charset="0"/>
                <a:ea typeface="Times New Roman" panose="02020603050405020304" pitchFamily="18" charset="0"/>
              </a:rPr>
              <a:t> </a:t>
            </a:r>
          </a:p>
          <a:p>
            <a:pPr marL="0" marR="0">
              <a:lnSpc>
                <a:spcPct val="107000"/>
              </a:lnSpc>
              <a:spcBef>
                <a:spcPts val="0"/>
              </a:spcBef>
              <a:spcAft>
                <a:spcPts val="800"/>
              </a:spcAft>
            </a:pPr>
            <a:r>
              <a:rPr lang="en-US">
                <a:latin typeface="Chu Van An" panose="02020603050405020304" pitchFamily="18" charset="0"/>
                <a:ea typeface="Times New Roman" panose="02020603050405020304" pitchFamily="18" charset="0"/>
              </a:rPr>
              <a:t>b) Giao tuyến của (MAB) và mp(a,b) là AB</a:t>
            </a:r>
            <a:endParaRPr lang="en-US" sz="2800">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0928710E-5FED-48D1-98A7-5AB6448392B1}"/>
              </a:ext>
            </a:extLst>
          </p:cNvPr>
          <p:cNvPicPr>
            <a:picLocks noChangeAspect="1"/>
          </p:cNvPicPr>
          <p:nvPr/>
        </p:nvPicPr>
        <p:blipFill>
          <a:blip r:embed="rId2">
            <a:clrChange>
              <a:clrFrom>
                <a:srgbClr val="FF9D9D"/>
              </a:clrFrom>
              <a:clrTo>
                <a:srgbClr val="FF9D9D">
                  <a:alpha val="0"/>
                </a:srgbClr>
              </a:clrTo>
            </a:clrChange>
          </a:blip>
          <a:stretch>
            <a:fillRect/>
          </a:stretch>
        </p:blipFill>
        <p:spPr>
          <a:xfrm>
            <a:off x="8166320" y="3043810"/>
            <a:ext cx="3810769" cy="2025495"/>
          </a:xfrm>
          <a:prstGeom prst="rect">
            <a:avLst/>
          </a:prstGeom>
        </p:spPr>
      </p:pic>
    </p:spTree>
    <p:extLst>
      <p:ext uri="{BB962C8B-B14F-4D97-AF65-F5344CB8AC3E}">
        <p14:creationId xmlns:p14="http://schemas.microsoft.com/office/powerpoint/2010/main" val="121576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529696"/>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latin typeface="Chu Van An" panose="02020603050405020304" pitchFamily="18" charset="0"/>
                <a:ea typeface="Times New Roman" panose="02020603050405020304" pitchFamily="18" charset="0"/>
              </a:rPr>
              <a:t>c) Lấy điểm A' trên đoạn MA và điểm B' trên đoạn MB sao cho đường thẳng A'B' cắt mp(a,b) tại C. Chứng minh ba điểm A,B,C thẳng hàng.</a:t>
            </a:r>
            <a:endParaRPr lang="en-US" sz="240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24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043810"/>
            <a:ext cx="8528036" cy="373406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solidFill>
                  <a:srgbClr val="333333"/>
                </a:solidFill>
                <a:latin typeface="Chu Van An" panose="02020603050405020304" pitchFamily="18" charset="0"/>
                <a:ea typeface="Times New Roman" panose="02020603050405020304" pitchFamily="18" charset="0"/>
              </a:rPr>
              <a:t> </a:t>
            </a:r>
          </a:p>
          <a:p>
            <a:r>
              <a:rPr lang="en-US"/>
              <a:t>Giao tuyến của mặt phẳng (MAB) và mp(a,b) là AB</a:t>
            </a:r>
          </a:p>
          <a:p>
            <a:r>
              <a:rPr lang="en-US"/>
              <a:t>Mà đường thằng A'B' thuộc mặt phẳng (MAB) cắt mp(a,b) tại C.</a:t>
            </a:r>
          </a:p>
          <a:p>
            <a:r>
              <a:rPr lang="en-US"/>
              <a:t>Suy ra C thuộc đường thẳng AB hay A,B,C thẳng hàng</a:t>
            </a:r>
            <a:endParaRPr lang="en-US" sz="280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47C65F14-E072-4EBA-8207-5D4E0FECBFF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40293" y="3111904"/>
            <a:ext cx="3188454" cy="2645893"/>
          </a:xfrm>
          <a:prstGeom prst="rect">
            <a:avLst/>
          </a:prstGeom>
        </p:spPr>
      </p:pic>
    </p:spTree>
    <p:extLst>
      <p:ext uri="{BB962C8B-B14F-4D97-AF65-F5344CB8AC3E}">
        <p14:creationId xmlns:p14="http://schemas.microsoft.com/office/powerpoint/2010/main" val="59471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709199"/>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5</a:t>
            </a:r>
            <a:r>
              <a:rPr lang="vi-VN"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Times New Roman" panose="02020603050405020304" pitchFamily="18" charset="0"/>
                <a:cs typeface="Times New Roman" panose="02020603050405020304" pitchFamily="18" charset="0"/>
              </a:rPr>
              <a:t>Tìm tập hợp giao điểm của hai đường thẳng.</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2" y="1734957"/>
                <a:ext cx="11404682" cy="4775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a:solidFill>
                      <a:srgbClr val="0000FF"/>
                    </a:solidFill>
                    <a:ea typeface="Times New Roman" panose="02020603050405020304" pitchFamily="18" charset="0"/>
                  </a:rPr>
                  <a:t>Phương pháp</a:t>
                </a:r>
              </a:p>
              <a:p>
                <a:pPr marL="0" marR="0" algn="just">
                  <a:lnSpc>
                    <a:spcPct val="120000"/>
                  </a:lnSpc>
                  <a:spcBef>
                    <a:spcPts val="600"/>
                  </a:spcBef>
                  <a:spcAft>
                    <a:spcPts val="600"/>
                  </a:spcAft>
                  <a:tabLst>
                    <a:tab pos="0" algn="l"/>
                    <a:tab pos="228600" algn="l"/>
                    <a:tab pos="1600200" algn="l"/>
                    <a:tab pos="3200400" algn="l"/>
                    <a:tab pos="4800600" algn="l"/>
                  </a:tabLst>
                </a:pPr>
                <a:r>
                  <a:rPr lang="en-US" b="1">
                    <a:solidFill>
                      <a:srgbClr val="0000FF"/>
                    </a:solidFill>
                    <a:ea typeface="Times New Roman" panose="02020603050405020304" pitchFamily="18" charset="0"/>
                  </a:rPr>
                  <a:t> </a:t>
                </a:r>
                <a:r>
                  <a:rPr lang="en-US">
                    <a:ea typeface="Calibri" panose="020F0502020204030204" pitchFamily="34" charset="0"/>
                  </a:rPr>
                  <a:t>Áp dụng kết quả:</a:t>
                </a: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rPr>
                        </m:ctrlPr>
                      </m:dPr>
                      <m:e>
                        <m:eqArr>
                          <m:eqArrPr>
                            <m:ctrlPr>
                              <a:rPr lang="en-US" i="1">
                                <a:latin typeface="Cambria Math" panose="02040503050406030204" pitchFamily="18" charset="0"/>
                                <a:ea typeface="Calibri" panose="020F0502020204030204" pitchFamily="34" charset="0"/>
                              </a:rPr>
                            </m:ctrlPr>
                          </m:eqArrPr>
                          <m:e>
                            <m:r>
                              <a:rPr lang="en-US" i="1">
                                <a:latin typeface="Cambria Math" panose="02040503050406030204" pitchFamily="18" charset="0"/>
                                <a:ea typeface="Calibri" panose="020F0502020204030204" pitchFamily="34" charset="0"/>
                              </a:rPr>
                              <m:t>𝐼</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e>
                          <m:e>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𝑃</m:t>
                                </m:r>
                              </m:e>
                            </m:d>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𝑄</m:t>
                                </m:r>
                              </m:e>
                            </m:d>
                          </m:e>
                          <m:e>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𝑃</m:t>
                                </m: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𝑄</m:t>
                                </m:r>
                              </m:e>
                            </m:d>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𝑐</m:t>
                            </m:r>
                          </m:e>
                        </m:eqArr>
                      </m:e>
                    </m:d>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𝐼</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𝑐</m:t>
                    </m:r>
                  </m:oMath>
                </a14:m>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55222" y="1734957"/>
                <a:ext cx="11404682" cy="4775025"/>
              </a:xfrm>
              <a:prstGeom prst="rect">
                <a:avLst/>
              </a:prstGeom>
              <a:blipFill>
                <a:blip r:embed="rId2"/>
                <a:stretch>
                  <a:fillRect l="-1229" t="-766"/>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641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1"/>
            <a:ext cx="11813836" cy="2326265"/>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sz="2800">
                <a:ea typeface="Calibri" panose="020F0502020204030204" pitchFamily="34" charset="0"/>
              </a:rPr>
              <a:t>Cho tứ diện ABCD. Gọi K là trung điểm của cạnh BC, H là một điểm cố định trên cạnh AC. Mặt phẳng (P) di động chứa HK, cắt các cạnh BD và AD lần lượt tại M và N.</a:t>
            </a:r>
            <a:endParaRPr lang="en-US" sz="2800">
              <a:latin typeface="Calibri" panose="020F0502020204030204" pitchFamily="34" charset="0"/>
              <a:ea typeface="Calibri" panose="020F0502020204030204" pitchFamily="34" charset="0"/>
            </a:endParaRPr>
          </a:p>
          <a:p>
            <a:pPr marL="342900" marR="0" lvl="0" indent="-342900" algn="just">
              <a:lnSpc>
                <a:spcPct val="120000"/>
              </a:lnSpc>
              <a:spcBef>
                <a:spcPts val="600"/>
              </a:spcBef>
              <a:spcAft>
                <a:spcPts val="600"/>
              </a:spcAft>
              <a:buFont typeface="+mj-lt"/>
              <a:buAutoNum type="alphaLcPeriod"/>
              <a:tabLst>
                <a:tab pos="0" algn="l"/>
                <a:tab pos="228600" algn="l"/>
                <a:tab pos="1600200" algn="l"/>
                <a:tab pos="3200400" algn="l"/>
                <a:tab pos="4800600" algn="l"/>
              </a:tabLst>
            </a:pPr>
            <a:r>
              <a:rPr lang="en-US" sz="2800">
                <a:ea typeface="Calibri" panose="020F0502020204030204" pitchFamily="34" charset="0"/>
              </a:rPr>
              <a:t>Giả sử cho trước điểm M không là trung điểm của BD, hãy xác định điểm N.</a:t>
            </a:r>
            <a:endParaRPr lang="en-US" sz="2800">
              <a:latin typeface="Calibri" panose="020F0502020204030204" pitchFamily="34" charset="0"/>
              <a:ea typeface="Calibri" panose="020F0502020204030204" pitchFamily="34" charset="0"/>
            </a:endParaRPr>
          </a:p>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nl-NL" dirty="0">
                <a:solidFill>
                  <a:srgbClr val="800080"/>
                </a:solidFill>
                <a:latin typeface="Aarial"/>
              </a:rPr>
              <a:t>	</a:t>
            </a:r>
            <a:r>
              <a:rPr lang="nl-NL" dirty="0">
                <a:latin typeface="Aarial"/>
              </a:rPr>
              <a:t>	</a:t>
            </a:r>
            <a:endParaRPr lang="en-US" dirty="0">
              <a:latin typeface="Aarial"/>
            </a:endParaRPr>
          </a:p>
          <a:p>
            <a:pPr marL="0" marR="0" indent="0">
              <a:lnSpc>
                <a:spcPct val="110000"/>
              </a:lnSpc>
              <a:spcBef>
                <a:spcPts val="100"/>
              </a:spcBef>
              <a:spcAft>
                <a:spcPts val="100"/>
              </a:spcAft>
              <a:buNone/>
              <a:tabLst>
                <a:tab pos="629920" algn="l"/>
              </a:tabLst>
            </a:pPr>
            <a:r>
              <a:rPr lang="fr-FR" dirty="0">
                <a:solidFill>
                  <a:srgbClr val="663300"/>
                </a:solidFill>
                <a:latin typeface="Aarial"/>
                <a:ea typeface="Times New Roman" panose="02020603050405020304" pitchFamily="18" charset="0"/>
              </a:rPr>
              <a:t>	</a:t>
            </a:r>
            <a:endParaRPr lang="en-US" sz="2800" dirty="0">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840375"/>
                <a:ext cx="11859522" cy="293749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endParaRPr lang="en-US" b="1" dirty="0">
                  <a:solidFill>
                    <a:srgbClr val="1F3763"/>
                  </a:solidFill>
                  <a:ea typeface="Times New Roman" panose="02020603050405020304" pitchFamily="18" charset="0"/>
                </a:endParaRPr>
              </a:p>
              <a:p>
                <a:pPr marL="342900" marR="0" lvl="0" indent="-342900" algn="just">
                  <a:lnSpc>
                    <a:spcPct val="120000"/>
                  </a:lnSpc>
                  <a:spcBef>
                    <a:spcPts val="600"/>
                  </a:spcBef>
                  <a:spcAft>
                    <a:spcPts val="600"/>
                  </a:spcAft>
                  <a:buFont typeface="+mj-lt"/>
                  <a:buAutoNum type="alphaLcPeriod"/>
                  <a:tabLst>
                    <a:tab pos="0" algn="l"/>
                    <a:tab pos="228600" algn="l"/>
                    <a:tab pos="1600200" algn="l"/>
                    <a:tab pos="3200400" algn="l"/>
                    <a:tab pos="4800600" algn="l"/>
                  </a:tabLst>
                </a:pPr>
                <a:r>
                  <a:rPr lang="en-US">
                    <a:ea typeface="Times New Roman" panose="02020603050405020304" pitchFamily="18" charset="0"/>
                  </a:rPr>
                  <a:t> Trong mp(BCD): </a:t>
                </a:r>
                <a14:m>
                  <m:oMath xmlns:m="http://schemas.openxmlformats.org/officeDocument/2006/math">
                    <m:r>
                      <a:rPr lang="en-US" i="1">
                        <a:latin typeface="Cambria Math" panose="02040503050406030204" pitchFamily="18" charset="0"/>
                        <a:ea typeface="Calibri" panose="020F0502020204030204" pitchFamily="34" charset="0"/>
                      </a:rPr>
                      <m:t>𝐾𝑀</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𝐶𝐷</m:t>
                    </m:r>
                    <m:r>
                      <a:rPr lang="en-US" i="1">
                        <a:latin typeface="Cambria Math" panose="02040503050406030204" pitchFamily="18" charset="0"/>
                        <a:ea typeface="Calibri" panose="020F0502020204030204" pitchFamily="34" charset="0"/>
                      </a:rPr>
                      <m:t>=</m:t>
                    </m:r>
                    <m:d>
                      <m:dPr>
                        <m:begChr m:val="{"/>
                        <m:endChr m:val="}"/>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𝐸</m:t>
                        </m:r>
                      </m:e>
                    </m:d>
                  </m:oMath>
                </a14:m>
                <a:r>
                  <a:rPr lang="en-US">
                    <a:ea typeface="Times New Roman" panose="02020603050405020304" pitchFamily="18" charset="0"/>
                  </a:rPr>
                  <a:t>.</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Trong mp(ACD): </a:t>
                </a:r>
                <a14:m>
                  <m:oMath xmlns:m="http://schemas.openxmlformats.org/officeDocument/2006/math">
                    <m:r>
                      <a:rPr lang="en-US" i="1">
                        <a:latin typeface="Cambria Math" panose="02040503050406030204" pitchFamily="18" charset="0"/>
                        <a:ea typeface="Calibri" panose="020F0502020204030204" pitchFamily="34" charset="0"/>
                      </a:rPr>
                      <m:t>𝐻𝐸</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𝐴𝐷</m:t>
                    </m:r>
                    <m:r>
                      <a:rPr lang="en-US" i="1">
                        <a:latin typeface="Cambria Math" panose="02040503050406030204" pitchFamily="18" charset="0"/>
                        <a:ea typeface="Calibri" panose="020F0502020204030204" pitchFamily="34" charset="0"/>
                      </a:rPr>
                      <m:t>=</m:t>
                    </m:r>
                    <m:d>
                      <m:dPr>
                        <m:begChr m:val="{"/>
                        <m:endChr m:val="}"/>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𝑁</m:t>
                        </m:r>
                      </m:e>
                    </m:d>
                  </m:oMath>
                </a14:m>
                <a:r>
                  <a:rPr lang="en-US">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Mà </a:t>
                </a:r>
                <a14:m>
                  <m:oMath xmlns:m="http://schemas.openxmlformats.org/officeDocument/2006/math">
                    <m:r>
                      <a:rPr lang="en-US" i="1">
                        <a:latin typeface="Cambria Math" panose="02040503050406030204" pitchFamily="18" charset="0"/>
                        <a:ea typeface="Calibri" panose="020F0502020204030204" pitchFamily="34" charset="0"/>
                      </a:rPr>
                      <m:t>𝐻𝐸</m:t>
                    </m:r>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𝑃</m:t>
                        </m:r>
                      </m:e>
                    </m:d>
                  </m:oMath>
                </a14:m>
                <a:r>
                  <a:rPr lang="en-US">
                    <a:ea typeface="Calibri" panose="020F0502020204030204" pitchFamily="34" charset="0"/>
                  </a:rPr>
                  <a:t> nên </a:t>
                </a:r>
                <a14:m>
                  <m:oMath xmlns:m="http://schemas.openxmlformats.org/officeDocument/2006/math">
                    <m:r>
                      <a:rPr lang="en-US" i="1">
                        <a:latin typeface="Cambria Math" panose="02040503050406030204" pitchFamily="18" charset="0"/>
                        <a:ea typeface="Calibri" panose="020F0502020204030204" pitchFamily="34" charset="0"/>
                      </a:rPr>
                      <m:t>𝑁</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𝐴𝐷</m:t>
                    </m:r>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𝑃</m:t>
                        </m:r>
                      </m:e>
                    </m:d>
                  </m:oMath>
                </a14:m>
                <a:r>
                  <a:rPr lang="en-US">
                    <a:ea typeface="Calibri" panose="020F0502020204030204" pitchFamily="34" charset="0"/>
                  </a:rPr>
                  <a:t> là điểm cần tìm.</a:t>
                </a: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840375"/>
                <a:ext cx="11859522" cy="2937495"/>
              </a:xfrm>
              <a:prstGeom prst="rect">
                <a:avLst/>
              </a:prstGeom>
              <a:blipFill>
                <a:blip r:embed="rId2"/>
                <a:stretch>
                  <a:fillRect l="-1129" t="-1033" b="-3099"/>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53873942-A81F-4C9C-9A8C-B247CF173604}"/>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8368910" y="3993050"/>
            <a:ext cx="3587128" cy="2475191"/>
          </a:xfrm>
          <a:prstGeom prst="rect">
            <a:avLst/>
          </a:prstGeom>
        </p:spPr>
      </p:pic>
    </p:spTree>
    <p:extLst>
      <p:ext uri="{BB962C8B-B14F-4D97-AF65-F5344CB8AC3E}">
        <p14:creationId xmlns:p14="http://schemas.microsoft.com/office/powerpoint/2010/main" val="242418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215350"/>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a:lnSpc>
                <a:spcPct val="120000"/>
              </a:lnSpc>
              <a:spcBef>
                <a:spcPts val="600"/>
              </a:spcBef>
              <a:spcAft>
                <a:spcPts val="600"/>
              </a:spcAft>
              <a:buFont typeface="+mj-lt"/>
              <a:buAutoNum type="alphaLcPeriod"/>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a:ea typeface="Calibri" panose="020F0502020204030204" pitchFamily="34" charset="0"/>
              </a:rPr>
              <a:t>b)</a:t>
            </a:r>
            <a:r>
              <a:rPr lang="en-US" sz="2800">
                <a:ea typeface="Calibri" panose="020F0502020204030204" pitchFamily="34" charset="0"/>
              </a:rPr>
              <a:t>Tìm tập hợp giao điểm I của hai đường HM và KN khi M di động trên canh BD.</a:t>
            </a:r>
            <a:endParaRPr lang="en-US" sz="2400">
              <a:latin typeface="Calibri" panose="020F0502020204030204" pitchFamily="34" charset="0"/>
              <a:ea typeface="Calibri" panose="020F0502020204030204" pitchFamily="34" charset="0"/>
            </a:endParaRPr>
          </a:p>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nl-NL" dirty="0">
                <a:solidFill>
                  <a:srgbClr val="800080"/>
                </a:solidFill>
                <a:latin typeface="Aarial"/>
              </a:rPr>
              <a:t>	</a:t>
            </a:r>
            <a:r>
              <a:rPr lang="nl-NL" dirty="0">
                <a:latin typeface="Aarial"/>
              </a:rPr>
              <a:t>	</a:t>
            </a:r>
            <a:endParaRPr lang="en-US" dirty="0">
              <a:latin typeface="Aarial"/>
            </a:endParaRPr>
          </a:p>
          <a:p>
            <a:pPr marL="0" marR="0" indent="0">
              <a:lnSpc>
                <a:spcPct val="110000"/>
              </a:lnSpc>
              <a:spcBef>
                <a:spcPts val="100"/>
              </a:spcBef>
              <a:spcAft>
                <a:spcPts val="100"/>
              </a:spcAft>
              <a:buNone/>
              <a:tabLst>
                <a:tab pos="629920" algn="l"/>
              </a:tabLst>
            </a:pPr>
            <a:r>
              <a:rPr lang="fr-FR" dirty="0">
                <a:solidFill>
                  <a:srgbClr val="663300"/>
                </a:solidFill>
                <a:latin typeface="Aarial"/>
                <a:ea typeface="Times New Roman" panose="02020603050405020304" pitchFamily="18" charset="0"/>
              </a:rPr>
              <a:t>	</a:t>
            </a:r>
            <a:endParaRPr lang="en-US" sz="2800" dirty="0">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2729462"/>
                <a:ext cx="11859522" cy="404840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r>
                  <a:rPr lang="en-US">
                    <a:ea typeface="Times New Roman" panose="02020603050405020304" pitchFamily="18" charset="0"/>
                  </a:rPr>
                  <a:t> </a:t>
                </a:r>
              </a:p>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a:ea typeface="Times New Roman" panose="02020603050405020304" pitchFamily="18" charset="0"/>
                  </a:rPr>
                  <a:t>b) Ta có:</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𝐻𝑀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𝐾𝑁</m:t>
                            </m:r>
                          </m:e>
                          <m:e>
                            <m:r>
                              <a:rPr lang="en-US" sz="2800" i="1">
                                <a:latin typeface="Cambria Math" panose="02040503050406030204" pitchFamily="18" charset="0"/>
                                <a:ea typeface="Calibri" panose="020F0502020204030204" pitchFamily="34" charset="0"/>
                              </a:rPr>
                              <m:t>𝐻𝑀</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𝐻𝐵𝐷</m:t>
                                </m:r>
                              </m:e>
                            </m:d>
                          </m:e>
                          <m:e>
                            <m:r>
                              <a:rPr lang="en-US" sz="2800" i="1">
                                <a:latin typeface="Cambria Math" panose="02040503050406030204" pitchFamily="18" charset="0"/>
                                <a:ea typeface="Calibri" panose="020F0502020204030204" pitchFamily="34" charset="0"/>
                              </a:rPr>
                              <m:t>𝐾𝑁</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𝐴𝐾𝐷</m:t>
                                </m:r>
                              </m:e>
                            </m:d>
                          </m:e>
                        </m:eqArr>
                      </m:e>
                    </m:d>
                  </m:oMath>
                </a14:m>
                <a:endParaRPr lang="en-US" sz="2800" i="1">
                  <a:latin typeface="Cambria Math" panose="02040503050406030204" pitchFamily="18"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𝐻𝐵𝐷</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𝐴𝐾𝐷</m:t>
                        </m:r>
                      </m:e>
                    </m:d>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oMath>
                </a14:m>
                <a:endParaRPr lang="en-US" sz="2800">
                  <a:latin typeface="Calibri" panose="020F0502020204030204" pitchFamily="34" charset="0"/>
                  <a:ea typeface="Calibri" panose="020F0502020204030204" pitchFamily="34" charset="0"/>
                </a:endParaRPr>
              </a:p>
              <a:p>
                <a:pPr marL="0" marR="0" indent="0" algn="just">
                  <a:lnSpc>
                    <a:spcPct val="120000"/>
                  </a:lnSpc>
                  <a:spcBef>
                    <a:spcPts val="600"/>
                  </a:spcBef>
                  <a:spcAft>
                    <a:spcPts val="600"/>
                  </a:spcAft>
                  <a:buNone/>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2729462"/>
                <a:ext cx="11859522" cy="4048409"/>
              </a:xfrm>
              <a:prstGeom prst="rect">
                <a:avLst/>
              </a:prstGeom>
              <a:blipFill>
                <a:blip r:embed="rId2"/>
                <a:stretch>
                  <a:fillRect l="-1232" t="-751"/>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17101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1"/>
            <a:ext cx="11813836" cy="1164921"/>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ea typeface="Calibri" panose="020F0502020204030204" pitchFamily="34" charset="0"/>
              </a:rPr>
              <a:t>: b)</a:t>
            </a:r>
            <a:r>
              <a:rPr lang="en-US" sz="2800">
                <a:ea typeface="Calibri" panose="020F0502020204030204" pitchFamily="34" charset="0"/>
              </a:rPr>
              <a:t>Tìm tập hợp giao điểm I của hai đường HM và KN khi M di động trên canh BD.</a:t>
            </a:r>
            <a:endParaRPr lang="en-US" sz="2400">
              <a:latin typeface="Calibri" panose="020F0502020204030204" pitchFamily="34" charset="0"/>
              <a:ea typeface="Calibri" panose="020F0502020204030204" pitchFamily="34" charset="0"/>
            </a:endParaRPr>
          </a:p>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nl-NL" dirty="0">
                <a:solidFill>
                  <a:srgbClr val="800080"/>
                </a:solidFill>
                <a:latin typeface="Aarial"/>
              </a:rPr>
              <a:t>	</a:t>
            </a:r>
            <a:r>
              <a:rPr lang="nl-NL" dirty="0">
                <a:latin typeface="Aarial"/>
              </a:rPr>
              <a:t>	</a:t>
            </a:r>
            <a:endParaRPr lang="en-US" dirty="0">
              <a:latin typeface="Aarial"/>
            </a:endParaRPr>
          </a:p>
          <a:p>
            <a:pPr marL="0" marR="0" indent="0">
              <a:lnSpc>
                <a:spcPct val="110000"/>
              </a:lnSpc>
              <a:spcBef>
                <a:spcPts val="100"/>
              </a:spcBef>
              <a:spcAft>
                <a:spcPts val="100"/>
              </a:spcAft>
              <a:buNone/>
              <a:tabLst>
                <a:tab pos="629920" algn="l"/>
              </a:tabLst>
            </a:pPr>
            <a:r>
              <a:rPr lang="fr-FR" dirty="0">
                <a:solidFill>
                  <a:srgbClr val="663300"/>
                </a:solidFill>
                <a:latin typeface="Aarial"/>
                <a:ea typeface="Times New Roman" panose="02020603050405020304" pitchFamily="18" charset="0"/>
              </a:rPr>
              <a:t>	</a:t>
            </a:r>
            <a:endParaRPr lang="en-US" sz="2800" dirty="0">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70439" y="2679032"/>
                <a:ext cx="11859522" cy="4098838"/>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r>
                  <a:rPr lang="en-US">
                    <a:ea typeface="Times New Roman" panose="02020603050405020304" pitchFamily="18" charset="0"/>
                  </a:rPr>
                  <a:t> </a:t>
                </a: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Trong mp(ABC): </a:t>
                </a:r>
                <a14:m>
                  <m:oMath xmlns:m="http://schemas.openxmlformats.org/officeDocument/2006/math">
                    <m:r>
                      <a:rPr lang="en-US" sz="2800" i="1">
                        <a:latin typeface="Cambria Math" panose="02040503050406030204" pitchFamily="18" charset="0"/>
                        <a:ea typeface="Calibri" panose="020F0502020204030204" pitchFamily="34" charset="0"/>
                      </a:rPr>
                      <m:t>𝐵𝐻</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𝐴𝐾</m:t>
                    </m:r>
                    <m:r>
                      <a:rPr lang="en-US" sz="2800" i="1">
                        <a:latin typeface="Cambria Math" panose="02040503050406030204" pitchFamily="18" charset="0"/>
                        <a:ea typeface="Calibri" panose="020F0502020204030204" pitchFamily="34" charset="0"/>
                      </a:rPr>
                      <m:t>=</m:t>
                    </m:r>
                    <m:d>
                      <m:dPr>
                        <m:begChr m:val="{"/>
                        <m:endChr m:val="}"/>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𝐹</m:t>
                        </m:r>
                      </m:e>
                    </m:d>
                  </m:oMath>
                </a14:m>
                <a:endParaRPr lang="en-US" sz="2800" i="1">
                  <a:latin typeface="Cambria Math" panose="02040503050406030204" pitchFamily="18"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𝐹</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𝐻𝐵𝐷</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𝐴𝐾𝐷</m:t>
                        </m:r>
                      </m:e>
                    </m:d>
                  </m:oMath>
                </a14:m>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Mà </a:t>
                </a:r>
                <a14:m>
                  <m:oMath xmlns:m="http://schemas.openxmlformats.org/officeDocument/2006/math">
                    <m:r>
                      <a:rPr lang="en-US" sz="2800" i="1">
                        <a:latin typeface="Cambria Math" panose="02040503050406030204" pitchFamily="18" charset="0"/>
                        <a:ea typeface="Calibri" panose="020F0502020204030204" pitchFamily="34" charset="0"/>
                      </a:rPr>
                      <m:t>𝐷</m:t>
                    </m:r>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𝐻𝐵𝐷</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𝐴𝐾𝐷</m:t>
                        </m:r>
                      </m:e>
                    </m:d>
                  </m:oMath>
                </a14:m>
                <a:r>
                  <a:rPr lang="en-US" sz="2800">
                    <a:ea typeface="Calibri" panose="020F0502020204030204" pitchFamily="34" charset="0"/>
                  </a:rPr>
                  <a:t>, </a:t>
                </a: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nên </a:t>
                </a:r>
                <a14:m>
                  <m:oMath xmlns:m="http://schemas.openxmlformats.org/officeDocument/2006/math">
                    <m:r>
                      <a:rPr lang="en-US" sz="2800" i="1">
                        <a:latin typeface="Cambria Math" panose="02040503050406030204" pitchFamily="18" charset="0"/>
                        <a:ea typeface="Calibri" panose="020F0502020204030204" pitchFamily="34" charset="0"/>
                      </a:rPr>
                      <m:t>𝐷𝐹</m:t>
                    </m:r>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𝐻𝐵𝐷</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𝐴𝐾𝐷</m:t>
                        </m:r>
                      </m:e>
                    </m:d>
                  </m:oMath>
                </a14:m>
                <a:r>
                  <a:rPr lang="en-US" sz="2800">
                    <a:ea typeface="Calibri" panose="020F0502020204030204" pitchFamily="34" charset="0"/>
                  </a:rPr>
                  <a:t>	(2)</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Từ (1) và (2) suy ra I chạy trên đường thẳng cố định DF.</a:t>
                </a:r>
                <a:endParaRPr lang="en-US" sz="2800">
                  <a:latin typeface="Calibri" panose="020F0502020204030204" pitchFamily="34" charset="0"/>
                  <a:ea typeface="Calibri" panose="020F0502020204030204" pitchFamily="34" charset="0"/>
                </a:endParaRPr>
              </a:p>
              <a:p>
                <a:pPr marL="0" marR="0" indent="0" algn="just">
                  <a:lnSpc>
                    <a:spcPct val="120000"/>
                  </a:lnSpc>
                  <a:spcBef>
                    <a:spcPts val="600"/>
                  </a:spcBef>
                  <a:spcAft>
                    <a:spcPts val="600"/>
                  </a:spcAft>
                  <a:buNone/>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170439" y="2679032"/>
                <a:ext cx="11859522" cy="4098838"/>
              </a:xfrm>
              <a:prstGeom prst="rect">
                <a:avLst/>
              </a:prstGeom>
              <a:blipFill>
                <a:blip r:embed="rId2"/>
                <a:stretch>
                  <a:fillRect l="-1130" t="-741" b="-44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37382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wipe(up)">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wipe(up)">
                                      <p:cBhvr>
                                        <p:cTn id="5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1"/>
            <a:ext cx="11813836" cy="118096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a:ea typeface="Calibri" panose="020F0502020204030204" pitchFamily="34" charset="0"/>
              </a:rPr>
              <a:t>b)</a:t>
            </a:r>
            <a:r>
              <a:rPr lang="en-US" sz="2800">
                <a:ea typeface="Calibri" panose="020F0502020204030204" pitchFamily="34" charset="0"/>
              </a:rPr>
              <a:t>Tìm tập hợp giao điểm I của hai đường HM và KN khi M di động trên canh BD.</a:t>
            </a:r>
            <a:endParaRPr lang="en-US" sz="2400">
              <a:latin typeface="Calibri" panose="020F0502020204030204" pitchFamily="34" charset="0"/>
              <a:ea typeface="Calibri" panose="020F0502020204030204" pitchFamily="34" charset="0"/>
            </a:endParaRPr>
          </a:p>
          <a:p>
            <a:pPr marL="0" marR="0" lvl="0" indent="0" algn="just">
              <a:lnSpc>
                <a:spcPct val="120000"/>
              </a:lnSpc>
              <a:spcBef>
                <a:spcPts val="600"/>
              </a:spcBef>
              <a:spcAft>
                <a:spcPts val="600"/>
              </a:spcAft>
              <a:buNone/>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nl-NL" dirty="0">
                <a:solidFill>
                  <a:srgbClr val="800080"/>
                </a:solidFill>
                <a:latin typeface="Aarial"/>
              </a:rPr>
              <a:t>	</a:t>
            </a:r>
            <a:r>
              <a:rPr lang="nl-NL" dirty="0">
                <a:latin typeface="Aarial"/>
              </a:rPr>
              <a:t>	</a:t>
            </a:r>
            <a:endParaRPr lang="en-US" dirty="0">
              <a:latin typeface="Aarial"/>
            </a:endParaRPr>
          </a:p>
          <a:p>
            <a:pPr marL="0" marR="0" indent="0">
              <a:lnSpc>
                <a:spcPct val="110000"/>
              </a:lnSpc>
              <a:spcBef>
                <a:spcPts val="100"/>
              </a:spcBef>
              <a:spcAft>
                <a:spcPts val="100"/>
              </a:spcAft>
              <a:buNone/>
              <a:tabLst>
                <a:tab pos="629920" algn="l"/>
              </a:tabLst>
            </a:pPr>
            <a:r>
              <a:rPr lang="fr-FR" dirty="0">
                <a:solidFill>
                  <a:srgbClr val="663300"/>
                </a:solidFill>
                <a:latin typeface="Aarial"/>
                <a:ea typeface="Times New Roman" panose="02020603050405020304" pitchFamily="18" charset="0"/>
              </a:rPr>
              <a:t>	</a:t>
            </a:r>
            <a:endParaRPr lang="en-US" sz="2800" dirty="0">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2695075"/>
                <a:ext cx="11859522" cy="408279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giải</a:t>
                </a:r>
                <a:r>
                  <a:rPr lang="en-US">
                    <a:ea typeface="Times New Roman" panose="02020603050405020304" pitchFamily="18" charset="0"/>
                  </a:rPr>
                  <a:t> </a:t>
                </a:r>
              </a:p>
              <a:p>
                <a:pPr marL="0" marR="0" algn="just">
                  <a:lnSpc>
                    <a:spcPct val="120000"/>
                  </a:lnSpc>
                  <a:spcBef>
                    <a:spcPts val="600"/>
                  </a:spcBef>
                  <a:spcAft>
                    <a:spcPts val="600"/>
                  </a:spcAft>
                  <a:tabLst>
                    <a:tab pos="0" algn="l"/>
                    <a:tab pos="228600" algn="l"/>
                    <a:tab pos="1600200" algn="l"/>
                    <a:tab pos="3200400" algn="l"/>
                    <a:tab pos="4800600" algn="l"/>
                  </a:tabLst>
                </a:pPr>
                <a:r>
                  <a:rPr lang="en-US" sz="2800" i="1">
                    <a:ea typeface="Calibri" panose="020F0502020204030204" pitchFamily="34" charset="0"/>
                  </a:rPr>
                  <a:t>Giới hạn:</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Cho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𝐷</m:t>
                    </m:r>
                  </m:oMath>
                </a14:m>
                <a:r>
                  <a:rPr lang="en-US" sz="2800">
                    <a:ea typeface="Calibri" panose="020F0502020204030204" pitchFamily="34" charset="0"/>
                  </a:rPr>
                  <a:t> thì </a:t>
                </a:r>
                <a14:m>
                  <m:oMath xmlns:m="http://schemas.openxmlformats.org/officeDocument/2006/math">
                    <m:r>
                      <a:rPr lang="en-US" sz="2800" i="1">
                        <a:latin typeface="Cambria Math" panose="02040503050406030204" pitchFamily="18" charset="0"/>
                        <a:ea typeface="Calibri" panose="020F0502020204030204" pitchFamily="34" charset="0"/>
                      </a:rPr>
                      <m:t>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𝐷</m:t>
                    </m:r>
                  </m:oMath>
                </a14:m>
                <a:r>
                  <a:rPr lang="en-US" sz="2800">
                    <a:ea typeface="Calibri" panose="020F0502020204030204" pitchFamily="34" charset="0"/>
                  </a:rPr>
                  <a:t>. Khi đó </a:t>
                </a:r>
                <a14:m>
                  <m:oMath xmlns:m="http://schemas.openxmlformats.org/officeDocument/2006/math">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𝐷</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Cho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m:t>
                    </m:r>
                  </m:oMath>
                </a14:m>
                <a:r>
                  <a:rPr lang="en-US" sz="2800">
                    <a:ea typeface="Calibri" panose="020F0502020204030204" pitchFamily="34" charset="0"/>
                  </a:rPr>
                  <a:t> thì </a:t>
                </a:r>
                <a14:m>
                  <m:oMath xmlns:m="http://schemas.openxmlformats.org/officeDocument/2006/math">
                    <m:r>
                      <a:rPr lang="en-US" sz="2800" i="1">
                        <a:latin typeface="Cambria Math" panose="02040503050406030204" pitchFamily="18" charset="0"/>
                        <a:ea typeface="Calibri" panose="020F0502020204030204" pitchFamily="34" charset="0"/>
                      </a:rPr>
                      <m:t>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m:t>
                    </m:r>
                  </m:oMath>
                </a14:m>
                <a:r>
                  <a:rPr lang="en-US" sz="2800">
                    <a:ea typeface="Calibri" panose="020F0502020204030204" pitchFamily="34" charset="0"/>
                  </a:rPr>
                  <a:t>. Khi đó </a:t>
                </a:r>
                <a14:m>
                  <m:oMath xmlns:m="http://schemas.openxmlformats.org/officeDocument/2006/math">
                    <m:r>
                      <a:rPr lang="en-US" sz="2800" i="1">
                        <a:latin typeface="Cambria Math" panose="02040503050406030204" pitchFamily="18" charset="0"/>
                        <a:ea typeface="Calibri" panose="020F0502020204030204" pitchFamily="34" charset="0"/>
                      </a:rPr>
                      <m:t>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𝐹</m:t>
                    </m:r>
                  </m:oMath>
                </a14:m>
                <a:r>
                  <a:rPr lang="en-US" sz="2800">
                    <a:ea typeface="Calibri" panose="020F0502020204030204" pitchFamily="34" charset="0"/>
                  </a:rPr>
                  <a:t>.</a:t>
                </a: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Vậy tập hợp điểm I là đoạn DF</a:t>
                </a:r>
                <a:r>
                  <a:rPr lang="en-US" sz="1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a:p>
                <a:pPr marL="0" marR="0" indent="0" algn="just">
                  <a:lnSpc>
                    <a:spcPct val="120000"/>
                  </a:lnSpc>
                  <a:spcBef>
                    <a:spcPts val="600"/>
                  </a:spcBef>
                  <a:spcAft>
                    <a:spcPts val="600"/>
                  </a:spcAft>
                  <a:buNone/>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2695075"/>
                <a:ext cx="11859522" cy="4082796"/>
              </a:xfrm>
              <a:prstGeom prst="rect">
                <a:avLst/>
              </a:prstGeom>
              <a:blipFill>
                <a:blip r:embed="rId2"/>
                <a:stretch>
                  <a:fillRect l="-1129" t="-74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08010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wipe(up)">
                                      <p:cBhvr>
                                        <p:cTn id="4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dirty="0">
                <a:ea typeface="Segoe UI Symbol" panose="020B0502040204020203" pitchFamily="34" charset="0"/>
                <a:cs typeface="Times New Roman" panose="02020603050405020304" pitchFamily="18" charset="0"/>
              </a:rPr>
              <a:t>➽</a:t>
            </a:r>
            <a:r>
              <a:rPr lang="vi-VN" sz="3200" b="1" dirty="0">
                <a:ea typeface="Calibri" panose="020F0502020204030204" pitchFamily="34" charset="0"/>
                <a:cs typeface="Times New Roman" panose="02020603050405020304" pitchFamily="18" charset="0"/>
              </a:rPr>
              <a:t>Các ví dụ minh họa.</a:t>
            </a:r>
            <a:endParaRPr lang="en-US" sz="3200" dirty="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2318396"/>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ABCD. Gọi M và N lần lượt là hai điểm trên hai cạnh AB và AC, sao cho MN không song song với BC. Mặt phẳng (P) thay đổi luôn chứa MN, cắt các cạnh CD và BD lần lượt tại E và F.</a:t>
            </a:r>
            <a:endParaRPr lang="en-US" sz="2800">
              <a:latin typeface="Calibri" panose="020F0502020204030204" pitchFamily="34" charset="0"/>
              <a:ea typeface="Calibri" panose="020F0502020204030204" pitchFamily="34" charset="0"/>
            </a:endParaRPr>
          </a:p>
          <a:p>
            <a:pPr marL="342900" marR="0" lvl="0" indent="-342900" algn="just">
              <a:lnSpc>
                <a:spcPct val="120000"/>
              </a:lnSpc>
              <a:spcBef>
                <a:spcPts val="600"/>
              </a:spcBef>
              <a:spcAft>
                <a:spcPts val="600"/>
              </a:spcAft>
              <a:buFont typeface="+mj-lt"/>
              <a:buAutoNum type="alphaLcPeriod"/>
              <a:tabLst>
                <a:tab pos="0" algn="l"/>
                <a:tab pos="228600" algn="l"/>
                <a:tab pos="1600200" algn="l"/>
                <a:tab pos="3200400" algn="l"/>
                <a:tab pos="4800600" algn="l"/>
              </a:tabLst>
            </a:pPr>
            <a:r>
              <a:rPr lang="en-US" sz="2800">
                <a:ea typeface="Calibri" panose="020F0502020204030204" pitchFamily="34" charset="0"/>
              </a:rPr>
              <a:t>Chứng minh EF luôn đi qua điểm cố định.</a:t>
            </a: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832508"/>
                <a:ext cx="11838471" cy="294536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a:solidFill>
                      <a:srgbClr val="0000FF"/>
                    </a:solidFill>
                    <a:ea typeface="Times New Roman" panose="02020603050405020304" pitchFamily="18" charset="0"/>
                  </a:rPr>
                  <a:t>Lời giải</a:t>
                </a:r>
              </a:p>
              <a:p>
                <a:pPr algn="just">
                  <a:lnSpc>
                    <a:spcPct val="120000"/>
                  </a:lnSpc>
                  <a:spcBef>
                    <a:spcPts val="600"/>
                  </a:spcBef>
                  <a:spcAft>
                    <a:spcPts val="600"/>
                  </a:spcAft>
                  <a:tabLst>
                    <a:tab pos="0" algn="l"/>
                    <a:tab pos="228600" algn="l"/>
                    <a:tab pos="1600200" algn="l"/>
                    <a:tab pos="3200400" algn="l"/>
                    <a:tab pos="4800600" algn="l"/>
                  </a:tabLst>
                </a:pPr>
                <a:r>
                  <a:rPr lang="en-US">
                    <a:ea typeface="Times New Roman" panose="02020603050405020304" pitchFamily="18" charset="0"/>
                  </a:rPr>
                  <a:t>a) Trong mp(ABC): </a:t>
                </a:r>
                <a14:m>
                  <m:oMath xmlns:m="http://schemas.openxmlformats.org/officeDocument/2006/math">
                    <m:r>
                      <a:rPr lang="en-US" i="1">
                        <a:latin typeface="Cambria Math" panose="02040503050406030204" pitchFamily="18" charset="0"/>
                        <a:ea typeface="Calibri" panose="020F0502020204030204" pitchFamily="34" charset="0"/>
                      </a:rPr>
                      <m:t>𝑀𝑁</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𝐾</m:t>
                    </m:r>
                  </m:oMath>
                </a14:m>
                <a:r>
                  <a:rPr lang="en-US">
                    <a:ea typeface="Times New Roman" panose="02020603050405020304" pitchFamily="18" charset="0"/>
                  </a:rPr>
                  <a:t>.</a:t>
                </a:r>
                <a:endParaRPr lang="en-US" sz="2800">
                  <a:latin typeface="Calibri" panose="020F0502020204030204" pitchFamily="34" charset="0"/>
                  <a:ea typeface="Times New Roman" panose="02020603050405020304" pitchFamily="18" charset="0"/>
                </a:endParaRPr>
              </a:p>
              <a:p>
                <a:pPr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Khi đó K là điểm chung của (BCD) và (P), </a:t>
                </a:r>
              </a:p>
              <a:p>
                <a:pPr algn="just">
                  <a:lnSpc>
                    <a:spcPct val="120000"/>
                  </a:lnSpc>
                  <a:spcBef>
                    <a:spcPts val="600"/>
                  </a:spcBef>
                  <a:spcAft>
                    <a:spcPts val="600"/>
                  </a:spcAft>
                  <a:tabLst>
                    <a:tab pos="0" algn="l"/>
                    <a:tab pos="228600" algn="l"/>
                    <a:tab pos="1600200" algn="l"/>
                    <a:tab pos="3200400" algn="l"/>
                    <a:tab pos="4800600" algn="l"/>
                  </a:tabLst>
                </a:pPr>
                <a:r>
                  <a:rPr lang="en-US">
                    <a:ea typeface="Calibri" panose="020F0502020204030204" pitchFamily="34" charset="0"/>
                  </a:rPr>
                  <a:t>mà EF là giao tuyến của (BCD) và (P) nên EF đi qua điểm K cố định.</a:t>
                </a:r>
                <a:endParaRPr lang="en-US" sz="2800">
                  <a:latin typeface="Calibri" panose="020F0502020204030204" pitchFamily="34" charset="0"/>
                  <a:ea typeface="Calibri" panose="020F0502020204030204" pitchFamily="34" charset="0"/>
                </a:endParaRPr>
              </a:p>
              <a:p>
                <a:pPr algn="just">
                  <a:lnSpc>
                    <a:spcPct val="120000"/>
                  </a:lnSpc>
                  <a:spcBef>
                    <a:spcPts val="600"/>
                  </a:spcBef>
                  <a:spcAft>
                    <a:spcPts val="600"/>
                  </a:spcAft>
                  <a:tabLst>
                    <a:tab pos="0" algn="l"/>
                    <a:tab pos="228600" algn="l"/>
                    <a:tab pos="1600200" algn="l"/>
                    <a:tab pos="3200400" algn="l"/>
                    <a:tab pos="4800600" algn="l"/>
                  </a:tabLst>
                </a:pPr>
                <a:endParaRPr lang="en-US" sz="4400">
                  <a:latin typeface="Calibri" panose="020F0502020204030204" pitchFamily="34" charset="0"/>
                  <a:ea typeface="Calibri" panose="020F0502020204030204" pitchFamily="34" charset="0"/>
                </a:endParaRPr>
              </a:p>
              <a:p>
                <a:pPr marL="0" lvl="0" indent="0">
                  <a:buNone/>
                </a:pPr>
                <a:endParaRPr lang="en-US" dirty="0"/>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35962" y="3832508"/>
                <a:ext cx="11838471" cy="2945363"/>
              </a:xfrm>
              <a:prstGeom prst="rect">
                <a:avLst/>
              </a:prstGeom>
              <a:blipFill>
                <a:blip r:embed="rId2"/>
                <a:stretch>
                  <a:fillRect l="-1286" t="-1031" r="-514" b="-2887"/>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765DA5C9-3662-45E8-A4E9-26FFE24C630D}"/>
              </a:ext>
            </a:extLst>
          </p:cNvPr>
          <p:cNvPicPr>
            <a:picLocks noChangeAspect="1"/>
          </p:cNvPicPr>
          <p:nvPr/>
        </p:nvPicPr>
        <p:blipFill>
          <a:blip r:embed="rId3">
            <a:clrChange>
              <a:clrFrom>
                <a:srgbClr val="1F1F60">
                  <a:alpha val="74902"/>
                </a:srgbClr>
              </a:clrFrom>
              <a:clrTo>
                <a:srgbClr val="1F1F60">
                  <a:alpha val="0"/>
                </a:srgbClr>
              </a:clrTo>
            </a:clrChange>
          </a:blip>
          <a:stretch>
            <a:fillRect/>
          </a:stretch>
        </p:blipFill>
        <p:spPr>
          <a:xfrm>
            <a:off x="8166321" y="3900603"/>
            <a:ext cx="2724442" cy="2314232"/>
          </a:xfrm>
          <a:prstGeom prst="rect">
            <a:avLst/>
          </a:prstGeom>
        </p:spPr>
      </p:pic>
    </p:spTree>
    <p:extLst>
      <p:ext uri="{BB962C8B-B14F-4D97-AF65-F5344CB8AC3E}">
        <p14:creationId xmlns:p14="http://schemas.microsoft.com/office/powerpoint/2010/main" val="1207788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91488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Calibri" panose="020F0502020204030204" pitchFamily="34" charset="0"/>
              </a:rPr>
              <a:t>Ví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t>Cho tứ diện ABCD. Gọi I, J lần lượt là trung điểm các cạnh AD, BC.</a:t>
            </a:r>
          </a:p>
          <a:p>
            <a:r>
              <a:rPr lang="en-US" sz="2800"/>
              <a:t>a)  Tìm giao tuyến của 2 mp (IBC) và mp (JAD).</a:t>
            </a:r>
          </a:p>
          <a:p>
            <a:r>
              <a:rPr lang="en-US" sz="2800"/>
              <a:t>b)  Lấy điểm M thuộc cạnh AB, N thuộc cạnh AC sao cho M, N không là trung điểm. Tìm giao tuyến của mp (IBC) và mp (DMN).</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96268" y="3429000"/>
                <a:ext cx="11838471" cy="337549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a:t>
                </a:r>
                <a:r>
                  <a:rPr lang="en-US" sz="2800" b="1">
                    <a:solidFill>
                      <a:srgbClr val="0000FF"/>
                    </a:solidFill>
                    <a:ea typeface="Times New Roman" panose="02020603050405020304" pitchFamily="18" charset="0"/>
                  </a:rPr>
                  <a:t>giải</a:t>
                </a:r>
              </a:p>
              <a:p>
                <a:r>
                  <a:rPr lang="en-US" sz="2800"/>
                  <a:t>a) Tìm giao tuyến của 2 mp (IBC) và mp (JAD).</a:t>
                </a:r>
              </a:p>
              <a:p>
                <a:r>
                  <a:rPr lang="en-US" sz="2800"/>
                  <a:t>Có </a:t>
                </a:r>
                <a14:m>
                  <m:oMath xmlns:m="http://schemas.openxmlformats.org/officeDocument/2006/math">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𝐼</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𝐼𝐵𝐶</m:t>
                                </m:r>
                              </m:e>
                            </m:d>
                          </m:e>
                          <m:e>
                            <m:r>
                              <a:rPr lang="en-US" sz="2800" i="1">
                                <a:latin typeface="Cambria Math" panose="02040503050406030204" pitchFamily="18" charset="0"/>
                              </a:rPr>
                              <m:t>𝐼</m:t>
                            </m:r>
                            <m:r>
                              <a:rPr lang="en-US" sz="2800" i="1">
                                <a:latin typeface="Cambria Math" panose="02040503050406030204" pitchFamily="18" charset="0"/>
                              </a:rPr>
                              <m:t>∈</m:t>
                            </m:r>
                            <m:r>
                              <a:rPr lang="en-US" sz="2800" i="1">
                                <a:latin typeface="Cambria Math" panose="02040503050406030204" pitchFamily="18" charset="0"/>
                              </a:rPr>
                              <m:t>𝐴𝐷</m:t>
                            </m:r>
                            <m:r>
                              <a:rPr lang="en-US" sz="2800" i="1">
                                <a:latin typeface="Cambria Math" panose="02040503050406030204" pitchFamily="18" charset="0"/>
                              </a:rPr>
                              <m:t>,</m:t>
                            </m:r>
                            <m:r>
                              <a:rPr lang="en-US" sz="2800" i="1">
                                <a:latin typeface="Cambria Math" panose="02040503050406030204" pitchFamily="18" charset="0"/>
                              </a:rPr>
                              <m:t>𝐴𝐷</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𝐽𝐴𝐷</m:t>
                                </m:r>
                              </m:e>
                            </m:d>
                          </m:e>
                        </m:eqArr>
                      </m:e>
                    </m:d>
                  </m:oMath>
                </a14:m>
                <a:endParaRPr lang="en-US" sz="2800" i="1"/>
              </a:p>
              <a:p>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𝐼</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𝐼𝐵𝐶</m:t>
                        </m:r>
                      </m:e>
                    </m:d>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𝐽𝐴𝐷</m:t>
                        </m:r>
                      </m:e>
                    </m:d>
                    <m:r>
                      <m:rPr>
                        <m:nor/>
                      </m:rPr>
                      <a:rPr lang="en-US" sz="2800"/>
                      <m:t>  </m:t>
                    </m:r>
                    <m:d>
                      <m:dPr>
                        <m:ctrlPr>
                          <a:rPr lang="en-US" sz="2800" i="1">
                            <a:latin typeface="Cambria Math" panose="02040503050406030204" pitchFamily="18" charset="0"/>
                          </a:rPr>
                        </m:ctrlPr>
                      </m:dPr>
                      <m:e>
                        <m:r>
                          <a:rPr lang="en-US" sz="2800" i="1">
                            <a:latin typeface="Cambria Math" panose="02040503050406030204" pitchFamily="18" charset="0"/>
                          </a:rPr>
                          <m:t>1</m:t>
                        </m:r>
                      </m:e>
                    </m:d>
                  </m:oMath>
                </a14:m>
                <a:r>
                  <a:rPr lang="en-US" sz="2800"/>
                  <a:t> </a:t>
                </a:r>
              </a:p>
              <a:p>
                <a:pPr marL="0" marR="0" indent="0">
                  <a:lnSpc>
                    <a:spcPct val="107000"/>
                  </a:lnSpc>
                  <a:spcBef>
                    <a:spcPts val="200"/>
                  </a:spcBef>
                  <a:spcAft>
                    <a:spcPts val="0"/>
                  </a:spcAft>
                  <a:buNone/>
                </a:pPr>
                <a:endParaRPr lang="en-US" b="1" dirty="0">
                  <a:solidFill>
                    <a:srgbClr val="1F3763"/>
                  </a:solidFill>
                  <a:latin typeface="Calibri Light" panose="020F0302020204030204" pitchFamily="34" charset="0"/>
                  <a:ea typeface="Times New Roman" panose="02020603050405020304" pitchFamily="18"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196268" y="3429000"/>
                <a:ext cx="11838471" cy="3375495"/>
              </a:xfrm>
              <a:prstGeom prst="rect">
                <a:avLst/>
              </a:prstGeom>
              <a:blipFill>
                <a:blip r:embed="rId2"/>
                <a:stretch>
                  <a:fillRect l="-1132" t="-378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880875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up)">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up)">
                                      <p:cBhvr>
                                        <p:cTn id="5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dirty="0">
                <a:ea typeface="Segoe UI Symbol" panose="020B0502040204020203" pitchFamily="34" charset="0"/>
                <a:cs typeface="Times New Roman" panose="02020603050405020304" pitchFamily="18" charset="0"/>
              </a:rPr>
              <a:t>➽</a:t>
            </a:r>
            <a:r>
              <a:rPr lang="vi-VN" sz="3200" b="1" dirty="0">
                <a:ea typeface="Calibri" panose="020F0502020204030204" pitchFamily="34" charset="0"/>
                <a:cs typeface="Times New Roman" panose="02020603050405020304" pitchFamily="18" charset="0"/>
              </a:rPr>
              <a:t>Các ví dụ minh họa.</a:t>
            </a:r>
            <a:endParaRPr lang="en-US" sz="3200" dirty="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2318396"/>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ABCD. Gọi M và N lần lượt là hai điểm trên hai cạnh AB và AC, sao cho MN không song song với BC. Mặt phẳng (P) thay đổi luôn chứa MN, cắt các cạnh CD và BD lần lượt tại E và F.</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b)Tìm tập hợp giao điểm của ME và NF</a:t>
            </a: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832508"/>
            <a:ext cx="11838471" cy="294536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20000"/>
              </a:lnSpc>
              <a:spcBef>
                <a:spcPts val="600"/>
              </a:spcBef>
              <a:spcAft>
                <a:spcPts val="600"/>
              </a:spcAft>
              <a:buNone/>
              <a:tabLst>
                <a:tab pos="0" algn="l"/>
                <a:tab pos="228600" algn="l"/>
                <a:tab pos="1600200" algn="l"/>
                <a:tab pos="3200400" algn="l"/>
                <a:tab pos="4800600" algn="l"/>
              </a:tabLst>
            </a:pPr>
            <a:r>
              <a:rPr lang="en-US" b="1">
                <a:solidFill>
                  <a:srgbClr val="0000FF"/>
                </a:solidFill>
                <a:ea typeface="Times New Roman" panose="02020603050405020304" pitchFamily="18" charset="0"/>
              </a:rPr>
              <a:t>Lời giải</a:t>
            </a:r>
          </a:p>
          <a:p>
            <a:pPr marR="0" lvl="0" algn="just">
              <a:lnSpc>
                <a:spcPct val="120000"/>
              </a:lnSpc>
              <a:spcBef>
                <a:spcPts val="600"/>
              </a:spcBef>
              <a:spcAft>
                <a:spcPts val="600"/>
              </a:spcAft>
              <a:tabLst>
                <a:tab pos="0" algn="l"/>
                <a:tab pos="228600" algn="l"/>
                <a:tab pos="1600200" algn="l"/>
                <a:tab pos="3200400" algn="l"/>
                <a:tab pos="4800600" algn="l"/>
              </a:tabLst>
            </a:pPr>
            <a:r>
              <a:rPr lang="en-US" sz="2800">
                <a:ea typeface="Times New Roman" panose="02020603050405020304" pitchFamily="18" charset="0"/>
              </a:rPr>
              <a:t>b) Gọi I là giao điểm của ME và NF thì I là điểm chung của (NBD) và (MCD), </a:t>
            </a:r>
          </a:p>
          <a:p>
            <a:pPr marR="0" lvl="0" algn="just">
              <a:lnSpc>
                <a:spcPct val="120000"/>
              </a:lnSpc>
              <a:spcBef>
                <a:spcPts val="600"/>
              </a:spcBef>
              <a:spcAft>
                <a:spcPts val="600"/>
              </a:spcAft>
              <a:tabLst>
                <a:tab pos="0" algn="l"/>
                <a:tab pos="228600" algn="l"/>
                <a:tab pos="1600200" algn="l"/>
                <a:tab pos="3200400" algn="l"/>
                <a:tab pos="4800600" algn="l"/>
              </a:tabLst>
            </a:pPr>
            <a:r>
              <a:rPr lang="en-US" sz="2800">
                <a:ea typeface="Times New Roman" panose="02020603050405020304" pitchFamily="18" charset="0"/>
              </a:rPr>
              <a:t>suy ra I thuộc giao tuyến DJ của mp(MCD) và (NBD).</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ea typeface="Calibri" panose="020F0502020204030204" pitchFamily="34" charset="0"/>
              </a:rPr>
              <a:t>Giới hạn: Tậm hợp cần tìm là đoạn DJ.</a:t>
            </a:r>
            <a:endParaRPr lang="en-US" sz="2800">
              <a:latin typeface="Calibri" panose="020F0502020204030204" pitchFamily="34" charset="0"/>
              <a:ea typeface="Calibri" panose="020F0502020204030204" pitchFamily="34" charset="0"/>
            </a:endParaRPr>
          </a:p>
          <a:p>
            <a:pPr marL="0" lvl="0" indent="0">
              <a:buNone/>
            </a:pPr>
            <a:endParaRPr lang="en-US" dirty="0"/>
          </a:p>
        </p:txBody>
      </p:sp>
    </p:spTree>
    <p:extLst>
      <p:ext uri="{BB962C8B-B14F-4D97-AF65-F5344CB8AC3E}">
        <p14:creationId xmlns:p14="http://schemas.microsoft.com/office/powerpoint/2010/main" val="16328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dirty="0">
                <a:ea typeface="Segoe UI Symbol" panose="020B0502040204020203" pitchFamily="34" charset="0"/>
                <a:cs typeface="Times New Roman" panose="02020603050405020304" pitchFamily="18" charset="0"/>
              </a:rPr>
              <a:t>➽</a:t>
            </a:r>
            <a:r>
              <a:rPr lang="vi-VN" sz="3200" b="1" dirty="0">
                <a:ea typeface="Calibri" panose="020F0502020204030204" pitchFamily="34" charset="0"/>
                <a:cs typeface="Times New Roman" panose="02020603050405020304" pitchFamily="18" charset="0"/>
              </a:rPr>
              <a:t>Các ví dụ minh họa.</a:t>
            </a:r>
            <a:endParaRPr lang="en-US" sz="3200" dirty="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2318396"/>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20000"/>
              </a:lnSpc>
              <a:spcBef>
                <a:spcPts val="600"/>
              </a:spcBef>
              <a:spcAft>
                <a:spcPts val="600"/>
              </a:spcAft>
              <a:tabLst>
                <a:tab pos="0" algn="l"/>
                <a:tab pos="228600" algn="l"/>
                <a:tab pos="1600200" algn="l"/>
                <a:tab pos="3200400" algn="l"/>
                <a:tab pos="480060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ABCD. Gọi M và N lần lượt là hai điểm trên hai cạnh AB và AC, sao cho MN không song song với BC. Mặt phẳng (P) thay đổi luôn chứa MN, cắt các cạnh CD và BD lần lượt tại E và F.</a:t>
            </a:r>
            <a:endParaRPr lang="en-US" sz="2800">
              <a:latin typeface="Calibri" panose="020F0502020204030204" pitchFamily="34" charset="0"/>
              <a:ea typeface="Calibri" panose="020F0502020204030204" pitchFamily="34" charset="0"/>
            </a:endParaRPr>
          </a:p>
          <a:p>
            <a:pPr marL="0" marR="0" algn="just">
              <a:lnSpc>
                <a:spcPct val="120000"/>
              </a:lnSpc>
              <a:spcBef>
                <a:spcPts val="600"/>
              </a:spcBef>
              <a:spcAft>
                <a:spcPts val="600"/>
              </a:spcAft>
              <a:tabLst>
                <a:tab pos="0" algn="l"/>
                <a:tab pos="228600" algn="l"/>
                <a:tab pos="1600200" algn="l"/>
                <a:tab pos="3200400" algn="l"/>
                <a:tab pos="4800600" algn="l"/>
              </a:tabLst>
            </a:pPr>
            <a:r>
              <a:rPr lang="en-US" sz="2800">
                <a:latin typeface="Calibri" panose="020F0502020204030204" pitchFamily="34" charset="0"/>
                <a:ea typeface="Calibri" panose="020F0502020204030204" pitchFamily="34" charset="0"/>
              </a:rPr>
              <a:t>c) </a:t>
            </a:r>
            <a:r>
              <a:rPr lang="en-US" sz="2800">
                <a:ea typeface="Calibri" panose="020F0502020204030204" pitchFamily="34" charset="0"/>
              </a:rPr>
              <a:t>Tìm tập hợp giao điểm của MF và NE.</a:t>
            </a:r>
            <a:endParaRPr lang="en-US" sz="2400">
              <a:latin typeface="Calibri" panose="020F0502020204030204" pitchFamily="34" charset="0"/>
              <a:ea typeface="Calibri" panose="020F0502020204030204" pitchFamily="34" charset="0"/>
            </a:endParaRPr>
          </a:p>
          <a:p>
            <a:pPr marL="0" marR="0" lvl="0" indent="0" algn="just">
              <a:lnSpc>
                <a:spcPct val="120000"/>
              </a:lnSpc>
              <a:spcBef>
                <a:spcPts val="600"/>
              </a:spcBef>
              <a:spcAft>
                <a:spcPts val="600"/>
              </a:spcAft>
              <a:buNone/>
              <a:tabLst>
                <a:tab pos="0" algn="l"/>
                <a:tab pos="228600" algn="l"/>
                <a:tab pos="1600200" algn="l"/>
                <a:tab pos="3200400" algn="l"/>
                <a:tab pos="4800600" algn="l"/>
              </a:tabLst>
            </a:pP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832508"/>
            <a:ext cx="11838471" cy="294536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a:solidFill>
                  <a:srgbClr val="0000FF"/>
                </a:solidFill>
                <a:ea typeface="Times New Roman" panose="02020603050405020304" pitchFamily="18" charset="0"/>
              </a:rPr>
              <a:t>Lời giải</a:t>
            </a:r>
          </a:p>
          <a:p>
            <a:pPr lvl="0"/>
            <a:r>
              <a:rPr lang="en-US"/>
              <a:t>c) Gọi H là giao điểm của MF và NE thì H là điểm chung của (ABD) </a:t>
            </a:r>
          </a:p>
          <a:p>
            <a:pPr lvl="0"/>
            <a:r>
              <a:rPr lang="en-US"/>
              <a:t>và (ACD), suy ra H thuộc giao tuyến AD của mp(ABD) và mp(ACD).</a:t>
            </a:r>
          </a:p>
          <a:p>
            <a:r>
              <a:rPr lang="en-US"/>
              <a:t>Giới hạn: Tập hợp điểm cần tìm là đường thẳng AD trừ đi đoạn AD.</a:t>
            </a:r>
            <a:endParaRPr lang="en-US" dirty="0"/>
          </a:p>
        </p:txBody>
      </p:sp>
    </p:spTree>
    <p:extLst>
      <p:ext uri="{BB962C8B-B14F-4D97-AF65-F5344CB8AC3E}">
        <p14:creationId xmlns:p14="http://schemas.microsoft.com/office/powerpoint/2010/main" val="3119028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91488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Calibri" panose="020F0502020204030204" pitchFamily="34" charset="0"/>
              </a:rPr>
              <a:t>Ví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t>Cho tứ diện ABCD. Gọi I, J lần lượt là trung điểm các cạnh AD, BC.</a:t>
            </a:r>
          </a:p>
          <a:p>
            <a:r>
              <a:rPr lang="en-US" sz="2800"/>
              <a:t>a)  Tìm giao tuyến của 2 mp (IBC) và mp (JAD).</a:t>
            </a:r>
          </a:p>
          <a:p>
            <a:r>
              <a:rPr lang="en-US" sz="2800"/>
              <a:t>b)  Lấy điểm M thuộc cạnh AB, N thuộc cạnh AC sao cho M, N không là trung điểm. Tìm giao tuyến của mp (IBC) và mp (DMN).</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96268" y="3429000"/>
                <a:ext cx="11838471" cy="337549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just">
                  <a:lnSpc>
                    <a:spcPct val="107000"/>
                  </a:lnSpc>
                  <a:spcBef>
                    <a:spcPts val="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a:t>
                </a:r>
                <a:r>
                  <a:rPr lang="en-US" sz="2800" b="1">
                    <a:solidFill>
                      <a:srgbClr val="0000FF"/>
                    </a:solidFill>
                    <a:ea typeface="Times New Roman" panose="02020603050405020304" pitchFamily="18" charset="0"/>
                  </a:rPr>
                  <a:t>giải</a:t>
                </a:r>
              </a:p>
              <a:p>
                <a:pPr marL="457200" algn="just">
                  <a:lnSpc>
                    <a:spcPct val="107000"/>
                  </a:lnSpc>
                  <a:spcBef>
                    <a:spcPts val="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và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𝐽</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𝐽𝐴𝐷</m:t>
                                </m:r>
                              </m:e>
                            </m:d>
                          </m:e>
                          <m:e>
                            <m:r>
                              <a:rPr lang="en-US" sz="2800" i="1">
                                <a:latin typeface="Cambria Math" panose="02040503050406030204" pitchFamily="18" charset="0"/>
                                <a:ea typeface="Calibri" panose="020F0502020204030204" pitchFamily="34" charset="0"/>
                              </a:rPr>
                              <m:t>𝐽</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𝐼𝐵𝐶</m:t>
                                </m:r>
                              </m:e>
                            </m:d>
                          </m:e>
                        </m:eqArr>
                      </m:e>
                    </m:d>
                  </m:oMath>
                </a14:m>
                <a:endParaRPr lang="en-US" sz="2800" i="1">
                  <a:latin typeface="Cambria Math" panose="02040503050406030204" pitchFamily="18" charset="0"/>
                  <a:ea typeface="Calibri" panose="020F0502020204030204" pitchFamily="34" charset="0"/>
                </a:endParaRPr>
              </a:p>
              <a:p>
                <a:pPr marL="457200" algn="just">
                  <a:lnSpc>
                    <a:spcPct val="107000"/>
                  </a:lnSpc>
                  <a:spcBef>
                    <a:spcPts val="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𝐽</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𝐼𝐵𝐶</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𝐽𝐴𝐷</m:t>
                        </m:r>
                      </m:e>
                    </m:d>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2</m:t>
                        </m:r>
                      </m:e>
                    </m:d>
                  </m:oMath>
                </a14:m>
                <a:endParaRPr lang="en-US" sz="2800">
                  <a:latin typeface="Calibri" panose="020F0502020204030204" pitchFamily="34" charset="0"/>
                  <a:ea typeface="Calibri" panose="020F0502020204030204" pitchFamily="34" charset="0"/>
                </a:endParaRPr>
              </a:p>
              <a:p>
                <a:pPr marL="457200" algn="just">
                  <a:lnSpc>
                    <a:spcPct val="107000"/>
                  </a:lnSpc>
                  <a:spcBef>
                    <a:spcPts val="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Từ (1) và (2) :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𝐼𝐵𝐶</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𝐽𝐴𝐷</m:t>
                        </m:r>
                      </m:e>
                    </m:d>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𝐼𝐽</m:t>
                    </m:r>
                  </m:oMath>
                </a14:m>
                <a:endParaRPr lang="en-US" sz="2800">
                  <a:latin typeface="Calibri" panose="020F0502020204030204" pitchFamily="34" charset="0"/>
                  <a:ea typeface="Calibri" panose="020F0502020204030204" pitchFamily="34" charset="0"/>
                </a:endParaRPr>
              </a:p>
              <a:p>
                <a:pPr marL="0" marR="0" indent="0">
                  <a:lnSpc>
                    <a:spcPct val="107000"/>
                  </a:lnSpc>
                  <a:spcBef>
                    <a:spcPts val="200"/>
                  </a:spcBef>
                  <a:spcAft>
                    <a:spcPts val="0"/>
                  </a:spcAft>
                  <a:buNone/>
                </a:pPr>
                <a:endParaRPr lang="en-US" b="1" dirty="0">
                  <a:solidFill>
                    <a:srgbClr val="1F3763"/>
                  </a:solidFill>
                  <a:latin typeface="Calibri Light" panose="020F0302020204030204" pitchFamily="34" charset="0"/>
                  <a:ea typeface="Times New Roman" panose="02020603050405020304" pitchFamily="18"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196268" y="3429000"/>
                <a:ext cx="11838471" cy="3375495"/>
              </a:xfrm>
              <a:prstGeom prst="rect">
                <a:avLst/>
              </a:prstGeom>
              <a:blipFill>
                <a:blip r:embed="rId2"/>
                <a:stretch>
                  <a:fillRect t="-2342"/>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63725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up)">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up)">
                                      <p:cBhvr>
                                        <p:cTn id="5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91488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Calibri" panose="020F0502020204030204" pitchFamily="34" charset="0"/>
              </a:rPr>
              <a:t>Ví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t>Cho tứ diện ABCD. Gọi I, J lần lượt là trung điểm các cạnh AD, BC.</a:t>
            </a:r>
          </a:p>
          <a:p>
            <a:r>
              <a:rPr lang="en-US" sz="2800"/>
              <a:t>a)  Tìm giao tuyến của 2 mp (IBC) và mp (JAD).</a:t>
            </a:r>
          </a:p>
          <a:p>
            <a:r>
              <a:rPr lang="en-US" sz="2800"/>
              <a:t>b)  Lấy điểm M thuộc cạnh AB, N thuộc cạnh AC sao cho M, N không là trung điểm. Tìm giao tuyến của mp (IBC) và mp (DMN).</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96268" y="3429000"/>
                <a:ext cx="11838471" cy="337549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tabLst>
                    <a:tab pos="182880" algn="l"/>
                    <a:tab pos="365760" algn="l"/>
                    <a:tab pos="1436370" algn="l"/>
                    <a:tab pos="2514600" algn="l"/>
                    <a:tab pos="3600450" algn="l"/>
                  </a:tabLst>
                </a:pP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a:t>
                </a:r>
                <a:r>
                  <a:rPr lang="en-US" sz="2800" b="1">
                    <a:solidFill>
                      <a:srgbClr val="0000FF"/>
                    </a:solidFill>
                    <a:ea typeface="Times New Roman" panose="02020603050405020304" pitchFamily="18" charset="0"/>
                  </a:rPr>
                  <a:t>giải</a:t>
                </a:r>
              </a:p>
              <a:p>
                <a:pPr marL="0" marR="0" algn="just">
                  <a:lnSpc>
                    <a:spcPct val="107000"/>
                  </a:lnSpc>
                  <a:spcBef>
                    <a:spcPts val="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b) Tìm giao tuyến của mp (IBC) và mp (DMN).</a:t>
                </a:r>
                <a:endParaRPr lang="en-US" sz="2800">
                  <a:latin typeface="Calibri" panose="020F0502020204030204" pitchFamily="34" charset="0"/>
                  <a:ea typeface="Calibri" panose="020F0502020204030204" pitchFamily="34" charset="0"/>
                </a:endParaRPr>
              </a:p>
              <a:p>
                <a:pPr marL="457200" algn="just">
                  <a:lnSpc>
                    <a:spcPct val="107000"/>
                  </a:lnSpc>
                  <a:spcBef>
                    <a:spcPts val="0"/>
                  </a:spcBef>
                  <a:spcAft>
                    <a:spcPts val="800"/>
                  </a:spcAft>
                  <a:tabLst>
                    <a:tab pos="182880" algn="l"/>
                    <a:tab pos="365760" algn="l"/>
                    <a:tab pos="1436370" algn="l"/>
                    <a:tab pos="2514600" algn="l"/>
                    <a:tab pos="3600450" algn="l"/>
                  </a:tabLst>
                </a:pPr>
                <a:r>
                  <a:rPr lang="en-US" sz="2800">
                    <a:latin typeface="Chu Van An" panose="02020603050405020304" pitchFamily="18" charset="0"/>
                    <a:ea typeface="Calibri" panose="020F0502020204030204" pitchFamily="34" charset="0"/>
                  </a:rPr>
                  <a:t>Trong mp(ABD) gọi </a:t>
                </a:r>
              </a:p>
              <a:p>
                <a:pPr marL="457200" algn="just">
                  <a:lnSpc>
                    <a:spcPct val="107000"/>
                  </a:lnSpc>
                  <a:spcBef>
                    <a:spcPts val="0"/>
                  </a:spcBef>
                  <a:spcAft>
                    <a:spcPts val="800"/>
                  </a:spcAft>
                  <a:tabLst>
                    <a:tab pos="182880" algn="l"/>
                    <a:tab pos="365760" algn="l"/>
                    <a:tab pos="1436370" algn="l"/>
                    <a:tab pos="2514600" algn="l"/>
                    <a:tab pos="3600450" algn="l"/>
                  </a:tabLst>
                </a:pPr>
                <a14:m>
                  <m:oMath xmlns:m="http://schemas.openxmlformats.org/officeDocument/2006/math">
                    <m:r>
                      <a:rPr lang="en-US" sz="2800" i="1">
                        <a:latin typeface="Cambria Math" panose="02040503050406030204" pitchFamily="18" charset="0"/>
                      </a:rPr>
                      <m:t>𝐸</m:t>
                    </m:r>
                    <m:r>
                      <a:rPr lang="en-US" sz="2800">
                        <a:latin typeface="Cambria Math" panose="02040503050406030204" pitchFamily="18" charset="0"/>
                      </a:rPr>
                      <m:t>=</m:t>
                    </m:r>
                    <m:r>
                      <a:rPr lang="en-US" sz="2800" i="1">
                        <a:latin typeface="Cambria Math" panose="02040503050406030204" pitchFamily="18" charset="0"/>
                      </a:rPr>
                      <m:t>𝐵</m:t>
                    </m:r>
                    <m:r>
                      <m:rPr>
                        <m:sty m:val="p"/>
                      </m:rPr>
                      <a:rPr lang="en-US" sz="2800">
                        <a:latin typeface="Cambria Math" panose="02040503050406030204" pitchFamily="18" charset="0"/>
                      </a:rPr>
                      <m:t>BCDM</m:t>
                    </m:r>
                    <m:r>
                      <a:rPr lang="en-US" sz="2800">
                        <a:latin typeface="Cambria Math" panose="02040503050406030204" pitchFamily="18" charset="0"/>
                      </a:rPr>
                      <m:t>=</m:t>
                    </m:r>
                    <m:d>
                      <m:dPr>
                        <m:begChr m:val="{"/>
                        <m:endChr m:val=""/>
                        <m:ctrlPr>
                          <a:rPr lang="en-US" sz="2800" i="1" smtClean="0">
                            <a:latin typeface="Cambria Math" panose="02040503050406030204" pitchFamily="18" charset="0"/>
                          </a:rPr>
                        </m:ctrlPr>
                      </m:dPr>
                      <m:e>
                        <m:m>
                          <m:mPr>
                            <m:plcHide m:val="on"/>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𝐸</m:t>
                              </m:r>
                              <m:r>
                                <a:rPr lang="en-US" sz="2800">
                                  <a:latin typeface="Cambria Math" panose="02040503050406030204" pitchFamily="18" charset="0"/>
                                </a:rPr>
                                <m:t>∈</m:t>
                              </m:r>
                              <m:r>
                                <a:rPr lang="en-US" sz="2800" i="1">
                                  <a:latin typeface="Cambria Math" panose="02040503050406030204" pitchFamily="18" charset="0"/>
                                </a:rPr>
                                <m:t>𝐵𝐼</m:t>
                              </m:r>
                              <m:r>
                                <a:rPr lang="en-US" sz="2800">
                                  <a:latin typeface="Cambria Math" panose="02040503050406030204" pitchFamily="18" charset="0"/>
                                </a:rPr>
                                <m:t>,</m:t>
                              </m:r>
                              <m:r>
                                <a:rPr lang="en-US" sz="2800" i="1">
                                  <a:latin typeface="Cambria Math" panose="02040503050406030204" pitchFamily="18" charset="0"/>
                                </a:rPr>
                                <m:t>𝐵𝐼</m:t>
                              </m:r>
                              <m:r>
                                <a:rPr lang="en-US" sz="2800">
                                  <a:latin typeface="Cambria Math" panose="02040503050406030204" pitchFamily="18" charset="0"/>
                                </a:rPr>
                                <m:t>⊂(</m:t>
                              </m:r>
                              <m:r>
                                <a:rPr lang="en-US" sz="2800" i="1">
                                  <a:latin typeface="Cambria Math" panose="02040503050406030204" pitchFamily="18" charset="0"/>
                                </a:rPr>
                                <m:t>𝐼𝐵𝐶</m:t>
                              </m:r>
                              <m:r>
                                <a:rPr lang="en-US" sz="2800">
                                  <a:latin typeface="Cambria Math" panose="02040503050406030204" pitchFamily="18" charset="0"/>
                                </a:rPr>
                                <m:t>)</m:t>
                              </m:r>
                            </m:e>
                          </m:mr>
                          <m:mr>
                            <m:e>
                              <m:r>
                                <a:rPr lang="en-US" sz="2800" i="1">
                                  <a:latin typeface="Cambria Math" panose="02040503050406030204" pitchFamily="18" charset="0"/>
                                </a:rPr>
                                <m:t>𝐸</m:t>
                              </m:r>
                              <m:r>
                                <a:rPr lang="en-US" sz="2800">
                                  <a:latin typeface="Cambria Math" panose="02040503050406030204" pitchFamily="18" charset="0"/>
                                </a:rPr>
                                <m:t>∈</m:t>
                              </m:r>
                              <m:r>
                                <a:rPr lang="en-US" sz="2800" i="1">
                                  <a:latin typeface="Cambria Math" panose="02040503050406030204" pitchFamily="18" charset="0"/>
                                </a:rPr>
                                <m:t>𝐷𝑀</m:t>
                              </m:r>
                              <m:r>
                                <a:rPr lang="en-US" sz="2800">
                                  <a:latin typeface="Cambria Math" panose="02040503050406030204" pitchFamily="18" charset="0"/>
                                </a:rPr>
                                <m:t>,</m:t>
                              </m:r>
                              <m:r>
                                <a:rPr lang="en-US" sz="2800" i="1">
                                  <a:latin typeface="Cambria Math" panose="02040503050406030204" pitchFamily="18" charset="0"/>
                                </a:rPr>
                                <m:t>𝐷𝑀</m:t>
                              </m:r>
                              <m:r>
                                <a:rPr lang="en-US" sz="2800">
                                  <a:latin typeface="Cambria Math" panose="02040503050406030204" pitchFamily="18" charset="0"/>
                                </a:rPr>
                                <m:t>⊂(</m:t>
                              </m:r>
                              <m:r>
                                <a:rPr lang="en-US" sz="2800" i="1">
                                  <a:latin typeface="Cambria Math" panose="02040503050406030204" pitchFamily="18" charset="0"/>
                                </a:rPr>
                                <m:t>𝐷𝑀𝑁</m:t>
                              </m:r>
                              <m:r>
                                <a:rPr lang="en-US" sz="2800">
                                  <a:latin typeface="Cambria Math" panose="02040503050406030204" pitchFamily="18" charset="0"/>
                                </a:rPr>
                                <m:t>)</m:t>
                              </m:r>
                            </m:e>
                          </m:mr>
                        </m:m>
                      </m:e>
                    </m:d>
                  </m:oMath>
                </a14:m>
                <a:endParaRPr lang="en-US" sz="2800" i="1"/>
              </a:p>
              <a:p>
                <a:pPr marL="457200" algn="just">
                  <a:lnSpc>
                    <a:spcPct val="107000"/>
                  </a:lnSpc>
                  <a:spcBef>
                    <a:spcPts val="0"/>
                  </a:spcBef>
                  <a:spcAft>
                    <a:spcPts val="800"/>
                  </a:spcAft>
                  <a:tabLst>
                    <a:tab pos="182880" algn="l"/>
                    <a:tab pos="365760" algn="l"/>
                    <a:tab pos="1436370" algn="l"/>
                    <a:tab pos="2514600" algn="l"/>
                    <a:tab pos="3600450" algn="l"/>
                  </a:tabLst>
                </a:pPr>
                <a14:m>
                  <m:oMath xmlns:m="http://schemas.openxmlformats.org/officeDocument/2006/math">
                    <m:r>
                      <a:rPr lang="en-US" sz="2800" smtClean="0">
                        <a:solidFill>
                          <a:srgbClr val="000099"/>
                        </a:solidFill>
                        <a:latin typeface="Cambria Math" panose="02040503050406030204" pitchFamily="18" charset="0"/>
                        <a:cs typeface="+mn-cs"/>
                      </a:rPr>
                      <m:t>⇒</m:t>
                    </m:r>
                    <m:r>
                      <a:rPr lang="en-US" sz="2800" i="1">
                        <a:solidFill>
                          <a:srgbClr val="000099"/>
                        </a:solidFill>
                        <a:latin typeface="Cambria Math" panose="02040503050406030204" pitchFamily="18" charset="0"/>
                        <a:cs typeface="+mn-cs"/>
                      </a:rPr>
                      <m:t>𝐸</m:t>
                    </m:r>
                    <m:r>
                      <a:rPr lang="en-US" sz="2800">
                        <a:solidFill>
                          <a:srgbClr val="000099"/>
                        </a:solidFill>
                        <a:latin typeface="Cambria Math" panose="02040503050406030204" pitchFamily="18" charset="0"/>
                        <a:cs typeface="+mn-cs"/>
                      </a:rPr>
                      <m:t>⊂(</m:t>
                    </m:r>
                    <m:r>
                      <a:rPr lang="en-US" sz="2800" i="1">
                        <a:solidFill>
                          <a:srgbClr val="000099"/>
                        </a:solidFill>
                        <a:latin typeface="Cambria Math" panose="02040503050406030204" pitchFamily="18" charset="0"/>
                        <a:cs typeface="+mn-cs"/>
                      </a:rPr>
                      <m:t>𝐼𝐵𝐶</m:t>
                    </m:r>
                    <m:r>
                      <a:rPr lang="en-US" sz="2800">
                        <a:solidFill>
                          <a:srgbClr val="000099"/>
                        </a:solidFill>
                        <a:latin typeface="Cambria Math" panose="02040503050406030204" pitchFamily="18" charset="0"/>
                        <a:cs typeface="+mn-cs"/>
                      </a:rPr>
                      <m:t>)∩(</m:t>
                    </m:r>
                    <m:r>
                      <a:rPr lang="en-US" sz="2800" i="1">
                        <a:solidFill>
                          <a:srgbClr val="000099"/>
                        </a:solidFill>
                        <a:latin typeface="Cambria Math" panose="02040503050406030204" pitchFamily="18" charset="0"/>
                        <a:cs typeface="+mn-cs"/>
                      </a:rPr>
                      <m:t>𝐷𝑀𝑁</m:t>
                    </m:r>
                    <m:r>
                      <a:rPr lang="en-US" sz="2800">
                        <a:solidFill>
                          <a:srgbClr val="000099"/>
                        </a:solidFill>
                        <a:latin typeface="Cambria Math" panose="02040503050406030204" pitchFamily="18" charset="0"/>
                        <a:cs typeface="+mn-cs"/>
                      </a:rPr>
                      <m:t>)(1</m:t>
                    </m:r>
                  </m:oMath>
                </a14:m>
                <a:r>
                  <a:rPr lang="en-US" sz="2400">
                    <a:solidFill>
                      <a:srgbClr val="000099"/>
                    </a:solidFill>
                    <a:latin typeface="Chu Van An" panose="02020603050405020304" pitchFamily="18" charset="0"/>
                    <a:ea typeface="Calibri" panose="020F0502020204030204" pitchFamily="34" charset="0"/>
                  </a:rPr>
                  <a:t>)</a:t>
                </a:r>
              </a:p>
              <a:p>
                <a:pPr marL="457200" algn="just">
                  <a:lnSpc>
                    <a:spcPct val="107000"/>
                  </a:lnSpc>
                  <a:spcBef>
                    <a:spcPts val="0"/>
                  </a:spcBef>
                  <a:spcAft>
                    <a:spcPts val="800"/>
                  </a:spcAft>
                  <a:tabLst>
                    <a:tab pos="182880" algn="l"/>
                    <a:tab pos="365760" algn="l"/>
                    <a:tab pos="1436370" algn="l"/>
                    <a:tab pos="2514600" algn="l"/>
                    <a:tab pos="3600450" algn="l"/>
                  </a:tabLst>
                </a:pPr>
                <a:endParaRPr lang="en-US" sz="2400">
                  <a:latin typeface="Calibri" panose="020F0502020204030204" pitchFamily="34" charset="0"/>
                  <a:ea typeface="Calibri" panose="020F0502020204030204" pitchFamily="34" charset="0"/>
                </a:endParaRPr>
              </a:p>
              <a:p>
                <a:pPr indent="0" algn="just">
                  <a:lnSpc>
                    <a:spcPct val="107000"/>
                  </a:lnSpc>
                  <a:spcBef>
                    <a:spcPts val="0"/>
                  </a:spcBef>
                  <a:spcAft>
                    <a:spcPts val="800"/>
                  </a:spcAft>
                  <a:buNone/>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196268" y="3429000"/>
                <a:ext cx="11838471" cy="3375495"/>
              </a:xfrm>
              <a:prstGeom prst="rect">
                <a:avLst/>
              </a:prstGeom>
              <a:blipFill>
                <a:blip r:embed="rId2"/>
                <a:stretch>
                  <a:fillRect l="-1132" t="-2342" b="-3423"/>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587873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up)">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up)">
                                      <p:cBhvr>
                                        <p:cTn id="52" dur="500"/>
                                        <p:tgtEl>
                                          <p:spTgt spid="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wipe(up)">
                                      <p:cBhvr>
                                        <p:cTn id="5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91488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Calibri" panose="020F0502020204030204" pitchFamily="34" charset="0"/>
              </a:rPr>
              <a:t>Ví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t>Cho tứ diện ABCD. Gọi I, J lần lượt là trung điểm các cạnh AD, BC.</a:t>
            </a:r>
          </a:p>
          <a:p>
            <a:r>
              <a:rPr lang="en-US" sz="2800"/>
              <a:t>a)  Tìm giao tuyến của 2 mp (IBC) và mp (JAD).</a:t>
            </a:r>
          </a:p>
          <a:p>
            <a:r>
              <a:rPr lang="en-US" sz="2800"/>
              <a:t>b)  Lấy điểm M thuộc cạnh AB, N thuộc cạnh AC sao cho M, N không là trung điểm. Tìm giao tuyến của mp (IBC) và mp (DMN).</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96268" y="3429000"/>
                <a:ext cx="11838471" cy="337549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Lời</a:t>
                </a:r>
                <a:r>
                  <a:rPr lang="en-US" b="1">
                    <a:solidFill>
                      <a:srgbClr val="0000FF"/>
                    </a:solidFill>
                    <a:ea typeface="Times New Roman" panose="02020603050405020304" pitchFamily="18" charset="0"/>
                  </a:rPr>
                  <a:t> </a:t>
                </a:r>
                <a:r>
                  <a:rPr lang="en-US" sz="2800" b="1">
                    <a:solidFill>
                      <a:srgbClr val="0000FF"/>
                    </a:solidFill>
                    <a:ea typeface="Times New Roman" panose="02020603050405020304" pitchFamily="18" charset="0"/>
                  </a:rPr>
                  <a:t>giải</a:t>
                </a:r>
              </a:p>
              <a:p>
                <a:pPr lvl="0"/>
                <a:r>
                  <a:rPr lang="en-US"/>
                  <a:t> Trong </a:t>
                </a:r>
                <a14:m>
                  <m:oMath xmlns:m="http://schemas.openxmlformats.org/officeDocument/2006/math">
                    <m:r>
                      <m:rPr>
                        <m:sty m:val="p"/>
                      </m:rPr>
                      <a:rPr lang="en-US">
                        <a:latin typeface="Cambria Math" panose="02040503050406030204" pitchFamily="18" charset="0"/>
                      </a:rPr>
                      <m:t>mp</m:t>
                    </m:r>
                    <m:r>
                      <a:rPr lang="en-US">
                        <a:latin typeface="Cambria Math" panose="02040503050406030204" pitchFamily="18" charset="0"/>
                      </a:rPr>
                      <m:t>(</m:t>
                    </m:r>
                    <m:r>
                      <m:rPr>
                        <m:sty m:val="p"/>
                      </m:rPr>
                      <a:rPr lang="en-US">
                        <a:latin typeface="Cambria Math" panose="02040503050406030204" pitchFamily="18" charset="0"/>
                      </a:rPr>
                      <m:t>ACD</m:t>
                    </m:r>
                    <m:r>
                      <a:rPr lang="en-US">
                        <a:latin typeface="Cambria Math" panose="02040503050406030204" pitchFamily="18" charset="0"/>
                      </a:rPr>
                      <m:t>)</m:t>
                    </m:r>
                  </m:oMath>
                </a14:m>
                <a:r>
                  <a:rPr lang="en-US"/>
                  <a:t> goi </a:t>
                </a:r>
                <a14:m>
                  <m:oMath xmlns:m="http://schemas.openxmlformats.org/officeDocument/2006/math">
                    <m:r>
                      <a:rPr lang="en-US" i="1">
                        <a:latin typeface="Cambria Math" panose="02040503050406030204" pitchFamily="18" charset="0"/>
                      </a:rPr>
                      <m:t>𝐹</m:t>
                    </m:r>
                    <m:r>
                      <a:rPr lang="en-US">
                        <a:latin typeface="Cambria Math" panose="02040503050406030204" pitchFamily="18" charset="0"/>
                      </a:rPr>
                      <m:t>=</m:t>
                    </m:r>
                    <m:r>
                      <a:rPr lang="en-US" i="1">
                        <a:latin typeface="Cambria Math" panose="02040503050406030204" pitchFamily="18" charset="0"/>
                      </a:rPr>
                      <m:t>𝐶𝐼</m:t>
                    </m:r>
                    <m:r>
                      <a:rPr lang="en-US">
                        <a:latin typeface="Cambria Math" panose="02040503050406030204" pitchFamily="18" charset="0"/>
                      </a:rPr>
                      <m:t>∩</m:t>
                    </m:r>
                    <m:r>
                      <a:rPr lang="en-US" i="1">
                        <a:latin typeface="Cambria Math" panose="02040503050406030204" pitchFamily="18" charset="0"/>
                      </a:rPr>
                      <m:t>𝐷𝑁</m:t>
                    </m:r>
                  </m:oMath>
                </a14:m>
                <a:endParaRPr lang="en-US"/>
              </a:p>
              <a:p>
                <a:pPr lvl="0"/>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𝐹</m:t>
                              </m:r>
                              <m:r>
                                <a:rPr lang="en-US">
                                  <a:latin typeface="Cambria Math" panose="02040503050406030204" pitchFamily="18" charset="0"/>
                                </a:rPr>
                                <m:t>∈</m:t>
                              </m:r>
                              <m:r>
                                <a:rPr lang="en-US" i="1">
                                  <a:latin typeface="Cambria Math" panose="02040503050406030204" pitchFamily="18" charset="0"/>
                                </a:rPr>
                                <m:t>𝐶𝐼</m:t>
                              </m:r>
                              <m:r>
                                <a:rPr lang="en-US">
                                  <a:latin typeface="Cambria Math" panose="02040503050406030204" pitchFamily="18" charset="0"/>
                                </a:rPr>
                                <m:t>,</m:t>
                              </m:r>
                              <m:r>
                                <a:rPr lang="en-US" i="1">
                                  <a:latin typeface="Cambria Math" panose="02040503050406030204" pitchFamily="18" charset="0"/>
                                </a:rPr>
                                <m:t>𝐶𝐼</m:t>
                              </m:r>
                              <m:r>
                                <a:rPr lang="en-US">
                                  <a:latin typeface="Cambria Math" panose="02040503050406030204" pitchFamily="18" charset="0"/>
                                </a:rPr>
                                <m:t>⊂(</m:t>
                              </m:r>
                              <m:r>
                                <a:rPr lang="en-US" i="1">
                                  <a:latin typeface="Cambria Math" panose="02040503050406030204" pitchFamily="18" charset="0"/>
                                </a:rPr>
                                <m:t>𝐼𝐵𝐶</m:t>
                              </m:r>
                              <m:r>
                                <a:rPr lang="en-US">
                                  <a:latin typeface="Cambria Math" panose="02040503050406030204" pitchFamily="18" charset="0"/>
                                </a:rPr>
                                <m:t>)</m:t>
                              </m:r>
                            </m:e>
                          </m:mr>
                          <m:mr>
                            <m:e>
                              <m:r>
                                <a:rPr lang="en-US" i="1">
                                  <a:latin typeface="Cambria Math" panose="02040503050406030204" pitchFamily="18" charset="0"/>
                                </a:rPr>
                                <m:t>𝐹</m:t>
                              </m:r>
                              <m:r>
                                <a:rPr lang="en-US">
                                  <a:latin typeface="Cambria Math" panose="02040503050406030204" pitchFamily="18" charset="0"/>
                                </a:rPr>
                                <m:t>∈</m:t>
                              </m:r>
                              <m:r>
                                <a:rPr lang="en-US" i="1">
                                  <a:latin typeface="Cambria Math" panose="02040503050406030204" pitchFamily="18" charset="0"/>
                                </a:rPr>
                                <m:t>𝐷𝑁</m:t>
                              </m:r>
                              <m:r>
                                <a:rPr lang="en-US">
                                  <a:latin typeface="Cambria Math" panose="02040503050406030204" pitchFamily="18" charset="0"/>
                                </a:rPr>
                                <m:t>,</m:t>
                              </m:r>
                              <m:r>
                                <a:rPr lang="en-US" i="1">
                                  <a:latin typeface="Cambria Math" panose="02040503050406030204" pitchFamily="18" charset="0"/>
                                </a:rPr>
                                <m:t>𝐷𝑁</m:t>
                              </m:r>
                              <m:r>
                                <a:rPr lang="en-US">
                                  <a:latin typeface="Cambria Math" panose="02040503050406030204" pitchFamily="18" charset="0"/>
                                </a:rPr>
                                <m:t>⊂(</m:t>
                              </m:r>
                              <m:r>
                                <a:rPr lang="en-US" i="1">
                                  <a:latin typeface="Cambria Math" panose="02040503050406030204" pitchFamily="18" charset="0"/>
                                </a:rPr>
                                <m:t>𝐷𝑀𝑁</m:t>
                              </m:r>
                              <m:r>
                                <a:rPr lang="en-US">
                                  <a:latin typeface="Cambria Math" panose="02040503050406030204" pitchFamily="18" charset="0"/>
                                </a:rPr>
                                <m:t>)</m:t>
                              </m:r>
                            </m:e>
                          </m:mr>
                        </m:m>
                      </m:e>
                    </m:d>
                  </m:oMath>
                </a14:m>
                <a:endParaRPr lang="en-US" i="1"/>
              </a:p>
              <a:p>
                <a:pPr lvl="0"/>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𝐹</m:t>
                    </m:r>
                    <m:r>
                      <a:rPr lang="en-US">
                        <a:latin typeface="Cambria Math" panose="02040503050406030204" pitchFamily="18" charset="0"/>
                      </a:rPr>
                      <m:t>⊂(</m:t>
                    </m:r>
                    <m:r>
                      <a:rPr lang="en-US" i="1">
                        <a:latin typeface="Cambria Math" panose="02040503050406030204" pitchFamily="18" charset="0"/>
                      </a:rPr>
                      <m:t>𝐼𝐵𝐶</m:t>
                    </m:r>
                    <m:r>
                      <a:rPr lang="en-US">
                        <a:latin typeface="Cambria Math" panose="02040503050406030204" pitchFamily="18" charset="0"/>
                      </a:rPr>
                      <m:t>)∩(</m:t>
                    </m:r>
                    <m:r>
                      <a:rPr lang="en-US" i="1">
                        <a:latin typeface="Cambria Math" panose="02040503050406030204" pitchFamily="18" charset="0"/>
                      </a:rPr>
                      <m:t>𝐷𝑀𝑁</m:t>
                    </m:r>
                    <m:r>
                      <a:rPr lang="en-US">
                        <a:latin typeface="Cambria Math" panose="02040503050406030204" pitchFamily="18" charset="0"/>
                      </a:rPr>
                      <m:t>)(2</m:t>
                    </m:r>
                  </m:oMath>
                </a14:m>
                <a:r>
                  <a:rPr lang="en-US"/>
                  <a:t>)</a:t>
                </a:r>
              </a:p>
              <a:p>
                <a:r>
                  <a:rPr lang="en-US"/>
                  <a:t>Từ (1) và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rPr>
                      <m:t>𝐼𝐵𝐶</m:t>
                    </m:r>
                    <m:r>
                      <a:rPr lang="en-US">
                        <a:latin typeface="Cambria Math" panose="02040503050406030204" pitchFamily="18" charset="0"/>
                      </a:rPr>
                      <m:t>)∩(</m:t>
                    </m:r>
                    <m:r>
                      <a:rPr lang="en-US" i="1">
                        <a:latin typeface="Cambria Math" panose="02040503050406030204" pitchFamily="18" charset="0"/>
                      </a:rPr>
                      <m:t>𝐷𝑀𝑁</m:t>
                    </m:r>
                    <m:r>
                      <a:rPr lang="en-US">
                        <a:latin typeface="Cambria Math" panose="02040503050406030204" pitchFamily="18" charset="0"/>
                      </a:rPr>
                      <m:t>)=</m:t>
                    </m:r>
                    <m:r>
                      <a:rPr lang="en-US" i="1">
                        <a:latin typeface="Cambria Math" panose="02040503050406030204" pitchFamily="18" charset="0"/>
                      </a:rPr>
                      <m:t>𝐸𝐹</m:t>
                    </m:r>
                  </m:oMath>
                </a14:m>
                <a:endParaRPr lang="en-US"/>
              </a:p>
              <a:p>
                <a:pPr lvl="0"/>
                <a:endParaRPr lang="en-US"/>
              </a:p>
              <a:p>
                <a:pPr marL="457200" algn="just">
                  <a:lnSpc>
                    <a:spcPct val="107000"/>
                  </a:lnSpc>
                  <a:spcBef>
                    <a:spcPts val="0"/>
                  </a:spcBef>
                  <a:spcAft>
                    <a:spcPts val="800"/>
                  </a:spcAft>
                  <a:tabLst>
                    <a:tab pos="182880" algn="l"/>
                    <a:tab pos="365760" algn="l"/>
                    <a:tab pos="1436370" algn="l"/>
                    <a:tab pos="2514600" algn="l"/>
                    <a:tab pos="3600450" algn="l"/>
                  </a:tabLst>
                </a:pPr>
                <a:endParaRPr lang="en-US" sz="2400">
                  <a:latin typeface="Calibri" panose="020F0502020204030204" pitchFamily="34" charset="0"/>
                  <a:ea typeface="Calibri" panose="020F0502020204030204" pitchFamily="34" charset="0"/>
                </a:endParaRPr>
              </a:p>
              <a:p>
                <a:pPr indent="0" algn="just">
                  <a:lnSpc>
                    <a:spcPct val="107000"/>
                  </a:lnSpc>
                  <a:spcBef>
                    <a:spcPts val="0"/>
                  </a:spcBef>
                  <a:spcAft>
                    <a:spcPts val="800"/>
                  </a:spcAft>
                  <a:buNone/>
                  <a:tabLst>
                    <a:tab pos="182880" algn="l"/>
                    <a:tab pos="365760" algn="l"/>
                    <a:tab pos="1436370" algn="l"/>
                    <a:tab pos="2514600" algn="l"/>
                    <a:tab pos="360045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196268" y="3429000"/>
                <a:ext cx="11838471" cy="3375495"/>
              </a:xfrm>
              <a:prstGeom prst="rect">
                <a:avLst/>
              </a:prstGeom>
              <a:blipFill>
                <a:blip r:embed="rId2"/>
                <a:stretch>
                  <a:fillRect l="-1132" t="-3784" b="-432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988213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up)">
                                      <p:cBhvr>
                                        <p:cTn id="5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2</a:t>
            </a:r>
            <a:r>
              <a:rPr lang="vi-VN" sz="3200" b="1" dirty="0">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Times New Roman" panose="02020603050405020304" pitchFamily="18" charset="0"/>
                <a:cs typeface="Times New Roman" panose="02020603050405020304" pitchFamily="18" charset="0"/>
              </a:rPr>
              <a:t>Tìm giao điểm của đường thẳng và mặt  phẳng:</a:t>
            </a:r>
            <a:endParaRPr lang="en-US" sz="3200" b="1" dirty="0">
              <a:solidFill>
                <a:srgbClr val="000099"/>
              </a:solidFill>
              <a:effectLst/>
              <a:ea typeface="Times New Roman" panose="02020603050405020304" pitchFamily="18"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710793" y="1727089"/>
                <a:ext cx="10770414" cy="4936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p>
              <a:p>
                <a:r>
                  <a:rPr lang="en-US"/>
                  <a:t>Muốn tìm giao điểm của một đường thẳng a và mặt phẳng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𝛼</m:t>
                        </m:r>
                      </m:e>
                    </m:d>
                  </m:oMath>
                </a14:m>
                <a:r>
                  <a:rPr lang="en-US"/>
                  <a:t>,</a:t>
                </a:r>
              </a:p>
              <a:p>
                <a:r>
                  <a:rPr lang="en-US"/>
                  <a:t>ta tìm giao điểm của a và một đường thẳng b nằm trong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𝛼</m:t>
                        </m:r>
                      </m:e>
                    </m:d>
                  </m:oMath>
                </a14:m>
                <a:r>
                  <a:rPr lang="en-US"/>
                  <a:t>.</a:t>
                </a: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𝑀</m:t>
                            </m:r>
                          </m:e>
                          <m:e>
                            <m:r>
                              <a:rPr lang="en-US" i="1">
                                <a:latin typeface="Cambria Math" panose="02040503050406030204" pitchFamily="18" charset="0"/>
                              </a:rPr>
                              <m:t>𝑏</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𝛼</m:t>
                                </m:r>
                              </m:e>
                            </m:d>
                          </m:e>
                        </m:eqArr>
                      </m:e>
                    </m:d>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𝛼</m:t>
                        </m:r>
                      </m:e>
                    </m:d>
                  </m:oMath>
                </a14:m>
                <a:endParaRPr lang="en-US" sz="2800" dirty="0">
                  <a:latin typeface="Calibri" panose="020F0502020204030204" pitchFamily="34" charset="0"/>
                  <a:ea typeface="Calibri" panose="020F0502020204030204" pitchFamily="34" charset="0"/>
                </a:endParaRPr>
              </a:p>
              <a:p>
                <a:r>
                  <a:rPr lang="en-US"/>
                  <a:t>Bước 1: Xác định mp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𝛽</m:t>
                        </m:r>
                      </m:e>
                    </m:d>
                  </m:oMath>
                </a14:m>
                <a:r>
                  <a:rPr lang="en-US"/>
                  <a:t> chứa a.</a:t>
                </a:r>
              </a:p>
              <a:p>
                <a:r>
                  <a:rPr lang="en-US"/>
                  <a:t>Bước 2: Tìm giao tuyến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𝛽</m:t>
                        </m:r>
                      </m:e>
                    </m:d>
                  </m:oMath>
                </a14:m>
                <a:r>
                  <a:rPr lang="en-US"/>
                  <a:t>.</a:t>
                </a:r>
              </a:p>
              <a:p>
                <a:r>
                  <a:rPr lang="en-US"/>
                  <a:t>Bước 3: Trong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𝛽</m:t>
                        </m:r>
                      </m:e>
                    </m:d>
                    <m:func>
                      <m:funcPr>
                        <m:ctrlPr>
                          <a:rPr lang="en-US" i="1">
                            <a:latin typeface="Cambria Math" panose="02040503050406030204" pitchFamily="18" charset="0"/>
                          </a:rPr>
                        </m:ctrlPr>
                      </m:funcPr>
                      <m:fName>
                        <m:r>
                          <a:rPr lang="en-US" i="1">
                            <a:latin typeface="Cambria Math" panose="02040503050406030204" pitchFamily="18" charset="0"/>
                          </a:rPr>
                          <m:t>:</m:t>
                        </m:r>
                      </m:fName>
                      <m:e>
                        <m:r>
                          <a:rPr lang="en-US" i="1">
                            <a:latin typeface="Cambria Math" panose="02040503050406030204" pitchFamily="18" charset="0"/>
                          </a:rPr>
                          <m:t>𝑎</m:t>
                        </m:r>
                      </m:e>
                    </m:func>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𝑀</m:t>
                    </m:r>
                  </m:oMath>
                </a14:m>
                <a:r>
                  <a:rPr lang="en-US"/>
                  <a:t>, mà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𝛼</m:t>
                        </m:r>
                      </m:e>
                    </m:d>
                  </m:oMath>
                </a14:m>
                <a:r>
                  <a:rPr lang="en-US"/>
                  <a:t>, </a:t>
                </a:r>
              </a:p>
              <a:p>
                <a:r>
                  <a:rPr lang="en-US"/>
                  <a:t>suy ra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𝛼</m:t>
                        </m:r>
                      </m:e>
                    </m:d>
                  </m:oMath>
                </a14:m>
                <a:r>
                  <a:rPr lang="en-US"/>
                  <a:t>.</a:t>
                </a:r>
              </a:p>
              <a:p>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710793" y="1727089"/>
                <a:ext cx="10770414" cy="4936851"/>
              </a:xfrm>
              <a:prstGeom prst="rect">
                <a:avLst/>
              </a:prstGeom>
              <a:blipFill>
                <a:blip r:embed="rId2"/>
                <a:stretch>
                  <a:fillRect l="-1302" t="-2716" r="-510" b="-2346"/>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CF32318-EAB9-48E6-9B5F-6A48E26F578A}"/>
              </a:ext>
            </a:extLst>
          </p:cNvPr>
          <p:cNvPicPr>
            <a:picLocks noChangeAspect="1"/>
          </p:cNvPicPr>
          <p:nvPr/>
        </p:nvPicPr>
        <p:blipFill>
          <a:blip r:embed="rId5">
            <a:clrChange>
              <a:clrFrom>
                <a:srgbClr val="000000">
                  <a:alpha val="0"/>
                </a:srgbClr>
              </a:clrFrom>
              <a:clrTo>
                <a:srgbClr val="000000">
                  <a:alpha val="0"/>
                </a:srgbClr>
              </a:clrTo>
            </a:clrChange>
          </a:blip>
          <a:stretch>
            <a:fillRect/>
          </a:stretch>
        </p:blipFill>
        <p:spPr>
          <a:xfrm>
            <a:off x="8390021" y="3769806"/>
            <a:ext cx="3320713" cy="1759182"/>
          </a:xfrm>
          <a:prstGeom prst="rect">
            <a:avLst/>
          </a:prstGeom>
        </p:spPr>
      </p:pic>
    </p:spTree>
    <p:extLst>
      <p:ext uri="{BB962C8B-B14F-4D97-AF65-F5344CB8AC3E}">
        <p14:creationId xmlns:p14="http://schemas.microsoft.com/office/powerpoint/2010/main" val="101420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45659" cy="191488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t>Trong mặt phẳng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cho tứ giác ABCD. Gọi S là điểm không thuộc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𝛼</m:t>
                        </m:r>
                      </m:e>
                    </m:d>
                  </m:oMath>
                </a14:m>
                <a:r>
                  <a:rPr lang="en-US" sz="2800"/>
                  <a:t>, M là điểm nằm trong tam giác SCD.</a:t>
                </a:r>
              </a:p>
              <a:p>
                <a:pPr lvl="0"/>
                <a:r>
                  <a:rPr lang="en-US" sz="2800"/>
                  <a:t>Xác định giao tuyến của hai mặt phẳng (SAM) và (SBD).</a:t>
                </a:r>
              </a:p>
              <a:p>
                <a:pPr lvl="0"/>
                <a:r>
                  <a:rPr lang="en-US" sz="2800"/>
                  <a:t>Xác định giao điểm của AM và mặt phẳng (SBD).</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45659" cy="1914888"/>
              </a:xfrm>
              <a:prstGeom prst="rect">
                <a:avLst/>
              </a:prstGeom>
              <a:blipFill>
                <a:blip r:embed="rId2"/>
                <a:stretch>
                  <a:fillRect l="-1131" t="-6625" b="-946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29000"/>
                <a:ext cx="11845658" cy="334887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t> </a:t>
                </a:r>
              </a:p>
              <a:p>
                <a:pPr lvl="0"/>
                <a:r>
                  <a:rPr lang="en-US"/>
                  <a:t>Xác định giao tuyến của hai mặt phẳng (SAM) và (SBD): </a:t>
                </a:r>
              </a:p>
              <a:p>
                <a:pPr lvl="0"/>
                <a:r>
                  <a:rPr lang="en-US"/>
                  <a:t>Gọi N là giao điểm của SM và CD, </a:t>
                </a:r>
              </a:p>
              <a:p>
                <a:pPr lvl="0"/>
                <a:r>
                  <a:rPr lang="en-US"/>
                  <a:t>gọi E là giao điểm của aN và BD. </a:t>
                </a:r>
              </a:p>
              <a:p>
                <a:pPr lvl="0"/>
                <a:r>
                  <a:rPr lang="en-US"/>
                  <a:t>Rõ ràng </a:t>
                </a:r>
                <a14:m>
                  <m:oMath xmlns:m="http://schemas.openxmlformats.org/officeDocument/2006/math">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𝑆𝐴𝑀</m:t>
                        </m:r>
                      </m:e>
                    </m:d>
                    <m:r>
                      <a:rPr lang="en-US" i="1">
                        <a:latin typeface="Cambria Math" panose="02040503050406030204" pitchFamily="18" charset="0"/>
                      </a:rPr>
                      <m:t>≡</m:t>
                    </m:r>
                    <m:r>
                      <a:rPr lang="en-US" i="1">
                        <a:latin typeface="Cambria Math" panose="02040503050406030204" pitchFamily="18" charset="0"/>
                      </a:rPr>
                      <m:t>𝑚𝑝</m:t>
                    </m:r>
                    <m:d>
                      <m:dPr>
                        <m:ctrlPr>
                          <a:rPr lang="en-US" i="1">
                            <a:latin typeface="Cambria Math" panose="02040503050406030204" pitchFamily="18" charset="0"/>
                          </a:rPr>
                        </m:ctrlPr>
                      </m:dPr>
                      <m:e>
                        <m:r>
                          <a:rPr lang="en-US" i="1">
                            <a:latin typeface="Cambria Math" panose="02040503050406030204" pitchFamily="18" charset="0"/>
                          </a:rPr>
                          <m:t>𝑆𝐴𝑁</m:t>
                        </m:r>
                      </m:e>
                    </m:d>
                  </m:oMath>
                </a14:m>
                <a:r>
                  <a:rPr lang="en-US"/>
                  <a:t>. </a:t>
                </a: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29000"/>
                <a:ext cx="11845658" cy="3348872"/>
              </a:xfrm>
              <a:prstGeom prst="rect">
                <a:avLst/>
              </a:prstGeom>
              <a:blipFill>
                <a:blip r:embed="rId3"/>
                <a:stretch>
                  <a:fillRect l="-1131" t="-3811"/>
                </a:stretch>
              </a:blipFill>
              <a:ln>
                <a:solidFill>
                  <a:srgbClr val="0000FF"/>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05EB5F9E-3C61-4BD9-9612-4FC47A6BB83C}"/>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9641305" y="3722719"/>
            <a:ext cx="2335783" cy="2843849"/>
          </a:xfrm>
          <a:prstGeom prst="rect">
            <a:avLst/>
          </a:prstGeom>
        </p:spPr>
      </p:pic>
    </p:spTree>
    <p:extLst>
      <p:ext uri="{BB962C8B-B14F-4D97-AF65-F5344CB8AC3E}">
        <p14:creationId xmlns:p14="http://schemas.microsoft.com/office/powerpoint/2010/main" val="161039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up)">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4416</Words>
  <PresentationFormat>Widescreen</PresentationFormat>
  <Paragraphs>400</Paragraphs>
  <Slides>41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HGPSoeiKakugothicUB</vt:lpstr>
      <vt:lpstr>Yu Gothic</vt:lpstr>
      <vt:lpstr>Aarial</vt:lpstr>
      <vt:lpstr>Arial</vt:lpstr>
      <vt:lpstr>Baumans</vt:lpstr>
      <vt:lpstr>Calibri</vt:lpstr>
      <vt:lpstr>Calibri Light</vt:lpstr>
      <vt:lpstr>Cambria Math</vt:lpstr>
      <vt:lpstr>Chu Van An</vt:lpstr>
      <vt:lpstr>Georgia Pro Cond Black</vt:lpstr>
      <vt:lpstr>Segoe UI Symbol</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2023-08-03T05:13:40Z</dcterms:modified>
</cp:coreProperties>
</file>