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7" r:id="rId2"/>
    <p:sldId id="257" r:id="rId3"/>
    <p:sldId id="256" r:id="rId4"/>
    <p:sldId id="258" r:id="rId5"/>
    <p:sldId id="259" r:id="rId6"/>
    <p:sldId id="260" r:id="rId7"/>
    <p:sldId id="261" r:id="rId8"/>
    <p:sldId id="262" r:id="rId9"/>
    <p:sldId id="263" r:id="rId10"/>
    <p:sldId id="264" r:id="rId11"/>
    <p:sldId id="265" r:id="rId12"/>
    <p:sldId id="266" r:id="rId13"/>
  </p:sldIdLst>
  <p:sldSz cx="12192000" cy="6858000"/>
  <p:notesSz cx="6858000" cy="9144000"/>
  <p:embeddedFontLst>
    <p:embeddedFont>
      <p:font typeface="Tahoma" panose="020B0604030504040204" pitchFamily="34" charset="0"/>
      <p:regular r:id="rId14"/>
      <p:bold r:id="rId15"/>
    </p:embeddedFont>
    <p:embeddedFont>
      <p:font typeface="Calibri Light" panose="020F0302020204030204" pitchFamily="34" charset="0"/>
      <p:regular r:id="rId16"/>
      <p:italic r:id="rId17"/>
    </p:embeddedFon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7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84" d="100"/>
          <a:sy n="84" d="100"/>
        </p:scale>
        <p:origin x="581" y="11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9/4/2024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4975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9/4/2024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5821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9/4/2024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51963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9/4/2024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61974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9/4/2024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693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9/4/2024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9311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9/4/2024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18382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9/4/2024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3190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9/4/2024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72245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9/4/2024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83508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9/4/2024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0999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9/4/2024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835679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3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31.gif"/><Relationship Id="rId5" Type="http://schemas.openxmlformats.org/officeDocument/2006/relationships/image" Target="../media/image28.gif"/><Relationship Id="rId15" Type="http://schemas.openxmlformats.org/officeDocument/2006/relationships/image" Target="../media/image35.gif"/><Relationship Id="rId10" Type="http://schemas.openxmlformats.org/officeDocument/2006/relationships/image" Target="../media/image30.gif"/><Relationship Id="rId4" Type="http://schemas.openxmlformats.org/officeDocument/2006/relationships/image" Target="../media/image27.PNG"/><Relationship Id="rId9" Type="http://schemas.openxmlformats.org/officeDocument/2006/relationships/slide" Target="slide2.xml"/><Relationship Id="rId14" Type="http://schemas.openxmlformats.org/officeDocument/2006/relationships/image" Target="../media/image34.gif"/></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3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1.gif"/><Relationship Id="rId5" Type="http://schemas.openxmlformats.org/officeDocument/2006/relationships/image" Target="../media/image28.gif"/><Relationship Id="rId15" Type="http://schemas.openxmlformats.org/officeDocument/2006/relationships/image" Target="../media/image35.gif"/><Relationship Id="rId10" Type="http://schemas.openxmlformats.org/officeDocument/2006/relationships/image" Target="../media/image30.gif"/><Relationship Id="rId4" Type="http://schemas.openxmlformats.org/officeDocument/2006/relationships/image" Target="../media/image27.PNG"/><Relationship Id="rId9" Type="http://schemas.openxmlformats.org/officeDocument/2006/relationships/slide" Target="slide2.xml"/><Relationship Id="rId14" Type="http://schemas.openxmlformats.org/officeDocument/2006/relationships/image" Target="../media/image34.gif"/></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image" Target="../media/image5.png"/><Relationship Id="rId12" Type="http://schemas.openxmlformats.org/officeDocument/2006/relationships/image" Target="../media/image3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31.gif"/><Relationship Id="rId5" Type="http://schemas.openxmlformats.org/officeDocument/2006/relationships/image" Target="../media/image28.gif"/><Relationship Id="rId15" Type="http://schemas.openxmlformats.org/officeDocument/2006/relationships/image" Target="../media/image35.gif"/><Relationship Id="rId10" Type="http://schemas.openxmlformats.org/officeDocument/2006/relationships/image" Target="../media/image30.gif"/><Relationship Id="rId4" Type="http://schemas.openxmlformats.org/officeDocument/2006/relationships/image" Target="../media/image27.PNG"/><Relationship Id="rId9" Type="http://schemas.openxmlformats.org/officeDocument/2006/relationships/slide" Target="slide2.xml"/><Relationship Id="rId14" Type="http://schemas.openxmlformats.org/officeDocument/2006/relationships/image" Target="../media/image34.gif"/></Relationships>
</file>

<file path=ppt/slides/_rels/slide2.xml.rels><?xml version="1.0" encoding="UTF-8" standalone="yes"?>
<Relationships xmlns="http://schemas.openxmlformats.org/package/2006/relationships"><Relationship Id="rId13" Type="http://schemas.openxmlformats.org/officeDocument/2006/relationships/slide" Target="slide6.xml"/><Relationship Id="rId18" Type="http://schemas.openxmlformats.org/officeDocument/2006/relationships/image" Target="../media/image17.png"/><Relationship Id="rId26" Type="http://schemas.openxmlformats.org/officeDocument/2006/relationships/image" Target="../media/image22.png"/><Relationship Id="rId3" Type="http://schemas.openxmlformats.org/officeDocument/2006/relationships/image" Target="../media/image7.jpeg"/><Relationship Id="rId21" Type="http://schemas.openxmlformats.org/officeDocument/2006/relationships/image" Target="../media/image19.png"/><Relationship Id="rId34" Type="http://schemas.openxmlformats.org/officeDocument/2006/relationships/image" Target="../media/image26.gif"/><Relationship Id="rId7" Type="http://schemas.openxmlformats.org/officeDocument/2006/relationships/slide" Target="slide4.xml"/><Relationship Id="rId12" Type="http://schemas.openxmlformats.org/officeDocument/2006/relationships/image" Target="../media/image13.png"/><Relationship Id="rId17" Type="http://schemas.openxmlformats.org/officeDocument/2006/relationships/image" Target="../media/image16.png"/><Relationship Id="rId25" Type="http://schemas.openxmlformats.org/officeDocument/2006/relationships/slide" Target="slide10.xml"/><Relationship Id="rId33" Type="http://schemas.openxmlformats.org/officeDocument/2006/relationships/image" Target="../media/image5.png"/><Relationship Id="rId2" Type="http://schemas.openxmlformats.org/officeDocument/2006/relationships/image" Target="../media/image6.jpg"/><Relationship Id="rId16" Type="http://schemas.openxmlformats.org/officeDocument/2006/relationships/slide" Target="slide7.xml"/><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24" Type="http://schemas.openxmlformats.org/officeDocument/2006/relationships/image" Target="../media/image21.png"/><Relationship Id="rId32" Type="http://schemas.openxmlformats.org/officeDocument/2006/relationships/image" Target="../media/image4.png"/><Relationship Id="rId5" Type="http://schemas.openxmlformats.org/officeDocument/2006/relationships/image" Target="../media/image8.png"/><Relationship Id="rId15" Type="http://schemas.openxmlformats.org/officeDocument/2006/relationships/image" Target="../media/image15.png"/><Relationship Id="rId23" Type="http://schemas.openxmlformats.org/officeDocument/2006/relationships/image" Target="../media/image20.png"/><Relationship Id="rId28" Type="http://schemas.openxmlformats.org/officeDocument/2006/relationships/slide" Target="slide11.xml"/><Relationship Id="rId10" Type="http://schemas.openxmlformats.org/officeDocument/2006/relationships/slide" Target="slide5.xml"/><Relationship Id="rId19" Type="http://schemas.openxmlformats.org/officeDocument/2006/relationships/slide" Target="slide8.xml"/><Relationship Id="rId31" Type="http://schemas.openxmlformats.org/officeDocument/2006/relationships/slide" Target="slide12.xml"/><Relationship Id="rId4" Type="http://schemas.openxmlformats.org/officeDocument/2006/relationships/slide" Target="slide3.xml"/><Relationship Id="rId9" Type="http://schemas.openxmlformats.org/officeDocument/2006/relationships/image" Target="../media/image11.png"/><Relationship Id="rId14" Type="http://schemas.openxmlformats.org/officeDocument/2006/relationships/image" Target="../media/image14.png"/><Relationship Id="rId22" Type="http://schemas.openxmlformats.org/officeDocument/2006/relationships/slide" Target="slide9.xml"/><Relationship Id="rId27" Type="http://schemas.openxmlformats.org/officeDocument/2006/relationships/image" Target="../media/image23.png"/><Relationship Id="rId30" Type="http://schemas.openxmlformats.org/officeDocument/2006/relationships/image" Target="../media/image25.png"/><Relationship Id="rId8"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3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31.gif"/><Relationship Id="rId5" Type="http://schemas.openxmlformats.org/officeDocument/2006/relationships/image" Target="../media/image28.gif"/><Relationship Id="rId15" Type="http://schemas.openxmlformats.org/officeDocument/2006/relationships/image" Target="../media/image35.gif"/><Relationship Id="rId10" Type="http://schemas.openxmlformats.org/officeDocument/2006/relationships/image" Target="../media/image30.gif"/><Relationship Id="rId4" Type="http://schemas.openxmlformats.org/officeDocument/2006/relationships/image" Target="../media/image27.PNG"/><Relationship Id="rId9" Type="http://schemas.openxmlformats.org/officeDocument/2006/relationships/slide" Target="slide2.xml"/><Relationship Id="rId14" Type="http://schemas.openxmlformats.org/officeDocument/2006/relationships/image" Target="../media/image34.gif"/></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3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31.gif"/><Relationship Id="rId5" Type="http://schemas.openxmlformats.org/officeDocument/2006/relationships/image" Target="../media/image28.gif"/><Relationship Id="rId15" Type="http://schemas.openxmlformats.org/officeDocument/2006/relationships/image" Target="../media/image35.gif"/><Relationship Id="rId10" Type="http://schemas.openxmlformats.org/officeDocument/2006/relationships/image" Target="../media/image30.gif"/><Relationship Id="rId4" Type="http://schemas.openxmlformats.org/officeDocument/2006/relationships/image" Target="../media/image27.PNG"/><Relationship Id="rId9" Type="http://schemas.openxmlformats.org/officeDocument/2006/relationships/slide" Target="slide2.xml"/><Relationship Id="rId14" Type="http://schemas.openxmlformats.org/officeDocument/2006/relationships/image" Target="../media/image34.gif"/></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3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1.gif"/><Relationship Id="rId5" Type="http://schemas.openxmlformats.org/officeDocument/2006/relationships/image" Target="../media/image28.gif"/><Relationship Id="rId15" Type="http://schemas.openxmlformats.org/officeDocument/2006/relationships/image" Target="../media/image35.gif"/><Relationship Id="rId10" Type="http://schemas.openxmlformats.org/officeDocument/2006/relationships/image" Target="../media/image30.gif"/><Relationship Id="rId4" Type="http://schemas.openxmlformats.org/officeDocument/2006/relationships/image" Target="../media/image27.PNG"/><Relationship Id="rId9" Type="http://schemas.openxmlformats.org/officeDocument/2006/relationships/slide" Target="slide2.xml"/><Relationship Id="rId14" Type="http://schemas.openxmlformats.org/officeDocument/2006/relationships/image" Target="../media/image34.gif"/></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3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31.gif"/><Relationship Id="rId5" Type="http://schemas.openxmlformats.org/officeDocument/2006/relationships/image" Target="../media/image28.gif"/><Relationship Id="rId15" Type="http://schemas.openxmlformats.org/officeDocument/2006/relationships/image" Target="../media/image35.gif"/><Relationship Id="rId10" Type="http://schemas.openxmlformats.org/officeDocument/2006/relationships/image" Target="../media/image30.gif"/><Relationship Id="rId4" Type="http://schemas.openxmlformats.org/officeDocument/2006/relationships/image" Target="../media/image27.PNG"/><Relationship Id="rId9" Type="http://schemas.openxmlformats.org/officeDocument/2006/relationships/slide" Target="slide2.xml"/><Relationship Id="rId14" Type="http://schemas.openxmlformats.org/officeDocument/2006/relationships/image" Target="../media/image34.gif"/></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3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31.gif"/><Relationship Id="rId5" Type="http://schemas.openxmlformats.org/officeDocument/2006/relationships/image" Target="../media/image28.gif"/><Relationship Id="rId15" Type="http://schemas.openxmlformats.org/officeDocument/2006/relationships/image" Target="../media/image35.gif"/><Relationship Id="rId10" Type="http://schemas.openxmlformats.org/officeDocument/2006/relationships/image" Target="../media/image30.gif"/><Relationship Id="rId4" Type="http://schemas.openxmlformats.org/officeDocument/2006/relationships/image" Target="../media/image27.PNG"/><Relationship Id="rId9" Type="http://schemas.openxmlformats.org/officeDocument/2006/relationships/slide" Target="slide2.xml"/><Relationship Id="rId14" Type="http://schemas.openxmlformats.org/officeDocument/2006/relationships/image" Target="../media/image34.gif"/></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3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1.gif"/><Relationship Id="rId5" Type="http://schemas.openxmlformats.org/officeDocument/2006/relationships/image" Target="../media/image28.gif"/><Relationship Id="rId15" Type="http://schemas.openxmlformats.org/officeDocument/2006/relationships/image" Target="../media/image35.gif"/><Relationship Id="rId10" Type="http://schemas.openxmlformats.org/officeDocument/2006/relationships/image" Target="../media/image30.gif"/><Relationship Id="rId4" Type="http://schemas.openxmlformats.org/officeDocument/2006/relationships/image" Target="../media/image27.PNG"/><Relationship Id="rId9" Type="http://schemas.openxmlformats.org/officeDocument/2006/relationships/slide" Target="slide2.xml"/><Relationship Id="rId14" Type="http://schemas.openxmlformats.org/officeDocument/2006/relationships/image" Target="../media/image34.gif"/></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image" Target="../media/image3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1.gif"/><Relationship Id="rId5" Type="http://schemas.openxmlformats.org/officeDocument/2006/relationships/image" Target="../media/image28.gif"/><Relationship Id="rId15" Type="http://schemas.openxmlformats.org/officeDocument/2006/relationships/image" Target="../media/image35.gif"/><Relationship Id="rId10" Type="http://schemas.openxmlformats.org/officeDocument/2006/relationships/image" Target="../media/image30.gif"/><Relationship Id="rId4" Type="http://schemas.openxmlformats.org/officeDocument/2006/relationships/image" Target="../media/image27.PNG"/><Relationship Id="rId9" Type="http://schemas.openxmlformats.org/officeDocument/2006/relationships/slide" Target="slide2.xml"/><Relationship Id="rId14" Type="http://schemas.openxmlformats.org/officeDocument/2006/relationships/image" Target="../media/image34.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pic>
        <p:nvPicPr>
          <p:cNvPr id="9" name="Picture 8">
            <a:hlinkClick r:id="rId8"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07509" y="5062286"/>
            <a:ext cx="1969179" cy="1743607"/>
          </a:xfrm>
          <a:prstGeom prst="rect">
            <a:avLst/>
          </a:prstGeom>
        </p:spPr>
      </p:pic>
      <p:pic>
        <p:nvPicPr>
          <p:cNvPr id="10" name="Picture 9">
            <a:extLst>
              <a:ext uri="{FF2B5EF4-FFF2-40B4-BE49-F238E27FC236}">
                <a16:creationId xmlns:a16="http://schemas.microsoft.com/office/drawing/2014/main" id="{4B61E008-E63C-47EA-9197-B0DC8AA996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00421" y="4550177"/>
            <a:ext cx="2060627" cy="1383912"/>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7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5-Point Star 18"/>
          <p:cNvSpPr/>
          <p:nvPr/>
        </p:nvSpPr>
        <p:spPr>
          <a:xfrm>
            <a:off x="10712213"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Folded Corner 1">
            <a:extLst>
              <a:ext uri="{FF2B5EF4-FFF2-40B4-BE49-F238E27FC236}">
                <a16:creationId xmlns:a16="http://schemas.microsoft.com/office/drawing/2014/main" id="{3DD2A216-E0B9-2EB3-8842-CF78B91E16D6}"/>
              </a:ext>
            </a:extLst>
          </p:cNvPr>
          <p:cNvSpPr/>
          <p:nvPr/>
        </p:nvSpPr>
        <p:spPr>
          <a:xfrm>
            <a:off x="427133" y="108021"/>
            <a:ext cx="10889200" cy="45617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spcBef>
                <a:spcPct val="0"/>
              </a:spcBef>
              <a:spcAft>
                <a:spcPts val="600"/>
              </a:spcAft>
            </a:pPr>
            <a:r>
              <a:rPr lang="vi-VN" altLang="vi-VN" sz="2400" b="1" dirty="0">
                <a:solidFill>
                  <a:srgbClr val="231F20"/>
                </a:solidFill>
                <a:latin typeface="Times New Roman" panose="02020603050405020304" pitchFamily="18" charset="0"/>
                <a:cs typeface="Times New Roman" panose="02020603050405020304" pitchFamily="18" charset="0"/>
              </a:rPr>
              <a:t>Câu </a:t>
            </a:r>
            <a:r>
              <a:rPr lang="en-US" altLang="vi-VN" sz="2400" b="1" dirty="0">
                <a:solidFill>
                  <a:srgbClr val="231F20"/>
                </a:solidFill>
                <a:latin typeface="Times New Roman" panose="02020603050405020304" pitchFamily="18" charset="0"/>
                <a:cs typeface="Times New Roman" panose="02020603050405020304" pitchFamily="18" charset="0"/>
              </a:rPr>
              <a:t>8</a:t>
            </a:r>
            <a:r>
              <a:rPr lang="vi-VN" altLang="vi-VN" sz="2400" b="1" dirty="0">
                <a:solidFill>
                  <a:srgbClr val="231F20"/>
                </a:solidFill>
                <a:latin typeface="Times New Roman" panose="02020603050405020304" pitchFamily="18" charset="0"/>
                <a:cs typeface="Times New Roman" panose="02020603050405020304" pitchFamily="18" charset="0"/>
              </a:rPr>
              <a:t>. </a:t>
            </a:r>
            <a:r>
              <a:rPr lang="vi-VN" altLang="vi-VN" sz="2400" dirty="0">
                <a:solidFill>
                  <a:srgbClr val="1E1E1E"/>
                </a:solidFill>
                <a:latin typeface="Times New Roman" panose="02020603050405020304" pitchFamily="18" charset="0"/>
                <a:cs typeface="Times New Roman" panose="02020603050405020304" pitchFamily="18" charset="0"/>
              </a:rPr>
              <a:t>Phép lai giữa cây lá xanh với cây lá đốm thu được F1 100% lá xanh, cho cây F1 tự thụ phấn bắt buộc thu được F2 có 100% lá xanh, cho F2 tiếp tục tự thụ phấn F3 thu được 100% lá xanh. Những kết luận về đặc điểm di truyền của tính trạng màu lá dưới đây đúng hay sai?</a:t>
            </a:r>
            <a:endParaRPr lang="vi-VN" altLang="vi-VN"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30000"/>
              </a:lnSpc>
              <a:spcBef>
                <a:spcPts val="450"/>
              </a:spcBef>
            </a:pPr>
            <a:r>
              <a:rPr lang="en-US" altLang="vi-VN" sz="2400" dirty="0">
                <a:solidFill>
                  <a:srgbClr val="231F20"/>
                </a:solidFill>
                <a:latin typeface="Times New Roman" panose="02020603050405020304" pitchFamily="18" charset="0"/>
                <a:cs typeface="Times New Roman" panose="02020603050405020304" pitchFamily="18" charset="0"/>
              </a:rPr>
              <a:t>          a) </a:t>
            </a:r>
            <a:r>
              <a:rPr lang="vi-VN" altLang="vi-VN" sz="2400" dirty="0">
                <a:solidFill>
                  <a:srgbClr val="231F20"/>
                </a:solidFill>
                <a:latin typeface="Times New Roman" panose="02020603050405020304" pitchFamily="18" charset="0"/>
                <a:cs typeface="Times New Roman" panose="02020603050405020304" pitchFamily="18" charset="0"/>
              </a:rPr>
              <a:t>Màu lá xanh trội hoàn toàn so với màu lá đốm.</a:t>
            </a:r>
            <a:endParaRPr lang="vi-VN" altLang="vi-VN" sz="2400" dirty="0">
              <a:latin typeface="Times New Roman" panose="02020603050405020304" pitchFamily="18" charset="0"/>
              <a:cs typeface="Times New Roman" panose="02020603050405020304" pitchFamily="18" charset="0"/>
            </a:endParaRPr>
          </a:p>
          <a:p>
            <a:pPr>
              <a:lnSpc>
                <a:spcPct val="130000"/>
              </a:lnSpc>
              <a:spcBef>
                <a:spcPts val="450"/>
              </a:spcBef>
            </a:pPr>
            <a:r>
              <a:rPr lang="en-US" altLang="vi-VN" sz="2400" dirty="0">
                <a:solidFill>
                  <a:srgbClr val="231F20"/>
                </a:solidFill>
                <a:latin typeface="Times New Roman" panose="02020603050405020304" pitchFamily="18" charset="0"/>
                <a:cs typeface="Times New Roman" panose="02020603050405020304" pitchFamily="18" charset="0"/>
              </a:rPr>
              <a:t>          b) </a:t>
            </a:r>
            <a:r>
              <a:rPr lang="vi-VN" altLang="vi-VN" sz="2400" dirty="0">
                <a:solidFill>
                  <a:srgbClr val="231F20"/>
                </a:solidFill>
                <a:latin typeface="Times New Roman" panose="02020603050405020304" pitchFamily="18" charset="0"/>
                <a:cs typeface="Times New Roman" panose="02020603050405020304" pitchFamily="18" charset="0"/>
              </a:rPr>
              <a:t>Màu lá đốm là do gene gây chết tạo nên.</a:t>
            </a:r>
            <a:endParaRPr lang="vi-VN" altLang="vi-VN" sz="2400" dirty="0">
              <a:latin typeface="Times New Roman" panose="02020603050405020304" pitchFamily="18" charset="0"/>
              <a:cs typeface="Times New Roman" panose="02020603050405020304" pitchFamily="18" charset="0"/>
            </a:endParaRPr>
          </a:p>
          <a:p>
            <a:pPr>
              <a:lnSpc>
                <a:spcPct val="130000"/>
              </a:lnSpc>
              <a:spcBef>
                <a:spcPts val="450"/>
              </a:spcBef>
            </a:pPr>
            <a:r>
              <a:rPr lang="en-US" altLang="vi-VN" sz="2400" dirty="0">
                <a:solidFill>
                  <a:srgbClr val="231F20"/>
                </a:solidFill>
                <a:latin typeface="Times New Roman" panose="02020603050405020304" pitchFamily="18" charset="0"/>
                <a:cs typeface="Times New Roman" panose="02020603050405020304" pitchFamily="18" charset="0"/>
              </a:rPr>
              <a:t>          c) </a:t>
            </a:r>
            <a:r>
              <a:rPr lang="vi-VN" altLang="vi-VN" sz="2400" dirty="0">
                <a:solidFill>
                  <a:srgbClr val="231F20"/>
                </a:solidFill>
                <a:latin typeface="Times New Roman" panose="02020603050405020304" pitchFamily="18" charset="0"/>
                <a:cs typeface="Times New Roman" panose="02020603050405020304" pitchFamily="18" charset="0"/>
              </a:rPr>
              <a:t>Màu lá do hai cặp gene tương tác với nhau quy định.</a:t>
            </a:r>
            <a:endParaRPr lang="en-US" altLang="vi-VN" sz="2400" dirty="0">
              <a:latin typeface="Times New Roman" panose="02020603050405020304" pitchFamily="18" charset="0"/>
              <a:cs typeface="Times New Roman" panose="02020603050405020304" pitchFamily="18" charset="0"/>
            </a:endParaRPr>
          </a:p>
          <a:p>
            <a:pPr>
              <a:lnSpc>
                <a:spcPct val="130000"/>
              </a:lnSpc>
              <a:spcBef>
                <a:spcPts val="450"/>
              </a:spcBef>
            </a:pPr>
            <a:r>
              <a:rPr lang="en-US" altLang="vi-VN" sz="2400" dirty="0">
                <a:solidFill>
                  <a:srgbClr val="231F20"/>
                </a:solidFill>
                <a:latin typeface="Times New Roman" panose="02020603050405020304" pitchFamily="18" charset="0"/>
                <a:cs typeface="Times New Roman" panose="02020603050405020304" pitchFamily="18" charset="0"/>
              </a:rPr>
              <a:t>          d) </a:t>
            </a:r>
            <a:r>
              <a:rPr lang="vi-VN" altLang="vi-VN" sz="2400" dirty="0">
                <a:solidFill>
                  <a:srgbClr val="231F20"/>
                </a:solidFill>
                <a:latin typeface="Times New Roman" panose="02020603050405020304" pitchFamily="18" charset="0"/>
                <a:cs typeface="Times New Roman" panose="02020603050405020304" pitchFamily="18" charset="0"/>
              </a:rPr>
              <a:t>Màu lá do gene nằm ở lục lạp của tế bào thực vật chi phối.</a:t>
            </a:r>
            <a:endParaRPr lang="vi-VN" altLang="vi-VN" sz="2400" dirty="0">
              <a:latin typeface="Times New Roman" panose="02020603050405020304" pitchFamily="18" charset="0"/>
              <a:cs typeface="Times New Roman" panose="02020603050405020304" pitchFamily="18" charset="0"/>
            </a:endParaRPr>
          </a:p>
        </p:txBody>
      </p:sp>
      <p:sp>
        <p:nvSpPr>
          <p:cNvPr id="3" name="Hình chữ nhật 4">
            <a:extLst>
              <a:ext uri="{FF2B5EF4-FFF2-40B4-BE49-F238E27FC236}">
                <a16:creationId xmlns:a16="http://schemas.microsoft.com/office/drawing/2014/main" id="{9753BB11-C1FC-A58A-6D4A-702D33309CE2}"/>
              </a:ext>
            </a:extLst>
          </p:cNvPr>
          <p:cNvSpPr/>
          <p:nvPr/>
        </p:nvSpPr>
        <p:spPr>
          <a:xfrm>
            <a:off x="734266" y="1961123"/>
            <a:ext cx="627062" cy="5111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4400" b="1" dirty="0">
                <a:latin typeface="Times New Roman" panose="02020603050405020304" pitchFamily="18" charset="0"/>
                <a:cs typeface="Times New Roman" panose="02020603050405020304" pitchFamily="18" charset="0"/>
              </a:rPr>
              <a:t>s</a:t>
            </a:r>
            <a:endParaRPr lang="vi-VN" sz="4400" b="1" dirty="0">
              <a:latin typeface="Times New Roman" panose="02020603050405020304" pitchFamily="18" charset="0"/>
              <a:cs typeface="Times New Roman" panose="02020603050405020304" pitchFamily="18" charset="0"/>
            </a:endParaRPr>
          </a:p>
        </p:txBody>
      </p:sp>
      <p:sp>
        <p:nvSpPr>
          <p:cNvPr id="4" name="Hình chữ nhật 4">
            <a:extLst>
              <a:ext uri="{FF2B5EF4-FFF2-40B4-BE49-F238E27FC236}">
                <a16:creationId xmlns:a16="http://schemas.microsoft.com/office/drawing/2014/main" id="{0D6D5F1B-AF93-7C77-064B-609C15BEEF88}"/>
              </a:ext>
            </a:extLst>
          </p:cNvPr>
          <p:cNvSpPr/>
          <p:nvPr/>
        </p:nvSpPr>
        <p:spPr>
          <a:xfrm>
            <a:off x="734266" y="2551521"/>
            <a:ext cx="627062" cy="5111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4400" b="1" dirty="0">
                <a:latin typeface="Times New Roman" panose="02020603050405020304" pitchFamily="18" charset="0"/>
                <a:cs typeface="Times New Roman" panose="02020603050405020304" pitchFamily="18" charset="0"/>
              </a:rPr>
              <a:t>s</a:t>
            </a:r>
            <a:endParaRPr lang="vi-VN" sz="4400" b="1" dirty="0">
              <a:latin typeface="Times New Roman" panose="02020603050405020304" pitchFamily="18" charset="0"/>
              <a:cs typeface="Times New Roman" panose="02020603050405020304" pitchFamily="18" charset="0"/>
            </a:endParaRPr>
          </a:p>
        </p:txBody>
      </p:sp>
      <p:sp>
        <p:nvSpPr>
          <p:cNvPr id="6" name="Hình chữ nhật 4">
            <a:extLst>
              <a:ext uri="{FF2B5EF4-FFF2-40B4-BE49-F238E27FC236}">
                <a16:creationId xmlns:a16="http://schemas.microsoft.com/office/drawing/2014/main" id="{8BA1D814-5DF4-02C4-DE48-A334953D75C5}"/>
              </a:ext>
            </a:extLst>
          </p:cNvPr>
          <p:cNvSpPr/>
          <p:nvPr/>
        </p:nvSpPr>
        <p:spPr>
          <a:xfrm>
            <a:off x="734266" y="3153704"/>
            <a:ext cx="627062" cy="5111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4400" b="1" dirty="0">
                <a:latin typeface="Times New Roman" panose="02020603050405020304" pitchFamily="18" charset="0"/>
                <a:cs typeface="Times New Roman" panose="02020603050405020304" pitchFamily="18" charset="0"/>
              </a:rPr>
              <a:t>s</a:t>
            </a:r>
            <a:endParaRPr lang="vi-VN" sz="4400" b="1" dirty="0">
              <a:latin typeface="Times New Roman" panose="02020603050405020304" pitchFamily="18" charset="0"/>
              <a:cs typeface="Times New Roman" panose="02020603050405020304" pitchFamily="18" charset="0"/>
            </a:endParaRPr>
          </a:p>
        </p:txBody>
      </p:sp>
      <p:sp>
        <p:nvSpPr>
          <p:cNvPr id="8" name="Hình chữ nhật 4">
            <a:extLst>
              <a:ext uri="{FF2B5EF4-FFF2-40B4-BE49-F238E27FC236}">
                <a16:creationId xmlns:a16="http://schemas.microsoft.com/office/drawing/2014/main" id="{D798B862-3D22-B6E9-5A60-15A4707C7EF6}"/>
              </a:ext>
            </a:extLst>
          </p:cNvPr>
          <p:cNvSpPr/>
          <p:nvPr/>
        </p:nvSpPr>
        <p:spPr>
          <a:xfrm>
            <a:off x="655547" y="3761118"/>
            <a:ext cx="627062" cy="5111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4400" b="1" dirty="0">
                <a:latin typeface="Times New Roman" panose="02020603050405020304" pitchFamily="18" charset="0"/>
                <a:cs typeface="Times New Roman" panose="02020603050405020304" pitchFamily="18" charset="0"/>
              </a:rPr>
              <a:t>Đ</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39470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1.66667E-6 -3.7037E-6 L -1.66667E-6 -0.22476 " pathEditMode="relative" rAng="0" ptsTypes="AA">
                                      <p:cBhvr>
                                        <p:cTn id="34" dur="2000" fill="hold"/>
                                        <p:tgtEl>
                                          <p:spTgt spid="7"/>
                                        </p:tgtEl>
                                        <p:attrNameLst>
                                          <p:attrName>ppt_x</p:attrName>
                                          <p:attrName>ppt_y</p:attrName>
                                        </p:attrNameLst>
                                      </p:cBhvr>
                                      <p:rCtr x="0" y="-11250"/>
                                    </p:animMotion>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par>
                          <p:cTn id="45" fill="hold">
                            <p:stCondLst>
                              <p:cond delay="2500"/>
                            </p:stCondLst>
                            <p:childTnLst>
                              <p:par>
                                <p:cTn id="46" presetID="32" presetClass="emph" presetSubtype="0" repeatCount="indefinite" fill="hold" grpId="1" nodeType="afterEffect">
                                  <p:stCondLst>
                                    <p:cond delay="0"/>
                                  </p:stCondLst>
                                  <p:childTnLst>
                                    <p:animRot by="120000">
                                      <p:cBhvr>
                                        <p:cTn id="47" dur="100" fill="hold">
                                          <p:stCondLst>
                                            <p:cond delay="0"/>
                                          </p:stCondLst>
                                        </p:cTn>
                                        <p:tgtEl>
                                          <p:spTgt spid="9"/>
                                        </p:tgtEl>
                                        <p:attrNameLst>
                                          <p:attrName>r</p:attrName>
                                        </p:attrNameLst>
                                      </p:cBhvr>
                                    </p:animRot>
                                    <p:animRot by="-240000">
                                      <p:cBhvr>
                                        <p:cTn id="48" dur="200" fill="hold">
                                          <p:stCondLst>
                                            <p:cond delay="200"/>
                                          </p:stCondLst>
                                        </p:cTn>
                                        <p:tgtEl>
                                          <p:spTgt spid="9"/>
                                        </p:tgtEl>
                                        <p:attrNameLst>
                                          <p:attrName>r</p:attrName>
                                        </p:attrNameLst>
                                      </p:cBhvr>
                                    </p:animRot>
                                    <p:animRot by="240000">
                                      <p:cBhvr>
                                        <p:cTn id="49" dur="200" fill="hold">
                                          <p:stCondLst>
                                            <p:cond delay="400"/>
                                          </p:stCondLst>
                                        </p:cTn>
                                        <p:tgtEl>
                                          <p:spTgt spid="9"/>
                                        </p:tgtEl>
                                        <p:attrNameLst>
                                          <p:attrName>r</p:attrName>
                                        </p:attrNameLst>
                                      </p:cBhvr>
                                    </p:animRot>
                                    <p:animRot by="-240000">
                                      <p:cBhvr>
                                        <p:cTn id="50" dur="200" fill="hold">
                                          <p:stCondLst>
                                            <p:cond delay="600"/>
                                          </p:stCondLst>
                                        </p:cTn>
                                        <p:tgtEl>
                                          <p:spTgt spid="9"/>
                                        </p:tgtEl>
                                        <p:attrNameLst>
                                          <p:attrName>r</p:attrName>
                                        </p:attrNameLst>
                                      </p:cBhvr>
                                    </p:animRot>
                                    <p:animRot by="120000">
                                      <p:cBhvr>
                                        <p:cTn id="5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animBg="1"/>
      <p:bldP spid="3" grpId="0" animBg="1"/>
      <p:bldP spid="4"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7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0729821" y="5873725"/>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5-Point Star 18"/>
          <p:cNvSpPr/>
          <p:nvPr/>
        </p:nvSpPr>
        <p:spPr>
          <a:xfrm>
            <a:off x="10712213"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Folded Corner 1">
            <a:extLst>
              <a:ext uri="{FF2B5EF4-FFF2-40B4-BE49-F238E27FC236}">
                <a16:creationId xmlns:a16="http://schemas.microsoft.com/office/drawing/2014/main" id="{6164E824-6424-A965-3971-1E8F065ED6DA}"/>
              </a:ext>
            </a:extLst>
          </p:cNvPr>
          <p:cNvSpPr/>
          <p:nvPr/>
        </p:nvSpPr>
        <p:spPr>
          <a:xfrm>
            <a:off x="427133" y="121542"/>
            <a:ext cx="10889200" cy="38507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err="1">
                <a:solidFill>
                  <a:schemeClr val="tx1"/>
                </a:solidFill>
              </a:rPr>
              <a:t>Câu</a:t>
            </a:r>
            <a:r>
              <a:rPr lang="en-US" sz="2400" b="1" i="1">
                <a:solidFill>
                  <a:schemeClr val="tx1"/>
                </a:solidFill>
              </a:rPr>
              <a:t> 9. </a:t>
            </a:r>
            <a:r>
              <a:rPr lang="en-US" sz="2400" b="1" i="1" dirty="0" err="1">
                <a:solidFill>
                  <a:schemeClr val="tx1"/>
                </a:solidFill>
              </a:rPr>
              <a:t>Có</a:t>
            </a:r>
            <a:r>
              <a:rPr lang="en-US" sz="2400" b="1" i="1" dirty="0">
                <a:solidFill>
                  <a:schemeClr val="tx1"/>
                </a:solidFill>
              </a:rPr>
              <a:t> bao </a:t>
            </a:r>
            <a:r>
              <a:rPr lang="en-US" sz="2400" b="1" i="1" dirty="0" err="1">
                <a:solidFill>
                  <a:schemeClr val="tx1"/>
                </a:solidFill>
              </a:rPr>
              <a:t>nhiêu</a:t>
            </a:r>
            <a:r>
              <a:rPr lang="en-US" sz="2400" b="1" i="1" dirty="0">
                <a:solidFill>
                  <a:schemeClr val="tx1"/>
                </a:solidFill>
              </a:rPr>
              <a:t> </a:t>
            </a:r>
            <a:r>
              <a:rPr lang="en-US" sz="2400" b="1" i="1" dirty="0" err="1">
                <a:solidFill>
                  <a:schemeClr val="tx1"/>
                </a:solidFill>
              </a:rPr>
              <a:t>phương</a:t>
            </a:r>
            <a:r>
              <a:rPr lang="en-US" sz="2400" b="1" i="1" dirty="0">
                <a:solidFill>
                  <a:schemeClr val="tx1"/>
                </a:solidFill>
              </a:rPr>
              <a:t> </a:t>
            </a:r>
            <a:r>
              <a:rPr lang="en-US" sz="2400" b="1" i="1" dirty="0" err="1">
                <a:solidFill>
                  <a:schemeClr val="tx1"/>
                </a:solidFill>
              </a:rPr>
              <a:t>pháp</a:t>
            </a:r>
            <a:r>
              <a:rPr lang="en-US" sz="2400" b="1" i="1" dirty="0">
                <a:solidFill>
                  <a:schemeClr val="tx1"/>
                </a:solidFill>
              </a:rPr>
              <a:t> </a:t>
            </a:r>
            <a:r>
              <a:rPr lang="en-US" sz="2400" b="1" i="1" dirty="0" err="1">
                <a:solidFill>
                  <a:schemeClr val="tx1"/>
                </a:solidFill>
              </a:rPr>
              <a:t>sau</a:t>
            </a:r>
            <a:r>
              <a:rPr lang="en-US" sz="2400" b="1" i="1" dirty="0">
                <a:solidFill>
                  <a:schemeClr val="tx1"/>
                </a:solidFill>
              </a:rPr>
              <a:t> </a:t>
            </a:r>
            <a:r>
              <a:rPr lang="en-US" sz="2400" b="1" i="1" dirty="0" err="1">
                <a:solidFill>
                  <a:schemeClr val="tx1"/>
                </a:solidFill>
              </a:rPr>
              <a:t>đây</a:t>
            </a:r>
            <a:r>
              <a:rPr lang="en-US" sz="2400" b="1" i="1" dirty="0">
                <a:solidFill>
                  <a:schemeClr val="tx1"/>
                </a:solidFill>
              </a:rPr>
              <a:t> </a:t>
            </a:r>
            <a:r>
              <a:rPr lang="en-US" sz="2400" b="1" i="1" dirty="0" err="1">
                <a:solidFill>
                  <a:schemeClr val="tx1"/>
                </a:solidFill>
              </a:rPr>
              <a:t>được</a:t>
            </a:r>
            <a:r>
              <a:rPr lang="en-US" sz="2400" b="1" i="1" dirty="0">
                <a:solidFill>
                  <a:schemeClr val="tx1"/>
                </a:solidFill>
              </a:rPr>
              <a:t> </a:t>
            </a:r>
            <a:r>
              <a:rPr lang="en-US" sz="2400" b="1" i="1" dirty="0" err="1">
                <a:solidFill>
                  <a:schemeClr val="tx1"/>
                </a:solidFill>
              </a:rPr>
              <a:t>sử</a:t>
            </a:r>
            <a:r>
              <a:rPr lang="en-US" sz="2400" b="1" i="1" dirty="0">
                <a:solidFill>
                  <a:schemeClr val="tx1"/>
                </a:solidFill>
              </a:rPr>
              <a:t> </a:t>
            </a:r>
            <a:r>
              <a:rPr lang="en-US" sz="2400" b="1" i="1" dirty="0" err="1">
                <a:solidFill>
                  <a:schemeClr val="tx1"/>
                </a:solidFill>
              </a:rPr>
              <a:t>dụng</a:t>
            </a:r>
            <a:r>
              <a:rPr lang="en-US" sz="2400" b="1" i="1" dirty="0">
                <a:solidFill>
                  <a:schemeClr val="tx1"/>
                </a:solidFill>
              </a:rPr>
              <a:t> </a:t>
            </a:r>
            <a:r>
              <a:rPr lang="en-US" sz="2400" b="1" i="1" dirty="0" err="1">
                <a:solidFill>
                  <a:schemeClr val="tx1"/>
                </a:solidFill>
              </a:rPr>
              <a:t>để</a:t>
            </a:r>
            <a:r>
              <a:rPr lang="en-US" sz="2400" b="1" i="1" dirty="0">
                <a:solidFill>
                  <a:schemeClr val="tx1"/>
                </a:solidFill>
              </a:rPr>
              <a:t> </a:t>
            </a:r>
            <a:r>
              <a:rPr lang="en-US" sz="2400" b="1" i="1" dirty="0" err="1">
                <a:solidFill>
                  <a:schemeClr val="tx1"/>
                </a:solidFill>
              </a:rPr>
              <a:t>nghiên</a:t>
            </a:r>
            <a:r>
              <a:rPr lang="en-US" sz="2400" b="1" i="1" dirty="0">
                <a:solidFill>
                  <a:schemeClr val="tx1"/>
                </a:solidFill>
              </a:rPr>
              <a:t> </a:t>
            </a:r>
            <a:r>
              <a:rPr lang="en-US" sz="2400" b="1" i="1" dirty="0" err="1">
                <a:solidFill>
                  <a:schemeClr val="tx1"/>
                </a:solidFill>
              </a:rPr>
              <a:t>cứu</a:t>
            </a:r>
            <a:r>
              <a:rPr lang="en-US" sz="2400" b="1" i="1" dirty="0">
                <a:solidFill>
                  <a:schemeClr val="tx1"/>
                </a:solidFill>
              </a:rPr>
              <a:t> gene </a:t>
            </a:r>
            <a:r>
              <a:rPr lang="en-US" sz="2400" b="1" i="1" dirty="0" err="1">
                <a:solidFill>
                  <a:schemeClr val="tx1"/>
                </a:solidFill>
              </a:rPr>
              <a:t>ngoài</a:t>
            </a:r>
            <a:r>
              <a:rPr lang="en-US" sz="2400" b="1" i="1" dirty="0">
                <a:solidFill>
                  <a:schemeClr val="tx1"/>
                </a:solidFill>
              </a:rPr>
              <a:t> </a:t>
            </a:r>
            <a:r>
              <a:rPr lang="en-US" sz="2400" b="1" i="1" dirty="0" err="1">
                <a:solidFill>
                  <a:schemeClr val="tx1"/>
                </a:solidFill>
              </a:rPr>
              <a:t>nhân</a:t>
            </a:r>
            <a:r>
              <a:rPr lang="en-US" sz="2400" b="1" i="1" dirty="0">
                <a:solidFill>
                  <a:schemeClr val="tx1"/>
                </a:solidFill>
              </a:rPr>
              <a:t>?</a:t>
            </a:r>
            <a:endParaRPr lang="en-US" sz="2400" dirty="0">
              <a:solidFill>
                <a:schemeClr val="tx1"/>
              </a:solidFill>
            </a:endParaRPr>
          </a:p>
          <a:p>
            <a:r>
              <a:rPr lang="en-US" sz="2400" dirty="0">
                <a:solidFill>
                  <a:schemeClr val="tx1"/>
                </a:solidFill>
              </a:rPr>
              <a:t>1.</a:t>
            </a:r>
            <a:r>
              <a:rPr lang="vi-VN" sz="2400" dirty="0">
                <a:solidFill>
                  <a:schemeClr val="tx1"/>
                </a:solidFill>
              </a:rPr>
              <a:t>Phân tích trình tự DNA ngoài nhân để xác định đột biến gene.</a:t>
            </a:r>
            <a:endParaRPr lang="en-US" sz="2400" dirty="0">
              <a:solidFill>
                <a:schemeClr val="tx1"/>
              </a:solidFill>
            </a:endParaRPr>
          </a:p>
          <a:p>
            <a:r>
              <a:rPr lang="en-US" sz="2400" dirty="0">
                <a:solidFill>
                  <a:schemeClr val="tx1"/>
                </a:solidFill>
              </a:rPr>
              <a:t>2.</a:t>
            </a:r>
            <a:r>
              <a:rPr lang="vi-VN" sz="2400" dirty="0">
                <a:solidFill>
                  <a:schemeClr val="tx1"/>
                </a:solidFill>
              </a:rPr>
              <a:t>Lai tạo tế bào chứa đột biến gene ngoài nhân với tế bào bình thường để nghiên cứu chức năng của gene.</a:t>
            </a:r>
            <a:endParaRPr lang="en-US" sz="2400" dirty="0">
              <a:solidFill>
                <a:schemeClr val="tx1"/>
              </a:solidFill>
            </a:endParaRPr>
          </a:p>
          <a:p>
            <a:r>
              <a:rPr lang="en-US" sz="2400" dirty="0">
                <a:solidFill>
                  <a:schemeClr val="tx1"/>
                </a:solidFill>
              </a:rPr>
              <a:t>3.</a:t>
            </a:r>
            <a:r>
              <a:rPr lang="vi-VN" sz="2400" dirty="0">
                <a:solidFill>
                  <a:schemeClr val="tx1"/>
                </a:solidFill>
              </a:rPr>
              <a:t>Tạo ra động vật mang đột biến gene ngoài nhân để nghiên cứu ảnh hưởng của  đột biến.</a:t>
            </a:r>
            <a:endParaRPr lang="en-US" sz="2400" dirty="0">
              <a:solidFill>
                <a:schemeClr val="tx1"/>
              </a:solidFill>
            </a:endParaRPr>
          </a:p>
          <a:p>
            <a:r>
              <a:rPr lang="en-US" sz="2400" dirty="0">
                <a:solidFill>
                  <a:schemeClr val="tx1"/>
                </a:solidFill>
              </a:rPr>
              <a:t>4.</a:t>
            </a:r>
            <a:r>
              <a:rPr lang="vi-VN" sz="2400" dirty="0">
                <a:solidFill>
                  <a:schemeClr val="tx1"/>
                </a:solidFill>
              </a:rPr>
              <a:t>Làm tiêu bản và quan sát NST.</a:t>
            </a:r>
            <a:endParaRPr lang="en-US" sz="2400" dirty="0">
              <a:solidFill>
                <a:schemeClr val="tx1"/>
              </a:solidFill>
            </a:endParaRPr>
          </a:p>
        </p:txBody>
      </p:sp>
      <p:sp>
        <p:nvSpPr>
          <p:cNvPr id="3" name="Rectangle 2">
            <a:extLst>
              <a:ext uri="{FF2B5EF4-FFF2-40B4-BE49-F238E27FC236}">
                <a16:creationId xmlns:a16="http://schemas.microsoft.com/office/drawing/2014/main" id="{895814FF-8CE4-BB4E-0934-9FCC86DE3464}"/>
              </a:ext>
            </a:extLst>
          </p:cNvPr>
          <p:cNvSpPr/>
          <p:nvPr/>
        </p:nvSpPr>
        <p:spPr>
          <a:xfrm>
            <a:off x="6385640" y="4111573"/>
            <a:ext cx="2237659" cy="84319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4000" b="1" dirty="0"/>
              <a:t>3</a:t>
            </a:r>
          </a:p>
        </p:txBody>
      </p:sp>
    </p:spTree>
    <p:extLst>
      <p:ext uri="{BB962C8B-B14F-4D97-AF65-F5344CB8AC3E}">
        <p14:creationId xmlns:p14="http://schemas.microsoft.com/office/powerpoint/2010/main" val="311296463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64" presetClass="path" presetSubtype="0" accel="50000" decel="50000" fill="hold" nodeType="clickEffect">
                                  <p:stCondLst>
                                    <p:cond delay="0"/>
                                  </p:stCondLst>
                                  <p:childTnLst>
                                    <p:animMotion origin="layout" path="M -1.66667E-6 -3.7037E-6 L -1.66667E-6 -0.22476 " pathEditMode="relative" rAng="0" ptsTypes="AA">
                                      <p:cBhvr>
                                        <p:cTn id="20" dur="2000" fill="hold"/>
                                        <p:tgtEl>
                                          <p:spTgt spid="7"/>
                                        </p:tgtEl>
                                        <p:attrNameLst>
                                          <p:attrName>ppt_x</p:attrName>
                                          <p:attrName>ppt_y</p:attrName>
                                        </p:attrNameLst>
                                      </p:cBhvr>
                                      <p:rCtr x="0" y="-11250"/>
                                    </p:animMotion>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p:stCondLst>
                              <p:cond delay="2500"/>
                            </p:stCondLst>
                            <p:childTnLst>
                              <p:par>
                                <p:cTn id="32" presetID="32" presetClass="emph" presetSubtype="0" repeatCount="indefinite" fill="hold" grpId="1" nodeType="after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5-Point Star 18"/>
          <p:cNvSpPr/>
          <p:nvPr/>
        </p:nvSpPr>
        <p:spPr>
          <a:xfrm>
            <a:off x="10712213"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Folded Corner 1">
            <a:extLst>
              <a:ext uri="{FF2B5EF4-FFF2-40B4-BE49-F238E27FC236}">
                <a16:creationId xmlns:a16="http://schemas.microsoft.com/office/drawing/2014/main" id="{AE6BCE8E-CD92-88E8-0516-8BD16D09747A}"/>
              </a:ext>
            </a:extLst>
          </p:cNvPr>
          <p:cNvSpPr/>
          <p:nvPr/>
        </p:nvSpPr>
        <p:spPr>
          <a:xfrm>
            <a:off x="116542" y="11029"/>
            <a:ext cx="11842376" cy="402933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err="1">
                <a:solidFill>
                  <a:schemeClr val="tx1"/>
                </a:solidFill>
              </a:rPr>
              <a:t>Câu</a:t>
            </a:r>
            <a:r>
              <a:rPr lang="en-US" sz="2400" b="1" i="1" dirty="0">
                <a:solidFill>
                  <a:schemeClr val="tx1"/>
                </a:solidFill>
              </a:rPr>
              <a:t> 10</a:t>
            </a:r>
            <a:r>
              <a:rPr lang="en-US" sz="2400" i="1" dirty="0">
                <a:solidFill>
                  <a:schemeClr val="tx1"/>
                </a:solidFill>
              </a:rPr>
              <a:t>. </a:t>
            </a:r>
            <a:r>
              <a:rPr lang="en-US" sz="2400" b="1" i="1" dirty="0">
                <a:solidFill>
                  <a:schemeClr val="tx1"/>
                </a:solidFill>
              </a:rPr>
              <a:t>Bao </a:t>
            </a:r>
            <a:r>
              <a:rPr lang="en-US" sz="2400" b="1" i="1" dirty="0" err="1">
                <a:solidFill>
                  <a:schemeClr val="tx1"/>
                </a:solidFill>
              </a:rPr>
              <a:t>nhiêu</a:t>
            </a:r>
            <a:r>
              <a:rPr lang="en-US" sz="2400" b="1" i="1" dirty="0">
                <a:solidFill>
                  <a:schemeClr val="tx1"/>
                </a:solidFill>
              </a:rPr>
              <a:t> </a:t>
            </a:r>
            <a:r>
              <a:rPr lang="en-US" sz="2400" b="1" i="1" dirty="0" err="1">
                <a:solidFill>
                  <a:schemeClr val="tx1"/>
                </a:solidFill>
              </a:rPr>
              <a:t>nhận</a:t>
            </a:r>
            <a:r>
              <a:rPr lang="en-US" sz="2400" b="1" i="1" dirty="0">
                <a:solidFill>
                  <a:schemeClr val="tx1"/>
                </a:solidFill>
              </a:rPr>
              <a:t> </a:t>
            </a:r>
            <a:r>
              <a:rPr lang="en-US" sz="2400" b="1" i="1" dirty="0" err="1">
                <a:solidFill>
                  <a:schemeClr val="tx1"/>
                </a:solidFill>
              </a:rPr>
              <a:t>định</a:t>
            </a:r>
            <a:r>
              <a:rPr lang="en-US" sz="2400" b="1" i="1" dirty="0">
                <a:solidFill>
                  <a:schemeClr val="tx1"/>
                </a:solidFill>
              </a:rPr>
              <a:t> </a:t>
            </a:r>
            <a:r>
              <a:rPr lang="en-US" sz="2400" b="1" i="1" dirty="0" err="1">
                <a:solidFill>
                  <a:schemeClr val="tx1"/>
                </a:solidFill>
              </a:rPr>
              <a:t>dưới</a:t>
            </a:r>
            <a:r>
              <a:rPr lang="en-US" sz="2400" b="1" i="1" dirty="0">
                <a:solidFill>
                  <a:schemeClr val="tx1"/>
                </a:solidFill>
              </a:rPr>
              <a:t> </a:t>
            </a:r>
            <a:r>
              <a:rPr lang="en-US" sz="2400" b="1" i="1" dirty="0" err="1">
                <a:solidFill>
                  <a:schemeClr val="tx1"/>
                </a:solidFill>
              </a:rPr>
              <a:t>đây</a:t>
            </a:r>
            <a:r>
              <a:rPr lang="en-US" sz="2400" b="1" i="1" dirty="0">
                <a:solidFill>
                  <a:schemeClr val="tx1"/>
                </a:solidFill>
              </a:rPr>
              <a:t> </a:t>
            </a:r>
            <a:r>
              <a:rPr lang="en-US" sz="2400" b="1" i="1" dirty="0" err="1">
                <a:solidFill>
                  <a:schemeClr val="tx1"/>
                </a:solidFill>
              </a:rPr>
              <a:t>giải</a:t>
            </a:r>
            <a:r>
              <a:rPr lang="en-US" sz="2400" b="1" i="1" dirty="0">
                <a:solidFill>
                  <a:schemeClr val="tx1"/>
                </a:solidFill>
              </a:rPr>
              <a:t> </a:t>
            </a:r>
            <a:r>
              <a:rPr lang="en-US" sz="2400" b="1" i="1" dirty="0" err="1">
                <a:solidFill>
                  <a:schemeClr val="tx1"/>
                </a:solidFill>
              </a:rPr>
              <a:t>thích</a:t>
            </a:r>
            <a:r>
              <a:rPr lang="en-US" sz="2400" b="1" i="1" dirty="0">
                <a:solidFill>
                  <a:schemeClr val="tx1"/>
                </a:solidFill>
              </a:rPr>
              <a:t> </a:t>
            </a:r>
            <a:r>
              <a:rPr lang="en-US" sz="2400" b="1" i="1" dirty="0" err="1">
                <a:solidFill>
                  <a:schemeClr val="tx1"/>
                </a:solidFill>
              </a:rPr>
              <a:t>hiện</a:t>
            </a:r>
            <a:r>
              <a:rPr lang="en-US" sz="2400" b="1" i="1" dirty="0">
                <a:solidFill>
                  <a:schemeClr val="tx1"/>
                </a:solidFill>
              </a:rPr>
              <a:t> </a:t>
            </a:r>
            <a:r>
              <a:rPr lang="en-US" sz="2400" b="1" i="1" dirty="0" err="1">
                <a:solidFill>
                  <a:schemeClr val="tx1"/>
                </a:solidFill>
              </a:rPr>
              <a:t>tượng</a:t>
            </a:r>
            <a:r>
              <a:rPr lang="en-US" sz="2400" b="1" i="1" dirty="0">
                <a:solidFill>
                  <a:schemeClr val="tx1"/>
                </a:solidFill>
              </a:rPr>
              <a:t> gene </a:t>
            </a:r>
            <a:r>
              <a:rPr lang="en-US" sz="2400" b="1" i="1" dirty="0" err="1">
                <a:solidFill>
                  <a:schemeClr val="tx1"/>
                </a:solidFill>
              </a:rPr>
              <a:t>ngoài</a:t>
            </a:r>
            <a:r>
              <a:rPr lang="en-US" sz="2400" b="1" i="1" dirty="0">
                <a:solidFill>
                  <a:schemeClr val="tx1"/>
                </a:solidFill>
              </a:rPr>
              <a:t> </a:t>
            </a:r>
            <a:r>
              <a:rPr lang="en-US" sz="2400" b="1" i="1" dirty="0" err="1">
                <a:solidFill>
                  <a:schemeClr val="tx1"/>
                </a:solidFill>
              </a:rPr>
              <a:t>nhân</a:t>
            </a:r>
            <a:r>
              <a:rPr lang="en-US" sz="2400" b="1" i="1" dirty="0">
                <a:solidFill>
                  <a:schemeClr val="tx1"/>
                </a:solidFill>
              </a:rPr>
              <a:t> </a:t>
            </a:r>
            <a:r>
              <a:rPr lang="en-US" sz="2400" b="1" i="1" dirty="0" err="1">
                <a:solidFill>
                  <a:schemeClr val="tx1"/>
                </a:solidFill>
              </a:rPr>
              <a:t>chỉ</a:t>
            </a:r>
            <a:r>
              <a:rPr lang="en-US" sz="2400" b="1" i="1" dirty="0">
                <a:solidFill>
                  <a:schemeClr val="tx1"/>
                </a:solidFill>
              </a:rPr>
              <a:t> di     	</a:t>
            </a:r>
            <a:r>
              <a:rPr lang="en-US" sz="2400" b="1" i="1" dirty="0" err="1">
                <a:solidFill>
                  <a:schemeClr val="tx1"/>
                </a:solidFill>
              </a:rPr>
              <a:t>truyền</a:t>
            </a:r>
            <a:r>
              <a:rPr lang="en-US" sz="2400" b="1" i="1" dirty="0">
                <a:solidFill>
                  <a:schemeClr val="tx1"/>
                </a:solidFill>
              </a:rPr>
              <a:t> </a:t>
            </a:r>
            <a:r>
              <a:rPr lang="en-US" sz="2400" b="1" i="1" dirty="0" err="1">
                <a:solidFill>
                  <a:schemeClr val="tx1"/>
                </a:solidFill>
              </a:rPr>
              <a:t>theo</a:t>
            </a:r>
            <a:r>
              <a:rPr lang="en-US" sz="2400" b="1" i="1" dirty="0">
                <a:solidFill>
                  <a:schemeClr val="tx1"/>
                </a:solidFill>
              </a:rPr>
              <a:t> </a:t>
            </a:r>
            <a:r>
              <a:rPr lang="en-US" sz="2400" b="1" i="1" dirty="0" err="1">
                <a:solidFill>
                  <a:schemeClr val="tx1"/>
                </a:solidFill>
              </a:rPr>
              <a:t>dòng</a:t>
            </a:r>
            <a:r>
              <a:rPr lang="en-US" sz="2400" b="1" i="1" dirty="0">
                <a:solidFill>
                  <a:schemeClr val="tx1"/>
                </a:solidFill>
              </a:rPr>
              <a:t> </a:t>
            </a:r>
            <a:r>
              <a:rPr lang="en-US" sz="2400" b="1" i="1" dirty="0" err="1">
                <a:solidFill>
                  <a:schemeClr val="tx1"/>
                </a:solidFill>
              </a:rPr>
              <a:t>mẹ</a:t>
            </a:r>
            <a:r>
              <a:rPr lang="en-US" sz="2400" b="1" i="1" dirty="0">
                <a:solidFill>
                  <a:schemeClr val="tx1"/>
                </a:solidFill>
              </a:rPr>
              <a:t>.</a:t>
            </a:r>
            <a:endParaRPr lang="en-US" sz="2400" dirty="0">
              <a:solidFill>
                <a:schemeClr val="tx1"/>
              </a:solidFill>
            </a:endParaRPr>
          </a:p>
          <a:p>
            <a:r>
              <a:rPr lang="en-US" sz="2400" dirty="0">
                <a:solidFill>
                  <a:schemeClr val="tx1"/>
                </a:solidFill>
              </a:rPr>
              <a:t>1.</a:t>
            </a:r>
            <a:r>
              <a:rPr lang="vi-VN" sz="2400" dirty="0">
                <a:solidFill>
                  <a:schemeClr val="tx1"/>
                </a:solidFill>
              </a:rPr>
              <a:t>Gene ngoài nhân chỉ nằm trong ti thể hoặc lục lạp, mà những bào quan này chỉ  được di truyền từ mẹ sang con qua trứng.</a:t>
            </a:r>
            <a:endParaRPr lang="en-US" sz="2400" dirty="0">
              <a:solidFill>
                <a:schemeClr val="tx1"/>
              </a:solidFill>
            </a:endParaRPr>
          </a:p>
          <a:p>
            <a:r>
              <a:rPr lang="en-US" sz="2400" dirty="0">
                <a:solidFill>
                  <a:schemeClr val="tx1"/>
                </a:solidFill>
              </a:rPr>
              <a:t>2.</a:t>
            </a:r>
            <a:r>
              <a:rPr lang="vi-VN" sz="2400" dirty="0">
                <a:solidFill>
                  <a:schemeClr val="tx1"/>
                </a:solidFill>
              </a:rPr>
              <a:t>Tinh trùng không chứa ti thể hoặc lục lạp, do đó không di truyền gene ngoài nhân cho con.</a:t>
            </a:r>
            <a:endParaRPr lang="en-US" sz="2400" dirty="0">
              <a:solidFill>
                <a:schemeClr val="tx1"/>
              </a:solidFill>
            </a:endParaRPr>
          </a:p>
          <a:p>
            <a:r>
              <a:rPr lang="en-US" sz="2400" dirty="0">
                <a:solidFill>
                  <a:schemeClr val="tx1"/>
                </a:solidFill>
              </a:rPr>
              <a:t>3.</a:t>
            </a:r>
            <a:r>
              <a:rPr lang="vi-VN" sz="2400" dirty="0">
                <a:solidFill>
                  <a:schemeClr val="tx1"/>
                </a:solidFill>
              </a:rPr>
              <a:t>DNA nhân có cấu trúc thẳng, DNA ngoài nhân có cấu trúc vòng.</a:t>
            </a:r>
            <a:endParaRPr lang="en-US" sz="2400" dirty="0">
              <a:solidFill>
                <a:schemeClr val="tx1"/>
              </a:solidFill>
            </a:endParaRPr>
          </a:p>
          <a:p>
            <a:r>
              <a:rPr lang="en-US" sz="2400" dirty="0">
                <a:solidFill>
                  <a:schemeClr val="tx1"/>
                </a:solidFill>
              </a:rPr>
              <a:t>4.</a:t>
            </a:r>
            <a:r>
              <a:rPr lang="vi-VN" sz="2400" dirty="0">
                <a:solidFill>
                  <a:schemeClr val="tx1"/>
                </a:solidFill>
              </a:rPr>
              <a:t>DNA nhân nằm trong nhân tế bào, DNA ngoài nhân nằm trong ti thể hoặc  lục lạp.</a:t>
            </a:r>
            <a:endParaRPr lang="en-US" sz="2400" dirty="0">
              <a:solidFill>
                <a:schemeClr val="tx1"/>
              </a:solidFill>
            </a:endParaRPr>
          </a:p>
        </p:txBody>
      </p:sp>
      <p:sp>
        <p:nvSpPr>
          <p:cNvPr id="3" name="Rectangle 2">
            <a:extLst>
              <a:ext uri="{FF2B5EF4-FFF2-40B4-BE49-F238E27FC236}">
                <a16:creationId xmlns:a16="http://schemas.microsoft.com/office/drawing/2014/main" id="{BFA2DA38-6A00-1240-69A8-B2625F6EC868}"/>
              </a:ext>
            </a:extLst>
          </p:cNvPr>
          <p:cNvSpPr/>
          <p:nvPr/>
        </p:nvSpPr>
        <p:spPr>
          <a:xfrm>
            <a:off x="6385640" y="4111573"/>
            <a:ext cx="2237659" cy="84319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4000" b="1" dirty="0"/>
              <a:t>1</a:t>
            </a:r>
          </a:p>
        </p:txBody>
      </p:sp>
    </p:spTree>
    <p:extLst>
      <p:ext uri="{BB962C8B-B14F-4D97-AF65-F5344CB8AC3E}">
        <p14:creationId xmlns:p14="http://schemas.microsoft.com/office/powerpoint/2010/main" val="285926527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64" presetClass="path" presetSubtype="0" accel="50000" decel="50000" fill="hold" nodeType="clickEffect">
                                  <p:stCondLst>
                                    <p:cond delay="0"/>
                                  </p:stCondLst>
                                  <p:childTnLst>
                                    <p:animMotion origin="layout" path="M -1.66667E-6 -3.7037E-6 L -1.66667E-6 -0.22476 " pathEditMode="relative" rAng="0" ptsTypes="AA">
                                      <p:cBhvr>
                                        <p:cTn id="20" dur="2000" fill="hold"/>
                                        <p:tgtEl>
                                          <p:spTgt spid="7"/>
                                        </p:tgtEl>
                                        <p:attrNameLst>
                                          <p:attrName>ppt_x</p:attrName>
                                          <p:attrName>ppt_y</p:attrName>
                                        </p:attrNameLst>
                                      </p:cBhvr>
                                      <p:rCtr x="0" y="-11250"/>
                                    </p:animMotion>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p:stCondLst>
                              <p:cond delay="2500"/>
                            </p:stCondLst>
                            <p:childTnLst>
                              <p:par>
                                <p:cTn id="32" presetID="32" presetClass="emph" presetSubtype="0" repeatCount="indefinite" fill="hold" grpId="1" nodeType="after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9"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2"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5"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8"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90881" y="3738800"/>
            <a:ext cx="2060627" cy="1383912"/>
          </a:xfrm>
          <a:prstGeom prst="rect">
            <a:avLst/>
          </a:prstGeom>
        </p:spPr>
      </p:pic>
      <p:pic>
        <p:nvPicPr>
          <p:cNvPr id="26" name="Picture 25">
            <a:hlinkClick r:id="rId31"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541333" y="5280338"/>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Rectangle 31"/>
          <p:cNvSpPr/>
          <p:nvPr/>
        </p:nvSpPr>
        <p:spPr>
          <a:xfrm>
            <a:off x="8308311" y="5280340"/>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3" name="Rectangle 32"/>
          <p:cNvSpPr/>
          <p:nvPr/>
        </p:nvSpPr>
        <p:spPr>
          <a:xfrm>
            <a:off x="5893147" y="5280338"/>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4" name="Rectangle 33"/>
          <p:cNvSpPr/>
          <p:nvPr/>
        </p:nvSpPr>
        <p:spPr>
          <a:xfrm>
            <a:off x="3633627" y="5261793"/>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5" name="Rectangle 34"/>
          <p:cNvSpPr/>
          <p:nvPr/>
        </p:nvSpPr>
        <p:spPr>
          <a:xfrm>
            <a:off x="1426366" y="5280338"/>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6" name="Rectangle 35"/>
          <p:cNvSpPr/>
          <p:nvPr/>
        </p:nvSpPr>
        <p:spPr>
          <a:xfrm>
            <a:off x="10541332" y="1947197"/>
            <a:ext cx="560256" cy="71417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1" name="Rectangle 40"/>
          <p:cNvSpPr/>
          <p:nvPr/>
        </p:nvSpPr>
        <p:spPr>
          <a:xfrm>
            <a:off x="8308311" y="1960076"/>
            <a:ext cx="560256" cy="714178"/>
          </a:xfrm>
          <a:prstGeom prst="rect">
            <a:avLst/>
          </a:prstGeom>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3" name="Rectangle 42"/>
          <p:cNvSpPr/>
          <p:nvPr/>
        </p:nvSpPr>
        <p:spPr>
          <a:xfrm>
            <a:off x="5963882" y="1960079"/>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4" name="Rectangle 43"/>
          <p:cNvSpPr/>
          <p:nvPr/>
        </p:nvSpPr>
        <p:spPr>
          <a:xfrm>
            <a:off x="10554212" y="5280338"/>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5" name="Rectangle 44"/>
          <p:cNvSpPr/>
          <p:nvPr/>
        </p:nvSpPr>
        <p:spPr>
          <a:xfrm>
            <a:off x="3672264" y="1974508"/>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6" name="Rectangle 45"/>
          <p:cNvSpPr/>
          <p:nvPr/>
        </p:nvSpPr>
        <p:spPr>
          <a:xfrm>
            <a:off x="1401670" y="1960076"/>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10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 name="5-Point Star 2"/>
          <p:cNvSpPr/>
          <p:nvPr/>
        </p:nvSpPr>
        <p:spPr>
          <a:xfrm>
            <a:off x="10712213"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Folded Corner 3">
            <a:extLst>
              <a:ext uri="{FF2B5EF4-FFF2-40B4-BE49-F238E27FC236}">
                <a16:creationId xmlns:a16="http://schemas.microsoft.com/office/drawing/2014/main" id="{6DD2B399-F014-A72D-057F-62612DC9E404}"/>
              </a:ext>
            </a:extLst>
          </p:cNvPr>
          <p:cNvSpPr/>
          <p:nvPr/>
        </p:nvSpPr>
        <p:spPr>
          <a:xfrm>
            <a:off x="518479" y="-50426"/>
            <a:ext cx="10889200" cy="4331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US" altLang="en-US" sz="3200" dirty="0">
              <a:solidFill>
                <a:schemeClr val="tx1"/>
              </a:solidFill>
              <a:latin typeface="Times New Roman" panose="02020603050405020304" pitchFamily="18" charset="0"/>
              <a:cs typeface="Times New Roman" panose="02020603050405020304" pitchFamily="18" charset="0"/>
            </a:endParaRPr>
          </a:p>
          <a:p>
            <a:pPr>
              <a:spcBef>
                <a:spcPct val="0"/>
              </a:spcBef>
            </a:pPr>
            <a:r>
              <a:rPr lang="vi-VN" altLang="en-US" sz="3200" dirty="0">
                <a:solidFill>
                  <a:schemeClr val="tx1"/>
                </a:solidFill>
                <a:latin typeface="Times New Roman" panose="02020603050405020304" pitchFamily="18" charset="0"/>
                <a:cs typeface="Times New Roman" panose="02020603050405020304" pitchFamily="18" charset="0"/>
              </a:rPr>
              <a:t>Câu 1. Phát biểu nào đúng về gene ngoài nhân?</a:t>
            </a:r>
          </a:p>
          <a:p>
            <a:pPr>
              <a:spcBef>
                <a:spcPct val="0"/>
              </a:spcBef>
            </a:pPr>
            <a:r>
              <a:rPr lang="en-US" altLang="en-US" sz="3200" dirty="0">
                <a:solidFill>
                  <a:schemeClr val="tx1"/>
                </a:solidFill>
                <a:latin typeface="Times New Roman" panose="02020603050405020304" pitchFamily="18" charset="0"/>
                <a:cs typeface="Times New Roman" panose="02020603050405020304" pitchFamily="18" charset="0"/>
              </a:rPr>
              <a:t>A. </a:t>
            </a:r>
            <a:r>
              <a:rPr lang="vi-VN" altLang="en-US" sz="3200" dirty="0">
                <a:solidFill>
                  <a:schemeClr val="tx1"/>
                </a:solidFill>
                <a:latin typeface="Times New Roman" panose="02020603050405020304" pitchFamily="18" charset="0"/>
                <a:cs typeface="Times New Roman" panose="02020603050405020304" pitchFamily="18" charset="0"/>
              </a:rPr>
              <a:t>Gene ngoài nhân thường không có khả năng nhân đôi, phiên mã và bị đột biến.</a:t>
            </a:r>
          </a:p>
          <a:p>
            <a:pPr>
              <a:spcBef>
                <a:spcPct val="0"/>
              </a:spcBef>
            </a:pPr>
            <a:r>
              <a:rPr lang="en-US" altLang="en-US" sz="3200" dirty="0">
                <a:solidFill>
                  <a:schemeClr val="tx1"/>
                </a:solidFill>
                <a:latin typeface="Times New Roman" panose="02020603050405020304" pitchFamily="18" charset="0"/>
                <a:cs typeface="Times New Roman" panose="02020603050405020304" pitchFamily="18" charset="0"/>
              </a:rPr>
              <a:t>B. </a:t>
            </a:r>
            <a:r>
              <a:rPr lang="vi-VN" altLang="en-US" sz="3200" dirty="0">
                <a:solidFill>
                  <a:schemeClr val="tx1"/>
                </a:solidFill>
                <a:latin typeface="Times New Roman" panose="02020603050405020304" pitchFamily="18" charset="0"/>
                <a:cs typeface="Times New Roman" panose="02020603050405020304" pitchFamily="18" charset="0"/>
              </a:rPr>
              <a:t>Ở các loài sinh sản vô tính, gene ngoài nhân không có khả năng di truyền cho đời con.</a:t>
            </a:r>
          </a:p>
          <a:p>
            <a:pPr>
              <a:spcBef>
                <a:spcPct val="0"/>
              </a:spcBef>
            </a:pPr>
            <a:r>
              <a:rPr lang="en-US" altLang="en-US" sz="3200" dirty="0">
                <a:solidFill>
                  <a:schemeClr val="tx1"/>
                </a:solidFill>
                <a:latin typeface="Times New Roman" panose="02020603050405020304" pitchFamily="18" charset="0"/>
                <a:cs typeface="Times New Roman" panose="02020603050405020304" pitchFamily="18" charset="0"/>
              </a:rPr>
              <a:t>C. </a:t>
            </a:r>
            <a:r>
              <a:rPr lang="vi-VN" altLang="en-US" sz="3200" dirty="0">
                <a:solidFill>
                  <a:schemeClr val="tx1"/>
                </a:solidFill>
                <a:latin typeface="Times New Roman" panose="02020603050405020304" pitchFamily="18" charset="0"/>
                <a:cs typeface="Times New Roman" panose="02020603050405020304" pitchFamily="18" charset="0"/>
              </a:rPr>
              <a:t>Gene ngoài nhân không di truyền theo quy luật phân li của Menden.</a:t>
            </a:r>
          </a:p>
          <a:p>
            <a:pPr>
              <a:spcBef>
                <a:spcPct val="0"/>
              </a:spcBef>
            </a:pPr>
            <a:r>
              <a:rPr lang="en-US" altLang="en-US" sz="3200" dirty="0">
                <a:solidFill>
                  <a:schemeClr val="tx1"/>
                </a:solidFill>
                <a:latin typeface="Times New Roman" panose="02020603050405020304" pitchFamily="18" charset="0"/>
                <a:cs typeface="Times New Roman" panose="02020603050405020304" pitchFamily="18" charset="0"/>
              </a:rPr>
              <a:t>D. </a:t>
            </a:r>
            <a:r>
              <a:rPr lang="vi-VN" altLang="en-US" sz="3200" dirty="0">
                <a:solidFill>
                  <a:schemeClr val="tx1"/>
                </a:solidFill>
                <a:latin typeface="Times New Roman" panose="02020603050405020304" pitchFamily="18" charset="0"/>
                <a:cs typeface="Times New Roman" panose="02020603050405020304" pitchFamily="18" charset="0"/>
              </a:rPr>
              <a:t>Có hàm lượng ổn định và đặc trưng cho loài.</a:t>
            </a:r>
          </a:p>
        </p:txBody>
      </p:sp>
      <p:sp>
        <p:nvSpPr>
          <p:cNvPr id="6" name="Star: 5 Points 5">
            <a:extLst>
              <a:ext uri="{FF2B5EF4-FFF2-40B4-BE49-F238E27FC236}">
                <a16:creationId xmlns:a16="http://schemas.microsoft.com/office/drawing/2014/main" id="{7564BF5A-2B30-2EB0-573F-D8DB9BCEE820}"/>
              </a:ext>
            </a:extLst>
          </p:cNvPr>
          <p:cNvSpPr/>
          <p:nvPr/>
        </p:nvSpPr>
        <p:spPr>
          <a:xfrm>
            <a:off x="376427" y="2441301"/>
            <a:ext cx="815788" cy="54769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3"/>
                                        </p:tgtEl>
                                        <p:attrNameLst>
                                          <p:attrName>r</p:attrName>
                                        </p:attrNameLst>
                                      </p:cBhvr>
                                    </p:animRot>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3" grpId="0" animBg="1"/>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096312" y="4521133"/>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495918" y="535250"/>
            <a:ext cx="11667744" cy="42900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spcBef>
                <a:spcPct val="0"/>
              </a:spcBef>
              <a:spcAft>
                <a:spcPts val="600"/>
              </a:spcAft>
            </a:pPr>
            <a:r>
              <a:rPr lang="vi-VN" altLang="en-US" sz="2800" b="1" dirty="0">
                <a:solidFill>
                  <a:srgbClr val="231F20"/>
                </a:solidFill>
                <a:latin typeface="Times New Roman" panose="02020603050405020304" pitchFamily="18" charset="0"/>
                <a:cs typeface="Times New Roman" panose="02020603050405020304" pitchFamily="18" charset="0"/>
              </a:rPr>
              <a:t>Câu 2. </a:t>
            </a:r>
            <a:r>
              <a:rPr lang="vi-VN" altLang="en-US" sz="2800" dirty="0">
                <a:solidFill>
                  <a:srgbClr val="231F20"/>
                </a:solidFill>
                <a:latin typeface="Times New Roman" panose="02020603050405020304" pitchFamily="18" charset="0"/>
                <a:cs typeface="Times New Roman" panose="02020603050405020304" pitchFamily="18" charset="0"/>
              </a:rPr>
              <a:t>Khi gene ngoài nhân của tế bào mẹ bị đột biến thì</a:t>
            </a:r>
            <a:endParaRPr lang="vi-VN" altLang="en-US" sz="2800" dirty="0">
              <a:latin typeface="Times New Roman" panose="02020603050405020304" pitchFamily="18" charset="0"/>
              <a:cs typeface="Times New Roman" panose="02020603050405020304" pitchFamily="18" charset="0"/>
            </a:endParaRPr>
          </a:p>
          <a:p>
            <a:pPr>
              <a:lnSpc>
                <a:spcPct val="130000"/>
              </a:lnSpc>
              <a:spcBef>
                <a:spcPct val="0"/>
              </a:spcBef>
              <a:spcAft>
                <a:spcPts val="600"/>
              </a:spcAft>
            </a:pPr>
            <a:r>
              <a:rPr lang="en-US" altLang="en-US" sz="2800" b="1" dirty="0" smtClean="0">
                <a:solidFill>
                  <a:srgbClr val="231F20"/>
                </a:solidFill>
                <a:latin typeface="Times New Roman" panose="02020603050405020304" pitchFamily="18" charset="0"/>
                <a:cs typeface="Times New Roman" panose="02020603050405020304" pitchFamily="18" charset="0"/>
              </a:rPr>
              <a:t>A. </a:t>
            </a:r>
            <a:r>
              <a:rPr lang="vi-VN" altLang="en-US" sz="2800" dirty="0" smtClean="0">
                <a:solidFill>
                  <a:srgbClr val="231F20"/>
                </a:solidFill>
                <a:latin typeface="Times New Roman" panose="02020603050405020304" pitchFamily="18" charset="0"/>
                <a:cs typeface="Times New Roman" panose="02020603050405020304" pitchFamily="18" charset="0"/>
              </a:rPr>
              <a:t>gene </a:t>
            </a:r>
            <a:r>
              <a:rPr lang="vi-VN" altLang="en-US" sz="2800" dirty="0">
                <a:solidFill>
                  <a:srgbClr val="231F20"/>
                </a:solidFill>
                <a:latin typeface="Times New Roman" panose="02020603050405020304" pitchFamily="18" charset="0"/>
                <a:cs typeface="Times New Roman" panose="02020603050405020304" pitchFamily="18" charset="0"/>
              </a:rPr>
              <a:t>đột biến phân bố không đồng đều cho các tế bào con và </a:t>
            </a:r>
            <a:endParaRPr lang="en-US" altLang="en-US" sz="2800" dirty="0" smtClean="0">
              <a:solidFill>
                <a:srgbClr val="231F20"/>
              </a:solidFill>
              <a:latin typeface="Times New Roman" panose="02020603050405020304" pitchFamily="18" charset="0"/>
              <a:cs typeface="Times New Roman" panose="02020603050405020304" pitchFamily="18" charset="0"/>
            </a:endParaRPr>
          </a:p>
          <a:p>
            <a:pPr>
              <a:lnSpc>
                <a:spcPct val="130000"/>
              </a:lnSpc>
              <a:spcBef>
                <a:spcPct val="0"/>
              </a:spcBef>
              <a:spcAft>
                <a:spcPts val="600"/>
              </a:spcAft>
            </a:pPr>
            <a:r>
              <a:rPr lang="vi-VN" altLang="en-US" sz="2800" dirty="0" smtClean="0">
                <a:solidFill>
                  <a:srgbClr val="231F20"/>
                </a:solidFill>
                <a:latin typeface="Times New Roman" panose="02020603050405020304" pitchFamily="18" charset="0"/>
                <a:cs typeface="Times New Roman" panose="02020603050405020304" pitchFamily="18" charset="0"/>
              </a:rPr>
              <a:t>biểu </a:t>
            </a:r>
            <a:r>
              <a:rPr lang="vi-VN" altLang="en-US" sz="2800" dirty="0">
                <a:solidFill>
                  <a:srgbClr val="231F20"/>
                </a:solidFill>
                <a:latin typeface="Times New Roman" panose="02020603050405020304" pitchFamily="18" charset="0"/>
                <a:cs typeface="Times New Roman" panose="02020603050405020304" pitchFamily="18" charset="0"/>
              </a:rPr>
              <a:t>hiện ra kiểu hình khi ở trạng thái đồng hợp.</a:t>
            </a:r>
            <a:endParaRPr lang="vi-VN" altLang="en-US" sz="2800" dirty="0">
              <a:latin typeface="Times New Roman" panose="02020603050405020304" pitchFamily="18" charset="0"/>
              <a:cs typeface="Times New Roman" panose="02020603050405020304" pitchFamily="18" charset="0"/>
            </a:endParaRPr>
          </a:p>
          <a:p>
            <a:pPr>
              <a:lnSpc>
                <a:spcPct val="130000"/>
              </a:lnSpc>
              <a:spcBef>
                <a:spcPct val="0"/>
              </a:spcBef>
              <a:spcAft>
                <a:spcPts val="600"/>
              </a:spcAft>
            </a:pPr>
            <a:r>
              <a:rPr lang="en-US" altLang="en-US" sz="2800" b="1" dirty="0">
                <a:solidFill>
                  <a:srgbClr val="231F20"/>
                </a:solidFill>
                <a:latin typeface="Times New Roman" panose="02020603050405020304" pitchFamily="18" charset="0"/>
                <a:cs typeface="Times New Roman" panose="02020603050405020304" pitchFamily="18" charset="0"/>
              </a:rPr>
              <a:t>B.</a:t>
            </a:r>
            <a:r>
              <a:rPr lang="en-US" altLang="en-US" sz="2800" dirty="0">
                <a:solidFill>
                  <a:srgbClr val="231F20"/>
                </a:solidFill>
                <a:latin typeface="Times New Roman" panose="02020603050405020304" pitchFamily="18" charset="0"/>
                <a:cs typeface="Times New Roman" panose="02020603050405020304" pitchFamily="18" charset="0"/>
              </a:rPr>
              <a:t> </a:t>
            </a:r>
            <a:r>
              <a:rPr lang="vi-VN" altLang="en-US" sz="2800" dirty="0">
                <a:solidFill>
                  <a:srgbClr val="231F20"/>
                </a:solidFill>
                <a:latin typeface="Times New Roman" panose="02020603050405020304" pitchFamily="18" charset="0"/>
                <a:cs typeface="Times New Roman" panose="02020603050405020304" pitchFamily="18" charset="0"/>
              </a:rPr>
              <a:t>tất cả các tế bào con đều mang gene đột biến nhưng không biểu hiện ra kiểu hình.</a:t>
            </a:r>
            <a:endParaRPr lang="vi-VN" altLang="en-US" sz="2800" dirty="0">
              <a:latin typeface="Times New Roman" panose="02020603050405020304" pitchFamily="18" charset="0"/>
              <a:cs typeface="Times New Roman" panose="02020603050405020304" pitchFamily="18" charset="0"/>
            </a:endParaRPr>
          </a:p>
          <a:p>
            <a:pPr algn="just">
              <a:lnSpc>
                <a:spcPct val="130000"/>
              </a:lnSpc>
              <a:spcBef>
                <a:spcPct val="0"/>
              </a:spcBef>
              <a:spcAft>
                <a:spcPts val="600"/>
              </a:spcAft>
            </a:pPr>
            <a:r>
              <a:rPr lang="en-US" altLang="en-US" sz="2800" b="1" dirty="0">
                <a:solidFill>
                  <a:srgbClr val="231F20"/>
                </a:solidFill>
                <a:latin typeface="Times New Roman" panose="02020603050405020304" pitchFamily="18" charset="0"/>
                <a:cs typeface="Times New Roman" panose="02020603050405020304" pitchFamily="18" charset="0"/>
              </a:rPr>
              <a:t>C.</a:t>
            </a:r>
            <a:r>
              <a:rPr lang="en-US" altLang="en-US" sz="2800" dirty="0">
                <a:solidFill>
                  <a:srgbClr val="231F20"/>
                </a:solidFill>
                <a:latin typeface="Times New Roman" panose="02020603050405020304" pitchFamily="18" charset="0"/>
                <a:cs typeface="Times New Roman" panose="02020603050405020304" pitchFamily="18" charset="0"/>
              </a:rPr>
              <a:t> </a:t>
            </a:r>
            <a:r>
              <a:rPr lang="vi-VN" altLang="en-US" sz="2800" dirty="0">
                <a:solidFill>
                  <a:srgbClr val="231F20"/>
                </a:solidFill>
                <a:latin typeface="Times New Roman" panose="02020603050405020304" pitchFamily="18" charset="0"/>
                <a:cs typeface="Times New Roman" panose="02020603050405020304" pitchFamily="18" charset="0"/>
              </a:rPr>
              <a:t>tất cả các tế bào con đều mang gene đột biến và biểu hiện ra kiểu hình.</a:t>
            </a:r>
            <a:endParaRPr lang="vi-VN" altLang="en-US" sz="2800" dirty="0">
              <a:latin typeface="Times New Roman" panose="02020603050405020304" pitchFamily="18" charset="0"/>
              <a:cs typeface="Times New Roman" panose="02020603050405020304" pitchFamily="18" charset="0"/>
            </a:endParaRPr>
          </a:p>
          <a:p>
            <a:pPr algn="just">
              <a:lnSpc>
                <a:spcPct val="130000"/>
              </a:lnSpc>
              <a:spcBef>
                <a:spcPct val="0"/>
              </a:spcBef>
              <a:spcAft>
                <a:spcPts val="600"/>
              </a:spcAft>
            </a:pPr>
            <a:r>
              <a:rPr lang="en-US" altLang="en-US" sz="2800" b="1" dirty="0">
                <a:solidFill>
                  <a:srgbClr val="231F20"/>
                </a:solidFill>
                <a:latin typeface="Times New Roman" panose="02020603050405020304" pitchFamily="18" charset="0"/>
                <a:cs typeface="Times New Roman" panose="02020603050405020304" pitchFamily="18" charset="0"/>
              </a:rPr>
              <a:t>D.</a:t>
            </a:r>
            <a:r>
              <a:rPr lang="en-US" altLang="en-US" sz="2800" dirty="0">
                <a:solidFill>
                  <a:srgbClr val="231F20"/>
                </a:solidFill>
                <a:latin typeface="Times New Roman" panose="02020603050405020304" pitchFamily="18" charset="0"/>
                <a:cs typeface="Times New Roman" panose="02020603050405020304" pitchFamily="18" charset="0"/>
              </a:rPr>
              <a:t> </a:t>
            </a:r>
            <a:r>
              <a:rPr lang="vi-VN" altLang="en-US" sz="2800" dirty="0">
                <a:solidFill>
                  <a:srgbClr val="231F20"/>
                </a:solidFill>
                <a:latin typeface="Times New Roman" panose="02020603050405020304" pitchFamily="18" charset="0"/>
                <a:cs typeface="Times New Roman" panose="02020603050405020304" pitchFamily="18" charset="0"/>
              </a:rPr>
              <a:t>gene đột biến phân bố không đồng đều cho các tế bào con và tạo nên trạng thái khảm ở cơ thể mang đột biến.</a:t>
            </a:r>
            <a:endParaRPr lang="vi-VN" altLang="en-US" sz="2800" dirty="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3330134" y="6118203"/>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3457955" y="4704365"/>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05308" y="5463896"/>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044" y="4178436"/>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11417" y="5155457"/>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449629" y="5032825"/>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5-Point Star 18"/>
          <p:cNvSpPr/>
          <p:nvPr/>
        </p:nvSpPr>
        <p:spPr>
          <a:xfrm>
            <a:off x="10295828" y="-30195"/>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tar: 5 Points 1">
            <a:extLst>
              <a:ext uri="{FF2B5EF4-FFF2-40B4-BE49-F238E27FC236}">
                <a16:creationId xmlns:a16="http://schemas.microsoft.com/office/drawing/2014/main" id="{C6165833-AFEA-F49B-F461-BD7E41458376}"/>
              </a:ext>
            </a:extLst>
          </p:cNvPr>
          <p:cNvSpPr/>
          <p:nvPr/>
        </p:nvSpPr>
        <p:spPr>
          <a:xfrm>
            <a:off x="284984" y="3590415"/>
            <a:ext cx="815788" cy="54769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5-Point Star 18"/>
          <p:cNvSpPr/>
          <p:nvPr/>
        </p:nvSpPr>
        <p:spPr>
          <a:xfrm>
            <a:off x="10712213"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Folded Corner 1">
            <a:extLst>
              <a:ext uri="{FF2B5EF4-FFF2-40B4-BE49-F238E27FC236}">
                <a16:creationId xmlns:a16="http://schemas.microsoft.com/office/drawing/2014/main" id="{8E96A0CE-DAFC-B9F9-78C6-5A3AE07F3631}"/>
              </a:ext>
            </a:extLst>
          </p:cNvPr>
          <p:cNvSpPr/>
          <p:nvPr/>
        </p:nvSpPr>
        <p:spPr>
          <a:xfrm>
            <a:off x="427133" y="108021"/>
            <a:ext cx="10889200" cy="38605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ct val="0"/>
              </a:spcBef>
              <a:spcAft>
                <a:spcPts val="600"/>
              </a:spcAft>
            </a:pPr>
            <a:r>
              <a:rPr lang="vi-VN" altLang="en-US" sz="2400" b="1" dirty="0">
                <a:solidFill>
                  <a:srgbClr val="231F20"/>
                </a:solidFill>
                <a:latin typeface="Times New Roman" panose="02020603050405020304" pitchFamily="18" charset="0"/>
                <a:cs typeface="Times New Roman" panose="02020603050405020304" pitchFamily="18" charset="0"/>
              </a:rPr>
              <a:t>Câu 3. </a:t>
            </a:r>
            <a:r>
              <a:rPr lang="vi-VN" altLang="en-US" sz="2400" dirty="0">
                <a:solidFill>
                  <a:srgbClr val="231F20"/>
                </a:solidFill>
                <a:latin typeface="Times New Roman" panose="02020603050405020304" pitchFamily="18" charset="0"/>
                <a:cs typeface="Times New Roman" panose="02020603050405020304" pitchFamily="18" charset="0"/>
              </a:rPr>
              <a:t>Một bệnh di truyền hiếm gặp ở người do gene trên DNA ti thể quy định. Một người mẹ bị bệnh sinh được một người con không bị bệnh. Biết rằng không có đột biến mới phát sinh. Nguyên nhân chủ yếu của hiện tượng trên là do:</a:t>
            </a:r>
            <a:endParaRPr lang="vi-VN" altLang="en-US"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30000"/>
              </a:lnSpc>
              <a:spcBef>
                <a:spcPct val="0"/>
              </a:spcBef>
              <a:spcAft>
                <a:spcPts val="600"/>
              </a:spcAft>
            </a:pPr>
            <a:r>
              <a:rPr lang="en-US" altLang="en-US" sz="2400" b="1" dirty="0">
                <a:solidFill>
                  <a:srgbClr val="231F20"/>
                </a:solidFill>
                <a:latin typeface="Times New Roman" panose="02020603050405020304" pitchFamily="18" charset="0"/>
                <a:cs typeface="Times New Roman" panose="02020603050405020304" pitchFamily="18" charset="0"/>
              </a:rPr>
              <a:t>A. </a:t>
            </a:r>
            <a:r>
              <a:rPr lang="vi-VN" altLang="en-US" sz="2400" dirty="0">
                <a:solidFill>
                  <a:srgbClr val="231F20"/>
                </a:solidFill>
                <a:latin typeface="Times New Roman" panose="02020603050405020304" pitchFamily="18" charset="0"/>
                <a:cs typeface="Times New Roman" panose="02020603050405020304" pitchFamily="18" charset="0"/>
              </a:rPr>
              <a:t>Gene trong ti thể chịu ảnh hưởng nhiều của điều kiện môi trường.</a:t>
            </a:r>
            <a:endParaRPr lang="vi-VN" altLang="en-US" sz="2400" dirty="0">
              <a:latin typeface="Times New Roman" panose="02020603050405020304" pitchFamily="18" charset="0"/>
              <a:cs typeface="Times New Roman" panose="02020603050405020304" pitchFamily="18" charset="0"/>
            </a:endParaRPr>
          </a:p>
          <a:p>
            <a:pPr>
              <a:lnSpc>
                <a:spcPct val="130000"/>
              </a:lnSpc>
              <a:spcBef>
                <a:spcPct val="0"/>
              </a:spcBef>
              <a:spcAft>
                <a:spcPts val="600"/>
              </a:spcAft>
            </a:pPr>
            <a:r>
              <a:rPr lang="en-US" altLang="en-US" sz="2400" b="1" dirty="0">
                <a:solidFill>
                  <a:srgbClr val="231F20"/>
                </a:solidFill>
                <a:latin typeface="Times New Roman" panose="02020603050405020304" pitchFamily="18" charset="0"/>
                <a:cs typeface="Times New Roman" panose="02020603050405020304" pitchFamily="18" charset="0"/>
              </a:rPr>
              <a:t>B.</a:t>
            </a:r>
            <a:r>
              <a:rPr lang="en-US" altLang="en-US" sz="2400" dirty="0">
                <a:solidFill>
                  <a:srgbClr val="231F20"/>
                </a:solidFill>
                <a:latin typeface="Times New Roman" panose="02020603050405020304" pitchFamily="18" charset="0"/>
                <a:cs typeface="Times New Roman" panose="02020603050405020304" pitchFamily="18" charset="0"/>
              </a:rPr>
              <a:t> </a:t>
            </a:r>
            <a:r>
              <a:rPr lang="vi-VN" altLang="en-US" sz="2400" dirty="0">
                <a:solidFill>
                  <a:srgbClr val="231F20"/>
                </a:solidFill>
                <a:latin typeface="Times New Roman" panose="02020603050405020304" pitchFamily="18" charset="0"/>
                <a:cs typeface="Times New Roman" panose="02020603050405020304" pitchFamily="18" charset="0"/>
              </a:rPr>
              <a:t>Gene trong ti thể không có allele tương ứng nên dễ biểu hiện ở đời con.</a:t>
            </a:r>
            <a:endParaRPr lang="vi-VN" altLang="en-US" sz="2400" dirty="0">
              <a:latin typeface="Times New Roman" panose="02020603050405020304" pitchFamily="18" charset="0"/>
              <a:cs typeface="Times New Roman" panose="02020603050405020304" pitchFamily="18" charset="0"/>
            </a:endParaRPr>
          </a:p>
          <a:p>
            <a:pPr>
              <a:lnSpc>
                <a:spcPct val="130000"/>
              </a:lnSpc>
              <a:spcBef>
                <a:spcPct val="0"/>
              </a:spcBef>
              <a:spcAft>
                <a:spcPts val="600"/>
              </a:spcAft>
            </a:pPr>
            <a:r>
              <a:rPr lang="en-US" altLang="en-US" sz="2400" b="1" dirty="0">
                <a:solidFill>
                  <a:srgbClr val="231F20"/>
                </a:solidFill>
                <a:latin typeface="Times New Roman" panose="02020603050405020304" pitchFamily="18" charset="0"/>
                <a:cs typeface="Times New Roman" panose="02020603050405020304" pitchFamily="18" charset="0"/>
              </a:rPr>
              <a:t>C</a:t>
            </a:r>
            <a:r>
              <a:rPr lang="en-US" altLang="en-US" sz="2400" dirty="0">
                <a:solidFill>
                  <a:srgbClr val="231F20"/>
                </a:solidFill>
                <a:latin typeface="Times New Roman" panose="02020603050405020304" pitchFamily="18" charset="0"/>
                <a:cs typeface="Times New Roman" panose="02020603050405020304" pitchFamily="18" charset="0"/>
              </a:rPr>
              <a:t>. </a:t>
            </a:r>
            <a:r>
              <a:rPr lang="vi-VN" altLang="en-US" sz="2400" dirty="0">
                <a:solidFill>
                  <a:srgbClr val="231F20"/>
                </a:solidFill>
                <a:latin typeface="Times New Roman" panose="02020603050405020304" pitchFamily="18" charset="0"/>
                <a:cs typeface="Times New Roman" panose="02020603050405020304" pitchFamily="18" charset="0"/>
              </a:rPr>
              <a:t>Gene trong ti thể không được phân li đồng đều về các tế bào con.</a:t>
            </a:r>
            <a:endParaRPr lang="vi-VN" altLang="en-US" sz="2400" dirty="0">
              <a:latin typeface="Times New Roman" panose="02020603050405020304" pitchFamily="18" charset="0"/>
              <a:cs typeface="Times New Roman" panose="02020603050405020304" pitchFamily="18" charset="0"/>
            </a:endParaRPr>
          </a:p>
          <a:p>
            <a:pPr>
              <a:lnSpc>
                <a:spcPct val="130000"/>
              </a:lnSpc>
              <a:spcBef>
                <a:spcPct val="0"/>
              </a:spcBef>
              <a:spcAft>
                <a:spcPts val="600"/>
              </a:spcAft>
            </a:pPr>
            <a:r>
              <a:rPr lang="en-US" altLang="en-US" sz="2400" b="1" dirty="0">
                <a:solidFill>
                  <a:srgbClr val="231F20"/>
                </a:solidFill>
                <a:latin typeface="Times New Roman" panose="02020603050405020304" pitchFamily="18" charset="0"/>
                <a:cs typeface="Times New Roman" panose="02020603050405020304" pitchFamily="18" charset="0"/>
              </a:rPr>
              <a:t>D.</a:t>
            </a:r>
            <a:r>
              <a:rPr lang="en-US" altLang="en-US" sz="2400" dirty="0">
                <a:solidFill>
                  <a:srgbClr val="231F20"/>
                </a:solidFill>
                <a:latin typeface="Times New Roman" panose="02020603050405020304" pitchFamily="18" charset="0"/>
                <a:cs typeface="Times New Roman" panose="02020603050405020304" pitchFamily="18" charset="0"/>
              </a:rPr>
              <a:t> </a:t>
            </a:r>
            <a:r>
              <a:rPr lang="vi-VN" altLang="en-US" sz="2400" dirty="0">
                <a:solidFill>
                  <a:srgbClr val="231F20"/>
                </a:solidFill>
                <a:latin typeface="Times New Roman" panose="02020603050405020304" pitchFamily="18" charset="0"/>
                <a:cs typeface="Times New Roman" panose="02020603050405020304" pitchFamily="18" charset="0"/>
              </a:rPr>
              <a:t>Con đã được nhận gene bình thường từ bố.</a:t>
            </a:r>
            <a:endParaRPr lang="vi-VN" altLang="en-US" sz="2400" dirty="0">
              <a:latin typeface="Times New Roman" panose="02020603050405020304" pitchFamily="18" charset="0"/>
              <a:cs typeface="Times New Roman" panose="02020603050405020304" pitchFamily="18" charset="0"/>
            </a:endParaRPr>
          </a:p>
        </p:txBody>
      </p:sp>
      <p:sp>
        <p:nvSpPr>
          <p:cNvPr id="3" name="Star: 5 Points 2">
            <a:extLst>
              <a:ext uri="{FF2B5EF4-FFF2-40B4-BE49-F238E27FC236}">
                <a16:creationId xmlns:a16="http://schemas.microsoft.com/office/drawing/2014/main" id="{D2245644-D637-2053-6D41-00695BD65131}"/>
              </a:ext>
            </a:extLst>
          </p:cNvPr>
          <p:cNvSpPr/>
          <p:nvPr/>
        </p:nvSpPr>
        <p:spPr>
          <a:xfrm>
            <a:off x="174134" y="2439508"/>
            <a:ext cx="815788" cy="54769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10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5-Point Star 18"/>
          <p:cNvSpPr/>
          <p:nvPr/>
        </p:nvSpPr>
        <p:spPr>
          <a:xfrm>
            <a:off x="10712213"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Folded Corner 1">
            <a:extLst>
              <a:ext uri="{FF2B5EF4-FFF2-40B4-BE49-F238E27FC236}">
                <a16:creationId xmlns:a16="http://schemas.microsoft.com/office/drawing/2014/main" id="{2A560876-4487-932B-CB5D-B573F2416C5D}"/>
              </a:ext>
            </a:extLst>
          </p:cNvPr>
          <p:cNvSpPr/>
          <p:nvPr/>
        </p:nvSpPr>
        <p:spPr>
          <a:xfrm>
            <a:off x="0" y="107575"/>
            <a:ext cx="11949953" cy="380779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ct val="0"/>
              </a:spcBef>
              <a:spcAft>
                <a:spcPts val="600"/>
              </a:spcAft>
            </a:pPr>
            <a:r>
              <a:rPr lang="vi-VN" altLang="en-US" sz="2400" b="1" dirty="0">
                <a:solidFill>
                  <a:srgbClr val="231F20"/>
                </a:solidFill>
                <a:latin typeface="Times New Roman" panose="02020603050405020304" pitchFamily="18" charset="0"/>
                <a:cs typeface="Times New Roman" panose="02020603050405020304" pitchFamily="18" charset="0"/>
              </a:rPr>
              <a:t>Câu 4. </a:t>
            </a:r>
            <a:r>
              <a:rPr lang="vi-VN" altLang="en-US" sz="2400" dirty="0">
                <a:solidFill>
                  <a:srgbClr val="231F20"/>
                </a:solidFill>
                <a:latin typeface="Times New Roman" panose="02020603050405020304" pitchFamily="18" charset="0"/>
                <a:cs typeface="Times New Roman" panose="02020603050405020304" pitchFamily="18" charset="0"/>
              </a:rPr>
              <a:t>Ở sinh vật nhân thực, phần lớn gene trong ti thể liên quan đến quá trình chuyển hoá vật chất và năng lượng. Tuy nhiên, đột biến xảy ra ở gene này thường không gây chết cho thể đột biến. Giải thích nào sau đây hợp lí?</a:t>
            </a:r>
            <a:endParaRPr lang="vi-VN" altLang="en-US" sz="2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30000"/>
              </a:lnSpc>
              <a:spcBef>
                <a:spcPct val="0"/>
              </a:spcBef>
              <a:spcAft>
                <a:spcPts val="600"/>
              </a:spcAft>
            </a:pPr>
            <a:r>
              <a:rPr lang="vi-VN" altLang="en-US" sz="2400" b="1" dirty="0">
                <a:solidFill>
                  <a:srgbClr val="231F20"/>
                </a:solidFill>
                <a:latin typeface="Times New Roman" panose="02020603050405020304" pitchFamily="18" charset="0"/>
                <a:cs typeface="Times New Roman" panose="02020603050405020304" pitchFamily="18" charset="0"/>
              </a:rPr>
              <a:t>A.</a:t>
            </a:r>
            <a:r>
              <a:rPr lang="vi-VN" altLang="en-US" sz="2400" dirty="0">
                <a:solidFill>
                  <a:srgbClr val="231F20"/>
                </a:solidFill>
                <a:latin typeface="Times New Roman" panose="02020603050405020304" pitchFamily="18" charset="0"/>
                <a:cs typeface="Times New Roman" panose="02020603050405020304" pitchFamily="18" charset="0"/>
              </a:rPr>
              <a:t> Trong tế bào của thể đột biến có ti thể mang gene bình thường và ti thể mang gene đột biến.</a:t>
            </a:r>
            <a:endParaRPr lang="vi-VN" altLang="en-US" sz="2400" dirty="0">
              <a:latin typeface="Times New Roman" panose="02020603050405020304" pitchFamily="18" charset="0"/>
              <a:cs typeface="Times New Roman" panose="02020603050405020304" pitchFamily="18" charset="0"/>
            </a:endParaRPr>
          </a:p>
          <a:p>
            <a:pPr>
              <a:lnSpc>
                <a:spcPct val="130000"/>
              </a:lnSpc>
              <a:spcBef>
                <a:spcPct val="0"/>
              </a:spcBef>
              <a:spcAft>
                <a:spcPts val="600"/>
              </a:spcAft>
            </a:pPr>
            <a:r>
              <a:rPr lang="en-US" altLang="en-US" sz="2400" b="1" dirty="0">
                <a:solidFill>
                  <a:srgbClr val="231F20"/>
                </a:solidFill>
                <a:latin typeface="Times New Roman" panose="02020603050405020304" pitchFamily="18" charset="0"/>
                <a:cs typeface="Times New Roman" panose="02020603050405020304" pitchFamily="18" charset="0"/>
              </a:rPr>
              <a:t>B.</a:t>
            </a:r>
            <a:r>
              <a:rPr lang="en-US" altLang="en-US" sz="2400" dirty="0">
                <a:solidFill>
                  <a:srgbClr val="231F20"/>
                </a:solidFill>
                <a:latin typeface="Times New Roman" panose="02020603050405020304" pitchFamily="18" charset="0"/>
                <a:cs typeface="Times New Roman" panose="02020603050405020304" pitchFamily="18" charset="0"/>
              </a:rPr>
              <a:t> </a:t>
            </a:r>
            <a:r>
              <a:rPr lang="vi-VN" altLang="en-US" sz="2400" dirty="0">
                <a:solidFill>
                  <a:srgbClr val="231F20"/>
                </a:solidFill>
                <a:latin typeface="Times New Roman" panose="02020603050405020304" pitchFamily="18" charset="0"/>
                <a:cs typeface="Times New Roman" panose="02020603050405020304" pitchFamily="18" charset="0"/>
              </a:rPr>
              <a:t>Gene trong ti thể phân chia không đều cho các tế bào con.</a:t>
            </a:r>
            <a:endParaRPr lang="vi-VN" altLang="en-US" sz="2400" dirty="0">
              <a:latin typeface="Times New Roman" panose="02020603050405020304" pitchFamily="18" charset="0"/>
              <a:cs typeface="Times New Roman" panose="02020603050405020304" pitchFamily="18" charset="0"/>
            </a:endParaRPr>
          </a:p>
          <a:p>
            <a:pPr>
              <a:lnSpc>
                <a:spcPct val="130000"/>
              </a:lnSpc>
              <a:spcBef>
                <a:spcPct val="0"/>
              </a:spcBef>
              <a:spcAft>
                <a:spcPts val="600"/>
              </a:spcAft>
            </a:pPr>
            <a:r>
              <a:rPr lang="en-US" altLang="en-US" sz="2400" b="1" dirty="0">
                <a:solidFill>
                  <a:srgbClr val="231F20"/>
                </a:solidFill>
                <a:latin typeface="Times New Roman" panose="02020603050405020304" pitchFamily="18" charset="0"/>
                <a:cs typeface="Times New Roman" panose="02020603050405020304" pitchFamily="18" charset="0"/>
              </a:rPr>
              <a:t>C.</a:t>
            </a:r>
            <a:r>
              <a:rPr lang="en-US" altLang="en-US" sz="2400" dirty="0">
                <a:solidFill>
                  <a:srgbClr val="231F20"/>
                </a:solidFill>
                <a:latin typeface="Times New Roman" panose="02020603050405020304" pitchFamily="18" charset="0"/>
                <a:cs typeface="Times New Roman" panose="02020603050405020304" pitchFamily="18" charset="0"/>
              </a:rPr>
              <a:t> </a:t>
            </a:r>
            <a:r>
              <a:rPr lang="vi-VN" altLang="en-US" sz="2400" dirty="0">
                <a:solidFill>
                  <a:srgbClr val="231F20"/>
                </a:solidFill>
                <a:latin typeface="Times New Roman" panose="02020603050405020304" pitchFamily="18" charset="0"/>
                <a:cs typeface="Times New Roman" panose="02020603050405020304" pitchFamily="18" charset="0"/>
              </a:rPr>
              <a:t>Gene trong ti thể không được di truyền cho thế hệ sau.</a:t>
            </a:r>
            <a:endParaRPr lang="vi-VN" altLang="en-US" sz="2400" dirty="0">
              <a:latin typeface="Times New Roman" panose="02020603050405020304" pitchFamily="18" charset="0"/>
              <a:cs typeface="Times New Roman" panose="02020603050405020304" pitchFamily="18" charset="0"/>
            </a:endParaRPr>
          </a:p>
          <a:p>
            <a:pPr>
              <a:lnSpc>
                <a:spcPct val="130000"/>
              </a:lnSpc>
              <a:spcBef>
                <a:spcPct val="0"/>
              </a:spcBef>
              <a:spcAft>
                <a:spcPts val="600"/>
              </a:spcAft>
            </a:pPr>
            <a:r>
              <a:rPr lang="en-US" altLang="en-US" sz="2400" b="1" dirty="0">
                <a:solidFill>
                  <a:srgbClr val="231F20"/>
                </a:solidFill>
                <a:latin typeface="Times New Roman" panose="02020603050405020304" pitchFamily="18" charset="0"/>
                <a:cs typeface="Times New Roman" panose="02020603050405020304" pitchFamily="18" charset="0"/>
              </a:rPr>
              <a:t>D.</a:t>
            </a:r>
            <a:r>
              <a:rPr lang="en-US" altLang="en-US" sz="2400" dirty="0">
                <a:solidFill>
                  <a:srgbClr val="231F20"/>
                </a:solidFill>
                <a:latin typeface="Times New Roman" panose="02020603050405020304" pitchFamily="18" charset="0"/>
                <a:cs typeface="Times New Roman" panose="02020603050405020304" pitchFamily="18" charset="0"/>
              </a:rPr>
              <a:t> </a:t>
            </a:r>
            <a:r>
              <a:rPr lang="vi-VN" altLang="en-US" sz="2400" dirty="0">
                <a:solidFill>
                  <a:srgbClr val="231F20"/>
                </a:solidFill>
                <a:latin typeface="Times New Roman" panose="02020603050405020304" pitchFamily="18" charset="0"/>
                <a:cs typeface="Times New Roman" panose="02020603050405020304" pitchFamily="18" charset="0"/>
              </a:rPr>
              <a:t>Do sự di truyền của gene trong ti thể không liên quan đến sự di truyền của gene trong nhân.</a:t>
            </a:r>
            <a:endParaRPr lang="vi-VN" altLang="en-US" sz="2400" dirty="0">
              <a:latin typeface="Times New Roman" panose="02020603050405020304" pitchFamily="18" charset="0"/>
              <a:cs typeface="Times New Roman" panose="02020603050405020304" pitchFamily="18" charset="0"/>
            </a:endParaRPr>
          </a:p>
        </p:txBody>
      </p:sp>
      <p:sp>
        <p:nvSpPr>
          <p:cNvPr id="3" name="Star: 5 Points 2">
            <a:extLst>
              <a:ext uri="{FF2B5EF4-FFF2-40B4-BE49-F238E27FC236}">
                <a16:creationId xmlns:a16="http://schemas.microsoft.com/office/drawing/2014/main" id="{D292A6B7-AA1E-0210-0970-A531DFA2E200}"/>
              </a:ext>
            </a:extLst>
          </p:cNvPr>
          <p:cNvSpPr/>
          <p:nvPr/>
        </p:nvSpPr>
        <p:spPr>
          <a:xfrm>
            <a:off x="-165847" y="1365157"/>
            <a:ext cx="815788" cy="54769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7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5-Point Star 18"/>
          <p:cNvSpPr/>
          <p:nvPr/>
        </p:nvSpPr>
        <p:spPr>
          <a:xfrm>
            <a:off x="10712213"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Folded Corner 1">
            <a:extLst>
              <a:ext uri="{FF2B5EF4-FFF2-40B4-BE49-F238E27FC236}">
                <a16:creationId xmlns:a16="http://schemas.microsoft.com/office/drawing/2014/main" id="{5A57142A-B95E-FF8B-C85D-2D7E61C678E5}"/>
              </a:ext>
            </a:extLst>
          </p:cNvPr>
          <p:cNvSpPr/>
          <p:nvPr/>
        </p:nvSpPr>
        <p:spPr>
          <a:xfrm>
            <a:off x="427133" y="108022"/>
            <a:ext cx="10889200" cy="445368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spcBef>
                <a:spcPct val="0"/>
              </a:spcBef>
              <a:spcAft>
                <a:spcPts val="600"/>
              </a:spcAft>
            </a:pPr>
            <a:r>
              <a:rPr lang="vi-VN" altLang="en-US" sz="2400" b="1">
                <a:solidFill>
                  <a:srgbClr val="231F20"/>
                </a:solidFill>
                <a:latin typeface="Times New Roman" panose="02020603050405020304" pitchFamily="18" charset="0"/>
                <a:cs typeface="Times New Roman" panose="02020603050405020304" pitchFamily="18" charset="0"/>
              </a:rPr>
              <a:t>Câu 5. </a:t>
            </a:r>
            <a:r>
              <a:rPr lang="vi-VN" altLang="en-US" sz="2400">
                <a:solidFill>
                  <a:srgbClr val="231F20"/>
                </a:solidFill>
                <a:latin typeface="Times New Roman" panose="02020603050405020304" pitchFamily="18" charset="0"/>
                <a:cs typeface="Times New Roman" panose="02020603050405020304" pitchFamily="18" charset="0"/>
              </a:rPr>
              <a:t>Điều nào sau đây </a:t>
            </a:r>
            <a:r>
              <a:rPr lang="en-US" altLang="en-US" sz="2400" b="1">
                <a:solidFill>
                  <a:srgbClr val="231F20"/>
                </a:solidFill>
                <a:latin typeface="Times New Roman" panose="02020603050405020304" pitchFamily="18" charset="0"/>
                <a:cs typeface="Times New Roman" panose="02020603050405020304" pitchFamily="18" charset="0"/>
              </a:rPr>
              <a:t>sai</a:t>
            </a:r>
            <a:r>
              <a:rPr lang="en-US" altLang="en-US" sz="2400">
                <a:solidFill>
                  <a:srgbClr val="231F20"/>
                </a:solidFill>
                <a:latin typeface="Times New Roman" panose="02020603050405020304" pitchFamily="18" charset="0"/>
                <a:cs typeface="Times New Roman" panose="02020603050405020304" pitchFamily="18" charset="0"/>
              </a:rPr>
              <a:t> </a:t>
            </a:r>
            <a:r>
              <a:rPr lang="vi-VN" altLang="en-US" sz="2400">
                <a:solidFill>
                  <a:srgbClr val="231F20"/>
                </a:solidFill>
                <a:latin typeface="Times New Roman" panose="02020603050405020304" pitchFamily="18" charset="0"/>
                <a:cs typeface="Times New Roman" panose="02020603050405020304" pitchFamily="18" charset="0"/>
              </a:rPr>
              <a:t>khi nói về di truyền qua tế bào chất?</a:t>
            </a:r>
            <a:endParaRPr lang="vi-VN" altLang="en-US" sz="2400">
              <a:latin typeface="Times New Roman" panose="02020603050405020304" pitchFamily="18" charset="0"/>
              <a:ea typeface="Arial" panose="020B0604020202020204" pitchFamily="34" charset="0"/>
              <a:cs typeface="Times New Roman" panose="02020603050405020304" pitchFamily="18" charset="0"/>
            </a:endParaRPr>
          </a:p>
          <a:p>
            <a:pPr>
              <a:lnSpc>
                <a:spcPct val="130000"/>
              </a:lnSpc>
              <a:spcBef>
                <a:spcPct val="0"/>
              </a:spcBef>
              <a:spcAft>
                <a:spcPts val="600"/>
              </a:spcAft>
            </a:pPr>
            <a:r>
              <a:rPr lang="en-US" altLang="en-US" sz="2400" b="1">
                <a:solidFill>
                  <a:srgbClr val="231F20"/>
                </a:solidFill>
                <a:latin typeface="Times New Roman" panose="02020603050405020304" pitchFamily="18" charset="0"/>
                <a:cs typeface="Times New Roman" panose="02020603050405020304" pitchFamily="18" charset="0"/>
              </a:rPr>
              <a:t>A.</a:t>
            </a:r>
            <a:r>
              <a:rPr lang="en-US" altLang="en-US" sz="2400">
                <a:solidFill>
                  <a:srgbClr val="231F20"/>
                </a:solidFill>
                <a:latin typeface="Times New Roman" panose="02020603050405020304" pitchFamily="18" charset="0"/>
                <a:cs typeface="Times New Roman" panose="02020603050405020304" pitchFamily="18" charset="0"/>
              </a:rPr>
              <a:t> </a:t>
            </a:r>
            <a:r>
              <a:rPr lang="vi-VN" altLang="en-US" sz="2400">
                <a:solidFill>
                  <a:srgbClr val="231F20"/>
                </a:solidFill>
                <a:latin typeface="Times New Roman" panose="02020603050405020304" pitchFamily="18" charset="0"/>
                <a:cs typeface="Times New Roman" panose="02020603050405020304" pitchFamily="18" charset="0"/>
              </a:rPr>
              <a:t>Vật chất di truyền và tế bào chất được chia đều cho các tế bào con.</a:t>
            </a:r>
            <a:endParaRPr lang="vi-VN" altLang="en-US" sz="2400">
              <a:latin typeface="Times New Roman" panose="02020603050405020304" pitchFamily="18" charset="0"/>
              <a:cs typeface="Times New Roman" panose="02020603050405020304" pitchFamily="18" charset="0"/>
            </a:endParaRPr>
          </a:p>
          <a:p>
            <a:pPr>
              <a:lnSpc>
                <a:spcPct val="130000"/>
              </a:lnSpc>
              <a:spcBef>
                <a:spcPct val="0"/>
              </a:spcBef>
              <a:spcAft>
                <a:spcPts val="600"/>
              </a:spcAft>
            </a:pPr>
            <a:r>
              <a:rPr lang="en-US" altLang="en-US" sz="2400" b="1">
                <a:solidFill>
                  <a:srgbClr val="231F20"/>
                </a:solidFill>
                <a:latin typeface="Times New Roman" panose="02020603050405020304" pitchFamily="18" charset="0"/>
                <a:cs typeface="Times New Roman" panose="02020603050405020304" pitchFamily="18" charset="0"/>
              </a:rPr>
              <a:t>B.</a:t>
            </a:r>
            <a:r>
              <a:rPr lang="en-US" altLang="en-US" sz="2400">
                <a:solidFill>
                  <a:srgbClr val="231F20"/>
                </a:solidFill>
                <a:latin typeface="Times New Roman" panose="02020603050405020304" pitchFamily="18" charset="0"/>
                <a:cs typeface="Times New Roman" panose="02020603050405020304" pitchFamily="18" charset="0"/>
              </a:rPr>
              <a:t> </a:t>
            </a:r>
            <a:r>
              <a:rPr lang="vi-VN" altLang="en-US" sz="2400">
                <a:solidFill>
                  <a:srgbClr val="231F20"/>
                </a:solidFill>
                <a:latin typeface="Times New Roman" panose="02020603050405020304" pitchFamily="18" charset="0"/>
                <a:cs typeface="Times New Roman" panose="02020603050405020304" pitchFamily="18" charset="0"/>
              </a:rPr>
              <a:t>Kết quả lai thuận nghịch khác nhau trong đó con lai thường mang tính trạng của mẹ và vai trò chủ yếu thuộc về tế bào chất của giao tử cái.</a:t>
            </a:r>
            <a:endParaRPr lang="vi-VN" altLang="en-US" sz="2400">
              <a:latin typeface="Times New Roman" panose="02020603050405020304" pitchFamily="18" charset="0"/>
              <a:cs typeface="Times New Roman" panose="02020603050405020304" pitchFamily="18" charset="0"/>
            </a:endParaRPr>
          </a:p>
          <a:p>
            <a:pPr>
              <a:lnSpc>
                <a:spcPct val="130000"/>
              </a:lnSpc>
              <a:spcBef>
                <a:spcPct val="0"/>
              </a:spcBef>
              <a:spcAft>
                <a:spcPts val="600"/>
              </a:spcAft>
            </a:pPr>
            <a:r>
              <a:rPr lang="en-US" altLang="en-US" sz="2400" b="1">
                <a:solidFill>
                  <a:srgbClr val="231F20"/>
                </a:solidFill>
                <a:latin typeface="Times New Roman" panose="02020603050405020304" pitchFamily="18" charset="0"/>
                <a:cs typeface="Times New Roman" panose="02020603050405020304" pitchFamily="18" charset="0"/>
              </a:rPr>
              <a:t>C.</a:t>
            </a:r>
            <a:r>
              <a:rPr lang="en-US" altLang="en-US" sz="2400">
                <a:solidFill>
                  <a:srgbClr val="231F20"/>
                </a:solidFill>
                <a:latin typeface="Times New Roman" panose="02020603050405020304" pitchFamily="18" charset="0"/>
                <a:cs typeface="Times New Roman" panose="02020603050405020304" pitchFamily="18" charset="0"/>
              </a:rPr>
              <a:t> </a:t>
            </a:r>
            <a:r>
              <a:rPr lang="vi-VN" altLang="en-US" sz="2400">
                <a:solidFill>
                  <a:srgbClr val="231F20"/>
                </a:solidFill>
                <a:latin typeface="Times New Roman" panose="02020603050405020304" pitchFamily="18" charset="0"/>
                <a:cs typeface="Times New Roman" panose="02020603050405020304" pitchFamily="18" charset="0"/>
              </a:rPr>
              <a:t>Các tính trạng di truyền không tuân theo các quy luật di truyền NST.</a:t>
            </a:r>
            <a:endParaRPr lang="vi-VN" altLang="en-US" sz="2400">
              <a:latin typeface="Times New Roman" panose="02020603050405020304" pitchFamily="18" charset="0"/>
              <a:cs typeface="Times New Roman" panose="02020603050405020304" pitchFamily="18" charset="0"/>
            </a:endParaRPr>
          </a:p>
          <a:p>
            <a:pPr>
              <a:lnSpc>
                <a:spcPct val="130000"/>
              </a:lnSpc>
              <a:spcBef>
                <a:spcPct val="0"/>
              </a:spcBef>
              <a:spcAft>
                <a:spcPts val="600"/>
              </a:spcAft>
            </a:pPr>
            <a:r>
              <a:rPr lang="en-US" altLang="en-US" sz="2400" b="1">
                <a:solidFill>
                  <a:srgbClr val="231F20"/>
                </a:solidFill>
                <a:latin typeface="Times New Roman" panose="02020603050405020304" pitchFamily="18" charset="0"/>
                <a:cs typeface="Times New Roman" panose="02020603050405020304" pitchFamily="18" charset="0"/>
              </a:rPr>
              <a:t>D.</a:t>
            </a:r>
            <a:r>
              <a:rPr lang="en-US" altLang="en-US" sz="2400">
                <a:solidFill>
                  <a:srgbClr val="231F20"/>
                </a:solidFill>
                <a:latin typeface="Times New Roman" panose="02020603050405020304" pitchFamily="18" charset="0"/>
                <a:cs typeface="Times New Roman" panose="02020603050405020304" pitchFamily="18" charset="0"/>
              </a:rPr>
              <a:t> </a:t>
            </a:r>
            <a:r>
              <a:rPr lang="vi-VN" altLang="en-US" sz="2400">
                <a:solidFill>
                  <a:srgbClr val="231F20"/>
                </a:solidFill>
                <a:latin typeface="Times New Roman" panose="02020603050405020304" pitchFamily="18" charset="0"/>
                <a:cs typeface="Times New Roman" panose="02020603050405020304" pitchFamily="18" charset="0"/>
              </a:rPr>
              <a:t>Tính trạng do gene trong tế bào chất quy định vẫn sẽ tồn tại khi thay thế nhân tế bào bằng một nhân có cấu trúc khác.</a:t>
            </a:r>
            <a:endParaRPr lang="vi-VN" altLang="en-US" sz="2400" dirty="0">
              <a:latin typeface="Times New Roman" panose="02020603050405020304" pitchFamily="18" charset="0"/>
              <a:cs typeface="Times New Roman" panose="02020603050405020304" pitchFamily="18" charset="0"/>
            </a:endParaRPr>
          </a:p>
        </p:txBody>
      </p:sp>
      <p:sp>
        <p:nvSpPr>
          <p:cNvPr id="3" name="Star: 5 Points 2">
            <a:extLst>
              <a:ext uri="{FF2B5EF4-FFF2-40B4-BE49-F238E27FC236}">
                <a16:creationId xmlns:a16="http://schemas.microsoft.com/office/drawing/2014/main" id="{90475BE3-7D54-4120-1B34-06719A7E71A4}"/>
              </a:ext>
            </a:extLst>
          </p:cNvPr>
          <p:cNvSpPr/>
          <p:nvPr/>
        </p:nvSpPr>
        <p:spPr>
          <a:xfrm>
            <a:off x="241957" y="675254"/>
            <a:ext cx="815788" cy="54769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5-Point Star 18"/>
          <p:cNvSpPr/>
          <p:nvPr/>
        </p:nvSpPr>
        <p:spPr>
          <a:xfrm>
            <a:off x="10712213"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Folded Corner 1">
            <a:extLst>
              <a:ext uri="{FF2B5EF4-FFF2-40B4-BE49-F238E27FC236}">
                <a16:creationId xmlns:a16="http://schemas.microsoft.com/office/drawing/2014/main" id="{28D02476-D1C5-835F-7D5D-46121F709C75}"/>
              </a:ext>
            </a:extLst>
          </p:cNvPr>
          <p:cNvSpPr/>
          <p:nvPr/>
        </p:nvSpPr>
        <p:spPr>
          <a:xfrm>
            <a:off x="427133" y="108021"/>
            <a:ext cx="10889200" cy="45617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spcBef>
                <a:spcPct val="0"/>
              </a:spcBef>
              <a:spcAft>
                <a:spcPts val="600"/>
              </a:spcAft>
            </a:pPr>
            <a:r>
              <a:rPr lang="vi-VN" altLang="vi-VN" sz="2400" b="1" dirty="0">
                <a:solidFill>
                  <a:srgbClr val="231F20"/>
                </a:solidFill>
                <a:latin typeface="Times New Roman" panose="02020603050405020304" pitchFamily="18" charset="0"/>
                <a:cs typeface="Times New Roman" panose="02020603050405020304" pitchFamily="18" charset="0"/>
              </a:rPr>
              <a:t>Câu </a:t>
            </a:r>
            <a:r>
              <a:rPr lang="en-US" altLang="vi-VN" sz="2400" b="1" dirty="0">
                <a:solidFill>
                  <a:srgbClr val="231F20"/>
                </a:solidFill>
                <a:latin typeface="Times New Roman" panose="02020603050405020304" pitchFamily="18" charset="0"/>
                <a:cs typeface="Times New Roman" panose="02020603050405020304" pitchFamily="18" charset="0"/>
              </a:rPr>
              <a:t>6</a:t>
            </a:r>
            <a:r>
              <a:rPr lang="vi-VN" altLang="vi-VN" sz="2400" b="1" dirty="0">
                <a:solidFill>
                  <a:srgbClr val="231F20"/>
                </a:solidFill>
                <a:latin typeface="Times New Roman" panose="02020603050405020304" pitchFamily="18" charset="0"/>
                <a:cs typeface="Times New Roman" panose="02020603050405020304" pitchFamily="18" charset="0"/>
              </a:rPr>
              <a:t>. </a:t>
            </a:r>
            <a:r>
              <a:rPr lang="vi-VN" altLang="vi-VN" sz="2400" dirty="0">
                <a:solidFill>
                  <a:srgbClr val="231F20"/>
                </a:solidFill>
                <a:latin typeface="Times New Roman" panose="02020603050405020304" pitchFamily="18" charset="0"/>
                <a:cs typeface="Times New Roman" panose="02020603050405020304" pitchFamily="18" charset="0"/>
              </a:rPr>
              <a:t>Nhận định sau về di truyền gene ngoài nhân là đúng hay sai?</a:t>
            </a:r>
            <a:endParaRPr lang="vi-VN" altLang="vi-VN"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30000"/>
              </a:lnSpc>
              <a:spcBef>
                <a:spcPts val="450"/>
              </a:spcBef>
            </a:pPr>
            <a:r>
              <a:rPr lang="en-US" altLang="vi-VN" sz="2400" dirty="0">
                <a:solidFill>
                  <a:srgbClr val="231F20"/>
                </a:solidFill>
                <a:latin typeface="Times New Roman" panose="02020603050405020304" pitchFamily="18" charset="0"/>
                <a:cs typeface="Times New Roman" panose="02020603050405020304" pitchFamily="18" charset="0"/>
              </a:rPr>
              <a:t>        a) </a:t>
            </a:r>
            <a:r>
              <a:rPr lang="vi-VN" altLang="vi-VN" sz="2400" dirty="0">
                <a:solidFill>
                  <a:srgbClr val="231F20"/>
                </a:solidFill>
                <a:latin typeface="Times New Roman" panose="02020603050405020304" pitchFamily="18" charset="0"/>
                <a:cs typeface="Times New Roman" panose="02020603050405020304" pitchFamily="18" charset="0"/>
              </a:rPr>
              <a:t>Gene ngoài nhân chỉ có ở ti thể.</a:t>
            </a:r>
            <a:endParaRPr lang="en-US" altLang="vi-VN" sz="2400" dirty="0">
              <a:latin typeface="Times New Roman" panose="02020603050405020304" pitchFamily="18" charset="0"/>
              <a:cs typeface="Times New Roman" panose="02020603050405020304" pitchFamily="18" charset="0"/>
            </a:endParaRPr>
          </a:p>
          <a:p>
            <a:pPr>
              <a:lnSpc>
                <a:spcPct val="130000"/>
              </a:lnSpc>
              <a:spcBef>
                <a:spcPts val="450"/>
              </a:spcBef>
            </a:pPr>
            <a:r>
              <a:rPr lang="en-US" altLang="vi-VN" sz="2400" dirty="0">
                <a:solidFill>
                  <a:srgbClr val="231F20"/>
                </a:solidFill>
                <a:latin typeface="Times New Roman" panose="02020603050405020304" pitchFamily="18" charset="0"/>
                <a:cs typeface="Times New Roman" panose="02020603050405020304" pitchFamily="18" charset="0"/>
              </a:rPr>
              <a:t>        b) </a:t>
            </a:r>
            <a:r>
              <a:rPr lang="vi-VN" altLang="vi-VN" sz="2400" dirty="0">
                <a:solidFill>
                  <a:srgbClr val="231F20"/>
                </a:solidFill>
                <a:latin typeface="Times New Roman" panose="02020603050405020304" pitchFamily="18" charset="0"/>
                <a:cs typeface="Times New Roman" panose="02020603050405020304" pitchFamily="18" charset="0"/>
              </a:rPr>
              <a:t>DNA ngoài nhân có cấu trúc vòng.</a:t>
            </a:r>
            <a:endParaRPr lang="vi-VN" altLang="vi-VN" sz="2400" dirty="0">
              <a:latin typeface="Times New Roman" panose="02020603050405020304" pitchFamily="18" charset="0"/>
              <a:cs typeface="Times New Roman" panose="02020603050405020304" pitchFamily="18" charset="0"/>
            </a:endParaRPr>
          </a:p>
          <a:p>
            <a:pPr>
              <a:lnSpc>
                <a:spcPct val="130000"/>
              </a:lnSpc>
              <a:spcBef>
                <a:spcPts val="450"/>
              </a:spcBef>
            </a:pPr>
            <a:r>
              <a:rPr lang="en-US" altLang="vi-VN" sz="2400" dirty="0">
                <a:solidFill>
                  <a:srgbClr val="231F20"/>
                </a:solidFill>
                <a:latin typeface="Times New Roman" panose="02020603050405020304" pitchFamily="18" charset="0"/>
                <a:cs typeface="Times New Roman" panose="02020603050405020304" pitchFamily="18" charset="0"/>
              </a:rPr>
              <a:t>        c) </a:t>
            </a:r>
            <a:r>
              <a:rPr lang="vi-VN" altLang="vi-VN" sz="2400" dirty="0">
                <a:solidFill>
                  <a:srgbClr val="231F20"/>
                </a:solidFill>
                <a:latin typeface="Times New Roman" panose="02020603050405020304" pitchFamily="18" charset="0"/>
                <a:cs typeface="Times New Roman" panose="02020603050405020304" pitchFamily="18" charset="0"/>
              </a:rPr>
              <a:t>Gene ngoài nhân chỉ di truyền theo dòng mẹ.</a:t>
            </a:r>
            <a:endParaRPr lang="vi-VN" altLang="vi-VN" sz="2400" dirty="0">
              <a:latin typeface="Times New Roman" panose="02020603050405020304" pitchFamily="18" charset="0"/>
              <a:cs typeface="Times New Roman" panose="02020603050405020304" pitchFamily="18" charset="0"/>
            </a:endParaRPr>
          </a:p>
          <a:p>
            <a:pPr>
              <a:lnSpc>
                <a:spcPct val="130000"/>
              </a:lnSpc>
              <a:spcBef>
                <a:spcPts val="450"/>
              </a:spcBef>
            </a:pPr>
            <a:r>
              <a:rPr lang="en-US" altLang="vi-VN" sz="2400" dirty="0">
                <a:solidFill>
                  <a:srgbClr val="231F20"/>
                </a:solidFill>
                <a:latin typeface="Times New Roman" panose="02020603050405020304" pitchFamily="18" charset="0"/>
                <a:cs typeface="Times New Roman" panose="02020603050405020304" pitchFamily="18" charset="0"/>
              </a:rPr>
              <a:t>        d) </a:t>
            </a:r>
            <a:r>
              <a:rPr lang="vi-VN" altLang="vi-VN" sz="2400" dirty="0">
                <a:solidFill>
                  <a:srgbClr val="231F20"/>
                </a:solidFill>
                <a:latin typeface="Times New Roman" panose="02020603050405020304" pitchFamily="18" charset="0"/>
                <a:cs typeface="Times New Roman" panose="02020603050405020304" pitchFamily="18" charset="0"/>
              </a:rPr>
              <a:t>Gene ngoài nhân không chịu ảnh hưởng của đột biến.</a:t>
            </a:r>
            <a:endParaRPr lang="vi-VN" altLang="vi-VN" sz="2400" dirty="0">
              <a:latin typeface="Times New Roman" panose="02020603050405020304" pitchFamily="18" charset="0"/>
              <a:cs typeface="Times New Roman" panose="02020603050405020304" pitchFamily="18" charset="0"/>
            </a:endParaRPr>
          </a:p>
        </p:txBody>
      </p:sp>
      <p:sp>
        <p:nvSpPr>
          <p:cNvPr id="3" name="Hình chữ nhật 4">
            <a:extLst>
              <a:ext uri="{FF2B5EF4-FFF2-40B4-BE49-F238E27FC236}">
                <a16:creationId xmlns:a16="http://schemas.microsoft.com/office/drawing/2014/main" id="{5C9CEF0A-7F36-0334-791E-AD53B706FB96}"/>
              </a:ext>
            </a:extLst>
          </p:cNvPr>
          <p:cNvSpPr/>
          <p:nvPr/>
        </p:nvSpPr>
        <p:spPr>
          <a:xfrm>
            <a:off x="536995" y="1294999"/>
            <a:ext cx="627062" cy="5111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4400" b="1" dirty="0">
                <a:latin typeface="Times New Roman" panose="02020603050405020304" pitchFamily="18" charset="0"/>
                <a:cs typeface="Times New Roman" panose="02020603050405020304" pitchFamily="18" charset="0"/>
              </a:rPr>
              <a:t>s</a:t>
            </a:r>
            <a:endParaRPr lang="vi-VN" sz="4400" b="1" dirty="0">
              <a:latin typeface="Times New Roman" panose="02020603050405020304" pitchFamily="18" charset="0"/>
              <a:cs typeface="Times New Roman" panose="02020603050405020304" pitchFamily="18" charset="0"/>
            </a:endParaRPr>
          </a:p>
        </p:txBody>
      </p:sp>
      <p:sp>
        <p:nvSpPr>
          <p:cNvPr id="4" name="Hình chữ nhật 4">
            <a:extLst>
              <a:ext uri="{FF2B5EF4-FFF2-40B4-BE49-F238E27FC236}">
                <a16:creationId xmlns:a16="http://schemas.microsoft.com/office/drawing/2014/main" id="{FDC22116-CF91-19AC-C5EB-B2E0DD9A5B20}"/>
              </a:ext>
            </a:extLst>
          </p:cNvPr>
          <p:cNvSpPr/>
          <p:nvPr/>
        </p:nvSpPr>
        <p:spPr>
          <a:xfrm>
            <a:off x="543086" y="1873172"/>
            <a:ext cx="627062" cy="5111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4400" b="1" dirty="0">
                <a:latin typeface="Times New Roman" panose="02020603050405020304" pitchFamily="18" charset="0"/>
                <a:cs typeface="Times New Roman" panose="02020603050405020304" pitchFamily="18" charset="0"/>
              </a:rPr>
              <a:t>Đ</a:t>
            </a:r>
            <a:endParaRPr lang="vi-VN" sz="4400" b="1" dirty="0">
              <a:latin typeface="Times New Roman" panose="02020603050405020304" pitchFamily="18" charset="0"/>
              <a:cs typeface="Times New Roman" panose="02020603050405020304" pitchFamily="18" charset="0"/>
            </a:endParaRPr>
          </a:p>
        </p:txBody>
      </p:sp>
      <p:sp>
        <p:nvSpPr>
          <p:cNvPr id="6" name="Hình chữ nhật 4">
            <a:extLst>
              <a:ext uri="{FF2B5EF4-FFF2-40B4-BE49-F238E27FC236}">
                <a16:creationId xmlns:a16="http://schemas.microsoft.com/office/drawing/2014/main" id="{780A792F-B79E-1119-43CE-4DBEC0E97D82}"/>
              </a:ext>
            </a:extLst>
          </p:cNvPr>
          <p:cNvSpPr/>
          <p:nvPr/>
        </p:nvSpPr>
        <p:spPr>
          <a:xfrm>
            <a:off x="536995" y="2451345"/>
            <a:ext cx="627062" cy="5111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4400" b="1" dirty="0">
                <a:latin typeface="Times New Roman" panose="02020603050405020304" pitchFamily="18" charset="0"/>
                <a:cs typeface="Times New Roman" panose="02020603050405020304" pitchFamily="18" charset="0"/>
              </a:rPr>
              <a:t>Đ</a:t>
            </a:r>
            <a:endParaRPr lang="vi-VN" sz="4400" b="1" dirty="0">
              <a:latin typeface="Times New Roman" panose="02020603050405020304" pitchFamily="18" charset="0"/>
              <a:cs typeface="Times New Roman" panose="02020603050405020304" pitchFamily="18" charset="0"/>
            </a:endParaRPr>
          </a:p>
        </p:txBody>
      </p:sp>
      <p:sp>
        <p:nvSpPr>
          <p:cNvPr id="8" name="Hình chữ nhật 4">
            <a:extLst>
              <a:ext uri="{FF2B5EF4-FFF2-40B4-BE49-F238E27FC236}">
                <a16:creationId xmlns:a16="http://schemas.microsoft.com/office/drawing/2014/main" id="{19AC046C-1031-980E-E920-6E84C9908326}"/>
              </a:ext>
            </a:extLst>
          </p:cNvPr>
          <p:cNvSpPr/>
          <p:nvPr/>
        </p:nvSpPr>
        <p:spPr>
          <a:xfrm>
            <a:off x="536995" y="3030578"/>
            <a:ext cx="627062" cy="5111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4400" b="1" dirty="0">
                <a:latin typeface="Times New Roman" panose="02020603050405020304" pitchFamily="18" charset="0"/>
                <a:cs typeface="Times New Roman" panose="02020603050405020304" pitchFamily="18" charset="0"/>
              </a:rPr>
              <a:t>s</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1"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1.66667E-6 -3.7037E-6 L -1.66667E-6 -0.22476 " pathEditMode="relative" rAng="0" ptsTypes="AA">
                                      <p:cBhvr>
                                        <p:cTn id="34" dur="2000" fill="hold"/>
                                        <p:tgtEl>
                                          <p:spTgt spid="7"/>
                                        </p:tgtEl>
                                        <p:attrNameLst>
                                          <p:attrName>ppt_x</p:attrName>
                                          <p:attrName>ppt_y</p:attrName>
                                        </p:attrNameLst>
                                      </p:cBhvr>
                                      <p:rCtr x="0" y="-11250"/>
                                    </p:animMotion>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par>
                          <p:cTn id="45" fill="hold">
                            <p:stCondLst>
                              <p:cond delay="2500"/>
                            </p:stCondLst>
                            <p:childTnLst>
                              <p:par>
                                <p:cTn id="46" presetID="32" presetClass="emph" presetSubtype="0" repeatCount="indefinite" fill="hold" grpId="1" nodeType="afterEffect">
                                  <p:stCondLst>
                                    <p:cond delay="0"/>
                                  </p:stCondLst>
                                  <p:childTnLst>
                                    <p:animRot by="120000">
                                      <p:cBhvr>
                                        <p:cTn id="47" dur="100" fill="hold">
                                          <p:stCondLst>
                                            <p:cond delay="0"/>
                                          </p:stCondLst>
                                        </p:cTn>
                                        <p:tgtEl>
                                          <p:spTgt spid="9"/>
                                        </p:tgtEl>
                                        <p:attrNameLst>
                                          <p:attrName>r</p:attrName>
                                        </p:attrNameLst>
                                      </p:cBhvr>
                                    </p:animRot>
                                    <p:animRot by="-240000">
                                      <p:cBhvr>
                                        <p:cTn id="48" dur="200" fill="hold">
                                          <p:stCondLst>
                                            <p:cond delay="200"/>
                                          </p:stCondLst>
                                        </p:cTn>
                                        <p:tgtEl>
                                          <p:spTgt spid="9"/>
                                        </p:tgtEl>
                                        <p:attrNameLst>
                                          <p:attrName>r</p:attrName>
                                        </p:attrNameLst>
                                      </p:cBhvr>
                                    </p:animRot>
                                    <p:animRot by="240000">
                                      <p:cBhvr>
                                        <p:cTn id="49" dur="200" fill="hold">
                                          <p:stCondLst>
                                            <p:cond delay="400"/>
                                          </p:stCondLst>
                                        </p:cTn>
                                        <p:tgtEl>
                                          <p:spTgt spid="9"/>
                                        </p:tgtEl>
                                        <p:attrNameLst>
                                          <p:attrName>r</p:attrName>
                                        </p:attrNameLst>
                                      </p:cBhvr>
                                    </p:animRot>
                                    <p:animRot by="-240000">
                                      <p:cBhvr>
                                        <p:cTn id="50" dur="200" fill="hold">
                                          <p:stCondLst>
                                            <p:cond delay="600"/>
                                          </p:stCondLst>
                                        </p:cTn>
                                        <p:tgtEl>
                                          <p:spTgt spid="9"/>
                                        </p:tgtEl>
                                        <p:attrNameLst>
                                          <p:attrName>r</p:attrName>
                                        </p:attrNameLst>
                                      </p:cBhvr>
                                    </p:animRot>
                                    <p:animRot by="120000">
                                      <p:cBhvr>
                                        <p:cTn id="5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animBg="1"/>
      <p:bldP spid="3" grpId="0" animBg="1"/>
      <p:bldP spid="3" grpId="1" animBg="1"/>
      <p:bldP spid="4"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5-Point Star 18"/>
          <p:cNvSpPr/>
          <p:nvPr/>
        </p:nvSpPr>
        <p:spPr>
          <a:xfrm>
            <a:off x="10712213"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Folded Corner 1">
            <a:extLst>
              <a:ext uri="{FF2B5EF4-FFF2-40B4-BE49-F238E27FC236}">
                <a16:creationId xmlns:a16="http://schemas.microsoft.com/office/drawing/2014/main" id="{9DFD468E-9209-069D-26F3-F968C9734F6E}"/>
              </a:ext>
            </a:extLst>
          </p:cNvPr>
          <p:cNvSpPr/>
          <p:nvPr/>
        </p:nvSpPr>
        <p:spPr>
          <a:xfrm>
            <a:off x="427133" y="108021"/>
            <a:ext cx="10889200" cy="45617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spcBef>
                <a:spcPct val="0"/>
              </a:spcBef>
              <a:spcAft>
                <a:spcPts val="600"/>
              </a:spcAft>
            </a:pPr>
            <a:r>
              <a:rPr lang="vi-VN" altLang="en-US" sz="2400" b="1" dirty="0">
                <a:solidFill>
                  <a:srgbClr val="231F20"/>
                </a:solidFill>
                <a:latin typeface="Times New Roman" panose="02020603050405020304" pitchFamily="18" charset="0"/>
                <a:cs typeface="Times New Roman" panose="02020603050405020304" pitchFamily="18" charset="0"/>
              </a:rPr>
              <a:t>Câu </a:t>
            </a:r>
            <a:r>
              <a:rPr lang="en-US" altLang="en-US" sz="2400" b="1" dirty="0">
                <a:solidFill>
                  <a:srgbClr val="231F20"/>
                </a:solidFill>
                <a:latin typeface="Times New Roman" panose="02020603050405020304" pitchFamily="18" charset="0"/>
                <a:cs typeface="Times New Roman" panose="02020603050405020304" pitchFamily="18" charset="0"/>
              </a:rPr>
              <a:t>7</a:t>
            </a:r>
            <a:r>
              <a:rPr lang="vi-VN" altLang="en-US" sz="2400" b="1" dirty="0">
                <a:solidFill>
                  <a:srgbClr val="231F20"/>
                </a:solidFill>
                <a:latin typeface="Times New Roman" panose="02020603050405020304" pitchFamily="18" charset="0"/>
                <a:cs typeface="Times New Roman" panose="02020603050405020304" pitchFamily="18" charset="0"/>
              </a:rPr>
              <a:t>. </a:t>
            </a:r>
            <a:r>
              <a:rPr lang="vi-VN" altLang="en-US" sz="2400" dirty="0">
                <a:solidFill>
                  <a:srgbClr val="231F20"/>
                </a:solidFill>
                <a:latin typeface="Times New Roman" panose="02020603050405020304" pitchFamily="18" charset="0"/>
                <a:cs typeface="Times New Roman" panose="02020603050405020304" pitchFamily="18" charset="0"/>
              </a:rPr>
              <a:t>Những nhận định sau về cơ chế di truyền gene ngoài nhân là đúng hay sai?</a:t>
            </a:r>
            <a:endParaRPr lang="vi-VN" altLang="en-US" sz="2400" dirty="0">
              <a:latin typeface="Times New Roman" panose="02020603050405020304" pitchFamily="18" charset="0"/>
              <a:cs typeface="Times New Roman" panose="02020603050405020304" pitchFamily="18" charset="0"/>
            </a:endParaRPr>
          </a:p>
          <a:p>
            <a:pPr>
              <a:lnSpc>
                <a:spcPct val="130000"/>
              </a:lnSpc>
              <a:spcBef>
                <a:spcPct val="0"/>
              </a:spcBef>
              <a:spcAft>
                <a:spcPts val="600"/>
              </a:spcAft>
              <a:buClr>
                <a:srgbClr val="231F20"/>
              </a:buClr>
              <a:buSzPts val="1200"/>
            </a:pPr>
            <a:r>
              <a:rPr lang="en-US" altLang="en-US" sz="2400" dirty="0">
                <a:solidFill>
                  <a:srgbClr val="231F20"/>
                </a:solidFill>
                <a:latin typeface="Times New Roman" panose="02020603050405020304" pitchFamily="18" charset="0"/>
                <a:cs typeface="Times New Roman" panose="02020603050405020304" pitchFamily="18" charset="0"/>
              </a:rPr>
              <a:t>          a) </a:t>
            </a:r>
            <a:r>
              <a:rPr lang="vi-VN" altLang="en-US" sz="2400" dirty="0">
                <a:solidFill>
                  <a:srgbClr val="231F20"/>
                </a:solidFill>
                <a:latin typeface="Times New Roman" panose="02020603050405020304" pitchFamily="18" charset="0"/>
                <a:cs typeface="Times New Roman" panose="02020603050405020304" pitchFamily="18" charset="0"/>
              </a:rPr>
              <a:t>Quá trình tái bản DNA ngoài nhân diễn ra độc lập với quá trình tái bản DNA nhân.</a:t>
            </a:r>
            <a:endParaRPr lang="vi-VN" altLang="en-US" sz="2400" dirty="0">
              <a:latin typeface="Times New Roman" panose="02020603050405020304" pitchFamily="18" charset="0"/>
              <a:cs typeface="Times New Roman" panose="02020603050405020304" pitchFamily="18" charset="0"/>
            </a:endParaRPr>
          </a:p>
          <a:p>
            <a:pPr>
              <a:lnSpc>
                <a:spcPct val="130000"/>
              </a:lnSpc>
              <a:spcBef>
                <a:spcPct val="0"/>
              </a:spcBef>
              <a:spcAft>
                <a:spcPts val="600"/>
              </a:spcAft>
              <a:buClr>
                <a:srgbClr val="231F20"/>
              </a:buClr>
              <a:buSzPts val="1200"/>
            </a:pPr>
            <a:r>
              <a:rPr lang="en-US" altLang="en-US" sz="2400" dirty="0">
                <a:solidFill>
                  <a:srgbClr val="231F20"/>
                </a:solidFill>
                <a:latin typeface="Times New Roman" panose="02020603050405020304" pitchFamily="18" charset="0"/>
                <a:cs typeface="Times New Roman" panose="02020603050405020304" pitchFamily="18" charset="0"/>
              </a:rPr>
              <a:t>          b) </a:t>
            </a:r>
            <a:r>
              <a:rPr lang="vi-VN" altLang="en-US" sz="2400" dirty="0">
                <a:solidFill>
                  <a:srgbClr val="231F20"/>
                </a:solidFill>
                <a:latin typeface="Times New Roman" panose="02020603050405020304" pitchFamily="18" charset="0"/>
                <a:cs typeface="Times New Roman" panose="02020603050405020304" pitchFamily="18" charset="0"/>
              </a:rPr>
              <a:t>Số lượng gene ngoài nhân ở các sinh vật khác nhau là giống nhau.</a:t>
            </a:r>
            <a:endParaRPr lang="vi-VN" altLang="en-US" sz="2400" dirty="0">
              <a:latin typeface="Times New Roman" panose="02020603050405020304" pitchFamily="18" charset="0"/>
              <a:cs typeface="Times New Roman" panose="02020603050405020304" pitchFamily="18" charset="0"/>
            </a:endParaRPr>
          </a:p>
          <a:p>
            <a:pPr>
              <a:lnSpc>
                <a:spcPct val="130000"/>
              </a:lnSpc>
              <a:spcBef>
                <a:spcPct val="0"/>
              </a:spcBef>
              <a:spcAft>
                <a:spcPts val="600"/>
              </a:spcAft>
              <a:buClr>
                <a:srgbClr val="231F20"/>
              </a:buClr>
              <a:buSzPts val="1200"/>
            </a:pPr>
            <a:r>
              <a:rPr lang="en-US" altLang="en-US" sz="2400" dirty="0">
                <a:solidFill>
                  <a:srgbClr val="231F20"/>
                </a:solidFill>
                <a:latin typeface="Times New Roman" panose="02020603050405020304" pitchFamily="18" charset="0"/>
                <a:cs typeface="Times New Roman" panose="02020603050405020304" pitchFamily="18" charset="0"/>
              </a:rPr>
              <a:t>          c) </a:t>
            </a:r>
            <a:r>
              <a:rPr lang="vi-VN" altLang="en-US" sz="2400" dirty="0">
                <a:solidFill>
                  <a:srgbClr val="231F20"/>
                </a:solidFill>
                <a:latin typeface="Times New Roman" panose="02020603050405020304" pitchFamily="18" charset="0"/>
                <a:cs typeface="Times New Roman" panose="02020603050405020304" pitchFamily="18" charset="0"/>
              </a:rPr>
              <a:t>Gene ngoài nhân chỉ tham gia vào quá trình tổng hợp protein.</a:t>
            </a:r>
            <a:endParaRPr lang="vi-VN" altLang="en-US" sz="2400" dirty="0">
              <a:latin typeface="Times New Roman" panose="02020603050405020304" pitchFamily="18" charset="0"/>
              <a:cs typeface="Times New Roman" panose="02020603050405020304" pitchFamily="18" charset="0"/>
            </a:endParaRPr>
          </a:p>
          <a:p>
            <a:pPr>
              <a:lnSpc>
                <a:spcPct val="130000"/>
              </a:lnSpc>
              <a:spcBef>
                <a:spcPct val="0"/>
              </a:spcBef>
              <a:spcAft>
                <a:spcPts val="600"/>
              </a:spcAft>
              <a:buClr>
                <a:srgbClr val="231F20"/>
              </a:buClr>
              <a:buSzPts val="1200"/>
            </a:pPr>
            <a:r>
              <a:rPr lang="en-US" altLang="en-US" sz="2400" dirty="0">
                <a:solidFill>
                  <a:srgbClr val="231F20"/>
                </a:solidFill>
                <a:latin typeface="Times New Roman" panose="02020603050405020304" pitchFamily="18" charset="0"/>
                <a:cs typeface="Times New Roman" panose="02020603050405020304" pitchFamily="18" charset="0"/>
              </a:rPr>
              <a:t>          d) </a:t>
            </a:r>
            <a:r>
              <a:rPr lang="vi-VN" altLang="en-US" sz="2400" dirty="0">
                <a:solidFill>
                  <a:srgbClr val="231F20"/>
                </a:solidFill>
                <a:latin typeface="Times New Roman" panose="02020603050405020304" pitchFamily="18" charset="0"/>
                <a:cs typeface="Times New Roman" panose="02020603050405020304" pitchFamily="18" charset="0"/>
              </a:rPr>
              <a:t>Các bệnh do đột biến gene ngoài nhân thường ít nghiêm trọng hơn các bệnh do  đột biến gene nhân.</a:t>
            </a:r>
            <a:endParaRPr lang="vi-VN" altLang="en-US" sz="2400" dirty="0">
              <a:latin typeface="Times New Roman" panose="02020603050405020304" pitchFamily="18" charset="0"/>
              <a:cs typeface="Times New Roman" panose="02020603050405020304" pitchFamily="18" charset="0"/>
            </a:endParaRPr>
          </a:p>
        </p:txBody>
      </p:sp>
      <p:sp>
        <p:nvSpPr>
          <p:cNvPr id="3" name="Hình chữ nhật 4">
            <a:extLst>
              <a:ext uri="{FF2B5EF4-FFF2-40B4-BE49-F238E27FC236}">
                <a16:creationId xmlns:a16="http://schemas.microsoft.com/office/drawing/2014/main" id="{1ADB6E22-C28D-2D34-F178-84732B3FB1E4}"/>
              </a:ext>
            </a:extLst>
          </p:cNvPr>
          <p:cNvSpPr/>
          <p:nvPr/>
        </p:nvSpPr>
        <p:spPr>
          <a:xfrm>
            <a:off x="653584" y="853982"/>
            <a:ext cx="627062" cy="5111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4400" b="1" dirty="0">
                <a:latin typeface="Times New Roman" panose="02020603050405020304" pitchFamily="18" charset="0"/>
                <a:cs typeface="Times New Roman" panose="02020603050405020304" pitchFamily="18" charset="0"/>
              </a:rPr>
              <a:t>Đ</a:t>
            </a:r>
            <a:endParaRPr lang="vi-VN" sz="4400" b="1" dirty="0">
              <a:latin typeface="Times New Roman" panose="02020603050405020304" pitchFamily="18" charset="0"/>
              <a:cs typeface="Times New Roman" panose="02020603050405020304" pitchFamily="18" charset="0"/>
            </a:endParaRPr>
          </a:p>
        </p:txBody>
      </p:sp>
      <p:sp>
        <p:nvSpPr>
          <p:cNvPr id="4" name="Hình chữ nhật 4">
            <a:extLst>
              <a:ext uri="{FF2B5EF4-FFF2-40B4-BE49-F238E27FC236}">
                <a16:creationId xmlns:a16="http://schemas.microsoft.com/office/drawing/2014/main" id="{C27611F9-5548-6B9A-B0C5-B0FB6ACEE5F6}"/>
              </a:ext>
            </a:extLst>
          </p:cNvPr>
          <p:cNvSpPr/>
          <p:nvPr/>
        </p:nvSpPr>
        <p:spPr>
          <a:xfrm>
            <a:off x="691918" y="1795062"/>
            <a:ext cx="627062" cy="5111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4400" b="1" dirty="0">
                <a:latin typeface="Times New Roman" panose="02020603050405020304" pitchFamily="18" charset="0"/>
                <a:cs typeface="Times New Roman" panose="02020603050405020304" pitchFamily="18" charset="0"/>
              </a:rPr>
              <a:t>s</a:t>
            </a:r>
            <a:endParaRPr lang="vi-VN" sz="4400" b="1" dirty="0">
              <a:latin typeface="Times New Roman" panose="02020603050405020304" pitchFamily="18" charset="0"/>
              <a:cs typeface="Times New Roman" panose="02020603050405020304" pitchFamily="18" charset="0"/>
            </a:endParaRPr>
          </a:p>
        </p:txBody>
      </p:sp>
      <p:sp>
        <p:nvSpPr>
          <p:cNvPr id="6" name="Hình chữ nhật 4">
            <a:extLst>
              <a:ext uri="{FF2B5EF4-FFF2-40B4-BE49-F238E27FC236}">
                <a16:creationId xmlns:a16="http://schemas.microsoft.com/office/drawing/2014/main" id="{18FC08F1-8720-92B0-8633-59398CA551D7}"/>
              </a:ext>
            </a:extLst>
          </p:cNvPr>
          <p:cNvSpPr/>
          <p:nvPr/>
        </p:nvSpPr>
        <p:spPr>
          <a:xfrm>
            <a:off x="653584" y="2461211"/>
            <a:ext cx="627062" cy="5111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4400" b="1" dirty="0">
                <a:latin typeface="Times New Roman" panose="02020603050405020304" pitchFamily="18" charset="0"/>
                <a:cs typeface="Times New Roman" panose="02020603050405020304" pitchFamily="18" charset="0"/>
              </a:rPr>
              <a:t>s</a:t>
            </a:r>
            <a:endParaRPr lang="vi-VN" sz="4400" b="1" dirty="0">
              <a:latin typeface="Times New Roman" panose="02020603050405020304" pitchFamily="18" charset="0"/>
              <a:cs typeface="Times New Roman" panose="02020603050405020304" pitchFamily="18" charset="0"/>
            </a:endParaRPr>
          </a:p>
        </p:txBody>
      </p:sp>
      <p:sp>
        <p:nvSpPr>
          <p:cNvPr id="8" name="Hình chữ nhật 4">
            <a:extLst>
              <a:ext uri="{FF2B5EF4-FFF2-40B4-BE49-F238E27FC236}">
                <a16:creationId xmlns:a16="http://schemas.microsoft.com/office/drawing/2014/main" id="{00F3AC72-2914-D12A-D084-2D545D703119}"/>
              </a:ext>
            </a:extLst>
          </p:cNvPr>
          <p:cNvSpPr/>
          <p:nvPr/>
        </p:nvSpPr>
        <p:spPr>
          <a:xfrm>
            <a:off x="691918" y="3040444"/>
            <a:ext cx="627062" cy="5111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4400" b="1" dirty="0">
                <a:latin typeface="Times New Roman" panose="02020603050405020304" pitchFamily="18" charset="0"/>
                <a:cs typeface="Times New Roman" panose="02020603050405020304" pitchFamily="18" charset="0"/>
              </a:rPr>
              <a:t>s</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550293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1.66667E-6 -3.7037E-6 L -1.66667E-6 -0.22476 " pathEditMode="relative" rAng="0" ptsTypes="AA">
                                      <p:cBhvr>
                                        <p:cTn id="34" dur="2000" fill="hold"/>
                                        <p:tgtEl>
                                          <p:spTgt spid="7"/>
                                        </p:tgtEl>
                                        <p:attrNameLst>
                                          <p:attrName>ppt_x</p:attrName>
                                          <p:attrName>ppt_y</p:attrName>
                                        </p:attrNameLst>
                                      </p:cBhvr>
                                      <p:rCtr x="0" y="-11250"/>
                                    </p:animMotion>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par>
                          <p:cTn id="45" fill="hold">
                            <p:stCondLst>
                              <p:cond delay="2500"/>
                            </p:stCondLst>
                            <p:childTnLst>
                              <p:par>
                                <p:cTn id="46" presetID="32" presetClass="emph" presetSubtype="0" repeatCount="indefinite" fill="hold" grpId="1" nodeType="afterEffect">
                                  <p:stCondLst>
                                    <p:cond delay="0"/>
                                  </p:stCondLst>
                                  <p:childTnLst>
                                    <p:animRot by="120000">
                                      <p:cBhvr>
                                        <p:cTn id="47" dur="100" fill="hold">
                                          <p:stCondLst>
                                            <p:cond delay="0"/>
                                          </p:stCondLst>
                                        </p:cTn>
                                        <p:tgtEl>
                                          <p:spTgt spid="9"/>
                                        </p:tgtEl>
                                        <p:attrNameLst>
                                          <p:attrName>r</p:attrName>
                                        </p:attrNameLst>
                                      </p:cBhvr>
                                    </p:animRot>
                                    <p:animRot by="-240000">
                                      <p:cBhvr>
                                        <p:cTn id="48" dur="200" fill="hold">
                                          <p:stCondLst>
                                            <p:cond delay="200"/>
                                          </p:stCondLst>
                                        </p:cTn>
                                        <p:tgtEl>
                                          <p:spTgt spid="9"/>
                                        </p:tgtEl>
                                        <p:attrNameLst>
                                          <p:attrName>r</p:attrName>
                                        </p:attrNameLst>
                                      </p:cBhvr>
                                    </p:animRot>
                                    <p:animRot by="240000">
                                      <p:cBhvr>
                                        <p:cTn id="49" dur="200" fill="hold">
                                          <p:stCondLst>
                                            <p:cond delay="400"/>
                                          </p:stCondLst>
                                        </p:cTn>
                                        <p:tgtEl>
                                          <p:spTgt spid="9"/>
                                        </p:tgtEl>
                                        <p:attrNameLst>
                                          <p:attrName>r</p:attrName>
                                        </p:attrNameLst>
                                      </p:cBhvr>
                                    </p:animRot>
                                    <p:animRot by="-240000">
                                      <p:cBhvr>
                                        <p:cTn id="50" dur="200" fill="hold">
                                          <p:stCondLst>
                                            <p:cond delay="600"/>
                                          </p:stCondLst>
                                        </p:cTn>
                                        <p:tgtEl>
                                          <p:spTgt spid="9"/>
                                        </p:tgtEl>
                                        <p:attrNameLst>
                                          <p:attrName>r</p:attrName>
                                        </p:attrNameLst>
                                      </p:cBhvr>
                                    </p:animRot>
                                    <p:animRot by="120000">
                                      <p:cBhvr>
                                        <p:cTn id="5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animBg="1"/>
      <p:bldP spid="3" grpId="0" animBg="1"/>
      <p:bldP spid="4" grpId="0" animBg="1"/>
      <p:bldP spid="6"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1042</Words>
  <PresentationFormat>Widescreen</PresentationFormat>
  <Paragraphs>88</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Tahoma</vt:lpstr>
      <vt:lpstr>Arial</vt:lpstr>
      <vt:lpstr>Calibri Light</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2018-05-24T12:43:45Z</dcterms:created>
  <dcterms:modified xsi:type="dcterms:W3CDTF">2024-09-04T03:15:00Z</dcterms:modified>
</cp:coreProperties>
</file>