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61" r:id="rId3"/>
    <p:sldId id="257" r:id="rId4"/>
    <p:sldId id="274" r:id="rId5"/>
    <p:sldId id="289" r:id="rId6"/>
    <p:sldId id="288" r:id="rId7"/>
    <p:sldId id="276" r:id="rId8"/>
    <p:sldId id="279" r:id="rId9"/>
    <p:sldId id="275" r:id="rId10"/>
    <p:sldId id="265" r:id="rId11"/>
    <p:sldId id="281" r:id="rId12"/>
    <p:sldId id="286" r:id="rId13"/>
    <p:sldId id="283" r:id="rId14"/>
    <p:sldId id="291" r:id="rId15"/>
    <p:sldId id="292" r:id="rId16"/>
    <p:sldId id="282" r:id="rId17"/>
    <p:sldId id="290" r:id="rId18"/>
    <p:sldId id="271" r:id="rId19"/>
  </p:sldIdLst>
  <p:sldSz cx="18288000" cy="10287000"/>
  <p:notesSz cx="6858000" cy="9144000"/>
  <p:embeddedFontLst>
    <p:embeddedFont>
      <p:font typeface="#9Slide03 Bebas Neue Bold" panose="020B0604020202020204" charset="0"/>
      <p:bold r:id="rId21"/>
    </p:embeddedFont>
    <p:embeddedFont>
      <p:font typeface="#9Slide04 Chonburi" panose="020B0604020202020204" charset="-34"/>
      <p:regular r:id="rId22"/>
    </p:embeddedFont>
    <p:embeddedFont>
      <p:font typeface="#9Slide05 Lobster" panose="020B0604020202020204" charset="0"/>
      <p:regular r:id="rId23"/>
    </p:embeddedFont>
    <p:embeddedFont>
      <p:font typeface="#9Slide05 SVNUT Triumph" panose="00000500000000000000" charset="0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Roboto" panose="02000000000000000000" pitchFamily="2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9BC"/>
    <a:srgbClr val="E5D0BB"/>
    <a:srgbClr val="D8ACAF"/>
    <a:srgbClr val="BBA9D3"/>
    <a:srgbClr val="B6B8B9"/>
    <a:srgbClr val="BAA7D2"/>
    <a:srgbClr val="FC8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46" autoAdjust="0"/>
    <p:restoredTop sz="94622" autoAdjust="0"/>
  </p:normalViewPr>
  <p:slideViewPr>
    <p:cSldViewPr>
      <p:cViewPr varScale="1">
        <p:scale>
          <a:sx n="45" d="100"/>
          <a:sy n="45" d="100"/>
        </p:scale>
        <p:origin x="5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9DD6E-A4DE-4197-BF3A-6BA08D815072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F944E-BEE4-4D9F-A8D2-76DD88D2C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7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60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03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47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72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3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26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0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09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70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9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10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87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33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8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75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56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17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15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82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1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10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97" r:id="rId8"/>
    <p:sldLayoutId id="2147483696" r:id="rId9"/>
    <p:sldLayoutId id="2147483678" r:id="rId10"/>
    <p:sldLayoutId id="2147483677" r:id="rId11"/>
    <p:sldLayoutId id="2147483676" r:id="rId12"/>
    <p:sldLayoutId id="2147483675" r:id="rId13"/>
    <p:sldLayoutId id="2147483674" r:id="rId14"/>
    <p:sldLayoutId id="2147483673" r:id="rId15"/>
    <p:sldLayoutId id="2147483672" r:id="rId16"/>
    <p:sldLayoutId id="2147483671" r:id="rId17"/>
    <p:sldLayoutId id="2147483670" r:id="rId18"/>
    <p:sldLayoutId id="2147483669" r:id="rId19"/>
    <p:sldLayoutId id="2147483668" r:id="rId20"/>
    <p:sldLayoutId id="2147483667" r:id="rId21"/>
    <p:sldLayoutId id="2147483666" r:id="rId22"/>
    <p:sldLayoutId id="2147483665" r:id="rId23"/>
    <p:sldLayoutId id="2147483664" r:id="rId24"/>
    <p:sldLayoutId id="2147483663" r:id="rId25"/>
    <p:sldLayoutId id="2147483662" r:id="rId26"/>
    <p:sldLayoutId id="2147483661" r:id="rId27"/>
    <p:sldLayoutId id="2147483660" r:id="rId28"/>
    <p:sldLayoutId id="2147483656" r:id="rId29"/>
    <p:sldLayoutId id="2147483657" r:id="rId30"/>
    <p:sldLayoutId id="2147483658" r:id="rId31"/>
    <p:sldLayoutId id="2147483659" r:id="rId3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0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2.png"/><Relationship Id="rId7" Type="http://schemas.openxmlformats.org/officeDocument/2006/relationships/image" Target="../media/image29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49040" y="2038938"/>
            <a:ext cx="526979" cy="52697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7B9A1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1742236" y="382084"/>
            <a:ext cx="4787683" cy="2784861"/>
            <a:chOff x="0" y="0"/>
            <a:chExt cx="6383578" cy="371314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521359"/>
              <a:ext cx="6383578" cy="3191789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>
              <a:off x="0" y="0"/>
              <a:ext cx="955575" cy="95557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E6D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670423" y="8511892"/>
            <a:ext cx="505437" cy="50543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3F1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712529" y="7647638"/>
            <a:ext cx="652329" cy="65232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E6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8714037" y="-3296829"/>
            <a:ext cx="859926" cy="6087813"/>
            <a:chOff x="0" y="0"/>
            <a:chExt cx="1146568" cy="8117084"/>
          </a:xfrm>
        </p:grpSpPr>
        <p:grpSp>
          <p:nvGrpSpPr>
            <p:cNvPr id="13" name="Group 13"/>
            <p:cNvGrpSpPr/>
            <p:nvPr/>
          </p:nvGrpSpPr>
          <p:grpSpPr>
            <a:xfrm>
              <a:off x="15627" y="573284"/>
              <a:ext cx="1130941" cy="7543800"/>
              <a:chOff x="0" y="0"/>
              <a:chExt cx="286924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8692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286924" h="1913890">
                    <a:moveTo>
                      <a:pt x="0" y="0"/>
                    </a:moveTo>
                    <a:lnTo>
                      <a:pt x="286924" y="0"/>
                    </a:lnTo>
                    <a:lnTo>
                      <a:pt x="286924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ED5B2D">
                  <a:alpha val="63922"/>
                </a:srgbClr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1146568" cy="1146568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5B2D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4429819" y="1091883"/>
            <a:ext cx="2829481" cy="2948068"/>
            <a:chOff x="0" y="0"/>
            <a:chExt cx="3772642" cy="3930757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359015" y="12700"/>
              <a:ext cx="3413627" cy="3413627"/>
            </a:xfrm>
            <a:prstGeom prst="rect">
              <a:avLst/>
            </a:prstGeom>
          </p:spPr>
        </p:pic>
        <p:grpSp>
          <p:nvGrpSpPr>
            <p:cNvPr id="19" name="Group 19"/>
            <p:cNvGrpSpPr/>
            <p:nvPr/>
          </p:nvGrpSpPr>
          <p:grpSpPr>
            <a:xfrm rot="-10800000">
              <a:off x="0" y="0"/>
              <a:ext cx="1034061" cy="1034061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68B91"/>
              </a:solidFill>
            </p:spPr>
          </p:sp>
        </p:grp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63781" y="3426327"/>
              <a:ext cx="1008861" cy="504430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4312652" y="3404160"/>
            <a:ext cx="9894881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Chonburi" panose="00000500000000000000" pitchFamily="2" charset="-34"/>
                <a:cs typeface="#9Slide04 Chonburi" panose="00000500000000000000" pitchFamily="2" charset="-34"/>
                <a:sym typeface="+mn-lt"/>
              </a:rPr>
              <a:t>CÔNG THỨC PHÂN TỬ HỢP CHẤT HỮU CƠ</a:t>
            </a:r>
          </a:p>
        </p:txBody>
      </p:sp>
      <p:grpSp>
        <p:nvGrpSpPr>
          <p:cNvPr id="24" name="Group 24"/>
          <p:cNvGrpSpPr/>
          <p:nvPr/>
        </p:nvGrpSpPr>
        <p:grpSpPr>
          <a:xfrm rot="-10800000">
            <a:off x="1028700" y="6329921"/>
            <a:ext cx="2829481" cy="2948068"/>
            <a:chOff x="0" y="0"/>
            <a:chExt cx="3772642" cy="3930757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359015" y="12700"/>
              <a:ext cx="3413627" cy="3413627"/>
            </a:xfrm>
            <a:prstGeom prst="rect">
              <a:avLst/>
            </a:prstGeom>
          </p:spPr>
        </p:pic>
        <p:grpSp>
          <p:nvGrpSpPr>
            <p:cNvPr id="26" name="Group 26"/>
            <p:cNvGrpSpPr/>
            <p:nvPr/>
          </p:nvGrpSpPr>
          <p:grpSpPr>
            <a:xfrm rot="-10800000">
              <a:off x="0" y="0"/>
              <a:ext cx="1034061" cy="1034061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61A6AB"/>
              </a:solidFill>
            </p:spPr>
          </p:sp>
        </p:grpSp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0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763781" y="3426327"/>
              <a:ext cx="1008861" cy="504430"/>
            </a:xfrm>
            <a:prstGeom prst="rect">
              <a:avLst/>
            </a:prstGeom>
          </p:spPr>
        </p:pic>
      </p:grpSp>
      <p:grpSp>
        <p:nvGrpSpPr>
          <p:cNvPr id="29" name="Group 29"/>
          <p:cNvGrpSpPr/>
          <p:nvPr/>
        </p:nvGrpSpPr>
        <p:grpSpPr>
          <a:xfrm>
            <a:off x="15109320" y="7119462"/>
            <a:ext cx="4787683" cy="2784861"/>
            <a:chOff x="0" y="0"/>
            <a:chExt cx="6383578" cy="3713148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2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521359"/>
              <a:ext cx="6383578" cy="3191789"/>
            </a:xfrm>
            <a:prstGeom prst="rect">
              <a:avLst/>
            </a:prstGeom>
          </p:spPr>
        </p:pic>
        <p:grpSp>
          <p:nvGrpSpPr>
            <p:cNvPr id="31" name="Group 31"/>
            <p:cNvGrpSpPr/>
            <p:nvPr/>
          </p:nvGrpSpPr>
          <p:grpSpPr>
            <a:xfrm>
              <a:off x="0" y="0"/>
              <a:ext cx="955575" cy="955575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B9A1"/>
              </a:solidFill>
            </p:spPr>
          </p:sp>
        </p:grpSp>
      </p:grpSp>
      <p:grpSp>
        <p:nvGrpSpPr>
          <p:cNvPr id="33" name="Group 33"/>
          <p:cNvGrpSpPr/>
          <p:nvPr/>
        </p:nvGrpSpPr>
        <p:grpSpPr>
          <a:xfrm>
            <a:off x="15844559" y="5143500"/>
            <a:ext cx="505437" cy="505437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D5B2D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2175861" y="1774514"/>
            <a:ext cx="395533" cy="395533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E6D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2047908" y="4747967"/>
            <a:ext cx="395533" cy="395533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68B91"/>
            </a:solidFill>
          </p:spPr>
        </p:sp>
      </p:grpSp>
      <p:sp>
        <p:nvSpPr>
          <p:cNvPr id="39" name="Rounded Rectangle 7">
            <a:extLst>
              <a:ext uri="{FF2B5EF4-FFF2-40B4-BE49-F238E27FC236}">
                <a16:creationId xmlns:a16="http://schemas.microsoft.com/office/drawing/2014/main" id="{6A9D6292-E8C7-C5E1-0959-9F5C19686F0F}"/>
              </a:ext>
            </a:extLst>
          </p:cNvPr>
          <p:cNvSpPr/>
          <p:nvPr/>
        </p:nvSpPr>
        <p:spPr>
          <a:xfrm>
            <a:off x="8170883" y="2922077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  <a:alpha val="0"/>
            </a:schemeClr>
          </a:solidFill>
          <a:ln w="158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</a:rPr>
              <a:t>BÀI 12</a:t>
            </a:r>
            <a:endParaRPr lang="ko-KR" alt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4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98634" y="4568211"/>
            <a:ext cx="7290732" cy="571878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71250" y="1505957"/>
            <a:ext cx="15945500" cy="2806854"/>
            <a:chOff x="0" y="0"/>
            <a:chExt cx="5393910" cy="9494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93910" cy="949479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solidFill>
              <a:srgbClr val="FFF559"/>
            </a:solidFill>
          </p:spPr>
        </p:sp>
      </p:grpSp>
      <p:sp>
        <p:nvSpPr>
          <p:cNvPr id="6" name="Google Shape;1052;p50"/>
          <p:cNvSpPr txBox="1">
            <a:spLocks/>
          </p:cNvSpPr>
          <p:nvPr/>
        </p:nvSpPr>
        <p:spPr>
          <a:xfrm>
            <a:off x="1171250" y="1250557"/>
            <a:ext cx="15435000" cy="2955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>
                <a:latin typeface="#9Slide03 Bebas Neue Bold" panose="020B0606020202050201" pitchFamily="34" charset="0"/>
              </a:rPr>
              <a:t>LUYỆN TẬP</a:t>
            </a:r>
            <a:endParaRPr lang="en-US" sz="13800" dirty="0">
              <a:latin typeface="#9Slide03 Bebas Neue Bold" panose="020B0606020202050201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83;p44">
            <a:extLst>
              <a:ext uri="{FF2B5EF4-FFF2-40B4-BE49-F238E27FC236}">
                <a16:creationId xmlns:a16="http://schemas.microsoft.com/office/drawing/2014/main" id="{CC60C884-3056-FC7C-0EF4-22D03AFA2593}"/>
              </a:ext>
            </a:extLst>
          </p:cNvPr>
          <p:cNvSpPr txBox="1">
            <a:spLocks/>
          </p:cNvSpPr>
          <p:nvPr/>
        </p:nvSpPr>
        <p:spPr>
          <a:xfrm>
            <a:off x="3113658" y="2247900"/>
            <a:ext cx="14126291" cy="3091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just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cinnamaldehyde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o-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methoxycinnamaldehyde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37451" y="7902742"/>
            <a:ext cx="821949" cy="25486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86258" y="8153400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>
                <a:solidFill>
                  <a:srgbClr val="000000"/>
                </a:solidFill>
                <a:latin typeface="Peace Sans Bold"/>
              </a:rPr>
              <a:t> 1:</a:t>
            </a:r>
          </a:p>
        </p:txBody>
      </p:sp>
      <p:grpSp>
        <p:nvGrpSpPr>
          <p:cNvPr id="15" name="Group 3"/>
          <p:cNvGrpSpPr/>
          <p:nvPr/>
        </p:nvGrpSpPr>
        <p:grpSpPr>
          <a:xfrm>
            <a:off x="3800579" y="110725"/>
            <a:ext cx="12752447" cy="1964108"/>
            <a:chOff x="264832" y="269952"/>
            <a:chExt cx="4313791" cy="664402"/>
          </a:xfrm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solidFill>
              <a:srgbClr val="BAA7D2"/>
            </a:solidFill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latin typeface="#9Slide03 Bebas Neue Bold" panose="020B0606020202050201" pitchFamily="34" charset="0"/>
              </a:rPr>
              <a:t>LUYỆN TẬP</a:t>
            </a:r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867188"/>
            <a:ext cx="8353768" cy="36344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6502" y="8684525"/>
            <a:ext cx="11338040" cy="99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180340" algn="l"/>
              </a:tabLst>
            </a:pP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CTPT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CTĐGN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3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37451" y="7902742"/>
            <a:ext cx="821949" cy="25486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86258" y="8153400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>
                <a:solidFill>
                  <a:srgbClr val="000000"/>
                </a:solidFill>
                <a:latin typeface="Peace Sans Bold"/>
              </a:rPr>
              <a:t> 1:</a:t>
            </a:r>
          </a:p>
        </p:txBody>
      </p:sp>
      <p:grpSp>
        <p:nvGrpSpPr>
          <p:cNvPr id="15" name="Group 3"/>
          <p:cNvGrpSpPr/>
          <p:nvPr/>
        </p:nvGrpSpPr>
        <p:grpSpPr>
          <a:xfrm>
            <a:off x="3800579" y="110725"/>
            <a:ext cx="12752447" cy="1964108"/>
            <a:chOff x="264832" y="269952"/>
            <a:chExt cx="4313791" cy="664402"/>
          </a:xfrm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solidFill>
              <a:srgbClr val="BAA7D2"/>
            </a:solidFill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latin typeface="#9Slide03 Bebas Neue Bold" panose="020B0606020202050201" pitchFamily="34" charset="0"/>
              </a:rPr>
              <a:t>LUYỆN TẬP</a:t>
            </a:r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234317"/>
            <a:ext cx="8353768" cy="36344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24200" y="6014926"/>
            <a:ext cx="9144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cinnamaldehyde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Công thức phân tử: C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Công thức đơn giản nhất: C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</a:p>
          <a:p>
            <a:pPr algn="just"/>
            <a:r>
              <a:rPr lang="vi-VN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– methoxycinnamaldehyde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Công thức phân tử: C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Công thức đơn giản nhất: C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47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37451" y="7902742"/>
            <a:ext cx="821949" cy="25486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86258" y="8153400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>
                <a:solidFill>
                  <a:srgbClr val="000000"/>
                </a:solidFill>
                <a:latin typeface="Peace Sans Bold"/>
              </a:rPr>
              <a:t> 2:</a:t>
            </a:r>
          </a:p>
        </p:txBody>
      </p:sp>
      <p:grpSp>
        <p:nvGrpSpPr>
          <p:cNvPr id="15" name="Group 3"/>
          <p:cNvGrpSpPr/>
          <p:nvPr/>
        </p:nvGrpSpPr>
        <p:grpSpPr>
          <a:xfrm>
            <a:off x="3801724" y="0"/>
            <a:ext cx="12752447" cy="1964108"/>
            <a:chOff x="264832" y="269952"/>
            <a:chExt cx="4313791" cy="664402"/>
          </a:xfrm>
          <a:solidFill>
            <a:srgbClr val="BBA9D3"/>
          </a:solidFill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latin typeface="#9Slide03 Bebas Neue Bold" panose="020B0606020202050201" pitchFamily="34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2319740" y="2362083"/>
            <a:ext cx="14917711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180340" algn="l"/>
              </a:tabLst>
            </a:pP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CTĐGN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CTPT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20961"/>
              </p:ext>
            </p:extLst>
          </p:nvPr>
        </p:nvGraphicFramePr>
        <p:xfrm>
          <a:off x="1968145" y="3628939"/>
          <a:ext cx="14067362" cy="16459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494700">
                  <a:extLst>
                    <a:ext uri="{9D8B030D-6E8A-4147-A177-3AD203B41FA5}">
                      <a16:colId xmlns:a16="http://schemas.microsoft.com/office/drawing/2014/main" val="864623974"/>
                    </a:ext>
                  </a:extLst>
                </a:gridCol>
                <a:gridCol w="1645258">
                  <a:extLst>
                    <a:ext uri="{9D8B030D-6E8A-4147-A177-3AD203B41FA5}">
                      <a16:colId xmlns:a16="http://schemas.microsoft.com/office/drawing/2014/main" val="3033724272"/>
                    </a:ext>
                  </a:extLst>
                </a:gridCol>
                <a:gridCol w="2337998">
                  <a:extLst>
                    <a:ext uri="{9D8B030D-6E8A-4147-A177-3AD203B41FA5}">
                      <a16:colId xmlns:a16="http://schemas.microsoft.com/office/drawing/2014/main" val="1006503111"/>
                    </a:ext>
                  </a:extLst>
                </a:gridCol>
                <a:gridCol w="2164814">
                  <a:extLst>
                    <a:ext uri="{9D8B030D-6E8A-4147-A177-3AD203B41FA5}">
                      <a16:colId xmlns:a16="http://schemas.microsoft.com/office/drawing/2014/main" val="1135886111"/>
                    </a:ext>
                  </a:extLst>
                </a:gridCol>
                <a:gridCol w="2424592">
                  <a:extLst>
                    <a:ext uri="{9D8B030D-6E8A-4147-A177-3AD203B41FA5}">
                      <a16:colId xmlns:a16="http://schemas.microsoft.com/office/drawing/2014/main" val="38375362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6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395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vi-VN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279645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713842" y="9909544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1294556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63554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287083" y="4379331"/>
            <a:ext cx="5102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đơn giản nhất</a:t>
            </a:r>
          </a:p>
        </p:txBody>
      </p:sp>
      <p:sp>
        <p:nvSpPr>
          <p:cNvPr id="6" name="Rectangle 5"/>
          <p:cNvSpPr/>
          <p:nvPr/>
        </p:nvSpPr>
        <p:spPr>
          <a:xfrm>
            <a:off x="7708701" y="4350660"/>
            <a:ext cx="1184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53626" y="4339774"/>
            <a:ext cx="1697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67970" y="4361545"/>
            <a:ext cx="1697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020800" y="4410158"/>
            <a:ext cx="1544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099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37451" y="7902742"/>
            <a:ext cx="821949" cy="25486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86258" y="8153400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>
                <a:solidFill>
                  <a:srgbClr val="000000"/>
                </a:solidFill>
                <a:latin typeface="Peace Sans Bold"/>
              </a:rPr>
              <a:t> 3:</a:t>
            </a:r>
          </a:p>
        </p:txBody>
      </p:sp>
      <p:grpSp>
        <p:nvGrpSpPr>
          <p:cNvPr id="15" name="Group 3"/>
          <p:cNvGrpSpPr/>
          <p:nvPr/>
        </p:nvGrpSpPr>
        <p:grpSpPr>
          <a:xfrm>
            <a:off x="3801724" y="0"/>
            <a:ext cx="12752447" cy="1964108"/>
            <a:chOff x="264832" y="269952"/>
            <a:chExt cx="4313791" cy="664402"/>
          </a:xfrm>
          <a:solidFill>
            <a:srgbClr val="BBA9D3"/>
          </a:solidFill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latin typeface="#9Slide03 Bebas Neue Bold" panose="020B0606020202050201" pitchFamily="34" charset="0"/>
              </a:rPr>
              <a:t>LUYỆN TẬP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713842" y="9909544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1294556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635546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808636" y="4787731"/>
            <a:ext cx="685800" cy="8826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6878" y="3102779"/>
            <a:ext cx="17312522" cy="4834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 biểu nào sau được dùng để định nghĩa công thức đơn giản nhất</a:t>
            </a:r>
            <a:r>
              <a:rPr lang="pt-BR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hợp chất hữu cơ 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BR" sz="3600" b="1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sz="36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Công thức đơn giản nhất là công thức biểu thị số nguyên tử của mỗi nguyên tố trong phân tử.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B.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thức đơn giản nhất là công thức biểu thị tỉ lệ tối giản về số nguyên tử của các nguyên tố trong phân tử.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C.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thức đơn giản nhất là công thức biểu thị tỉ lệ phần trăm số mol của mỗi nguyên tố 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phân tử.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D.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thức đơn giản nhất là công thức biểu thị tỉ lệ số nguyên tử C và H có trong phân tử.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1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37451" y="7902742"/>
            <a:ext cx="821949" cy="25486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86258" y="8153400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>
                <a:solidFill>
                  <a:srgbClr val="000000"/>
                </a:solidFill>
                <a:latin typeface="Peace Sans Bold"/>
              </a:rPr>
              <a:t> 4:</a:t>
            </a:r>
          </a:p>
        </p:txBody>
      </p:sp>
      <p:grpSp>
        <p:nvGrpSpPr>
          <p:cNvPr id="15" name="Group 3"/>
          <p:cNvGrpSpPr/>
          <p:nvPr/>
        </p:nvGrpSpPr>
        <p:grpSpPr>
          <a:xfrm>
            <a:off x="3801724" y="0"/>
            <a:ext cx="12752447" cy="1964108"/>
            <a:chOff x="264832" y="269952"/>
            <a:chExt cx="4313791" cy="664402"/>
          </a:xfrm>
          <a:solidFill>
            <a:srgbClr val="BBA9D3"/>
          </a:solidFill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latin typeface="#9Slide03 Bebas Neue Bold" panose="020B0606020202050201" pitchFamily="34" charset="0"/>
              </a:rPr>
              <a:t>LUYỆN TẬP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713842" y="9909544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1294556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635546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808636" y="4541510"/>
            <a:ext cx="685800" cy="8826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77122" y="3403405"/>
            <a:ext cx="171450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Cho chất axetilen (C</a:t>
            </a:r>
            <a:r>
              <a:rPr lang="pt-BR" sz="36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pt-BR" sz="36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) và benzen (C</a:t>
            </a:r>
            <a:r>
              <a:rPr lang="pt-BR" sz="36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pt-BR" sz="36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), hãy chọn nhận xét đúng trong các nhận xét sau :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	A.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Hai chất trên giống nhau về công thức phân tử và khác nhau về công thức đơn giản nhất.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	B.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Hai chất trên khác nhau về công thức phân tử và giống nhau về công thức đơn giản nhất.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	C.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Hai chất trên khác nhau về công thức phân tử và khác nhau về công thức đơn giản nhất.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tabLst>
                <a:tab pos="180340" algn="l"/>
                <a:tab pos="1800225" algn="l"/>
                <a:tab pos="3240405" algn="l"/>
                <a:tab pos="4680585" algn="l"/>
              </a:tabLst>
            </a:pPr>
            <a:r>
              <a:rPr lang="pt-BR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	D. </a:t>
            </a:r>
            <a:r>
              <a:rPr lang="pt-BR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Hai chất trên có cùng công thức phân tử và cùng công thức đơn giản nhất.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8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83;p44">
            <a:extLst>
              <a:ext uri="{FF2B5EF4-FFF2-40B4-BE49-F238E27FC236}">
                <a16:creationId xmlns:a16="http://schemas.microsoft.com/office/drawing/2014/main" id="{CC60C884-3056-FC7C-0EF4-22D03AFA2593}"/>
              </a:ext>
            </a:extLst>
          </p:cNvPr>
          <p:cNvSpPr txBox="1">
            <a:spLocks/>
          </p:cNvSpPr>
          <p:nvPr/>
        </p:nvSpPr>
        <p:spPr>
          <a:xfrm>
            <a:off x="3113658" y="2247900"/>
            <a:ext cx="14126291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Eugenol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sủ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euenol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71,17%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7,31% hydrogen,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oxygen.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eugenol,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eugenol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164.</a:t>
            </a:r>
            <a:endParaRPr lang="vi-VN" sz="8800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237451" y="7902742"/>
            <a:ext cx="821949" cy="254867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3728" y="6667500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>
                <a:solidFill>
                  <a:srgbClr val="000000"/>
                </a:solidFill>
                <a:latin typeface="Peace Sans Bold"/>
              </a:rPr>
              <a:t> 5:</a:t>
            </a:r>
          </a:p>
        </p:txBody>
      </p:sp>
      <p:grpSp>
        <p:nvGrpSpPr>
          <p:cNvPr id="15" name="Group 3"/>
          <p:cNvGrpSpPr/>
          <p:nvPr/>
        </p:nvGrpSpPr>
        <p:grpSpPr>
          <a:xfrm>
            <a:off x="3783891" y="132918"/>
            <a:ext cx="12752447" cy="1964108"/>
            <a:chOff x="264832" y="269952"/>
            <a:chExt cx="4313791" cy="664402"/>
          </a:xfrm>
          <a:solidFill>
            <a:srgbClr val="BBA9D3"/>
          </a:solidFill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latin typeface="#9Slide03 Bebas Neue Bold" panose="020B0606020202050201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6184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687873" y="8210880"/>
            <a:ext cx="669549" cy="207612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895600" y="7615486"/>
            <a:ext cx="4371012" cy="4267200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860997">
            <a:off x="633234" y="249369"/>
            <a:ext cx="2669823" cy="2674686"/>
          </a:xfrm>
          <a:prstGeom prst="rect">
            <a:avLst/>
          </a:prstGeom>
        </p:spPr>
      </p:pic>
      <p:sp>
        <p:nvSpPr>
          <p:cNvPr id="14" name="TextBox 28"/>
          <p:cNvSpPr txBox="1"/>
          <p:nvPr/>
        </p:nvSpPr>
        <p:spPr>
          <a:xfrm>
            <a:off x="1151536" y="1349467"/>
            <a:ext cx="1633218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40"/>
              </a:lnSpc>
            </a:pPr>
            <a:r>
              <a:rPr lang="en-US" sz="3400" b="1" spc="187" dirty="0" err="1">
                <a:solidFill>
                  <a:srgbClr val="000000"/>
                </a:solidFill>
                <a:latin typeface="Peace Sans Bold"/>
              </a:rPr>
              <a:t>Câu</a:t>
            </a:r>
            <a:r>
              <a:rPr lang="en-US" sz="3400" b="1" spc="187" dirty="0">
                <a:solidFill>
                  <a:srgbClr val="000000"/>
                </a:solidFill>
                <a:latin typeface="Peace Sans Bold"/>
              </a:rPr>
              <a:t> 5:</a:t>
            </a:r>
          </a:p>
        </p:txBody>
      </p:sp>
      <p:grpSp>
        <p:nvGrpSpPr>
          <p:cNvPr id="15" name="Group 3"/>
          <p:cNvGrpSpPr/>
          <p:nvPr/>
        </p:nvGrpSpPr>
        <p:grpSpPr>
          <a:xfrm>
            <a:off x="3783891" y="132918"/>
            <a:ext cx="12752447" cy="1964108"/>
            <a:chOff x="264832" y="269952"/>
            <a:chExt cx="4313791" cy="664402"/>
          </a:xfrm>
          <a:solidFill>
            <a:srgbClr val="BBA9D3"/>
          </a:solidFill>
        </p:grpSpPr>
        <p:sp>
          <p:nvSpPr>
            <p:cNvPr id="16" name="Freeform 4"/>
            <p:cNvSpPr/>
            <p:nvPr/>
          </p:nvSpPr>
          <p:spPr>
            <a:xfrm>
              <a:off x="264832" y="269952"/>
              <a:ext cx="4313791" cy="664402"/>
            </a:xfrm>
            <a:custGeom>
              <a:avLst/>
              <a:gdLst/>
              <a:ahLst/>
              <a:cxnLst/>
              <a:rect l="l" t="t" r="r" b="b"/>
              <a:pathLst>
                <a:path w="5393910" h="949479">
                  <a:moveTo>
                    <a:pt x="0" y="0"/>
                  </a:moveTo>
                  <a:lnTo>
                    <a:pt x="5393910" y="0"/>
                  </a:lnTo>
                  <a:lnTo>
                    <a:pt x="5393910" y="949479"/>
                  </a:lnTo>
                  <a:lnTo>
                    <a:pt x="0" y="949479"/>
                  </a:lnTo>
                  <a:close/>
                </a:path>
              </a:pathLst>
            </a:custGeom>
            <a:grpFill/>
          </p:spPr>
        </p:sp>
      </p:grpSp>
      <p:sp>
        <p:nvSpPr>
          <p:cNvPr id="19" name="Google Shape;1052;p50"/>
          <p:cNvSpPr txBox="1">
            <a:spLocks/>
          </p:cNvSpPr>
          <p:nvPr/>
        </p:nvSpPr>
        <p:spPr>
          <a:xfrm>
            <a:off x="3966502" y="270209"/>
            <a:ext cx="12420600" cy="14775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latin typeface="#9Slide03 Bebas Neue Bold" panose="020B0606020202050201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4">
                <a:extLst>
                  <a:ext uri="{FF2B5EF4-FFF2-40B4-BE49-F238E27FC236}">
                    <a16:creationId xmlns:a16="http://schemas.microsoft.com/office/drawing/2014/main" id="{3EFE7989-8E3E-58F3-D450-0344D5F872A7}"/>
                  </a:ext>
                </a:extLst>
              </p:cNvPr>
              <p:cNvSpPr/>
              <p:nvPr/>
            </p:nvSpPr>
            <p:spPr>
              <a:xfrm>
                <a:off x="1151536" y="2247017"/>
                <a:ext cx="16536337" cy="7502069"/>
              </a:xfrm>
              <a:prstGeom prst="roundRect">
                <a:avLst>
                  <a:gd name="adj" fmla="val 2239"/>
                </a:avLst>
              </a:prstGeom>
              <a:solidFill>
                <a:srgbClr val="DFB9BC"/>
              </a:solidFill>
              <a:ln w="19050" cap="flat" cmpd="sng" algn="ctr">
                <a:solidFill>
                  <a:srgbClr val="F79646">
                    <a:lumMod val="50000"/>
                  </a:srgbClr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R="0" lvl="0" defTabSz="217706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CTPT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eugenol: </a:t>
                </a:r>
                <a:r>
                  <a:rPr lang="en-US" altLang="en-US" sz="440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</a:t>
                </a:r>
                <a:r>
                  <a:rPr lang="en-US" altLang="en-US" sz="4400" kern="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</a:t>
                </a:r>
                <a:r>
                  <a:rPr lang="en-US" altLang="en-US" sz="440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</a:t>
                </a:r>
                <a:r>
                  <a:rPr lang="en-US" altLang="en-US" sz="4400" kern="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y</a:t>
                </a:r>
                <a:r>
                  <a:rPr lang="en-US" altLang="en-US" sz="440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O</a:t>
                </a:r>
                <a:r>
                  <a:rPr lang="en-US" altLang="en-US" sz="4400" kern="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z</a:t>
                </a:r>
                <a:endParaRPr lang="en-US" altLang="en-US" sz="4400" kern="0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marL="685800" indent="-685800" defTabSz="1828800">
                  <a:lnSpc>
                    <a:spcPct val="114000"/>
                  </a:lnSpc>
                  <a:buClr>
                    <a:srgbClr val="000000"/>
                  </a:buClr>
                  <a:buFontTx/>
                  <a:buChar char="-"/>
                </a:pP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Ta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tỉ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lệ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phần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trăm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nguyên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tố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lang="en-US" altLang="en-US" sz="4400" b="0" kern="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4400" b="0" kern="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tử</a:t>
                </a:r>
                <a:r>
                  <a:rPr lang="vi-VN" alt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defTabSz="1828800">
                  <a:lnSpc>
                    <a:spcPct val="114000"/>
                  </a:lnSpc>
                  <a:buClr>
                    <a:srgbClr val="000000"/>
                  </a:buClr>
                </a:pPr>
                <a:r>
                  <a:rPr lang="vi-VN" alt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%m</a:t>
                </a:r>
                <a:r>
                  <a:rPr lang="vi-VN" altLang="en-US" sz="4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vi-VN" alt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100% – (%m</a:t>
                </a:r>
                <a:r>
                  <a:rPr lang="vi-VN" altLang="en-US" sz="4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alt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%m</a:t>
                </a:r>
                <a:r>
                  <a:rPr lang="vi-VN" altLang="en-US" sz="4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alt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100% – (73,17% + 7,31%) = 19,52% </a:t>
                </a:r>
              </a:p>
              <a:p>
                <a:pPr algn="ctr" defTabSz="1828800">
                  <a:lnSpc>
                    <a:spcPct val="114000"/>
                  </a:lnSpc>
                </a:pPr>
                <a:r>
                  <a:rPr lang="vi-VN" altLang="en-US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x: y: z </a:t>
                </a:r>
                <a14:m>
                  <m:oMath xmlns:m="http://schemas.openxmlformats.org/officeDocument/2006/math">
                    <m:r>
                      <a:rPr lang="vi-VN" sz="4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%</m:t>
                        </m:r>
                        <m:r>
                          <a:rPr lang="vi-VN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𝑚</m:t>
                        </m:r>
                        <m:r>
                          <m:rPr>
                            <m:sty m:val="p"/>
                          </m:rPr>
                          <a:rPr lang="vi-VN" sz="4400" i="1" kern="0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C</m:t>
                        </m:r>
                      </m:num>
                      <m:den>
                        <m: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12</m:t>
                        </m:r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,0</m:t>
                        </m:r>
                      </m:den>
                    </m:f>
                    <m:r>
                      <a:rPr lang="vi-VN" sz="4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: </m:t>
                    </m:r>
                    <m:f>
                      <m:fPr>
                        <m:ctrlP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%</m:t>
                        </m:r>
                        <m:r>
                          <a:rPr lang="vi-VN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𝑚</m:t>
                        </m:r>
                        <m:r>
                          <m:rPr>
                            <m:sty m:val="p"/>
                          </m:rPr>
                          <a:rPr lang="vi-VN" sz="4400" i="1" kern="0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H</m:t>
                        </m:r>
                      </m:num>
                      <m:den>
                        <m: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</m:t>
                        </m:r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,0</m:t>
                        </m:r>
                      </m:den>
                    </m:f>
                    <m:r>
                      <a:rPr lang="vi-VN" sz="4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: </m:t>
                    </m:r>
                    <m:f>
                      <m:fPr>
                        <m:ctrlP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%</m:t>
                        </m:r>
                        <m:r>
                          <a:rPr lang="vi-VN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𝑚</m:t>
                        </m:r>
                        <m:r>
                          <m:rPr>
                            <m:sty m:val="p"/>
                          </m:rPr>
                          <a:rPr lang="vi-VN" sz="4400" i="1" kern="0" baseline="-25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O</m:t>
                        </m:r>
                      </m:num>
                      <m:den>
                        <m:r>
                          <a:rPr lang="vi-VN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16</m:t>
                        </m:r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,0</m:t>
                        </m:r>
                      </m:den>
                    </m:f>
                  </m:oMath>
                </a14:m>
                <a:r>
                  <a:rPr lang="en-US" sz="44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44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Arial"/>
                  </a:rPr>
                  <a:t>=</a:t>
                </a:r>
                <a:r>
                  <a:rPr lang="vi-VN" sz="4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 panose="02040503050406030204" pitchFamily="18" charset="0"/>
                          </a:rPr>
                          <m:t>73,17</m:t>
                        </m:r>
                      </m:num>
                      <m:den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,0</m:t>
                        </m:r>
                      </m:den>
                    </m:f>
                    <m:r>
                      <a:rPr lang="vi-VN" sz="4400" i="1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vi-VN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 panose="02040503050406030204" pitchFamily="18" charset="0"/>
                          </a:rPr>
                          <m:t>7,31</m:t>
                        </m:r>
                      </m:num>
                      <m:den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,0</m:t>
                        </m:r>
                      </m:den>
                    </m:f>
                    <m:r>
                      <a:rPr lang="vi-VN" sz="4400" i="1"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vi-VN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latin typeface="Cambria Math" panose="02040503050406030204" pitchFamily="18" charset="0"/>
                          </a:rPr>
                          <m:t>19,52</m:t>
                        </m:r>
                      </m:num>
                      <m:den>
                        <m:r>
                          <a:rPr lang="vi-VN" sz="4400" i="1"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,0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: 6 : 1</a:t>
                </a:r>
              </a:p>
              <a:p>
                <a:pPr defTabSz="1828800">
                  <a:lnSpc>
                    <a:spcPct val="114000"/>
                  </a:lnSpc>
                </a:pP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+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CTĐGN: C</a:t>
                </a:r>
                <a:r>
                  <a:rPr lang="en-US" sz="4400" kern="1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400" kern="1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4400" kern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1828800">
                  <a:lnSpc>
                    <a:spcPct val="114000"/>
                  </a:lnSpc>
                </a:pP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+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eugenol: M = 164</a:t>
                </a:r>
              </a:p>
              <a:p>
                <a:pPr defTabSz="1828800">
                  <a:lnSpc>
                    <a:spcPct val="114000"/>
                  </a:lnSpc>
                </a:pPr>
                <a:r>
                  <a:rPr lang="en-US" sz="4400" b="1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Ta </a:t>
                </a:r>
                <a:r>
                  <a:rPr lang="en-US" sz="4400" kern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4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sz="4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vi-VN" sz="4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(C</a:t>
                </a:r>
                <a:r>
                  <a:rPr lang="vi-VN" sz="4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sz="4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O)</a:t>
                </a:r>
                <a:r>
                  <a:rPr lang="vi-VN" sz="4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 </a:t>
                </a: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↔ 164 = 82n  → n = 2. </a:t>
                </a:r>
              </a:p>
              <a:p>
                <a:pPr defTabSz="1828800">
                  <a:lnSpc>
                    <a:spcPct val="114000"/>
                  </a:lnSpc>
                </a:pPr>
                <a:r>
                  <a:rPr lang="vi-VN" sz="4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Vậy CTPT của eugenol là 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400" kern="1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400" kern="1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4400" kern="12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400" kern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kern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ounded Rectangle 4">
                <a:extLst>
                  <a:ext uri="{FF2B5EF4-FFF2-40B4-BE49-F238E27FC236}">
                    <a16:creationId xmlns:a16="http://schemas.microsoft.com/office/drawing/2014/main" id="{3EFE7989-8E3E-58F3-D450-0344D5F87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536" y="2247017"/>
                <a:ext cx="16536337" cy="7502069"/>
              </a:xfrm>
              <a:prstGeom prst="roundRect">
                <a:avLst>
                  <a:gd name="adj" fmla="val 2239"/>
                </a:avLst>
              </a:prstGeom>
              <a:blipFill>
                <a:blip r:embed="rId6"/>
                <a:stretch>
                  <a:fillRect l="-1066" r="-919"/>
                </a:stretch>
              </a:blipFill>
              <a:ln w="19050" cap="flat" cmpd="sng" algn="ctr">
                <a:solidFill>
                  <a:srgbClr val="F79646">
                    <a:lumMod val="50000"/>
                  </a:srgbClr>
                </a:solidFill>
                <a:prstDash val="solid"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652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956421" y="704483"/>
            <a:ext cx="8458200" cy="8458165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91238" t="-25431" r="-14433" b="-11684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6553933" y="4285952"/>
            <a:ext cx="5550907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" sz="9600" b="1" dirty="0">
                <a:latin typeface="#9Slide05 Lobster" panose="02000506000000020003" pitchFamily="2" charset="0"/>
              </a:rPr>
              <a:t>Thank you!</a:t>
            </a:r>
            <a:endParaRPr lang="en-US" sz="9600" b="1" dirty="0">
              <a:solidFill>
                <a:srgbClr val="000000"/>
              </a:solidFill>
              <a:latin typeface="#9Slide05 Lobster" panose="02000506000000020003" pitchFamily="2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6401" b="68667"/>
          <a:stretch>
            <a:fillRect/>
          </a:stretch>
        </p:blipFill>
        <p:spPr>
          <a:xfrm>
            <a:off x="16002000" y="7592986"/>
            <a:ext cx="1942035" cy="2578517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6401" b="68667"/>
          <a:stretch>
            <a:fillRect/>
          </a:stretch>
        </p:blipFill>
        <p:spPr>
          <a:xfrm>
            <a:off x="209743" y="233748"/>
            <a:ext cx="1942035" cy="2578517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6401" b="68667"/>
          <a:stretch>
            <a:fillRect/>
          </a:stretch>
        </p:blipFill>
        <p:spPr>
          <a:xfrm>
            <a:off x="16345965" y="221527"/>
            <a:ext cx="1942035" cy="2578517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6401" b="68667"/>
          <a:stretch>
            <a:fillRect/>
          </a:stretch>
        </p:blipFill>
        <p:spPr>
          <a:xfrm>
            <a:off x="381000" y="7510254"/>
            <a:ext cx="1942035" cy="2578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61D597-D346-2E7E-F46B-8C35F00F701B}"/>
              </a:ext>
            </a:extLst>
          </p:cNvPr>
          <p:cNvSpPr txBox="1"/>
          <p:nvPr/>
        </p:nvSpPr>
        <p:spPr>
          <a:xfrm>
            <a:off x="3886200" y="7732455"/>
            <a:ext cx="12268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/>
              <a:t>Tài liệu được chia sẻ bởi Website VnTeach.Com</a:t>
            </a:r>
          </a:p>
          <a:p>
            <a:r>
              <a:rPr lang="en-US" sz="3200"/>
              <a:t>https://www.vnteach.com</a:t>
            </a:r>
          </a:p>
          <a:p>
            <a:r>
              <a:rPr lang="en-US" sz="3200"/>
              <a:t>Một sản phẩm của cộng đồng facebook Thư Viện VnTeach.Com</a:t>
            </a:r>
          </a:p>
          <a:p>
            <a:r>
              <a:rPr lang="en-US" sz="3200"/>
              <a:t>https://www.facebook.com/groups/vnteach/</a:t>
            </a:r>
          </a:p>
          <a:p>
            <a:r>
              <a:rPr lang="en-US" sz="3200"/>
              <a:t>https://www.facebook.com/groups/thuvienvnteach/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54837" y="5212660"/>
            <a:ext cx="3639199" cy="20606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4590182"/>
            <a:ext cx="2765096" cy="17212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18262" y="1563663"/>
            <a:ext cx="2215674" cy="13792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4198" y="2189638"/>
            <a:ext cx="5730493" cy="59077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63905" y="8310642"/>
            <a:ext cx="4651081" cy="9476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t="37893"/>
          <a:stretch>
            <a:fillRect/>
          </a:stretch>
        </p:blipFill>
        <p:spPr>
          <a:xfrm>
            <a:off x="8712382" y="1866901"/>
            <a:ext cx="9194617" cy="662109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108914" y="2189638"/>
            <a:ext cx="8340886" cy="1243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>
              <a:lnSpc>
                <a:spcPct val="114000"/>
              </a:lnSpc>
              <a:buFont typeface="Arial"/>
              <a:buChar char="•"/>
            </a:pP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Nêu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được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khái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niệm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về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công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thức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phân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tử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hợp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chất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hữu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cơ</a:t>
            </a:r>
            <a:endParaRPr lang="en-US" sz="3600" spc="24" dirty="0">
              <a:solidFill>
                <a:srgbClr val="FFFFFF"/>
              </a:solidFill>
              <a:latin typeface="#9Slide05 SVNUT Triumph" panose="00000500000000000000" pitchFamily="2" charset="0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9092872" y="3756177"/>
            <a:ext cx="8340886" cy="1894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>
              <a:lnSpc>
                <a:spcPct val="114000"/>
              </a:lnSpc>
              <a:buFont typeface="Arial"/>
              <a:buChar char="•"/>
            </a:pP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Sử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dụng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được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kết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quả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phổ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khối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lượng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(MS)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để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xacxs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định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phân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tử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khối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của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hợp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chất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hữu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cơ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.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9178889" y="5807238"/>
            <a:ext cx="8340886" cy="1894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>
              <a:lnSpc>
                <a:spcPct val="114000"/>
              </a:lnSpc>
              <a:buFont typeface="Arial"/>
              <a:buChar char="•"/>
            </a:pP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Lập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được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công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thức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phân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tử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hợp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chất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hữu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cơ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từ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dữ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liệu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phân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tích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nguyên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tố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và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phân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tử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3600" spc="24" dirty="0" err="1">
                <a:solidFill>
                  <a:srgbClr val="FFFFFF"/>
                </a:solidFill>
                <a:latin typeface="#9Slide05 SVNUT Triumph" panose="00000500000000000000" pitchFamily="2" charset="0"/>
              </a:rPr>
              <a:t>khối</a:t>
            </a:r>
            <a:r>
              <a:rPr lang="en-US" sz="3600" spc="24" dirty="0">
                <a:solidFill>
                  <a:srgbClr val="FFFFFF"/>
                </a:solidFill>
                <a:latin typeface="#9Slide05 SVNUT Triumph" panose="00000500000000000000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012" y="7886700"/>
            <a:ext cx="18283988" cy="2331653"/>
          </a:xfrm>
          <a:prstGeom prst="rect">
            <a:avLst/>
          </a:prstGeom>
          <a:solidFill>
            <a:srgbClr val="F7B9A1"/>
          </a:solidFill>
        </p:spPr>
      </p:sp>
      <p:sp>
        <p:nvSpPr>
          <p:cNvPr id="9" name="TextBox 9"/>
          <p:cNvSpPr txBox="1"/>
          <p:nvPr/>
        </p:nvSpPr>
        <p:spPr>
          <a:xfrm>
            <a:off x="1951318" y="167546"/>
            <a:ext cx="11879440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400" b="1" dirty="0">
                <a:solidFill>
                  <a:srgbClr val="6648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CÔNG THỨC PHÂN TỬ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47800" y="8184023"/>
            <a:ext cx="1600074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Khái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niệm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DFDFD"/>
              </a:solidFill>
              <a:latin typeface="Times New Roman" panose="02020603050405020304" pitchFamily="18" charset="0"/>
              <a:ea typeface="#9Slide03 Roboto Mono Medium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2"/>
          <p:cNvGrpSpPr/>
          <p:nvPr/>
        </p:nvGrpSpPr>
        <p:grpSpPr>
          <a:xfrm rot="-10051940">
            <a:off x="-1738159" y="-813259"/>
            <a:ext cx="4711604" cy="3781941"/>
            <a:chOff x="0" y="0"/>
            <a:chExt cx="6282139" cy="5042588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9076201">
              <a:off x="474282" y="1149728"/>
              <a:ext cx="5486264" cy="2743132"/>
            </a:xfrm>
            <a:prstGeom prst="rect">
              <a:avLst/>
            </a:prstGeom>
          </p:spPr>
        </p:pic>
        <p:grpSp>
          <p:nvGrpSpPr>
            <p:cNvPr id="24" name="Group 24"/>
            <p:cNvGrpSpPr/>
            <p:nvPr/>
          </p:nvGrpSpPr>
          <p:grpSpPr>
            <a:xfrm rot="-9076201">
              <a:off x="146831" y="2110667"/>
              <a:ext cx="821254" cy="821254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5B2D"/>
              </a:solidFill>
            </p:spPr>
          </p:sp>
        </p:grpSp>
      </p:grpSp>
      <p:sp>
        <p:nvSpPr>
          <p:cNvPr id="28" name="TextBox 19"/>
          <p:cNvSpPr txBox="1"/>
          <p:nvPr/>
        </p:nvSpPr>
        <p:spPr>
          <a:xfrm>
            <a:off x="1921909" y="2392379"/>
            <a:ext cx="1583088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hữu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đây</a:t>
            </a:r>
            <a:endParaRPr lang="en-US" sz="4000" dirty="0">
              <a:solidFill>
                <a:srgbClr val="FDFDFD"/>
              </a:solidFill>
              <a:latin typeface="Times New Roman" panose="02020603050405020304" pitchFamily="18" charset="0"/>
              <a:ea typeface="#9Slide03 Roboto Mono Medium" pitchFamily="2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" y="3415116"/>
            <a:ext cx="18477308" cy="3736651"/>
          </a:xfrm>
          <a:prstGeom prst="rect">
            <a:avLst/>
          </a:prstGeom>
        </p:spPr>
      </p:pic>
      <p:pic>
        <p:nvPicPr>
          <p:cNvPr id="30" name="Hình ảnh 66" descr="Ảnh có chứa văn bản, bộ đồ ăn, đĩa lót, đĩa&#10;&#10;Mô tả được tạo tự động">
            <a:extLst>
              <a:ext uri="{FF2B5EF4-FFF2-40B4-BE49-F238E27FC236}">
                <a16:creationId xmlns:a16="http://schemas.microsoft.com/office/drawing/2014/main" id="{3A543C93-718B-6C66-5F05-96CF95412C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1" y="8040624"/>
            <a:ext cx="758952" cy="75895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581400" y="1058265"/>
            <a:ext cx="32928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Khái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niệm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: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92341" y="-67442"/>
            <a:ext cx="2195659" cy="21435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61439" y="7173044"/>
            <a:ext cx="1031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5125763" y="7200748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5626424" y="7200748"/>
            <a:ext cx="2018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 </a:t>
            </a:r>
            <a:endParaRPr lang="en-US" sz="3600" dirty="0"/>
          </a:p>
        </p:txBody>
      </p:sp>
      <p:sp>
        <p:nvSpPr>
          <p:cNvPr id="17" name="Rectangle 16"/>
          <p:cNvSpPr/>
          <p:nvPr/>
        </p:nvSpPr>
        <p:spPr>
          <a:xfrm>
            <a:off x="8382000" y="7187956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12188237" y="7148516"/>
            <a:ext cx="1646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8" grpId="0"/>
      <p:bldP spid="31" grpId="0"/>
      <p:bldP spid="2" grpId="0"/>
      <p:bldP spid="3" grpId="0"/>
      <p:bldP spid="5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/>
          <p:cNvSpPr/>
          <p:nvPr/>
        </p:nvSpPr>
        <p:spPr>
          <a:xfrm>
            <a:off x="8688" y="4153751"/>
            <a:ext cx="18253105" cy="881943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4" name="AutoShape 4"/>
          <p:cNvSpPr/>
          <p:nvPr/>
        </p:nvSpPr>
        <p:spPr>
          <a:xfrm>
            <a:off x="14244" y="5047136"/>
            <a:ext cx="18283988" cy="11603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sp>
      <p:grpSp>
        <p:nvGrpSpPr>
          <p:cNvPr id="22" name="Group 22"/>
          <p:cNvGrpSpPr/>
          <p:nvPr/>
        </p:nvGrpSpPr>
        <p:grpSpPr>
          <a:xfrm rot="9393566">
            <a:off x="6349007" y="-2609823"/>
            <a:ext cx="4711604" cy="3781941"/>
            <a:chOff x="0" y="0"/>
            <a:chExt cx="6282139" cy="5042588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9076201">
              <a:off x="474282" y="1149728"/>
              <a:ext cx="5486264" cy="2743132"/>
            </a:xfrm>
            <a:prstGeom prst="rect">
              <a:avLst/>
            </a:prstGeom>
          </p:spPr>
        </p:pic>
        <p:grpSp>
          <p:nvGrpSpPr>
            <p:cNvPr id="24" name="Group 24"/>
            <p:cNvGrpSpPr/>
            <p:nvPr/>
          </p:nvGrpSpPr>
          <p:grpSpPr>
            <a:xfrm rot="-9076201">
              <a:off x="146831" y="2110667"/>
              <a:ext cx="821254" cy="821254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5B2D"/>
              </a:solidFill>
            </p:spPr>
          </p:sp>
        </p:grpSp>
      </p:grpSp>
      <p:sp>
        <p:nvSpPr>
          <p:cNvPr id="28" name="TextBox 19"/>
          <p:cNvSpPr txBox="1"/>
          <p:nvPr/>
        </p:nvSpPr>
        <p:spPr>
          <a:xfrm>
            <a:off x="168698" y="4295169"/>
            <a:ext cx="1824258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buClr>
                <a:srgbClr val="211F1F"/>
              </a:buClr>
              <a:buSzPts val="1100"/>
            </a:pP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       a)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quát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hợp chất hữu cơ.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#9Slide03 Roboto Mono Medium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10447" y="155496"/>
            <a:ext cx="117968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hữu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cơ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59200" y="-1139997"/>
            <a:ext cx="2544156" cy="2717059"/>
          </a:xfrm>
          <a:prstGeom prst="rect">
            <a:avLst/>
          </a:prstGeom>
        </p:spPr>
      </p:pic>
      <p:pic>
        <p:nvPicPr>
          <p:cNvPr id="14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67571" y="9716969"/>
            <a:ext cx="1185320" cy="1140062"/>
          </a:xfrm>
          <a:prstGeom prst="rect">
            <a:avLst/>
          </a:prstGeom>
        </p:spPr>
      </p:pic>
      <p:sp>
        <p:nvSpPr>
          <p:cNvPr id="15" name="TextBox 19"/>
          <p:cNvSpPr txBox="1"/>
          <p:nvPr/>
        </p:nvSpPr>
        <p:spPr>
          <a:xfrm>
            <a:off x="283851" y="5029416"/>
            <a:ext cx="1767554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buClr>
                <a:srgbClr val="211F1F"/>
              </a:buClr>
              <a:buSzPts val="1100"/>
            </a:pP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	b)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giản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: c</a:t>
            </a:r>
            <a:r>
              <a:rPr lang="vi-VN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ho biết tỉ lệ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của các nguyên tố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#9Slide03 Roboto Mono Medium" pitchFamily="2" charset="0"/>
                <a:cs typeface="Times New Roman" panose="02020603050405020304" pitchFamily="18" charset="0"/>
              </a:rPr>
              <a:t>trong phân tử hợp chất hữu cơ.</a:t>
            </a:r>
            <a:endParaRPr lang="en-US" sz="3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#9Slide03 Roboto Mono Medium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639354"/>
              </p:ext>
            </p:extLst>
          </p:nvPr>
        </p:nvGraphicFramePr>
        <p:xfrm>
          <a:off x="350929" y="999796"/>
          <a:ext cx="17251326" cy="2812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5221">
                  <a:extLst>
                    <a:ext uri="{9D8B030D-6E8A-4147-A177-3AD203B41FA5}">
                      <a16:colId xmlns:a16="http://schemas.microsoft.com/office/drawing/2014/main" val="3045163358"/>
                    </a:ext>
                  </a:extLst>
                </a:gridCol>
                <a:gridCol w="2875221">
                  <a:extLst>
                    <a:ext uri="{9D8B030D-6E8A-4147-A177-3AD203B41FA5}">
                      <a16:colId xmlns:a16="http://schemas.microsoft.com/office/drawing/2014/main" val="105257801"/>
                    </a:ext>
                  </a:extLst>
                </a:gridCol>
                <a:gridCol w="2875221">
                  <a:extLst>
                    <a:ext uri="{9D8B030D-6E8A-4147-A177-3AD203B41FA5}">
                      <a16:colId xmlns:a16="http://schemas.microsoft.com/office/drawing/2014/main" val="2460548990"/>
                    </a:ext>
                  </a:extLst>
                </a:gridCol>
                <a:gridCol w="2875221">
                  <a:extLst>
                    <a:ext uri="{9D8B030D-6E8A-4147-A177-3AD203B41FA5}">
                      <a16:colId xmlns:a16="http://schemas.microsoft.com/office/drawing/2014/main" val="1388669031"/>
                    </a:ext>
                  </a:extLst>
                </a:gridCol>
                <a:gridCol w="2875221">
                  <a:extLst>
                    <a:ext uri="{9D8B030D-6E8A-4147-A177-3AD203B41FA5}">
                      <a16:colId xmlns:a16="http://schemas.microsoft.com/office/drawing/2014/main" val="793837671"/>
                    </a:ext>
                  </a:extLst>
                </a:gridCol>
                <a:gridCol w="2875221">
                  <a:extLst>
                    <a:ext uri="{9D8B030D-6E8A-4147-A177-3AD203B41FA5}">
                      <a16:colId xmlns:a16="http://schemas.microsoft.com/office/drawing/2014/main" val="1433653142"/>
                    </a:ext>
                  </a:extLst>
                </a:gridCol>
              </a:tblGrid>
              <a:tr h="88200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Methane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Ethylene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Acetic acid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Glucose 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857429"/>
                  </a:ext>
                </a:extLst>
              </a:tr>
              <a:tr h="96510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CTPT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44579"/>
                  </a:ext>
                </a:extLst>
              </a:tr>
              <a:tr h="9651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CTĐGN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baseline="-25000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baseline="-25000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baseline="-25000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baseline="-25000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baseline="-25000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80026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983711" y="2052930"/>
            <a:ext cx="1146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738783" y="2018335"/>
            <a:ext cx="1300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289990" y="1991376"/>
            <a:ext cx="1659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36931" y="2020269"/>
            <a:ext cx="1813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09230" y="2004038"/>
            <a:ext cx="1851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83711" y="2954110"/>
            <a:ext cx="1031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34659" y="2954110"/>
            <a:ext cx="1031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617501" y="2988361"/>
            <a:ext cx="1544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413601" y="2986478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310226" y="3017533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4810705" y="6389900"/>
            <a:ext cx="7024438" cy="822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(CTĐGN)</a:t>
            </a: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=  CTPT</a:t>
            </a:r>
            <a:endParaRPr lang="en-US" sz="3200" b="1" baseline="-25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4783415" y="7287884"/>
            <a:ext cx="7051727" cy="11819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CTPT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≡ CTĐGN</a:t>
            </a:r>
          </a:p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CTĐGN</a:t>
            </a:r>
          </a:p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200" b="1" baseline="-25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80969" y="6403982"/>
            <a:ext cx="3168298" cy="69185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>
            <a:off x="7186891" y="7557759"/>
            <a:ext cx="132217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7190066" y="7608559"/>
            <a:ext cx="1184275" cy="4016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Rectangle 16"/>
          <p:cNvSpPr>
            <a:spLocks noChangeArrowheads="1"/>
          </p:cNvSpPr>
          <p:nvPr/>
        </p:nvSpPr>
        <p:spPr bwMode="auto">
          <a:xfrm>
            <a:off x="4810704" y="8567020"/>
            <a:ext cx="7024438" cy="11819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CTPT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b="1" baseline="-25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CTĐGN          </a:t>
            </a:r>
          </a:p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≡ CTĐGN</a:t>
            </a:r>
          </a:p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200" b="1" baseline="-25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8229362" y="9015502"/>
            <a:ext cx="125971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8232537" y="9066302"/>
            <a:ext cx="1184275" cy="4016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0636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15" grpId="0"/>
      <p:bldP spid="5" grpId="0"/>
      <p:bldP spid="6" grpId="0"/>
      <p:bldP spid="7" grpId="0"/>
      <p:bldP spid="8" grpId="0"/>
      <p:bldP spid="9" grpId="0"/>
      <p:bldP spid="21" grpId="0"/>
      <p:bldP spid="26" grpId="0"/>
      <p:bldP spid="27" grpId="0"/>
      <p:bldP spid="33" grpId="0"/>
      <p:bldP spid="34" grpId="0"/>
      <p:bldP spid="39" grpId="0" animBg="1"/>
      <p:bldP spid="40" grpId="0" animBg="1"/>
      <p:bldP spid="41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81000" y="342900"/>
            <a:ext cx="13884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vi-VN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CÔNG THỨC PHÂN TỬ HỢP CHẤT HỮU CƠ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947" y="1126378"/>
            <a:ext cx="1744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915962">
            <a:off x="15820369" y="7492222"/>
            <a:ext cx="2544156" cy="271705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77115">
            <a:off x="-130660" y="9127263"/>
            <a:ext cx="1023320" cy="1636123"/>
          </a:xfrm>
          <a:prstGeom prst="rect">
            <a:avLst/>
          </a:prstGeom>
        </p:spPr>
      </p:pic>
      <p:pic>
        <p:nvPicPr>
          <p:cNvPr id="21" name="Picture 20" descr="C:\Users\Administrator\Pictures\phổ khối lượng của ethanol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72" y="2471097"/>
            <a:ext cx="9914927" cy="652191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10744199" y="3309974"/>
            <a:ext cx="7391401" cy="2308334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pPr algn="just">
              <a:lnSpc>
                <a:spcPct val="115000"/>
              </a:lnSpc>
              <a:spcAft>
                <a:spcPts val="1600"/>
              </a:spcAft>
              <a:tabLst>
                <a:tab pos="360698" algn="l"/>
              </a:tabLst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744200" y="2860436"/>
            <a:ext cx="7391400" cy="3724107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[M</a:t>
            </a:r>
            <a:r>
              <a:rPr lang="en-US" sz="4000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m/z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0796629" y="3017586"/>
            <a:ext cx="7286539" cy="289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9" tIns="91445" rIns="182889" bIns="91445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12.1: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ethanol ( C</a:t>
            </a:r>
            <a:r>
              <a: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O),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ethanol. 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0708884" y="3081203"/>
            <a:ext cx="7338972" cy="357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9" tIns="91445" rIns="182889" bIns="9144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ethanol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peak ion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[C</a:t>
            </a:r>
            <a:r>
              <a:rPr lang="en-US" sz="44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baseline="30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m/z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46,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0832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  <p:bldP spid="22" grpId="1"/>
      <p:bldP spid="23" grpId="0"/>
      <p:bldP spid="23" grpId="1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81000" y="342900"/>
            <a:ext cx="13884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vi-VN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CÔNG THỨC PHÂN TỬ HỢP CHẤT HỮU CƠ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947" y="1126378"/>
            <a:ext cx="1744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212" y="4148522"/>
            <a:ext cx="6858000" cy="4674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12" y="3134935"/>
            <a:ext cx="11201400" cy="6701962"/>
          </a:xfrm>
          <a:prstGeom prst="rect">
            <a:avLst/>
          </a:prstGeom>
        </p:spPr>
      </p:pic>
      <p:sp>
        <p:nvSpPr>
          <p:cNvPr id="7" name="Google Shape;783;p44">
            <a:extLst>
              <a:ext uri="{FF2B5EF4-FFF2-40B4-BE49-F238E27FC236}">
                <a16:creationId xmlns:a16="http://schemas.microsoft.com/office/drawing/2014/main" id="{CC60C884-3056-FC7C-0EF4-22D03AFA2593}"/>
              </a:ext>
            </a:extLst>
          </p:cNvPr>
          <p:cNvSpPr txBox="1">
            <a:spLocks/>
          </p:cNvSpPr>
          <p:nvPr/>
        </p:nvSpPr>
        <p:spPr>
          <a:xfrm>
            <a:off x="582665" y="1747546"/>
            <a:ext cx="17373600" cy="125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l">
              <a:buClr>
                <a:srgbClr val="211F1F"/>
              </a:buClr>
              <a:buSzPts val="1100"/>
            </a:pP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en-US" sz="36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en-US" sz="36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C</a:t>
            </a:r>
            <a:r>
              <a:rPr lang="en-US" sz="36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915962">
            <a:off x="15820369" y="7492222"/>
            <a:ext cx="2544156" cy="271705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77115">
            <a:off x="-130660" y="9127263"/>
            <a:ext cx="1023320" cy="1636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47747" y="7434529"/>
            <a:ext cx="1596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552547" y="8034062"/>
            <a:ext cx="228600" cy="4572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1067147" y="3523065"/>
            <a:ext cx="533400" cy="43588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309080" y="2909518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428347" y="4757462"/>
            <a:ext cx="152400" cy="69655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96946" y="4060068"/>
            <a:ext cx="1391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baseline="-25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23310" y="4513325"/>
            <a:ext cx="58329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</a:rPr>
              <a:t>	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Phổ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hữu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0" name="Hình ảnh 66" descr="Ảnh có chứa văn bản, bộ đồ ăn, đĩa lót, đĩa&#10;&#10;Mô tả được tạo tự động">
            <a:extLst>
              <a:ext uri="{FF2B5EF4-FFF2-40B4-BE49-F238E27FC236}">
                <a16:creationId xmlns:a16="http://schemas.microsoft.com/office/drawing/2014/main" id="{3A543C93-718B-6C66-5F05-96CF95412C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119" y="4005450"/>
            <a:ext cx="630158" cy="125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7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7" grpId="0"/>
      <p:bldP spid="5" grpId="0"/>
      <p:bldP spid="12" grpId="0"/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81000" y="342900"/>
            <a:ext cx="13884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vi-VN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CÔNG THỨC PHÂN TỬ HỢP CHẤT HỮU CƠ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947" y="1126378"/>
            <a:ext cx="1744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oogle Shape;1053;p50"/>
          <p:cNvSpPr/>
          <p:nvPr/>
        </p:nvSpPr>
        <p:spPr>
          <a:xfrm>
            <a:off x="-685800" y="8298458"/>
            <a:ext cx="6803316" cy="2467838"/>
          </a:xfrm>
          <a:custGeom>
            <a:avLst/>
            <a:gdLst/>
            <a:ahLst/>
            <a:cxnLst/>
            <a:rect l="l" t="t" r="r" b="b"/>
            <a:pathLst>
              <a:path w="83976" h="38569" extrusionOk="0">
                <a:moveTo>
                  <a:pt x="28830" y="0"/>
                </a:moveTo>
                <a:cubicBezTo>
                  <a:pt x="25275" y="0"/>
                  <a:pt x="21679" y="966"/>
                  <a:pt x="18444" y="2493"/>
                </a:cubicBezTo>
                <a:cubicBezTo>
                  <a:pt x="12264" y="5410"/>
                  <a:pt x="7061" y="10363"/>
                  <a:pt x="3858" y="16411"/>
                </a:cubicBezTo>
                <a:cubicBezTo>
                  <a:pt x="1299" y="21245"/>
                  <a:pt x="1" y="31294"/>
                  <a:pt x="132" y="38569"/>
                </a:cubicBezTo>
                <a:lnTo>
                  <a:pt x="83976" y="38569"/>
                </a:lnTo>
                <a:cubicBezTo>
                  <a:pt x="82748" y="36249"/>
                  <a:pt x="80081" y="34802"/>
                  <a:pt x="77461" y="34802"/>
                </a:cubicBezTo>
                <a:cubicBezTo>
                  <a:pt x="76397" y="34802"/>
                  <a:pt x="75340" y="35041"/>
                  <a:pt x="74391" y="35557"/>
                </a:cubicBezTo>
                <a:cubicBezTo>
                  <a:pt x="73700" y="29877"/>
                  <a:pt x="71117" y="24281"/>
                  <a:pt x="66616" y="20721"/>
                </a:cubicBezTo>
                <a:cubicBezTo>
                  <a:pt x="63732" y="18434"/>
                  <a:pt x="60028" y="17120"/>
                  <a:pt x="56374" y="17120"/>
                </a:cubicBezTo>
                <a:cubicBezTo>
                  <a:pt x="54341" y="17120"/>
                  <a:pt x="52323" y="17527"/>
                  <a:pt x="50471" y="18400"/>
                </a:cubicBezTo>
                <a:cubicBezTo>
                  <a:pt x="48590" y="14756"/>
                  <a:pt x="46649" y="11113"/>
                  <a:pt x="44042" y="7922"/>
                </a:cubicBezTo>
                <a:cubicBezTo>
                  <a:pt x="41434" y="4755"/>
                  <a:pt x="38113" y="2064"/>
                  <a:pt x="34207" y="814"/>
                </a:cubicBezTo>
                <a:cubicBezTo>
                  <a:pt x="32461" y="254"/>
                  <a:pt x="30651" y="0"/>
                  <a:pt x="288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" name="Google Shape;1061;p50"/>
          <p:cNvGrpSpPr/>
          <p:nvPr/>
        </p:nvGrpSpPr>
        <p:grpSpPr>
          <a:xfrm rot="1492107">
            <a:off x="16563711" y="6138410"/>
            <a:ext cx="2494070" cy="4644192"/>
            <a:chOff x="12707568" y="3395177"/>
            <a:chExt cx="1504082" cy="2800743"/>
          </a:xfrm>
        </p:grpSpPr>
        <p:sp>
          <p:nvSpPr>
            <p:cNvPr id="24" name="Google Shape;1062;p50"/>
            <p:cNvSpPr/>
            <p:nvPr/>
          </p:nvSpPr>
          <p:spPr>
            <a:xfrm>
              <a:off x="12784313" y="3395873"/>
              <a:ext cx="288985" cy="369156"/>
            </a:xfrm>
            <a:custGeom>
              <a:avLst/>
              <a:gdLst/>
              <a:ahLst/>
              <a:cxnLst/>
              <a:rect l="l" t="t" r="r" b="b"/>
              <a:pathLst>
                <a:path w="4978" h="6359" extrusionOk="0">
                  <a:moveTo>
                    <a:pt x="2060" y="1"/>
                  </a:moveTo>
                  <a:lnTo>
                    <a:pt x="1" y="1168"/>
                  </a:lnTo>
                  <a:lnTo>
                    <a:pt x="2918" y="6359"/>
                  </a:lnTo>
                  <a:lnTo>
                    <a:pt x="4977" y="5192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63;p50"/>
            <p:cNvSpPr/>
            <p:nvPr/>
          </p:nvSpPr>
          <p:spPr>
            <a:xfrm>
              <a:off x="12878997" y="3395177"/>
              <a:ext cx="195695" cy="313193"/>
            </a:xfrm>
            <a:custGeom>
              <a:avLst/>
              <a:gdLst/>
              <a:ahLst/>
              <a:cxnLst/>
              <a:rect l="l" t="t" r="r" b="b"/>
              <a:pathLst>
                <a:path w="3371" h="5395" extrusionOk="0">
                  <a:moveTo>
                    <a:pt x="453" y="1"/>
                  </a:moveTo>
                  <a:lnTo>
                    <a:pt x="1" y="251"/>
                  </a:lnTo>
                  <a:cubicBezTo>
                    <a:pt x="60" y="382"/>
                    <a:pt x="96" y="501"/>
                    <a:pt x="179" y="620"/>
                  </a:cubicBezTo>
                  <a:cubicBezTo>
                    <a:pt x="370" y="953"/>
                    <a:pt x="560" y="1287"/>
                    <a:pt x="739" y="1632"/>
                  </a:cubicBezTo>
                  <a:cubicBezTo>
                    <a:pt x="1227" y="2430"/>
                    <a:pt x="1763" y="3228"/>
                    <a:pt x="2215" y="4013"/>
                  </a:cubicBezTo>
                  <a:cubicBezTo>
                    <a:pt x="2477" y="4478"/>
                    <a:pt x="2751" y="4942"/>
                    <a:pt x="3001" y="5394"/>
                  </a:cubicBezTo>
                  <a:lnTo>
                    <a:pt x="3370" y="5192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064;p50"/>
            <p:cNvSpPr/>
            <p:nvPr/>
          </p:nvSpPr>
          <p:spPr>
            <a:xfrm>
              <a:off x="12785707" y="3444986"/>
              <a:ext cx="202545" cy="320043"/>
            </a:xfrm>
            <a:custGeom>
              <a:avLst/>
              <a:gdLst/>
              <a:ahLst/>
              <a:cxnLst/>
              <a:rect l="l" t="t" r="r" b="b"/>
              <a:pathLst>
                <a:path w="3489" h="5513" extrusionOk="0">
                  <a:moveTo>
                    <a:pt x="548" y="0"/>
                  </a:moveTo>
                  <a:lnTo>
                    <a:pt x="0" y="310"/>
                  </a:lnTo>
                  <a:lnTo>
                    <a:pt x="2917" y="5513"/>
                  </a:lnTo>
                  <a:lnTo>
                    <a:pt x="3489" y="5179"/>
                  </a:lnTo>
                  <a:cubicBezTo>
                    <a:pt x="2572" y="3405"/>
                    <a:pt x="1632" y="1655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065;p50"/>
            <p:cNvSpPr/>
            <p:nvPr/>
          </p:nvSpPr>
          <p:spPr>
            <a:xfrm>
              <a:off x="12917718" y="3682072"/>
              <a:ext cx="666385" cy="928318"/>
            </a:xfrm>
            <a:custGeom>
              <a:avLst/>
              <a:gdLst/>
              <a:ahLst/>
              <a:cxnLst/>
              <a:rect l="l" t="t" r="r" b="b"/>
              <a:pathLst>
                <a:path w="11479" h="15991" extrusionOk="0">
                  <a:moveTo>
                    <a:pt x="3537" y="0"/>
                  </a:moveTo>
                  <a:lnTo>
                    <a:pt x="0" y="1988"/>
                  </a:lnTo>
                  <a:lnTo>
                    <a:pt x="7930" y="15990"/>
                  </a:lnTo>
                  <a:lnTo>
                    <a:pt x="11478" y="14002"/>
                  </a:lnTo>
                  <a:lnTo>
                    <a:pt x="35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066;p50"/>
            <p:cNvSpPr/>
            <p:nvPr/>
          </p:nvSpPr>
          <p:spPr>
            <a:xfrm>
              <a:off x="12917718" y="3751155"/>
              <a:ext cx="550222" cy="859235"/>
            </a:xfrm>
            <a:custGeom>
              <a:avLst/>
              <a:gdLst/>
              <a:ahLst/>
              <a:cxnLst/>
              <a:rect l="l" t="t" r="r" b="b"/>
              <a:pathLst>
                <a:path w="9478" h="14801" extrusionOk="0">
                  <a:moveTo>
                    <a:pt x="1429" y="1"/>
                  </a:moveTo>
                  <a:lnTo>
                    <a:pt x="0" y="798"/>
                  </a:lnTo>
                  <a:lnTo>
                    <a:pt x="7930" y="14800"/>
                  </a:lnTo>
                  <a:lnTo>
                    <a:pt x="9478" y="13943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67;p50"/>
            <p:cNvSpPr/>
            <p:nvPr/>
          </p:nvSpPr>
          <p:spPr>
            <a:xfrm>
              <a:off x="12838941" y="3603237"/>
              <a:ext cx="356675" cy="263384"/>
            </a:xfrm>
            <a:custGeom>
              <a:avLst/>
              <a:gdLst/>
              <a:ahLst/>
              <a:cxnLst/>
              <a:rect l="l" t="t" r="r" b="b"/>
              <a:pathLst>
                <a:path w="6144" h="4537" extrusionOk="0">
                  <a:moveTo>
                    <a:pt x="5108" y="1"/>
                  </a:moveTo>
                  <a:lnTo>
                    <a:pt x="0" y="2870"/>
                  </a:lnTo>
                  <a:lnTo>
                    <a:pt x="1024" y="4537"/>
                  </a:lnTo>
                  <a:lnTo>
                    <a:pt x="6144" y="1679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068;p50"/>
            <p:cNvSpPr/>
            <p:nvPr/>
          </p:nvSpPr>
          <p:spPr>
            <a:xfrm>
              <a:off x="12838244" y="3602540"/>
              <a:ext cx="308317" cy="178395"/>
            </a:xfrm>
            <a:custGeom>
              <a:avLst/>
              <a:gdLst/>
              <a:ahLst/>
              <a:cxnLst/>
              <a:rect l="l" t="t" r="r" b="b"/>
              <a:pathLst>
                <a:path w="5311" h="3073" extrusionOk="0">
                  <a:moveTo>
                    <a:pt x="5108" y="1"/>
                  </a:moveTo>
                  <a:lnTo>
                    <a:pt x="0" y="2870"/>
                  </a:lnTo>
                  <a:lnTo>
                    <a:pt x="131" y="3073"/>
                  </a:lnTo>
                  <a:cubicBezTo>
                    <a:pt x="357" y="2977"/>
                    <a:pt x="584" y="2858"/>
                    <a:pt x="786" y="2739"/>
                  </a:cubicBezTo>
                  <a:cubicBezTo>
                    <a:pt x="1917" y="2120"/>
                    <a:pt x="3060" y="1549"/>
                    <a:pt x="4191" y="965"/>
                  </a:cubicBezTo>
                  <a:cubicBezTo>
                    <a:pt x="4584" y="775"/>
                    <a:pt x="4941" y="549"/>
                    <a:pt x="5310" y="334"/>
                  </a:cubicBezTo>
                  <a:lnTo>
                    <a:pt x="51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069;p50"/>
            <p:cNvSpPr/>
            <p:nvPr/>
          </p:nvSpPr>
          <p:spPr>
            <a:xfrm>
              <a:off x="12866574" y="3651653"/>
              <a:ext cx="303498" cy="176305"/>
            </a:xfrm>
            <a:custGeom>
              <a:avLst/>
              <a:gdLst/>
              <a:ahLst/>
              <a:cxnLst/>
              <a:rect l="l" t="t" r="r" b="b"/>
              <a:pathLst>
                <a:path w="5228" h="3037" extrusionOk="0">
                  <a:moveTo>
                    <a:pt x="5180" y="0"/>
                  </a:moveTo>
                  <a:cubicBezTo>
                    <a:pt x="4596" y="310"/>
                    <a:pt x="4049" y="655"/>
                    <a:pt x="3513" y="941"/>
                  </a:cubicBezTo>
                  <a:cubicBezTo>
                    <a:pt x="2453" y="1477"/>
                    <a:pt x="1417" y="2024"/>
                    <a:pt x="370" y="2572"/>
                  </a:cubicBezTo>
                  <a:cubicBezTo>
                    <a:pt x="250" y="2643"/>
                    <a:pt x="119" y="2703"/>
                    <a:pt x="0" y="2786"/>
                  </a:cubicBezTo>
                  <a:lnTo>
                    <a:pt x="167" y="3036"/>
                  </a:lnTo>
                  <a:cubicBezTo>
                    <a:pt x="1894" y="2131"/>
                    <a:pt x="3584" y="1155"/>
                    <a:pt x="5227" y="72"/>
                  </a:cubicBezTo>
                  <a:lnTo>
                    <a:pt x="51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070;p50"/>
            <p:cNvSpPr/>
            <p:nvPr/>
          </p:nvSpPr>
          <p:spPr>
            <a:xfrm>
              <a:off x="12894207" y="3687587"/>
              <a:ext cx="300712" cy="179731"/>
            </a:xfrm>
            <a:custGeom>
              <a:avLst/>
              <a:gdLst/>
              <a:ahLst/>
              <a:cxnLst/>
              <a:rect l="l" t="t" r="r" b="b"/>
              <a:pathLst>
                <a:path w="5180" h="3096" extrusionOk="0">
                  <a:moveTo>
                    <a:pt x="5049" y="0"/>
                  </a:moveTo>
                  <a:cubicBezTo>
                    <a:pt x="3430" y="1096"/>
                    <a:pt x="1727" y="2048"/>
                    <a:pt x="1" y="2965"/>
                  </a:cubicBezTo>
                  <a:lnTo>
                    <a:pt x="72" y="3096"/>
                  </a:lnTo>
                  <a:lnTo>
                    <a:pt x="5180" y="226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071;p50"/>
            <p:cNvSpPr/>
            <p:nvPr/>
          </p:nvSpPr>
          <p:spPr>
            <a:xfrm>
              <a:off x="12776709" y="3417991"/>
              <a:ext cx="217813" cy="170790"/>
            </a:xfrm>
            <a:custGeom>
              <a:avLst/>
              <a:gdLst/>
              <a:ahLst/>
              <a:cxnLst/>
              <a:rect l="l" t="t" r="r" b="b"/>
              <a:pathLst>
                <a:path w="3752" h="2942" extrusionOk="0">
                  <a:moveTo>
                    <a:pt x="3049" y="1"/>
                  </a:moveTo>
                  <a:lnTo>
                    <a:pt x="1" y="1703"/>
                  </a:lnTo>
                  <a:lnTo>
                    <a:pt x="703" y="2942"/>
                  </a:lnTo>
                  <a:lnTo>
                    <a:pt x="3751" y="1227"/>
                  </a:lnTo>
                  <a:lnTo>
                    <a:pt x="30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072;p50"/>
            <p:cNvSpPr/>
            <p:nvPr/>
          </p:nvSpPr>
          <p:spPr>
            <a:xfrm>
              <a:off x="12778798" y="3417295"/>
              <a:ext cx="181820" cy="107920"/>
            </a:xfrm>
            <a:custGeom>
              <a:avLst/>
              <a:gdLst/>
              <a:ahLst/>
              <a:cxnLst/>
              <a:rect l="l" t="t" r="r" b="b"/>
              <a:pathLst>
                <a:path w="3132" h="1859" extrusionOk="0">
                  <a:moveTo>
                    <a:pt x="3048" y="1"/>
                  </a:moveTo>
                  <a:lnTo>
                    <a:pt x="0" y="1715"/>
                  </a:lnTo>
                  <a:lnTo>
                    <a:pt x="84" y="1858"/>
                  </a:lnTo>
                  <a:cubicBezTo>
                    <a:pt x="322" y="1715"/>
                    <a:pt x="572" y="1561"/>
                    <a:pt x="834" y="1430"/>
                  </a:cubicBezTo>
                  <a:cubicBezTo>
                    <a:pt x="1584" y="1013"/>
                    <a:pt x="2346" y="549"/>
                    <a:pt x="3132" y="156"/>
                  </a:cubicBezTo>
                  <a:lnTo>
                    <a:pt x="30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073;p50"/>
            <p:cNvSpPr/>
            <p:nvPr/>
          </p:nvSpPr>
          <p:spPr>
            <a:xfrm>
              <a:off x="12800916" y="3457409"/>
              <a:ext cx="194244" cy="129980"/>
            </a:xfrm>
            <a:custGeom>
              <a:avLst/>
              <a:gdLst/>
              <a:ahLst/>
              <a:cxnLst/>
              <a:rect l="l" t="t" r="r" b="b"/>
              <a:pathLst>
                <a:path w="3346" h="2239" extrusionOk="0">
                  <a:moveTo>
                    <a:pt x="3048" y="1"/>
                  </a:moveTo>
                  <a:cubicBezTo>
                    <a:pt x="2179" y="441"/>
                    <a:pt x="1322" y="965"/>
                    <a:pt x="512" y="1429"/>
                  </a:cubicBezTo>
                  <a:cubicBezTo>
                    <a:pt x="346" y="1513"/>
                    <a:pt x="167" y="1620"/>
                    <a:pt x="0" y="1703"/>
                  </a:cubicBezTo>
                  <a:lnTo>
                    <a:pt x="298" y="2239"/>
                  </a:lnTo>
                  <a:lnTo>
                    <a:pt x="3346" y="536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074;p50"/>
            <p:cNvSpPr/>
            <p:nvPr/>
          </p:nvSpPr>
          <p:spPr>
            <a:xfrm>
              <a:off x="13494876" y="4412605"/>
              <a:ext cx="243356" cy="297287"/>
            </a:xfrm>
            <a:custGeom>
              <a:avLst/>
              <a:gdLst/>
              <a:ahLst/>
              <a:cxnLst/>
              <a:rect l="l" t="t" r="r" b="b"/>
              <a:pathLst>
                <a:path w="4192" h="5121" extrusionOk="0">
                  <a:moveTo>
                    <a:pt x="1917" y="1"/>
                  </a:moveTo>
                  <a:lnTo>
                    <a:pt x="0" y="1084"/>
                  </a:lnTo>
                  <a:lnTo>
                    <a:pt x="2274" y="5121"/>
                  </a:lnTo>
                  <a:lnTo>
                    <a:pt x="4191" y="4037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075;p50"/>
            <p:cNvSpPr/>
            <p:nvPr/>
          </p:nvSpPr>
          <p:spPr>
            <a:xfrm>
              <a:off x="13497605" y="4413301"/>
              <a:ext cx="210905" cy="241324"/>
            </a:xfrm>
            <a:custGeom>
              <a:avLst/>
              <a:gdLst/>
              <a:ahLst/>
              <a:cxnLst/>
              <a:rect l="l" t="t" r="r" b="b"/>
              <a:pathLst>
                <a:path w="3633" h="4157" extrusionOk="0">
                  <a:moveTo>
                    <a:pt x="1918" y="1"/>
                  </a:moveTo>
                  <a:lnTo>
                    <a:pt x="1" y="1072"/>
                  </a:lnTo>
                  <a:lnTo>
                    <a:pt x="1715" y="4156"/>
                  </a:lnTo>
                  <a:cubicBezTo>
                    <a:pt x="1763" y="4108"/>
                    <a:pt x="1822" y="4085"/>
                    <a:pt x="1882" y="4049"/>
                  </a:cubicBezTo>
                  <a:cubicBezTo>
                    <a:pt x="2465" y="3716"/>
                    <a:pt x="3037" y="3346"/>
                    <a:pt x="3632" y="3049"/>
                  </a:cubicBezTo>
                  <a:lnTo>
                    <a:pt x="1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076;p50"/>
            <p:cNvSpPr/>
            <p:nvPr/>
          </p:nvSpPr>
          <p:spPr>
            <a:xfrm>
              <a:off x="13302026" y="4523891"/>
              <a:ext cx="242659" cy="297287"/>
            </a:xfrm>
            <a:custGeom>
              <a:avLst/>
              <a:gdLst/>
              <a:ahLst/>
              <a:cxnLst/>
              <a:rect l="l" t="t" r="r" b="b"/>
              <a:pathLst>
                <a:path w="4180" h="5121" extrusionOk="0">
                  <a:moveTo>
                    <a:pt x="1917" y="1"/>
                  </a:moveTo>
                  <a:lnTo>
                    <a:pt x="0" y="1084"/>
                  </a:lnTo>
                  <a:lnTo>
                    <a:pt x="2263" y="5120"/>
                  </a:lnTo>
                  <a:lnTo>
                    <a:pt x="4179" y="4037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077;p50"/>
            <p:cNvSpPr/>
            <p:nvPr/>
          </p:nvSpPr>
          <p:spPr>
            <a:xfrm>
              <a:off x="13302026" y="4523891"/>
              <a:ext cx="203242" cy="226811"/>
            </a:xfrm>
            <a:custGeom>
              <a:avLst/>
              <a:gdLst/>
              <a:ahLst/>
              <a:cxnLst/>
              <a:rect l="l" t="t" r="r" b="b"/>
              <a:pathLst>
                <a:path w="3501" h="3907" extrusionOk="0">
                  <a:moveTo>
                    <a:pt x="1917" y="1"/>
                  </a:moveTo>
                  <a:lnTo>
                    <a:pt x="0" y="1072"/>
                  </a:lnTo>
                  <a:lnTo>
                    <a:pt x="1596" y="3906"/>
                  </a:lnTo>
                  <a:cubicBezTo>
                    <a:pt x="2215" y="3513"/>
                    <a:pt x="2846" y="3132"/>
                    <a:pt x="3501" y="2799"/>
                  </a:cubicBezTo>
                  <a:lnTo>
                    <a:pt x="19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078;p50"/>
            <p:cNvSpPr/>
            <p:nvPr/>
          </p:nvSpPr>
          <p:spPr>
            <a:xfrm>
              <a:off x="13192132" y="4283380"/>
              <a:ext cx="529497" cy="457628"/>
            </a:xfrm>
            <a:custGeom>
              <a:avLst/>
              <a:gdLst/>
              <a:ahLst/>
              <a:cxnLst/>
              <a:rect l="l" t="t" r="r" b="b"/>
              <a:pathLst>
                <a:path w="9121" h="7883" extrusionOk="0">
                  <a:moveTo>
                    <a:pt x="6846" y="0"/>
                  </a:moveTo>
                  <a:lnTo>
                    <a:pt x="0" y="3846"/>
                  </a:lnTo>
                  <a:lnTo>
                    <a:pt x="2274" y="7882"/>
                  </a:lnTo>
                  <a:lnTo>
                    <a:pt x="9120" y="4037"/>
                  </a:lnTo>
                  <a:lnTo>
                    <a:pt x="6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079;p50"/>
            <p:cNvSpPr/>
            <p:nvPr/>
          </p:nvSpPr>
          <p:spPr>
            <a:xfrm>
              <a:off x="13193526" y="4283380"/>
              <a:ext cx="418907" cy="264081"/>
            </a:xfrm>
            <a:custGeom>
              <a:avLst/>
              <a:gdLst/>
              <a:ahLst/>
              <a:cxnLst/>
              <a:rect l="l" t="t" r="r" b="b"/>
              <a:pathLst>
                <a:path w="7216" h="4549" extrusionOk="0">
                  <a:moveTo>
                    <a:pt x="6846" y="0"/>
                  </a:moveTo>
                  <a:lnTo>
                    <a:pt x="0" y="3846"/>
                  </a:lnTo>
                  <a:lnTo>
                    <a:pt x="381" y="4549"/>
                  </a:lnTo>
                  <a:cubicBezTo>
                    <a:pt x="2655" y="3239"/>
                    <a:pt x="4965" y="1989"/>
                    <a:pt x="7215" y="655"/>
                  </a:cubicBezTo>
                  <a:lnTo>
                    <a:pt x="68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080;p50"/>
            <p:cNvSpPr/>
            <p:nvPr/>
          </p:nvSpPr>
          <p:spPr>
            <a:xfrm>
              <a:off x="13233582" y="4353159"/>
              <a:ext cx="409270" cy="251658"/>
            </a:xfrm>
            <a:custGeom>
              <a:avLst/>
              <a:gdLst/>
              <a:ahLst/>
              <a:cxnLst/>
              <a:rect l="l" t="t" r="r" b="b"/>
              <a:pathLst>
                <a:path w="7050" h="4335" extrusionOk="0">
                  <a:moveTo>
                    <a:pt x="6823" y="1"/>
                  </a:moveTo>
                  <a:cubicBezTo>
                    <a:pt x="4573" y="1334"/>
                    <a:pt x="2263" y="2585"/>
                    <a:pt x="1" y="3882"/>
                  </a:cubicBezTo>
                  <a:lnTo>
                    <a:pt x="251" y="4335"/>
                  </a:lnTo>
                  <a:cubicBezTo>
                    <a:pt x="2537" y="3037"/>
                    <a:pt x="4799" y="1727"/>
                    <a:pt x="7049" y="382"/>
                  </a:cubicBezTo>
                  <a:lnTo>
                    <a:pt x="68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081;p50"/>
            <p:cNvSpPr/>
            <p:nvPr/>
          </p:nvSpPr>
          <p:spPr>
            <a:xfrm>
              <a:off x="13311720" y="4485867"/>
              <a:ext cx="411302" cy="255141"/>
            </a:xfrm>
            <a:custGeom>
              <a:avLst/>
              <a:gdLst/>
              <a:ahLst/>
              <a:cxnLst/>
              <a:rect l="l" t="t" r="r" b="b"/>
              <a:pathLst>
                <a:path w="7085" h="4395" extrusionOk="0">
                  <a:moveTo>
                    <a:pt x="6787" y="1"/>
                  </a:moveTo>
                  <a:cubicBezTo>
                    <a:pt x="4465" y="1239"/>
                    <a:pt x="2227" y="2608"/>
                    <a:pt x="0" y="3978"/>
                  </a:cubicBezTo>
                  <a:lnTo>
                    <a:pt x="238" y="4394"/>
                  </a:lnTo>
                  <a:lnTo>
                    <a:pt x="7084" y="537"/>
                  </a:lnTo>
                  <a:lnTo>
                    <a:pt x="6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082;p50"/>
            <p:cNvSpPr/>
            <p:nvPr/>
          </p:nvSpPr>
          <p:spPr>
            <a:xfrm>
              <a:off x="12711748" y="3930479"/>
              <a:ext cx="1049299" cy="1765551"/>
            </a:xfrm>
            <a:custGeom>
              <a:avLst/>
              <a:gdLst/>
              <a:ahLst/>
              <a:cxnLst/>
              <a:rect l="l" t="t" r="r" b="b"/>
              <a:pathLst>
                <a:path w="18075" h="30413" extrusionOk="0">
                  <a:moveTo>
                    <a:pt x="6883" y="0"/>
                  </a:moveTo>
                  <a:cubicBezTo>
                    <a:pt x="6361" y="0"/>
                    <a:pt x="5840" y="203"/>
                    <a:pt x="5453" y="603"/>
                  </a:cubicBezTo>
                  <a:cubicBezTo>
                    <a:pt x="3191" y="2900"/>
                    <a:pt x="1584" y="5865"/>
                    <a:pt x="870" y="9020"/>
                  </a:cubicBezTo>
                  <a:cubicBezTo>
                    <a:pt x="0" y="12806"/>
                    <a:pt x="393" y="16855"/>
                    <a:pt x="1870" y="20438"/>
                  </a:cubicBezTo>
                  <a:cubicBezTo>
                    <a:pt x="3156" y="23594"/>
                    <a:pt x="5323" y="26415"/>
                    <a:pt x="8192" y="28261"/>
                  </a:cubicBezTo>
                  <a:cubicBezTo>
                    <a:pt x="10331" y="29628"/>
                    <a:pt x="12867" y="30412"/>
                    <a:pt x="15396" y="30412"/>
                  </a:cubicBezTo>
                  <a:cubicBezTo>
                    <a:pt x="16259" y="30412"/>
                    <a:pt x="17122" y="30321"/>
                    <a:pt x="17967" y="30130"/>
                  </a:cubicBezTo>
                  <a:lnTo>
                    <a:pt x="18074" y="25082"/>
                  </a:lnTo>
                  <a:lnTo>
                    <a:pt x="18074" y="25082"/>
                  </a:lnTo>
                  <a:cubicBezTo>
                    <a:pt x="18031" y="25082"/>
                    <a:pt x="17987" y="25083"/>
                    <a:pt x="17944" y="25083"/>
                  </a:cubicBezTo>
                  <a:cubicBezTo>
                    <a:pt x="12644" y="25083"/>
                    <a:pt x="7522" y="21481"/>
                    <a:pt x="5739" y="16474"/>
                  </a:cubicBezTo>
                  <a:cubicBezTo>
                    <a:pt x="4168" y="12068"/>
                    <a:pt x="5299" y="6841"/>
                    <a:pt x="8418" y="3377"/>
                  </a:cubicBezTo>
                  <a:cubicBezTo>
                    <a:pt x="9144" y="2555"/>
                    <a:pt x="9097" y="1305"/>
                    <a:pt x="8275" y="567"/>
                  </a:cubicBezTo>
                  <a:cubicBezTo>
                    <a:pt x="8251" y="555"/>
                    <a:pt x="8240" y="519"/>
                    <a:pt x="8204" y="507"/>
                  </a:cubicBezTo>
                  <a:cubicBezTo>
                    <a:pt x="7830" y="167"/>
                    <a:pt x="7356" y="0"/>
                    <a:pt x="68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083;p50"/>
            <p:cNvSpPr/>
            <p:nvPr/>
          </p:nvSpPr>
          <p:spPr>
            <a:xfrm>
              <a:off x="12883177" y="4049777"/>
              <a:ext cx="878508" cy="1475695"/>
            </a:xfrm>
            <a:custGeom>
              <a:avLst/>
              <a:gdLst/>
              <a:ahLst/>
              <a:cxnLst/>
              <a:rect l="l" t="t" r="r" b="b"/>
              <a:pathLst>
                <a:path w="15133" h="25420" extrusionOk="0">
                  <a:moveTo>
                    <a:pt x="5977" y="0"/>
                  </a:moveTo>
                  <a:cubicBezTo>
                    <a:pt x="1619" y="4382"/>
                    <a:pt x="0" y="11382"/>
                    <a:pt x="2643" y="17145"/>
                  </a:cubicBezTo>
                  <a:cubicBezTo>
                    <a:pt x="4072" y="20157"/>
                    <a:pt x="7227" y="22205"/>
                    <a:pt x="10228" y="23789"/>
                  </a:cubicBezTo>
                  <a:cubicBezTo>
                    <a:pt x="11775" y="24586"/>
                    <a:pt x="13407" y="25134"/>
                    <a:pt x="15073" y="25420"/>
                  </a:cubicBezTo>
                  <a:lnTo>
                    <a:pt x="15133" y="23027"/>
                  </a:lnTo>
                  <a:lnTo>
                    <a:pt x="15133" y="23027"/>
                  </a:lnTo>
                  <a:cubicBezTo>
                    <a:pt x="15090" y="23027"/>
                    <a:pt x="15046" y="23028"/>
                    <a:pt x="15003" y="23028"/>
                  </a:cubicBezTo>
                  <a:cubicBezTo>
                    <a:pt x="9691" y="23028"/>
                    <a:pt x="4570" y="19414"/>
                    <a:pt x="2786" y="14407"/>
                  </a:cubicBezTo>
                  <a:cubicBezTo>
                    <a:pt x="1203" y="10001"/>
                    <a:pt x="2346" y="4775"/>
                    <a:pt x="5465" y="1310"/>
                  </a:cubicBezTo>
                  <a:cubicBezTo>
                    <a:pt x="5799" y="941"/>
                    <a:pt x="5965" y="464"/>
                    <a:pt x="5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84;p50"/>
            <p:cNvSpPr/>
            <p:nvPr/>
          </p:nvSpPr>
          <p:spPr>
            <a:xfrm>
              <a:off x="12798827" y="5461846"/>
              <a:ext cx="1412824" cy="734074"/>
            </a:xfrm>
            <a:custGeom>
              <a:avLst/>
              <a:gdLst/>
              <a:ahLst/>
              <a:cxnLst/>
              <a:rect l="l" t="t" r="r" b="b"/>
              <a:pathLst>
                <a:path w="24337" h="12645" extrusionOk="0">
                  <a:moveTo>
                    <a:pt x="15562" y="1"/>
                  </a:moveTo>
                  <a:lnTo>
                    <a:pt x="15562" y="1"/>
                  </a:lnTo>
                  <a:cubicBezTo>
                    <a:pt x="13657" y="262"/>
                    <a:pt x="12335" y="894"/>
                    <a:pt x="10407" y="1155"/>
                  </a:cubicBezTo>
                  <a:cubicBezTo>
                    <a:pt x="9907" y="3477"/>
                    <a:pt x="8418" y="5573"/>
                    <a:pt x="6382" y="6811"/>
                  </a:cubicBezTo>
                  <a:cubicBezTo>
                    <a:pt x="5073" y="7597"/>
                    <a:pt x="3549" y="8013"/>
                    <a:pt x="2037" y="8061"/>
                  </a:cubicBezTo>
                  <a:cubicBezTo>
                    <a:pt x="917" y="8097"/>
                    <a:pt x="13" y="9002"/>
                    <a:pt x="13" y="10133"/>
                  </a:cubicBezTo>
                  <a:lnTo>
                    <a:pt x="1" y="10133"/>
                  </a:lnTo>
                  <a:lnTo>
                    <a:pt x="1" y="12645"/>
                  </a:lnTo>
                  <a:lnTo>
                    <a:pt x="24337" y="12645"/>
                  </a:lnTo>
                  <a:lnTo>
                    <a:pt x="24337" y="11097"/>
                  </a:lnTo>
                  <a:cubicBezTo>
                    <a:pt x="24337" y="9668"/>
                    <a:pt x="23361" y="8406"/>
                    <a:pt x="21956" y="8073"/>
                  </a:cubicBezTo>
                  <a:cubicBezTo>
                    <a:pt x="20563" y="7763"/>
                    <a:pt x="19217" y="7204"/>
                    <a:pt x="18086" y="6311"/>
                  </a:cubicBezTo>
                  <a:cubicBezTo>
                    <a:pt x="16217" y="4834"/>
                    <a:pt x="15026" y="2334"/>
                    <a:pt x="15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85;p50"/>
            <p:cNvSpPr/>
            <p:nvPr/>
          </p:nvSpPr>
          <p:spPr>
            <a:xfrm>
              <a:off x="12707568" y="5461846"/>
              <a:ext cx="1412882" cy="734074"/>
            </a:xfrm>
            <a:custGeom>
              <a:avLst/>
              <a:gdLst/>
              <a:ahLst/>
              <a:cxnLst/>
              <a:rect l="l" t="t" r="r" b="b"/>
              <a:pathLst>
                <a:path w="24338" h="12645" extrusionOk="0">
                  <a:moveTo>
                    <a:pt x="15551" y="1"/>
                  </a:moveTo>
                  <a:lnTo>
                    <a:pt x="15551" y="1"/>
                  </a:lnTo>
                  <a:cubicBezTo>
                    <a:pt x="13646" y="262"/>
                    <a:pt x="12324" y="894"/>
                    <a:pt x="10407" y="1155"/>
                  </a:cubicBezTo>
                  <a:cubicBezTo>
                    <a:pt x="9895" y="3477"/>
                    <a:pt x="8407" y="5573"/>
                    <a:pt x="6371" y="6811"/>
                  </a:cubicBezTo>
                  <a:cubicBezTo>
                    <a:pt x="5061" y="7597"/>
                    <a:pt x="3549" y="8013"/>
                    <a:pt x="2025" y="8061"/>
                  </a:cubicBezTo>
                  <a:cubicBezTo>
                    <a:pt x="906" y="8097"/>
                    <a:pt x="1" y="9002"/>
                    <a:pt x="1" y="10133"/>
                  </a:cubicBezTo>
                  <a:lnTo>
                    <a:pt x="1" y="12645"/>
                  </a:lnTo>
                  <a:lnTo>
                    <a:pt x="24337" y="12645"/>
                  </a:lnTo>
                  <a:lnTo>
                    <a:pt x="24337" y="11097"/>
                  </a:lnTo>
                  <a:cubicBezTo>
                    <a:pt x="24337" y="9668"/>
                    <a:pt x="23349" y="8406"/>
                    <a:pt x="21956" y="8073"/>
                  </a:cubicBezTo>
                  <a:cubicBezTo>
                    <a:pt x="20551" y="7763"/>
                    <a:pt x="19218" y="7204"/>
                    <a:pt x="18087" y="6311"/>
                  </a:cubicBezTo>
                  <a:cubicBezTo>
                    <a:pt x="16205" y="4834"/>
                    <a:pt x="15015" y="2334"/>
                    <a:pt x="1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086;p50"/>
            <p:cNvSpPr/>
            <p:nvPr/>
          </p:nvSpPr>
          <p:spPr>
            <a:xfrm>
              <a:off x="13146503" y="5459756"/>
              <a:ext cx="635269" cy="638752"/>
            </a:xfrm>
            <a:custGeom>
              <a:avLst/>
              <a:gdLst/>
              <a:ahLst/>
              <a:cxnLst/>
              <a:rect l="l" t="t" r="r" b="b"/>
              <a:pathLst>
                <a:path w="10943" h="11003" extrusionOk="0">
                  <a:moveTo>
                    <a:pt x="8013" y="1"/>
                  </a:moveTo>
                  <a:cubicBezTo>
                    <a:pt x="6085" y="275"/>
                    <a:pt x="4775" y="894"/>
                    <a:pt x="2858" y="1168"/>
                  </a:cubicBezTo>
                  <a:cubicBezTo>
                    <a:pt x="2453" y="3025"/>
                    <a:pt x="1429" y="4716"/>
                    <a:pt x="0" y="5966"/>
                  </a:cubicBezTo>
                  <a:cubicBezTo>
                    <a:pt x="727" y="7645"/>
                    <a:pt x="1477" y="9323"/>
                    <a:pt x="2215" y="11002"/>
                  </a:cubicBezTo>
                  <a:cubicBezTo>
                    <a:pt x="3072" y="10574"/>
                    <a:pt x="3941" y="10157"/>
                    <a:pt x="4834" y="9716"/>
                  </a:cubicBezTo>
                  <a:cubicBezTo>
                    <a:pt x="6858" y="8680"/>
                    <a:pt x="8906" y="7633"/>
                    <a:pt x="10942" y="6609"/>
                  </a:cubicBezTo>
                  <a:cubicBezTo>
                    <a:pt x="10811" y="6525"/>
                    <a:pt x="10668" y="6418"/>
                    <a:pt x="10537" y="6311"/>
                  </a:cubicBezTo>
                  <a:cubicBezTo>
                    <a:pt x="8668" y="4835"/>
                    <a:pt x="7478" y="2334"/>
                    <a:pt x="8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087;p50"/>
            <p:cNvSpPr/>
            <p:nvPr/>
          </p:nvSpPr>
          <p:spPr>
            <a:xfrm>
              <a:off x="13575743" y="5081021"/>
              <a:ext cx="520499" cy="315922"/>
            </a:xfrm>
            <a:custGeom>
              <a:avLst/>
              <a:gdLst/>
              <a:ahLst/>
              <a:cxnLst/>
              <a:rect l="l" t="t" r="r" b="b"/>
              <a:pathLst>
                <a:path w="8966" h="5442" extrusionOk="0">
                  <a:moveTo>
                    <a:pt x="8323" y="0"/>
                  </a:moveTo>
                  <a:lnTo>
                    <a:pt x="0" y="4156"/>
                  </a:lnTo>
                  <a:lnTo>
                    <a:pt x="643" y="5441"/>
                  </a:lnTo>
                  <a:lnTo>
                    <a:pt x="8966" y="1274"/>
                  </a:lnTo>
                  <a:lnTo>
                    <a:pt x="8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88;p50"/>
            <p:cNvSpPr/>
            <p:nvPr/>
          </p:nvSpPr>
          <p:spPr>
            <a:xfrm>
              <a:off x="13595771" y="5114169"/>
              <a:ext cx="500471" cy="282077"/>
            </a:xfrm>
            <a:custGeom>
              <a:avLst/>
              <a:gdLst/>
              <a:ahLst/>
              <a:cxnLst/>
              <a:rect l="l" t="t" r="r" b="b"/>
              <a:pathLst>
                <a:path w="8621" h="4859" extrusionOk="0">
                  <a:moveTo>
                    <a:pt x="8275" y="1"/>
                  </a:moveTo>
                  <a:cubicBezTo>
                    <a:pt x="5573" y="1489"/>
                    <a:pt x="2787" y="2870"/>
                    <a:pt x="1" y="4263"/>
                  </a:cubicBezTo>
                  <a:lnTo>
                    <a:pt x="298" y="4858"/>
                  </a:lnTo>
                  <a:lnTo>
                    <a:pt x="8621" y="691"/>
                  </a:lnTo>
                  <a:lnTo>
                    <a:pt x="82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89;p50"/>
            <p:cNvSpPr/>
            <p:nvPr/>
          </p:nvSpPr>
          <p:spPr>
            <a:xfrm>
              <a:off x="13143716" y="5181916"/>
              <a:ext cx="1040997" cy="741679"/>
            </a:xfrm>
            <a:custGeom>
              <a:avLst/>
              <a:gdLst/>
              <a:ahLst/>
              <a:cxnLst/>
              <a:rect l="l" t="t" r="r" b="b"/>
              <a:pathLst>
                <a:path w="17932" h="12776" extrusionOk="0">
                  <a:moveTo>
                    <a:pt x="15396" y="1"/>
                  </a:moveTo>
                  <a:lnTo>
                    <a:pt x="1" y="7704"/>
                  </a:lnTo>
                  <a:lnTo>
                    <a:pt x="2537" y="12776"/>
                  </a:lnTo>
                  <a:lnTo>
                    <a:pt x="17932" y="5073"/>
                  </a:lnTo>
                  <a:lnTo>
                    <a:pt x="153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090;p50"/>
            <p:cNvSpPr/>
            <p:nvPr/>
          </p:nvSpPr>
          <p:spPr>
            <a:xfrm>
              <a:off x="13186617" y="5217851"/>
              <a:ext cx="906838" cy="531587"/>
            </a:xfrm>
            <a:custGeom>
              <a:avLst/>
              <a:gdLst/>
              <a:ahLst/>
              <a:cxnLst/>
              <a:rect l="l" t="t" r="r" b="b"/>
              <a:pathLst>
                <a:path w="15621" h="9157" extrusionOk="0">
                  <a:moveTo>
                    <a:pt x="14954" y="1"/>
                  </a:moveTo>
                  <a:cubicBezTo>
                    <a:pt x="9918" y="2715"/>
                    <a:pt x="4941" y="5573"/>
                    <a:pt x="0" y="8514"/>
                  </a:cubicBezTo>
                  <a:lnTo>
                    <a:pt x="310" y="9157"/>
                  </a:lnTo>
                  <a:cubicBezTo>
                    <a:pt x="429" y="9097"/>
                    <a:pt x="548" y="9026"/>
                    <a:pt x="667" y="8966"/>
                  </a:cubicBezTo>
                  <a:cubicBezTo>
                    <a:pt x="5596" y="6299"/>
                    <a:pt x="10656" y="3906"/>
                    <a:pt x="15621" y="1346"/>
                  </a:cubicBezTo>
                  <a:lnTo>
                    <a:pt x="149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091;p50"/>
            <p:cNvSpPr/>
            <p:nvPr/>
          </p:nvSpPr>
          <p:spPr>
            <a:xfrm>
              <a:off x="13039338" y="3959911"/>
              <a:ext cx="110648" cy="110648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30" y="0"/>
                    <a:pt x="1" y="417"/>
                    <a:pt x="1" y="953"/>
                  </a:cubicBezTo>
                  <a:cubicBezTo>
                    <a:pt x="1" y="1489"/>
                    <a:pt x="430" y="1905"/>
                    <a:pt x="953" y="1905"/>
                  </a:cubicBezTo>
                  <a:cubicBezTo>
                    <a:pt x="1489" y="1905"/>
                    <a:pt x="1906" y="1477"/>
                    <a:pt x="1906" y="953"/>
                  </a:cubicBezTo>
                  <a:cubicBezTo>
                    <a:pt x="1906" y="417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092;p50"/>
            <p:cNvSpPr/>
            <p:nvPr/>
          </p:nvSpPr>
          <p:spPr>
            <a:xfrm>
              <a:off x="13416041" y="5924872"/>
              <a:ext cx="126554" cy="125916"/>
            </a:xfrm>
            <a:custGeom>
              <a:avLst/>
              <a:gdLst/>
              <a:ahLst/>
              <a:cxnLst/>
              <a:rect l="l" t="t" r="r" b="b"/>
              <a:pathLst>
                <a:path w="2180" h="2169" extrusionOk="0">
                  <a:moveTo>
                    <a:pt x="1125" y="1"/>
                  </a:moveTo>
                  <a:cubicBezTo>
                    <a:pt x="1112" y="1"/>
                    <a:pt x="1098" y="1"/>
                    <a:pt x="1084" y="2"/>
                  </a:cubicBezTo>
                  <a:cubicBezTo>
                    <a:pt x="489" y="2"/>
                    <a:pt x="1" y="478"/>
                    <a:pt x="1" y="1085"/>
                  </a:cubicBezTo>
                  <a:cubicBezTo>
                    <a:pt x="1" y="1681"/>
                    <a:pt x="477" y="2169"/>
                    <a:pt x="1084" y="2169"/>
                  </a:cubicBezTo>
                  <a:cubicBezTo>
                    <a:pt x="1680" y="2169"/>
                    <a:pt x="2180" y="1692"/>
                    <a:pt x="2180" y="1085"/>
                  </a:cubicBezTo>
                  <a:cubicBezTo>
                    <a:pt x="2180" y="492"/>
                    <a:pt x="1702" y="1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093;p50"/>
            <p:cNvSpPr/>
            <p:nvPr/>
          </p:nvSpPr>
          <p:spPr>
            <a:xfrm>
              <a:off x="13270910" y="5394098"/>
              <a:ext cx="72624" cy="72624"/>
            </a:xfrm>
            <a:custGeom>
              <a:avLst/>
              <a:gdLst/>
              <a:ahLst/>
              <a:cxnLst/>
              <a:rect l="l" t="t" r="r" b="b"/>
              <a:pathLst>
                <a:path w="1251" h="1251" extrusionOk="0">
                  <a:moveTo>
                    <a:pt x="652" y="0"/>
                  </a:moveTo>
                  <a:cubicBezTo>
                    <a:pt x="645" y="0"/>
                    <a:pt x="638" y="1"/>
                    <a:pt x="632" y="1"/>
                  </a:cubicBezTo>
                  <a:cubicBezTo>
                    <a:pt x="286" y="1"/>
                    <a:pt x="1" y="286"/>
                    <a:pt x="1" y="632"/>
                  </a:cubicBezTo>
                  <a:cubicBezTo>
                    <a:pt x="1" y="965"/>
                    <a:pt x="286" y="1251"/>
                    <a:pt x="632" y="1251"/>
                  </a:cubicBezTo>
                  <a:cubicBezTo>
                    <a:pt x="965" y="1251"/>
                    <a:pt x="1251" y="965"/>
                    <a:pt x="1251" y="632"/>
                  </a:cubicBezTo>
                  <a:cubicBezTo>
                    <a:pt x="1251" y="282"/>
                    <a:pt x="976" y="0"/>
                    <a:pt x="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36203" y="102314"/>
            <a:ext cx="4371012" cy="426720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00200" y="3343067"/>
            <a:ext cx="1847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886028"/>
            <a:ext cx="18458689" cy="2407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CxHyOz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: y : z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: q : r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3400" y="1925026"/>
            <a:ext cx="14263233" cy="163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67675" y="5558327"/>
                <a:ext cx="12083469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%</m:t>
                          </m:r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%</m:t>
                          </m:r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sub>
                          </m:sSub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%</m:t>
                          </m:r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</m:sub>
                          </m:sSub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000" b="1" i="1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000" b="1" i="1"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675" y="5558327"/>
                <a:ext cx="12083469" cy="1248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65325" y="6834456"/>
            <a:ext cx="17173503" cy="3179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14000"/>
              </a:lnSpc>
              <a:spcBef>
                <a:spcPts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14000"/>
              </a:lnSpc>
              <a:spcBef>
                <a:spcPts val="0"/>
              </a:spcBef>
            </a:pP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CTPTvà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CTĐGN: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 (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lnSpc>
                <a:spcPct val="114000"/>
              </a:lnSpc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đó: p, q, r là các số nguyên tối giản ; x, y, z, n là số nguyên dương.</a:t>
            </a:r>
          </a:p>
          <a:p>
            <a:pPr marL="30480" marR="30480" algn="just">
              <a:lnSpc>
                <a:spcPct val="114000"/>
              </a:lnSpc>
              <a:spcBef>
                <a:spcPts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CTPT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784931" y="4274639"/>
                <a:ext cx="8156015" cy="1155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0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000" b="1" i="1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sub>
                      </m:sSub>
                      <m:r>
                        <a:rPr lang="en-US" sz="4000" b="1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sub>
                          </m:sSub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000" b="1" i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4000" b="1" i="1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</m:sub>
                          </m:sSub>
                        </m:num>
                        <m:den>
                          <m:r>
                            <a:rPr lang="en-US" sz="4000" b="1" i="0"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31" y="4274639"/>
                <a:ext cx="8156015" cy="11553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577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4" grpId="0"/>
      <p:bldP spid="57" grpId="0"/>
      <p:bldP spid="57" grpId="1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81000" y="342900"/>
            <a:ext cx="13884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vi-VN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CÔNG THỨC PHÂN TỬ HỢP CHẤT HỮU CƠ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947" y="1126378"/>
            <a:ext cx="1744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49" y="2809952"/>
            <a:ext cx="8798293" cy="5908343"/>
          </a:xfrm>
          <a:prstGeom prst="rect">
            <a:avLst/>
          </a:prstGeom>
        </p:spPr>
      </p:pic>
      <p:sp>
        <p:nvSpPr>
          <p:cNvPr id="8" name="Google Shape;783;p44">
            <a:extLst>
              <a:ext uri="{FF2B5EF4-FFF2-40B4-BE49-F238E27FC236}">
                <a16:creationId xmlns:a16="http://schemas.microsoft.com/office/drawing/2014/main" id="{CC60C884-3056-FC7C-0EF4-22D03AFA2593}"/>
              </a:ext>
            </a:extLst>
          </p:cNvPr>
          <p:cNvSpPr txBox="1">
            <a:spLocks/>
          </p:cNvSpPr>
          <p:nvPr/>
        </p:nvSpPr>
        <p:spPr>
          <a:xfrm>
            <a:off x="9491654" y="4261574"/>
            <a:ext cx="8375729" cy="224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phổ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camphor</a:t>
            </a: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m/z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peak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152.</a:t>
            </a:r>
            <a:endParaRPr lang="vi-VN" sz="4000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783;p44">
            <a:extLst>
              <a:ext uri="{FF2B5EF4-FFF2-40B4-BE49-F238E27FC236}">
                <a16:creationId xmlns:a16="http://schemas.microsoft.com/office/drawing/2014/main" id="{FC267703-1DE6-4E74-A4AD-D7B995DBB248}"/>
              </a:ext>
            </a:extLst>
          </p:cNvPr>
          <p:cNvSpPr txBox="1">
            <a:spLocks/>
          </p:cNvSpPr>
          <p:nvPr/>
        </p:nvSpPr>
        <p:spPr>
          <a:xfrm>
            <a:off x="9505395" y="1689435"/>
            <a:ext cx="825333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phân tích nguyên tố cho biết phần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các nguyên tố trong 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camphor</a:t>
            </a: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78,94</a:t>
            </a: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C; 10,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H; 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10,53</a:t>
            </a:r>
            <a:r>
              <a:rPr lang="vi-VN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O.</a:t>
            </a:r>
          </a:p>
        </p:txBody>
      </p:sp>
      <p:sp>
        <p:nvSpPr>
          <p:cNvPr id="10" name="Google Shape;783;p44">
            <a:extLst>
              <a:ext uri="{FF2B5EF4-FFF2-40B4-BE49-F238E27FC236}">
                <a16:creationId xmlns:a16="http://schemas.microsoft.com/office/drawing/2014/main" id="{FC267703-1DE6-4E74-A4AD-D7B995DBB248}"/>
              </a:ext>
            </a:extLst>
          </p:cNvPr>
          <p:cNvSpPr txBox="1">
            <a:spLocks/>
          </p:cNvSpPr>
          <p:nvPr/>
        </p:nvSpPr>
        <p:spPr>
          <a:xfrm>
            <a:off x="9419778" y="6515100"/>
            <a:ext cx="8253332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CTĐGN</a:t>
            </a:r>
          </a:p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4000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CTPT</a:t>
            </a:r>
            <a:endParaRPr lang="vi-VN" sz="4000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11400" y="7429500"/>
            <a:ext cx="4371012" cy="4267200"/>
          </a:xfrm>
          <a:prstGeom prst="rect">
            <a:avLst/>
          </a:prstGeom>
        </p:spPr>
      </p:pic>
      <p:sp>
        <p:nvSpPr>
          <p:cNvPr id="12" name="Google Shape;783;p44">
            <a:extLst>
              <a:ext uri="{FF2B5EF4-FFF2-40B4-BE49-F238E27FC236}">
                <a16:creationId xmlns:a16="http://schemas.microsoft.com/office/drawing/2014/main" id="{CC60C884-3056-FC7C-0EF4-22D03AFA2593}"/>
              </a:ext>
            </a:extLst>
          </p:cNvPr>
          <p:cNvSpPr txBox="1">
            <a:spLocks/>
          </p:cNvSpPr>
          <p:nvPr/>
        </p:nvSpPr>
        <p:spPr>
          <a:xfrm>
            <a:off x="685800" y="1679677"/>
            <a:ext cx="2911669" cy="87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400" b="1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 defTabSz="1828800">
              <a:buClr>
                <a:srgbClr val="211F1F"/>
              </a:buClr>
              <a:buSzPts val="1100"/>
            </a:pP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73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8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43319" y="155985"/>
            <a:ext cx="13884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vi-VN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CÔNG THỨC PHÂN TỬ HỢP CHẤT HỮU CƠ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98" y="7719200"/>
            <a:ext cx="2259085" cy="2549687"/>
          </a:xfrm>
          <a:prstGeom prst="rect">
            <a:avLst/>
          </a:prstGeom>
        </p:spPr>
      </p:pic>
      <p:pic>
        <p:nvPicPr>
          <p:cNvPr id="11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207070" y="8253130"/>
            <a:ext cx="2080930" cy="2058229"/>
          </a:xfrm>
          <a:prstGeom prst="rect">
            <a:avLst/>
          </a:prstGeom>
        </p:spPr>
      </p:pic>
      <p:sp>
        <p:nvSpPr>
          <p:cNvPr id="12" name="Google Shape;1053;p50"/>
          <p:cNvSpPr/>
          <p:nvPr/>
        </p:nvSpPr>
        <p:spPr>
          <a:xfrm rot="5400000">
            <a:off x="-3158339" y="4349097"/>
            <a:ext cx="6803316" cy="2467838"/>
          </a:xfrm>
          <a:custGeom>
            <a:avLst/>
            <a:gdLst/>
            <a:ahLst/>
            <a:cxnLst/>
            <a:rect l="l" t="t" r="r" b="b"/>
            <a:pathLst>
              <a:path w="83976" h="38569" extrusionOk="0">
                <a:moveTo>
                  <a:pt x="28830" y="0"/>
                </a:moveTo>
                <a:cubicBezTo>
                  <a:pt x="25275" y="0"/>
                  <a:pt x="21679" y="966"/>
                  <a:pt x="18444" y="2493"/>
                </a:cubicBezTo>
                <a:cubicBezTo>
                  <a:pt x="12264" y="5410"/>
                  <a:pt x="7061" y="10363"/>
                  <a:pt x="3858" y="16411"/>
                </a:cubicBezTo>
                <a:cubicBezTo>
                  <a:pt x="1299" y="21245"/>
                  <a:pt x="1" y="31294"/>
                  <a:pt x="132" y="38569"/>
                </a:cubicBezTo>
                <a:lnTo>
                  <a:pt x="83976" y="38569"/>
                </a:lnTo>
                <a:cubicBezTo>
                  <a:pt x="82748" y="36249"/>
                  <a:pt x="80081" y="34802"/>
                  <a:pt x="77461" y="34802"/>
                </a:cubicBezTo>
                <a:cubicBezTo>
                  <a:pt x="76397" y="34802"/>
                  <a:pt x="75340" y="35041"/>
                  <a:pt x="74391" y="35557"/>
                </a:cubicBezTo>
                <a:cubicBezTo>
                  <a:pt x="73700" y="29877"/>
                  <a:pt x="71117" y="24281"/>
                  <a:pt x="66616" y="20721"/>
                </a:cubicBezTo>
                <a:cubicBezTo>
                  <a:pt x="63732" y="18434"/>
                  <a:pt x="60028" y="17120"/>
                  <a:pt x="56374" y="17120"/>
                </a:cubicBezTo>
                <a:cubicBezTo>
                  <a:pt x="54341" y="17120"/>
                  <a:pt x="52323" y="17527"/>
                  <a:pt x="50471" y="18400"/>
                </a:cubicBezTo>
                <a:cubicBezTo>
                  <a:pt x="48590" y="14756"/>
                  <a:pt x="46649" y="11113"/>
                  <a:pt x="44042" y="7922"/>
                </a:cubicBezTo>
                <a:cubicBezTo>
                  <a:pt x="41434" y="4755"/>
                  <a:pt x="38113" y="2064"/>
                  <a:pt x="34207" y="814"/>
                </a:cubicBezTo>
                <a:cubicBezTo>
                  <a:pt x="32461" y="254"/>
                  <a:pt x="30651" y="0"/>
                  <a:pt x="288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85138" y="-2107215"/>
            <a:ext cx="4371012" cy="4267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" y="925426"/>
            <a:ext cx="1744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81729" y="2389617"/>
            <a:ext cx="1011475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Gọi CTPT của camphor: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C</a:t>
            </a:r>
            <a:r>
              <a:rPr kumimoji="0" lang="vi-VN" altLang="en-US" sz="3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altLang="en-US" sz="3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vi-VN" altLang="en-US" sz="3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Ta có tỉ lệ phần trăm các nguyên tố trong phân tử:</a:t>
            </a:r>
            <a:endParaRPr kumimoji="0" lang="vi-VN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08" y="3759499"/>
            <a:ext cx="14668214" cy="171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83655" y="5824333"/>
            <a:ext cx="14638623" cy="380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TĐGN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</a:t>
            </a:r>
            <a:r>
              <a:rPr kumimoji="0" lang="vi-VN" altLang="en-US" sz="3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10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altLang="en-US" sz="3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endParaRPr kumimoji="0" lang="vi-VN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Từ phổ khối lượng của camphor ta có phân tử khối của camphor: M = 152</a:t>
            </a:r>
          </a:p>
          <a:p>
            <a:pPr indent="0">
              <a:lnSpc>
                <a:spcPct val="114000"/>
              </a:lnSpc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có: 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kumimoji="0" lang="vi-VN" altLang="en-US" sz="3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altLang="en-US" sz="3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vi-VN" altLang="en-US" sz="3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kumimoji="0" lang="vi-VN" altLang="en-US" sz="36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= (C</a:t>
            </a:r>
            <a:r>
              <a:rPr kumimoji="0" lang="vi-VN" altLang="en-US" sz="3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10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altLang="en-US" sz="3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O)</a:t>
            </a:r>
            <a:r>
              <a:rPr kumimoji="0" lang="vi-VN" altLang="en-US" sz="3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 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14000"/>
              </a:lnSpc>
            </a:pP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 (12.10 + 16.1 + 16).n = 152 </a:t>
            </a:r>
          </a:p>
          <a:p>
            <a:pPr indent="0">
              <a:lnSpc>
                <a:spcPct val="114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=&gt; n = 1.</a:t>
            </a:r>
          </a:p>
          <a:p>
            <a:pPr marL="0" marR="0" lvl="0" indent="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 CTPT của camphor là 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kumimoji="0" lang="vi-VN" altLang="en-US" sz="36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10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altLang="en-US" sz="36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kumimoji="0" lang="vi-VN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fr-FR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fr-FR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477238" y="1745593"/>
            <a:ext cx="38715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3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kumimoji="0" lang="vi-VN" alt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17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1488</Words>
  <Application>Microsoft Office PowerPoint</Application>
  <PresentationFormat>Custom</PresentationFormat>
  <Paragraphs>148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#9Slide04 Chonburi</vt:lpstr>
      <vt:lpstr>#9Slide05 Lobster</vt:lpstr>
      <vt:lpstr>Peace Sans Bold</vt:lpstr>
      <vt:lpstr>#9Slide03 Bebas Neue Bold</vt:lpstr>
      <vt:lpstr>Wingdings</vt:lpstr>
      <vt:lpstr>Roboto</vt:lpstr>
      <vt:lpstr>Calibri</vt:lpstr>
      <vt:lpstr>Cambria Math</vt:lpstr>
      <vt:lpstr>Times New Roman</vt:lpstr>
      <vt:lpstr>Arial</vt:lpstr>
      <vt:lpstr>#9Slide05 SVNUT Triumph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2023-08-30T08:59:35Z</dcterms:modified>
  <dc:identifier>DAFOa2l7swg</dc:identifier>
</cp:coreProperties>
</file>