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300" r:id="rId2"/>
    <p:sldId id="385" r:id="rId3"/>
    <p:sldId id="302" r:id="rId4"/>
    <p:sldId id="292" r:id="rId5"/>
    <p:sldId id="409" r:id="rId6"/>
    <p:sldId id="334" r:id="rId7"/>
    <p:sldId id="280" r:id="rId8"/>
    <p:sldId id="260" r:id="rId9"/>
    <p:sldId id="406" r:id="rId10"/>
    <p:sldId id="290" r:id="rId11"/>
    <p:sldId id="293" r:id="rId12"/>
    <p:sldId id="281" r:id="rId13"/>
    <p:sldId id="306" r:id="rId14"/>
    <p:sldId id="408" r:id="rId15"/>
    <p:sldId id="308" r:id="rId16"/>
    <p:sldId id="411" r:id="rId17"/>
    <p:sldId id="412" r:id="rId18"/>
    <p:sldId id="287" r:id="rId19"/>
    <p:sldId id="407" r:id="rId20"/>
    <p:sldId id="299" r:id="rId21"/>
    <p:sldId id="410" r:id="rId22"/>
    <p:sldId id="396" r:id="rId23"/>
    <p:sldId id="315" r:id="rId24"/>
    <p:sldId id="400" r:id="rId25"/>
    <p:sldId id="331" r:id="rId26"/>
    <p:sldId id="295" r:id="rId27"/>
    <p:sldId id="329" r:id="rId28"/>
    <p:sldId id="343" r:id="rId29"/>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ieu Phan Van" initials="" lastIdx="29"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CC"/>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78" autoAdjust="0"/>
    <p:restoredTop sz="94657"/>
  </p:normalViewPr>
  <p:slideViewPr>
    <p:cSldViewPr snapToGrid="0">
      <p:cViewPr varScale="1">
        <p:scale>
          <a:sx n="60" d="100"/>
          <a:sy n="60" d="100"/>
        </p:scale>
        <p:origin x="944" y="28"/>
      </p:cViewPr>
      <p:guideLst>
        <p:guide orient="horz" pos="2160"/>
        <p:guide pos="3840"/>
      </p:guideLst>
    </p:cSldViewPr>
  </p:slideViewPr>
  <p:notesTextViewPr>
    <p:cViewPr>
      <p:scale>
        <a:sx n="1" d="1"/>
        <a:sy n="1" d="1"/>
      </p:scale>
      <p:origin x="0" y="0"/>
    </p:cViewPr>
  </p:notesTextViewPr>
  <p:notesViewPr>
    <p:cSldViewPr snapToGrid="0">
      <p:cViewPr varScale="1">
        <p:scale>
          <a:sx n="48" d="100"/>
          <a:sy n="48" d="100"/>
        </p:scale>
        <p:origin x="2684" y="4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A3A8F48-68D5-98E5-21A5-9F85106250D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29C3295-1370-8F7F-F55E-B5B2A9A6257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7719B8C-2A78-4F2D-901A-06847F34A1EA}" type="datetimeFigureOut">
              <a:rPr lang="en-US" smtClean="0"/>
              <a:t>12/21/2022</a:t>
            </a:fld>
            <a:endParaRPr lang="en-US"/>
          </a:p>
        </p:txBody>
      </p:sp>
      <p:sp>
        <p:nvSpPr>
          <p:cNvPr id="4" name="Footer Placeholder 3">
            <a:extLst>
              <a:ext uri="{FF2B5EF4-FFF2-40B4-BE49-F238E27FC236}">
                <a16:creationId xmlns:a16="http://schemas.microsoft.com/office/drawing/2014/main" id="{348A179E-4AE5-4D85-65D3-92F997A9CBF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C3178CD-3970-DD7F-B46A-FE8FD56F682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91D0704-9D8D-410E-B3EC-90A226C5CB47}" type="slidenum">
              <a:rPr lang="en-US" smtClean="0"/>
              <a:t>‹#›</a:t>
            </a:fld>
            <a:endParaRPr lang="en-US"/>
          </a:p>
        </p:txBody>
      </p:sp>
    </p:spTree>
    <p:extLst>
      <p:ext uri="{BB962C8B-B14F-4D97-AF65-F5344CB8AC3E}">
        <p14:creationId xmlns:p14="http://schemas.microsoft.com/office/powerpoint/2010/main" val="10457309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C4440AAB-4098-414D-A2E7-DDAE3E143503}" type="datetimeFigureOut">
              <a:rPr lang="en-US"/>
              <a:pPr>
                <a:defRPr/>
              </a:pPr>
              <a:t>12/21/2022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31AD9E24-36D6-4386-A3EE-40B3FD9110F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31AD9E24-36D6-4386-A3EE-40B3FD9110F3}" type="slidenum">
              <a:rPr lang="en-US" smtClean="0"/>
              <a:pPr>
                <a:defRPr/>
              </a:pPr>
              <a:t>26</a:t>
            </a:fld>
            <a:endParaRPr lang="en-US"/>
          </a:p>
        </p:txBody>
      </p:sp>
    </p:spTree>
    <p:extLst>
      <p:ext uri="{BB962C8B-B14F-4D97-AF65-F5344CB8AC3E}">
        <p14:creationId xmlns:p14="http://schemas.microsoft.com/office/powerpoint/2010/main" val="3654423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522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BDE7B2E-FA4A-45F8-9E4A-EFE047C3FFD9}" type="slidenum">
              <a:rPr lang="en-US">
                <a:cs typeface="Arial" charset="0"/>
              </a:rPr>
              <a:pPr fontAlgn="base">
                <a:spcBef>
                  <a:spcPct val="0"/>
                </a:spcBef>
                <a:spcAft>
                  <a:spcPct val="0"/>
                </a:spcAft>
                <a:defRPr/>
              </a:pPr>
              <a:t>28</a:t>
            </a:fld>
            <a:endParaRPr lang="en-US">
              <a:cs typeface="Arial" charset="0"/>
            </a:endParaRPr>
          </a:p>
        </p:txBody>
      </p:sp>
    </p:spTree>
    <p:extLst>
      <p:ext uri="{BB962C8B-B14F-4D97-AF65-F5344CB8AC3E}">
        <p14:creationId xmlns:p14="http://schemas.microsoft.com/office/powerpoint/2010/main" val="4365107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Tree>
  </p:cSld>
  <p:clrMapOvr>
    <a:masterClrMapping/>
  </p:clrMapOvr>
  <p:transition spd="med">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0"/>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4595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0866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8929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11"/>
          <p:cNvPicPr>
            <a:picLocks noChangeAspect="1"/>
          </p:cNvPicPr>
          <p:nvPr userDrawn="1"/>
        </p:nvPicPr>
        <p:blipFill>
          <a:blip r:embed="rId9"/>
          <a:srcRect/>
          <a:stretch>
            <a:fillRect/>
          </a:stretch>
        </p:blipFill>
        <p:spPr bwMode="auto">
          <a:xfrm>
            <a:off x="-22225" y="0"/>
            <a:ext cx="12214225" cy="6850063"/>
          </a:xfrm>
          <a:prstGeom prst="rect">
            <a:avLst/>
          </a:prstGeom>
          <a:noFill/>
          <a:ln w="9525">
            <a:noFill/>
            <a:miter lim="800000"/>
            <a:headEnd/>
            <a:tailEnd/>
          </a:ln>
        </p:spPr>
      </p:pic>
      <p:pic>
        <p:nvPicPr>
          <p:cNvPr id="8" name="Picture 7">
            <a:hlinkClick r:id="" action="ppaction://hlinkshowjump?jump=firstslide"/>
          </p:cNvPr>
          <p:cNvPicPr>
            <a:picLocks noChangeAspect="1"/>
          </p:cNvPicPr>
          <p:nvPr userDrawn="1"/>
        </p:nvPicPr>
        <p:blipFill>
          <a:blip r:embed="rId10"/>
          <a:srcRect/>
          <a:stretch/>
        </p:blipFill>
        <p:spPr>
          <a:xfrm>
            <a:off x="5830888" y="6337300"/>
            <a:ext cx="530225" cy="528638"/>
          </a:xfrm>
          <a:prstGeom prst="rect">
            <a:avLst/>
          </a:prstGeom>
          <a:effectLst>
            <a:outerShdw blurRad="50800" dist="38100" dir="8100000" algn="tr" rotWithShape="0">
              <a:prstClr val="black">
                <a:alpha val="40000"/>
              </a:prstClr>
            </a:outerShdw>
          </a:effectLst>
        </p:spPr>
      </p:pic>
      <p:pic>
        <p:nvPicPr>
          <p:cNvPr id="9" name="Picture 8">
            <a:hlinkClick r:id="" action="ppaction://hlinkshowjump?jump=nextslide"/>
          </p:cNvPr>
          <p:cNvPicPr>
            <a:picLocks noChangeAspect="1"/>
          </p:cNvPicPr>
          <p:nvPr userDrawn="1"/>
        </p:nvPicPr>
        <p:blipFill>
          <a:blip r:embed="rId11"/>
          <a:stretch>
            <a:fillRect/>
          </a:stretch>
        </p:blipFill>
        <p:spPr>
          <a:xfrm>
            <a:off x="6372225" y="6597650"/>
            <a:ext cx="127000" cy="192088"/>
          </a:xfrm>
          <a:prstGeom prst="rect">
            <a:avLst/>
          </a:prstGeom>
          <a:effectLst>
            <a:outerShdw blurRad="50800" dist="38100" dir="8100000" algn="tr" rotWithShape="0">
              <a:prstClr val="black">
                <a:alpha val="40000"/>
              </a:prstClr>
            </a:outerShdw>
          </a:effectLst>
        </p:spPr>
      </p:pic>
      <p:pic>
        <p:nvPicPr>
          <p:cNvPr id="10" name="Picture 9">
            <a:hlinkClick r:id="" action="ppaction://hlinkshowjump?jump=previousslide"/>
          </p:cNvPr>
          <p:cNvPicPr>
            <a:picLocks noChangeAspect="1"/>
          </p:cNvPicPr>
          <p:nvPr userDrawn="1"/>
        </p:nvPicPr>
        <p:blipFill>
          <a:blip r:embed="rId12"/>
          <a:srcRect/>
          <a:stretch>
            <a:fillRect/>
          </a:stretch>
        </p:blipFill>
        <p:spPr bwMode="auto">
          <a:xfrm>
            <a:off x="5692775" y="6597650"/>
            <a:ext cx="127000" cy="192088"/>
          </a:xfrm>
          <a:prstGeom prst="rect">
            <a:avLst/>
          </a:prstGeom>
          <a:noFill/>
          <a:ln w="9525">
            <a:noFill/>
            <a:miter lim="800000"/>
            <a:headEnd/>
            <a:tailEnd/>
          </a:ln>
          <a:effectLst>
            <a:outerShdw dist="38100" dir="8100000" algn="tr" rotWithShape="0">
              <a:srgbClr val="000000">
                <a:alpha val="39999"/>
              </a:srgbClr>
            </a:outerShdw>
          </a:effectLst>
        </p:spPr>
      </p:pic>
      <p:sp>
        <p:nvSpPr>
          <p:cNvPr id="14" name="TextBox 13"/>
          <p:cNvSpPr txBox="1"/>
          <p:nvPr userDrawn="1"/>
        </p:nvSpPr>
        <p:spPr>
          <a:xfrm>
            <a:off x="39688" y="6503988"/>
            <a:ext cx="1817687" cy="307975"/>
          </a:xfrm>
          <a:prstGeom prst="rect">
            <a:avLst/>
          </a:prstGeom>
          <a:noFill/>
          <a:effectLst>
            <a:outerShdw blurRad="50800" dist="38100" dir="2700000" algn="tl" rotWithShape="0">
              <a:prstClr val="black">
                <a:alpha val="40000"/>
              </a:prstClr>
            </a:outerShdw>
          </a:effectLst>
        </p:spPr>
        <p:txBody>
          <a:bodyPr wrap="none">
            <a:spAutoFit/>
          </a:bodyPr>
          <a:lstStyle/>
          <a:p>
            <a:pPr fontAlgn="auto">
              <a:spcBef>
                <a:spcPts val="0"/>
              </a:spcBef>
              <a:spcAft>
                <a:spcPts val="0"/>
              </a:spcAft>
              <a:defRPr/>
            </a:pPr>
            <a:r>
              <a:rPr lang="en-US" sz="1400" dirty="0" err="1">
                <a:solidFill>
                  <a:schemeClr val="bg1"/>
                </a:solidFill>
                <a:latin typeface="+mn-lt"/>
                <a:cs typeface="+mn-cs"/>
              </a:rPr>
              <a:t>Tiếng</a:t>
            </a:r>
            <a:r>
              <a:rPr lang="en-US" sz="1400" dirty="0">
                <a:solidFill>
                  <a:schemeClr val="bg1"/>
                </a:solidFill>
                <a:latin typeface="+mn-lt"/>
                <a:cs typeface="+mn-cs"/>
              </a:rPr>
              <a:t> Anh 7 Right On! </a:t>
            </a:r>
          </a:p>
        </p:txBody>
      </p:sp>
      <p:pic>
        <p:nvPicPr>
          <p:cNvPr id="15" name="Picture 14"/>
          <p:cNvPicPr>
            <a:picLocks noChangeAspect="1"/>
          </p:cNvPicPr>
          <p:nvPr userDrawn="1"/>
        </p:nvPicPr>
        <p:blipFill>
          <a:blip r:embed="rId13"/>
          <a:stretch>
            <a:fillRect/>
          </a:stretch>
        </p:blipFill>
        <p:spPr>
          <a:xfrm>
            <a:off x="11377613" y="6473825"/>
            <a:ext cx="663575" cy="338138"/>
          </a:xfrm>
          <a:prstGeom prst="rect">
            <a:avLst/>
          </a:prstGeom>
          <a:effectLst>
            <a:outerShdw blurRad="50800" dist="38100" dir="2700000" algn="tl" rotWithShape="0">
              <a:prstClr val="black">
                <a:alpha val="40000"/>
              </a:prstClr>
            </a:outerShdw>
          </a:effectLst>
        </p:spPr>
      </p:pic>
      <p:sp>
        <p:nvSpPr>
          <p:cNvPr id="3" name="Rectangle 2"/>
          <p:cNvSpPr/>
          <p:nvPr userDrawn="1"/>
        </p:nvSpPr>
        <p:spPr>
          <a:xfrm>
            <a:off x="-22225" y="0"/>
            <a:ext cx="12214225" cy="3873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TextBox 15"/>
          <p:cNvSpPr txBox="1"/>
          <p:nvPr userDrawn="1"/>
        </p:nvSpPr>
        <p:spPr>
          <a:xfrm>
            <a:off x="165100" y="44450"/>
            <a:ext cx="716863" cy="307777"/>
          </a:xfrm>
          <a:prstGeom prst="rect">
            <a:avLst/>
          </a:prstGeom>
          <a:noFill/>
          <a:effectLst>
            <a:outerShdw blurRad="50800" dist="38100" dir="2700000" algn="tl" rotWithShape="0">
              <a:prstClr val="black">
                <a:alpha val="40000"/>
              </a:prstClr>
            </a:outerShdw>
          </a:effectLst>
        </p:spPr>
        <p:txBody>
          <a:bodyPr wrap="none">
            <a:spAutoFit/>
          </a:bodyPr>
          <a:lstStyle/>
          <a:p>
            <a:pPr fontAlgn="auto">
              <a:spcBef>
                <a:spcPts val="0"/>
              </a:spcBef>
              <a:spcAft>
                <a:spcPts val="0"/>
              </a:spcAft>
              <a:defRPr/>
            </a:pPr>
            <a:r>
              <a:rPr lang="en-US" sz="1400" b="1" dirty="0">
                <a:solidFill>
                  <a:schemeClr val="bg1"/>
                </a:solidFill>
                <a:latin typeface="+mn-lt"/>
                <a:cs typeface="+mn-cs"/>
              </a:rPr>
              <a:t>Unit 5 </a:t>
            </a:r>
            <a:r>
              <a:rPr lang="en-US" sz="1400" dirty="0">
                <a:solidFill>
                  <a:schemeClr val="bg1"/>
                </a:solidFill>
                <a:latin typeface="+mn-lt"/>
                <a:cs typeface="+mn-cs"/>
              </a:rPr>
              <a:t> </a:t>
            </a:r>
          </a:p>
        </p:txBody>
      </p:sp>
      <p:sp>
        <p:nvSpPr>
          <p:cNvPr id="17" name="TextBox 16"/>
          <p:cNvSpPr txBox="1"/>
          <p:nvPr userDrawn="1"/>
        </p:nvSpPr>
        <p:spPr>
          <a:xfrm>
            <a:off x="10860088" y="12700"/>
            <a:ext cx="225425" cy="306388"/>
          </a:xfrm>
          <a:prstGeom prst="rect">
            <a:avLst/>
          </a:prstGeom>
          <a:noFill/>
          <a:effectLst>
            <a:outerShdw blurRad="50800" dist="38100" dir="2700000" algn="tl" rotWithShape="0">
              <a:prstClr val="black">
                <a:alpha val="40000"/>
              </a:prstClr>
            </a:outerShdw>
          </a:effectLst>
        </p:spPr>
        <p:txBody>
          <a:bodyPr wrap="none">
            <a:spAutoFit/>
          </a:bodyPr>
          <a:lstStyle/>
          <a:p>
            <a:pPr fontAlgn="auto">
              <a:spcBef>
                <a:spcPts val="0"/>
              </a:spcBef>
              <a:spcAft>
                <a:spcPts val="0"/>
              </a:spcAft>
              <a:defRPr/>
            </a:pPr>
            <a:r>
              <a:rPr lang="en-US" sz="1400" dirty="0">
                <a:solidFill>
                  <a:schemeClr val="bg1"/>
                </a:solidFill>
                <a:latin typeface="+mn-lt"/>
                <a:cs typeface="+mn-cs"/>
              </a:rPr>
              <a:t> </a:t>
            </a:r>
          </a:p>
        </p:txBody>
      </p:sp>
      <p:sp>
        <p:nvSpPr>
          <p:cNvPr id="18" name="TextBox 17"/>
          <p:cNvSpPr txBox="1"/>
          <p:nvPr userDrawn="1"/>
        </p:nvSpPr>
        <p:spPr>
          <a:xfrm>
            <a:off x="9818549" y="32578"/>
            <a:ext cx="2418419" cy="307777"/>
          </a:xfrm>
          <a:prstGeom prst="rect">
            <a:avLst/>
          </a:prstGeom>
          <a:noFill/>
          <a:effectLst>
            <a:outerShdw blurRad="50800" dist="38100" dir="2700000" algn="tl" rotWithShape="0">
              <a:prstClr val="black">
                <a:alpha val="40000"/>
              </a:prstClr>
            </a:outerShdw>
          </a:effectLst>
        </p:spPr>
        <p:txBody>
          <a:bodyPr wrap="none">
            <a:spAutoFit/>
          </a:bodyPr>
          <a:lstStyle/>
          <a:p>
            <a:pPr fontAlgn="auto">
              <a:spcBef>
                <a:spcPts val="0"/>
              </a:spcBef>
              <a:spcAft>
                <a:spcPts val="0"/>
              </a:spcAft>
              <a:defRPr/>
            </a:pPr>
            <a:r>
              <a:rPr lang="en-US" sz="1400" b="1" dirty="0">
                <a:solidFill>
                  <a:schemeClr val="bg1"/>
                </a:solidFill>
                <a:latin typeface="+mn-lt"/>
                <a:cs typeface="+mn-cs"/>
              </a:rPr>
              <a:t>Lesson 5b – Grammar (Cont.) </a:t>
            </a:r>
            <a:r>
              <a:rPr lang="en-US" sz="1400" dirty="0">
                <a:solidFill>
                  <a:schemeClr val="bg1"/>
                </a:solidFill>
                <a:latin typeface="+mn-lt"/>
                <a:cs typeface="+mn-cs"/>
              </a:rPr>
              <a:t> </a:t>
            </a:r>
          </a:p>
        </p:txBody>
      </p:sp>
    </p:spTree>
  </p:cSld>
  <p:clrMap bg1="lt1" tx1="dk1" bg2="lt2" tx2="dk2" accent1="accent1" accent2="accent2" accent3="accent3" accent4="accent4" accent5="accent5" accent6="accent6" hlink="hlink" folHlink="folHlink"/>
  <p:sldLayoutIdLst>
    <p:sldLayoutId id="2147483650" r:id="rId1"/>
    <p:sldLayoutId id="2147483653" r:id="rId2"/>
    <p:sldLayoutId id="2147483651" r:id="rId3"/>
    <p:sldLayoutId id="2147483652" r:id="rId4"/>
    <p:sldLayoutId id="2147483655" r:id="rId5"/>
    <p:sldLayoutId id="2147483656" r:id="rId6"/>
    <p:sldLayoutId id="2147483657" r:id="rId7"/>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2"/>
          <p:cNvPicPr>
            <a:picLocks noChangeAspect="1"/>
          </p:cNvPicPr>
          <p:nvPr/>
        </p:nvPicPr>
        <p:blipFill>
          <a:blip r:embed="rId2"/>
          <a:srcRect/>
          <a:stretch>
            <a:fillRect/>
          </a:stretch>
        </p:blipFill>
        <p:spPr bwMode="auto">
          <a:xfrm>
            <a:off x="0" y="0"/>
            <a:ext cx="12188825" cy="6859588"/>
          </a:xfrm>
          <a:prstGeom prst="rect">
            <a:avLst/>
          </a:prstGeom>
          <a:noFill/>
          <a:ln w="9525">
            <a:noFill/>
            <a:miter lim="800000"/>
            <a:headEnd/>
            <a:tailEnd/>
          </a:ln>
        </p:spPr>
      </p:pic>
      <p:sp>
        <p:nvSpPr>
          <p:cNvPr id="7170" name="TextBox 4"/>
          <p:cNvSpPr txBox="1">
            <a:spLocks noChangeArrowheads="1"/>
          </p:cNvSpPr>
          <p:nvPr/>
        </p:nvSpPr>
        <p:spPr bwMode="auto">
          <a:xfrm>
            <a:off x="4810729" y="1536174"/>
            <a:ext cx="7032172" cy="3785652"/>
          </a:xfrm>
          <a:prstGeom prst="rect">
            <a:avLst/>
          </a:prstGeom>
          <a:noFill/>
          <a:ln w="9525">
            <a:noFill/>
            <a:miter lim="800000"/>
            <a:headEnd/>
            <a:tailEnd/>
          </a:ln>
        </p:spPr>
        <p:txBody>
          <a:bodyPr wrap="square">
            <a:spAutoFit/>
          </a:bodyPr>
          <a:lstStyle/>
          <a:p>
            <a:pPr algn="ctr"/>
            <a:r>
              <a:rPr lang="en-US" sz="4800" b="1" dirty="0">
                <a:solidFill>
                  <a:srgbClr val="FF0000"/>
                </a:solidFill>
                <a:latin typeface="Calibri" pitchFamily="34" charset="0"/>
              </a:rPr>
              <a:t>Unit 5: Travel &amp; Transportation</a:t>
            </a:r>
          </a:p>
          <a:p>
            <a:pPr algn="ctr"/>
            <a:r>
              <a:rPr lang="en-US" sz="4800" b="1" dirty="0">
                <a:solidFill>
                  <a:srgbClr val="00B050"/>
                </a:solidFill>
                <a:latin typeface="Calibri" pitchFamily="34" charset="0"/>
              </a:rPr>
              <a:t>Lesson 5b: Grammar (Cont.)</a:t>
            </a:r>
          </a:p>
          <a:p>
            <a:pPr algn="ctr"/>
            <a:r>
              <a:rPr lang="en-US" sz="4800" b="1" dirty="0">
                <a:solidFill>
                  <a:srgbClr val="0070C0"/>
                </a:solidFill>
                <a:latin typeface="Calibri" pitchFamily="34" charset="0"/>
              </a:rPr>
              <a:t>Page 83</a:t>
            </a:r>
          </a:p>
        </p:txBody>
      </p:sp>
    </p:spTree>
  </p:cSld>
  <p:clrMapOvr>
    <a:masterClrMapping/>
  </p:clrMapOvr>
  <p:transition spd="med">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72EA55B-DA1C-4AA2-803D-A5AEB8D56B0B}"/>
              </a:ext>
            </a:extLst>
          </p:cNvPr>
          <p:cNvSpPr/>
          <p:nvPr/>
        </p:nvSpPr>
        <p:spPr>
          <a:xfrm>
            <a:off x="349919" y="394881"/>
            <a:ext cx="2431782" cy="617993"/>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r>
              <a:rPr lang="en-US" sz="3200" i="1" dirty="0">
                <a:solidFill>
                  <a:schemeClr val="accent1"/>
                </a:solidFill>
              </a:rPr>
              <a:t>Remember:</a:t>
            </a:r>
          </a:p>
        </p:txBody>
      </p:sp>
      <p:pic>
        <p:nvPicPr>
          <p:cNvPr id="12" name="Picture 11">
            <a:extLst>
              <a:ext uri="{FF2B5EF4-FFF2-40B4-BE49-F238E27FC236}">
                <a16:creationId xmlns:a16="http://schemas.microsoft.com/office/drawing/2014/main" id="{C9A01B7B-5C25-FAC8-C805-F278B9D01EB8}"/>
              </a:ext>
            </a:extLst>
          </p:cNvPr>
          <p:cNvPicPr>
            <a:picLocks noChangeAspect="1"/>
          </p:cNvPicPr>
          <p:nvPr/>
        </p:nvPicPr>
        <p:blipFill>
          <a:blip r:embed="rId2"/>
          <a:stretch>
            <a:fillRect/>
          </a:stretch>
        </p:blipFill>
        <p:spPr>
          <a:xfrm>
            <a:off x="347612" y="1224424"/>
            <a:ext cx="8854784" cy="3412890"/>
          </a:xfrm>
          <a:prstGeom prst="rect">
            <a:avLst/>
          </a:prstGeom>
        </p:spPr>
      </p:pic>
      <p:pic>
        <p:nvPicPr>
          <p:cNvPr id="14" name="Picture 13">
            <a:extLst>
              <a:ext uri="{FF2B5EF4-FFF2-40B4-BE49-F238E27FC236}">
                <a16:creationId xmlns:a16="http://schemas.microsoft.com/office/drawing/2014/main" id="{AF48C43D-69C5-A265-2A64-90062A01E13C}"/>
              </a:ext>
            </a:extLst>
          </p:cNvPr>
          <p:cNvPicPr>
            <a:picLocks noChangeAspect="1"/>
          </p:cNvPicPr>
          <p:nvPr/>
        </p:nvPicPr>
        <p:blipFill>
          <a:blip r:embed="rId3"/>
          <a:stretch>
            <a:fillRect/>
          </a:stretch>
        </p:blipFill>
        <p:spPr>
          <a:xfrm>
            <a:off x="9404906" y="575864"/>
            <a:ext cx="2514951" cy="5706271"/>
          </a:xfrm>
          <a:prstGeom prst="rect">
            <a:avLst/>
          </a:prstGeom>
        </p:spPr>
      </p:pic>
    </p:spTree>
    <p:extLst>
      <p:ext uri="{BB962C8B-B14F-4D97-AF65-F5344CB8AC3E}">
        <p14:creationId xmlns:p14="http://schemas.microsoft.com/office/powerpoint/2010/main" val="5842154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0EA6408-13E8-6640-594E-81A715543A4B}"/>
              </a:ext>
            </a:extLst>
          </p:cNvPr>
          <p:cNvPicPr>
            <a:picLocks noChangeAspect="1"/>
          </p:cNvPicPr>
          <p:nvPr/>
        </p:nvPicPr>
        <p:blipFill>
          <a:blip r:embed="rId2"/>
          <a:stretch>
            <a:fillRect/>
          </a:stretch>
        </p:blipFill>
        <p:spPr>
          <a:xfrm>
            <a:off x="2434957" y="1561653"/>
            <a:ext cx="7482453" cy="2883954"/>
          </a:xfrm>
          <a:prstGeom prst="rect">
            <a:avLst/>
          </a:prstGeom>
        </p:spPr>
      </p:pic>
      <p:pic>
        <p:nvPicPr>
          <p:cNvPr id="9" name="Picture 8">
            <a:extLst>
              <a:ext uri="{FF2B5EF4-FFF2-40B4-BE49-F238E27FC236}">
                <a16:creationId xmlns:a16="http://schemas.microsoft.com/office/drawing/2014/main" id="{BBEEC84F-39C9-ECDF-B58B-E177EB5B59B4}"/>
              </a:ext>
            </a:extLst>
          </p:cNvPr>
          <p:cNvPicPr>
            <a:picLocks noChangeAspect="1"/>
          </p:cNvPicPr>
          <p:nvPr/>
        </p:nvPicPr>
        <p:blipFill>
          <a:blip r:embed="rId3"/>
          <a:stretch>
            <a:fillRect/>
          </a:stretch>
        </p:blipFill>
        <p:spPr>
          <a:xfrm>
            <a:off x="9917410" y="848546"/>
            <a:ext cx="2274590" cy="5160907"/>
          </a:xfrm>
          <a:prstGeom prst="rect">
            <a:avLst/>
          </a:prstGeom>
        </p:spPr>
      </p:pic>
      <p:pic>
        <p:nvPicPr>
          <p:cNvPr id="11" name="Picture 10">
            <a:extLst>
              <a:ext uri="{FF2B5EF4-FFF2-40B4-BE49-F238E27FC236}">
                <a16:creationId xmlns:a16="http://schemas.microsoft.com/office/drawing/2014/main" id="{EA008BB8-A9DB-9639-8FA2-202B5EBB7691}"/>
              </a:ext>
            </a:extLst>
          </p:cNvPr>
          <p:cNvPicPr>
            <a:picLocks noChangeAspect="1"/>
          </p:cNvPicPr>
          <p:nvPr/>
        </p:nvPicPr>
        <p:blipFill>
          <a:blip r:embed="rId4"/>
          <a:stretch>
            <a:fillRect/>
          </a:stretch>
        </p:blipFill>
        <p:spPr>
          <a:xfrm>
            <a:off x="84774" y="947057"/>
            <a:ext cx="2255656" cy="3775689"/>
          </a:xfrm>
          <a:prstGeom prst="rect">
            <a:avLst/>
          </a:prstGeom>
        </p:spPr>
      </p:pic>
    </p:spTree>
    <p:extLst>
      <p:ext uri="{BB962C8B-B14F-4D97-AF65-F5344CB8AC3E}">
        <p14:creationId xmlns:p14="http://schemas.microsoft.com/office/powerpoint/2010/main" val="37359945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80283" y="346363"/>
            <a:ext cx="9144000" cy="6096000"/>
          </a:xfrm>
          <a:prstGeom prst="rect">
            <a:avLst/>
          </a:prstGeom>
        </p:spPr>
      </p:pic>
      <p:sp>
        <p:nvSpPr>
          <p:cNvPr id="3" name="Rectangle 2">
            <a:extLst>
              <a:ext uri="{FF2B5EF4-FFF2-40B4-BE49-F238E27FC236}">
                <a16:creationId xmlns:a16="http://schemas.microsoft.com/office/drawing/2014/main" id="{BA386DE9-345A-400C-B2BB-B32B155C2C38}"/>
              </a:ext>
            </a:extLst>
          </p:cNvPr>
          <p:cNvSpPr/>
          <p:nvPr/>
        </p:nvSpPr>
        <p:spPr>
          <a:xfrm>
            <a:off x="8621486" y="552140"/>
            <a:ext cx="3570514" cy="750014"/>
          </a:xfrm>
          <a:prstGeom prst="rect">
            <a:avLst/>
          </a:prstGeom>
          <a:solidFill>
            <a:schemeClr val="bg1"/>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r>
              <a:rPr lang="en-US" sz="5400" b="1" dirty="0">
                <a:solidFill>
                  <a:srgbClr val="F79646">
                    <a:lumMod val="75000"/>
                  </a:srgbClr>
                </a:solidFill>
              </a:rPr>
              <a:t>PRACTICE</a:t>
            </a:r>
          </a:p>
        </p:txBody>
      </p:sp>
    </p:spTree>
    <p:extLst>
      <p:ext uri="{BB962C8B-B14F-4D97-AF65-F5344CB8AC3E}">
        <p14:creationId xmlns:p14="http://schemas.microsoft.com/office/powerpoint/2010/main" val="7132296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0440B1EA-F4EA-816B-356F-9BB13DEA30B6}"/>
              </a:ext>
            </a:extLst>
          </p:cNvPr>
          <p:cNvPicPr>
            <a:picLocks noChangeAspect="1"/>
          </p:cNvPicPr>
          <p:nvPr/>
        </p:nvPicPr>
        <p:blipFill>
          <a:blip r:embed="rId2"/>
          <a:stretch>
            <a:fillRect/>
          </a:stretch>
        </p:blipFill>
        <p:spPr>
          <a:xfrm>
            <a:off x="482077" y="562598"/>
            <a:ext cx="10016218" cy="5732804"/>
          </a:xfrm>
          <a:prstGeom prst="rect">
            <a:avLst/>
          </a:prstGeom>
        </p:spPr>
      </p:pic>
      <p:sp>
        <p:nvSpPr>
          <p:cNvPr id="33" name="TextBox 32">
            <a:extLst>
              <a:ext uri="{FF2B5EF4-FFF2-40B4-BE49-F238E27FC236}">
                <a16:creationId xmlns:a16="http://schemas.microsoft.com/office/drawing/2014/main" id="{EDA3780E-E90F-5484-8607-ED5E83E561AE}"/>
              </a:ext>
            </a:extLst>
          </p:cNvPr>
          <p:cNvSpPr txBox="1"/>
          <p:nvPr/>
        </p:nvSpPr>
        <p:spPr>
          <a:xfrm>
            <a:off x="4713899" y="1450794"/>
            <a:ext cx="3268436" cy="523220"/>
          </a:xfrm>
          <a:prstGeom prst="rect">
            <a:avLst/>
          </a:prstGeom>
          <a:noFill/>
        </p:spPr>
        <p:txBody>
          <a:bodyPr wrap="square">
            <a:spAutoFit/>
          </a:bodyPr>
          <a:lstStyle/>
          <a:p>
            <a:r>
              <a:rPr lang="en-US" sz="2800" b="0" i="0" dirty="0">
                <a:solidFill>
                  <a:srgbClr val="FF0000"/>
                </a:solidFill>
                <a:effectLst/>
                <a:latin typeface="FrutigerLTStd-Roman"/>
              </a:rPr>
              <a:t>the most beautiful</a:t>
            </a:r>
            <a:r>
              <a:rPr lang="en-US" sz="2800" dirty="0">
                <a:solidFill>
                  <a:srgbClr val="FF0000"/>
                </a:solidFill>
              </a:rPr>
              <a:t> </a:t>
            </a:r>
          </a:p>
        </p:txBody>
      </p:sp>
      <p:sp>
        <p:nvSpPr>
          <p:cNvPr id="34" name="TextBox 33">
            <a:extLst>
              <a:ext uri="{FF2B5EF4-FFF2-40B4-BE49-F238E27FC236}">
                <a16:creationId xmlns:a16="http://schemas.microsoft.com/office/drawing/2014/main" id="{9DCC0B56-F2F6-08F4-5D15-4F81CE17AF1F}"/>
              </a:ext>
            </a:extLst>
          </p:cNvPr>
          <p:cNvSpPr txBox="1"/>
          <p:nvPr/>
        </p:nvSpPr>
        <p:spPr>
          <a:xfrm>
            <a:off x="7575096" y="2430711"/>
            <a:ext cx="1802820" cy="523220"/>
          </a:xfrm>
          <a:prstGeom prst="rect">
            <a:avLst/>
          </a:prstGeom>
          <a:noFill/>
        </p:spPr>
        <p:txBody>
          <a:bodyPr wrap="square">
            <a:spAutoFit/>
          </a:bodyPr>
          <a:lstStyle/>
          <a:p>
            <a:r>
              <a:rPr lang="en-US" sz="2800" dirty="0">
                <a:solidFill>
                  <a:srgbClr val="FF0000"/>
                </a:solidFill>
                <a:latin typeface="FrutigerLTStd-Roman"/>
              </a:rPr>
              <a:t>the driest</a:t>
            </a:r>
            <a:endParaRPr lang="en-US" sz="2800" dirty="0">
              <a:solidFill>
                <a:srgbClr val="FF0000"/>
              </a:solidFill>
            </a:endParaRPr>
          </a:p>
        </p:txBody>
      </p:sp>
      <p:sp>
        <p:nvSpPr>
          <p:cNvPr id="35" name="TextBox 34">
            <a:extLst>
              <a:ext uri="{FF2B5EF4-FFF2-40B4-BE49-F238E27FC236}">
                <a16:creationId xmlns:a16="http://schemas.microsoft.com/office/drawing/2014/main" id="{B869EE2E-7ED5-5EBE-F643-D8508C56B4E1}"/>
              </a:ext>
            </a:extLst>
          </p:cNvPr>
          <p:cNvSpPr txBox="1"/>
          <p:nvPr/>
        </p:nvSpPr>
        <p:spPr>
          <a:xfrm>
            <a:off x="5994043" y="3406862"/>
            <a:ext cx="2150499" cy="523220"/>
          </a:xfrm>
          <a:prstGeom prst="rect">
            <a:avLst/>
          </a:prstGeom>
          <a:noFill/>
        </p:spPr>
        <p:txBody>
          <a:bodyPr wrap="square">
            <a:spAutoFit/>
          </a:bodyPr>
          <a:lstStyle/>
          <a:p>
            <a:r>
              <a:rPr lang="en-US" sz="2800" dirty="0">
                <a:solidFill>
                  <a:srgbClr val="FF0000"/>
                </a:solidFill>
                <a:latin typeface="FrutigerLTStd-Roman"/>
              </a:rPr>
              <a:t>the longest</a:t>
            </a:r>
            <a:endParaRPr lang="en-US" sz="2800" dirty="0">
              <a:solidFill>
                <a:srgbClr val="FF0000"/>
              </a:solidFill>
            </a:endParaRPr>
          </a:p>
        </p:txBody>
      </p:sp>
      <p:sp>
        <p:nvSpPr>
          <p:cNvPr id="36" name="TextBox 35">
            <a:extLst>
              <a:ext uri="{FF2B5EF4-FFF2-40B4-BE49-F238E27FC236}">
                <a16:creationId xmlns:a16="http://schemas.microsoft.com/office/drawing/2014/main" id="{B29BB075-9B40-F163-213E-E9722E7989C3}"/>
              </a:ext>
            </a:extLst>
          </p:cNvPr>
          <p:cNvSpPr txBox="1"/>
          <p:nvPr/>
        </p:nvSpPr>
        <p:spPr>
          <a:xfrm>
            <a:off x="7971702" y="4393646"/>
            <a:ext cx="1905945" cy="523220"/>
          </a:xfrm>
          <a:prstGeom prst="rect">
            <a:avLst/>
          </a:prstGeom>
          <a:noFill/>
        </p:spPr>
        <p:txBody>
          <a:bodyPr wrap="square">
            <a:spAutoFit/>
          </a:bodyPr>
          <a:lstStyle/>
          <a:p>
            <a:r>
              <a:rPr lang="en-US" sz="2800" dirty="0">
                <a:solidFill>
                  <a:srgbClr val="FF0000"/>
                </a:solidFill>
                <a:latin typeface="FrutigerLTStd-Roman"/>
              </a:rPr>
              <a:t>the biggest</a:t>
            </a:r>
            <a:endParaRPr lang="en-US" sz="2800" dirty="0">
              <a:solidFill>
                <a:srgbClr val="FF0000"/>
              </a:solidFill>
            </a:endParaRPr>
          </a:p>
        </p:txBody>
      </p:sp>
      <p:sp>
        <p:nvSpPr>
          <p:cNvPr id="37" name="TextBox 36">
            <a:extLst>
              <a:ext uri="{FF2B5EF4-FFF2-40B4-BE49-F238E27FC236}">
                <a16:creationId xmlns:a16="http://schemas.microsoft.com/office/drawing/2014/main" id="{D67EAD40-A846-3752-BFE4-BA96923611F7}"/>
              </a:ext>
            </a:extLst>
          </p:cNvPr>
          <p:cNvSpPr txBox="1"/>
          <p:nvPr/>
        </p:nvSpPr>
        <p:spPr>
          <a:xfrm>
            <a:off x="6096000" y="5376423"/>
            <a:ext cx="3154326" cy="523220"/>
          </a:xfrm>
          <a:prstGeom prst="rect">
            <a:avLst/>
          </a:prstGeom>
          <a:noFill/>
        </p:spPr>
        <p:txBody>
          <a:bodyPr wrap="square">
            <a:spAutoFit/>
          </a:bodyPr>
          <a:lstStyle/>
          <a:p>
            <a:r>
              <a:rPr lang="en-US" sz="2800" dirty="0">
                <a:solidFill>
                  <a:srgbClr val="FF0000"/>
                </a:solidFill>
                <a:latin typeface="FrutigerLTStd-Roman"/>
              </a:rPr>
              <a:t>the most impressive</a:t>
            </a:r>
            <a:endParaRPr lang="en-US" sz="2800" dirty="0">
              <a:solidFill>
                <a:srgbClr val="FF0000"/>
              </a:solidFill>
            </a:endParaRPr>
          </a:p>
        </p:txBody>
      </p:sp>
    </p:spTree>
    <p:extLst>
      <p:ext uri="{BB962C8B-B14F-4D97-AF65-F5344CB8AC3E}">
        <p14:creationId xmlns:p14="http://schemas.microsoft.com/office/powerpoint/2010/main" val="1676384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FB365EB9-45FF-3442-E2FF-AF4F6CF9A4CE}"/>
              </a:ext>
            </a:extLst>
          </p:cNvPr>
          <p:cNvPicPr>
            <a:picLocks noChangeAspect="1"/>
          </p:cNvPicPr>
          <p:nvPr/>
        </p:nvPicPr>
        <p:blipFill>
          <a:blip r:embed="rId2"/>
          <a:stretch>
            <a:fillRect/>
          </a:stretch>
        </p:blipFill>
        <p:spPr>
          <a:xfrm>
            <a:off x="609601" y="925285"/>
            <a:ext cx="11390811" cy="3559629"/>
          </a:xfrm>
          <a:prstGeom prst="rect">
            <a:avLst/>
          </a:prstGeom>
        </p:spPr>
      </p:pic>
      <p:cxnSp>
        <p:nvCxnSpPr>
          <p:cNvPr id="19" name="Straight Connector 18">
            <a:extLst>
              <a:ext uri="{FF2B5EF4-FFF2-40B4-BE49-F238E27FC236}">
                <a16:creationId xmlns:a16="http://schemas.microsoft.com/office/drawing/2014/main" id="{4246CC24-7285-3969-40DE-04108A25F6DD}"/>
              </a:ext>
            </a:extLst>
          </p:cNvPr>
          <p:cNvCxnSpPr>
            <a:cxnSpLocks/>
          </p:cNvCxnSpPr>
          <p:nvPr/>
        </p:nvCxnSpPr>
        <p:spPr>
          <a:xfrm>
            <a:off x="6672943" y="2841171"/>
            <a:ext cx="113211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21" name="Straight Connector 20">
            <a:extLst>
              <a:ext uri="{FF2B5EF4-FFF2-40B4-BE49-F238E27FC236}">
                <a16:creationId xmlns:a16="http://schemas.microsoft.com/office/drawing/2014/main" id="{CD645FF3-623E-8660-487B-1D45C97D3569}"/>
              </a:ext>
            </a:extLst>
          </p:cNvPr>
          <p:cNvCxnSpPr>
            <a:cxnSpLocks/>
          </p:cNvCxnSpPr>
          <p:nvPr/>
        </p:nvCxnSpPr>
        <p:spPr>
          <a:xfrm>
            <a:off x="5162361" y="3370012"/>
            <a:ext cx="2301695"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22" name="Straight Connector 21">
            <a:extLst>
              <a:ext uri="{FF2B5EF4-FFF2-40B4-BE49-F238E27FC236}">
                <a16:creationId xmlns:a16="http://schemas.microsoft.com/office/drawing/2014/main" id="{A481056E-36FB-700B-8069-2E1F7E9DA967}"/>
              </a:ext>
            </a:extLst>
          </p:cNvPr>
          <p:cNvCxnSpPr>
            <a:cxnSpLocks/>
          </p:cNvCxnSpPr>
          <p:nvPr/>
        </p:nvCxnSpPr>
        <p:spPr>
          <a:xfrm>
            <a:off x="4866167" y="3908729"/>
            <a:ext cx="620486"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24" name="Straight Connector 23">
            <a:extLst>
              <a:ext uri="{FF2B5EF4-FFF2-40B4-BE49-F238E27FC236}">
                <a16:creationId xmlns:a16="http://schemas.microsoft.com/office/drawing/2014/main" id="{3A8B48CB-CF74-D6E2-1166-A0CC3F1C958A}"/>
              </a:ext>
            </a:extLst>
          </p:cNvPr>
          <p:cNvCxnSpPr>
            <a:cxnSpLocks/>
          </p:cNvCxnSpPr>
          <p:nvPr/>
        </p:nvCxnSpPr>
        <p:spPr>
          <a:xfrm>
            <a:off x="5162361" y="4441119"/>
            <a:ext cx="1812597" cy="0"/>
          </a:xfrm>
          <a:prstGeom prst="line">
            <a:avLst/>
          </a:prstGeom>
          <a:ln w="3810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972613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left)">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left)">
                                      <p:cBhvr>
                                        <p:cTn id="2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512BF9C-ED04-5CF8-1BBB-380DE133BBDC}"/>
              </a:ext>
            </a:extLst>
          </p:cNvPr>
          <p:cNvPicPr>
            <a:picLocks noChangeAspect="1"/>
          </p:cNvPicPr>
          <p:nvPr/>
        </p:nvPicPr>
        <p:blipFill>
          <a:blip r:embed="rId2"/>
          <a:stretch>
            <a:fillRect/>
          </a:stretch>
        </p:blipFill>
        <p:spPr>
          <a:xfrm>
            <a:off x="0" y="1077686"/>
            <a:ext cx="12125462" cy="4278085"/>
          </a:xfrm>
          <a:prstGeom prst="rect">
            <a:avLst/>
          </a:prstGeom>
        </p:spPr>
      </p:pic>
      <p:sp>
        <p:nvSpPr>
          <p:cNvPr id="17" name="TextBox 16">
            <a:extLst>
              <a:ext uri="{FF2B5EF4-FFF2-40B4-BE49-F238E27FC236}">
                <a16:creationId xmlns:a16="http://schemas.microsoft.com/office/drawing/2014/main" id="{A7D3C8A9-4FEE-D8E7-360B-0B86B5FD053E}"/>
              </a:ext>
            </a:extLst>
          </p:cNvPr>
          <p:cNvSpPr txBox="1"/>
          <p:nvPr/>
        </p:nvSpPr>
        <p:spPr>
          <a:xfrm>
            <a:off x="3927022" y="2815847"/>
            <a:ext cx="3126921" cy="584775"/>
          </a:xfrm>
          <a:prstGeom prst="rect">
            <a:avLst/>
          </a:prstGeom>
          <a:noFill/>
        </p:spPr>
        <p:txBody>
          <a:bodyPr wrap="square">
            <a:spAutoFit/>
          </a:bodyPr>
          <a:lstStyle/>
          <a:p>
            <a:r>
              <a:rPr lang="en-US" sz="3200" b="0" i="0" dirty="0">
                <a:solidFill>
                  <a:srgbClr val="C9243F"/>
                </a:solidFill>
                <a:effectLst/>
                <a:latin typeface="FrutigerLTStd-Roman"/>
              </a:rPr>
              <a:t>more interesting</a:t>
            </a:r>
            <a:r>
              <a:rPr lang="en-US" sz="3200" dirty="0"/>
              <a:t> </a:t>
            </a:r>
          </a:p>
        </p:txBody>
      </p:sp>
      <p:sp>
        <p:nvSpPr>
          <p:cNvPr id="18" name="TextBox 17">
            <a:extLst>
              <a:ext uri="{FF2B5EF4-FFF2-40B4-BE49-F238E27FC236}">
                <a16:creationId xmlns:a16="http://schemas.microsoft.com/office/drawing/2014/main" id="{32F93C0F-2AD8-C08B-A2F1-3DC60947B5C7}"/>
              </a:ext>
            </a:extLst>
          </p:cNvPr>
          <p:cNvSpPr txBox="1"/>
          <p:nvPr/>
        </p:nvSpPr>
        <p:spPr>
          <a:xfrm>
            <a:off x="4395108" y="3336824"/>
            <a:ext cx="3126921" cy="584775"/>
          </a:xfrm>
          <a:prstGeom prst="rect">
            <a:avLst/>
          </a:prstGeom>
          <a:noFill/>
        </p:spPr>
        <p:txBody>
          <a:bodyPr wrap="square">
            <a:spAutoFit/>
          </a:bodyPr>
          <a:lstStyle/>
          <a:p>
            <a:r>
              <a:rPr lang="en-US" sz="3200" dirty="0">
                <a:solidFill>
                  <a:srgbClr val="C9243F"/>
                </a:solidFill>
                <a:latin typeface="FrutigerLTStd-Roman"/>
              </a:rPr>
              <a:t>the most popular</a:t>
            </a:r>
            <a:endParaRPr lang="en-US" sz="3200" dirty="0"/>
          </a:p>
        </p:txBody>
      </p:sp>
      <p:sp>
        <p:nvSpPr>
          <p:cNvPr id="19" name="TextBox 18">
            <a:extLst>
              <a:ext uri="{FF2B5EF4-FFF2-40B4-BE49-F238E27FC236}">
                <a16:creationId xmlns:a16="http://schemas.microsoft.com/office/drawing/2014/main" id="{CDE80881-D497-07C0-3F4D-D5726C81F72C}"/>
              </a:ext>
            </a:extLst>
          </p:cNvPr>
          <p:cNvSpPr txBox="1"/>
          <p:nvPr/>
        </p:nvSpPr>
        <p:spPr>
          <a:xfrm>
            <a:off x="4472570" y="4288417"/>
            <a:ext cx="3448686" cy="584775"/>
          </a:xfrm>
          <a:prstGeom prst="rect">
            <a:avLst/>
          </a:prstGeom>
          <a:noFill/>
        </p:spPr>
        <p:txBody>
          <a:bodyPr wrap="square">
            <a:spAutoFit/>
          </a:bodyPr>
          <a:lstStyle/>
          <a:p>
            <a:r>
              <a:rPr lang="en-US" sz="3200" dirty="0">
                <a:solidFill>
                  <a:srgbClr val="C9243F"/>
                </a:solidFill>
                <a:latin typeface="FrutigerLTStd-Roman"/>
              </a:rPr>
              <a:t>the most expensive</a:t>
            </a:r>
            <a:endParaRPr lang="en-US" sz="3200" dirty="0"/>
          </a:p>
        </p:txBody>
      </p:sp>
      <p:sp>
        <p:nvSpPr>
          <p:cNvPr id="20" name="TextBox 19">
            <a:extLst>
              <a:ext uri="{FF2B5EF4-FFF2-40B4-BE49-F238E27FC236}">
                <a16:creationId xmlns:a16="http://schemas.microsoft.com/office/drawing/2014/main" id="{2E3794FD-C1F4-8E79-368A-1B4E78383935}"/>
              </a:ext>
            </a:extLst>
          </p:cNvPr>
          <p:cNvSpPr txBox="1"/>
          <p:nvPr/>
        </p:nvSpPr>
        <p:spPr>
          <a:xfrm>
            <a:off x="3315177" y="4820027"/>
            <a:ext cx="2139326" cy="584775"/>
          </a:xfrm>
          <a:prstGeom prst="rect">
            <a:avLst/>
          </a:prstGeom>
          <a:noFill/>
        </p:spPr>
        <p:txBody>
          <a:bodyPr wrap="square">
            <a:spAutoFit/>
          </a:bodyPr>
          <a:lstStyle/>
          <a:p>
            <a:r>
              <a:rPr lang="en-US" sz="3200" dirty="0">
                <a:solidFill>
                  <a:srgbClr val="C9243F"/>
                </a:solidFill>
                <a:latin typeface="FrutigerLTStd-Roman"/>
              </a:rPr>
              <a:t>the longest</a:t>
            </a:r>
            <a:endParaRPr lang="en-US" sz="3200" dirty="0"/>
          </a:p>
        </p:txBody>
      </p:sp>
    </p:spTree>
    <p:extLst>
      <p:ext uri="{BB962C8B-B14F-4D97-AF65-F5344CB8AC3E}">
        <p14:creationId xmlns:p14="http://schemas.microsoft.com/office/powerpoint/2010/main" val="2192686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6848" y="296971"/>
            <a:ext cx="12055151" cy="769441"/>
          </a:xfrm>
          <a:prstGeom prst="rect">
            <a:avLst/>
          </a:prstGeom>
        </p:spPr>
        <p:txBody>
          <a:bodyPr wrap="square">
            <a:spAutoFit/>
          </a:bodyPr>
          <a:lstStyle/>
          <a:p>
            <a:r>
              <a:rPr lang="en-US" sz="4400" b="1" dirty="0">
                <a:solidFill>
                  <a:srgbClr val="009EB4"/>
                </a:solidFill>
                <a:latin typeface="+mj-lt"/>
              </a:rPr>
              <a:t>59 </a:t>
            </a:r>
            <a:r>
              <a:rPr lang="en-US" sz="2800" dirty="0">
                <a:solidFill>
                  <a:srgbClr val="009EB4"/>
                </a:solidFill>
                <a:latin typeface="+mj-lt"/>
              </a:rPr>
              <a:t>★ </a:t>
            </a:r>
            <a:r>
              <a:rPr lang="en-US" sz="2800" b="1" dirty="0">
                <a:solidFill>
                  <a:srgbClr val="211D1E"/>
                </a:solidFill>
                <a:latin typeface="+mj-lt"/>
              </a:rPr>
              <a:t>Complete the text with the adjectives in brackets in the superlative form. </a:t>
            </a:r>
            <a:endParaRPr lang="en-US" sz="2800" dirty="0">
              <a:latin typeface="+mj-lt"/>
            </a:endParaRPr>
          </a:p>
        </p:txBody>
      </p:sp>
      <p:sp>
        <p:nvSpPr>
          <p:cNvPr id="3" name="Rectangle 2"/>
          <p:cNvSpPr/>
          <p:nvPr/>
        </p:nvSpPr>
        <p:spPr>
          <a:xfrm>
            <a:off x="192833" y="928718"/>
            <a:ext cx="11862319" cy="5632311"/>
          </a:xfrm>
          <a:prstGeom prst="rect">
            <a:avLst/>
          </a:prstGeom>
        </p:spPr>
        <p:txBody>
          <a:bodyPr wrap="square">
            <a:spAutoFit/>
          </a:bodyPr>
          <a:lstStyle/>
          <a:p>
            <a:pPr algn="just"/>
            <a:r>
              <a:rPr lang="en-US" sz="3000" dirty="0">
                <a:solidFill>
                  <a:srgbClr val="211D1E"/>
                </a:solidFill>
                <a:latin typeface="+mj-lt"/>
              </a:rPr>
              <a:t>Hi Sue, </a:t>
            </a:r>
          </a:p>
          <a:p>
            <a:r>
              <a:rPr lang="en-US" sz="3000" dirty="0">
                <a:solidFill>
                  <a:srgbClr val="211D1E"/>
                </a:solidFill>
                <a:latin typeface="+mj-lt"/>
              </a:rPr>
              <a:t>Hope you are well. We were in Cairo last week. It’s one of </a:t>
            </a:r>
            <a:r>
              <a:rPr lang="en-US" sz="3000" b="1" dirty="0">
                <a:solidFill>
                  <a:srgbClr val="211D1E"/>
                </a:solidFill>
                <a:latin typeface="+mj-lt"/>
              </a:rPr>
              <a:t>1) </a:t>
            </a:r>
            <a:r>
              <a:rPr lang="en-US" sz="3000" u="sng" dirty="0">
                <a:solidFill>
                  <a:srgbClr val="FF0000"/>
                </a:solidFill>
                <a:latin typeface="+mj-lt"/>
              </a:rPr>
              <a:t>the most beautiful</a:t>
            </a:r>
            <a:r>
              <a:rPr lang="en-US" sz="3000" dirty="0">
                <a:solidFill>
                  <a:srgbClr val="00AEEF"/>
                </a:solidFill>
                <a:latin typeface="+mj-lt"/>
              </a:rPr>
              <a:t> </a:t>
            </a:r>
            <a:r>
              <a:rPr lang="en-US" sz="3000" b="1" dirty="0">
                <a:solidFill>
                  <a:srgbClr val="211D1E"/>
                </a:solidFill>
                <a:latin typeface="+mj-lt"/>
              </a:rPr>
              <a:t>(beautiful) </a:t>
            </a:r>
            <a:r>
              <a:rPr lang="en-US" sz="3000" dirty="0">
                <a:solidFill>
                  <a:srgbClr val="211D1E"/>
                </a:solidFill>
                <a:latin typeface="+mj-lt"/>
              </a:rPr>
              <a:t>places in the world. It’s </a:t>
            </a:r>
            <a:r>
              <a:rPr lang="en-US" sz="3000" b="1" dirty="0">
                <a:solidFill>
                  <a:srgbClr val="211D1E"/>
                </a:solidFill>
                <a:latin typeface="+mj-lt"/>
              </a:rPr>
              <a:t>2) </a:t>
            </a:r>
            <a:r>
              <a:rPr lang="en-US" sz="3000" dirty="0">
                <a:solidFill>
                  <a:srgbClr val="211D1E"/>
                </a:solidFill>
                <a:latin typeface="+mj-lt"/>
              </a:rPr>
              <a:t>_________________ </a:t>
            </a:r>
            <a:r>
              <a:rPr lang="en-US" sz="3000" b="1" dirty="0">
                <a:solidFill>
                  <a:srgbClr val="211D1E"/>
                </a:solidFill>
                <a:latin typeface="+mj-lt"/>
              </a:rPr>
              <a:t>(large) </a:t>
            </a:r>
            <a:r>
              <a:rPr lang="en-US" sz="3000" dirty="0">
                <a:solidFill>
                  <a:srgbClr val="211D1E"/>
                </a:solidFill>
                <a:latin typeface="+mj-lt"/>
              </a:rPr>
              <a:t>city in Africa, so there are a lot of things to see. It’s definitely </a:t>
            </a:r>
            <a:r>
              <a:rPr lang="en-US" sz="3000" b="1" dirty="0">
                <a:solidFill>
                  <a:srgbClr val="211D1E"/>
                </a:solidFill>
                <a:latin typeface="+mj-lt"/>
              </a:rPr>
              <a:t>3) </a:t>
            </a:r>
            <a:r>
              <a:rPr lang="en-US" sz="3000" dirty="0">
                <a:solidFill>
                  <a:srgbClr val="211D1E"/>
                </a:solidFill>
                <a:latin typeface="+mj-lt"/>
              </a:rPr>
              <a:t>__________________ </a:t>
            </a:r>
            <a:r>
              <a:rPr lang="en-US" sz="3000" b="1" dirty="0">
                <a:solidFill>
                  <a:srgbClr val="211D1E"/>
                </a:solidFill>
                <a:latin typeface="+mj-lt"/>
              </a:rPr>
              <a:t>(hot) </a:t>
            </a:r>
            <a:r>
              <a:rPr lang="en-US" sz="3000" dirty="0">
                <a:solidFill>
                  <a:srgbClr val="211D1E"/>
                </a:solidFill>
                <a:latin typeface="+mj-lt"/>
              </a:rPr>
              <a:t>place we visited during our holiday. We had coffee in the Cairo Tower last Wednesday. </a:t>
            </a:r>
          </a:p>
          <a:p>
            <a:r>
              <a:rPr lang="en-US" sz="3000" dirty="0">
                <a:solidFill>
                  <a:srgbClr val="211D1E"/>
                </a:solidFill>
                <a:latin typeface="+mj-lt"/>
              </a:rPr>
              <a:t>It was lovely. It is </a:t>
            </a:r>
            <a:r>
              <a:rPr lang="en-US" sz="3000" b="1" dirty="0">
                <a:solidFill>
                  <a:srgbClr val="211D1E"/>
                </a:solidFill>
                <a:latin typeface="+mj-lt"/>
              </a:rPr>
              <a:t>4) </a:t>
            </a:r>
            <a:r>
              <a:rPr lang="en-US" sz="3000" dirty="0">
                <a:solidFill>
                  <a:srgbClr val="211D1E"/>
                </a:solidFill>
                <a:latin typeface="+mj-lt"/>
              </a:rPr>
              <a:t>__________________ </a:t>
            </a:r>
            <a:r>
              <a:rPr lang="en-US" sz="3000" b="1" dirty="0">
                <a:solidFill>
                  <a:srgbClr val="211D1E"/>
                </a:solidFill>
                <a:latin typeface="+mj-lt"/>
              </a:rPr>
              <a:t>(high) </a:t>
            </a:r>
            <a:r>
              <a:rPr lang="en-US" sz="3000" dirty="0">
                <a:solidFill>
                  <a:srgbClr val="211D1E"/>
                </a:solidFill>
                <a:latin typeface="+mj-lt"/>
              </a:rPr>
              <a:t>structure in the city and has </a:t>
            </a:r>
            <a:r>
              <a:rPr lang="en-US" sz="3000" b="1" dirty="0">
                <a:solidFill>
                  <a:srgbClr val="211D1E"/>
                </a:solidFill>
                <a:latin typeface="+mj-lt"/>
              </a:rPr>
              <a:t>5) </a:t>
            </a:r>
            <a:r>
              <a:rPr lang="en-US" sz="3000" dirty="0">
                <a:solidFill>
                  <a:srgbClr val="211D1E"/>
                </a:solidFill>
                <a:latin typeface="+mj-lt"/>
              </a:rPr>
              <a:t>__________________ </a:t>
            </a:r>
            <a:r>
              <a:rPr lang="en-US" sz="3000" b="1" dirty="0">
                <a:solidFill>
                  <a:srgbClr val="211D1E"/>
                </a:solidFill>
                <a:latin typeface="+mj-lt"/>
              </a:rPr>
              <a:t>(good) </a:t>
            </a:r>
            <a:r>
              <a:rPr lang="en-US" sz="3000" dirty="0">
                <a:solidFill>
                  <a:srgbClr val="211D1E"/>
                </a:solidFill>
                <a:latin typeface="+mj-lt"/>
              </a:rPr>
              <a:t>view. Then, we went to the Pharaonic Village. It was amazing. We are in Italy now. I can’t wait to see the sights. This is </a:t>
            </a:r>
            <a:r>
              <a:rPr lang="en-US" sz="3000" b="1" dirty="0">
                <a:solidFill>
                  <a:srgbClr val="211D1E"/>
                </a:solidFill>
                <a:latin typeface="+mj-lt"/>
              </a:rPr>
              <a:t>6) </a:t>
            </a:r>
            <a:r>
              <a:rPr lang="en-US" sz="3000" dirty="0">
                <a:solidFill>
                  <a:srgbClr val="211D1E"/>
                </a:solidFill>
                <a:latin typeface="+mj-lt"/>
              </a:rPr>
              <a:t>__________________ </a:t>
            </a:r>
            <a:r>
              <a:rPr lang="en-US" sz="3000" b="1" dirty="0">
                <a:solidFill>
                  <a:srgbClr val="211D1E"/>
                </a:solidFill>
                <a:latin typeface="+mj-lt"/>
              </a:rPr>
              <a:t>(exciting) </a:t>
            </a:r>
            <a:r>
              <a:rPr lang="en-US" sz="3000" dirty="0">
                <a:solidFill>
                  <a:srgbClr val="211D1E"/>
                </a:solidFill>
                <a:latin typeface="+mj-lt"/>
              </a:rPr>
              <a:t>holiday of my life! </a:t>
            </a:r>
          </a:p>
          <a:p>
            <a:pPr algn="just"/>
            <a:r>
              <a:rPr lang="en-US" sz="3000" dirty="0">
                <a:solidFill>
                  <a:srgbClr val="211D1E"/>
                </a:solidFill>
                <a:latin typeface="+mj-lt"/>
              </a:rPr>
              <a:t>See you soon. </a:t>
            </a:r>
          </a:p>
          <a:p>
            <a:pPr algn="just"/>
            <a:r>
              <a:rPr lang="en-US" sz="3000" dirty="0">
                <a:solidFill>
                  <a:srgbClr val="211D1E"/>
                </a:solidFill>
                <a:latin typeface="+mj-lt"/>
              </a:rPr>
              <a:t>Betty </a:t>
            </a:r>
            <a:endParaRPr lang="en-US" sz="3000" dirty="0">
              <a:latin typeface="+mj-lt"/>
            </a:endParaRPr>
          </a:p>
        </p:txBody>
      </p:sp>
      <p:sp>
        <p:nvSpPr>
          <p:cNvPr id="4" name="TextBox 3">
            <a:extLst>
              <a:ext uri="{FF2B5EF4-FFF2-40B4-BE49-F238E27FC236}">
                <a16:creationId xmlns:a16="http://schemas.microsoft.com/office/drawing/2014/main" id="{A7D3C8A9-4FEE-D8E7-360B-0B86B5FD053E}"/>
              </a:ext>
            </a:extLst>
          </p:cNvPr>
          <p:cNvSpPr txBox="1"/>
          <p:nvPr/>
        </p:nvSpPr>
        <p:spPr>
          <a:xfrm>
            <a:off x="8222362" y="1858801"/>
            <a:ext cx="1892027" cy="553998"/>
          </a:xfrm>
          <a:prstGeom prst="rect">
            <a:avLst/>
          </a:prstGeom>
          <a:noFill/>
        </p:spPr>
        <p:txBody>
          <a:bodyPr wrap="square">
            <a:spAutoFit/>
          </a:bodyPr>
          <a:lstStyle/>
          <a:p>
            <a:r>
              <a:rPr lang="en-US" sz="3000" dirty="0">
                <a:solidFill>
                  <a:srgbClr val="FF0000"/>
                </a:solidFill>
                <a:latin typeface="+mj-lt"/>
              </a:rPr>
              <a:t>the largest </a:t>
            </a:r>
          </a:p>
        </p:txBody>
      </p:sp>
      <p:sp>
        <p:nvSpPr>
          <p:cNvPr id="6" name="TextBox 5">
            <a:extLst>
              <a:ext uri="{FF2B5EF4-FFF2-40B4-BE49-F238E27FC236}">
                <a16:creationId xmlns:a16="http://schemas.microsoft.com/office/drawing/2014/main" id="{A7D3C8A9-4FEE-D8E7-360B-0B86B5FD053E}"/>
              </a:ext>
            </a:extLst>
          </p:cNvPr>
          <p:cNvSpPr txBox="1"/>
          <p:nvPr/>
        </p:nvSpPr>
        <p:spPr>
          <a:xfrm>
            <a:off x="935010" y="2766983"/>
            <a:ext cx="1978312" cy="553998"/>
          </a:xfrm>
          <a:prstGeom prst="rect">
            <a:avLst/>
          </a:prstGeom>
          <a:noFill/>
        </p:spPr>
        <p:txBody>
          <a:bodyPr wrap="square">
            <a:spAutoFit/>
          </a:bodyPr>
          <a:lstStyle/>
          <a:p>
            <a:r>
              <a:rPr lang="en-US" sz="3000" dirty="0">
                <a:solidFill>
                  <a:srgbClr val="FF0000"/>
                </a:solidFill>
                <a:latin typeface="+mj-lt"/>
              </a:rPr>
              <a:t>the hottest </a:t>
            </a:r>
          </a:p>
        </p:txBody>
      </p:sp>
      <p:sp>
        <p:nvSpPr>
          <p:cNvPr id="7" name="TextBox 6">
            <a:extLst>
              <a:ext uri="{FF2B5EF4-FFF2-40B4-BE49-F238E27FC236}">
                <a16:creationId xmlns:a16="http://schemas.microsoft.com/office/drawing/2014/main" id="{A7D3C8A9-4FEE-D8E7-360B-0B86B5FD053E}"/>
              </a:ext>
            </a:extLst>
          </p:cNvPr>
          <p:cNvSpPr txBox="1"/>
          <p:nvPr/>
        </p:nvSpPr>
        <p:spPr>
          <a:xfrm>
            <a:off x="3989233" y="3677144"/>
            <a:ext cx="2106768" cy="553998"/>
          </a:xfrm>
          <a:prstGeom prst="rect">
            <a:avLst/>
          </a:prstGeom>
          <a:noFill/>
        </p:spPr>
        <p:txBody>
          <a:bodyPr wrap="square">
            <a:spAutoFit/>
          </a:bodyPr>
          <a:lstStyle/>
          <a:p>
            <a:r>
              <a:rPr lang="en-US" sz="3000" dirty="0">
                <a:solidFill>
                  <a:srgbClr val="FF0000"/>
                </a:solidFill>
                <a:latin typeface="+mj-lt"/>
              </a:rPr>
              <a:t>the highest </a:t>
            </a:r>
          </a:p>
        </p:txBody>
      </p:sp>
      <p:sp>
        <p:nvSpPr>
          <p:cNvPr id="8" name="TextBox 7">
            <a:extLst>
              <a:ext uri="{FF2B5EF4-FFF2-40B4-BE49-F238E27FC236}">
                <a16:creationId xmlns:a16="http://schemas.microsoft.com/office/drawing/2014/main" id="{A7D3C8A9-4FEE-D8E7-360B-0B86B5FD053E}"/>
              </a:ext>
            </a:extLst>
          </p:cNvPr>
          <p:cNvSpPr txBox="1"/>
          <p:nvPr/>
        </p:nvSpPr>
        <p:spPr>
          <a:xfrm>
            <a:off x="2128393" y="4147223"/>
            <a:ext cx="1635536" cy="553998"/>
          </a:xfrm>
          <a:prstGeom prst="rect">
            <a:avLst/>
          </a:prstGeom>
          <a:noFill/>
        </p:spPr>
        <p:txBody>
          <a:bodyPr wrap="square">
            <a:spAutoFit/>
          </a:bodyPr>
          <a:lstStyle/>
          <a:p>
            <a:r>
              <a:rPr lang="en-US" sz="3000" dirty="0">
                <a:solidFill>
                  <a:srgbClr val="FF0000"/>
                </a:solidFill>
                <a:latin typeface="+mj-lt"/>
              </a:rPr>
              <a:t>the best </a:t>
            </a:r>
          </a:p>
        </p:txBody>
      </p:sp>
      <p:sp>
        <p:nvSpPr>
          <p:cNvPr id="9" name="TextBox 8">
            <a:extLst>
              <a:ext uri="{FF2B5EF4-FFF2-40B4-BE49-F238E27FC236}">
                <a16:creationId xmlns:a16="http://schemas.microsoft.com/office/drawing/2014/main" id="{A7D3C8A9-4FEE-D8E7-360B-0B86B5FD053E}"/>
              </a:ext>
            </a:extLst>
          </p:cNvPr>
          <p:cNvSpPr txBox="1"/>
          <p:nvPr/>
        </p:nvSpPr>
        <p:spPr>
          <a:xfrm>
            <a:off x="1954226" y="5050193"/>
            <a:ext cx="2926126" cy="553998"/>
          </a:xfrm>
          <a:prstGeom prst="rect">
            <a:avLst/>
          </a:prstGeom>
          <a:noFill/>
        </p:spPr>
        <p:txBody>
          <a:bodyPr wrap="square">
            <a:spAutoFit/>
          </a:bodyPr>
          <a:lstStyle/>
          <a:p>
            <a:r>
              <a:rPr lang="en-US" sz="3000" dirty="0">
                <a:solidFill>
                  <a:srgbClr val="FF0000"/>
                </a:solidFill>
                <a:latin typeface="+mj-lt"/>
              </a:rPr>
              <a:t>the most exciting </a:t>
            </a:r>
          </a:p>
        </p:txBody>
      </p:sp>
      <p:sp>
        <p:nvSpPr>
          <p:cNvPr id="10" name="TextBox 9"/>
          <p:cNvSpPr txBox="1"/>
          <p:nvPr/>
        </p:nvSpPr>
        <p:spPr>
          <a:xfrm>
            <a:off x="9388548" y="5747656"/>
            <a:ext cx="2638611" cy="646331"/>
          </a:xfrm>
          <a:prstGeom prst="rect">
            <a:avLst/>
          </a:prstGeom>
          <a:solidFill>
            <a:srgbClr val="00B050"/>
          </a:solidFill>
        </p:spPr>
        <p:txBody>
          <a:bodyPr wrap="square" rtlCol="0">
            <a:spAutoFit/>
          </a:bodyPr>
          <a:lstStyle/>
          <a:p>
            <a:r>
              <a:rPr lang="en-US" dirty="0">
                <a:solidFill>
                  <a:schemeClr val="bg1"/>
                </a:solidFill>
                <a:latin typeface="+mj-lt"/>
              </a:rPr>
              <a:t>Extra Practice</a:t>
            </a:r>
          </a:p>
          <a:p>
            <a:r>
              <a:rPr lang="en-US" dirty="0">
                <a:solidFill>
                  <a:schemeClr val="bg1"/>
                </a:solidFill>
                <a:latin typeface="+mj-lt"/>
              </a:rPr>
              <a:t>Grammar Bank, WB, p. 74</a:t>
            </a:r>
          </a:p>
        </p:txBody>
      </p:sp>
    </p:spTree>
    <p:extLst>
      <p:ext uri="{BB962C8B-B14F-4D97-AF65-F5344CB8AC3E}">
        <p14:creationId xmlns:p14="http://schemas.microsoft.com/office/powerpoint/2010/main" val="3995040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3225" y="635216"/>
            <a:ext cx="11709918" cy="5262979"/>
          </a:xfrm>
          <a:prstGeom prst="rect">
            <a:avLst/>
          </a:prstGeom>
        </p:spPr>
        <p:txBody>
          <a:bodyPr wrap="square">
            <a:spAutoFit/>
          </a:bodyPr>
          <a:lstStyle/>
          <a:p>
            <a:r>
              <a:rPr lang="en-US" sz="4800" b="1" dirty="0">
                <a:solidFill>
                  <a:srgbClr val="009EB4"/>
                </a:solidFill>
                <a:latin typeface="+mj-lt"/>
              </a:rPr>
              <a:t>60 </a:t>
            </a:r>
            <a:r>
              <a:rPr lang="en-US" sz="3200" dirty="0">
                <a:solidFill>
                  <a:srgbClr val="009EB4"/>
                </a:solidFill>
                <a:latin typeface="+mj-lt"/>
              </a:rPr>
              <a:t>★ </a:t>
            </a:r>
            <a:r>
              <a:rPr lang="en-US" sz="3200" b="1" dirty="0">
                <a:solidFill>
                  <a:srgbClr val="211D1E"/>
                </a:solidFill>
                <a:latin typeface="+mj-lt"/>
              </a:rPr>
              <a:t>Complete the sentences with the adjectives in brackets in the superlative form. </a:t>
            </a:r>
            <a:endParaRPr lang="en-US" sz="3200" dirty="0">
              <a:solidFill>
                <a:srgbClr val="211D1E"/>
              </a:solidFill>
              <a:latin typeface="+mj-lt"/>
            </a:endParaRPr>
          </a:p>
          <a:p>
            <a:endParaRPr lang="en-US" sz="3200" b="1" dirty="0">
              <a:solidFill>
                <a:srgbClr val="211D1E"/>
              </a:solidFill>
              <a:latin typeface="+mj-lt"/>
            </a:endParaRPr>
          </a:p>
          <a:p>
            <a:r>
              <a:rPr lang="en-US" sz="3200" b="1" dirty="0">
                <a:solidFill>
                  <a:srgbClr val="211D1E"/>
                </a:solidFill>
                <a:latin typeface="+mj-lt"/>
              </a:rPr>
              <a:t>1 </a:t>
            </a:r>
            <a:r>
              <a:rPr lang="en-US" sz="3200" dirty="0">
                <a:solidFill>
                  <a:srgbClr val="211D1E"/>
                </a:solidFill>
                <a:latin typeface="+mj-lt"/>
              </a:rPr>
              <a:t>The Louvre Museum in France is _________________ </a:t>
            </a:r>
            <a:r>
              <a:rPr lang="en-US" sz="3200" b="1" dirty="0">
                <a:solidFill>
                  <a:srgbClr val="211D1E"/>
                </a:solidFill>
                <a:latin typeface="+mj-lt"/>
              </a:rPr>
              <a:t>(big) </a:t>
            </a:r>
            <a:r>
              <a:rPr lang="en-US" sz="3200" dirty="0">
                <a:solidFill>
                  <a:srgbClr val="211D1E"/>
                </a:solidFill>
                <a:latin typeface="+mj-lt"/>
              </a:rPr>
              <a:t>museum in the world. </a:t>
            </a:r>
          </a:p>
          <a:p>
            <a:pPr algn="just"/>
            <a:r>
              <a:rPr lang="en-US" sz="3200" b="1" dirty="0">
                <a:solidFill>
                  <a:srgbClr val="211D1E"/>
                </a:solidFill>
                <a:latin typeface="+mj-lt"/>
              </a:rPr>
              <a:t>2 </a:t>
            </a:r>
            <a:r>
              <a:rPr lang="en-US" sz="3200" dirty="0">
                <a:solidFill>
                  <a:srgbClr val="211D1E"/>
                </a:solidFill>
                <a:latin typeface="+mj-lt"/>
              </a:rPr>
              <a:t>The Nile in Africa is _________________ </a:t>
            </a:r>
            <a:r>
              <a:rPr lang="en-US" sz="3200" b="1" dirty="0">
                <a:solidFill>
                  <a:srgbClr val="211D1E"/>
                </a:solidFill>
                <a:latin typeface="+mj-lt"/>
              </a:rPr>
              <a:t>(long) </a:t>
            </a:r>
            <a:r>
              <a:rPr lang="en-US" sz="3200" dirty="0">
                <a:solidFill>
                  <a:srgbClr val="211D1E"/>
                </a:solidFill>
                <a:latin typeface="+mj-lt"/>
              </a:rPr>
              <a:t>river in the world. </a:t>
            </a:r>
          </a:p>
          <a:p>
            <a:r>
              <a:rPr lang="en-US" sz="3200" b="1" dirty="0">
                <a:solidFill>
                  <a:srgbClr val="211D1E"/>
                </a:solidFill>
                <a:latin typeface="+mj-lt"/>
              </a:rPr>
              <a:t>3 </a:t>
            </a:r>
            <a:r>
              <a:rPr lang="en-US" sz="3200" dirty="0">
                <a:solidFill>
                  <a:srgbClr val="211D1E"/>
                </a:solidFill>
                <a:latin typeface="+mj-lt"/>
              </a:rPr>
              <a:t>The Great Pyramid of Giza in Egypt is one of _________________ </a:t>
            </a:r>
            <a:r>
              <a:rPr lang="en-US" sz="3200" b="1" dirty="0">
                <a:solidFill>
                  <a:srgbClr val="211D1E"/>
                </a:solidFill>
                <a:latin typeface="+mj-lt"/>
              </a:rPr>
              <a:t>(ancient) </a:t>
            </a:r>
            <a:r>
              <a:rPr lang="en-US" sz="3200" dirty="0">
                <a:solidFill>
                  <a:srgbClr val="211D1E"/>
                </a:solidFill>
                <a:latin typeface="+mj-lt"/>
              </a:rPr>
              <a:t>wonders in the world. </a:t>
            </a:r>
          </a:p>
          <a:p>
            <a:r>
              <a:rPr lang="en-US" sz="3200" b="1" dirty="0">
                <a:solidFill>
                  <a:srgbClr val="211D1E"/>
                </a:solidFill>
                <a:latin typeface="+mj-lt"/>
              </a:rPr>
              <a:t>4 </a:t>
            </a:r>
            <a:r>
              <a:rPr lang="en-US" sz="3200" dirty="0">
                <a:solidFill>
                  <a:srgbClr val="211D1E"/>
                </a:solidFill>
                <a:latin typeface="+mj-lt"/>
              </a:rPr>
              <a:t>The site of the Nazca Lines in Peru is one of _________________ </a:t>
            </a:r>
            <a:r>
              <a:rPr lang="en-US" sz="3200" b="1" dirty="0">
                <a:solidFill>
                  <a:srgbClr val="211D1E"/>
                </a:solidFill>
                <a:latin typeface="+mj-lt"/>
              </a:rPr>
              <a:t>(mysterious) </a:t>
            </a:r>
            <a:r>
              <a:rPr lang="en-US" sz="3200" dirty="0">
                <a:solidFill>
                  <a:srgbClr val="211D1E"/>
                </a:solidFill>
                <a:latin typeface="+mj-lt"/>
              </a:rPr>
              <a:t>places on Earth. </a:t>
            </a:r>
            <a:endParaRPr lang="en-US" sz="3200" dirty="0">
              <a:latin typeface="+mj-lt"/>
            </a:endParaRPr>
          </a:p>
        </p:txBody>
      </p:sp>
      <p:sp>
        <p:nvSpPr>
          <p:cNvPr id="3" name="TextBox 2">
            <a:extLst>
              <a:ext uri="{FF2B5EF4-FFF2-40B4-BE49-F238E27FC236}">
                <a16:creationId xmlns:a16="http://schemas.microsoft.com/office/drawing/2014/main" id="{A7D3C8A9-4FEE-D8E7-360B-0B86B5FD053E}"/>
              </a:ext>
            </a:extLst>
          </p:cNvPr>
          <p:cNvSpPr txBox="1"/>
          <p:nvPr/>
        </p:nvSpPr>
        <p:spPr>
          <a:xfrm>
            <a:off x="6786269" y="2323694"/>
            <a:ext cx="3126921" cy="584775"/>
          </a:xfrm>
          <a:prstGeom prst="rect">
            <a:avLst/>
          </a:prstGeom>
          <a:noFill/>
        </p:spPr>
        <p:txBody>
          <a:bodyPr wrap="square">
            <a:spAutoFit/>
          </a:bodyPr>
          <a:lstStyle/>
          <a:p>
            <a:r>
              <a:rPr lang="en-US" sz="3200" dirty="0">
                <a:solidFill>
                  <a:srgbClr val="FF0000"/>
                </a:solidFill>
                <a:latin typeface="+mj-lt"/>
              </a:rPr>
              <a:t>the biggest </a:t>
            </a:r>
          </a:p>
        </p:txBody>
      </p:sp>
      <p:sp>
        <p:nvSpPr>
          <p:cNvPr id="4" name="TextBox 3">
            <a:extLst>
              <a:ext uri="{FF2B5EF4-FFF2-40B4-BE49-F238E27FC236}">
                <a16:creationId xmlns:a16="http://schemas.microsoft.com/office/drawing/2014/main" id="{A7D3C8A9-4FEE-D8E7-360B-0B86B5FD053E}"/>
              </a:ext>
            </a:extLst>
          </p:cNvPr>
          <p:cNvSpPr txBox="1"/>
          <p:nvPr/>
        </p:nvSpPr>
        <p:spPr>
          <a:xfrm>
            <a:off x="4664723" y="3314553"/>
            <a:ext cx="3126921" cy="584775"/>
          </a:xfrm>
          <a:prstGeom prst="rect">
            <a:avLst/>
          </a:prstGeom>
          <a:noFill/>
        </p:spPr>
        <p:txBody>
          <a:bodyPr wrap="square">
            <a:spAutoFit/>
          </a:bodyPr>
          <a:lstStyle/>
          <a:p>
            <a:r>
              <a:rPr lang="en-US" sz="3200" dirty="0">
                <a:solidFill>
                  <a:srgbClr val="FF0000"/>
                </a:solidFill>
                <a:latin typeface="+mj-lt"/>
              </a:rPr>
              <a:t>the longest </a:t>
            </a:r>
          </a:p>
        </p:txBody>
      </p:sp>
      <p:sp>
        <p:nvSpPr>
          <p:cNvPr id="5" name="TextBox 4">
            <a:extLst>
              <a:ext uri="{FF2B5EF4-FFF2-40B4-BE49-F238E27FC236}">
                <a16:creationId xmlns:a16="http://schemas.microsoft.com/office/drawing/2014/main" id="{A7D3C8A9-4FEE-D8E7-360B-0B86B5FD053E}"/>
              </a:ext>
            </a:extLst>
          </p:cNvPr>
          <p:cNvSpPr txBox="1"/>
          <p:nvPr/>
        </p:nvSpPr>
        <p:spPr>
          <a:xfrm>
            <a:off x="8206661" y="3813013"/>
            <a:ext cx="3126921" cy="584775"/>
          </a:xfrm>
          <a:prstGeom prst="rect">
            <a:avLst/>
          </a:prstGeom>
          <a:noFill/>
        </p:spPr>
        <p:txBody>
          <a:bodyPr wrap="square">
            <a:spAutoFit/>
          </a:bodyPr>
          <a:lstStyle/>
          <a:p>
            <a:r>
              <a:rPr lang="en-US" sz="3200" dirty="0">
                <a:solidFill>
                  <a:srgbClr val="FF0000"/>
                </a:solidFill>
                <a:latin typeface="+mj-lt"/>
              </a:rPr>
              <a:t>the most ancient </a:t>
            </a:r>
          </a:p>
        </p:txBody>
      </p:sp>
      <p:sp>
        <p:nvSpPr>
          <p:cNvPr id="6" name="TextBox 5">
            <a:extLst>
              <a:ext uri="{FF2B5EF4-FFF2-40B4-BE49-F238E27FC236}">
                <a16:creationId xmlns:a16="http://schemas.microsoft.com/office/drawing/2014/main" id="{A7D3C8A9-4FEE-D8E7-360B-0B86B5FD053E}"/>
              </a:ext>
            </a:extLst>
          </p:cNvPr>
          <p:cNvSpPr txBox="1"/>
          <p:nvPr/>
        </p:nvSpPr>
        <p:spPr>
          <a:xfrm>
            <a:off x="7920734" y="4782388"/>
            <a:ext cx="3836051" cy="584775"/>
          </a:xfrm>
          <a:prstGeom prst="rect">
            <a:avLst/>
          </a:prstGeom>
          <a:noFill/>
        </p:spPr>
        <p:txBody>
          <a:bodyPr wrap="square">
            <a:spAutoFit/>
          </a:bodyPr>
          <a:lstStyle/>
          <a:p>
            <a:r>
              <a:rPr lang="en-US" sz="3200" dirty="0">
                <a:solidFill>
                  <a:srgbClr val="FF0000"/>
                </a:solidFill>
                <a:latin typeface="+mj-lt"/>
              </a:rPr>
              <a:t>the most mysterious </a:t>
            </a:r>
          </a:p>
        </p:txBody>
      </p:sp>
    </p:spTree>
    <p:extLst>
      <p:ext uri="{BB962C8B-B14F-4D97-AF65-F5344CB8AC3E}">
        <p14:creationId xmlns:p14="http://schemas.microsoft.com/office/powerpoint/2010/main" val="804923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80283" y="346363"/>
            <a:ext cx="9144000" cy="6096000"/>
          </a:xfrm>
          <a:prstGeom prst="rect">
            <a:avLst/>
          </a:prstGeom>
        </p:spPr>
      </p:pic>
      <p:sp>
        <p:nvSpPr>
          <p:cNvPr id="3" name="Rectangle 2">
            <a:extLst>
              <a:ext uri="{FF2B5EF4-FFF2-40B4-BE49-F238E27FC236}">
                <a16:creationId xmlns:a16="http://schemas.microsoft.com/office/drawing/2014/main" id="{BA386DE9-345A-400C-B2BB-B32B155C2C38}"/>
              </a:ext>
            </a:extLst>
          </p:cNvPr>
          <p:cNvSpPr/>
          <p:nvPr/>
        </p:nvSpPr>
        <p:spPr>
          <a:xfrm>
            <a:off x="7464669" y="552140"/>
            <a:ext cx="4727331" cy="750014"/>
          </a:xfrm>
          <a:prstGeom prst="rect">
            <a:avLst/>
          </a:prstGeom>
          <a:solidFill>
            <a:schemeClr val="bg1"/>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r>
              <a:rPr lang="en-US" sz="5400" b="1" dirty="0">
                <a:solidFill>
                  <a:srgbClr val="F79646">
                    <a:lumMod val="75000"/>
                  </a:srgbClr>
                </a:solidFill>
              </a:rPr>
              <a:t>PRODUCTION</a:t>
            </a:r>
          </a:p>
        </p:txBody>
      </p:sp>
    </p:spTree>
    <p:extLst>
      <p:ext uri="{BB962C8B-B14F-4D97-AF65-F5344CB8AC3E}">
        <p14:creationId xmlns:p14="http://schemas.microsoft.com/office/powerpoint/2010/main" val="36792463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2BDF3EA-E389-DAB7-5FCA-F5C47ED7A703}"/>
              </a:ext>
            </a:extLst>
          </p:cNvPr>
          <p:cNvSpPr/>
          <p:nvPr/>
        </p:nvSpPr>
        <p:spPr>
          <a:xfrm>
            <a:off x="3904566" y="508780"/>
            <a:ext cx="5937794" cy="646331"/>
          </a:xfrm>
          <a:prstGeom prst="rect">
            <a:avLst/>
          </a:prstGeom>
        </p:spPr>
        <p:txBody>
          <a:bodyPr wrap="square">
            <a:spAutoFit/>
          </a:bodyPr>
          <a:lstStyle/>
          <a:p>
            <a:r>
              <a:rPr lang="en-US" sz="3600" b="1" dirty="0">
                <a:solidFill>
                  <a:srgbClr val="FF0000"/>
                </a:solidFill>
                <a:latin typeface="+mj-lt"/>
                <a:ea typeface="Times New Roman" panose="02020603050405020304" pitchFamily="18" charset="0"/>
              </a:rPr>
              <a:t>Work in pairs</a:t>
            </a:r>
            <a:endParaRPr lang="en-US" sz="3600" b="1" dirty="0">
              <a:solidFill>
                <a:srgbClr val="FF0000"/>
              </a:solidFill>
              <a:latin typeface="+mj-lt"/>
            </a:endParaRPr>
          </a:p>
        </p:txBody>
      </p:sp>
      <p:pic>
        <p:nvPicPr>
          <p:cNvPr id="8" name="Picture 7">
            <a:extLst>
              <a:ext uri="{FF2B5EF4-FFF2-40B4-BE49-F238E27FC236}">
                <a16:creationId xmlns:a16="http://schemas.microsoft.com/office/drawing/2014/main" id="{AE175858-434A-7D34-2126-B0EA2A08105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9870" y="1280297"/>
            <a:ext cx="12028512" cy="1386703"/>
          </a:xfrm>
          <a:prstGeom prst="rect">
            <a:avLst/>
          </a:prstGeom>
        </p:spPr>
      </p:pic>
      <p:sp>
        <p:nvSpPr>
          <p:cNvPr id="9" name="TextBox 8">
            <a:extLst>
              <a:ext uri="{FF2B5EF4-FFF2-40B4-BE49-F238E27FC236}">
                <a16:creationId xmlns:a16="http://schemas.microsoft.com/office/drawing/2014/main" id="{4B7F7158-6114-AB3B-01DC-6C6F25AE9DBC}"/>
              </a:ext>
            </a:extLst>
          </p:cNvPr>
          <p:cNvSpPr txBox="1"/>
          <p:nvPr/>
        </p:nvSpPr>
        <p:spPr>
          <a:xfrm>
            <a:off x="1698171" y="2917371"/>
            <a:ext cx="9209315" cy="1384995"/>
          </a:xfrm>
          <a:prstGeom prst="rect">
            <a:avLst/>
          </a:prstGeom>
          <a:noFill/>
        </p:spPr>
        <p:txBody>
          <a:bodyPr wrap="square" rtlCol="0">
            <a:spAutoFit/>
          </a:bodyPr>
          <a:lstStyle/>
          <a:p>
            <a:r>
              <a:rPr lang="en-US" sz="2800" dirty="0">
                <a:solidFill>
                  <a:srgbClr val="FF0000"/>
                </a:solidFill>
                <a:latin typeface="+mj-lt"/>
              </a:rPr>
              <a:t>e.g. </a:t>
            </a:r>
          </a:p>
          <a:p>
            <a:r>
              <a:rPr lang="en-US" sz="2800" dirty="0">
                <a:solidFill>
                  <a:srgbClr val="FF0000"/>
                </a:solidFill>
                <a:latin typeface="+mj-lt"/>
              </a:rPr>
              <a:t>Landmark 81 is the tallest building in Ho Chi Minh City.</a:t>
            </a:r>
          </a:p>
          <a:p>
            <a:r>
              <a:rPr lang="en-US" sz="2800" dirty="0">
                <a:solidFill>
                  <a:srgbClr val="FF0000"/>
                </a:solidFill>
                <a:latin typeface="+mj-lt"/>
              </a:rPr>
              <a:t>It is newer than </a:t>
            </a:r>
            <a:r>
              <a:rPr lang="en-US" sz="2800" dirty="0" err="1">
                <a:solidFill>
                  <a:srgbClr val="FF0000"/>
                </a:solidFill>
                <a:latin typeface="+mj-lt"/>
              </a:rPr>
              <a:t>Bitexco</a:t>
            </a:r>
            <a:r>
              <a:rPr lang="en-US" sz="2800" dirty="0">
                <a:solidFill>
                  <a:srgbClr val="FF0000"/>
                </a:solidFill>
                <a:latin typeface="+mj-lt"/>
              </a:rPr>
              <a:t>.</a:t>
            </a:r>
          </a:p>
        </p:txBody>
      </p:sp>
    </p:spTree>
    <p:extLst>
      <p:ext uri="{BB962C8B-B14F-4D97-AF65-F5344CB8AC3E}">
        <p14:creationId xmlns:p14="http://schemas.microsoft.com/office/powerpoint/2010/main" val="68943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296988" y="2347967"/>
            <a:ext cx="3255962" cy="661987"/>
          </a:xfrm>
          <a:prstGeom prst="roundRect">
            <a:avLst/>
          </a:prstGeom>
          <a:solidFill>
            <a:srgbClr val="00B05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Warm-up</a:t>
            </a:r>
            <a:endParaRPr lang="en-US" b="1" dirty="0"/>
          </a:p>
        </p:txBody>
      </p:sp>
      <p:sp>
        <p:nvSpPr>
          <p:cNvPr id="8" name="Rounded Rectangle 7"/>
          <p:cNvSpPr/>
          <p:nvPr/>
        </p:nvSpPr>
        <p:spPr>
          <a:xfrm>
            <a:off x="1296988" y="3429000"/>
            <a:ext cx="3255962" cy="661987"/>
          </a:xfrm>
          <a:prstGeom prst="roundRect">
            <a:avLst/>
          </a:prstGeom>
          <a:solidFill>
            <a:srgbClr val="7030A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Grammar</a:t>
            </a:r>
            <a:endParaRPr lang="en-US" b="1" dirty="0"/>
          </a:p>
        </p:txBody>
      </p:sp>
      <p:sp>
        <p:nvSpPr>
          <p:cNvPr id="10" name="Rounded Rectangle 9"/>
          <p:cNvSpPr/>
          <p:nvPr/>
        </p:nvSpPr>
        <p:spPr>
          <a:xfrm>
            <a:off x="1296988" y="4510033"/>
            <a:ext cx="3255962" cy="661988"/>
          </a:xfrm>
          <a:prstGeom prst="roundRect">
            <a:avLst/>
          </a:prstGeom>
          <a:solidFill>
            <a:schemeClr val="accent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Wrap-up</a:t>
            </a:r>
            <a:endParaRPr lang="en-US" b="1" dirty="0"/>
          </a:p>
        </p:txBody>
      </p:sp>
      <p:sp>
        <p:nvSpPr>
          <p:cNvPr id="13" name="Rounded Rectangle 12"/>
          <p:cNvSpPr/>
          <p:nvPr/>
        </p:nvSpPr>
        <p:spPr>
          <a:xfrm>
            <a:off x="1296988" y="1265346"/>
            <a:ext cx="3255962" cy="663575"/>
          </a:xfrm>
          <a:prstGeom prst="roundRect">
            <a:avLst/>
          </a:prstGeom>
          <a:solidFill>
            <a:srgbClr val="C0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Lesson Outline</a:t>
            </a:r>
            <a:endParaRPr lang="en-US" b="1" dirty="0"/>
          </a:p>
        </p:txBody>
      </p:sp>
      <p:pic>
        <p:nvPicPr>
          <p:cNvPr id="3" name="Picture 2"/>
          <p:cNvPicPr>
            <a:picLocks noChangeAspect="1"/>
          </p:cNvPicPr>
          <p:nvPr/>
        </p:nvPicPr>
        <p:blipFill>
          <a:blip r:embed="rId2"/>
          <a:stretch>
            <a:fillRect/>
          </a:stretch>
        </p:blipFill>
        <p:spPr>
          <a:xfrm>
            <a:off x="6277445" y="494145"/>
            <a:ext cx="4227771" cy="5869710"/>
          </a:xfrm>
          <a:prstGeom prst="rect">
            <a:avLst/>
          </a:prstGeom>
          <a:effectLst>
            <a:outerShdw blurRad="63500" sx="102000" sy="102000" algn="ctr" rotWithShape="0">
              <a:prstClr val="black">
                <a:alpha val="40000"/>
              </a:prstClr>
            </a:outerShdw>
          </a:effectLst>
        </p:spPr>
      </p:pic>
    </p:spTree>
  </p:cSld>
  <p:clrMapOvr>
    <a:masterClrMapping/>
  </p:clrMapOvr>
  <p:transition spd="med">
    <p:split orient="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D7C7619-563D-4788-BDA9-C0E4484EB0A1}"/>
              </a:ext>
            </a:extLst>
          </p:cNvPr>
          <p:cNvSpPr txBox="1"/>
          <p:nvPr/>
        </p:nvSpPr>
        <p:spPr>
          <a:xfrm>
            <a:off x="251879" y="506437"/>
            <a:ext cx="11461150" cy="1077218"/>
          </a:xfrm>
          <a:prstGeom prst="rect">
            <a:avLst/>
          </a:prstGeom>
          <a:noFill/>
        </p:spPr>
        <p:txBody>
          <a:bodyPr wrap="square" rtlCol="0">
            <a:spAutoFit/>
          </a:bodyPr>
          <a:lstStyle/>
          <a:p>
            <a:r>
              <a:rPr lang="en-US" sz="3200" dirty="0">
                <a:solidFill>
                  <a:schemeClr val="tx2">
                    <a:lumMod val="60000"/>
                    <a:lumOff val="40000"/>
                  </a:schemeClr>
                </a:solidFill>
                <a:latin typeface="+mj-lt"/>
              </a:rPr>
              <a:t> Report about places in your city/town. Use the comparative or superlative forms.</a:t>
            </a:r>
          </a:p>
        </p:txBody>
      </p:sp>
      <p:sp>
        <p:nvSpPr>
          <p:cNvPr id="3" name="TextBox 2">
            <a:extLst>
              <a:ext uri="{FF2B5EF4-FFF2-40B4-BE49-F238E27FC236}">
                <a16:creationId xmlns:a16="http://schemas.microsoft.com/office/drawing/2014/main" id="{C24D1B94-932C-46CD-AEAF-909CC288F051}"/>
              </a:ext>
            </a:extLst>
          </p:cNvPr>
          <p:cNvSpPr txBox="1"/>
          <p:nvPr/>
        </p:nvSpPr>
        <p:spPr>
          <a:xfrm>
            <a:off x="1001486" y="2061028"/>
            <a:ext cx="10508342" cy="1015663"/>
          </a:xfrm>
          <a:prstGeom prst="rect">
            <a:avLst/>
          </a:prstGeom>
          <a:noFill/>
          <a:ln w="12700">
            <a:solidFill>
              <a:srgbClr val="FF0000"/>
            </a:solidFill>
          </a:ln>
          <a:effectLst>
            <a:glow rad="228600">
              <a:schemeClr val="accent2">
                <a:satMod val="175000"/>
                <a:alpha val="40000"/>
              </a:schemeClr>
            </a:glow>
          </a:effectLst>
        </p:spPr>
        <p:txBody>
          <a:bodyPr wrap="square" rtlCol="0">
            <a:spAutoFit/>
          </a:bodyPr>
          <a:lstStyle/>
          <a:p>
            <a:r>
              <a:rPr lang="en-US" sz="3000" dirty="0">
                <a:latin typeface="+mj-lt"/>
              </a:rPr>
              <a:t>Hi, my name is ……. I live in ……... ………….. is the tallest building in ….. …………………………………………………</a:t>
            </a:r>
          </a:p>
        </p:txBody>
      </p:sp>
    </p:spTree>
    <p:extLst>
      <p:ext uri="{BB962C8B-B14F-4D97-AF65-F5344CB8AC3E}">
        <p14:creationId xmlns:p14="http://schemas.microsoft.com/office/powerpoint/2010/main" val="37333034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Free Speech bubble 1195466 PNG with Transparent Background">
            <a:extLst>
              <a:ext uri="{FF2B5EF4-FFF2-40B4-BE49-F238E27FC236}">
                <a16:creationId xmlns:a16="http://schemas.microsoft.com/office/drawing/2014/main" id="{5E8ED63D-F34C-EFC0-824C-29374A366A6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15" y="783642"/>
            <a:ext cx="896077" cy="57152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FC9D1D6-9DBC-2FCF-F290-34D9ACA6CC61}"/>
              </a:ext>
            </a:extLst>
          </p:cNvPr>
          <p:cNvSpPr txBox="1"/>
          <p:nvPr/>
        </p:nvSpPr>
        <p:spPr>
          <a:xfrm>
            <a:off x="1959428" y="722481"/>
            <a:ext cx="3782153" cy="76944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srgbClr val="0000CC"/>
                </a:solidFill>
                <a:effectLst/>
                <a:uLnTx/>
                <a:uFillTx/>
                <a:latin typeface="+mj-lt"/>
                <a:ea typeface="+mn-ea"/>
                <a:cs typeface="Arial" charset="0"/>
              </a:rPr>
              <a:t>Who is that?</a:t>
            </a:r>
          </a:p>
        </p:txBody>
      </p:sp>
      <p:sp>
        <p:nvSpPr>
          <p:cNvPr id="9" name="TextBox 8">
            <a:extLst>
              <a:ext uri="{FF2B5EF4-FFF2-40B4-BE49-F238E27FC236}">
                <a16:creationId xmlns:a16="http://schemas.microsoft.com/office/drawing/2014/main" id="{DF6A96EB-B4F1-166C-E5E2-62955620B451}"/>
              </a:ext>
            </a:extLst>
          </p:cNvPr>
          <p:cNvSpPr txBox="1"/>
          <p:nvPr/>
        </p:nvSpPr>
        <p:spPr>
          <a:xfrm>
            <a:off x="664029" y="1758358"/>
            <a:ext cx="10584556" cy="3046988"/>
          </a:xfrm>
          <a:prstGeom prst="rect">
            <a:avLst/>
          </a:prstGeom>
          <a:noFill/>
        </p:spPr>
        <p:txBody>
          <a:bodyPr wrap="square">
            <a:spAutoFit/>
          </a:bodyPr>
          <a:lstStyle/>
          <a:p>
            <a:pPr marR="0" lvl="0" algn="l" defTabSz="914400" rtl="0" eaLnBrk="1" fontAlgn="base" latinLnBrk="0" hangingPunct="1">
              <a:lnSpc>
                <a:spcPct val="100000"/>
              </a:lnSpc>
              <a:spcBef>
                <a:spcPct val="0"/>
              </a:spcBef>
              <a:spcAft>
                <a:spcPct val="0"/>
              </a:spcAft>
              <a:buClrTx/>
              <a:buSzTx/>
              <a:tabLst/>
              <a:defRPr/>
            </a:pPr>
            <a:r>
              <a:rPr lang="en-US" sz="3200" dirty="0">
                <a:solidFill>
                  <a:srgbClr val="0000CC"/>
                </a:solidFill>
                <a:latin typeface="+mj-lt"/>
              </a:rPr>
              <a:t>Ask students to write the name of the student they want to describe and use comparative or superlative sentences to describe </a:t>
            </a:r>
            <a:r>
              <a:rPr lang="en-US" sz="3200">
                <a:solidFill>
                  <a:srgbClr val="0000CC"/>
                </a:solidFill>
                <a:latin typeface="+mj-lt"/>
              </a:rPr>
              <a:t>him/her </a:t>
            </a:r>
            <a:r>
              <a:rPr lang="en-US" sz="3200" dirty="0">
                <a:solidFill>
                  <a:srgbClr val="0000CC"/>
                </a:solidFill>
                <a:latin typeface="+mj-lt"/>
              </a:rPr>
              <a:t>onto paper. Teacher collects all the papers and read those sentences. The rest of the class will guess who is being described. Who can have more correct guesses is the winner.</a:t>
            </a:r>
            <a:endParaRPr kumimoji="0" lang="en-US" sz="3200" b="0" i="0" u="none" strike="noStrike" kern="1200" cap="none" spc="0" normalizeH="0" baseline="0" noProof="0" dirty="0">
              <a:ln>
                <a:noFill/>
              </a:ln>
              <a:solidFill>
                <a:srgbClr val="0000CC"/>
              </a:solidFill>
              <a:effectLst/>
              <a:uLnTx/>
              <a:uFillTx/>
              <a:latin typeface="+mj-lt"/>
            </a:endParaRPr>
          </a:p>
        </p:txBody>
      </p:sp>
    </p:spTree>
    <p:extLst>
      <p:ext uri="{BB962C8B-B14F-4D97-AF65-F5344CB8AC3E}">
        <p14:creationId xmlns:p14="http://schemas.microsoft.com/office/powerpoint/2010/main" val="3892472412"/>
      </p:ext>
    </p:extLst>
  </p:cSld>
  <p:clrMapOvr>
    <a:masterClrMapping/>
  </p:clrMapOvr>
  <p:transition spd="med">
    <p:split orient="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EFCFB691-5732-4550-2C5C-52FD1D85E883}"/>
              </a:ext>
            </a:extLst>
          </p:cNvPr>
          <p:cNvSpPr/>
          <p:nvPr/>
        </p:nvSpPr>
        <p:spPr>
          <a:xfrm>
            <a:off x="1" y="238114"/>
            <a:ext cx="3141501"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0000"/>
                </a:solidFill>
                <a:effectLst/>
                <a:uLnTx/>
                <a:uFillTx/>
                <a:latin typeface="+mj-lt"/>
                <a:ea typeface="Times New Roman" panose="02020603050405020304" pitchFamily="18" charset="0"/>
                <a:cs typeface="Arial" charset="0"/>
              </a:rPr>
              <a:t>Work in pairs.</a:t>
            </a:r>
            <a:endParaRPr kumimoji="0" lang="en-US" sz="4000" b="1" i="0" u="none" strike="noStrike" kern="1200" cap="none" spc="0" normalizeH="0" baseline="0" noProof="0" dirty="0">
              <a:ln>
                <a:noFill/>
              </a:ln>
              <a:solidFill>
                <a:srgbClr val="FF0000"/>
              </a:solidFill>
              <a:effectLst/>
              <a:uLnTx/>
              <a:uFillTx/>
              <a:latin typeface="+mj-lt"/>
              <a:cs typeface="Arial" charset="0"/>
            </a:endParaRPr>
          </a:p>
        </p:txBody>
      </p:sp>
      <p:pic>
        <p:nvPicPr>
          <p:cNvPr id="23" name="Picture 22" descr="Free Speech bubble 1195466 PNG with Transparent Background">
            <a:extLst>
              <a:ext uri="{FF2B5EF4-FFF2-40B4-BE49-F238E27FC236}">
                <a16:creationId xmlns:a16="http://schemas.microsoft.com/office/drawing/2014/main" id="{5E8ED63D-F34C-EFC0-824C-29374A366A6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15" y="783642"/>
            <a:ext cx="896077" cy="57152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FC9D1D6-9DBC-2FCF-F290-34D9ACA6CC61}"/>
              </a:ext>
            </a:extLst>
          </p:cNvPr>
          <p:cNvSpPr txBox="1"/>
          <p:nvPr/>
        </p:nvSpPr>
        <p:spPr>
          <a:xfrm>
            <a:off x="3469252" y="702089"/>
            <a:ext cx="7344060" cy="58477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00CC"/>
                </a:solidFill>
                <a:effectLst/>
                <a:uLnTx/>
                <a:uFillTx/>
                <a:latin typeface="+mj-lt"/>
                <a:ea typeface="+mn-ea"/>
                <a:cs typeface="Arial" charset="0"/>
              </a:rPr>
              <a:t>Please discuss the following questions:</a:t>
            </a:r>
          </a:p>
        </p:txBody>
      </p:sp>
      <p:sp>
        <p:nvSpPr>
          <p:cNvPr id="9" name="TextBox 8">
            <a:extLst>
              <a:ext uri="{FF2B5EF4-FFF2-40B4-BE49-F238E27FC236}">
                <a16:creationId xmlns:a16="http://schemas.microsoft.com/office/drawing/2014/main" id="{DF6A96EB-B4F1-166C-E5E2-62955620B451}"/>
              </a:ext>
            </a:extLst>
          </p:cNvPr>
          <p:cNvSpPr txBox="1"/>
          <p:nvPr/>
        </p:nvSpPr>
        <p:spPr>
          <a:xfrm>
            <a:off x="891162" y="1755318"/>
            <a:ext cx="10683948" cy="3539430"/>
          </a:xfrm>
          <a:prstGeom prst="rect">
            <a:avLst/>
          </a:prstGeom>
          <a:noFill/>
        </p:spPr>
        <p:txBody>
          <a:bodyPr wrap="square">
            <a:spAutoFit/>
          </a:bodyPr>
          <a:lstStyle/>
          <a:p>
            <a:pPr marL="514350" marR="0" lvl="0" indent="-51435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3200" b="0" i="0" u="none" strike="noStrike" kern="1200" cap="none" spc="0" normalizeH="0" baseline="0" noProof="0" dirty="0">
                <a:ln>
                  <a:noFill/>
                </a:ln>
                <a:solidFill>
                  <a:srgbClr val="0000CC"/>
                </a:solidFill>
                <a:effectLst/>
                <a:uLnTx/>
                <a:uFillTx/>
                <a:latin typeface="+mj-lt"/>
              </a:rPr>
              <a:t>Who is the tallest in your class?</a:t>
            </a:r>
          </a:p>
          <a:p>
            <a:pPr marL="514350" marR="0" lvl="0" indent="-51435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3200" b="0" i="0" u="none" strike="noStrike" kern="1200" cap="none" spc="0" normalizeH="0" baseline="0" noProof="0" dirty="0">
                <a:ln>
                  <a:noFill/>
                </a:ln>
                <a:solidFill>
                  <a:srgbClr val="0000CC"/>
                </a:solidFill>
                <a:effectLst/>
                <a:uLnTx/>
                <a:uFillTx/>
                <a:latin typeface="+mj-lt"/>
              </a:rPr>
              <a:t>What is the most difficult subject?</a:t>
            </a:r>
          </a:p>
          <a:p>
            <a:pPr marL="514350" marR="0" lvl="0" indent="-51435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3200" b="0" i="0" u="none" strike="noStrike" kern="1200" cap="none" spc="0" normalizeH="0" baseline="0" noProof="0" dirty="0">
                <a:ln>
                  <a:noFill/>
                </a:ln>
                <a:solidFill>
                  <a:srgbClr val="0000CC"/>
                </a:solidFill>
                <a:effectLst/>
                <a:uLnTx/>
                <a:uFillTx/>
                <a:latin typeface="+mj-lt"/>
              </a:rPr>
              <a:t>What is the most interesting thing you do in your free time?</a:t>
            </a:r>
          </a:p>
          <a:p>
            <a:pPr marL="514350" marR="0" lvl="0" indent="-51435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3200" b="0" i="0" u="none" strike="noStrike" kern="1200" cap="none" spc="0" normalizeH="0" baseline="0" noProof="0" dirty="0">
                <a:ln>
                  <a:noFill/>
                </a:ln>
                <a:solidFill>
                  <a:srgbClr val="0000CC"/>
                </a:solidFill>
                <a:effectLst/>
                <a:uLnTx/>
                <a:uFillTx/>
                <a:latin typeface="+mj-lt"/>
              </a:rPr>
              <a:t>Who is the funniest in your class?</a:t>
            </a:r>
          </a:p>
          <a:p>
            <a:pPr marL="514350" marR="0" lvl="0" indent="-51435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3200" b="0" i="0" u="none" strike="noStrike" kern="1200" cap="none" spc="0" normalizeH="0" baseline="0" noProof="0" dirty="0">
                <a:ln>
                  <a:noFill/>
                </a:ln>
                <a:solidFill>
                  <a:srgbClr val="0000CC"/>
                </a:solidFill>
                <a:effectLst/>
                <a:uLnTx/>
                <a:uFillTx/>
                <a:latin typeface="+mj-lt"/>
              </a:rPr>
              <a:t>Who is friendliest in your class?</a:t>
            </a:r>
          </a:p>
          <a:p>
            <a:pPr marL="514350" marR="0" lvl="0" indent="-514350" algn="l" defTabSz="914400" rtl="0" eaLnBrk="1" fontAlgn="base" latinLnBrk="0" hangingPunct="1">
              <a:lnSpc>
                <a:spcPct val="100000"/>
              </a:lnSpc>
              <a:spcBef>
                <a:spcPct val="0"/>
              </a:spcBef>
              <a:spcAft>
                <a:spcPct val="0"/>
              </a:spcAft>
              <a:buClrTx/>
              <a:buSzTx/>
              <a:buFont typeface="+mj-lt"/>
              <a:buAutoNum type="arabicPeriod"/>
              <a:tabLst/>
              <a:defRPr/>
            </a:pPr>
            <a:r>
              <a:rPr lang="en-US" sz="3200" dirty="0">
                <a:solidFill>
                  <a:srgbClr val="0000CC"/>
                </a:solidFill>
                <a:latin typeface="+mj-lt"/>
              </a:rPr>
              <a:t>Who is the best at </a:t>
            </a:r>
            <a:r>
              <a:rPr lang="en-US" sz="3200" dirty="0" err="1">
                <a:solidFill>
                  <a:srgbClr val="0000CC"/>
                </a:solidFill>
                <a:latin typeface="+mj-lt"/>
              </a:rPr>
              <a:t>maths</a:t>
            </a:r>
            <a:r>
              <a:rPr lang="en-US" sz="3200" dirty="0">
                <a:solidFill>
                  <a:srgbClr val="0000CC"/>
                </a:solidFill>
                <a:latin typeface="+mj-lt"/>
              </a:rPr>
              <a:t> / English / history / etc. in your class?</a:t>
            </a:r>
            <a:endParaRPr kumimoji="0" lang="en-US" sz="3200" b="0" i="0" u="none" strike="noStrike" kern="1200" cap="none" spc="0" normalizeH="0" baseline="0" noProof="0" dirty="0">
              <a:ln>
                <a:noFill/>
              </a:ln>
              <a:solidFill>
                <a:srgbClr val="0000CC"/>
              </a:solidFill>
              <a:effectLst/>
              <a:uLnTx/>
              <a:uFillTx/>
              <a:latin typeface="+mj-lt"/>
            </a:endParaRPr>
          </a:p>
        </p:txBody>
      </p:sp>
    </p:spTree>
    <p:extLst>
      <p:ext uri="{BB962C8B-B14F-4D97-AF65-F5344CB8AC3E}">
        <p14:creationId xmlns:p14="http://schemas.microsoft.com/office/powerpoint/2010/main" val="3675893525"/>
      </p:ext>
    </p:extLst>
  </p:cSld>
  <p:clrMapOvr>
    <a:masterClrMapping/>
  </p:clrMapOvr>
  <p:transition spd="med">
    <p:split orient="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1"/>
          <p:cNvPicPr>
            <a:picLocks noChangeAspect="1"/>
          </p:cNvPicPr>
          <p:nvPr/>
        </p:nvPicPr>
        <p:blipFill>
          <a:blip r:embed="rId2"/>
          <a:srcRect/>
          <a:stretch>
            <a:fillRect/>
          </a:stretch>
        </p:blipFill>
        <p:spPr bwMode="auto">
          <a:xfrm>
            <a:off x="0" y="304800"/>
            <a:ext cx="9229725" cy="6153150"/>
          </a:xfrm>
          <a:prstGeom prst="rect">
            <a:avLst/>
          </a:prstGeom>
          <a:noFill/>
          <a:ln w="9525">
            <a:noFill/>
            <a:miter lim="800000"/>
            <a:headEnd/>
            <a:tailEnd/>
          </a:ln>
        </p:spPr>
      </p:pic>
      <p:sp>
        <p:nvSpPr>
          <p:cNvPr id="4" name="Rectangle 3"/>
          <p:cNvSpPr/>
          <p:nvPr/>
        </p:nvSpPr>
        <p:spPr>
          <a:xfrm>
            <a:off x="6989763" y="881063"/>
            <a:ext cx="5154612" cy="749300"/>
          </a:xfrm>
          <a:prstGeom prst="rect">
            <a:avLst/>
          </a:prstGeom>
          <a:solidFill>
            <a:schemeClr val="bg1"/>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anchor="ctr"/>
          <a:lstStyle/>
          <a:p>
            <a:pPr algn="ctr" fontAlgn="auto">
              <a:spcBef>
                <a:spcPts val="0"/>
              </a:spcBef>
              <a:spcAft>
                <a:spcPts val="0"/>
              </a:spcAft>
              <a:defRPr/>
            </a:pPr>
            <a:r>
              <a:rPr lang="en-US" sz="5400" b="1" dirty="0">
                <a:solidFill>
                  <a:schemeClr val="accent6">
                    <a:lumMod val="75000"/>
                  </a:schemeClr>
                </a:solidFill>
              </a:rPr>
              <a:t>CONSOLIDATION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10635EB-422E-7FBA-C850-16D4044806D2}"/>
              </a:ext>
            </a:extLst>
          </p:cNvPr>
          <p:cNvSpPr txBox="1"/>
          <p:nvPr/>
        </p:nvSpPr>
        <p:spPr>
          <a:xfrm>
            <a:off x="452120" y="393153"/>
            <a:ext cx="11739880" cy="10772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200" b="1" dirty="0">
                <a:solidFill>
                  <a:srgbClr val="0070C0"/>
                </a:solidFill>
              </a:rPr>
              <a:t>Write at least 4 sentences about your city / town with superlative forms.  </a:t>
            </a:r>
            <a:endParaRPr lang="en-US" sz="3200" dirty="0">
              <a:solidFill>
                <a:srgbClr val="0070C0"/>
              </a:solidFill>
            </a:endParaRPr>
          </a:p>
        </p:txBody>
      </p:sp>
      <p:sp>
        <p:nvSpPr>
          <p:cNvPr id="5" name="TextBox 4">
            <a:extLst>
              <a:ext uri="{FF2B5EF4-FFF2-40B4-BE49-F238E27FC236}">
                <a16:creationId xmlns:a16="http://schemas.microsoft.com/office/drawing/2014/main" id="{2832307A-2513-107A-0677-1D60954B031D}"/>
              </a:ext>
            </a:extLst>
          </p:cNvPr>
          <p:cNvSpPr txBox="1"/>
          <p:nvPr/>
        </p:nvSpPr>
        <p:spPr>
          <a:xfrm>
            <a:off x="452120" y="2228671"/>
            <a:ext cx="11638280" cy="286232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000" i="1" dirty="0">
                <a:solidFill>
                  <a:srgbClr val="FF0000"/>
                </a:solidFill>
              </a:rPr>
              <a:t>e.g.</a:t>
            </a:r>
          </a:p>
          <a:p>
            <a:r>
              <a:rPr lang="en-US" sz="3000" i="1" dirty="0">
                <a:solidFill>
                  <a:srgbClr val="FF0000"/>
                </a:solidFill>
              </a:rPr>
              <a:t>HCM City is one of the most famous tourist attractions in Vietnam.</a:t>
            </a:r>
          </a:p>
          <a:p>
            <a:r>
              <a:rPr lang="en-US" sz="3000" i="1" dirty="0">
                <a:solidFill>
                  <a:srgbClr val="FF0000"/>
                </a:solidFill>
              </a:rPr>
              <a:t>The tallest building in HCM City is Landmark 81.</a:t>
            </a:r>
          </a:p>
          <a:p>
            <a:r>
              <a:rPr lang="en-US" sz="3000" i="1" dirty="0">
                <a:solidFill>
                  <a:srgbClr val="FF0000"/>
                </a:solidFill>
              </a:rPr>
              <a:t>One of the most interesting activities to do in HCM City is to go shopping.</a:t>
            </a:r>
          </a:p>
          <a:p>
            <a:r>
              <a:rPr lang="en-US" sz="3000" i="1" dirty="0">
                <a:solidFill>
                  <a:srgbClr val="FF0000"/>
                </a:solidFill>
              </a:rPr>
              <a:t>HCM City is the largest city in Vietnam.</a:t>
            </a:r>
          </a:p>
          <a:p>
            <a:r>
              <a:rPr lang="en-US" sz="3000" i="1" dirty="0">
                <a:solidFill>
                  <a:srgbClr val="FF0000"/>
                </a:solidFill>
              </a:rPr>
              <a:t>Banh </a:t>
            </a:r>
            <a:r>
              <a:rPr lang="en-US" sz="3000" i="1" dirty="0" err="1">
                <a:solidFill>
                  <a:srgbClr val="FF0000"/>
                </a:solidFill>
              </a:rPr>
              <a:t>trang</a:t>
            </a:r>
            <a:r>
              <a:rPr lang="en-US" sz="3000" i="1" dirty="0">
                <a:solidFill>
                  <a:srgbClr val="FF0000"/>
                </a:solidFill>
              </a:rPr>
              <a:t> </a:t>
            </a:r>
            <a:r>
              <a:rPr lang="en-US" sz="3000" i="1" dirty="0" err="1">
                <a:solidFill>
                  <a:srgbClr val="FF0000"/>
                </a:solidFill>
              </a:rPr>
              <a:t>tron</a:t>
            </a:r>
            <a:r>
              <a:rPr lang="en-US" sz="3000" i="1" dirty="0">
                <a:solidFill>
                  <a:srgbClr val="FF0000"/>
                </a:solidFill>
              </a:rPr>
              <a:t> is one of the most popular street foods in HCM City.</a:t>
            </a:r>
          </a:p>
        </p:txBody>
      </p:sp>
    </p:spTree>
    <p:extLst>
      <p:ext uri="{BB962C8B-B14F-4D97-AF65-F5344CB8AC3E}">
        <p14:creationId xmlns:p14="http://schemas.microsoft.com/office/powerpoint/2010/main" val="576081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wipe(down)">
                                      <p:cBhvr>
                                        <p:cTn id="10" dur="500"/>
                                        <p:tgtEl>
                                          <p:spTgt spid="5">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wipe(down)">
                                      <p:cBhvr>
                                        <p:cTn id="13" dur="500"/>
                                        <p:tgtEl>
                                          <p:spTgt spid="5">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wipe(down)">
                                      <p:cBhvr>
                                        <p:cTn id="16" dur="500"/>
                                        <p:tgtEl>
                                          <p:spTgt spid="5">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wipe(down)">
                                      <p:cBhvr>
                                        <p:cTn id="19" dur="500"/>
                                        <p:tgtEl>
                                          <p:spTgt spid="5">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wipe(down)">
                                      <p:cBhvr>
                                        <p:cTn id="2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2"/>
          <p:cNvPicPr>
            <a:picLocks noChangeAspect="1"/>
          </p:cNvPicPr>
          <p:nvPr/>
        </p:nvPicPr>
        <p:blipFill>
          <a:blip r:embed="rId2"/>
          <a:srcRect/>
          <a:stretch>
            <a:fillRect/>
          </a:stretch>
        </p:blipFill>
        <p:spPr bwMode="auto">
          <a:xfrm>
            <a:off x="605306" y="412709"/>
            <a:ext cx="9453093" cy="6052486"/>
          </a:xfrm>
          <a:prstGeom prst="rect">
            <a:avLst/>
          </a:prstGeom>
          <a:noFill/>
          <a:ln w="9525">
            <a:noFill/>
            <a:miter lim="800000"/>
            <a:headEnd/>
            <a:tailEnd/>
          </a:ln>
        </p:spPr>
      </p:pic>
      <p:sp>
        <p:nvSpPr>
          <p:cNvPr id="5" name="Rectangle 4"/>
          <p:cNvSpPr/>
          <p:nvPr/>
        </p:nvSpPr>
        <p:spPr>
          <a:xfrm>
            <a:off x="6989763" y="881063"/>
            <a:ext cx="5154612" cy="749300"/>
          </a:xfrm>
          <a:prstGeom prst="rect">
            <a:avLst/>
          </a:prstGeom>
          <a:solidFill>
            <a:schemeClr val="bg1"/>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anchor="ctr"/>
          <a:lstStyle/>
          <a:p>
            <a:pPr algn="ctr" fontAlgn="auto">
              <a:spcBef>
                <a:spcPts val="0"/>
              </a:spcBef>
              <a:spcAft>
                <a:spcPts val="0"/>
              </a:spcAft>
              <a:defRPr/>
            </a:pPr>
            <a:r>
              <a:rPr lang="en-US" sz="5400" b="1" dirty="0">
                <a:solidFill>
                  <a:schemeClr val="accent6">
                    <a:lumMod val="75000"/>
                  </a:schemeClr>
                </a:solidFill>
              </a:rPr>
              <a:t>WRAP-UP</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ChangeArrowheads="1"/>
          </p:cNvSpPr>
          <p:nvPr/>
        </p:nvSpPr>
        <p:spPr bwMode="auto">
          <a:xfrm>
            <a:off x="322489" y="437583"/>
            <a:ext cx="4275138" cy="922337"/>
          </a:xfrm>
          <a:prstGeom prst="rect">
            <a:avLst/>
          </a:prstGeom>
          <a:noFill/>
          <a:ln w="9525">
            <a:noFill/>
            <a:miter lim="800000"/>
            <a:headEnd/>
            <a:tailEnd/>
          </a:ln>
        </p:spPr>
        <p:txBody>
          <a:bodyPr wrap="none">
            <a:spAutoFit/>
          </a:bodyPr>
          <a:lstStyle/>
          <a:p>
            <a:r>
              <a:rPr lang="en-US" sz="5400" b="1" dirty="0">
                <a:solidFill>
                  <a:srgbClr val="FF0000"/>
                </a:solidFill>
                <a:latin typeface="Calibri" pitchFamily="34" charset="0"/>
              </a:rPr>
              <a:t>Today’s lesson</a:t>
            </a:r>
          </a:p>
        </p:txBody>
      </p:sp>
      <p:sp>
        <p:nvSpPr>
          <p:cNvPr id="5" name="Rectangle 4"/>
          <p:cNvSpPr/>
          <p:nvPr/>
        </p:nvSpPr>
        <p:spPr>
          <a:xfrm>
            <a:off x="601096" y="1674674"/>
            <a:ext cx="10989808" cy="1754326"/>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pPr>
              <a:defRPr/>
            </a:pPr>
            <a:r>
              <a:rPr lang="en-US" sz="3600" i="1" dirty="0">
                <a:solidFill>
                  <a:srgbClr val="FF0000"/>
                </a:solidFill>
                <a:latin typeface="Calibri" pitchFamily="34" charset="0"/>
              </a:rPr>
              <a:t>Grammar</a:t>
            </a:r>
          </a:p>
          <a:p>
            <a:r>
              <a:rPr lang="en-US" sz="3600" dirty="0">
                <a:solidFill>
                  <a:srgbClr val="0000CC"/>
                </a:solidFill>
                <a:latin typeface="Calibri" pitchFamily="34" charset="0"/>
              </a:rPr>
              <a:t>Use the superlative form to compare one person/thing or a group of people/things to several others.</a:t>
            </a:r>
          </a:p>
        </p:txBody>
      </p:sp>
    </p:spTree>
  </p:cSld>
  <p:clrMapOvr>
    <a:masterClrMapping/>
  </p:clrMapOvr>
  <p:transition spd="med">
    <p:split orient="ver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ChangeArrowheads="1"/>
          </p:cNvSpPr>
          <p:nvPr/>
        </p:nvSpPr>
        <p:spPr bwMode="auto">
          <a:xfrm>
            <a:off x="333375" y="469900"/>
            <a:ext cx="3362325" cy="922338"/>
          </a:xfrm>
          <a:prstGeom prst="rect">
            <a:avLst/>
          </a:prstGeom>
          <a:noFill/>
          <a:ln w="9525">
            <a:noFill/>
            <a:miter lim="800000"/>
            <a:headEnd/>
            <a:tailEnd/>
          </a:ln>
        </p:spPr>
        <p:txBody>
          <a:bodyPr wrap="none">
            <a:spAutoFit/>
          </a:bodyPr>
          <a:lstStyle/>
          <a:p>
            <a:r>
              <a:rPr lang="en-US" sz="5400" b="1">
                <a:solidFill>
                  <a:srgbClr val="FF0000"/>
                </a:solidFill>
                <a:latin typeface="Calibri" pitchFamily="34" charset="0"/>
              </a:rPr>
              <a:t>Homework</a:t>
            </a:r>
          </a:p>
        </p:txBody>
      </p:sp>
      <p:sp>
        <p:nvSpPr>
          <p:cNvPr id="5" name="Rectangle 4"/>
          <p:cNvSpPr/>
          <p:nvPr/>
        </p:nvSpPr>
        <p:spPr>
          <a:xfrm>
            <a:off x="206375" y="1798605"/>
            <a:ext cx="11871325" cy="3416320"/>
          </a:xfrm>
          <a:prstGeom prst="rect">
            <a:avLst/>
          </a:prstGeom>
          <a:solidFill>
            <a:schemeClr val="bg1"/>
          </a:solidFill>
          <a:ln>
            <a:noFill/>
          </a:ln>
          <a:effectLst>
            <a:outerShdw blurRad="50800" dist="38100" dir="5400000" algn="t" rotWithShape="0">
              <a:prstClr val="black">
                <a:alpha val="40000"/>
              </a:prstClr>
            </a:outerShdw>
          </a:effectLst>
        </p:spPr>
        <p:txBody>
          <a:bodyPr>
            <a:spAutoFit/>
          </a:bodyPr>
          <a:lstStyle/>
          <a:p>
            <a:pPr marL="571500" indent="-571500">
              <a:buFontTx/>
              <a:buChar char="-"/>
              <a:defRPr/>
            </a:pPr>
            <a:r>
              <a:rPr lang="en-US" sz="3600" i="1" dirty="0" err="1">
                <a:solidFill>
                  <a:srgbClr val="0000CC"/>
                </a:solidFill>
                <a:latin typeface="Calibri" pitchFamily="34" charset="0"/>
              </a:rPr>
              <a:t>Practise</a:t>
            </a:r>
            <a:r>
              <a:rPr lang="en-US" sz="3600" i="1" dirty="0">
                <a:solidFill>
                  <a:srgbClr val="0000CC"/>
                </a:solidFill>
                <a:latin typeface="Calibri" pitchFamily="34" charset="0"/>
              </a:rPr>
              <a:t> the grammar point and make sentences using them. </a:t>
            </a:r>
          </a:p>
          <a:p>
            <a:pPr marL="571500" indent="-571500">
              <a:buFontTx/>
              <a:buChar char="-"/>
              <a:defRPr/>
            </a:pPr>
            <a:r>
              <a:rPr lang="en-US" sz="3600" i="1" dirty="0">
                <a:solidFill>
                  <a:srgbClr val="0000CC"/>
                </a:solidFill>
                <a:latin typeface="Calibri" pitchFamily="34" charset="0"/>
              </a:rPr>
              <a:t>Do the exercises in </a:t>
            </a:r>
            <a:r>
              <a:rPr lang="en-US" sz="3600" b="1" i="1" dirty="0">
                <a:solidFill>
                  <a:srgbClr val="0000CC"/>
                </a:solidFill>
                <a:latin typeface="Calibri" pitchFamily="34" charset="0"/>
              </a:rPr>
              <a:t>TA 7 Right on WB </a:t>
            </a:r>
            <a:r>
              <a:rPr lang="en-US" sz="3600" i="1" dirty="0">
                <a:solidFill>
                  <a:srgbClr val="0000CC"/>
                </a:solidFill>
                <a:latin typeface="Calibri" pitchFamily="34" charset="0"/>
              </a:rPr>
              <a:t>(page 43) </a:t>
            </a:r>
          </a:p>
          <a:p>
            <a:pPr marL="571500" indent="-571500">
              <a:buFontTx/>
              <a:buChar char="-"/>
              <a:defRPr/>
            </a:pPr>
            <a:r>
              <a:rPr lang="en-US" sz="3600" i="1" dirty="0">
                <a:solidFill>
                  <a:srgbClr val="0000CC"/>
                </a:solidFill>
                <a:latin typeface="Calibri" pitchFamily="34" charset="0"/>
              </a:rPr>
              <a:t>Prepare the next lesson (page 84 SB)</a:t>
            </a:r>
          </a:p>
          <a:p>
            <a:pPr marL="571500" indent="-571500">
              <a:buFontTx/>
              <a:buChar char="-"/>
              <a:defRPr/>
            </a:pPr>
            <a:r>
              <a:rPr lang="en-US" sz="3600" i="1" dirty="0">
                <a:solidFill>
                  <a:srgbClr val="0000CC"/>
                </a:solidFill>
                <a:latin typeface="Calibri" pitchFamily="34" charset="0"/>
              </a:rPr>
              <a:t>Complete the grammar notes in </a:t>
            </a:r>
            <a:r>
              <a:rPr lang="en-US" sz="3600" b="1" i="1" dirty="0">
                <a:solidFill>
                  <a:srgbClr val="0000CC"/>
                </a:solidFill>
                <a:latin typeface="Calibri" pitchFamily="34" charset="0"/>
              </a:rPr>
              <a:t>TA 7 Right on Notebook</a:t>
            </a:r>
            <a:r>
              <a:rPr lang="en-US" sz="3600" i="1" dirty="0">
                <a:solidFill>
                  <a:srgbClr val="0000CC"/>
                </a:solidFill>
                <a:latin typeface="Calibri" pitchFamily="34" charset="0"/>
              </a:rPr>
              <a:t> (page 38)</a:t>
            </a:r>
          </a:p>
        </p:txBody>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heel(1)">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heel(1)">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heel(1)">
                                      <p:cBhvr>
                                        <p:cTn id="17" dur="2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heel(1)">
                                      <p:cBhvr>
                                        <p:cTn id="22" dur="2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3"/>
          <p:cNvPicPr>
            <a:picLocks noChangeAspect="1"/>
          </p:cNvPicPr>
          <p:nvPr/>
        </p:nvPicPr>
        <p:blipFill>
          <a:blip r:embed="rId3"/>
          <a:srcRect t="2" b="15105"/>
          <a:stretch>
            <a:fillRect/>
          </a:stretch>
        </p:blipFill>
        <p:spPr bwMode="auto">
          <a:xfrm>
            <a:off x="0" y="0"/>
            <a:ext cx="12192000" cy="6867525"/>
          </a:xfrm>
          <a:prstGeom prst="rect">
            <a:avLst/>
          </a:prstGeom>
          <a:noFill/>
          <a:ln w="9525">
            <a:noFill/>
            <a:miter lim="800000"/>
            <a:headEnd/>
            <a:tailEnd/>
          </a:ln>
        </p:spPr>
      </p:pic>
      <p:sp>
        <p:nvSpPr>
          <p:cNvPr id="5" name="TextBox 4"/>
          <p:cNvSpPr txBox="1"/>
          <p:nvPr/>
        </p:nvSpPr>
        <p:spPr>
          <a:xfrm>
            <a:off x="4557713" y="6051550"/>
            <a:ext cx="3101975" cy="646113"/>
          </a:xfrm>
          <a:prstGeom prst="rect">
            <a:avLst/>
          </a:prstGeom>
          <a:solidFill>
            <a:schemeClr val="bg1"/>
          </a:solidFill>
          <a:effectLst>
            <a:outerShdw blurRad="50800" dist="38100" dir="5400000" algn="t" rotWithShape="0">
              <a:prstClr val="black">
                <a:alpha val="40000"/>
              </a:prstClr>
            </a:outerShdw>
          </a:effectLst>
        </p:spPr>
        <p:txBody>
          <a:bodyPr>
            <a:spAutoFit/>
          </a:bodyPr>
          <a:lstStyle/>
          <a:p>
            <a:pPr fontAlgn="auto">
              <a:spcBef>
                <a:spcPts val="0"/>
              </a:spcBef>
              <a:spcAft>
                <a:spcPts val="0"/>
              </a:spcAft>
              <a:defRPr/>
            </a:pPr>
            <a:r>
              <a:rPr lang="en-US" sz="3600" dirty="0">
                <a:solidFill>
                  <a:srgbClr val="FF0000"/>
                </a:solidFill>
                <a:latin typeface="+mn-lt"/>
                <a:cs typeface="+mn-cs"/>
              </a:rPr>
              <a:t>Enjoy your day!</a:t>
            </a:r>
            <a:endParaRPr lang="en-US" dirty="0">
              <a:solidFill>
                <a:srgbClr val="FF0000"/>
              </a:solidFill>
              <a:latin typeface="+mn-lt"/>
              <a:cs typeface="+mn-cs"/>
            </a:endParaRPr>
          </a:p>
        </p:txBody>
      </p:sp>
    </p:spTree>
    <p:extLst>
      <p:ext uri="{BB962C8B-B14F-4D97-AF65-F5344CB8AC3E}">
        <p14:creationId xmlns:p14="http://schemas.microsoft.com/office/powerpoint/2010/main" val="3639613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13250" y="411163"/>
            <a:ext cx="3181350" cy="661987"/>
          </a:xfrm>
          <a:prstGeom prst="rect">
            <a:avLst/>
          </a:prstGeom>
          <a:solidFill>
            <a:srgbClr val="00B05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dirty="0"/>
              <a:t>Objectives</a:t>
            </a:r>
            <a:endParaRPr lang="en-US" dirty="0"/>
          </a:p>
        </p:txBody>
      </p:sp>
      <p:sp>
        <p:nvSpPr>
          <p:cNvPr id="9218" name="TextBox 2"/>
          <p:cNvSpPr txBox="1">
            <a:spLocks noChangeArrowheads="1"/>
          </p:cNvSpPr>
          <p:nvPr/>
        </p:nvSpPr>
        <p:spPr bwMode="auto">
          <a:xfrm>
            <a:off x="914400" y="1381125"/>
            <a:ext cx="10833100" cy="2308324"/>
          </a:xfrm>
          <a:prstGeom prst="rect">
            <a:avLst/>
          </a:prstGeom>
          <a:noFill/>
          <a:ln w="9525">
            <a:noFill/>
            <a:miter lim="800000"/>
            <a:headEnd/>
            <a:tailEnd/>
          </a:ln>
        </p:spPr>
        <p:txBody>
          <a:bodyPr>
            <a:spAutoFit/>
          </a:bodyPr>
          <a:lstStyle/>
          <a:p>
            <a:r>
              <a:rPr lang="en-US" sz="3600" dirty="0">
                <a:solidFill>
                  <a:srgbClr val="FF0000"/>
                </a:solidFill>
                <a:latin typeface="Calibri" pitchFamily="34" charset="0"/>
                <a:cs typeface="Times New Roman" pitchFamily="18" charset="0"/>
              </a:rPr>
              <a:t>By the end of this lesson, students will be able to…</a:t>
            </a:r>
          </a:p>
          <a:p>
            <a:endParaRPr lang="en-US" sz="3600" dirty="0">
              <a:solidFill>
                <a:srgbClr val="0070C0"/>
              </a:solidFill>
              <a:latin typeface="Calibri" pitchFamily="34" charset="0"/>
            </a:endParaRPr>
          </a:p>
          <a:p>
            <a:r>
              <a:rPr lang="en-US" sz="3600" i="1" dirty="0">
                <a:solidFill>
                  <a:srgbClr val="0000CC"/>
                </a:solidFill>
                <a:latin typeface="Calibri" pitchFamily="34" charset="0"/>
              </a:rPr>
              <a:t>use the superlative form to compare one person/thing or a group of people/things to several others.</a:t>
            </a:r>
          </a:p>
        </p:txBody>
      </p:sp>
    </p:spTree>
  </p:cSld>
  <p:clrMapOvr>
    <a:masterClrMapping/>
  </p:clrMapOvr>
  <p:transition spd="med">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2"/>
          <p:cNvPicPr>
            <a:picLocks noChangeAspect="1"/>
          </p:cNvPicPr>
          <p:nvPr/>
        </p:nvPicPr>
        <p:blipFill>
          <a:blip r:embed="rId2"/>
          <a:srcRect/>
          <a:stretch>
            <a:fillRect/>
          </a:stretch>
        </p:blipFill>
        <p:spPr bwMode="auto">
          <a:xfrm>
            <a:off x="1250654" y="392805"/>
            <a:ext cx="8906171" cy="6072389"/>
          </a:xfrm>
          <a:prstGeom prst="rect">
            <a:avLst/>
          </a:prstGeom>
          <a:noFill/>
          <a:ln w="9525">
            <a:noFill/>
            <a:miter lim="800000"/>
            <a:headEnd/>
            <a:tailEnd/>
          </a:ln>
        </p:spPr>
      </p:pic>
      <p:sp>
        <p:nvSpPr>
          <p:cNvPr id="7" name="Rectangle 6"/>
          <p:cNvSpPr/>
          <p:nvPr/>
        </p:nvSpPr>
        <p:spPr>
          <a:xfrm>
            <a:off x="8143875" y="552450"/>
            <a:ext cx="4025900" cy="749300"/>
          </a:xfrm>
          <a:prstGeom prst="rect">
            <a:avLst/>
          </a:prstGeom>
          <a:solidFill>
            <a:schemeClr val="bg1"/>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anchor="ctr"/>
          <a:lstStyle/>
          <a:p>
            <a:pPr algn="ctr" fontAlgn="auto">
              <a:spcBef>
                <a:spcPts val="0"/>
              </a:spcBef>
              <a:spcAft>
                <a:spcPts val="0"/>
              </a:spcAft>
              <a:defRPr/>
            </a:pPr>
            <a:r>
              <a:rPr lang="en-US" sz="5400" b="1" dirty="0">
                <a:solidFill>
                  <a:schemeClr val="accent6">
                    <a:lumMod val="75000"/>
                  </a:schemeClr>
                </a:solidFill>
              </a:rPr>
              <a:t>WARM-UP</a:t>
            </a:r>
          </a:p>
        </p:txBody>
      </p:sp>
    </p:spTree>
  </p:cSld>
  <p:clrMapOvr>
    <a:masterClrMapping/>
  </p:clrMapOvr>
  <p:transition spd="med">
    <p:split orient="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E1A4C24-C7C2-69D8-CB0D-7BBCAE32A11D}"/>
              </a:ext>
            </a:extLst>
          </p:cNvPr>
          <p:cNvSpPr txBox="1"/>
          <p:nvPr/>
        </p:nvSpPr>
        <p:spPr>
          <a:xfrm>
            <a:off x="567133" y="771516"/>
            <a:ext cx="11057734" cy="4832092"/>
          </a:xfrm>
          <a:prstGeom prst="rect">
            <a:avLst/>
          </a:prstGeom>
          <a:noFill/>
        </p:spPr>
        <p:txBody>
          <a:bodyPr wrap="square">
            <a:spAutoFit/>
          </a:bodyPr>
          <a:lstStyle/>
          <a:p>
            <a:r>
              <a:rPr lang="en-US" sz="2800" dirty="0">
                <a:latin typeface="+mj-lt"/>
              </a:rPr>
              <a:t>Teacher invites 3 or 4 students to come to the front of the class. Teacher reads about 5 words they learnt in the previous lessons (e.g. </a:t>
            </a:r>
            <a:r>
              <a:rPr lang="en-US" sz="2800" i="1" dirty="0">
                <a:solidFill>
                  <a:srgbClr val="0000CC"/>
                </a:solidFill>
                <a:latin typeface="+mj-lt"/>
              </a:rPr>
              <a:t>landmark, cable car, sights, cruise, etc.). </a:t>
            </a:r>
            <a:r>
              <a:rPr lang="en-US" sz="2800" dirty="0">
                <a:latin typeface="+mj-lt"/>
              </a:rPr>
              <a:t>Ask those students to write the word on the board and jump up to show that they finished. </a:t>
            </a:r>
          </a:p>
          <a:p>
            <a:r>
              <a:rPr lang="en-US" sz="2800" b="0" i="0" dirty="0">
                <a:solidFill>
                  <a:srgbClr val="1A202C"/>
                </a:solidFill>
                <a:effectLst/>
                <a:latin typeface="+mj-lt"/>
              </a:rPr>
              <a:t>The first student to finish the word correctly is the winner. Then, ask the rest of the class ‘</a:t>
            </a:r>
            <a:r>
              <a:rPr lang="en-US" sz="2800" b="1" i="0" dirty="0">
                <a:solidFill>
                  <a:srgbClr val="1A202C"/>
                </a:solidFill>
                <a:effectLst/>
                <a:latin typeface="+mj-lt"/>
              </a:rPr>
              <a:t>Who is the fastest?</a:t>
            </a:r>
            <a:r>
              <a:rPr lang="en-US" sz="2800" b="0" i="0" dirty="0">
                <a:solidFill>
                  <a:srgbClr val="1A202C"/>
                </a:solidFill>
                <a:effectLst/>
                <a:latin typeface="+mj-lt"/>
              </a:rPr>
              <a:t>’, and all students should answer using a superlative sentence (e.g. ‘</a:t>
            </a:r>
            <a:r>
              <a:rPr lang="en-US" sz="2800" b="1" i="0" dirty="0">
                <a:solidFill>
                  <a:srgbClr val="1A202C"/>
                </a:solidFill>
                <a:effectLst/>
                <a:latin typeface="+mj-lt"/>
              </a:rPr>
              <a:t>Sarah is the fastest.</a:t>
            </a:r>
            <a:r>
              <a:rPr lang="en-US" sz="2800" b="0" i="0" dirty="0">
                <a:solidFill>
                  <a:srgbClr val="1A202C"/>
                </a:solidFill>
                <a:effectLst/>
                <a:latin typeface="+mj-lt"/>
              </a:rPr>
              <a:t>’).</a:t>
            </a:r>
          </a:p>
          <a:p>
            <a:r>
              <a:rPr lang="en-US" sz="2800" dirty="0">
                <a:solidFill>
                  <a:srgbClr val="1A202C"/>
                </a:solidFill>
                <a:latin typeface="+mj-lt"/>
              </a:rPr>
              <a:t>If some students finish the word correctly at the same time, teacher will ask</a:t>
            </a:r>
            <a:r>
              <a:rPr lang="en-US" sz="2800" b="0" i="0" dirty="0">
                <a:solidFill>
                  <a:srgbClr val="1A202C"/>
                </a:solidFill>
                <a:effectLst/>
                <a:latin typeface="+mj-lt"/>
              </a:rPr>
              <a:t> the rest of the class ‘</a:t>
            </a:r>
            <a:r>
              <a:rPr lang="en-US" sz="2800" b="1" i="0" dirty="0">
                <a:solidFill>
                  <a:srgbClr val="1A202C"/>
                </a:solidFill>
                <a:effectLst/>
                <a:latin typeface="+mj-lt"/>
              </a:rPr>
              <a:t>Who can jump the highest?</a:t>
            </a:r>
            <a:r>
              <a:rPr lang="en-US" sz="2800" b="0" i="0" dirty="0">
                <a:solidFill>
                  <a:srgbClr val="1A202C"/>
                </a:solidFill>
                <a:effectLst/>
                <a:latin typeface="+mj-lt"/>
              </a:rPr>
              <a:t>’, and all students should answer using a superlative sentence (e.g. ‘</a:t>
            </a:r>
            <a:r>
              <a:rPr lang="en-US" sz="2800" b="1" i="0" dirty="0">
                <a:solidFill>
                  <a:srgbClr val="1A202C"/>
                </a:solidFill>
                <a:effectLst/>
                <a:latin typeface="+mj-lt"/>
              </a:rPr>
              <a:t>John can jump the highest.</a:t>
            </a:r>
            <a:r>
              <a:rPr lang="en-US" sz="2800" b="0" i="0" dirty="0">
                <a:solidFill>
                  <a:srgbClr val="1A202C"/>
                </a:solidFill>
                <a:effectLst/>
                <a:latin typeface="+mj-lt"/>
              </a:rPr>
              <a:t>’). That student will be the winner.</a:t>
            </a:r>
            <a:endParaRPr lang="en-US" sz="2800" dirty="0">
              <a:latin typeface="+mj-lt"/>
            </a:endParaRPr>
          </a:p>
        </p:txBody>
      </p:sp>
    </p:spTree>
    <p:extLst>
      <p:ext uri="{BB962C8B-B14F-4D97-AF65-F5344CB8AC3E}">
        <p14:creationId xmlns:p14="http://schemas.microsoft.com/office/powerpoint/2010/main" val="3237312535"/>
      </p:ext>
    </p:extLst>
  </p:cSld>
  <p:clrMapOvr>
    <a:masterClrMapping/>
  </p:clrMapOvr>
  <p:transition spd="med">
    <p:split orient="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1"/>
          <p:cNvPicPr>
            <a:picLocks noChangeAspect="1"/>
          </p:cNvPicPr>
          <p:nvPr/>
        </p:nvPicPr>
        <p:blipFill>
          <a:blip r:embed="rId2"/>
          <a:srcRect b="2901"/>
          <a:stretch>
            <a:fillRect/>
          </a:stretch>
        </p:blipFill>
        <p:spPr bwMode="auto">
          <a:xfrm>
            <a:off x="1560513" y="1265238"/>
            <a:ext cx="8705850" cy="4989512"/>
          </a:xfrm>
          <a:prstGeom prst="rect">
            <a:avLst/>
          </a:prstGeom>
          <a:noFill/>
          <a:ln w="9525">
            <a:noFill/>
            <a:miter lim="800000"/>
            <a:headEnd/>
            <a:tailEnd/>
          </a:ln>
        </p:spPr>
      </p:pic>
      <p:sp>
        <p:nvSpPr>
          <p:cNvPr id="3" name="Speech Bubble: Rectangle with Corners Rounded 8"/>
          <p:cNvSpPr/>
          <p:nvPr/>
        </p:nvSpPr>
        <p:spPr>
          <a:xfrm>
            <a:off x="5303838" y="725488"/>
            <a:ext cx="3756025" cy="739775"/>
          </a:xfrm>
          <a:prstGeom prst="wedgeRoundRectCallout">
            <a:avLst>
              <a:gd name="adj1" fmla="val -53511"/>
              <a:gd name="adj2" fmla="val 104106"/>
              <a:gd name="adj3" fmla="val 16667"/>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dirty="0">
                <a:solidFill>
                  <a:srgbClr val="00B050"/>
                </a:solidFill>
              </a:rPr>
              <a:t>It’s time to learn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074552" y="1689904"/>
            <a:ext cx="45719" cy="369332"/>
          </a:xfrm>
          <a:prstGeom prst="rect">
            <a:avLst/>
          </a:prstGeom>
          <a:noFill/>
        </p:spPr>
        <p:txBody>
          <a:bodyPr wrap="square" rtlCol="0">
            <a:spAutoFit/>
          </a:bodyPr>
          <a:lstStyle/>
          <a:p>
            <a:endParaRPr lang="en-US" dirty="0">
              <a:solidFill>
                <a:prstClr val="black"/>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55593" y="360216"/>
            <a:ext cx="9144000" cy="5976503"/>
          </a:xfrm>
          <a:prstGeom prst="rect">
            <a:avLst/>
          </a:prstGeom>
        </p:spPr>
      </p:pic>
      <p:sp>
        <p:nvSpPr>
          <p:cNvPr id="10" name="Oval 9"/>
          <p:cNvSpPr/>
          <p:nvPr/>
        </p:nvSpPr>
        <p:spPr>
          <a:xfrm>
            <a:off x="818147" y="4262109"/>
            <a:ext cx="10722544" cy="1787236"/>
          </a:xfrm>
          <a:prstGeom prst="ellipse">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4800" b="1" dirty="0">
                <a:solidFill>
                  <a:srgbClr val="0070C0"/>
                </a:solidFill>
              </a:rPr>
              <a:t>Superlative</a:t>
            </a:r>
          </a:p>
        </p:txBody>
      </p:sp>
      <p:sp>
        <p:nvSpPr>
          <p:cNvPr id="5" name="Rectangle 4">
            <a:extLst>
              <a:ext uri="{FF2B5EF4-FFF2-40B4-BE49-F238E27FC236}">
                <a16:creationId xmlns:a16="http://schemas.microsoft.com/office/drawing/2014/main" id="{BA386DE9-345A-400C-B2BB-B32B155C2C38}"/>
              </a:ext>
            </a:extLst>
          </p:cNvPr>
          <p:cNvSpPr/>
          <p:nvPr/>
        </p:nvSpPr>
        <p:spPr>
          <a:xfrm>
            <a:off x="7128588" y="552140"/>
            <a:ext cx="5023071" cy="750014"/>
          </a:xfrm>
          <a:prstGeom prst="rect">
            <a:avLst/>
          </a:prstGeom>
          <a:solidFill>
            <a:schemeClr val="bg1"/>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r>
              <a:rPr lang="en-US" sz="5400" b="1" dirty="0">
                <a:solidFill>
                  <a:srgbClr val="F79646">
                    <a:lumMod val="75000"/>
                  </a:srgbClr>
                </a:solidFill>
              </a:rPr>
              <a:t>PRESENTATION</a:t>
            </a:r>
          </a:p>
        </p:txBody>
      </p:sp>
    </p:spTree>
    <p:extLst>
      <p:ext uri="{BB962C8B-B14F-4D97-AF65-F5344CB8AC3E}">
        <p14:creationId xmlns:p14="http://schemas.microsoft.com/office/powerpoint/2010/main" val="1214422566"/>
      </p:ext>
    </p:extLst>
  </p:cSld>
  <p:clrMapOvr>
    <a:masterClrMapping/>
  </p:clrMapOvr>
  <p:transition spd="med">
    <p:split orient="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ight Arrow 10">
            <a:extLst>
              <a:ext uri="{FF2B5EF4-FFF2-40B4-BE49-F238E27FC236}">
                <a16:creationId xmlns:a16="http://schemas.microsoft.com/office/drawing/2014/main" id="{BFB805F9-FE47-9B09-EE85-C57392E511E8}"/>
              </a:ext>
            </a:extLst>
          </p:cNvPr>
          <p:cNvSpPr/>
          <p:nvPr/>
        </p:nvSpPr>
        <p:spPr>
          <a:xfrm rot="5400000">
            <a:off x="8808218" y="4022207"/>
            <a:ext cx="1307507" cy="334610"/>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latin typeface="+mj-lt"/>
            </a:endParaRPr>
          </a:p>
        </p:txBody>
      </p:sp>
      <p:sp>
        <p:nvSpPr>
          <p:cNvPr id="4" name="Rectangle 3"/>
          <p:cNvSpPr/>
          <p:nvPr/>
        </p:nvSpPr>
        <p:spPr>
          <a:xfrm>
            <a:off x="187358" y="394881"/>
            <a:ext cx="11943681" cy="846364"/>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3200" i="1" dirty="0">
                <a:solidFill>
                  <a:srgbClr val="0070C0"/>
                </a:solidFill>
                <a:latin typeface="+mj-lt"/>
              </a:rPr>
              <a:t>Look at the sentences and choose suitable phrases to complete the rule for </a:t>
            </a:r>
            <a:r>
              <a:rPr lang="en-US" sz="3200" b="1" i="1" dirty="0">
                <a:solidFill>
                  <a:srgbClr val="0070C0"/>
                </a:solidFill>
                <a:latin typeface="+mj-lt"/>
              </a:rPr>
              <a:t>superlative</a:t>
            </a:r>
            <a:r>
              <a:rPr lang="en-US" sz="3200" i="1" dirty="0">
                <a:solidFill>
                  <a:srgbClr val="0070C0"/>
                </a:solidFill>
                <a:latin typeface="+mj-lt"/>
              </a:rPr>
              <a:t>:</a:t>
            </a:r>
          </a:p>
        </p:txBody>
      </p:sp>
      <p:sp>
        <p:nvSpPr>
          <p:cNvPr id="5" name="Rectangle 4"/>
          <p:cNvSpPr/>
          <p:nvPr/>
        </p:nvSpPr>
        <p:spPr>
          <a:xfrm>
            <a:off x="91025" y="4930884"/>
            <a:ext cx="5547776" cy="139371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lnSpc>
                <a:spcPct val="150000"/>
              </a:lnSpc>
            </a:pPr>
            <a:r>
              <a:rPr lang="en-US" sz="2800" b="1" dirty="0">
                <a:solidFill>
                  <a:srgbClr val="0070C0"/>
                </a:solidFill>
                <a:latin typeface="+mj-lt"/>
              </a:rPr>
              <a:t>_____ adjectives</a:t>
            </a:r>
            <a:r>
              <a:rPr lang="en-US" sz="2800" dirty="0">
                <a:solidFill>
                  <a:srgbClr val="0070C0"/>
                </a:solidFill>
                <a:latin typeface="+mj-lt"/>
              </a:rPr>
              <a:t>:</a:t>
            </a:r>
            <a:r>
              <a:rPr lang="en-US" sz="2800" i="1" dirty="0">
                <a:solidFill>
                  <a:srgbClr val="0070C0"/>
                </a:solidFill>
                <a:latin typeface="+mj-lt"/>
              </a:rPr>
              <a:t> </a:t>
            </a:r>
            <a:br>
              <a:rPr lang="en-US" sz="2800" i="1" dirty="0">
                <a:solidFill>
                  <a:srgbClr val="0070C0"/>
                </a:solidFill>
                <a:latin typeface="+mj-lt"/>
              </a:rPr>
            </a:br>
            <a:r>
              <a:rPr lang="en-US" sz="2800" dirty="0">
                <a:solidFill>
                  <a:srgbClr val="0070C0"/>
                </a:solidFill>
                <a:latin typeface="+mj-lt"/>
              </a:rPr>
              <a:t>___ + adjective + ___(+ noun) + of/in</a:t>
            </a:r>
          </a:p>
        </p:txBody>
      </p:sp>
      <p:sp>
        <p:nvSpPr>
          <p:cNvPr id="11" name="Right Arrow 10"/>
          <p:cNvSpPr/>
          <p:nvPr/>
        </p:nvSpPr>
        <p:spPr>
          <a:xfrm rot="5400000">
            <a:off x="2049178" y="4101526"/>
            <a:ext cx="1307507" cy="280417"/>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latin typeface="+mj-lt"/>
            </a:endParaRPr>
          </a:p>
        </p:txBody>
      </p:sp>
      <p:sp>
        <p:nvSpPr>
          <p:cNvPr id="12" name="Rectangle 11"/>
          <p:cNvSpPr/>
          <p:nvPr/>
        </p:nvSpPr>
        <p:spPr>
          <a:xfrm>
            <a:off x="372140" y="2023423"/>
            <a:ext cx="5266662" cy="256896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2800" dirty="0">
                <a:solidFill>
                  <a:srgbClr val="0070C0"/>
                </a:solidFill>
                <a:latin typeface="+mj-lt"/>
              </a:rPr>
              <a:t>Jack is the tallest student in my class.</a:t>
            </a:r>
          </a:p>
          <a:p>
            <a:r>
              <a:rPr lang="en-US" sz="2800" dirty="0">
                <a:solidFill>
                  <a:srgbClr val="0070C0"/>
                </a:solidFill>
                <a:latin typeface="+mj-lt"/>
              </a:rPr>
              <a:t>The eraser is the smallest thing in my bag.</a:t>
            </a:r>
          </a:p>
          <a:p>
            <a:r>
              <a:rPr lang="en-US" sz="2800" dirty="0">
                <a:solidFill>
                  <a:srgbClr val="0070C0"/>
                </a:solidFill>
                <a:latin typeface="+mj-lt"/>
              </a:rPr>
              <a:t>I am the youngest member of my family.</a:t>
            </a:r>
          </a:p>
        </p:txBody>
      </p:sp>
      <p:sp>
        <p:nvSpPr>
          <p:cNvPr id="9" name="Rectangle 8">
            <a:extLst>
              <a:ext uri="{FF2B5EF4-FFF2-40B4-BE49-F238E27FC236}">
                <a16:creationId xmlns:a16="http://schemas.microsoft.com/office/drawing/2014/main" id="{1E7DF9BB-BFE0-C307-CC5F-C56CE56FEC46}"/>
              </a:ext>
            </a:extLst>
          </p:cNvPr>
          <p:cNvSpPr/>
          <p:nvPr/>
        </p:nvSpPr>
        <p:spPr>
          <a:xfrm>
            <a:off x="6009870" y="2048219"/>
            <a:ext cx="6064223" cy="249557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2800" dirty="0">
                <a:solidFill>
                  <a:srgbClr val="0070C0"/>
                </a:solidFill>
                <a:latin typeface="+mj-lt"/>
              </a:rPr>
              <a:t>The white shirt is the most expensive in the store.</a:t>
            </a:r>
          </a:p>
          <a:p>
            <a:r>
              <a:rPr lang="en-US" sz="2800" dirty="0">
                <a:solidFill>
                  <a:srgbClr val="0070C0"/>
                </a:solidFill>
                <a:latin typeface="+mj-lt"/>
              </a:rPr>
              <a:t>This is the most delicious food of the restaurant.</a:t>
            </a:r>
          </a:p>
          <a:p>
            <a:r>
              <a:rPr lang="en-US" sz="2800" dirty="0">
                <a:solidFill>
                  <a:srgbClr val="0070C0"/>
                </a:solidFill>
                <a:latin typeface="+mj-lt"/>
              </a:rPr>
              <a:t>Ho Chi Minh City is one of the most crowded cities in Vietnam.</a:t>
            </a:r>
          </a:p>
        </p:txBody>
      </p:sp>
      <p:sp>
        <p:nvSpPr>
          <p:cNvPr id="10" name="Rectangle 9">
            <a:extLst>
              <a:ext uri="{FF2B5EF4-FFF2-40B4-BE49-F238E27FC236}">
                <a16:creationId xmlns:a16="http://schemas.microsoft.com/office/drawing/2014/main" id="{68776A53-8A96-A8E4-CE7E-02EE66847D9E}"/>
              </a:ext>
            </a:extLst>
          </p:cNvPr>
          <p:cNvSpPr/>
          <p:nvPr/>
        </p:nvSpPr>
        <p:spPr>
          <a:xfrm>
            <a:off x="5780831" y="4930884"/>
            <a:ext cx="6320144" cy="139371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lnSpc>
                <a:spcPct val="150000"/>
              </a:lnSpc>
            </a:pPr>
            <a:r>
              <a:rPr lang="en-US" sz="2800" b="1" dirty="0">
                <a:solidFill>
                  <a:srgbClr val="0070C0"/>
                </a:solidFill>
                <a:latin typeface="+mj-lt"/>
              </a:rPr>
              <a:t>_____ adjectives</a:t>
            </a:r>
            <a:r>
              <a:rPr lang="en-US" sz="2800" dirty="0">
                <a:solidFill>
                  <a:srgbClr val="0070C0"/>
                </a:solidFill>
                <a:latin typeface="+mj-lt"/>
              </a:rPr>
              <a:t>:</a:t>
            </a:r>
            <a:r>
              <a:rPr lang="en-US" sz="2800" i="1" dirty="0">
                <a:solidFill>
                  <a:srgbClr val="0070C0"/>
                </a:solidFill>
                <a:latin typeface="+mj-lt"/>
              </a:rPr>
              <a:t> </a:t>
            </a:r>
          </a:p>
          <a:p>
            <a:pPr algn="ctr">
              <a:lnSpc>
                <a:spcPct val="150000"/>
              </a:lnSpc>
            </a:pPr>
            <a:r>
              <a:rPr lang="en-US" sz="2800" dirty="0">
                <a:solidFill>
                  <a:srgbClr val="0070C0"/>
                </a:solidFill>
                <a:latin typeface="+mj-lt"/>
              </a:rPr>
              <a:t>___ + ____ + adjective (+ noun) + of/in</a:t>
            </a:r>
          </a:p>
        </p:txBody>
      </p:sp>
      <p:sp>
        <p:nvSpPr>
          <p:cNvPr id="2" name="TextBox 1">
            <a:extLst>
              <a:ext uri="{FF2B5EF4-FFF2-40B4-BE49-F238E27FC236}">
                <a16:creationId xmlns:a16="http://schemas.microsoft.com/office/drawing/2014/main" id="{DC9BF8EF-DB3E-B203-6DFF-761EF866D9CE}"/>
              </a:ext>
            </a:extLst>
          </p:cNvPr>
          <p:cNvSpPr txBox="1"/>
          <p:nvPr/>
        </p:nvSpPr>
        <p:spPr>
          <a:xfrm>
            <a:off x="1873315" y="1325106"/>
            <a:ext cx="8109857"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3200" dirty="0">
                <a:latin typeface="+mj-lt"/>
              </a:rPr>
              <a:t>-</a:t>
            </a:r>
            <a:r>
              <a:rPr lang="en-US" sz="3200" dirty="0" err="1">
                <a:latin typeface="+mj-lt"/>
              </a:rPr>
              <a:t>est</a:t>
            </a:r>
            <a:r>
              <a:rPr lang="en-US" sz="3200" dirty="0">
                <a:latin typeface="+mj-lt"/>
              </a:rPr>
              <a:t> * Long * most * the* Short  * the</a:t>
            </a:r>
          </a:p>
        </p:txBody>
      </p:sp>
      <p:sp>
        <p:nvSpPr>
          <p:cNvPr id="22" name="TextBox 21">
            <a:extLst>
              <a:ext uri="{FF2B5EF4-FFF2-40B4-BE49-F238E27FC236}">
                <a16:creationId xmlns:a16="http://schemas.microsoft.com/office/drawing/2014/main" id="{36323ACF-0C59-B76D-78C3-5DAC9E8A0F85}"/>
              </a:ext>
            </a:extLst>
          </p:cNvPr>
          <p:cNvSpPr txBox="1"/>
          <p:nvPr/>
        </p:nvSpPr>
        <p:spPr>
          <a:xfrm>
            <a:off x="1552930" y="5119726"/>
            <a:ext cx="1009793" cy="523220"/>
          </a:xfrm>
          <a:prstGeom prst="rect">
            <a:avLst/>
          </a:prstGeom>
          <a:noFill/>
        </p:spPr>
        <p:txBody>
          <a:bodyPr wrap="square">
            <a:spAutoFit/>
          </a:bodyPr>
          <a:lstStyle/>
          <a:p>
            <a:r>
              <a:rPr lang="en-US" sz="2800" b="1" dirty="0">
                <a:solidFill>
                  <a:srgbClr val="FF0000"/>
                </a:solidFill>
                <a:latin typeface="+mj-lt"/>
              </a:rPr>
              <a:t>Short</a:t>
            </a:r>
          </a:p>
        </p:txBody>
      </p:sp>
      <p:sp>
        <p:nvSpPr>
          <p:cNvPr id="23" name="TextBox 22">
            <a:extLst>
              <a:ext uri="{FF2B5EF4-FFF2-40B4-BE49-F238E27FC236}">
                <a16:creationId xmlns:a16="http://schemas.microsoft.com/office/drawing/2014/main" id="{7F019DED-07DD-2570-1E0E-162312BF0DB0}"/>
              </a:ext>
            </a:extLst>
          </p:cNvPr>
          <p:cNvSpPr txBox="1"/>
          <p:nvPr/>
        </p:nvSpPr>
        <p:spPr>
          <a:xfrm>
            <a:off x="-186721" y="5766202"/>
            <a:ext cx="1341664" cy="523220"/>
          </a:xfrm>
          <a:prstGeom prst="rect">
            <a:avLst/>
          </a:prstGeom>
          <a:noFill/>
        </p:spPr>
        <p:txBody>
          <a:bodyPr wrap="square">
            <a:spAutoFit/>
          </a:bodyPr>
          <a:lstStyle/>
          <a:p>
            <a:pPr algn="ctr"/>
            <a:r>
              <a:rPr lang="en-US" sz="2800" dirty="0">
                <a:solidFill>
                  <a:srgbClr val="FF0000"/>
                </a:solidFill>
                <a:latin typeface="+mj-lt"/>
              </a:rPr>
              <a:t>the</a:t>
            </a:r>
          </a:p>
        </p:txBody>
      </p:sp>
      <p:sp>
        <p:nvSpPr>
          <p:cNvPr id="24" name="TextBox 23">
            <a:extLst>
              <a:ext uri="{FF2B5EF4-FFF2-40B4-BE49-F238E27FC236}">
                <a16:creationId xmlns:a16="http://schemas.microsoft.com/office/drawing/2014/main" id="{321F573F-7C67-256A-31EB-76C804865826}"/>
              </a:ext>
            </a:extLst>
          </p:cNvPr>
          <p:cNvSpPr txBox="1"/>
          <p:nvPr/>
        </p:nvSpPr>
        <p:spPr>
          <a:xfrm>
            <a:off x="2594622" y="5762538"/>
            <a:ext cx="1341664" cy="523220"/>
          </a:xfrm>
          <a:prstGeom prst="rect">
            <a:avLst/>
          </a:prstGeom>
          <a:noFill/>
        </p:spPr>
        <p:txBody>
          <a:bodyPr wrap="square">
            <a:spAutoFit/>
          </a:bodyPr>
          <a:lstStyle/>
          <a:p>
            <a:r>
              <a:rPr lang="en-US" sz="2800" dirty="0">
                <a:solidFill>
                  <a:srgbClr val="FF0000"/>
                </a:solidFill>
                <a:latin typeface="+mj-lt"/>
              </a:rPr>
              <a:t>-</a:t>
            </a:r>
            <a:r>
              <a:rPr lang="en-US" sz="2800" dirty="0" err="1">
                <a:solidFill>
                  <a:srgbClr val="FF0000"/>
                </a:solidFill>
                <a:latin typeface="+mj-lt"/>
              </a:rPr>
              <a:t>est</a:t>
            </a:r>
            <a:endParaRPr lang="en-US" sz="2800" dirty="0">
              <a:solidFill>
                <a:srgbClr val="FF0000"/>
              </a:solidFill>
              <a:latin typeface="+mj-lt"/>
            </a:endParaRPr>
          </a:p>
        </p:txBody>
      </p:sp>
      <p:sp>
        <p:nvSpPr>
          <p:cNvPr id="25" name="TextBox 24">
            <a:extLst>
              <a:ext uri="{FF2B5EF4-FFF2-40B4-BE49-F238E27FC236}">
                <a16:creationId xmlns:a16="http://schemas.microsoft.com/office/drawing/2014/main" id="{508C94F4-2537-B54C-D254-50749B7C9A7B}"/>
              </a:ext>
            </a:extLst>
          </p:cNvPr>
          <p:cNvSpPr txBox="1"/>
          <p:nvPr/>
        </p:nvSpPr>
        <p:spPr>
          <a:xfrm>
            <a:off x="7680550" y="5115155"/>
            <a:ext cx="921189" cy="523220"/>
          </a:xfrm>
          <a:prstGeom prst="rect">
            <a:avLst/>
          </a:prstGeom>
          <a:noFill/>
        </p:spPr>
        <p:txBody>
          <a:bodyPr wrap="square">
            <a:spAutoFit/>
          </a:bodyPr>
          <a:lstStyle/>
          <a:p>
            <a:r>
              <a:rPr lang="en-US" sz="2800" b="1" dirty="0">
                <a:solidFill>
                  <a:srgbClr val="FF0000"/>
                </a:solidFill>
                <a:latin typeface="+mj-lt"/>
              </a:rPr>
              <a:t>Long</a:t>
            </a:r>
          </a:p>
        </p:txBody>
      </p:sp>
      <p:sp>
        <p:nvSpPr>
          <p:cNvPr id="26" name="TextBox 25">
            <a:extLst>
              <a:ext uri="{FF2B5EF4-FFF2-40B4-BE49-F238E27FC236}">
                <a16:creationId xmlns:a16="http://schemas.microsoft.com/office/drawing/2014/main" id="{21EFAD73-4B07-5CE6-11A4-DBEFE6D3EC4B}"/>
              </a:ext>
            </a:extLst>
          </p:cNvPr>
          <p:cNvSpPr txBox="1"/>
          <p:nvPr/>
        </p:nvSpPr>
        <p:spPr>
          <a:xfrm>
            <a:off x="6083043" y="5766670"/>
            <a:ext cx="824052" cy="523220"/>
          </a:xfrm>
          <a:prstGeom prst="rect">
            <a:avLst/>
          </a:prstGeom>
          <a:noFill/>
        </p:spPr>
        <p:txBody>
          <a:bodyPr wrap="square">
            <a:spAutoFit/>
          </a:bodyPr>
          <a:lstStyle/>
          <a:p>
            <a:r>
              <a:rPr lang="en-US" sz="2800" dirty="0">
                <a:solidFill>
                  <a:srgbClr val="FF0000"/>
                </a:solidFill>
                <a:latin typeface="+mj-lt"/>
              </a:rPr>
              <a:t>the</a:t>
            </a:r>
          </a:p>
        </p:txBody>
      </p:sp>
      <p:sp>
        <p:nvSpPr>
          <p:cNvPr id="27" name="TextBox 26">
            <a:extLst>
              <a:ext uri="{FF2B5EF4-FFF2-40B4-BE49-F238E27FC236}">
                <a16:creationId xmlns:a16="http://schemas.microsoft.com/office/drawing/2014/main" id="{BFD87856-400F-9ED3-3EB4-3370A3CEA294}"/>
              </a:ext>
            </a:extLst>
          </p:cNvPr>
          <p:cNvSpPr txBox="1"/>
          <p:nvPr/>
        </p:nvSpPr>
        <p:spPr>
          <a:xfrm>
            <a:off x="6909348" y="5774491"/>
            <a:ext cx="921189" cy="523220"/>
          </a:xfrm>
          <a:prstGeom prst="rect">
            <a:avLst/>
          </a:prstGeom>
          <a:noFill/>
        </p:spPr>
        <p:txBody>
          <a:bodyPr wrap="square">
            <a:spAutoFit/>
          </a:bodyPr>
          <a:lstStyle/>
          <a:p>
            <a:r>
              <a:rPr lang="en-US" sz="2800" dirty="0">
                <a:solidFill>
                  <a:srgbClr val="FF0000"/>
                </a:solidFill>
                <a:latin typeface="+mj-lt"/>
              </a:rPr>
              <a:t>most</a:t>
            </a:r>
          </a:p>
        </p:txBody>
      </p:sp>
    </p:spTree>
    <p:extLst>
      <p:ext uri="{BB962C8B-B14F-4D97-AF65-F5344CB8AC3E}">
        <p14:creationId xmlns:p14="http://schemas.microsoft.com/office/powerpoint/2010/main" val="4028223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circle(in)">
                                      <p:cBhvr>
                                        <p:cTn id="17" dur="20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ircle(in)">
                                      <p:cBhvr>
                                        <p:cTn id="22" dur="2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5">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6">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5" grpId="0" animBg="1"/>
      <p:bldP spid="11"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7358" y="394881"/>
            <a:ext cx="11943681" cy="846364"/>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3200" i="1" dirty="0">
                <a:solidFill>
                  <a:schemeClr val="accent1"/>
                </a:solidFill>
                <a:latin typeface="+mj-lt"/>
              </a:rPr>
              <a:t>Complete the table with the rules for </a:t>
            </a:r>
            <a:r>
              <a:rPr lang="en-US" sz="3200" b="1" i="1" dirty="0">
                <a:solidFill>
                  <a:schemeClr val="accent1"/>
                </a:solidFill>
                <a:latin typeface="+mj-lt"/>
              </a:rPr>
              <a:t>irregular forms </a:t>
            </a:r>
            <a:r>
              <a:rPr lang="en-US" sz="3200" i="1" dirty="0">
                <a:solidFill>
                  <a:schemeClr val="accent1"/>
                </a:solidFill>
                <a:latin typeface="+mj-lt"/>
              </a:rPr>
              <a:t>of superlative:</a:t>
            </a:r>
          </a:p>
        </p:txBody>
      </p:sp>
      <p:graphicFrame>
        <p:nvGraphicFramePr>
          <p:cNvPr id="3" name="Table 5">
            <a:extLst>
              <a:ext uri="{FF2B5EF4-FFF2-40B4-BE49-F238E27FC236}">
                <a16:creationId xmlns:a16="http://schemas.microsoft.com/office/drawing/2014/main" id="{027A0707-368E-DA5B-F9FA-1ADA0E5D5822}"/>
              </a:ext>
            </a:extLst>
          </p:cNvPr>
          <p:cNvGraphicFramePr>
            <a:graphicFrameLocks noGrp="1"/>
          </p:cNvGraphicFramePr>
          <p:nvPr>
            <p:extLst>
              <p:ext uri="{D42A27DB-BD31-4B8C-83A1-F6EECF244321}">
                <p14:modId xmlns:p14="http://schemas.microsoft.com/office/powerpoint/2010/main" val="2739573316"/>
              </p:ext>
            </p:extLst>
          </p:nvPr>
        </p:nvGraphicFramePr>
        <p:xfrm>
          <a:off x="1676399" y="1513113"/>
          <a:ext cx="8186058" cy="3782785"/>
        </p:xfrm>
        <a:graphic>
          <a:graphicData uri="http://schemas.openxmlformats.org/drawingml/2006/table">
            <a:tbl>
              <a:tblPr firstRow="1" bandRow="1">
                <a:tableStyleId>{5C22544A-7EE6-4342-B048-85BDC9FD1C3A}</a:tableStyleId>
              </a:tblPr>
              <a:tblGrid>
                <a:gridCol w="4093029">
                  <a:extLst>
                    <a:ext uri="{9D8B030D-6E8A-4147-A177-3AD203B41FA5}">
                      <a16:colId xmlns:a16="http://schemas.microsoft.com/office/drawing/2014/main" val="3384371589"/>
                    </a:ext>
                  </a:extLst>
                </a:gridCol>
                <a:gridCol w="4093029">
                  <a:extLst>
                    <a:ext uri="{9D8B030D-6E8A-4147-A177-3AD203B41FA5}">
                      <a16:colId xmlns:a16="http://schemas.microsoft.com/office/drawing/2014/main" val="145598912"/>
                    </a:ext>
                  </a:extLst>
                </a:gridCol>
              </a:tblGrid>
              <a:tr h="756557">
                <a:tc>
                  <a:txBody>
                    <a:bodyPr/>
                    <a:lstStyle/>
                    <a:p>
                      <a:pPr algn="ctr"/>
                      <a:r>
                        <a:rPr lang="en-US" sz="3200" dirty="0"/>
                        <a:t>Adjectives</a:t>
                      </a:r>
                    </a:p>
                  </a:txBody>
                  <a:tcPr anchor="ctr"/>
                </a:tc>
                <a:tc>
                  <a:txBody>
                    <a:bodyPr/>
                    <a:lstStyle/>
                    <a:p>
                      <a:pPr algn="ctr"/>
                      <a:r>
                        <a:rPr lang="en-US" sz="3200" dirty="0"/>
                        <a:t>Superlative forms</a:t>
                      </a:r>
                    </a:p>
                  </a:txBody>
                  <a:tcPr anchor="ctr"/>
                </a:tc>
                <a:extLst>
                  <a:ext uri="{0D108BD9-81ED-4DB2-BD59-A6C34878D82A}">
                    <a16:rowId xmlns:a16="http://schemas.microsoft.com/office/drawing/2014/main" val="3151446772"/>
                  </a:ext>
                </a:extLst>
              </a:tr>
              <a:tr h="756557">
                <a:tc>
                  <a:txBody>
                    <a:bodyPr/>
                    <a:lstStyle/>
                    <a:p>
                      <a:pPr algn="ctr"/>
                      <a:r>
                        <a:rPr lang="en-US" sz="3200" i="1" dirty="0">
                          <a:solidFill>
                            <a:srgbClr val="FF0000"/>
                          </a:solidFill>
                        </a:rPr>
                        <a:t>good</a:t>
                      </a:r>
                    </a:p>
                  </a:txBody>
                  <a:tcPr anchor="ctr"/>
                </a:tc>
                <a:tc>
                  <a:txBody>
                    <a:bodyPr/>
                    <a:lstStyle/>
                    <a:p>
                      <a:pPr algn="ctr"/>
                      <a:r>
                        <a:rPr lang="en-US" sz="3200" dirty="0"/>
                        <a:t>the best</a:t>
                      </a:r>
                    </a:p>
                  </a:txBody>
                  <a:tcPr anchor="ctr"/>
                </a:tc>
                <a:extLst>
                  <a:ext uri="{0D108BD9-81ED-4DB2-BD59-A6C34878D82A}">
                    <a16:rowId xmlns:a16="http://schemas.microsoft.com/office/drawing/2014/main" val="1009489743"/>
                  </a:ext>
                </a:extLst>
              </a:tr>
              <a:tr h="756557">
                <a:tc>
                  <a:txBody>
                    <a:bodyPr/>
                    <a:lstStyle/>
                    <a:p>
                      <a:pPr algn="ctr"/>
                      <a:endParaRPr lang="en-US" sz="3200" dirty="0"/>
                    </a:p>
                  </a:txBody>
                  <a:tcPr anchor="ctr"/>
                </a:tc>
                <a:tc>
                  <a:txBody>
                    <a:bodyPr/>
                    <a:lstStyle/>
                    <a:p>
                      <a:pPr algn="ctr"/>
                      <a:r>
                        <a:rPr lang="en-US" sz="3200" dirty="0"/>
                        <a:t>the worst</a:t>
                      </a:r>
                    </a:p>
                  </a:txBody>
                  <a:tcPr anchor="ctr"/>
                </a:tc>
                <a:extLst>
                  <a:ext uri="{0D108BD9-81ED-4DB2-BD59-A6C34878D82A}">
                    <a16:rowId xmlns:a16="http://schemas.microsoft.com/office/drawing/2014/main" val="4036050682"/>
                  </a:ext>
                </a:extLst>
              </a:tr>
              <a:tr h="756557">
                <a:tc>
                  <a:txBody>
                    <a:bodyPr/>
                    <a:lstStyle/>
                    <a:p>
                      <a:pPr algn="ctr"/>
                      <a:r>
                        <a:rPr lang="en-US" sz="3200" dirty="0"/>
                        <a:t>much / many</a:t>
                      </a:r>
                    </a:p>
                  </a:txBody>
                  <a:tcPr anchor="ctr"/>
                </a:tc>
                <a:tc>
                  <a:txBody>
                    <a:bodyPr/>
                    <a:lstStyle/>
                    <a:p>
                      <a:pPr algn="ctr"/>
                      <a:endParaRPr lang="en-US" sz="3200" dirty="0"/>
                    </a:p>
                  </a:txBody>
                  <a:tcPr anchor="ctr"/>
                </a:tc>
                <a:extLst>
                  <a:ext uri="{0D108BD9-81ED-4DB2-BD59-A6C34878D82A}">
                    <a16:rowId xmlns:a16="http://schemas.microsoft.com/office/drawing/2014/main" val="3432979734"/>
                  </a:ext>
                </a:extLst>
              </a:tr>
              <a:tr h="756557">
                <a:tc>
                  <a:txBody>
                    <a:bodyPr/>
                    <a:lstStyle/>
                    <a:p>
                      <a:pPr algn="ctr"/>
                      <a:r>
                        <a:rPr lang="en-US" sz="3200" dirty="0"/>
                        <a:t>little </a:t>
                      </a:r>
                    </a:p>
                  </a:txBody>
                  <a:tcPr anchor="ctr"/>
                </a:tc>
                <a:tc>
                  <a:txBody>
                    <a:bodyPr/>
                    <a:lstStyle/>
                    <a:p>
                      <a:pPr algn="ctr"/>
                      <a:endParaRPr lang="en-US" sz="3200" dirty="0"/>
                    </a:p>
                  </a:txBody>
                  <a:tcPr anchor="ctr"/>
                </a:tc>
                <a:extLst>
                  <a:ext uri="{0D108BD9-81ED-4DB2-BD59-A6C34878D82A}">
                    <a16:rowId xmlns:a16="http://schemas.microsoft.com/office/drawing/2014/main" val="2265565015"/>
                  </a:ext>
                </a:extLst>
              </a:tr>
            </a:tbl>
          </a:graphicData>
        </a:graphic>
      </p:graphicFrame>
      <p:sp>
        <p:nvSpPr>
          <p:cNvPr id="21" name="Rectangle 20">
            <a:extLst>
              <a:ext uri="{FF2B5EF4-FFF2-40B4-BE49-F238E27FC236}">
                <a16:creationId xmlns:a16="http://schemas.microsoft.com/office/drawing/2014/main" id="{65005865-92E2-93D2-AD42-03FA3A4AED1B}"/>
              </a:ext>
            </a:extLst>
          </p:cNvPr>
          <p:cNvSpPr/>
          <p:nvPr/>
        </p:nvSpPr>
        <p:spPr>
          <a:xfrm>
            <a:off x="3235467" y="3112117"/>
            <a:ext cx="819455" cy="584775"/>
          </a:xfrm>
          <a:prstGeom prst="rect">
            <a:avLst/>
          </a:prstGeom>
          <a:noFill/>
        </p:spPr>
        <p:txBody>
          <a:bodyPr wrap="none" lIns="91440" tIns="45720" rIns="91440" bIns="45720">
            <a:spAutoFit/>
          </a:bodyPr>
          <a:lstStyle/>
          <a:p>
            <a:pPr algn="ctr"/>
            <a:r>
              <a:rPr lang="en-US" sz="3200" b="0" i="1" cap="none" spc="0" dirty="0">
                <a:ln w="0"/>
                <a:solidFill>
                  <a:srgbClr val="FF0000"/>
                </a:solidFill>
                <a:latin typeface="+mj-lt"/>
              </a:rPr>
              <a:t>bad</a:t>
            </a:r>
          </a:p>
        </p:txBody>
      </p:sp>
      <p:sp>
        <p:nvSpPr>
          <p:cNvPr id="22" name="Rectangle 21">
            <a:extLst>
              <a:ext uri="{FF2B5EF4-FFF2-40B4-BE49-F238E27FC236}">
                <a16:creationId xmlns:a16="http://schemas.microsoft.com/office/drawing/2014/main" id="{67AC3B72-6E4C-063B-64DA-07E4E01BA107}"/>
              </a:ext>
            </a:extLst>
          </p:cNvPr>
          <p:cNvSpPr/>
          <p:nvPr/>
        </p:nvSpPr>
        <p:spPr>
          <a:xfrm>
            <a:off x="7001027" y="3849078"/>
            <a:ext cx="1651606" cy="584775"/>
          </a:xfrm>
          <a:prstGeom prst="rect">
            <a:avLst/>
          </a:prstGeom>
          <a:noFill/>
        </p:spPr>
        <p:txBody>
          <a:bodyPr wrap="none" lIns="91440" tIns="45720" rIns="91440" bIns="45720">
            <a:spAutoFit/>
          </a:bodyPr>
          <a:lstStyle/>
          <a:p>
            <a:pPr algn="ctr"/>
            <a:r>
              <a:rPr lang="en-US" sz="3200" b="0" i="1" cap="none" spc="0" dirty="0">
                <a:ln w="0"/>
                <a:solidFill>
                  <a:srgbClr val="FF0000"/>
                </a:solidFill>
                <a:latin typeface="+mj-lt"/>
              </a:rPr>
              <a:t>the most</a:t>
            </a:r>
          </a:p>
        </p:txBody>
      </p:sp>
      <p:sp>
        <p:nvSpPr>
          <p:cNvPr id="23" name="Rectangle 22">
            <a:extLst>
              <a:ext uri="{FF2B5EF4-FFF2-40B4-BE49-F238E27FC236}">
                <a16:creationId xmlns:a16="http://schemas.microsoft.com/office/drawing/2014/main" id="{5B886AEA-57AA-605D-64EB-552A5A374F8E}"/>
              </a:ext>
            </a:extLst>
          </p:cNvPr>
          <p:cNvSpPr/>
          <p:nvPr/>
        </p:nvSpPr>
        <p:spPr>
          <a:xfrm>
            <a:off x="7017858" y="4589795"/>
            <a:ext cx="1617942" cy="584775"/>
          </a:xfrm>
          <a:prstGeom prst="rect">
            <a:avLst/>
          </a:prstGeom>
          <a:noFill/>
        </p:spPr>
        <p:txBody>
          <a:bodyPr wrap="none" lIns="91440" tIns="45720" rIns="91440" bIns="45720">
            <a:spAutoFit/>
          </a:bodyPr>
          <a:lstStyle/>
          <a:p>
            <a:pPr algn="ctr"/>
            <a:r>
              <a:rPr lang="en-US" sz="3200" b="0" i="1" cap="none" spc="0" dirty="0">
                <a:ln w="0"/>
                <a:solidFill>
                  <a:srgbClr val="FF0000"/>
                </a:solidFill>
                <a:latin typeface="+mj-lt"/>
              </a:rPr>
              <a:t>the least</a:t>
            </a:r>
          </a:p>
        </p:txBody>
      </p:sp>
    </p:spTree>
    <p:extLst>
      <p:ext uri="{BB962C8B-B14F-4D97-AF65-F5344CB8AC3E}">
        <p14:creationId xmlns:p14="http://schemas.microsoft.com/office/powerpoint/2010/main" val="3062861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10740</TotalTime>
  <Words>1040</Words>
  <Application>Microsoft Office PowerPoint</Application>
  <PresentationFormat>Widescreen</PresentationFormat>
  <Paragraphs>117</Paragraphs>
  <Slides>28</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FrutigerLTStd-Roman</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Tra Nguyen Thanh</cp:lastModifiedBy>
  <cp:revision>208</cp:revision>
  <dcterms:created xsi:type="dcterms:W3CDTF">2020-12-08T03:17:05Z</dcterms:created>
  <dcterms:modified xsi:type="dcterms:W3CDTF">2022-12-21T03:14:44Z</dcterms:modified>
</cp:coreProperties>
</file>