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0" r:id="rId2"/>
    <p:sldId id="304" r:id="rId3"/>
    <p:sldId id="302" r:id="rId4"/>
    <p:sldId id="292" r:id="rId5"/>
    <p:sldId id="360" r:id="rId6"/>
    <p:sldId id="334" r:id="rId7"/>
    <p:sldId id="381" r:id="rId8"/>
    <p:sldId id="393" r:id="rId9"/>
    <p:sldId id="394" r:id="rId10"/>
    <p:sldId id="395" r:id="rId11"/>
    <p:sldId id="396" r:id="rId12"/>
    <p:sldId id="397" r:id="rId13"/>
    <p:sldId id="398" r:id="rId14"/>
    <p:sldId id="399" r:id="rId15"/>
    <p:sldId id="400" r:id="rId16"/>
    <p:sldId id="401" r:id="rId17"/>
    <p:sldId id="404" r:id="rId18"/>
    <p:sldId id="402" r:id="rId19"/>
    <p:sldId id="405" r:id="rId20"/>
    <p:sldId id="406" r:id="rId21"/>
    <p:sldId id="407" r:id="rId22"/>
    <p:sldId id="315" r:id="rId23"/>
    <p:sldId id="380" r:id="rId24"/>
    <p:sldId id="331" r:id="rId25"/>
    <p:sldId id="295" r:id="rId26"/>
    <p:sldId id="329" r:id="rId27"/>
    <p:sldId id="342" r:id="rId2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eu Phan Van" initials="" lastIdx="29" clrIdx="0"/>
  <p:cmAuthor id="1" name="User" initials="" lastIdx="1" clrIdx="1"/>
  <p:cmAuthor id="2" name="Bùi Quốc Duy [GV]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33CCFF"/>
    <a:srgbClr val="CCFFFF"/>
    <a:srgbClr val="FF0000"/>
    <a:srgbClr val="00FFCC"/>
    <a:srgbClr val="00FF00"/>
    <a:srgbClr val="FFFFFF"/>
    <a:srgbClr val="FFFF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30" autoAdjust="0"/>
    <p:restoredTop sz="94657"/>
  </p:normalViewPr>
  <p:slideViewPr>
    <p:cSldViewPr snapToGrid="0">
      <p:cViewPr varScale="1">
        <p:scale>
          <a:sx n="64" d="100"/>
          <a:sy n="64" d="100"/>
        </p:scale>
        <p:origin x="62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C532A8E-E8A1-47A4-9191-1907BA33DC92}" type="datetimeFigureOut">
              <a:rPr lang="en-US"/>
              <a:pPr>
                <a:defRPr/>
              </a:pPr>
              <a:t>12/17/2022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CA34EDC-FCC4-4317-BF17-32BFAF6E9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0A0CEC-10D3-4875-8DB0-6E01A38077CD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6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3F2022-5B8A-E10B-9A65-26A0FA53DE00}"/>
              </a:ext>
            </a:extLst>
          </p:cNvPr>
          <p:cNvSpPr txBox="1"/>
          <p:nvPr userDrawn="1"/>
        </p:nvSpPr>
        <p:spPr>
          <a:xfrm>
            <a:off x="10662307" y="22775"/>
            <a:ext cx="1516441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>
                <a:solidFill>
                  <a:schemeClr val="bg1"/>
                </a:solidFill>
                <a:latin typeface="Calibri" pitchFamily="34" charset="0"/>
              </a:rPr>
              <a:t>Welcome back </a:t>
            </a:r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1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-22225" y="0"/>
            <a:ext cx="12214225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5830888" y="6337300"/>
            <a:ext cx="530225" cy="52863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2225" y="6597650"/>
            <a:ext cx="127000" cy="1920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5692775" y="6597650"/>
            <a:ext cx="127000" cy="1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8100000" algn="tr" rotWithShape="0">
              <a:srgbClr val="000000">
                <a:alpha val="39999"/>
              </a:srgb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39688" y="6503988"/>
            <a:ext cx="1817687" cy="3079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chemeClr val="bg1"/>
                </a:solidFill>
                <a:latin typeface="+mn-lt"/>
                <a:cs typeface="+mn-cs"/>
              </a:rPr>
              <a:t>Tiếng</a:t>
            </a: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Anh 7 Right On!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77613" y="6473825"/>
            <a:ext cx="663575" cy="338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 userDrawn="1"/>
        </p:nvSpPr>
        <p:spPr>
          <a:xfrm>
            <a:off x="-22225" y="0"/>
            <a:ext cx="12214225" cy="38735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0860088" y="12700"/>
            <a:ext cx="225425" cy="3063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662307" y="22775"/>
            <a:ext cx="1516441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>
                <a:solidFill>
                  <a:schemeClr val="bg1"/>
                </a:solidFill>
                <a:latin typeface="Calibri" pitchFamily="34" charset="0"/>
              </a:rPr>
              <a:t>Welcome back </a:t>
            </a:r>
            <a:r>
              <a:rPr lang="en-US" sz="160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1" r:id="rId2"/>
    <p:sldLayoutId id="2147483652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88825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TextBox 4"/>
          <p:cNvSpPr txBox="1">
            <a:spLocks noChangeArrowheads="1"/>
          </p:cNvSpPr>
          <p:nvPr/>
        </p:nvSpPr>
        <p:spPr bwMode="auto">
          <a:xfrm>
            <a:off x="5172075" y="2092325"/>
            <a:ext cx="634365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Calibri" pitchFamily="34" charset="0"/>
              </a:rPr>
              <a:t>Welcome back (cont.)</a:t>
            </a:r>
            <a:endParaRPr lang="en-US" sz="6000" b="1">
              <a:solidFill>
                <a:srgbClr val="00B050"/>
              </a:solidFill>
              <a:latin typeface="Calibri" pitchFamily="34" charset="0"/>
            </a:endParaRPr>
          </a:p>
          <a:p>
            <a:pPr algn="ctr"/>
            <a:r>
              <a:rPr lang="en-US" sz="6000" b="1">
                <a:solidFill>
                  <a:srgbClr val="0070C0"/>
                </a:solidFill>
                <a:latin typeface="Calibri" pitchFamily="34" charset="0"/>
              </a:rPr>
              <a:t>Pages 8, 9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1239838"/>
            <a:ext cx="11279188" cy="49545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3200" b="1" dirty="0">
                <a:solidFill>
                  <a:srgbClr val="211D1E"/>
                </a:solidFill>
                <a:latin typeface="+mn-lt"/>
              </a:rPr>
              <a:t>1 </a:t>
            </a:r>
            <a:r>
              <a:rPr lang="en-US" sz="3200" dirty="0">
                <a:solidFill>
                  <a:srgbClr val="211D1E"/>
                </a:solidFill>
                <a:latin typeface="+mn-lt"/>
              </a:rPr>
              <a:t>________ John ________ a wife?         Yes,____________________ . </a:t>
            </a:r>
          </a:p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3200" b="1" dirty="0">
                <a:solidFill>
                  <a:srgbClr val="211D1E"/>
                </a:solidFill>
                <a:latin typeface="+mn-lt"/>
              </a:rPr>
              <a:t>2 </a:t>
            </a:r>
            <a:r>
              <a:rPr lang="en-US" sz="3200" dirty="0">
                <a:solidFill>
                  <a:srgbClr val="211D1E"/>
                </a:solidFill>
                <a:latin typeface="+mn-lt"/>
              </a:rPr>
              <a:t>________ Sam and Nancy ________ three children?   _______________________ . </a:t>
            </a:r>
          </a:p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3200" b="1" dirty="0">
                <a:solidFill>
                  <a:srgbClr val="211D1E"/>
                </a:solidFill>
                <a:latin typeface="+mn-lt"/>
              </a:rPr>
              <a:t>3 </a:t>
            </a:r>
            <a:r>
              <a:rPr lang="en-US" sz="3200" dirty="0">
                <a:solidFill>
                  <a:srgbClr val="211D1E"/>
                </a:solidFill>
                <a:latin typeface="+mn-lt"/>
              </a:rPr>
              <a:t>________ Kim ________ two daughters? _______________________ . </a:t>
            </a:r>
          </a:p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3200" b="1" dirty="0">
                <a:solidFill>
                  <a:srgbClr val="211D1E"/>
                </a:solidFill>
                <a:latin typeface="+mn-lt"/>
              </a:rPr>
              <a:t>4 </a:t>
            </a:r>
            <a:r>
              <a:rPr lang="en-US" sz="3200" dirty="0">
                <a:solidFill>
                  <a:srgbClr val="211D1E"/>
                </a:solidFill>
                <a:latin typeface="+mn-lt"/>
              </a:rPr>
              <a:t>________ John and Kate ________ four grandchildren? _______________________ . </a:t>
            </a:r>
            <a:endParaRPr lang="en-US" sz="3200" dirty="0">
              <a:latin typeface="+mn-lt"/>
            </a:endParaRPr>
          </a:p>
        </p:txBody>
      </p:sp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238" y="385763"/>
            <a:ext cx="6985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7263" y="339725"/>
            <a:ext cx="7707312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1273175" y="1223963"/>
            <a:ext cx="9572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Has</a:t>
            </a: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3794125" y="1212850"/>
            <a:ext cx="9572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got</a:t>
            </a: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1246188" y="1731963"/>
            <a:ext cx="19685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he has</a:t>
            </a: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1134268" y="2515136"/>
            <a:ext cx="12350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Have</a:t>
            </a: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5617369" y="2515136"/>
            <a:ext cx="9572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got</a:t>
            </a:r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957263" y="3014663"/>
            <a:ext cx="2701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Yes, they have</a:t>
            </a:r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1246188" y="3800511"/>
            <a:ext cx="9572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Has</a:t>
            </a:r>
          </a:p>
        </p:txBody>
      </p: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3659188" y="3800511"/>
            <a:ext cx="9572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got</a:t>
            </a:r>
          </a:p>
        </p:txBody>
      </p:sp>
      <p:sp>
        <p:nvSpPr>
          <p:cNvPr id="35855" name="Text Box 15"/>
          <p:cNvSpPr txBox="1">
            <a:spLocks noChangeArrowheads="1"/>
          </p:cNvSpPr>
          <p:nvPr/>
        </p:nvSpPr>
        <p:spPr bwMode="auto">
          <a:xfrm>
            <a:off x="1027906" y="4295223"/>
            <a:ext cx="3244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No, she hasn’t</a:t>
            </a:r>
          </a:p>
        </p:txBody>
      </p:sp>
      <p:sp>
        <p:nvSpPr>
          <p:cNvPr id="35856" name="Text Box 16"/>
          <p:cNvSpPr txBox="1">
            <a:spLocks noChangeArrowheads="1"/>
          </p:cNvSpPr>
          <p:nvPr/>
        </p:nvSpPr>
        <p:spPr bwMode="auto">
          <a:xfrm>
            <a:off x="1246188" y="5078413"/>
            <a:ext cx="11779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Have</a:t>
            </a:r>
          </a:p>
        </p:txBody>
      </p:sp>
      <p:sp>
        <p:nvSpPr>
          <p:cNvPr id="35857" name="Text Box 17"/>
          <p:cNvSpPr txBox="1">
            <a:spLocks noChangeArrowheads="1"/>
          </p:cNvSpPr>
          <p:nvPr/>
        </p:nvSpPr>
        <p:spPr bwMode="auto">
          <a:xfrm>
            <a:off x="5395913" y="5078413"/>
            <a:ext cx="9572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got</a:t>
            </a:r>
          </a:p>
        </p:txBody>
      </p:sp>
      <p:sp>
        <p:nvSpPr>
          <p:cNvPr id="35858" name="Text Box 18"/>
          <p:cNvSpPr txBox="1">
            <a:spLocks noChangeArrowheads="1"/>
          </p:cNvSpPr>
          <p:nvPr/>
        </p:nvSpPr>
        <p:spPr bwMode="auto">
          <a:xfrm>
            <a:off x="947738" y="5576578"/>
            <a:ext cx="36591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No, they haven’t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5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/>
      <p:bldP spid="35848" grpId="0"/>
      <p:bldP spid="35849" grpId="0"/>
      <p:bldP spid="35850" grpId="0"/>
      <p:bldP spid="35851" grpId="0"/>
      <p:bldP spid="35852" grpId="0"/>
      <p:bldP spid="35853" grpId="0"/>
      <p:bldP spid="35854" grpId="0"/>
      <p:bldP spid="35855" grpId="0"/>
      <p:bldP spid="35856" grpId="0"/>
      <p:bldP spid="35857" grpId="0"/>
      <p:bldP spid="358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5588" y="393700"/>
            <a:ext cx="88011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4086225" y="1606550"/>
            <a:ext cx="3214688" cy="5794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Calibri" pitchFamily="34" charset="0"/>
              </a:rPr>
              <a:t>Sample diagram</a:t>
            </a:r>
          </a:p>
        </p:txBody>
      </p:sp>
      <p:grpSp>
        <p:nvGrpSpPr>
          <p:cNvPr id="17411" name="Group 32"/>
          <p:cNvGrpSpPr>
            <a:grpSpLocks/>
          </p:cNvGrpSpPr>
          <p:nvPr/>
        </p:nvGrpSpPr>
        <p:grpSpPr bwMode="auto">
          <a:xfrm>
            <a:off x="2019301" y="2743200"/>
            <a:ext cx="8301038" cy="3143250"/>
            <a:chOff x="146" y="1510"/>
            <a:chExt cx="5229" cy="1980"/>
          </a:xfrm>
        </p:grpSpPr>
        <p:sp>
          <p:nvSpPr>
            <p:cNvPr id="17413" name="Rectangle 6"/>
            <p:cNvSpPr>
              <a:spLocks noChangeArrowheads="1"/>
            </p:cNvSpPr>
            <p:nvPr/>
          </p:nvSpPr>
          <p:spPr bwMode="auto">
            <a:xfrm>
              <a:off x="803" y="1510"/>
              <a:ext cx="1064" cy="401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Calibri" pitchFamily="34" charset="0"/>
                </a:rPr>
                <a:t>grandpa</a:t>
              </a:r>
            </a:p>
          </p:txBody>
        </p:sp>
        <p:sp>
          <p:nvSpPr>
            <p:cNvPr id="17414" name="Rectangle 7"/>
            <p:cNvSpPr>
              <a:spLocks noChangeArrowheads="1"/>
            </p:cNvSpPr>
            <p:nvPr/>
          </p:nvSpPr>
          <p:spPr bwMode="auto">
            <a:xfrm>
              <a:off x="3324" y="1510"/>
              <a:ext cx="1064" cy="401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Calibri" pitchFamily="34" charset="0"/>
                </a:rPr>
                <a:t>grandma</a:t>
              </a:r>
            </a:p>
          </p:txBody>
        </p:sp>
        <p:sp>
          <p:nvSpPr>
            <p:cNvPr id="17415" name="Rectangle 8"/>
            <p:cNvSpPr>
              <a:spLocks noChangeArrowheads="1"/>
            </p:cNvSpPr>
            <p:nvPr/>
          </p:nvSpPr>
          <p:spPr bwMode="auto">
            <a:xfrm>
              <a:off x="157" y="2234"/>
              <a:ext cx="1064" cy="401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Calibri" pitchFamily="34" charset="0"/>
                </a:rPr>
                <a:t>dad</a:t>
              </a:r>
            </a:p>
          </p:txBody>
        </p:sp>
        <p:sp>
          <p:nvSpPr>
            <p:cNvPr id="17416" name="Rectangle 9"/>
            <p:cNvSpPr>
              <a:spLocks noChangeArrowheads="1"/>
            </p:cNvSpPr>
            <p:nvPr/>
          </p:nvSpPr>
          <p:spPr bwMode="auto">
            <a:xfrm>
              <a:off x="1466" y="2243"/>
              <a:ext cx="1064" cy="401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Calibri" pitchFamily="34" charset="0"/>
                </a:rPr>
                <a:t>mom</a:t>
              </a:r>
            </a:p>
          </p:txBody>
        </p:sp>
        <p:sp>
          <p:nvSpPr>
            <p:cNvPr id="17417" name="Rectangle 10"/>
            <p:cNvSpPr>
              <a:spLocks noChangeArrowheads="1"/>
            </p:cNvSpPr>
            <p:nvPr/>
          </p:nvSpPr>
          <p:spPr bwMode="auto">
            <a:xfrm>
              <a:off x="3046" y="2259"/>
              <a:ext cx="1064" cy="401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Calibri" pitchFamily="34" charset="0"/>
                </a:rPr>
                <a:t>uncle</a:t>
              </a:r>
            </a:p>
          </p:txBody>
        </p:sp>
        <p:sp>
          <p:nvSpPr>
            <p:cNvPr id="17418" name="Rectangle 11"/>
            <p:cNvSpPr>
              <a:spLocks noChangeArrowheads="1"/>
            </p:cNvSpPr>
            <p:nvPr/>
          </p:nvSpPr>
          <p:spPr bwMode="auto">
            <a:xfrm>
              <a:off x="4311" y="2243"/>
              <a:ext cx="1064" cy="401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Calibri" pitchFamily="34" charset="0"/>
                </a:rPr>
                <a:t>aunt</a:t>
              </a:r>
            </a:p>
          </p:txBody>
        </p:sp>
        <p:sp>
          <p:nvSpPr>
            <p:cNvPr id="17419" name="Rectangle 12"/>
            <p:cNvSpPr>
              <a:spLocks noChangeArrowheads="1"/>
            </p:cNvSpPr>
            <p:nvPr/>
          </p:nvSpPr>
          <p:spPr bwMode="auto">
            <a:xfrm>
              <a:off x="146" y="3089"/>
              <a:ext cx="1064" cy="401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libri" pitchFamily="34" charset="0"/>
                </a:rPr>
                <a:t>brother</a:t>
              </a:r>
            </a:p>
          </p:txBody>
        </p:sp>
        <p:sp>
          <p:nvSpPr>
            <p:cNvPr id="17420" name="Rectangle 13"/>
            <p:cNvSpPr>
              <a:spLocks noChangeArrowheads="1"/>
            </p:cNvSpPr>
            <p:nvPr/>
          </p:nvSpPr>
          <p:spPr bwMode="auto">
            <a:xfrm>
              <a:off x="1309" y="3081"/>
              <a:ext cx="1064" cy="401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Calibri" pitchFamily="34" charset="0"/>
                </a:rPr>
                <a:t>YOU</a:t>
              </a:r>
            </a:p>
          </p:txBody>
        </p:sp>
        <p:sp>
          <p:nvSpPr>
            <p:cNvPr id="17421" name="Rectangle 14"/>
            <p:cNvSpPr>
              <a:spLocks noChangeArrowheads="1"/>
            </p:cNvSpPr>
            <p:nvPr/>
          </p:nvSpPr>
          <p:spPr bwMode="auto">
            <a:xfrm>
              <a:off x="2496" y="3072"/>
              <a:ext cx="1064" cy="401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Calibri" pitchFamily="34" charset="0"/>
                </a:rPr>
                <a:t>sister</a:t>
              </a:r>
            </a:p>
          </p:txBody>
        </p:sp>
        <p:sp>
          <p:nvSpPr>
            <p:cNvPr id="17422" name="Rectangle 15"/>
            <p:cNvSpPr>
              <a:spLocks noChangeArrowheads="1"/>
            </p:cNvSpPr>
            <p:nvPr/>
          </p:nvSpPr>
          <p:spPr bwMode="auto">
            <a:xfrm>
              <a:off x="3754" y="3072"/>
              <a:ext cx="1064" cy="401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3200" b="1">
                  <a:solidFill>
                    <a:srgbClr val="FF0000"/>
                  </a:solidFill>
                  <a:latin typeface="Calibri" pitchFamily="34" charset="0"/>
                </a:rPr>
                <a:t>cousin</a:t>
              </a:r>
            </a:p>
          </p:txBody>
        </p:sp>
        <p:sp>
          <p:nvSpPr>
            <p:cNvPr id="17423" name="Line 16"/>
            <p:cNvSpPr>
              <a:spLocks noChangeShapeType="1"/>
            </p:cNvSpPr>
            <p:nvPr/>
          </p:nvSpPr>
          <p:spPr bwMode="auto">
            <a:xfrm>
              <a:off x="1868" y="1719"/>
              <a:ext cx="14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4" name="Line 17"/>
            <p:cNvSpPr>
              <a:spLocks noChangeShapeType="1"/>
            </p:cNvSpPr>
            <p:nvPr/>
          </p:nvSpPr>
          <p:spPr bwMode="auto">
            <a:xfrm>
              <a:off x="2653" y="1728"/>
              <a:ext cx="0" cy="23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5" name="Line 18"/>
            <p:cNvSpPr>
              <a:spLocks noChangeShapeType="1"/>
            </p:cNvSpPr>
            <p:nvPr/>
          </p:nvSpPr>
          <p:spPr bwMode="auto">
            <a:xfrm>
              <a:off x="2033" y="1989"/>
              <a:ext cx="1589" cy="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6" name="Line 19"/>
            <p:cNvSpPr>
              <a:spLocks noChangeShapeType="1"/>
            </p:cNvSpPr>
            <p:nvPr/>
          </p:nvSpPr>
          <p:spPr bwMode="auto">
            <a:xfrm>
              <a:off x="2033" y="1999"/>
              <a:ext cx="0" cy="2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7" name="Line 20"/>
            <p:cNvSpPr>
              <a:spLocks noChangeShapeType="1"/>
            </p:cNvSpPr>
            <p:nvPr/>
          </p:nvSpPr>
          <p:spPr bwMode="auto">
            <a:xfrm flipH="1">
              <a:off x="3604" y="2016"/>
              <a:ext cx="8" cy="24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8" name="Line 21"/>
            <p:cNvSpPr>
              <a:spLocks noChangeShapeType="1"/>
            </p:cNvSpPr>
            <p:nvPr/>
          </p:nvSpPr>
          <p:spPr bwMode="auto">
            <a:xfrm>
              <a:off x="1213" y="2444"/>
              <a:ext cx="2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9" name="Line 22"/>
            <p:cNvSpPr>
              <a:spLocks noChangeShapeType="1"/>
            </p:cNvSpPr>
            <p:nvPr/>
          </p:nvSpPr>
          <p:spPr bwMode="auto">
            <a:xfrm>
              <a:off x="4120" y="2451"/>
              <a:ext cx="201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0" name="Line 23"/>
            <p:cNvSpPr>
              <a:spLocks noChangeShapeType="1"/>
            </p:cNvSpPr>
            <p:nvPr/>
          </p:nvSpPr>
          <p:spPr bwMode="auto">
            <a:xfrm>
              <a:off x="1327" y="2444"/>
              <a:ext cx="0" cy="3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1" name="Line 24"/>
            <p:cNvSpPr>
              <a:spLocks noChangeShapeType="1"/>
            </p:cNvSpPr>
            <p:nvPr/>
          </p:nvSpPr>
          <p:spPr bwMode="auto">
            <a:xfrm flipH="1">
              <a:off x="4207" y="2462"/>
              <a:ext cx="0" cy="61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2" name="Line 25"/>
            <p:cNvSpPr>
              <a:spLocks noChangeShapeType="1"/>
            </p:cNvSpPr>
            <p:nvPr/>
          </p:nvSpPr>
          <p:spPr bwMode="auto">
            <a:xfrm>
              <a:off x="716" y="2801"/>
              <a:ext cx="120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3" name="Line 26"/>
            <p:cNvSpPr>
              <a:spLocks noChangeShapeType="1"/>
            </p:cNvSpPr>
            <p:nvPr/>
          </p:nvSpPr>
          <p:spPr bwMode="auto">
            <a:xfrm>
              <a:off x="1921" y="2809"/>
              <a:ext cx="120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4" name="Line 27"/>
            <p:cNvSpPr>
              <a:spLocks noChangeShapeType="1"/>
            </p:cNvSpPr>
            <p:nvPr/>
          </p:nvSpPr>
          <p:spPr bwMode="auto">
            <a:xfrm>
              <a:off x="724" y="2793"/>
              <a:ext cx="0" cy="30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5" name="Line 28"/>
            <p:cNvSpPr>
              <a:spLocks noChangeShapeType="1"/>
            </p:cNvSpPr>
            <p:nvPr/>
          </p:nvSpPr>
          <p:spPr bwMode="auto">
            <a:xfrm>
              <a:off x="1903" y="2810"/>
              <a:ext cx="0" cy="27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36" name="Line 29"/>
            <p:cNvSpPr>
              <a:spLocks noChangeShapeType="1"/>
            </p:cNvSpPr>
            <p:nvPr/>
          </p:nvSpPr>
          <p:spPr bwMode="auto">
            <a:xfrm>
              <a:off x="3107" y="2784"/>
              <a:ext cx="0" cy="30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260350" y="650875"/>
            <a:ext cx="2457450" cy="477838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Speaking</a:t>
            </a:r>
            <a:endParaRPr lang="en-US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7"/>
          <p:cNvSpPr/>
          <p:nvPr/>
        </p:nvSpPr>
        <p:spPr>
          <a:xfrm>
            <a:off x="309563" y="541338"/>
            <a:ext cx="2493962" cy="49688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Grammar</a:t>
            </a:r>
            <a:endParaRPr lang="en-US" b="1" dirty="0"/>
          </a:p>
        </p:txBody>
      </p:sp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8138" y="560388"/>
            <a:ext cx="23622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5888" y="1108075"/>
            <a:ext cx="12076112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7"/>
          <p:cNvSpPr>
            <a:spLocks noChangeArrowheads="1"/>
          </p:cNvSpPr>
          <p:nvPr/>
        </p:nvSpPr>
        <p:spPr bwMode="auto">
          <a:xfrm>
            <a:off x="973138" y="2090738"/>
            <a:ext cx="10580687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en-US" sz="3000" b="1" dirty="0">
                <a:latin typeface="+mn-lt"/>
              </a:rPr>
              <a:t>1 </a:t>
            </a:r>
            <a:r>
              <a:rPr lang="en-US" sz="3000" dirty="0">
                <a:latin typeface="+mn-lt"/>
              </a:rPr>
              <a:t>Peter is </a:t>
            </a:r>
            <a:r>
              <a:rPr lang="en-US" sz="3000" b="1" dirty="0" err="1">
                <a:latin typeface="+mn-lt"/>
              </a:rPr>
              <a:t>Kims</a:t>
            </a:r>
            <a:r>
              <a:rPr lang="en-US" sz="3000" b="1" dirty="0">
                <a:latin typeface="+mn-lt"/>
              </a:rPr>
              <a:t>/Kim’s </a:t>
            </a:r>
            <a:r>
              <a:rPr lang="en-US" sz="3000" dirty="0">
                <a:latin typeface="+mn-lt"/>
              </a:rPr>
              <a:t>husband. He’s </a:t>
            </a:r>
            <a:r>
              <a:rPr lang="en-US" sz="3000" b="1" dirty="0">
                <a:latin typeface="+mn-lt"/>
              </a:rPr>
              <a:t>Kristy’s and George’s/</a:t>
            </a:r>
          </a:p>
          <a:p>
            <a:pPr>
              <a:defRPr/>
            </a:pPr>
            <a:r>
              <a:rPr lang="en-US" sz="3000" b="1" dirty="0">
                <a:latin typeface="+mn-lt"/>
              </a:rPr>
              <a:t>Kristy and George’s </a:t>
            </a:r>
            <a:r>
              <a:rPr lang="en-US" sz="3000" dirty="0">
                <a:latin typeface="+mn-lt"/>
              </a:rPr>
              <a:t>dad.</a:t>
            </a:r>
            <a:br>
              <a:rPr lang="en-US" sz="3000" dirty="0">
                <a:latin typeface="+mn-lt"/>
              </a:rPr>
            </a:br>
            <a:r>
              <a:rPr lang="en-US" sz="3000" b="1" dirty="0">
                <a:latin typeface="+mn-lt"/>
              </a:rPr>
              <a:t>2 </a:t>
            </a:r>
            <a:r>
              <a:rPr lang="en-US" sz="3000" dirty="0">
                <a:latin typeface="+mn-lt"/>
              </a:rPr>
              <a:t>Kristy and George are </a:t>
            </a:r>
            <a:r>
              <a:rPr lang="en-US" sz="3000" b="1" dirty="0">
                <a:latin typeface="+mn-lt"/>
              </a:rPr>
              <a:t>John and Kate’s/John’s and Kate’s</a:t>
            </a:r>
            <a:br>
              <a:rPr lang="en-US" sz="3000" b="1" dirty="0">
                <a:latin typeface="+mn-lt"/>
              </a:rPr>
            </a:br>
            <a:r>
              <a:rPr lang="en-US" sz="3000" dirty="0">
                <a:latin typeface="+mn-lt"/>
              </a:rPr>
              <a:t>grandchildren.</a:t>
            </a:r>
            <a:br>
              <a:rPr lang="en-US" sz="3000" dirty="0">
                <a:latin typeface="+mn-lt"/>
              </a:rPr>
            </a:br>
            <a:r>
              <a:rPr lang="en-US" sz="3000" b="1" dirty="0">
                <a:latin typeface="+mn-lt"/>
              </a:rPr>
              <a:t>3 </a:t>
            </a:r>
            <a:r>
              <a:rPr lang="en-US" sz="3000" dirty="0">
                <a:latin typeface="+mn-lt"/>
              </a:rPr>
              <a:t>Mark is </a:t>
            </a:r>
            <a:r>
              <a:rPr lang="en-US" sz="3000" b="1" dirty="0">
                <a:latin typeface="+mn-lt"/>
              </a:rPr>
              <a:t>Sheila’s and Helen’s/Sheila and Helen’s </a:t>
            </a:r>
            <a:r>
              <a:rPr lang="en-US" sz="3000" dirty="0">
                <a:latin typeface="+mn-lt"/>
              </a:rPr>
              <a:t>brother.</a:t>
            </a:r>
            <a:br>
              <a:rPr lang="en-US" sz="3000" dirty="0">
                <a:latin typeface="+mn-lt"/>
              </a:rPr>
            </a:br>
            <a:r>
              <a:rPr lang="en-US" sz="3000" b="1" dirty="0">
                <a:latin typeface="+mn-lt"/>
              </a:rPr>
              <a:t>4 </a:t>
            </a:r>
            <a:r>
              <a:rPr lang="en-US" sz="3000" dirty="0">
                <a:latin typeface="+mn-lt"/>
              </a:rPr>
              <a:t>Mark and George are cousins. The </a:t>
            </a:r>
            <a:r>
              <a:rPr lang="en-US" sz="3000" b="1" dirty="0">
                <a:latin typeface="+mn-lt"/>
              </a:rPr>
              <a:t>boys’/boy’s </a:t>
            </a:r>
            <a:r>
              <a:rPr lang="en-US" sz="3000" dirty="0">
                <a:latin typeface="+mn-lt"/>
              </a:rPr>
              <a:t>grandparents are</a:t>
            </a:r>
            <a:br>
              <a:rPr lang="en-US" sz="3000" dirty="0">
                <a:latin typeface="+mn-lt"/>
              </a:rPr>
            </a:br>
            <a:r>
              <a:rPr lang="en-US" sz="3000" dirty="0">
                <a:latin typeface="+mn-lt"/>
              </a:rPr>
              <a:t>John and Kate.</a:t>
            </a:r>
            <a:br>
              <a:rPr lang="en-US" sz="3000" dirty="0">
                <a:latin typeface="+mn-lt"/>
              </a:rPr>
            </a:br>
            <a:r>
              <a:rPr lang="en-US" sz="3000" b="1" dirty="0">
                <a:latin typeface="+mn-lt"/>
              </a:rPr>
              <a:t>5 </a:t>
            </a:r>
            <a:r>
              <a:rPr lang="en-US" sz="3000" dirty="0">
                <a:latin typeface="+mn-lt"/>
              </a:rPr>
              <a:t>Sheila and Helen are sisters. The </a:t>
            </a:r>
            <a:r>
              <a:rPr lang="en-US" sz="3000" b="1" dirty="0">
                <a:latin typeface="+mn-lt"/>
              </a:rPr>
              <a:t>girls’/girl’s </a:t>
            </a:r>
            <a:r>
              <a:rPr lang="en-US" sz="3000" dirty="0">
                <a:latin typeface="+mn-lt"/>
              </a:rPr>
              <a:t>parents are Sam and</a:t>
            </a:r>
            <a:br>
              <a:rPr lang="en-US" sz="3000" dirty="0">
                <a:latin typeface="+mn-lt"/>
              </a:rPr>
            </a:br>
            <a:r>
              <a:rPr lang="en-US" sz="3000" dirty="0">
                <a:latin typeface="+mn-lt"/>
              </a:rPr>
              <a:t>Nancy. </a:t>
            </a:r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>
            <a:off x="3409950" y="2549525"/>
            <a:ext cx="9699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>
            <a:off x="1095905" y="2994025"/>
            <a:ext cx="2959628" cy="1428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8" name="Line 10"/>
          <p:cNvSpPr>
            <a:spLocks noChangeShapeType="1"/>
          </p:cNvSpPr>
          <p:nvPr/>
        </p:nvSpPr>
        <p:spPr bwMode="auto">
          <a:xfrm>
            <a:off x="4740805" y="3460750"/>
            <a:ext cx="2368020" cy="79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9" name="Line 11"/>
          <p:cNvSpPr>
            <a:spLocks noChangeShapeType="1"/>
          </p:cNvSpPr>
          <p:nvPr/>
        </p:nvSpPr>
        <p:spPr bwMode="auto">
          <a:xfrm flipV="1">
            <a:off x="5778500" y="4368800"/>
            <a:ext cx="2891367" cy="79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00" name="Line 12"/>
          <p:cNvSpPr>
            <a:spLocks noChangeShapeType="1"/>
          </p:cNvSpPr>
          <p:nvPr/>
        </p:nvSpPr>
        <p:spPr bwMode="auto">
          <a:xfrm flipV="1">
            <a:off x="6697663" y="4824412"/>
            <a:ext cx="708025" cy="79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01" name="Line 13"/>
          <p:cNvSpPr>
            <a:spLocks noChangeShapeType="1"/>
          </p:cNvSpPr>
          <p:nvPr/>
        </p:nvSpPr>
        <p:spPr bwMode="auto">
          <a:xfrm flipV="1">
            <a:off x="6400800" y="5753100"/>
            <a:ext cx="708025" cy="79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6" grpId="0" animBg="1"/>
      <p:bldP spid="37897" grpId="0" animBg="1"/>
      <p:bldP spid="37898" grpId="0" animBg="1"/>
      <p:bldP spid="37899" grpId="0" animBg="1"/>
      <p:bldP spid="37900" grpId="0" animBg="1"/>
      <p:bldP spid="3790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7"/>
          <p:cNvSpPr/>
          <p:nvPr/>
        </p:nvSpPr>
        <p:spPr>
          <a:xfrm>
            <a:off x="309563" y="541338"/>
            <a:ext cx="2493962" cy="49688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Grammar</a:t>
            </a:r>
            <a:endParaRPr lang="en-US" b="1" dirty="0"/>
          </a:p>
        </p:txBody>
      </p:sp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2425" y="574675"/>
            <a:ext cx="152082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0" y="1185863"/>
            <a:ext cx="76215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6063" y="2513013"/>
            <a:ext cx="11449050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8715375" y="2401888"/>
            <a:ext cx="27844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watches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533650" y="2925763"/>
            <a:ext cx="27844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women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2535238" y="3479800"/>
            <a:ext cx="27844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glasses</a:t>
            </a: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2547938" y="3992563"/>
            <a:ext cx="27844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feet</a:t>
            </a: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2559050" y="2422525"/>
            <a:ext cx="27844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books</a:t>
            </a:r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8701088" y="2925763"/>
            <a:ext cx="27844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brushes</a:t>
            </a:r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8713788" y="3481388"/>
            <a:ext cx="27844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potatoes</a:t>
            </a:r>
          </a:p>
        </p:txBody>
      </p:sp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8728075" y="3992563"/>
            <a:ext cx="27844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babies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0" grpId="0"/>
      <p:bldP spid="38921" grpId="0"/>
      <p:bldP spid="38922" grpId="0"/>
      <p:bldP spid="38923" grpId="0"/>
      <p:bldP spid="38924" grpId="0"/>
      <p:bldP spid="38925" grpId="0"/>
      <p:bldP spid="38926" grpId="0"/>
      <p:bldP spid="389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8300" y="550863"/>
            <a:ext cx="2898775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331788" y="574675"/>
            <a:ext cx="2382837" cy="398463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pic>
        <p:nvPicPr>
          <p:cNvPr id="2048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25" y="1135063"/>
            <a:ext cx="6524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9"/>
          <p:cNvSpPr>
            <a:spLocks noChangeArrowheads="1"/>
          </p:cNvSpPr>
          <p:nvPr/>
        </p:nvSpPr>
        <p:spPr bwMode="auto">
          <a:xfrm>
            <a:off x="920750" y="1168400"/>
            <a:ext cx="1119981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 b="1">
                <a:latin typeface="Calibri" pitchFamily="34" charset="0"/>
              </a:rPr>
              <a:t>Write the times in two ways as in the example in your notebook.</a:t>
            </a:r>
            <a:r>
              <a:rPr lang="en-US" sz="3200">
                <a:latin typeface="Calibri" pitchFamily="34" charset="0"/>
              </a:rPr>
              <a:t> </a:t>
            </a:r>
          </a:p>
        </p:txBody>
      </p:sp>
      <p:grpSp>
        <p:nvGrpSpPr>
          <p:cNvPr id="20485" name="Group 12"/>
          <p:cNvGrpSpPr>
            <a:grpSpLocks/>
          </p:cNvGrpSpPr>
          <p:nvPr/>
        </p:nvGrpSpPr>
        <p:grpSpPr bwMode="auto">
          <a:xfrm>
            <a:off x="209550" y="1706563"/>
            <a:ext cx="5705475" cy="4600575"/>
            <a:chOff x="132" y="1039"/>
            <a:chExt cx="3594" cy="2898"/>
          </a:xfrm>
        </p:grpSpPr>
        <p:pic>
          <p:nvPicPr>
            <p:cNvPr id="20490" name="Picture 1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2" y="1062"/>
              <a:ext cx="3529" cy="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1" name="Rectangle 11"/>
            <p:cNvSpPr>
              <a:spLocks noChangeArrowheads="1"/>
            </p:cNvSpPr>
            <p:nvPr/>
          </p:nvSpPr>
          <p:spPr bwMode="auto">
            <a:xfrm>
              <a:off x="2993" y="1039"/>
              <a:ext cx="733" cy="2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486" name="Text Box 13"/>
          <p:cNvSpPr txBox="1">
            <a:spLocks noChangeArrowheads="1"/>
          </p:cNvSpPr>
          <p:nvPr/>
        </p:nvSpPr>
        <p:spPr bwMode="auto">
          <a:xfrm>
            <a:off x="7870825" y="1954213"/>
            <a:ext cx="1828800" cy="5794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Example </a:t>
            </a:r>
          </a:p>
        </p:txBody>
      </p:sp>
      <p:pic>
        <p:nvPicPr>
          <p:cNvPr id="20487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13638" y="2478088"/>
            <a:ext cx="2581275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2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07188" y="4951413"/>
            <a:ext cx="4291012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3" name="Picture 1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94488" y="5502275"/>
            <a:ext cx="4394200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68325"/>
            <a:ext cx="26860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94100"/>
            <a:ext cx="2554288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34050" y="688975"/>
            <a:ext cx="2651125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49938" y="3683000"/>
            <a:ext cx="25844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2554288" y="1197770"/>
            <a:ext cx="33115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It’s half past four.</a:t>
            </a: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2486025" y="1766095"/>
            <a:ext cx="33115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It’s four thirty.</a:t>
            </a: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2422525" y="4222750"/>
            <a:ext cx="33115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It’s ten past six.</a:t>
            </a: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2241550" y="4805363"/>
            <a:ext cx="33115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It’s six ten.</a:t>
            </a:r>
          </a:p>
        </p:txBody>
      </p:sp>
      <p:sp>
        <p:nvSpPr>
          <p:cNvPr id="40972" name="Text Box 12"/>
          <p:cNvSpPr txBox="1">
            <a:spLocks noChangeArrowheads="1"/>
          </p:cNvSpPr>
          <p:nvPr/>
        </p:nvSpPr>
        <p:spPr bwMode="auto">
          <a:xfrm>
            <a:off x="8507305" y="1035050"/>
            <a:ext cx="34083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It’s a quarter past eight.</a:t>
            </a:r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8627955" y="2060575"/>
            <a:ext cx="33115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It’s eight fifteen.</a:t>
            </a:r>
          </a:p>
        </p:txBody>
      </p:sp>
      <p:sp>
        <p:nvSpPr>
          <p:cNvPr id="40974" name="Text Box 14"/>
          <p:cNvSpPr txBox="1">
            <a:spLocks noChangeArrowheads="1"/>
          </p:cNvSpPr>
          <p:nvPr/>
        </p:nvSpPr>
        <p:spPr bwMode="auto">
          <a:xfrm>
            <a:off x="8589963" y="4222750"/>
            <a:ext cx="33115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It’s a quarter to seven.</a:t>
            </a:r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8589963" y="5156200"/>
            <a:ext cx="33115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It’s six forty-five.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8" grpId="0"/>
      <p:bldP spid="40969" grpId="0"/>
      <p:bldP spid="40970" grpId="0"/>
      <p:bldP spid="40971" grpId="0"/>
      <p:bldP spid="40972" grpId="0"/>
      <p:bldP spid="40973" grpId="0"/>
      <p:bldP spid="40974" grpId="0"/>
      <p:bldP spid="4097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1463" y="374650"/>
            <a:ext cx="16795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4460875" y="636588"/>
            <a:ext cx="41433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Calibri" pitchFamily="34" charset="0"/>
              </a:rPr>
              <a:t>Answer the questions.</a:t>
            </a:r>
          </a:p>
        </p:txBody>
      </p:sp>
      <p:sp>
        <p:nvSpPr>
          <p:cNvPr id="22531" name="Rectangle 6"/>
          <p:cNvSpPr>
            <a:spLocks noChangeArrowheads="1"/>
          </p:cNvSpPr>
          <p:nvPr/>
        </p:nvSpPr>
        <p:spPr bwMode="auto">
          <a:xfrm>
            <a:off x="3651250" y="1477963"/>
            <a:ext cx="43910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What time do you….</a:t>
            </a:r>
          </a:p>
          <a:p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1 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….</a:t>
            </a:r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get up</a:t>
            </a:r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? </a:t>
            </a:r>
          </a:p>
          <a:p>
            <a:r>
              <a:rPr lang="en-US" sz="3200" b="1" i="1" dirty="0">
                <a:solidFill>
                  <a:schemeClr val="hlink"/>
                </a:solidFill>
                <a:latin typeface="Calibri" pitchFamily="34" charset="0"/>
              </a:rPr>
              <a:t>2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…. have breakfast</a:t>
            </a:r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? </a:t>
            </a:r>
          </a:p>
          <a:p>
            <a:r>
              <a:rPr lang="en-US" sz="3200" b="1" i="1" dirty="0">
                <a:solidFill>
                  <a:schemeClr val="hlink"/>
                </a:solidFill>
                <a:latin typeface="Calibri" pitchFamily="34" charset="0"/>
              </a:rPr>
              <a:t>3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…. go to school</a:t>
            </a:r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? </a:t>
            </a:r>
          </a:p>
          <a:p>
            <a:r>
              <a:rPr lang="en-US" sz="3200" b="1" i="1" dirty="0">
                <a:solidFill>
                  <a:schemeClr val="hlink"/>
                </a:solidFill>
                <a:latin typeface="Calibri" pitchFamily="34" charset="0"/>
              </a:rPr>
              <a:t>4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…. come back home</a:t>
            </a:r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?</a:t>
            </a:r>
          </a:p>
          <a:p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5 </a:t>
            </a:r>
            <a:r>
              <a:rPr lang="en-US" sz="3200" dirty="0">
                <a:solidFill>
                  <a:schemeClr val="hlink"/>
                </a:solidFill>
                <a:latin typeface="Calibri" pitchFamily="34" charset="0"/>
              </a:rPr>
              <a:t>….</a:t>
            </a:r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have lunch</a:t>
            </a:r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? </a:t>
            </a:r>
          </a:p>
          <a:p>
            <a:r>
              <a:rPr lang="en-US" sz="3200" b="1" i="1" dirty="0">
                <a:solidFill>
                  <a:schemeClr val="hlink"/>
                </a:solidFill>
                <a:latin typeface="Calibri" pitchFamily="34" charset="0"/>
              </a:rPr>
              <a:t>6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…. do your homework</a:t>
            </a:r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? </a:t>
            </a:r>
          </a:p>
          <a:p>
            <a:r>
              <a:rPr lang="en-US" sz="3200" b="1" i="1" dirty="0">
                <a:solidFill>
                  <a:schemeClr val="hlink"/>
                </a:solidFill>
                <a:latin typeface="Calibri" pitchFamily="34" charset="0"/>
              </a:rPr>
              <a:t>7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…. have dinner</a:t>
            </a:r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? </a:t>
            </a:r>
          </a:p>
          <a:p>
            <a:r>
              <a:rPr lang="en-US" sz="3200" b="1" i="1" dirty="0">
                <a:solidFill>
                  <a:schemeClr val="hlink"/>
                </a:solidFill>
                <a:latin typeface="Calibri" pitchFamily="34" charset="0"/>
              </a:rPr>
              <a:t>8 </a:t>
            </a:r>
            <a:r>
              <a:rPr lang="en-US" sz="3200" i="1" dirty="0">
                <a:solidFill>
                  <a:schemeClr val="hlink"/>
                </a:solidFill>
                <a:latin typeface="Calibri" pitchFamily="34" charset="0"/>
              </a:rPr>
              <a:t>…. go to bed</a:t>
            </a:r>
            <a:r>
              <a:rPr lang="en-US" sz="3200" b="1" dirty="0">
                <a:solidFill>
                  <a:schemeClr val="hlink"/>
                </a:solidFill>
                <a:latin typeface="Calibri" pitchFamily="34" charset="0"/>
              </a:rPr>
              <a:t>?</a:t>
            </a:r>
            <a:r>
              <a:rPr lang="en-US" sz="3200" dirty="0">
                <a:latin typeface="Calibri" pitchFamily="34" charset="0"/>
              </a:rPr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60350" y="650875"/>
            <a:ext cx="2457450" cy="477838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Speaking</a:t>
            </a:r>
            <a:endParaRPr lang="en-US" b="1" dirty="0"/>
          </a:p>
        </p:txBody>
      </p:sp>
      <p:pic>
        <p:nvPicPr>
          <p:cNvPr id="2253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30213" y="1128713"/>
            <a:ext cx="4044951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5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5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5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7"/>
          <p:cNvSpPr/>
          <p:nvPr/>
        </p:nvSpPr>
        <p:spPr>
          <a:xfrm>
            <a:off x="309563" y="541338"/>
            <a:ext cx="2493962" cy="49688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Grammar</a:t>
            </a:r>
            <a:endParaRPr lang="en-US" b="1" dirty="0"/>
          </a:p>
        </p:txBody>
      </p:sp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2425" y="446088"/>
            <a:ext cx="6089650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7350" y="1173163"/>
            <a:ext cx="95885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1371600" y="1122363"/>
            <a:ext cx="103108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latin typeface="Calibri" pitchFamily="34" charset="0"/>
              </a:rPr>
              <a:t>Fill in each gap with </a:t>
            </a:r>
            <a:r>
              <a:rPr lang="en-US" sz="3200" i="1">
                <a:latin typeface="Calibri" pitchFamily="34" charset="0"/>
              </a:rPr>
              <a:t>this</a:t>
            </a:r>
            <a:r>
              <a:rPr lang="en-US" sz="3200" b="1">
                <a:latin typeface="Calibri" pitchFamily="34" charset="0"/>
              </a:rPr>
              <a:t>, </a:t>
            </a:r>
            <a:r>
              <a:rPr lang="en-US" sz="3200" i="1">
                <a:latin typeface="Calibri" pitchFamily="34" charset="0"/>
              </a:rPr>
              <a:t>these</a:t>
            </a:r>
            <a:r>
              <a:rPr lang="en-US" sz="3200" b="1">
                <a:latin typeface="Calibri" pitchFamily="34" charset="0"/>
              </a:rPr>
              <a:t>, </a:t>
            </a:r>
            <a:r>
              <a:rPr lang="en-US" sz="3200" i="1">
                <a:latin typeface="Calibri" pitchFamily="34" charset="0"/>
              </a:rPr>
              <a:t>that </a:t>
            </a:r>
            <a:r>
              <a:rPr lang="en-US" sz="3200" b="1">
                <a:latin typeface="Calibri" pitchFamily="34" charset="0"/>
              </a:rPr>
              <a:t>or </a:t>
            </a:r>
            <a:r>
              <a:rPr lang="en-US" sz="3200" i="1">
                <a:latin typeface="Calibri" pitchFamily="34" charset="0"/>
              </a:rPr>
              <a:t>those </a:t>
            </a:r>
            <a:r>
              <a:rPr lang="en-US" sz="3200" b="1">
                <a:latin typeface="Calibri" pitchFamily="34" charset="0"/>
              </a:rPr>
              <a:t>and choose the</a:t>
            </a:r>
            <a:br>
              <a:rPr lang="en-US" sz="3200" b="1">
                <a:latin typeface="Calibri" pitchFamily="34" charset="0"/>
              </a:rPr>
            </a:br>
            <a:r>
              <a:rPr lang="en-US" sz="3200" b="1">
                <a:latin typeface="Calibri" pitchFamily="34" charset="0"/>
              </a:rPr>
              <a:t>correct option.</a:t>
            </a:r>
            <a:r>
              <a:rPr lang="en-US" sz="3200">
                <a:latin typeface="Calibri" pitchFamily="34" charset="0"/>
              </a:rPr>
              <a:t> </a:t>
            </a:r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1512888" y="2325688"/>
            <a:ext cx="9571037" cy="35067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Calibri" pitchFamily="34" charset="0"/>
              </a:rPr>
              <a:t>Note! </a:t>
            </a:r>
          </a:p>
          <a:p>
            <a:pPr>
              <a:spcBef>
                <a:spcPct val="50000"/>
              </a:spcBef>
            </a:pPr>
            <a:r>
              <a:rPr lang="en-US" sz="3200" b="1" i="1" dirty="0">
                <a:solidFill>
                  <a:srgbClr val="FF0000"/>
                </a:solidFill>
                <a:latin typeface="Calibri" pitchFamily="34" charset="0"/>
              </a:rPr>
              <a:t>this</a:t>
            </a:r>
            <a:r>
              <a:rPr lang="en-US" sz="3200" b="1" dirty="0">
                <a:latin typeface="Calibri" pitchFamily="34" charset="0"/>
              </a:rPr>
              <a:t> + singular nouns near the speaker </a:t>
            </a:r>
          </a:p>
          <a:p>
            <a:pPr>
              <a:spcBef>
                <a:spcPct val="50000"/>
              </a:spcBef>
            </a:pPr>
            <a:r>
              <a:rPr lang="en-US" sz="3200" b="1" i="1" dirty="0">
                <a:solidFill>
                  <a:srgbClr val="FF0000"/>
                </a:solidFill>
                <a:latin typeface="Calibri" pitchFamily="34" charset="0"/>
              </a:rPr>
              <a:t>that</a:t>
            </a:r>
            <a:r>
              <a:rPr lang="en-US" sz="3200" b="1" dirty="0">
                <a:latin typeface="Calibri" pitchFamily="34" charset="0"/>
              </a:rPr>
              <a:t> + singular nouns far away from the speaker</a:t>
            </a:r>
          </a:p>
          <a:p>
            <a:pPr>
              <a:spcBef>
                <a:spcPct val="50000"/>
              </a:spcBef>
            </a:pPr>
            <a:r>
              <a:rPr lang="en-US" sz="3200" b="1" i="1" dirty="0">
                <a:solidFill>
                  <a:srgbClr val="FF0000"/>
                </a:solidFill>
                <a:latin typeface="Calibri" pitchFamily="34" charset="0"/>
              </a:rPr>
              <a:t>these</a:t>
            </a:r>
            <a:r>
              <a:rPr lang="en-US" sz="3200" b="1" dirty="0">
                <a:latin typeface="Calibri" pitchFamily="34" charset="0"/>
              </a:rPr>
              <a:t> + plural nouns near the speaker </a:t>
            </a:r>
          </a:p>
          <a:p>
            <a:pPr>
              <a:spcBef>
                <a:spcPct val="50000"/>
              </a:spcBef>
            </a:pPr>
            <a:r>
              <a:rPr lang="en-US" sz="3200" b="1" i="1" dirty="0">
                <a:solidFill>
                  <a:srgbClr val="FF0000"/>
                </a:solidFill>
                <a:latin typeface="Calibri" pitchFamily="34" charset="0"/>
              </a:rPr>
              <a:t>those</a:t>
            </a:r>
            <a:r>
              <a:rPr lang="en-US" sz="3200" b="1" dirty="0">
                <a:latin typeface="Calibri" pitchFamily="34" charset="0"/>
              </a:rPr>
              <a:t> + plural nouns far away from the speaker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7"/>
          <p:cNvSpPr/>
          <p:nvPr/>
        </p:nvSpPr>
        <p:spPr>
          <a:xfrm>
            <a:off x="309563" y="541338"/>
            <a:ext cx="2493962" cy="49688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Grammar</a:t>
            </a:r>
            <a:endParaRPr lang="en-US" b="1" dirty="0"/>
          </a:p>
        </p:txBody>
      </p:sp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2425" y="446088"/>
            <a:ext cx="6089650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7350" y="1173163"/>
            <a:ext cx="958850" cy="80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8"/>
          <p:cNvSpPr>
            <a:spLocks noChangeArrowheads="1"/>
          </p:cNvSpPr>
          <p:nvPr/>
        </p:nvSpPr>
        <p:spPr bwMode="auto">
          <a:xfrm>
            <a:off x="1371600" y="1122363"/>
            <a:ext cx="1031081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3200" b="1">
                <a:latin typeface="Calibri" pitchFamily="34" charset="0"/>
              </a:rPr>
              <a:t>Fill in each gap with </a:t>
            </a:r>
            <a:r>
              <a:rPr lang="en-US" sz="3200" i="1">
                <a:latin typeface="Calibri" pitchFamily="34" charset="0"/>
              </a:rPr>
              <a:t>this</a:t>
            </a:r>
            <a:r>
              <a:rPr lang="en-US" sz="3200" b="1">
                <a:latin typeface="Calibri" pitchFamily="34" charset="0"/>
              </a:rPr>
              <a:t>, </a:t>
            </a:r>
            <a:r>
              <a:rPr lang="en-US" sz="3200" i="1">
                <a:latin typeface="Calibri" pitchFamily="34" charset="0"/>
              </a:rPr>
              <a:t>these</a:t>
            </a:r>
            <a:r>
              <a:rPr lang="en-US" sz="3200" b="1">
                <a:latin typeface="Calibri" pitchFamily="34" charset="0"/>
              </a:rPr>
              <a:t>, </a:t>
            </a:r>
            <a:r>
              <a:rPr lang="en-US" sz="3200" i="1">
                <a:latin typeface="Calibri" pitchFamily="34" charset="0"/>
              </a:rPr>
              <a:t>that </a:t>
            </a:r>
            <a:r>
              <a:rPr lang="en-US" sz="3200" b="1">
                <a:latin typeface="Calibri" pitchFamily="34" charset="0"/>
              </a:rPr>
              <a:t>or </a:t>
            </a:r>
            <a:r>
              <a:rPr lang="en-US" sz="3200" i="1">
                <a:latin typeface="Calibri" pitchFamily="34" charset="0"/>
              </a:rPr>
              <a:t>those </a:t>
            </a:r>
            <a:r>
              <a:rPr lang="en-US" sz="3200" b="1">
                <a:latin typeface="Calibri" pitchFamily="34" charset="0"/>
              </a:rPr>
              <a:t>and choose the</a:t>
            </a:r>
            <a:br>
              <a:rPr lang="en-US" sz="3200" b="1">
                <a:latin typeface="Calibri" pitchFamily="34" charset="0"/>
              </a:rPr>
            </a:br>
            <a:r>
              <a:rPr lang="en-US" sz="3200" b="1">
                <a:latin typeface="Calibri" pitchFamily="34" charset="0"/>
              </a:rPr>
              <a:t>correct option.</a:t>
            </a:r>
            <a:r>
              <a:rPr lang="en-US" sz="3200">
                <a:latin typeface="Calibri" pitchFamily="34" charset="0"/>
              </a:rPr>
              <a:t> </a:t>
            </a:r>
          </a:p>
        </p:txBody>
      </p:sp>
      <p:pic>
        <p:nvPicPr>
          <p:cNvPr id="24581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2450" y="2244725"/>
            <a:ext cx="11639550" cy="40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2" name="Text Box 14"/>
          <p:cNvSpPr txBox="1">
            <a:spLocks noChangeArrowheads="1"/>
          </p:cNvSpPr>
          <p:nvPr/>
        </p:nvSpPr>
        <p:spPr bwMode="auto">
          <a:xfrm>
            <a:off x="1273175" y="3089275"/>
            <a:ext cx="14001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This</a:t>
            </a:r>
          </a:p>
        </p:txBody>
      </p:sp>
      <p:sp>
        <p:nvSpPr>
          <p:cNvPr id="43023" name="Text Box 15"/>
          <p:cNvSpPr txBox="1">
            <a:spLocks noChangeArrowheads="1"/>
          </p:cNvSpPr>
          <p:nvPr/>
        </p:nvSpPr>
        <p:spPr bwMode="auto">
          <a:xfrm>
            <a:off x="6362700" y="3103563"/>
            <a:ext cx="14001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that</a:t>
            </a:r>
          </a:p>
        </p:txBody>
      </p:sp>
      <p:sp>
        <p:nvSpPr>
          <p:cNvPr id="43024" name="Text Box 16"/>
          <p:cNvSpPr txBox="1">
            <a:spLocks noChangeArrowheads="1"/>
          </p:cNvSpPr>
          <p:nvPr/>
        </p:nvSpPr>
        <p:spPr bwMode="auto">
          <a:xfrm>
            <a:off x="1217613" y="4427538"/>
            <a:ext cx="14001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This</a:t>
            </a:r>
          </a:p>
        </p:txBody>
      </p:sp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6235700" y="4452938"/>
            <a:ext cx="14001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those</a:t>
            </a:r>
          </a:p>
        </p:txBody>
      </p:sp>
      <p:sp>
        <p:nvSpPr>
          <p:cNvPr id="43026" name="Text Box 18"/>
          <p:cNvSpPr txBox="1">
            <a:spLocks noChangeArrowheads="1"/>
          </p:cNvSpPr>
          <p:nvPr/>
        </p:nvSpPr>
        <p:spPr bwMode="auto">
          <a:xfrm>
            <a:off x="1119188" y="5776913"/>
            <a:ext cx="14001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  <a:latin typeface="Calibri" pitchFamily="34" charset="0"/>
              </a:rPr>
              <a:t>These</a:t>
            </a:r>
          </a:p>
        </p:txBody>
      </p:sp>
      <p:sp>
        <p:nvSpPr>
          <p:cNvPr id="43027" name="Text Box 19"/>
          <p:cNvSpPr txBox="1">
            <a:spLocks noChangeArrowheads="1"/>
          </p:cNvSpPr>
          <p:nvPr/>
        </p:nvSpPr>
        <p:spPr bwMode="auto">
          <a:xfrm>
            <a:off x="7167563" y="5776913"/>
            <a:ext cx="140017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  <a:latin typeface="Calibri" pitchFamily="34" charset="0"/>
              </a:rPr>
              <a:t>those</a:t>
            </a:r>
          </a:p>
        </p:txBody>
      </p:sp>
      <p:sp>
        <p:nvSpPr>
          <p:cNvPr id="43028" name="Line 20"/>
          <p:cNvSpPr>
            <a:spLocks noChangeShapeType="1"/>
          </p:cNvSpPr>
          <p:nvPr/>
        </p:nvSpPr>
        <p:spPr bwMode="auto">
          <a:xfrm>
            <a:off x="3671888" y="3587750"/>
            <a:ext cx="7889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29" name="Line 21"/>
          <p:cNvSpPr>
            <a:spLocks noChangeShapeType="1"/>
          </p:cNvSpPr>
          <p:nvPr/>
        </p:nvSpPr>
        <p:spPr bwMode="auto">
          <a:xfrm>
            <a:off x="9975851" y="3587750"/>
            <a:ext cx="103081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30" name="Line 22"/>
          <p:cNvSpPr>
            <a:spLocks noChangeShapeType="1"/>
          </p:cNvSpPr>
          <p:nvPr/>
        </p:nvSpPr>
        <p:spPr bwMode="auto">
          <a:xfrm>
            <a:off x="4462463" y="4930775"/>
            <a:ext cx="7889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31" name="Line 23"/>
          <p:cNvSpPr>
            <a:spLocks noChangeShapeType="1"/>
          </p:cNvSpPr>
          <p:nvPr/>
        </p:nvSpPr>
        <p:spPr bwMode="auto">
          <a:xfrm flipV="1">
            <a:off x="9746192" y="4954586"/>
            <a:ext cx="1400175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32" name="Line 24"/>
          <p:cNvSpPr>
            <a:spLocks noChangeShapeType="1"/>
          </p:cNvSpPr>
          <p:nvPr/>
        </p:nvSpPr>
        <p:spPr bwMode="auto">
          <a:xfrm>
            <a:off x="3671888" y="6284384"/>
            <a:ext cx="104404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33" name="Line 25"/>
          <p:cNvSpPr>
            <a:spLocks noChangeShapeType="1"/>
          </p:cNvSpPr>
          <p:nvPr/>
        </p:nvSpPr>
        <p:spPr bwMode="auto">
          <a:xfrm>
            <a:off x="10761133" y="6259513"/>
            <a:ext cx="1244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3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3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3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3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43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2" grpId="0"/>
      <p:bldP spid="43023" grpId="0"/>
      <p:bldP spid="43024" grpId="0"/>
      <p:bldP spid="43025" grpId="0"/>
      <p:bldP spid="43026" grpId="0"/>
      <p:bldP spid="43027" grpId="0"/>
      <p:bldP spid="43028" grpId="0" animBg="1"/>
      <p:bldP spid="43029" grpId="0" animBg="1"/>
      <p:bldP spid="43030" grpId="0" animBg="1"/>
      <p:bldP spid="43031" grpId="0" animBg="1"/>
      <p:bldP spid="43032" grpId="0" animBg="1"/>
      <p:bldP spid="430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95288"/>
            <a:ext cx="1539875" cy="6413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  <a:p>
            <a:pPr>
              <a:defRPr/>
            </a:pPr>
            <a:r>
              <a:rPr lang="en-US">
                <a:solidFill>
                  <a:schemeClr val="bg1"/>
                </a:solidFill>
                <a:latin typeface="Calibri" pitchFamily="34" charset="0"/>
              </a:rPr>
              <a:t>WB, page 8</a:t>
            </a:r>
          </a:p>
        </p:txBody>
      </p:sp>
      <p:pic>
        <p:nvPicPr>
          <p:cNvPr id="2560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5163" y="439738"/>
            <a:ext cx="86756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9088" y="884238"/>
            <a:ext cx="9271000" cy="547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2" name="Text Box 10"/>
          <p:cNvSpPr txBox="1">
            <a:spLocks noChangeArrowheads="1"/>
          </p:cNvSpPr>
          <p:nvPr/>
        </p:nvSpPr>
        <p:spPr bwMode="auto">
          <a:xfrm flipH="1">
            <a:off x="7335838" y="2268538"/>
            <a:ext cx="15271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+mj-lt"/>
              </a:rPr>
              <a:t>grandma</a:t>
            </a: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 flipH="1">
            <a:off x="3663950" y="4086225"/>
            <a:ext cx="15271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+mn-lt"/>
              </a:rPr>
              <a:t>dad</a:t>
            </a: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 flipH="1">
            <a:off x="5191125" y="4071938"/>
            <a:ext cx="15271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+mn-lt"/>
              </a:rPr>
              <a:t>mom</a:t>
            </a:r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 flipH="1">
            <a:off x="7556500" y="4070350"/>
            <a:ext cx="15271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0000"/>
                </a:solidFill>
                <a:latin typeface="+mn-lt"/>
              </a:rPr>
              <a:t>uncle</a:t>
            </a:r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 flipH="1">
            <a:off x="9123363" y="4070350"/>
            <a:ext cx="15271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0000"/>
                </a:solidFill>
                <a:latin typeface="+mn-lt"/>
              </a:rPr>
              <a:t>aunt</a:t>
            </a:r>
          </a:p>
        </p:txBody>
      </p:sp>
      <p:sp>
        <p:nvSpPr>
          <p:cNvPr id="33807" name="Text Box 15"/>
          <p:cNvSpPr txBox="1">
            <a:spLocks noChangeArrowheads="1"/>
          </p:cNvSpPr>
          <p:nvPr/>
        </p:nvSpPr>
        <p:spPr bwMode="auto">
          <a:xfrm flipH="1">
            <a:off x="2819400" y="5802313"/>
            <a:ext cx="15271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0000"/>
                </a:solidFill>
                <a:latin typeface="+mn-lt"/>
              </a:rPr>
              <a:t>brother</a:t>
            </a:r>
          </a:p>
        </p:txBody>
      </p:sp>
      <p:sp>
        <p:nvSpPr>
          <p:cNvPr id="33808" name="Text Box 16"/>
          <p:cNvSpPr txBox="1">
            <a:spLocks noChangeArrowheads="1"/>
          </p:cNvSpPr>
          <p:nvPr/>
        </p:nvSpPr>
        <p:spPr bwMode="auto">
          <a:xfrm flipH="1">
            <a:off x="6059488" y="5816600"/>
            <a:ext cx="15271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0000"/>
                </a:solidFill>
                <a:latin typeface="+mn-lt"/>
              </a:rPr>
              <a:t>sister</a:t>
            </a:r>
          </a:p>
        </p:txBody>
      </p:sp>
      <p:sp>
        <p:nvSpPr>
          <p:cNvPr id="33809" name="Text Box 17"/>
          <p:cNvSpPr txBox="1">
            <a:spLocks noChangeArrowheads="1"/>
          </p:cNvSpPr>
          <p:nvPr/>
        </p:nvSpPr>
        <p:spPr bwMode="auto">
          <a:xfrm flipH="1">
            <a:off x="7586663" y="5816600"/>
            <a:ext cx="15271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>
                <a:solidFill>
                  <a:srgbClr val="FF0000"/>
                </a:solidFill>
                <a:latin typeface="+mn-lt"/>
              </a:rPr>
              <a:t>cousin</a:t>
            </a:r>
          </a:p>
        </p:txBody>
      </p:sp>
      <p:sp>
        <p:nvSpPr>
          <p:cNvPr id="33810" name="Text Box 18"/>
          <p:cNvSpPr txBox="1">
            <a:spLocks noChangeArrowheads="1"/>
          </p:cNvSpPr>
          <p:nvPr/>
        </p:nvSpPr>
        <p:spPr bwMode="auto">
          <a:xfrm flipH="1">
            <a:off x="9315450" y="5802313"/>
            <a:ext cx="15271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>
                <a:solidFill>
                  <a:srgbClr val="FF0000"/>
                </a:solidFill>
                <a:latin typeface="+mn-lt"/>
              </a:rPr>
              <a:t>cousin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8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8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3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38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3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38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3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38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1309" y="1530350"/>
            <a:ext cx="3255963" cy="66198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304647" y="2540000"/>
            <a:ext cx="3255962" cy="661988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341159" y="4575175"/>
            <a:ext cx="3255963" cy="66198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328459" y="5599113"/>
            <a:ext cx="3255963" cy="66198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252259" y="496888"/>
            <a:ext cx="3255963" cy="663575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3" name="Rounded Rectangle 7"/>
          <p:cNvSpPr/>
          <p:nvPr/>
        </p:nvSpPr>
        <p:spPr>
          <a:xfrm>
            <a:off x="318934" y="3549650"/>
            <a:ext cx="3255963" cy="661988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Grammar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224" y="463591"/>
            <a:ext cx="4244537" cy="58929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185" y="474481"/>
            <a:ext cx="422777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95288"/>
            <a:ext cx="1539875" cy="6413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  <a:p>
            <a:pPr>
              <a:defRPr/>
            </a:pPr>
            <a:r>
              <a:rPr lang="en-US">
                <a:solidFill>
                  <a:schemeClr val="bg1"/>
                </a:solidFill>
                <a:latin typeface="Calibri" pitchFamily="34" charset="0"/>
              </a:rPr>
              <a:t>WB, page 8</a:t>
            </a:r>
          </a:p>
        </p:txBody>
      </p:sp>
      <p:pic>
        <p:nvPicPr>
          <p:cNvPr id="2662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4325" y="458788"/>
            <a:ext cx="809783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3324225"/>
            <a:ext cx="12192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3324225"/>
            <a:ext cx="12192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3324225"/>
            <a:ext cx="12192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630" name="Group 17"/>
          <p:cNvGrpSpPr>
            <a:grpSpLocks/>
          </p:cNvGrpSpPr>
          <p:nvPr/>
        </p:nvGrpSpPr>
        <p:grpSpPr bwMode="auto">
          <a:xfrm>
            <a:off x="211138" y="1982788"/>
            <a:ext cx="11522075" cy="2443162"/>
            <a:chOff x="133" y="1240"/>
            <a:chExt cx="7258" cy="1539"/>
          </a:xfrm>
        </p:grpSpPr>
        <p:pic>
          <p:nvPicPr>
            <p:cNvPr id="26642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33" y="1240"/>
              <a:ext cx="6276" cy="1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3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209" y="1303"/>
              <a:ext cx="1147" cy="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4" name="Picture 1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226" y="1809"/>
              <a:ext cx="1147" cy="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5" name="Picture 11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244" y="2333"/>
              <a:ext cx="1147" cy="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6" name="Picture 15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13" y="1577"/>
              <a:ext cx="1032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7" name="Picture 1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87" y="2109"/>
              <a:ext cx="1032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834" name="Line 18"/>
          <p:cNvSpPr>
            <a:spLocks noChangeShapeType="1"/>
          </p:cNvSpPr>
          <p:nvPr/>
        </p:nvSpPr>
        <p:spPr bwMode="auto">
          <a:xfrm>
            <a:off x="1343025" y="2489161"/>
            <a:ext cx="7508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35" name="Line 19"/>
          <p:cNvSpPr>
            <a:spLocks noChangeShapeType="1"/>
          </p:cNvSpPr>
          <p:nvPr/>
        </p:nvSpPr>
        <p:spPr bwMode="auto">
          <a:xfrm flipV="1">
            <a:off x="6330950" y="2510897"/>
            <a:ext cx="750888" cy="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36" name="Line 20"/>
          <p:cNvSpPr>
            <a:spLocks noChangeShapeType="1"/>
          </p:cNvSpPr>
          <p:nvPr/>
        </p:nvSpPr>
        <p:spPr bwMode="auto">
          <a:xfrm>
            <a:off x="1316038" y="3302530"/>
            <a:ext cx="6524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37" name="Line 21"/>
          <p:cNvSpPr>
            <a:spLocks noChangeShapeType="1"/>
          </p:cNvSpPr>
          <p:nvPr/>
        </p:nvSpPr>
        <p:spPr bwMode="auto">
          <a:xfrm>
            <a:off x="6203950" y="3324225"/>
            <a:ext cx="7387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38" name="Line 22"/>
          <p:cNvSpPr>
            <a:spLocks noChangeShapeType="1"/>
          </p:cNvSpPr>
          <p:nvPr/>
        </p:nvSpPr>
        <p:spPr bwMode="auto">
          <a:xfrm>
            <a:off x="760413" y="4129088"/>
            <a:ext cx="6524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39" name="Line 23"/>
          <p:cNvSpPr>
            <a:spLocks noChangeShapeType="1"/>
          </p:cNvSpPr>
          <p:nvPr/>
        </p:nvSpPr>
        <p:spPr bwMode="auto">
          <a:xfrm>
            <a:off x="6755607" y="4129088"/>
            <a:ext cx="73871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840" name="Text Box 24"/>
          <p:cNvSpPr txBox="1">
            <a:spLocks noChangeArrowheads="1"/>
          </p:cNvSpPr>
          <p:nvPr/>
        </p:nvSpPr>
        <p:spPr bwMode="auto">
          <a:xfrm>
            <a:off x="10048875" y="1977271"/>
            <a:ext cx="123348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cars</a:t>
            </a:r>
          </a:p>
        </p:txBody>
      </p:sp>
      <p:sp>
        <p:nvSpPr>
          <p:cNvPr id="34841" name="Text Box 25"/>
          <p:cNvSpPr txBox="1">
            <a:spLocks noChangeArrowheads="1"/>
          </p:cNvSpPr>
          <p:nvPr/>
        </p:nvSpPr>
        <p:spPr bwMode="auto">
          <a:xfrm>
            <a:off x="4376738" y="2809875"/>
            <a:ext cx="123348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>
                <a:solidFill>
                  <a:srgbClr val="FF0000"/>
                </a:solidFill>
                <a:latin typeface="Calibri" pitchFamily="34" charset="0"/>
              </a:rPr>
              <a:t>baby</a:t>
            </a:r>
          </a:p>
        </p:txBody>
      </p:sp>
      <p:sp>
        <p:nvSpPr>
          <p:cNvPr id="34842" name="Text Box 26"/>
          <p:cNvSpPr txBox="1">
            <a:spLocks noChangeArrowheads="1"/>
          </p:cNvSpPr>
          <p:nvPr/>
        </p:nvSpPr>
        <p:spPr bwMode="auto">
          <a:xfrm>
            <a:off x="10048875" y="2778389"/>
            <a:ext cx="123348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dirty="0">
                <a:solidFill>
                  <a:srgbClr val="FF0000"/>
                </a:solidFill>
                <a:latin typeface="Calibri" pitchFamily="34" charset="0"/>
              </a:rPr>
              <a:t>girls</a:t>
            </a:r>
          </a:p>
        </p:txBody>
      </p:sp>
      <p:sp>
        <p:nvSpPr>
          <p:cNvPr id="34843" name="Text Box 27"/>
          <p:cNvSpPr txBox="1">
            <a:spLocks noChangeArrowheads="1"/>
          </p:cNvSpPr>
          <p:nvPr/>
        </p:nvSpPr>
        <p:spPr bwMode="auto">
          <a:xfrm>
            <a:off x="4057650" y="3653803"/>
            <a:ext cx="155257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dirty="0">
                <a:solidFill>
                  <a:srgbClr val="FF0000"/>
                </a:solidFill>
                <a:latin typeface="Calibri" pitchFamily="34" charset="0"/>
              </a:rPr>
              <a:t>dresses</a:t>
            </a:r>
          </a:p>
        </p:txBody>
      </p:sp>
      <p:sp>
        <p:nvSpPr>
          <p:cNvPr id="34844" name="Text Box 28"/>
          <p:cNvSpPr txBox="1">
            <a:spLocks noChangeArrowheads="1"/>
          </p:cNvSpPr>
          <p:nvPr/>
        </p:nvSpPr>
        <p:spPr bwMode="auto">
          <a:xfrm>
            <a:off x="9834561" y="3598241"/>
            <a:ext cx="166211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dirty="0">
                <a:solidFill>
                  <a:srgbClr val="FF0000"/>
                </a:solidFill>
                <a:latin typeface="Calibri" pitchFamily="34" charset="0"/>
              </a:rPr>
              <a:t>scarves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48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4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4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4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4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4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4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34" grpId="0" animBg="1"/>
      <p:bldP spid="34835" grpId="0" animBg="1"/>
      <p:bldP spid="34836" grpId="0" animBg="1"/>
      <p:bldP spid="34837" grpId="0" animBg="1"/>
      <p:bldP spid="34838" grpId="0" animBg="1"/>
      <p:bldP spid="34839" grpId="0" animBg="1"/>
      <p:bldP spid="34841" grpId="0"/>
      <p:bldP spid="34842" grpId="0"/>
      <p:bldP spid="34843" grpId="0"/>
      <p:bldP spid="348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95288"/>
            <a:ext cx="1539875" cy="64135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Extra Practice</a:t>
            </a:r>
          </a:p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WB, page 9</a:t>
            </a:r>
          </a:p>
        </p:txBody>
      </p:sp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0213" y="439738"/>
            <a:ext cx="3609975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46200"/>
            <a:ext cx="12192000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207963" y="3478213"/>
            <a:ext cx="21891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It’s twenty past ten.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177800" y="4627563"/>
            <a:ext cx="21891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It’s ten twenty.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2673350" y="3494088"/>
            <a:ext cx="23272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It’s a quarter to one.</a:t>
            </a: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2565400" y="4641850"/>
            <a:ext cx="21891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It’s twelve forty-five.</a:t>
            </a: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5167313" y="3546475"/>
            <a:ext cx="21891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It’s half past six.</a:t>
            </a:r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5126038" y="4668838"/>
            <a:ext cx="21891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It’s six thirty.</a:t>
            </a:r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7772400" y="3533775"/>
            <a:ext cx="21891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It’s five o’clock.</a:t>
            </a:r>
          </a:p>
        </p:txBody>
      </p: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10002838" y="3506788"/>
            <a:ext cx="21891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It’s a quarter past nine.</a:t>
            </a:r>
          </a:p>
        </p:txBody>
      </p:sp>
      <p:sp>
        <p:nvSpPr>
          <p:cNvPr id="36880" name="Text Box 16"/>
          <p:cNvSpPr txBox="1">
            <a:spLocks noChangeArrowheads="1"/>
          </p:cNvSpPr>
          <p:nvPr/>
        </p:nvSpPr>
        <p:spPr bwMode="auto">
          <a:xfrm>
            <a:off x="10002838" y="4987925"/>
            <a:ext cx="21891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It’s nine fifteen.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6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6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6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1" grpId="0"/>
      <p:bldP spid="36872" grpId="0"/>
      <p:bldP spid="36873" grpId="0"/>
      <p:bldP spid="36874" grpId="0"/>
      <p:bldP spid="36875" grpId="0"/>
      <p:bldP spid="36876" grpId="0"/>
      <p:bldP spid="36877" grpId="0"/>
      <p:bldP spid="36879" grpId="0"/>
      <p:bldP spid="3688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4800"/>
            <a:ext cx="9229725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1"/>
          <p:cNvSpPr txBox="1">
            <a:spLocks noChangeArrowheads="1"/>
          </p:cNvSpPr>
          <p:nvPr/>
        </p:nvSpPr>
        <p:spPr bwMode="auto">
          <a:xfrm>
            <a:off x="855663" y="1824038"/>
            <a:ext cx="108727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Calibri" pitchFamily="34" charset="0"/>
              </a:rPr>
              <a:t>Write a paragraph (60-80 words) about your family.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989763" y="881063"/>
            <a:ext cx="5154612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3"/>
          <p:cNvSpPr>
            <a:spLocks noChangeArrowheads="1"/>
          </p:cNvSpPr>
          <p:nvPr/>
        </p:nvSpPr>
        <p:spPr bwMode="auto">
          <a:xfrm>
            <a:off x="333375" y="693738"/>
            <a:ext cx="4275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763" y="1814513"/>
            <a:ext cx="4530725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Vocabularies</a:t>
            </a:r>
          </a:p>
          <a:p>
            <a:pPr>
              <a:defRPr/>
            </a:pPr>
            <a:endParaRPr lang="en-US" sz="3600" i="1" dirty="0">
              <a:solidFill>
                <a:srgbClr val="FF0000"/>
              </a:solidFill>
              <a:latin typeface="Calibri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Family members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Time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Clothes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088" y="1817688"/>
            <a:ext cx="5892800" cy="33877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  <a:latin typeface="Calibri" pitchFamily="34" charset="0"/>
              </a:rPr>
              <a:t>Structures/ Sentence patterns</a:t>
            </a:r>
          </a:p>
          <a:p>
            <a:pPr>
              <a:defRPr/>
            </a:pPr>
            <a:endParaRPr lang="en-US" sz="3600" i="1" dirty="0">
              <a:solidFill>
                <a:srgbClr val="0070C0"/>
              </a:solidFill>
              <a:latin typeface="Calibri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have got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Possession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Plurals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this/that/these/those 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3"/>
          <p:cNvSpPr>
            <a:spLocks noChangeArrowheads="1"/>
          </p:cNvSpPr>
          <p:nvPr/>
        </p:nvSpPr>
        <p:spPr bwMode="auto">
          <a:xfrm>
            <a:off x="333375" y="469900"/>
            <a:ext cx="33623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Calibri" pitchFamily="34" charset="0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20675" y="1639244"/>
            <a:ext cx="11871325" cy="22891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  <a:defRPr/>
            </a:pPr>
            <a:r>
              <a:rPr lang="en-US" sz="3600" i="1" dirty="0" err="1">
                <a:solidFill>
                  <a:srgbClr val="0000CC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 the vocabularies and grammar and make sentences using them. </a:t>
            </a:r>
          </a:p>
          <a:p>
            <a:pPr marL="571500" indent="-571500">
              <a:buFont typeface="Wingdings" panose="05000000000000000000" pitchFamily="2" charset="2"/>
              <a:buChar char="Ø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Do the exercises in </a:t>
            </a:r>
            <a:r>
              <a:rPr lang="en-US" sz="3600" b="1" i="1" dirty="0">
                <a:solidFill>
                  <a:srgbClr val="0000CC"/>
                </a:solidFill>
                <a:latin typeface="Calibri" pitchFamily="34" charset="0"/>
              </a:rPr>
              <a:t>TA 7 Right on WB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(pages 8 &amp; 9). </a:t>
            </a:r>
          </a:p>
          <a:p>
            <a:pPr marL="571500" indent="-571500">
              <a:buFont typeface="Wingdings" panose="05000000000000000000" pitchFamily="2" charset="2"/>
              <a:buChar char="Ø"/>
              <a:defRPr/>
            </a:pP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Prepare the next lesson (</a:t>
            </a:r>
            <a:r>
              <a:rPr lang="en-US" sz="3600" i="1">
                <a:solidFill>
                  <a:srgbClr val="0000CC"/>
                </a:solidFill>
                <a:latin typeface="Calibri" pitchFamily="34" charset="0"/>
              </a:rPr>
              <a:t>pages 10 &amp; </a:t>
            </a:r>
            <a:r>
              <a:rPr lang="en-US" sz="3600" i="1" dirty="0">
                <a:solidFill>
                  <a:srgbClr val="0000CC"/>
                </a:solidFill>
                <a:latin typeface="Calibri" pitchFamily="34" charset="0"/>
              </a:rPr>
              <a:t>11 SB).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/>
          </p:cNvPicPr>
          <p:nvPr/>
        </p:nvPicPr>
        <p:blipFill>
          <a:blip r:embed="rId3"/>
          <a:srcRect b="15358"/>
          <a:stretch>
            <a:fillRect/>
          </a:stretch>
        </p:blipFill>
        <p:spPr bwMode="auto">
          <a:xfrm>
            <a:off x="-19050" y="0"/>
            <a:ext cx="12192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57713" y="6051550"/>
            <a:ext cx="3101975" cy="64611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  <a:cs typeface="+mn-cs"/>
              </a:rPr>
              <a:t>Enjoy your day!</a:t>
            </a:r>
            <a:endParaRPr lang="en-US" dirty="0">
              <a:solidFill>
                <a:srgbClr val="FF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250" y="411163"/>
            <a:ext cx="3181350" cy="66198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9218" name="TextBox 2"/>
          <p:cNvSpPr txBox="1">
            <a:spLocks noChangeArrowheads="1"/>
          </p:cNvSpPr>
          <p:nvPr/>
        </p:nvSpPr>
        <p:spPr bwMode="auto">
          <a:xfrm>
            <a:off x="876300" y="1571625"/>
            <a:ext cx="108331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By the end of this lesson, students will be able to…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revise vocabulary for family members.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revise and </a:t>
            </a:r>
            <a:r>
              <a:rPr lang="en-US" sz="3600" i="1" dirty="0" err="1">
                <a:solidFill>
                  <a:srgbClr val="0070C0"/>
                </a:solidFill>
                <a:latin typeface="Calibri" pitchFamily="34" charset="0"/>
              </a:rPr>
              <a:t>practise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latin typeface="Calibri" pitchFamily="34" charset="0"/>
              </a:rPr>
              <a:t>have got</a:t>
            </a: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, Possession, Plurals, this/these - that/those.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3600" i="1" dirty="0">
                <a:solidFill>
                  <a:srgbClr val="0070C0"/>
                </a:solidFill>
                <a:latin typeface="Calibri" pitchFamily="34" charset="0"/>
              </a:rPr>
              <a:t>- tell the time and talk about clothes.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058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143875" y="552450"/>
            <a:ext cx="4025900" cy="749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3"/>
          <p:cNvSpPr txBox="1">
            <a:spLocks noChangeArrowheads="1"/>
          </p:cNvSpPr>
          <p:nvPr/>
        </p:nvSpPr>
        <p:spPr bwMode="auto">
          <a:xfrm>
            <a:off x="866775" y="1233488"/>
            <a:ext cx="11069638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latin typeface="Calibri" pitchFamily="34" charset="0"/>
              </a:rPr>
              <a:t>Answer the questions</a:t>
            </a:r>
          </a:p>
          <a:p>
            <a:pPr>
              <a:spcBef>
                <a:spcPct val="50000"/>
              </a:spcBef>
            </a:pPr>
            <a:r>
              <a:rPr lang="en-US" sz="3600" b="1" i="1">
                <a:solidFill>
                  <a:srgbClr val="3366FF"/>
                </a:solidFill>
                <a:latin typeface="Calibri" pitchFamily="34" charset="0"/>
              </a:rPr>
              <a:t>1. How many people are there in your family?</a:t>
            </a:r>
          </a:p>
          <a:p>
            <a:pPr>
              <a:spcBef>
                <a:spcPct val="50000"/>
              </a:spcBef>
            </a:pPr>
            <a:r>
              <a:rPr lang="en-US" sz="3600" b="1" i="1">
                <a:solidFill>
                  <a:srgbClr val="3366FF"/>
                </a:solidFill>
                <a:latin typeface="Calibri" pitchFamily="34" charset="0"/>
              </a:rPr>
              <a:t>2. Who are they?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2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/>
          </p:cNvPicPr>
          <p:nvPr/>
        </p:nvPicPr>
        <p:blipFill>
          <a:blip r:embed="rId2"/>
          <a:srcRect b="2901"/>
          <a:stretch>
            <a:fillRect/>
          </a:stretch>
        </p:blipFill>
        <p:spPr bwMode="auto">
          <a:xfrm>
            <a:off x="1560513" y="1265238"/>
            <a:ext cx="8705850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peech Bubble: Rectangle with Corners Rounded 8"/>
          <p:cNvSpPr/>
          <p:nvPr/>
        </p:nvSpPr>
        <p:spPr>
          <a:xfrm>
            <a:off x="5303838" y="725488"/>
            <a:ext cx="3756025" cy="739775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04263" y="1992313"/>
            <a:ext cx="3398837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331788" y="574675"/>
            <a:ext cx="2382837" cy="398463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Vocabulary</a:t>
            </a:r>
            <a:endParaRPr lang="en-US" b="1" dirty="0"/>
          </a:p>
        </p:txBody>
      </p:sp>
      <p:pic>
        <p:nvPicPr>
          <p:cNvPr id="1331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4475" y="523875"/>
            <a:ext cx="35623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5488" y="1160463"/>
            <a:ext cx="690562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4638" y="1228725"/>
            <a:ext cx="938212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8950" y="1955800"/>
            <a:ext cx="8396288" cy="424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41325"/>
            <a:ext cx="11604625" cy="587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8482013" y="1592263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grandma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5241925" y="3584575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mom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9617075" y="3586163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aunt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5561013" y="5637213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sister</a:t>
            </a:r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9771063" y="5637213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cousin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  <p:bldP spid="33798" grpId="0"/>
      <p:bldP spid="33799" grpId="0"/>
      <p:bldP spid="33800" grpId="0"/>
      <p:bldP spid="3380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9"/>
          <p:cNvSpPr>
            <a:spLocks noChangeArrowheads="1"/>
          </p:cNvSpPr>
          <p:nvPr/>
        </p:nvSpPr>
        <p:spPr bwMode="auto">
          <a:xfrm>
            <a:off x="260350" y="2631629"/>
            <a:ext cx="9180513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3200" b="1" dirty="0">
                <a:latin typeface="+mj-lt"/>
              </a:rPr>
              <a:t>1 </a:t>
            </a:r>
            <a:r>
              <a:rPr lang="en-US" sz="3200" dirty="0">
                <a:latin typeface="+mj-lt"/>
              </a:rPr>
              <a:t>John and Kate ___________ four children.</a:t>
            </a:r>
            <a:br>
              <a:rPr lang="en-US" sz="3200" dirty="0">
                <a:latin typeface="+mj-lt"/>
              </a:rPr>
            </a:br>
            <a:r>
              <a:rPr lang="en-US" sz="3200" b="1" dirty="0">
                <a:latin typeface="+mj-lt"/>
              </a:rPr>
              <a:t>2 </a:t>
            </a:r>
            <a:r>
              <a:rPr lang="en-US" sz="3200" dirty="0">
                <a:latin typeface="+mj-lt"/>
              </a:rPr>
              <a:t>Nancy and Sam ___________ a nephew, George,</a:t>
            </a:r>
          </a:p>
          <a:p>
            <a:r>
              <a:rPr lang="en-US" sz="3200" dirty="0">
                <a:latin typeface="+mj-lt"/>
              </a:rPr>
              <a:t>and a niece, Kristy.</a:t>
            </a:r>
            <a:br>
              <a:rPr lang="en-US" sz="3200" dirty="0">
                <a:latin typeface="+mj-lt"/>
              </a:rPr>
            </a:br>
            <a:r>
              <a:rPr lang="en-US" sz="3200" b="1" dirty="0">
                <a:latin typeface="+mj-lt"/>
              </a:rPr>
              <a:t>3 </a:t>
            </a:r>
            <a:r>
              <a:rPr lang="en-US" sz="3200" dirty="0">
                <a:latin typeface="+mj-lt"/>
              </a:rPr>
              <a:t>Kristy ___________ three cousins.</a:t>
            </a:r>
            <a:br>
              <a:rPr lang="en-US" sz="3200" dirty="0">
                <a:latin typeface="+mj-lt"/>
              </a:rPr>
            </a:br>
            <a:r>
              <a:rPr lang="en-US" sz="3200" b="1" dirty="0">
                <a:latin typeface="+mj-lt"/>
              </a:rPr>
              <a:t>4 </a:t>
            </a:r>
            <a:r>
              <a:rPr lang="en-US" sz="3200" dirty="0">
                <a:latin typeface="+mj-lt"/>
              </a:rPr>
              <a:t>Mark ___________ two brothers.</a:t>
            </a:r>
            <a:br>
              <a:rPr lang="en-US" sz="3200" dirty="0">
                <a:latin typeface="+mj-lt"/>
              </a:rPr>
            </a:br>
            <a:r>
              <a:rPr lang="en-US" sz="3200" b="1" dirty="0">
                <a:latin typeface="+mj-lt"/>
              </a:rPr>
              <a:t>5 </a:t>
            </a:r>
            <a:r>
              <a:rPr lang="en-US" sz="3200" dirty="0">
                <a:latin typeface="+mj-lt"/>
              </a:rPr>
              <a:t>Sheila and Helen ___________ a brother.</a:t>
            </a:r>
            <a:br>
              <a:rPr lang="en-US" sz="3200" dirty="0">
                <a:latin typeface="+mj-lt"/>
              </a:rPr>
            </a:br>
            <a:r>
              <a:rPr lang="en-US" sz="3200" b="1" dirty="0">
                <a:latin typeface="+mj-lt"/>
              </a:rPr>
              <a:t>6 </a:t>
            </a:r>
            <a:r>
              <a:rPr lang="en-US" sz="3200" dirty="0">
                <a:latin typeface="+mj-lt"/>
              </a:rPr>
              <a:t>Peter ___________ a brother. </a:t>
            </a:r>
          </a:p>
        </p:txBody>
      </p:sp>
      <p:sp>
        <p:nvSpPr>
          <p:cNvPr id="3" name="Rounded Rectangle 7"/>
          <p:cNvSpPr/>
          <p:nvPr/>
        </p:nvSpPr>
        <p:spPr>
          <a:xfrm>
            <a:off x="309563" y="541338"/>
            <a:ext cx="2493962" cy="49688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/>
              <a:t>Grammar</a:t>
            </a:r>
            <a:endParaRPr lang="en-US" b="1" dirty="0"/>
          </a:p>
        </p:txBody>
      </p:sp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7188" y="487363"/>
            <a:ext cx="1893887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675" y="1152525"/>
            <a:ext cx="1617663" cy="72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1841500" y="1100138"/>
            <a:ext cx="103505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latin typeface="Calibri" pitchFamily="34" charset="0"/>
              </a:rPr>
              <a:t>Look at the family tree in Exercise 9 and fll in each gap with </a:t>
            </a:r>
            <a:r>
              <a:rPr lang="en-US" sz="3200" i="1">
                <a:latin typeface="Calibri" pitchFamily="34" charset="0"/>
              </a:rPr>
              <a:t>have got</a:t>
            </a:r>
            <a:r>
              <a:rPr lang="en-US" sz="3200" b="1">
                <a:latin typeface="Calibri" pitchFamily="34" charset="0"/>
              </a:rPr>
              <a:t>, </a:t>
            </a:r>
            <a:r>
              <a:rPr lang="en-US" sz="3200" i="1">
                <a:latin typeface="Calibri" pitchFamily="34" charset="0"/>
              </a:rPr>
              <a:t>has got</a:t>
            </a:r>
            <a:r>
              <a:rPr lang="en-US" sz="3200" b="1">
                <a:latin typeface="Calibri" pitchFamily="34" charset="0"/>
              </a:rPr>
              <a:t>, </a:t>
            </a:r>
            <a:r>
              <a:rPr lang="en-US" sz="3200" i="1">
                <a:latin typeface="Calibri" pitchFamily="34" charset="0"/>
              </a:rPr>
              <a:t>haven’t got </a:t>
            </a:r>
            <a:r>
              <a:rPr lang="en-US" sz="3200" b="1">
                <a:latin typeface="Calibri" pitchFamily="34" charset="0"/>
              </a:rPr>
              <a:t>or </a:t>
            </a:r>
            <a:r>
              <a:rPr lang="en-US" sz="3200" i="1">
                <a:latin typeface="Calibri" pitchFamily="34" charset="0"/>
              </a:rPr>
              <a:t>hasn’t got</a:t>
            </a:r>
            <a:r>
              <a:rPr lang="en-US" sz="3200" b="1">
                <a:latin typeface="Calibri" pitchFamily="34" charset="0"/>
              </a:rPr>
              <a:t>.</a:t>
            </a:r>
            <a:r>
              <a:rPr lang="en-US" sz="3200">
                <a:latin typeface="Calibri" pitchFamily="34" charset="0"/>
              </a:rPr>
              <a:t> </a:t>
            </a: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2876241" y="2638701"/>
            <a:ext cx="2562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haven’t got</a:t>
            </a:r>
          </a:p>
        </p:txBody>
      </p:sp>
      <p:sp>
        <p:nvSpPr>
          <p:cNvPr id="34827" name="AutoShape 11"/>
          <p:cNvSpPr>
            <a:spLocks noChangeArrowheads="1"/>
          </p:cNvSpPr>
          <p:nvPr/>
        </p:nvSpPr>
        <p:spPr bwMode="auto">
          <a:xfrm>
            <a:off x="8304627" y="2098848"/>
            <a:ext cx="3171825" cy="817563"/>
          </a:xfrm>
          <a:prstGeom prst="wedgeRoundRectCallout">
            <a:avLst>
              <a:gd name="adj1" fmla="val -68917"/>
              <a:gd name="adj2" fmla="val 57574"/>
              <a:gd name="adj3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+mj-lt"/>
              </a:rPr>
              <a:t>Only 2 children: Nancy and Peter.</a:t>
            </a:r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3090863" y="3130826"/>
            <a:ext cx="25622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have got</a:t>
            </a:r>
          </a:p>
        </p:txBody>
      </p:sp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1509713" y="4101445"/>
            <a:ext cx="25622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  <a:latin typeface="Calibri" pitchFamily="34" charset="0"/>
              </a:rPr>
              <a:t>has got</a:t>
            </a: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1454151" y="4611447"/>
            <a:ext cx="25622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hasn’t got</a:t>
            </a:r>
          </a:p>
        </p:txBody>
      </p:sp>
      <p:sp>
        <p:nvSpPr>
          <p:cNvPr id="34831" name="Text Box 15"/>
          <p:cNvSpPr txBox="1">
            <a:spLocks noChangeArrowheads="1"/>
          </p:cNvSpPr>
          <p:nvPr/>
        </p:nvSpPr>
        <p:spPr bwMode="auto">
          <a:xfrm>
            <a:off x="3394490" y="5086350"/>
            <a:ext cx="25622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have got</a:t>
            </a:r>
          </a:p>
        </p:txBody>
      </p:sp>
      <p:sp>
        <p:nvSpPr>
          <p:cNvPr id="34832" name="Text Box 16"/>
          <p:cNvSpPr txBox="1">
            <a:spLocks noChangeArrowheads="1"/>
          </p:cNvSpPr>
          <p:nvPr/>
        </p:nvSpPr>
        <p:spPr bwMode="auto">
          <a:xfrm>
            <a:off x="1426955" y="5561304"/>
            <a:ext cx="25622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FF0000"/>
                </a:solidFill>
                <a:latin typeface="Calibri" pitchFamily="34" charset="0"/>
              </a:rPr>
              <a:t>hasn’t got</a:t>
            </a:r>
          </a:p>
        </p:txBody>
      </p:sp>
      <p:sp>
        <p:nvSpPr>
          <p:cNvPr id="34833" name="AutoShape 17"/>
          <p:cNvSpPr>
            <a:spLocks noChangeArrowheads="1"/>
          </p:cNvSpPr>
          <p:nvPr/>
        </p:nvSpPr>
        <p:spPr bwMode="auto">
          <a:xfrm>
            <a:off x="7054849" y="3649605"/>
            <a:ext cx="3171825" cy="568325"/>
          </a:xfrm>
          <a:prstGeom prst="wedgeRoundRectCallout">
            <a:avLst>
              <a:gd name="adj1" fmla="val -72737"/>
              <a:gd name="adj2" fmla="val 88027"/>
              <a:gd name="adj3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>
                <a:solidFill>
                  <a:srgbClr val="FF0000"/>
                </a:solidFill>
                <a:latin typeface="+mj-lt"/>
              </a:rPr>
              <a:t>Mark, Sheila, Helen</a:t>
            </a:r>
          </a:p>
        </p:txBody>
      </p:sp>
      <p:sp>
        <p:nvSpPr>
          <p:cNvPr id="34834" name="AutoShape 18"/>
          <p:cNvSpPr>
            <a:spLocks noChangeArrowheads="1"/>
          </p:cNvSpPr>
          <p:nvPr/>
        </p:nvSpPr>
        <p:spPr bwMode="auto">
          <a:xfrm>
            <a:off x="8089520" y="4275985"/>
            <a:ext cx="3602037" cy="804863"/>
          </a:xfrm>
          <a:prstGeom prst="wedgeRoundRectCallout">
            <a:avLst>
              <a:gd name="adj1" fmla="val -99012"/>
              <a:gd name="adj2" fmla="val 32770"/>
              <a:gd name="adj3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+mj-lt"/>
              </a:rPr>
              <a:t>Mark has got 2 sisters: Sheila and Helen.</a:t>
            </a:r>
          </a:p>
        </p:txBody>
      </p:sp>
      <p:sp>
        <p:nvSpPr>
          <p:cNvPr id="34835" name="AutoShape 19"/>
          <p:cNvSpPr>
            <a:spLocks noChangeArrowheads="1"/>
          </p:cNvSpPr>
          <p:nvPr/>
        </p:nvSpPr>
        <p:spPr bwMode="auto">
          <a:xfrm>
            <a:off x="9278143" y="5196957"/>
            <a:ext cx="1897063" cy="471488"/>
          </a:xfrm>
          <a:prstGeom prst="wedgeRoundRectCallout">
            <a:avLst>
              <a:gd name="adj1" fmla="val -149569"/>
              <a:gd name="adj2" fmla="val -5935"/>
              <a:gd name="adj3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>
                <a:solidFill>
                  <a:srgbClr val="FF0000"/>
                </a:solidFill>
                <a:latin typeface="+mj-lt"/>
              </a:rPr>
              <a:t>Mark</a:t>
            </a:r>
          </a:p>
        </p:txBody>
      </p:sp>
      <p:sp>
        <p:nvSpPr>
          <p:cNvPr id="34836" name="AutoShape 20"/>
          <p:cNvSpPr>
            <a:spLocks noChangeArrowheads="1"/>
          </p:cNvSpPr>
          <p:nvPr/>
        </p:nvSpPr>
        <p:spPr bwMode="auto">
          <a:xfrm>
            <a:off x="6635129" y="5784554"/>
            <a:ext cx="4473575" cy="568325"/>
          </a:xfrm>
          <a:prstGeom prst="wedgeRoundRectCallout">
            <a:avLst>
              <a:gd name="adj1" fmla="val -74550"/>
              <a:gd name="adj2" fmla="val -26283"/>
              <a:gd name="adj3" fmla="val 16667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+mj-lt"/>
              </a:rPr>
              <a:t>He has got a sister: Nancy.</a:t>
            </a:r>
          </a:p>
        </p:txBody>
      </p:sp>
      <p:sp>
        <p:nvSpPr>
          <p:cNvPr id="15377" name="Text Box 21"/>
          <p:cNvSpPr txBox="1">
            <a:spLocks noChangeArrowheads="1"/>
          </p:cNvSpPr>
          <p:nvPr/>
        </p:nvSpPr>
        <p:spPr bwMode="auto">
          <a:xfrm>
            <a:off x="803275" y="2117725"/>
            <a:ext cx="6388100" cy="5794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latin typeface="Calibri" pitchFamily="34" charset="0"/>
              </a:rPr>
              <a:t>Note: plural + have  /   singular + has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8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4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4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4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48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4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4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7" grpId="0" animBg="1"/>
      <p:bldP spid="34829" grpId="0"/>
      <p:bldP spid="34830" grpId="0"/>
      <p:bldP spid="34833" grpId="0" animBg="1"/>
      <p:bldP spid="34834" grpId="0" animBg="1"/>
      <p:bldP spid="34835" grpId="0" animBg="1"/>
      <p:bldP spid="348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9634</TotalTime>
  <Words>743</Words>
  <Application>Microsoft Office PowerPoint</Application>
  <PresentationFormat>Widescreen</PresentationFormat>
  <Paragraphs>167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Tra Nguyen Thanh</cp:lastModifiedBy>
  <cp:revision>194</cp:revision>
  <dcterms:created xsi:type="dcterms:W3CDTF">2020-12-08T03:17:05Z</dcterms:created>
  <dcterms:modified xsi:type="dcterms:W3CDTF">2022-12-17T15:22:02Z</dcterms:modified>
</cp:coreProperties>
</file>