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58" r:id="rId4"/>
    <p:sldId id="260" r:id="rId5"/>
    <p:sldId id="261" r:id="rId6"/>
    <p:sldId id="262" r:id="rId7"/>
    <p:sldId id="263" r:id="rId8"/>
    <p:sldId id="264" r:id="rId9"/>
    <p:sldId id="267" r:id="rId10"/>
    <p:sldId id="265" r:id="rId11"/>
    <p:sldId id="268" r:id="rId12"/>
    <p:sldId id="269" r:id="rId13"/>
    <p:sldId id="270" r:id="rId14"/>
    <p:sldId id="273" r:id="rId15"/>
    <p:sldId id="272" r:id="rId16"/>
    <p:sldId id="27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3083-4B1F-44D0-BE52-C6191B780FA9}"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83083-4B1F-44D0-BE52-C6191B780FA9}"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hyperlink" Target="Tr&#242;%20ch&#417;i%20H&#7897;p%20qu&#224;%20b&#237;%20m&#7853;t.pptx"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V&#432;&#7907;t%20ch&#432;&#7899;ng%20ng&#7841;i%20v&#7853;t.pptx"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a:t>
            </a:r>
            <a:r>
              <a:rPr lang="en-US" sz="3200" b="1" u="sng" smtClean="0">
                <a:solidFill>
                  <a:srgbClr val="FF0000"/>
                </a:solidFill>
                <a:latin typeface="SVN-A Love Of Thunder" panose="02040603050506020204" pitchFamily="18" charset="0"/>
                <a:cs typeface="Times New Roman" panose="02020603050405020304" pitchFamily="18" charset="0"/>
              </a:rPr>
              <a:t>5+6</a:t>
            </a:r>
            <a:r>
              <a:rPr lang="en-US" sz="3200" b="1" smtClean="0">
                <a:solidFill>
                  <a:srgbClr val="FF0000"/>
                </a:solidFill>
                <a:latin typeface="SVN-A Love Of Thunder" panose="02040603050506020204" pitchFamily="18" charset="0"/>
                <a:cs typeface="Times New Roman" panose="02020603050405020304" pitchFamily="18" charset="0"/>
              </a:rPr>
              <a:t> </a:t>
            </a:r>
            <a:r>
              <a:rPr lang="en-US" sz="3200" b="1" dirty="0" smtClean="0">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4</a:t>
            </a:r>
            <a:r>
              <a:rPr lang="en-US" sz="3200" b="1">
                <a:solidFill>
                  <a:srgbClr val="FF0000"/>
                </a:solidFill>
                <a:latin typeface="SVN-A Love Of Thunder" panose="02040603050506020204" pitchFamily="18" charset="0"/>
                <a:cs typeface="Times New Roman" panose="02020603050405020304" pitchFamily="18" charset="0"/>
              </a:rPr>
              <a:t>. </a:t>
            </a:r>
            <a:r>
              <a:rPr lang="en-US" sz="3200" b="1" smtClean="0">
                <a:solidFill>
                  <a:srgbClr val="FF0000"/>
                </a:solidFill>
                <a:latin typeface="SVN-A Love Of Thunder" panose="02040603050506020204" pitchFamily="18" charset="0"/>
                <a:cs typeface="Times New Roman" panose="02020603050405020304" pitchFamily="18" charset="0"/>
              </a:rPr>
              <a:t>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a:t>
            </a:r>
            <a:r>
              <a:rPr lang="en-US" sz="3200" b="1" smtClean="0">
                <a:solidFill>
                  <a:srgbClr val="FF0000"/>
                </a:solidFill>
                <a:latin typeface="SVN-A Love Of Thunder" panose="02040603050506020204" pitchFamily="18" charset="0"/>
                <a:cs typeface="Times New Roman" panose="02020603050405020304" pitchFamily="18" charset="0"/>
              </a:rPr>
              <a:t>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sp>
        <p:nvSpPr>
          <p:cNvPr id="6" name="TextBox 5"/>
          <p:cNvSpPr txBox="1"/>
          <p:nvPr/>
        </p:nvSpPr>
        <p:spPr>
          <a:xfrm>
            <a:off x="2260209" y="1775330"/>
            <a:ext cx="993179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GV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20152" y="3317850"/>
            <a:ext cx="9020175" cy="2867025"/>
          </a:xfrm>
          <a:prstGeom prst="rect">
            <a:avLst/>
          </a:prstGeom>
        </p:spPr>
      </p:pic>
    </p:spTree>
    <p:extLst>
      <p:ext uri="{BB962C8B-B14F-4D97-AF65-F5344CB8AC3E}">
        <p14:creationId xmlns:p14="http://schemas.microsoft.com/office/powerpoint/2010/main" val="59194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a:t>
            </a:r>
            <a:r>
              <a:rPr lang="nl-NL" sz="2400" dirty="0" smtClean="0">
                <a:solidFill>
                  <a:schemeClr val="bg1"/>
                </a:solidFill>
                <a:latin typeface="Times New Roman" panose="02020603050405020304" pitchFamily="18" charset="0"/>
                <a:ea typeface="Calibri" panose="020F0502020204030204" pitchFamily="34" charset="0"/>
              </a:rPr>
              <a:t>96 000 </a:t>
            </a:r>
            <a:r>
              <a:rPr lang="nl-NL" sz="2400" dirty="0">
                <a:solidFill>
                  <a:schemeClr val="bg1"/>
                </a:solidFill>
                <a:latin typeface="Times New Roman" panose="02020603050405020304" pitchFamily="18" charset="0"/>
                <a:ea typeface="Calibri" panose="020F0502020204030204" pitchFamily="34" charset="0"/>
              </a:rPr>
              <a:t>= 24 </a:t>
            </a:r>
            <a:r>
              <a:rPr lang="nl-NL" sz="2400" dirty="0" smtClean="0">
                <a:solidFill>
                  <a:schemeClr val="bg1"/>
                </a:solidFill>
                <a:latin typeface="Times New Roman" panose="02020603050405020304" pitchFamily="18" charset="0"/>
                <a:ea typeface="Calibri" panose="020F0502020204030204" pitchFamily="34" charset="0"/>
              </a:rPr>
              <a:t>576 000 </a:t>
            </a:r>
            <a:r>
              <a:rPr lang="nl-NL" sz="2400" dirty="0">
                <a:solidFill>
                  <a:schemeClr val="bg1"/>
                </a:solidFill>
                <a:latin typeface="Times New Roman" panose="02020603050405020304" pitchFamily="18" charset="0"/>
                <a:ea typeface="Calibri" panose="020F0502020204030204" pitchFamily="34" charset="0"/>
              </a:rPr>
              <a:t>(nghìn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smtClean="0">
                <a:solidFill>
                  <a:schemeClr val="bg1"/>
                </a:solidFill>
                <a:latin typeface="Times New Roman" panose="02020603050405020304" pitchFamily="18" charset="0"/>
                <a:ea typeface="Calibri" panose="020F0502020204030204" pitchFamily="34" charset="0"/>
              </a:rPr>
              <a:t>                                       Đáp </a:t>
            </a:r>
            <a:r>
              <a:rPr lang="nl-NL" sz="2400" dirty="0">
                <a:solidFill>
                  <a:schemeClr val="bg1"/>
                </a:solidFill>
                <a:latin typeface="Times New Roman" panose="02020603050405020304" pitchFamily="18" charset="0"/>
                <a:ea typeface="Calibri" panose="020F0502020204030204" pitchFamily="34" charset="0"/>
              </a:rPr>
              <a:t>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32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8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96 000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2: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Thực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hiện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các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a) 196 : 7                b) 215 : 18</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hai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trên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chỉ</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ra</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hết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mỗi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trường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hợp</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cho</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biết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bị</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thương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nếu</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smtClean="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smtClean="0">
                      <a:solidFill>
                        <a:schemeClr val="bg1"/>
                      </a:solidFill>
                      <a:latin typeface="Times New Roman" panose="02020603050405020304" pitchFamily="18" charset="0"/>
                      <a:cs typeface="Times New Roman" panose="02020603050405020304" pitchFamily="18" charset="0"/>
                    </a:rPr>
                    <a:t>      28</a:t>
                  </a:r>
                </a:p>
                <a:p>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0</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196 : 7 = 28</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smtClean="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smtClean="0">
                      <a:solidFill>
                        <a:schemeClr val="bg1"/>
                      </a:solidFill>
                      <a:latin typeface="Times New Roman" panose="02020603050405020304" pitchFamily="18" charset="0"/>
                      <a:cs typeface="Times New Roman" panose="02020603050405020304" pitchFamily="18" charset="0"/>
                    </a:rPr>
                    <a:t>     11</a:t>
                  </a:r>
                </a:p>
                <a:p>
                  <a:r>
                    <a:rPr lang="en-US" sz="2000" dirty="0" smtClean="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215 : 18 = 11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smtClean="0">
                <a:solidFill>
                  <a:srgbClr val="FFC000"/>
                </a:solidFill>
                <a:latin typeface="Times New Roman" panose="02020603050405020304" pitchFamily="18" charset="0"/>
                <a:cs typeface="Times New Roman" panose="02020603050405020304" pitchFamily="18" charset="0"/>
              </a:rPr>
              <a:t>Câu</a:t>
            </a:r>
            <a:r>
              <a:rPr lang="en-US" b="1" dirty="0" smtClean="0">
                <a:solidFill>
                  <a:srgbClr val="FFC000"/>
                </a:solidFill>
                <a:latin typeface="Times New Roman" panose="02020603050405020304" pitchFamily="18" charset="0"/>
                <a:cs typeface="Times New Roman" panose="02020603050405020304" pitchFamily="18" charset="0"/>
              </a:rPr>
              <a:t> 1:</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smtClean="0">
                <a:solidFill>
                  <a:srgbClr val="FFC000"/>
                </a:solidFill>
                <a:latin typeface="Times New Roman" panose="02020603050405020304" pitchFamily="18" charset="0"/>
                <a:cs typeface="Times New Roman" panose="02020603050405020304" pitchFamily="18" charset="0"/>
              </a:rPr>
              <a:t>Câu</a:t>
            </a:r>
            <a:r>
              <a:rPr lang="en-US" sz="2000" dirty="0" smtClean="0">
                <a:solidFill>
                  <a:srgbClr val="FFC000"/>
                </a:solidFill>
                <a:latin typeface="Times New Roman" panose="02020603050405020304" pitchFamily="18" charset="0"/>
                <a:cs typeface="Times New Roman" panose="02020603050405020304" pitchFamily="18" charset="0"/>
              </a:rPr>
              <a:t> 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196 : 7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hết</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215 : 18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Em</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nhận</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xét</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gì</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về</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và</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trong</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phép</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3</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sau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4 847 : 131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5 580 + 157</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4</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nhiêu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ô </a:t>
            </a:r>
            <a:r>
              <a:rPr lang="en-US" sz="2000" dirty="0" err="1" smtClean="0">
                <a:solidFill>
                  <a:schemeClr val="bg1"/>
                </a:solidFill>
                <a:latin typeface="Times New Roman" panose="02020603050405020304" pitchFamily="18" charset="0"/>
                <a:cs typeface="Times New Roman" panose="02020603050405020304" pitchFamily="18" charset="0"/>
              </a:rPr>
              <a:t>tô</a:t>
            </a:r>
            <a:r>
              <a:rPr lang="en-US" sz="2000" dirty="0" smtClean="0">
                <a:solidFill>
                  <a:schemeClr val="bg1"/>
                </a:solidFill>
                <a:latin typeface="Times New Roman" panose="02020603050405020304" pitchFamily="18" charset="0"/>
                <a:cs typeface="Times New Roman" panose="02020603050405020304" pitchFamily="18" charset="0"/>
              </a:rPr>
              <a:t> 45 </a:t>
            </a:r>
            <a:r>
              <a:rPr lang="en-US" sz="2000" dirty="0" err="1" smtClean="0">
                <a:solidFill>
                  <a:schemeClr val="bg1"/>
                </a:solidFill>
                <a:latin typeface="Times New Roman" panose="02020603050405020304" pitchFamily="18" charset="0"/>
                <a:cs typeface="Times New Roman" panose="02020603050405020304" pitchFamily="18" charset="0"/>
              </a:rPr>
              <a:t>chỗ</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hết</a:t>
            </a:r>
            <a:r>
              <a:rPr lang="en-US" sz="2000" dirty="0" smtClean="0">
                <a:solidFill>
                  <a:schemeClr val="bg1"/>
                </a:solidFill>
                <a:latin typeface="Times New Roman" panose="02020603050405020304" pitchFamily="18" charset="0"/>
                <a:cs typeface="Times New Roman" panose="02020603050405020304" pitchFamily="18" charset="0"/>
              </a:rPr>
              <a:t> 487 </a:t>
            </a:r>
            <a:r>
              <a:rPr lang="en-US" sz="2000" dirty="0" err="1" smtClean="0">
                <a:solidFill>
                  <a:schemeClr val="bg1"/>
                </a:solidFill>
                <a:latin typeface="Times New Roman" panose="02020603050405020304" pitchFamily="18" charset="0"/>
                <a:cs typeface="Times New Roman" panose="02020603050405020304" pitchFamily="18" charset="0"/>
              </a:rPr>
              <a:t>cổ</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một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bóng</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err="1" smtClean="0">
                <a:solidFill>
                  <a:schemeClr val="bg1"/>
                </a:solidFill>
                <a:latin typeface="Times New Roman" panose="02020603050405020304" pitchFamily="18" charset="0"/>
                <a:cs typeface="Times New Roman" panose="02020603050405020304" pitchFamily="18" charset="0"/>
              </a:rPr>
              <a:t>Vì</a:t>
            </a:r>
            <a:r>
              <a:rPr lang="en-US" sz="2000" dirty="0" smtClean="0">
                <a:solidFill>
                  <a:schemeClr val="bg1"/>
                </a:solidFill>
                <a:latin typeface="Times New Roman" panose="02020603050405020304" pitchFamily="18" charset="0"/>
                <a:cs typeface="Times New Roman" panose="02020603050405020304" pitchFamily="18" charset="0"/>
              </a:rPr>
              <a:t> 487 : 45 = 10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xếp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đủ</a:t>
            </a:r>
            <a:r>
              <a:rPr lang="en-US" sz="2000" dirty="0" smtClean="0">
                <a:solidFill>
                  <a:schemeClr val="bg1"/>
                </a:solidFill>
                <a:latin typeface="Times New Roman" panose="02020603050405020304" pitchFamily="18" charset="0"/>
                <a:cs typeface="Times New Roman" panose="02020603050405020304" pitchFamily="18" charset="0"/>
              </a:rPr>
              <a:t> 10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thì</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còn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thừa</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thêm</a:t>
            </a:r>
            <a:r>
              <a:rPr lang="en-US" sz="2000" dirty="0" smtClean="0">
                <a:solidFill>
                  <a:schemeClr val="bg1"/>
                </a:solidFill>
                <a:latin typeface="Times New Roman" panose="02020603050405020304" pitchFamily="18" charset="0"/>
                <a:cs typeface="Times New Roman" panose="02020603050405020304" pitchFamily="18" charset="0"/>
              </a:rPr>
              <a:t> 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nữa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nốt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những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này</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10 + 1 = 11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3</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toán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10kg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gạo</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tiền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10 . 20 000 = 200 000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 50 000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200 000 : 50 000 = 4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Đáp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4 </a:t>
            </a:r>
            <a:r>
              <a:rPr lang="en-US" sz="2000" dirty="0" err="1" smtClean="0">
                <a:solidFill>
                  <a:schemeClr val="bg1"/>
                </a:solidFill>
                <a:latin typeface="Times New Roman" panose="02020603050405020304" pitchFamily="18" charset="0"/>
                <a:cs typeface="Times New Roman" panose="02020603050405020304" pitchFamily="18" charset="0"/>
              </a:rPr>
              <a:t>tờ</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9539785" y="0"/>
            <a:ext cx="2652215"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0"/>
            <a:ext cx="2757586"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apezoid 1"/>
          <p:cNvSpPr/>
          <p:nvPr/>
        </p:nvSpPr>
        <p:spPr>
          <a:xfrm>
            <a:off x="1951630" y="3852605"/>
            <a:ext cx="8381697" cy="3005395"/>
          </a:xfrm>
          <a:prstGeom prst="trapezoid">
            <a:avLst>
              <a:gd name="adj" fmla="val 2712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55EA4-F00B-431C-B665-58DC8538AA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778" l="4961" r="92656"/>
                    </a14:imgEffect>
                  </a14:imgLayer>
                </a14:imgProps>
              </a:ext>
              <a:ext uri="{28A0092B-C50C-407E-A947-70E740481C1C}">
                <a14:useLocalDpi xmlns:a14="http://schemas.microsoft.com/office/drawing/2010/main" val="0"/>
              </a:ext>
            </a:extLst>
          </a:blip>
          <a:srcRect t="1615"/>
          <a:stretch/>
        </p:blipFill>
        <p:spPr>
          <a:xfrm>
            <a:off x="2209801" y="0"/>
            <a:ext cx="7772396" cy="4301328"/>
          </a:xfrm>
          <a:prstGeom prst="rect">
            <a:avLst/>
          </a:prstGeom>
        </p:spPr>
      </p:pic>
      <p:sp>
        <p:nvSpPr>
          <p:cNvPr id="6" name="Rectangle 5">
            <a:extLst>
              <a:ext uri="{FF2B5EF4-FFF2-40B4-BE49-F238E27FC236}">
                <a16:creationId xmlns:a16="http://schemas.microsoft.com/office/drawing/2014/main" id="{6FE0A47F-DE0D-4AFB-A019-3B65ECEF2308}"/>
              </a:ext>
            </a:extLst>
          </p:cNvPr>
          <p:cNvSpPr/>
          <p:nvPr/>
        </p:nvSpPr>
        <p:spPr>
          <a:xfrm>
            <a:off x="2757586" y="405732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D5637220-8609-44A7-8DDD-910576BCA515}"/>
              </a:ext>
            </a:extLst>
          </p:cNvPr>
          <p:cNvSpPr/>
          <p:nvPr/>
        </p:nvSpPr>
        <p:spPr>
          <a:xfrm>
            <a:off x="5868643" y="4924753"/>
            <a:ext cx="4464684" cy="584775"/>
          </a:xfrm>
          <a:prstGeom prst="rect">
            <a:avLst/>
          </a:prstGeom>
        </p:spPr>
        <p:txBody>
          <a:bodyPr wrap="none">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Gift box secret game</a:t>
            </a:r>
          </a:p>
        </p:txBody>
      </p:sp>
      <p:pic>
        <p:nvPicPr>
          <p:cNvPr id="18" name="chrysanthemum">
            <a:hlinkClick r:id="" action="ppaction://media"/>
            <a:extLst>
              <a:ext uri="{FF2B5EF4-FFF2-40B4-BE49-F238E27FC236}">
                <a16:creationId xmlns:a16="http://schemas.microsoft.com/office/drawing/2014/main" id="{8AE2F4B0-E4D2-402B-A75B-0B7FADBE2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1926" y="-800100"/>
            <a:ext cx="609600" cy="609600"/>
          </a:xfrm>
          <a:prstGeom prst="rect">
            <a:avLst/>
          </a:prstGeom>
        </p:spPr>
      </p:pic>
      <p:pic>
        <p:nvPicPr>
          <p:cNvPr id="9" name="Picture 8">
            <a:hlinkClick r:id="rId7" action="ppaction://hlinkpres?slideindex=1&amp;slidetitle="/>
            <a:extLst>
              <a:ext uri="{FF2B5EF4-FFF2-40B4-BE49-F238E27FC236}">
                <a16:creationId xmlns:a16="http://schemas.microsoft.com/office/drawing/2014/main" id="{9BA53A17-AFCF-4E30-9122-7DE4F8E49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146" y="5062286"/>
            <a:ext cx="1969179" cy="1743607"/>
          </a:xfrm>
          <a:prstGeom prst="rect">
            <a:avLst/>
          </a:prstGeom>
        </p:spPr>
      </p:pic>
      <p:pic>
        <p:nvPicPr>
          <p:cNvPr id="10" name="Picture 9">
            <a:extLst>
              <a:ext uri="{FF2B5EF4-FFF2-40B4-BE49-F238E27FC236}">
                <a16:creationId xmlns:a16="http://schemas.microsoft.com/office/drawing/2014/main" id="{4B61E008-E63C-47EA-9197-B0DC8AA99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421" y="4550177"/>
            <a:ext cx="2060627" cy="1383912"/>
          </a:xfrm>
          <a:prstGeom prst="rect">
            <a:avLst/>
          </a:prstGeom>
        </p:spPr>
      </p:pic>
    </p:spTree>
    <p:extLst>
      <p:ext uri="{BB962C8B-B14F-4D97-AF65-F5344CB8AC3E}">
        <p14:creationId xmlns:p14="http://schemas.microsoft.com/office/powerpoint/2010/main" val="13386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par>
                                <p:cTn id="16" presetID="1" presetClass="mediacall" presetSubtype="0" fill="hold" nodeType="withEffect">
                                  <p:stCondLst>
                                    <p:cond delay="0"/>
                                  </p:stCondLst>
                                  <p:childTnLst>
                                    <p:cmd type="call" cmd="playFrom(0.0)">
                                      <p:cBhvr>
                                        <p:cTn id="17"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8"/>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Phép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chia</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Nhân</a:t>
              </a:r>
              <a:r>
                <a:rPr lang="en-US" dirty="0" smtClean="0">
                  <a:solidFill>
                    <a:srgbClr val="FFFF00"/>
                  </a:solidFill>
                  <a:latin typeface="Times New Roman" panose="02020603050405020304" pitchFamily="18" charset="0"/>
                  <a:cs typeface="Times New Roman" panose="02020603050405020304" pitchFamily="18" charset="0"/>
                </a:rPr>
                <a:t> 2 </a:t>
              </a:r>
              <a:r>
                <a:rPr lang="en-US" dirty="0" err="1" smtClean="0">
                  <a:solidFill>
                    <a:srgbClr val="FFFF00"/>
                  </a:solidFill>
                  <a:latin typeface="Times New Roman" panose="02020603050405020304" pitchFamily="18" charset="0"/>
                  <a:cs typeface="Times New Roman" panose="02020603050405020304" pitchFamily="18" charset="0"/>
                </a:rPr>
                <a:t>số</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tự</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Tính</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smtClean="0">
                <a:solidFill>
                  <a:srgbClr val="FFFF00"/>
                </a:solidFill>
                <a:latin typeface="Times New Roman" panose="02020603050405020304" pitchFamily="18" charset="0"/>
                <a:cs typeface="Times New Roman" panose="02020603050405020304" pitchFamily="18" charset="0"/>
              </a:rPr>
              <a:t> </a:t>
            </a:r>
            <a:r>
              <a:rPr lang="pt-BR" sz="2000" b="1" dirty="0">
                <a:solidFill>
                  <a:srgbClr val="FFFF00"/>
                </a:solidFill>
                <a:latin typeface="Times New Roman" panose="02020603050405020304" pitchFamily="18" charset="0"/>
                <a:cs typeface="Times New Roman" panose="02020603050405020304" pitchFamily="18" charset="0"/>
              </a:rPr>
              <a:t>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smtClean="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a:t>
            </a:r>
            <a:r>
              <a:rPr lang="nl-NL" sz="2400" dirty="0" smtClean="0">
                <a:solidFill>
                  <a:srgbClr val="FFFF00"/>
                </a:solidFill>
                <a:latin typeface="Times New Roman" panose="02020603050405020304" pitchFamily="18" charset="0"/>
                <a:ea typeface="Times New Roman" panose="02020603050405020304" pitchFamily="18" charset="0"/>
              </a:rPr>
              <a:t>trong SGK, </a:t>
            </a:r>
          </a:p>
          <a:p>
            <a:r>
              <a:rPr lang="nl-NL" sz="2400"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  bài 1.40, 1,41, 1.42, 1.44, 1.46, 1.48(SBT</a:t>
            </a:r>
            <a:r>
              <a:rPr lang="nl-NL" sz="2400" dirty="0">
                <a:solidFill>
                  <a:srgbClr val="FFFF00"/>
                </a:solidFill>
                <a:latin typeface="Times New Roman" panose="02020603050405020304"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smtClean="0">
                <a:latin typeface="SVN-A Love Of Thunder" panose="02040603050506020204" pitchFamily="18" charset="0"/>
              </a:rPr>
              <a:t>ĐẶT VẤN ĐỀ</a:t>
            </a:r>
            <a:endParaRPr lang="en-US" sz="3600">
              <a:latin typeface="SVN-A Love Of Thunder" panose="0204060305050602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965981" y="3447155"/>
            <a:ext cx="6096000" cy="1815882"/>
          </a:xfrm>
          <a:prstGeom prst="rect">
            <a:avLst/>
          </a:prstGeom>
        </p:spPr>
        <p:txBody>
          <a:bodyPr>
            <a:spAutoFit/>
          </a:bodyPr>
          <a:lstStyle/>
          <a:p>
            <a:pPr algn="just"/>
            <a:r>
              <a:rPr lang="en-US" sz="28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3807" y="1352712"/>
            <a:ext cx="6104919" cy="1200329"/>
          </a:xfrm>
          <a:prstGeom prst="rect">
            <a:avLst/>
          </a:prstGeom>
          <a:noFill/>
        </p:spPr>
        <p:txBody>
          <a:bodyPr wrap="square" rtlCol="0">
            <a:spAutoFit/>
          </a:bodyPr>
          <a:lstStyle/>
          <a:p>
            <a:pPr algn="just"/>
            <a:r>
              <a:rPr lang="en-US" sz="2400" dirty="0" err="1" smtClean="0">
                <a:solidFill>
                  <a:schemeClr val="bg1"/>
                </a:solidFill>
                <a:latin typeface="Times New Roman" panose="02020603050405020304" pitchFamily="18" charset="0"/>
                <a:cs typeface="Times New Roman" panose="02020603050405020304" pitchFamily="18" charset="0"/>
              </a:rPr>
              <a:t>Phép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ta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kí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 x b </a:t>
            </a:r>
            <a:r>
              <a:rPr lang="en-US" sz="2400" dirty="0" err="1" smtClean="0">
                <a:solidFill>
                  <a:schemeClr val="bg1"/>
                </a:solidFill>
                <a:latin typeface="Times New Roman" panose="02020603050405020304" pitchFamily="18" charset="0"/>
                <a:cs typeface="Times New Roman" panose="02020603050405020304" pitchFamily="18" charset="0"/>
              </a:rPr>
              <a:t>hoặc</a:t>
            </a:r>
            <a:r>
              <a:rPr lang="en-US" sz="2400" dirty="0" smtClean="0">
                <a:solidFill>
                  <a:schemeClr val="bg1"/>
                </a:solidFill>
                <a:latin typeface="Times New Roman" panose="02020603050405020304" pitchFamily="18" charset="0"/>
                <a:cs typeface="Times New Roman" panose="02020603050405020304" pitchFamily="18" charset="0"/>
              </a:rPr>
              <a:t> a . b</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5011020" y="1206770"/>
            <a:ext cx="698915" cy="584168"/>
          </a:xfrm>
          <a:prstGeom prst="rect">
            <a:avLst/>
          </a:prstGeom>
          <a:ln>
            <a:noFill/>
          </a:ln>
        </p:spPr>
      </p:pic>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22307" y="263203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784057580"/>
                </p:ext>
              </p:extLst>
            </p:nvPr>
          </p:nvGraphicFramePr>
          <p:xfrm>
            <a:off x="7202114" y="2712556"/>
            <a:ext cx="2702543" cy="704370"/>
          </p:xfrm>
          <a:graphic>
            <a:graphicData uri="http://schemas.openxmlformats.org/presentationml/2006/ole">
              <mc:AlternateContent xmlns:mc="http://schemas.openxmlformats.org/markup-compatibility/2006">
                <mc:Choice xmlns:v="urn:schemas-microsoft-com:vml" Requires="v">
                  <p:oleObj spid="_x0000_s1041" name="Equation" r:id="rId6" imgW="1320480" imgH="380880" progId="Equation.DSMT4">
                    <p:embed/>
                  </p:oleObj>
                </mc:Choice>
                <mc:Fallback>
                  <p:oleObj name="Equation" r:id="rId6" imgW="1320480" imgH="380880" progId="Equation.DSMT4">
                    <p:embed/>
                    <p:pic>
                      <p:nvPicPr>
                        <p:cNvPr id="0" name=""/>
                        <p:cNvPicPr/>
                        <p:nvPr/>
                      </p:nvPicPr>
                      <p:blipFill>
                        <a:blip r:embed="rId7"/>
                        <a:stretch>
                          <a:fillRect/>
                        </a:stretch>
                      </p:blipFill>
                      <p:spPr>
                        <a:xfrm>
                          <a:off x="7202114" y="2712556"/>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5442304" y="4237338"/>
            <a:ext cx="6096000" cy="1791260"/>
          </a:xfrm>
          <a:prstGeom prst="rect">
            <a:avLst/>
          </a:prstGeom>
        </p:spPr>
        <p:txBody>
          <a:bodyPr>
            <a:spAutoFit/>
          </a:bodyPr>
          <a:lstStyle/>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400" dirty="0" smtClean="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           Ví dụ: a.b = ab  ;  4.x.y = 4xy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ý</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smtClean="0">
                <a:solidFill>
                  <a:srgbClr val="FF0000"/>
                </a:solidFill>
                <a:effectLst/>
                <a:latin typeface="Times New Roman" panose="02020603050405020304" pitchFamily="18" charset="0"/>
                <a:ea typeface="Times New Roman" panose="02020603050405020304" pitchFamily="18" charset="0"/>
              </a:rPr>
              <a:t>Ví dụ 1</a:t>
            </a:r>
            <a:r>
              <a:rPr lang="nl-NL" sz="2400" dirty="0" smtClean="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312</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x</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350</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525</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54600</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3 = 525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1 = 175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2 = 350</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a:t>
            </a:r>
            <a:r>
              <a:rPr lang="nl-NL" sz="2400" dirty="0" smtClean="0">
                <a:solidFill>
                  <a:schemeClr val="bg1"/>
                </a:solidFill>
                <a:latin typeface="Times New Roman" panose="02020603050405020304" pitchFamily="18" charset="0"/>
                <a:ea typeface="Times New Roman" panose="02020603050405020304" pitchFamily="18" charset="0"/>
              </a:rPr>
              <a:t>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472752" y="1361514"/>
            <a:ext cx="5663821" cy="830997"/>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Tính</a:t>
            </a:r>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 834 . 57                          b) 603 . 295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72752" y="2398563"/>
            <a:ext cx="5895833" cy="1569660"/>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giấy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350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Hỏi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tập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dày</a:t>
            </a:r>
            <a:r>
              <a:rPr lang="en-US" sz="2400" dirty="0" smtClean="0">
                <a:solidFill>
                  <a:schemeClr val="bg1"/>
                </a:solidFill>
                <a:latin typeface="Times New Roman" panose="02020603050405020304" pitchFamily="18" charset="0"/>
                <a:cs typeface="Times New Roman" panose="02020603050405020304" pitchFamily="18" charset="0"/>
              </a:rPr>
              <a:t> 250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493223" y="4174275"/>
            <a:ext cx="6096000" cy="1366528"/>
          </a:xfrm>
          <a:prstGeom prst="rect">
            <a:avLst/>
          </a:prstGeom>
        </p:spPr>
        <p:txBody>
          <a:bodyPr>
            <a:spAutoFit/>
          </a:bodyPr>
          <a:lstStyle/>
          <a:p>
            <a:pPr>
              <a:lnSpc>
                <a:spcPct val="115000"/>
              </a:lnSpc>
              <a:spcAft>
                <a:spcPts val="0"/>
              </a:spcAft>
              <a:tabLst>
                <a:tab pos="4552315" algn="l"/>
              </a:tabLst>
            </a:pPr>
            <a:r>
              <a:rPr lang="nl-NL"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Thiệp phải trả số tiền là: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1: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Cho a = </a:t>
            </a:r>
            <a:r>
              <a:rPr lang="nl-NL" sz="2000" dirty="0" smtClean="0">
                <a:solidFill>
                  <a:schemeClr val="bg1"/>
                </a:solidFill>
                <a:latin typeface="Times New Roman" panose="02020603050405020304" pitchFamily="18" charset="0"/>
                <a:ea typeface="Times New Roman" panose="02020603050405020304" pitchFamily="18" charset="0"/>
              </a:rPr>
              <a:t>12 </a:t>
            </a:r>
            <a:r>
              <a:rPr lang="nl-NL" sz="2000" dirty="0">
                <a:solidFill>
                  <a:schemeClr val="bg1"/>
                </a:solidFill>
                <a:latin typeface="Times New Roman" panose="02020603050405020304" pitchFamily="18" charset="0"/>
                <a:ea typeface="Times New Roman" panose="02020603050405020304" pitchFamily="18" charset="0"/>
              </a:rPr>
              <a:t>và b = 5</a:t>
            </a:r>
            <a:r>
              <a:rPr lang="nl-NL"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a</a:t>
            </a:r>
            <a:r>
              <a:rPr lang="nl-NL" sz="2000" dirty="0">
                <a:solidFill>
                  <a:schemeClr val="bg1"/>
                </a:solidFill>
                <a:latin typeface="Times New Roman" panose="02020603050405020304" pitchFamily="18" charset="0"/>
                <a:ea typeface="Times New Roman" panose="02020603050405020304" pitchFamily="18" charset="0"/>
              </a:rPr>
              <a:t>) Tính a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b và b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a.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(3 . 2) . 5 = 3 . (2 . c)</a:t>
            </a:r>
            <a:r>
              <a:rPr lang="nl-NL" sz="2000" dirty="0">
                <a:solidFill>
                  <a:schemeClr val="bg1"/>
                </a:solidFill>
                <a:latin typeface="Times New Roman" panose="02020603050405020304" pitchFamily="18" charset="0"/>
                <a:ea typeface="Times New Roman" panose="02020603050405020304" pitchFamily="18" charset="0"/>
              </a:rPr>
              <a:t>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smtClean="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Tính</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so </a:t>
            </a:r>
            <a:r>
              <a:rPr lang="en-US" sz="2000" dirty="0" err="1" smtClean="0">
                <a:solidFill>
                  <a:schemeClr val="bg1"/>
                </a:solidFill>
                <a:latin typeface="Times New Roman" panose="02020603050405020304" pitchFamily="18" charset="0"/>
                <a:ea typeface="Times New Roman" panose="02020603050405020304" pitchFamily="18" charset="0"/>
              </a:rPr>
              <a:t>sánh</a:t>
            </a:r>
            <a:r>
              <a:rPr lang="en-US" sz="2000" dirty="0" smtClean="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3 . (2 + 5)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3 . 2 + 3 . 5</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Trả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lời</a:t>
            </a:r>
            <a:r>
              <a:rPr lang="en-US" sz="2400" b="1" dirty="0" smtClean="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t>
            </a:r>
            <a:r>
              <a:rPr lang="en-US" sz="2000" dirty="0" smtClean="0">
                <a:solidFill>
                  <a:schemeClr val="bg1"/>
                </a:solidFill>
                <a:latin typeface="Times New Roman" panose="02020603050405020304" pitchFamily="18" charset="0"/>
                <a:ea typeface="Times New Roman" panose="02020603050405020304" pitchFamily="18" charset="0"/>
              </a:rPr>
              <a:t>a . b = 60, </a:t>
            </a:r>
            <a:r>
              <a:rPr lang="en-US" sz="2000" dirty="0">
                <a:solidFill>
                  <a:schemeClr val="bg1"/>
                </a:solidFill>
                <a:latin typeface="Times New Roman" panose="02020603050405020304" pitchFamily="18" charset="0"/>
                <a:ea typeface="Times New Roman" panose="02020603050405020304" pitchFamily="18" charset="0"/>
              </a:rPr>
              <a:t>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 = </a:t>
            </a:r>
            <a:r>
              <a:rPr lang="en-US" sz="2000" dirty="0" smtClean="0">
                <a:solidFill>
                  <a:schemeClr val="bg1"/>
                </a:solidFill>
                <a:latin typeface="Times New Roman" panose="02020603050405020304" pitchFamily="18" charset="0"/>
                <a:ea typeface="Times New Roman" panose="02020603050405020304" pitchFamily="18" charset="0"/>
              </a:rPr>
              <a:t>60.</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b = 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smtClean="0">
                <a:solidFill>
                  <a:srgbClr val="FF0000"/>
                </a:solidFill>
                <a:latin typeface="Times New Roman" panose="02020603050405020304" pitchFamily="18" charset="0"/>
                <a:ea typeface="Times New Roman" panose="02020603050405020304" pitchFamily="18" charset="0"/>
              </a:rPr>
              <a:t>5</a:t>
            </a:r>
            <a:r>
              <a:rPr lang="nl-NL" sz="2000" dirty="0" smtClean="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smtClean="0">
                <a:solidFill>
                  <a:schemeClr val="bg1"/>
                </a:solidFill>
                <a:latin typeface="Times New Roman" panose="02020603050405020304" pitchFamily="18" charset="0"/>
                <a:ea typeface="Times New Roman" panose="02020603050405020304" pitchFamily="18" charset="0"/>
              </a:rPr>
              <a:t>Vậy c = 5</a:t>
            </a:r>
            <a:endParaRPr lang="nl-NL"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3</a:t>
            </a:r>
            <a:r>
              <a:rPr lang="en-US" sz="2000" b="1" dirty="0" smtClean="0">
                <a:solidFill>
                  <a:srgbClr val="FFC000"/>
                </a:solidFill>
                <a:latin typeface="Times New Roman" panose="02020603050405020304" pitchFamily="18" charset="0"/>
                <a:ea typeface="Times New Roman" panose="02020603050405020304" pitchFamily="18" charset="0"/>
              </a:rPr>
              <a:t>:</a:t>
            </a:r>
          </a:p>
          <a:p>
            <a:pPr indent="381635">
              <a:lnSpc>
                <a:spcPct val="115000"/>
              </a:lnSpc>
            </a:pPr>
            <a:r>
              <a:rPr lang="en-US" sz="2000" dirty="0" smtClean="0">
                <a:solidFill>
                  <a:schemeClr val="bg1"/>
                </a:solidFill>
                <a:latin typeface="Times New Roman" panose="02020603050405020304" pitchFamily="18" charset="0"/>
                <a:ea typeface="Times New Roman" panose="02020603050405020304" pitchFamily="18" charset="0"/>
              </a:rPr>
              <a:t>Ta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a:t>
            </a:r>
            <a:r>
              <a:rPr lang="en-US" sz="2000" dirty="0" smtClean="0">
                <a:solidFill>
                  <a:schemeClr val="bg1"/>
                </a:solidFill>
                <a:latin typeface="Times New Roman" panose="02020603050405020304" pitchFamily="18" charset="0"/>
                <a:ea typeface="Times New Roman" panose="02020603050405020304" pitchFamily="18" charset="0"/>
              </a:rPr>
              <a:t>) = 21;   </a:t>
            </a:r>
            <a:r>
              <a:rPr lang="en-US" sz="2000" dirty="0">
                <a:solidFill>
                  <a:schemeClr val="bg1"/>
                </a:solidFill>
                <a:latin typeface="Times New Roman" panose="02020603050405020304" pitchFamily="18" charset="0"/>
                <a:ea typeface="Times New Roman" panose="02020603050405020304" pitchFamily="18" charset="0"/>
              </a:rPr>
              <a:t>3 . 2 + 3 . </a:t>
            </a:r>
            <a:r>
              <a:rPr lang="en-US" sz="2000" dirty="0" smtClean="0">
                <a:solidFill>
                  <a:schemeClr val="bg1"/>
                </a:solidFill>
                <a:latin typeface="Times New Roman" panose="02020603050405020304" pitchFamily="18" charset="0"/>
                <a:ea typeface="Times New Roman" panose="02020603050405020304" pitchFamily="18" charset="0"/>
              </a:rPr>
              <a:t>5 = 21</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err="1" smtClean="0">
                <a:solidFill>
                  <a:schemeClr val="bg1"/>
                </a:solidFill>
                <a:latin typeface="Times New Roman" panose="02020603050405020304" pitchFamily="18" charset="0"/>
                <a:ea typeface="Times New Roman" panose="02020603050405020304" pitchFamily="18" charset="0"/>
              </a:rPr>
              <a:t>Vậy</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Phép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Chú</a:t>
            </a:r>
            <a:r>
              <a:rPr lang="en-US" sz="2400" b="1" i="1" dirty="0" smtClean="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0 = 0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 </a:t>
            </a:r>
            <a:r>
              <a:rPr lang="en-US" sz="2000" dirty="0" smtClean="0">
                <a:solidFill>
                  <a:schemeClr val="bg1"/>
                </a:solidFill>
                <a:latin typeface="Times New Roman" panose="02020603050405020304" pitchFamily="18" charset="0"/>
                <a:cs typeface="Times New Roman" panose="02020603050405020304" pitchFamily="18" charset="0"/>
              </a:rPr>
              <a:t>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 </a:t>
            </a:r>
            <a:r>
              <a:rPr lang="en-US" sz="2000" dirty="0" smtClean="0">
                <a:solidFill>
                  <a:schemeClr val="bg1"/>
                </a:solidFill>
                <a:latin typeface="Times New Roman" panose="02020603050405020304" pitchFamily="18" charset="0"/>
                <a:cs typeface="Times New Roman" panose="02020603050405020304" pitchFamily="18" charset="0"/>
              </a:rPr>
              <a:t>. c hay a . (b . c) </a:t>
            </a:r>
            <a:r>
              <a:rPr lang="en-US" sz="2000" dirty="0" err="1" smtClean="0">
                <a:solidFill>
                  <a:schemeClr val="bg1"/>
                </a:solidFill>
                <a:latin typeface="Times New Roman" panose="02020603050405020304" pitchFamily="18" charset="0"/>
                <a:cs typeface="Times New Roman" panose="02020603050405020304" pitchFamily="18" charset="0"/>
              </a:rPr>
              <a:t>gọi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 b, c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abc</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 . 1 = 1 . a = a</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24 </a:t>
            </a: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Giải</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p>
          <a:p>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25 = ( 6 . 4) . 25 = 6. ( 4. 25) = 6 × 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smtClean="0">
                <a:solidFill>
                  <a:srgbClr val="FF0000"/>
                </a:solidFill>
                <a:latin typeface="Times New Roman" panose="02020603050405020304" pitchFamily="18" charset="0"/>
                <a:ea typeface="Calibri" panose="020F0502020204030204" pitchFamily="34" charset="0"/>
              </a:rPr>
              <a:t>:</a:t>
            </a:r>
            <a:r>
              <a:rPr lang="nl-NL" sz="2400" dirty="0" smtClean="0">
                <a:solidFill>
                  <a:schemeClr val="bg1"/>
                </a:solidFill>
                <a:latin typeface="Times New Roman" panose="02020603050405020304" pitchFamily="18" charset="0"/>
                <a:ea typeface="Calibri" panose="020F0502020204030204" pitchFamily="34" charset="0"/>
              </a:rPr>
              <a:t> 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 </a:t>
            </a:r>
            <a:r>
              <a:rPr lang="nl-NL" sz="2400" dirty="0">
                <a:solidFill>
                  <a:schemeClr val="bg1"/>
                </a:solidFill>
                <a:latin typeface="Times New Roman" panose="02020603050405020304" pitchFamily="18" charset="0"/>
                <a:ea typeface="Calibri" panose="020F0502020204030204" pitchFamily="34" charset="0"/>
              </a:rPr>
              <a:t>.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smtClean="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smtClean="0">
                <a:solidFill>
                  <a:schemeClr val="bg1"/>
                </a:solidFill>
                <a:latin typeface="Times New Roman" panose="02020603050405020304" pitchFamily="18" charset="0"/>
                <a:ea typeface="Calibri" panose="020F0502020204030204" pitchFamily="34" charset="0"/>
              </a:rPr>
              <a:t>        125 </a:t>
            </a:r>
            <a:r>
              <a:rPr lang="nl-NL" sz="2400" dirty="0">
                <a:solidFill>
                  <a:schemeClr val="bg1"/>
                </a:solidFill>
                <a:latin typeface="Times New Roman" panose="02020603050405020304" pitchFamily="18" charset="0"/>
                <a:ea typeface="Calibri" panose="020F0502020204030204" pitchFamily="34" charset="0"/>
              </a:rPr>
              <a:t>. 8 001 . 8 = ( 125 . 8) . 8 001 </a:t>
            </a:r>
            <a:endParaRPr lang="nl-NL" sz="2400" dirty="0" smtClean="0">
              <a:solidFill>
                <a:schemeClr val="bg1"/>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 </a:t>
            </a:r>
            <a:r>
              <a:rPr lang="nl-NL" sz="2400" dirty="0">
                <a:solidFill>
                  <a:schemeClr val="bg1"/>
                </a:solidFill>
                <a:latin typeface="Times New Roman" panose="02020603050405020304" pitchFamily="18" charset="0"/>
                <a:ea typeface="Calibri" panose="020F0502020204030204" pitchFamily="34" charset="0"/>
              </a:rPr>
              <a:t>1000 . 8 </a:t>
            </a:r>
            <a:r>
              <a:rPr lang="nl-NL" sz="2400" dirty="0" smtClean="0">
                <a:solidFill>
                  <a:schemeClr val="bg1"/>
                </a:solidFill>
                <a:latin typeface="Times New Roman" panose="02020603050405020304" pitchFamily="18" charset="0"/>
                <a:ea typeface="Calibri" panose="020F0502020204030204" pitchFamily="34" charset="0"/>
              </a:rPr>
              <a:t>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92" y="3440516"/>
            <a:ext cx="1907381" cy="1641235"/>
          </a:xfrm>
          <a:prstGeom prst="ellipse">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055" y="111003"/>
            <a:ext cx="1885071" cy="1885071"/>
          </a:xfrm>
          <a:prstGeom prst="ellipse">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598" r="26598"/>
          <a:stretch/>
        </p:blipFill>
        <p:spPr>
          <a:xfrm>
            <a:off x="7741029" y="1949692"/>
            <a:ext cx="906049" cy="906049"/>
          </a:xfrm>
          <a:prstGeom prst="ellipse">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710" r="22710"/>
          <a:stretch/>
        </p:blipFill>
        <p:spPr>
          <a:xfrm>
            <a:off x="10644690" y="4114157"/>
            <a:ext cx="721373" cy="721373"/>
          </a:xfrm>
          <a:prstGeom prst="ellipse">
            <a:avLst/>
          </a:prstGeom>
        </p:spPr>
      </p:pic>
      <p:sp>
        <p:nvSpPr>
          <p:cNvPr id="8" name="TextBox 7"/>
          <p:cNvSpPr txBox="1"/>
          <p:nvPr/>
        </p:nvSpPr>
        <p:spPr>
          <a:xfrm>
            <a:off x="2597970" y="2855741"/>
            <a:ext cx="8046720" cy="584775"/>
          </a:xfrm>
          <a:prstGeom prst="rect">
            <a:avLst/>
          </a:prstGeom>
          <a:noFill/>
        </p:spPr>
        <p:txBody>
          <a:bodyPr wrap="square" rtlCol="0">
            <a:spAutoFit/>
          </a:bodyPr>
          <a:lstStyle/>
          <a:p>
            <a:r>
              <a:rPr lang="en-US" sz="3200" b="1" dirty="0" smtClean="0">
                <a:solidFill>
                  <a:srgbClr val="F50214"/>
                </a:solidFill>
                <a:latin typeface="Times New Roman" panose="02020603050405020304" pitchFamily="18" charset="0"/>
                <a:cs typeface="Times New Roman" panose="02020603050405020304" pitchFamily="18" charset="0"/>
              </a:rPr>
              <a:t>TRÒ CHƠI VƯỢT CHƯỚNG NGẠI VẬT</a:t>
            </a:r>
            <a:endParaRPr lang="en-US" sz="3200" b="1" dirty="0">
              <a:solidFill>
                <a:srgbClr val="F50214"/>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74055" y="3193366"/>
            <a:ext cx="1026942" cy="98474"/>
          </a:xfrm>
          <a:prstGeom prst="rect">
            <a:avLst/>
          </a:prstGeom>
          <a:solidFill>
            <a:srgbClr val="E8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1005376" y="6203852"/>
            <a:ext cx="909959" cy="654148"/>
          </a:xfrm>
          <a:prstGeom prst="actionButtonForwardNex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05376" y="6344529"/>
            <a:ext cx="90995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hlinkClick r:id="rId6" action="ppaction://hlinkpres?slideindex=1&amp;slidetitle="/>
              </a:rPr>
              <a:t>GO</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1995</Words>
  <PresentationFormat>Widescreen</PresentationFormat>
  <Paragraphs>218</Paragraphs>
  <Slides>17</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SVN-A Love Of Thunder</vt:lpstr>
      <vt:lpstr>Symbol</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2021-08-12T08:31:02Z</dcterms:created>
  <dcterms:modified xsi:type="dcterms:W3CDTF">2021-08-16T18:19:30Z</dcterms:modified>
</cp:coreProperties>
</file>