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03805" y="510032"/>
            <a:ext cx="511810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30529" y="3590035"/>
            <a:ext cx="828294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111" y="136017"/>
            <a:ext cx="883777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5108" y="1185579"/>
            <a:ext cx="7253782" cy="1602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slide" Target="slide22.xml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slide" Target="slide21.xml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slide" Target="slide20.xml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jp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pinterest.es/" TargetMode="External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g"/><Relationship Id="rId4" Type="http://schemas.openxmlformats.org/officeDocument/2006/relationships/image" Target="../media/image5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ntocmiennui.vn/54-dan-toc-viet-nam/nguoi-phu-la/120167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6.png"/><Relationship Id="rId12" Type="http://schemas.openxmlformats.org/officeDocument/2006/relationships/image" Target="../media/image13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9.png"/><Relationship Id="rId4" Type="http://schemas.openxmlformats.org/officeDocument/2006/relationships/image" Target="../media/image4.png"/><Relationship Id="rId9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20631"/>
              <a:ext cx="1371600" cy="782320"/>
            </a:xfrm>
            <a:custGeom>
              <a:avLst/>
              <a:gdLst/>
              <a:ahLst/>
              <a:cxnLst/>
              <a:rect l="l" t="t" r="r" b="b"/>
              <a:pathLst>
                <a:path w="1371600" h="782320">
                  <a:moveTo>
                    <a:pt x="0" y="0"/>
                  </a:moveTo>
                  <a:lnTo>
                    <a:pt x="0" y="780982"/>
                  </a:lnTo>
                  <a:lnTo>
                    <a:pt x="974623" y="781720"/>
                  </a:lnTo>
                  <a:lnTo>
                    <a:pt x="984288" y="780912"/>
                  </a:lnTo>
                  <a:lnTo>
                    <a:pt x="992197" y="778783"/>
                  </a:lnTo>
                  <a:lnTo>
                    <a:pt x="998347" y="775773"/>
                  </a:lnTo>
                  <a:lnTo>
                    <a:pt x="1002741" y="772322"/>
                  </a:lnTo>
                  <a:lnTo>
                    <a:pt x="1002741" y="767623"/>
                  </a:lnTo>
                  <a:lnTo>
                    <a:pt x="1007427" y="767623"/>
                  </a:lnTo>
                  <a:lnTo>
                    <a:pt x="1363980" y="411134"/>
                  </a:lnTo>
                  <a:lnTo>
                    <a:pt x="1369266" y="402564"/>
                  </a:lnTo>
                  <a:lnTo>
                    <a:pt x="1371028" y="391814"/>
                  </a:lnTo>
                  <a:lnTo>
                    <a:pt x="1369266" y="380184"/>
                  </a:lnTo>
                  <a:lnTo>
                    <a:pt x="1363980" y="368970"/>
                  </a:lnTo>
                  <a:lnTo>
                    <a:pt x="1007427" y="17180"/>
                  </a:lnTo>
                  <a:lnTo>
                    <a:pt x="1007427" y="12354"/>
                  </a:lnTo>
                  <a:lnTo>
                    <a:pt x="1002741" y="12354"/>
                  </a:lnTo>
                  <a:lnTo>
                    <a:pt x="998347" y="8977"/>
                  </a:lnTo>
                  <a:lnTo>
                    <a:pt x="992197" y="6004"/>
                  </a:lnTo>
                  <a:lnTo>
                    <a:pt x="984288" y="3889"/>
                  </a:lnTo>
                  <a:lnTo>
                    <a:pt x="974623" y="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196" y="5859778"/>
              <a:ext cx="829055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" y="5422390"/>
              <a:ext cx="827532" cy="14157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84" y="4843271"/>
              <a:ext cx="829056" cy="1414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5416" y="1513332"/>
              <a:ext cx="5339333" cy="5317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1032" y="1488946"/>
              <a:ext cx="5338572" cy="53172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1735" y="858011"/>
              <a:ext cx="1427988" cy="14279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0979" y="858011"/>
              <a:ext cx="1427988" cy="14279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0" y="935736"/>
              <a:ext cx="1429511" cy="1427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5411" y="4463796"/>
              <a:ext cx="1427988" cy="15377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3011" y="2781300"/>
              <a:ext cx="1427988" cy="1429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3291" y="4572000"/>
              <a:ext cx="1429512" cy="1429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4625340"/>
              <a:ext cx="1429512" cy="13761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8355" y="4256532"/>
              <a:ext cx="1427988" cy="1429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872484"/>
              <a:ext cx="1030223" cy="14295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7020" y="5172455"/>
              <a:ext cx="1427987" cy="14279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1244" y="2078735"/>
              <a:ext cx="1429511" cy="14279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1476" y="3915155"/>
              <a:ext cx="1427988" cy="14828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7015" y="3360420"/>
              <a:ext cx="1429512" cy="14295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3808476"/>
              <a:ext cx="1429512" cy="14279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7627" y="2132076"/>
              <a:ext cx="1427988" cy="14279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4023359"/>
              <a:ext cx="1429512" cy="14279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3320796"/>
              <a:ext cx="1429512" cy="142951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225800" y="1741381"/>
            <a:ext cx="5258435" cy="14789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  <a:r>
              <a:rPr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đến với</a:t>
            </a:r>
            <a:r>
              <a:rPr sz="3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sz="3600">
              <a:latin typeface="Times New Roman"/>
              <a:cs typeface="Times New Roman"/>
            </a:endParaRPr>
          </a:p>
          <a:p>
            <a:pPr marR="39370" algn="ctr">
              <a:lnSpc>
                <a:spcPct val="100000"/>
              </a:lnSpc>
              <a:spcBef>
                <a:spcPts val="385"/>
              </a:spcBef>
            </a:pPr>
            <a:r>
              <a:rPr sz="5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MĨ</a:t>
            </a:r>
            <a:r>
              <a:rPr sz="5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THUẬT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181088" y="4750308"/>
            <a:ext cx="1812289" cy="2108200"/>
            <a:chOff x="7181088" y="4750308"/>
            <a:chExt cx="1812289" cy="210820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1088" y="5855207"/>
              <a:ext cx="833627" cy="1002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5720" y="5378194"/>
              <a:ext cx="943355" cy="14599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0832" y="4750308"/>
              <a:ext cx="812292" cy="144475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202679" y="92984"/>
            <a:ext cx="467995" cy="384175"/>
            <a:chOff x="6202679" y="92984"/>
            <a:chExt cx="467995" cy="384175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79" y="92984"/>
              <a:ext cx="467726" cy="38362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475222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93" y="49883"/>
                  </a:lnTo>
                  <a:lnTo>
                    <a:pt x="0" y="73636"/>
                  </a:lnTo>
                  <a:lnTo>
                    <a:pt x="32133" y="61759"/>
                  </a:lnTo>
                  <a:lnTo>
                    <a:pt x="37677" y="61760"/>
                  </a:lnTo>
                  <a:lnTo>
                    <a:pt x="66283" y="35630"/>
                  </a:lnTo>
                  <a:lnTo>
                    <a:pt x="32133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677" y="61760"/>
                  </a:moveTo>
                  <a:lnTo>
                    <a:pt x="32133" y="61759"/>
                  </a:lnTo>
                  <a:lnTo>
                    <a:pt x="32946" y="66081"/>
                  </a:lnTo>
                  <a:lnTo>
                    <a:pt x="37677" y="61760"/>
                  </a:lnTo>
                  <a:close/>
                </a:path>
                <a:path w="79375" h="73660">
                  <a:moveTo>
                    <a:pt x="39274" y="0"/>
                  </a:moveTo>
                  <a:lnTo>
                    <a:pt x="32133" y="35630"/>
                  </a:lnTo>
                  <a:lnTo>
                    <a:pt x="46415" y="35630"/>
                  </a:lnTo>
                  <a:lnTo>
                    <a:pt x="39274" y="0"/>
                  </a:lnTo>
                  <a:close/>
                </a:path>
                <a:path w="79375" h="73660">
                  <a:moveTo>
                    <a:pt x="78995" y="24019"/>
                  </a:moveTo>
                  <a:lnTo>
                    <a:pt x="46415" y="35630"/>
                  </a:lnTo>
                  <a:lnTo>
                    <a:pt x="66283" y="35630"/>
                  </a:lnTo>
                  <a:lnTo>
                    <a:pt x="78995" y="240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79" y="92984"/>
              <a:ext cx="467726" cy="3836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475222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93" y="49883"/>
                  </a:lnTo>
                  <a:lnTo>
                    <a:pt x="0" y="73636"/>
                  </a:lnTo>
                  <a:lnTo>
                    <a:pt x="32133" y="61759"/>
                  </a:lnTo>
                  <a:lnTo>
                    <a:pt x="37677" y="61760"/>
                  </a:lnTo>
                  <a:lnTo>
                    <a:pt x="66283" y="35630"/>
                  </a:lnTo>
                  <a:lnTo>
                    <a:pt x="32133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677" y="61760"/>
                  </a:moveTo>
                  <a:lnTo>
                    <a:pt x="32133" y="61759"/>
                  </a:lnTo>
                  <a:lnTo>
                    <a:pt x="32946" y="66081"/>
                  </a:lnTo>
                  <a:lnTo>
                    <a:pt x="37677" y="61760"/>
                  </a:lnTo>
                  <a:close/>
                </a:path>
                <a:path w="79375" h="73660">
                  <a:moveTo>
                    <a:pt x="39274" y="0"/>
                  </a:moveTo>
                  <a:lnTo>
                    <a:pt x="32133" y="35630"/>
                  </a:lnTo>
                  <a:lnTo>
                    <a:pt x="46415" y="35630"/>
                  </a:lnTo>
                  <a:lnTo>
                    <a:pt x="39274" y="0"/>
                  </a:lnTo>
                  <a:close/>
                </a:path>
                <a:path w="79375" h="73660">
                  <a:moveTo>
                    <a:pt x="78995" y="24019"/>
                  </a:moveTo>
                  <a:lnTo>
                    <a:pt x="46415" y="35630"/>
                  </a:lnTo>
                  <a:lnTo>
                    <a:pt x="66283" y="35630"/>
                  </a:lnTo>
                  <a:lnTo>
                    <a:pt x="78995" y="240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951476" y="172229"/>
            <a:ext cx="467995" cy="384810"/>
            <a:chOff x="4951476" y="172229"/>
            <a:chExt cx="467995" cy="384810"/>
          </a:xfrm>
        </p:grpSpPr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1476" y="172229"/>
              <a:ext cx="467726" cy="38463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224019" y="40682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7676" y="61922"/>
                  </a:lnTo>
                  <a:lnTo>
                    <a:pt x="66282" y="35724"/>
                  </a:lnTo>
                  <a:lnTo>
                    <a:pt x="32133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676" y="61922"/>
                  </a:moveTo>
                  <a:lnTo>
                    <a:pt x="32133" y="61922"/>
                  </a:lnTo>
                  <a:lnTo>
                    <a:pt x="32945" y="66255"/>
                  </a:lnTo>
                  <a:lnTo>
                    <a:pt x="37676" y="61922"/>
                  </a:lnTo>
                  <a:close/>
                </a:path>
                <a:path w="79375" h="74295">
                  <a:moveTo>
                    <a:pt x="39274" y="0"/>
                  </a:moveTo>
                  <a:lnTo>
                    <a:pt x="32133" y="35724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  <a:path w="79375" h="74295">
                  <a:moveTo>
                    <a:pt x="78994" y="24082"/>
                  </a:moveTo>
                  <a:lnTo>
                    <a:pt x="46415" y="35724"/>
                  </a:lnTo>
                  <a:lnTo>
                    <a:pt x="66282" y="35724"/>
                  </a:lnTo>
                  <a:lnTo>
                    <a:pt x="78994" y="2408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1476" y="172229"/>
              <a:ext cx="467726" cy="38463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224019" y="40682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7676" y="61922"/>
                  </a:lnTo>
                  <a:lnTo>
                    <a:pt x="66282" y="35724"/>
                  </a:lnTo>
                  <a:lnTo>
                    <a:pt x="32133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676" y="61922"/>
                  </a:moveTo>
                  <a:lnTo>
                    <a:pt x="32133" y="61922"/>
                  </a:lnTo>
                  <a:lnTo>
                    <a:pt x="32945" y="66255"/>
                  </a:lnTo>
                  <a:lnTo>
                    <a:pt x="37676" y="61922"/>
                  </a:lnTo>
                  <a:close/>
                </a:path>
                <a:path w="79375" h="74295">
                  <a:moveTo>
                    <a:pt x="39274" y="0"/>
                  </a:moveTo>
                  <a:lnTo>
                    <a:pt x="32133" y="35724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  <a:path w="79375" h="74295">
                  <a:moveTo>
                    <a:pt x="78994" y="24082"/>
                  </a:moveTo>
                  <a:lnTo>
                    <a:pt x="46415" y="35724"/>
                  </a:lnTo>
                  <a:lnTo>
                    <a:pt x="66282" y="35724"/>
                  </a:lnTo>
                  <a:lnTo>
                    <a:pt x="78994" y="2408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218432" y="126509"/>
            <a:ext cx="466725" cy="384810"/>
            <a:chOff x="4218432" y="126509"/>
            <a:chExt cx="466725" cy="384810"/>
          </a:xfrm>
        </p:grpSpPr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396996" y="105173"/>
            <a:ext cx="624205" cy="570865"/>
            <a:chOff x="3396996" y="105173"/>
            <a:chExt cx="624205" cy="570865"/>
          </a:xfrm>
        </p:grpSpPr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444495" y="105173"/>
            <a:ext cx="622300" cy="570865"/>
            <a:chOff x="2444495" y="105173"/>
            <a:chExt cx="622300" cy="570865"/>
          </a:xfrm>
        </p:grpSpPr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547" y="556259"/>
            <a:ext cx="1894332" cy="1894332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3843528" y="3375659"/>
            <a:ext cx="4075429" cy="2895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sz="1600" b="1" spc="-5" dirty="0">
                <a:solidFill>
                  <a:srgbClr val="974707"/>
                </a:solidFill>
                <a:latin typeface="Calibri"/>
                <a:cs typeface="Calibri"/>
              </a:rPr>
              <a:t>THÀNH</a:t>
            </a:r>
            <a:r>
              <a:rPr sz="1600" b="1" spc="-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974707"/>
                </a:solidFill>
                <a:latin typeface="Calibri"/>
                <a:cs typeface="Calibri"/>
              </a:rPr>
              <a:t>VIÊN</a:t>
            </a:r>
            <a:r>
              <a:rPr sz="1600" b="1" spc="-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974707"/>
                </a:solidFill>
                <a:latin typeface="Calibri"/>
                <a:cs typeface="Calibri"/>
              </a:rPr>
              <a:t>NHÓM: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sz="1600" spc="10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sz="1600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PHƯƠNG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 LAN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 HỒNG THẮM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1600" spc="-25" dirty="0">
                <a:solidFill>
                  <a:srgbClr val="2512BD"/>
                </a:solidFill>
                <a:latin typeface="Calibri"/>
                <a:cs typeface="Calibri"/>
              </a:rPr>
              <a:t>LƯƠNG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sz="1600" spc="-2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THÚY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512BD"/>
                </a:solidFill>
                <a:latin typeface="Calibri"/>
                <a:cs typeface="Calibri"/>
              </a:rPr>
              <a:t>VÂN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sz="1600" spc="10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CẨM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NHUNG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TRẦN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THU</a:t>
            </a:r>
            <a:r>
              <a:rPr sz="1600" spc="-2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HƯƠNG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2735" algn="l"/>
              </a:tabLst>
            </a:pP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NGUYỄN 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XUÂN</a:t>
            </a:r>
            <a:r>
              <a:rPr sz="1600" spc="-10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PHÚ</a:t>
            </a:r>
            <a:endParaRPr sz="1600">
              <a:latin typeface="Calibri"/>
              <a:cs typeface="Calibri"/>
            </a:endParaRPr>
          </a:p>
          <a:p>
            <a:pPr marL="292100" indent="-20002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1600" spc="-20" dirty="0">
                <a:solidFill>
                  <a:srgbClr val="2512BD"/>
                </a:solidFill>
                <a:latin typeface="Calibri"/>
                <a:cs typeface="Calibri"/>
              </a:rPr>
              <a:t>ĐÀO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512BD"/>
                </a:solidFill>
                <a:latin typeface="Calibri"/>
                <a:cs typeface="Calibri"/>
              </a:rPr>
              <a:t>NHÃ </a:t>
            </a:r>
            <a:r>
              <a:rPr sz="1600" spc="-15" dirty="0">
                <a:solidFill>
                  <a:srgbClr val="2512BD"/>
                </a:solidFill>
                <a:latin typeface="Calibri"/>
                <a:cs typeface="Calibri"/>
              </a:rPr>
              <a:t>PHƯƠNG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36495" y="302514"/>
            <a:ext cx="532955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8185" marR="5080" indent="-14605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0E9D"/>
                </a:solidFill>
                <a:latin typeface="Times New Roman"/>
                <a:cs typeface="Times New Roman"/>
              </a:rPr>
              <a:t>UỶ</a:t>
            </a:r>
            <a:r>
              <a:rPr sz="1800" b="1" spc="-20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0E9D"/>
                </a:solidFill>
                <a:latin typeface="Times New Roman"/>
                <a:cs typeface="Times New Roman"/>
              </a:rPr>
              <a:t>BAN</a:t>
            </a:r>
            <a:r>
              <a:rPr sz="1800" b="1" spc="-15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0E9D"/>
                </a:solidFill>
                <a:latin typeface="Times New Roman"/>
                <a:cs typeface="Times New Roman"/>
              </a:rPr>
              <a:t>NHÂN DÂN</a:t>
            </a:r>
            <a:r>
              <a:rPr sz="1800" b="1" spc="-45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0E9D"/>
                </a:solidFill>
                <a:latin typeface="Times New Roman"/>
                <a:cs typeface="Times New Roman"/>
              </a:rPr>
              <a:t>THÀNH</a:t>
            </a:r>
            <a:r>
              <a:rPr sz="1800" b="1" spc="-10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0E9D"/>
                </a:solidFill>
                <a:latin typeface="Times New Roman"/>
                <a:cs typeface="Times New Roman"/>
              </a:rPr>
              <a:t>PHỐ</a:t>
            </a:r>
            <a:r>
              <a:rPr sz="1800" b="1" spc="-25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0E9D"/>
                </a:solidFill>
                <a:latin typeface="Times New Roman"/>
                <a:cs typeface="Times New Roman"/>
              </a:rPr>
              <a:t>BIÊN</a:t>
            </a:r>
            <a:r>
              <a:rPr sz="1800" b="1" spc="-15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0E9D"/>
                </a:solidFill>
                <a:latin typeface="Times New Roman"/>
                <a:cs typeface="Times New Roman"/>
              </a:rPr>
              <a:t>HOÀ </a:t>
            </a:r>
            <a:r>
              <a:rPr sz="1800" b="1" spc="-434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0E9D"/>
                </a:solidFill>
                <a:latin typeface="Times New Roman"/>
                <a:cs typeface="Times New Roman"/>
              </a:rPr>
              <a:t>NHÓM</a:t>
            </a:r>
            <a:r>
              <a:rPr sz="1800" b="1" spc="-40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0E9D"/>
                </a:solidFill>
                <a:latin typeface="Times New Roman"/>
                <a:cs typeface="Times New Roman"/>
              </a:rPr>
              <a:t>VƯƠN</a:t>
            </a:r>
            <a:r>
              <a:rPr sz="1800" b="1" spc="10" dirty="0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1F0E9D"/>
                </a:solidFill>
                <a:latin typeface="Times New Roman"/>
                <a:cs typeface="Times New Roman"/>
              </a:rPr>
              <a:t>XA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GDPT</a:t>
            </a:r>
            <a:r>
              <a:rPr sz="2400"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2018 – MODULE 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9201150" cy="6282055"/>
            <a:chOff x="-28575" y="0"/>
            <a:chExt cx="9201150" cy="628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83436"/>
              <a:ext cx="8892539" cy="46984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807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17347"/>
              <a:ext cx="9144000" cy="1440180"/>
            </a:xfrm>
            <a:custGeom>
              <a:avLst/>
              <a:gdLst/>
              <a:ahLst/>
              <a:cxnLst/>
              <a:rect l="l" t="t" r="r" b="b"/>
              <a:pathLst>
                <a:path w="9144000" h="1440180">
                  <a:moveTo>
                    <a:pt x="0" y="1440179"/>
                  </a:moveTo>
                  <a:lnTo>
                    <a:pt x="9144000" y="14401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981" y="260350"/>
            <a:ext cx="8780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9625" marR="5080" indent="-20675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CHỦ ĐỀ: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MĨ</a:t>
            </a:r>
            <a:r>
              <a:rPr sz="3600" spc="-7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THUẬT</a:t>
            </a:r>
            <a:r>
              <a:rPr sz="3600" spc="-8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CỦA</a:t>
            </a:r>
            <a:r>
              <a:rPr sz="3600" spc="-21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CÁC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DÂN</a:t>
            </a:r>
            <a:r>
              <a:rPr sz="3600" spc="-7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TỘC </a:t>
            </a:r>
            <a:r>
              <a:rPr sz="3600" spc="-88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THIỂU</a:t>
            </a:r>
            <a:r>
              <a:rPr sz="3600" spc="-5" dirty="0">
                <a:solidFill>
                  <a:srgbClr val="FF0000"/>
                </a:solidFill>
              </a:rPr>
              <a:t> SỐ</a:t>
            </a:r>
            <a:r>
              <a:rPr sz="3600" spc="-8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VIỆT</a:t>
            </a:r>
            <a:r>
              <a:rPr sz="3600" spc="-7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NAM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0" y="60198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198"/>
                </a:lnTo>
                <a:lnTo>
                  <a:pt x="9144000" y="838198"/>
                </a:lnTo>
                <a:lnTo>
                  <a:pt x="9144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7874" y="5969597"/>
            <a:ext cx="698817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B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À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I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:</a:t>
            </a:r>
            <a:r>
              <a:rPr sz="2400" b="1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Ạ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O</a:t>
            </a:r>
            <a:r>
              <a:rPr sz="2400" b="1" spc="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MẪU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 N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Ề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N</a:t>
            </a:r>
            <a:r>
              <a:rPr sz="2400" b="1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G</a:t>
            </a:r>
            <a:r>
              <a:rPr sz="2400" b="1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Í</a:t>
            </a:r>
            <a:r>
              <a:rPr sz="2400" b="1" spc="-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VỚ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HỌA</a:t>
            </a:r>
            <a:r>
              <a:rPr sz="2400" b="1" spc="-18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TI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Ế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76200" algn="ctr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DÂN</a:t>
            </a:r>
            <a:r>
              <a:rPr sz="24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TỘC</a:t>
            </a:r>
            <a:r>
              <a:rPr sz="2400" b="1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THIỂU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SỐ</a:t>
            </a:r>
            <a:r>
              <a:rPr sz="2400" b="1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VIỆT</a:t>
            </a:r>
            <a:r>
              <a:rPr sz="2400" b="1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NAM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817" y="172669"/>
            <a:ext cx="4283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YÊU</a:t>
            </a:r>
            <a:r>
              <a:rPr sz="3600" spc="-4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CẦU</a:t>
            </a:r>
            <a:r>
              <a:rPr sz="3600" spc="-3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CẦN</a:t>
            </a:r>
            <a:r>
              <a:rPr sz="3600" spc="-3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ĐẠT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450086" y="1053846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236" y="1062071"/>
            <a:ext cx="8433435" cy="544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8125">
              <a:lnSpc>
                <a:spcPct val="120000"/>
              </a:lnSpc>
              <a:spcBef>
                <a:spcPts val="95"/>
              </a:spcBef>
              <a:buChar char="-"/>
              <a:tabLst>
                <a:tab pos="292100" algn="l"/>
              </a:tabLst>
            </a:pPr>
            <a:r>
              <a:rPr sz="3200" spc="-5" dirty="0">
                <a:latin typeface="Times New Roman"/>
                <a:cs typeface="Times New Roman"/>
              </a:rPr>
              <a:t>Nhận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biết</a:t>
            </a:r>
            <a:r>
              <a:rPr sz="3200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được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cách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sắp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xếp</a:t>
            </a:r>
            <a:r>
              <a:rPr sz="3200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hoạ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tiết,</a:t>
            </a:r>
            <a:r>
              <a:rPr sz="3200" spc="3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màu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sắc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trong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mẫu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vẽ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vải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của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dân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tộc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thiểu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số.</a:t>
            </a:r>
            <a:endParaRPr sz="3200">
              <a:latin typeface="Times New Roman"/>
              <a:cs typeface="Times New Roman"/>
            </a:endParaRPr>
          </a:p>
          <a:p>
            <a:pPr marL="38735" marR="100330">
              <a:lnSpc>
                <a:spcPts val="4610"/>
              </a:lnSpc>
              <a:spcBef>
                <a:spcPts val="209"/>
              </a:spcBef>
              <a:buChar char="-"/>
              <a:tabLst>
                <a:tab pos="267970" algn="l"/>
              </a:tabLst>
            </a:pPr>
            <a:r>
              <a:rPr sz="3200" dirty="0">
                <a:latin typeface="Times New Roman"/>
                <a:cs typeface="Times New Roman"/>
              </a:rPr>
              <a:t>Tạo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được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khuôn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với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hình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hoạ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tiết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dân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tộc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thiểu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số.</a:t>
            </a:r>
            <a:endParaRPr sz="3200">
              <a:latin typeface="Times New Roman"/>
              <a:cs typeface="Times New Roman"/>
            </a:endParaRPr>
          </a:p>
          <a:p>
            <a:pPr marL="427355" lvl="1" indent="-236854">
              <a:lnSpc>
                <a:spcPct val="100000"/>
              </a:lnSpc>
              <a:spcBef>
                <a:spcPts val="325"/>
              </a:spcBef>
              <a:buChar char="-"/>
              <a:tabLst>
                <a:tab pos="427990" algn="l"/>
              </a:tabLst>
            </a:pPr>
            <a:r>
              <a:rPr sz="3200" spc="-5" dirty="0">
                <a:latin typeface="Times New Roman"/>
                <a:cs typeface="Times New Roman"/>
              </a:rPr>
              <a:t>Sử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dụng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khuôn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để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được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nền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trí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theo</a:t>
            </a:r>
            <a:endParaRPr sz="320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nguyên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lí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lặp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lại.</a:t>
            </a:r>
            <a:endParaRPr sz="3200">
              <a:latin typeface="Times New Roman"/>
              <a:cs typeface="Times New Roman"/>
            </a:endParaRPr>
          </a:p>
          <a:p>
            <a:pPr marL="229870" marR="5080" lvl="1">
              <a:lnSpc>
                <a:spcPct val="120000"/>
              </a:lnSpc>
              <a:spcBef>
                <a:spcPts val="1435"/>
              </a:spcBef>
              <a:buChar char="-"/>
              <a:tabLst>
                <a:tab pos="466725" algn="l"/>
              </a:tabLst>
            </a:pP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sẻ được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ý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tưởng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vận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dụng,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phát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huy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các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giá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trị văn hoá nghệ thuật truyền thống </a:t>
            </a:r>
            <a:r>
              <a:rPr sz="3200" spc="5" dirty="0">
                <a:latin typeface="Times New Roman"/>
                <a:cs typeface="Times New Roman"/>
              </a:rPr>
              <a:t>của </a:t>
            </a:r>
            <a:r>
              <a:rPr sz="3200" dirty="0">
                <a:latin typeface="Times New Roman"/>
                <a:cs typeface="Times New Roman"/>
              </a:rPr>
              <a:t>dân tộc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trong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học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tập và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cuộc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sống.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742950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398" y="6977"/>
            <a:ext cx="8068945" cy="121031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R="237490" algn="ctr">
              <a:lnSpc>
                <a:spcPct val="100000"/>
              </a:lnSpc>
              <a:spcBef>
                <a:spcPts val="1680"/>
              </a:spcBef>
            </a:pP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HOẠT</a:t>
            </a:r>
            <a:r>
              <a:rPr sz="3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r>
              <a:rPr sz="3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KHÁM</a:t>
            </a:r>
            <a:r>
              <a:rPr sz="3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PHÁ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1.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QUAN</a:t>
            </a:r>
            <a:r>
              <a:rPr sz="2400" b="1" spc="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SÁT</a:t>
            </a:r>
            <a:r>
              <a:rPr sz="2400" b="1" spc="-3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NHẬN</a:t>
            </a:r>
            <a:r>
              <a:rPr sz="2400" b="1" spc="-4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VỀ</a:t>
            </a:r>
            <a:r>
              <a:rPr sz="2400" b="1" spc="-1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HÌNH</a:t>
            </a:r>
            <a:r>
              <a:rPr sz="2400" b="1" spc="-6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KHUÔN</a:t>
            </a:r>
            <a:r>
              <a:rPr sz="2400" b="1" spc="-2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07" y="2735579"/>
            <a:ext cx="9016365" cy="3455035"/>
            <a:chOff x="64007" y="2735579"/>
            <a:chExt cx="9016365" cy="3455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3" y="2735579"/>
              <a:ext cx="4300728" cy="3454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" y="2735579"/>
              <a:ext cx="4715256" cy="33543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7295" y="1244041"/>
            <a:ext cx="59207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72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Nét,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hoạ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tiết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trên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khuôn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in.</a:t>
            </a:r>
          </a:p>
          <a:p>
            <a:pPr marL="299085" indent="-287020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Vật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liệu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khuôn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7717" y="207721"/>
            <a:ext cx="46050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HOẠT</a:t>
            </a:r>
            <a:r>
              <a:rPr sz="3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r>
              <a:rPr sz="3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KHÁM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PHÁ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723900"/>
            <a:ext cx="8263255" cy="5718175"/>
            <a:chOff x="251459" y="723900"/>
            <a:chExt cx="8263255" cy="5718175"/>
          </a:xfrm>
        </p:grpSpPr>
        <p:sp>
          <p:nvSpPr>
            <p:cNvPr id="4" name="object 4"/>
            <p:cNvSpPr/>
            <p:nvPr/>
          </p:nvSpPr>
          <p:spPr>
            <a:xfrm>
              <a:off x="1475993" y="742950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>
                  <a:moveTo>
                    <a:pt x="0" y="0"/>
                  </a:moveTo>
                  <a:lnTo>
                    <a:pt x="6244082" y="0"/>
                  </a:lnTo>
                </a:path>
              </a:pathLst>
            </a:custGeom>
            <a:ln w="3810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330451"/>
              <a:ext cx="8263128" cy="51114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8398" y="825753"/>
            <a:ext cx="806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1.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QUAN</a:t>
            </a:r>
            <a:r>
              <a:rPr sz="2400" b="1" spc="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SÁT</a:t>
            </a:r>
            <a:r>
              <a:rPr sz="2400" b="1" spc="-3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NHẬN</a:t>
            </a:r>
            <a:r>
              <a:rPr sz="2400" b="1" spc="-4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VỀ</a:t>
            </a:r>
            <a:r>
              <a:rPr sz="2400" b="1" spc="-1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HÌNH</a:t>
            </a:r>
            <a:r>
              <a:rPr sz="2400" b="1" spc="-6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KHUÔN</a:t>
            </a:r>
            <a:r>
              <a:rPr sz="2400" b="1" spc="-2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/>
              <a:t>TRÒ</a:t>
            </a:r>
            <a:r>
              <a:rPr spc="-5" dirty="0"/>
              <a:t> CHƠI</a:t>
            </a:r>
            <a:r>
              <a:rPr spc="-15" dirty="0"/>
              <a:t> </a:t>
            </a:r>
            <a:r>
              <a:rPr dirty="0"/>
              <a:t>KHÁM</a:t>
            </a:r>
            <a:r>
              <a:rPr spc="-20" dirty="0"/>
              <a:t> </a:t>
            </a:r>
            <a:r>
              <a:rPr dirty="0"/>
              <a:t>PHÁ</a:t>
            </a:r>
            <a:r>
              <a:rPr spc="-15" dirty="0"/>
              <a:t> </a:t>
            </a:r>
            <a:r>
              <a:rPr dirty="0"/>
              <a:t>MỘT</a:t>
            </a:r>
            <a:r>
              <a:rPr spc="-65" dirty="0"/>
              <a:t> </a:t>
            </a:r>
            <a:r>
              <a:rPr spc="-10" dirty="0"/>
              <a:t>SỐ</a:t>
            </a:r>
            <a:r>
              <a:rPr dirty="0"/>
              <a:t> HÌNH</a:t>
            </a:r>
            <a:r>
              <a:rPr spc="-70" dirty="0"/>
              <a:t> </a:t>
            </a:r>
            <a:r>
              <a:rPr dirty="0"/>
              <a:t>THỨC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8" y="1309116"/>
            <a:ext cx="8935212" cy="29230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8509" y="4442205"/>
            <a:ext cx="2731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3600" b="1" spc="-24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b="1" spc="-195" dirty="0">
                <a:solidFill>
                  <a:srgbClr val="FF0000"/>
                </a:solidFill>
                <a:latin typeface="Arial"/>
                <a:cs typeface="Arial"/>
              </a:rPr>
              <a:t>â</a:t>
            </a:r>
            <a:r>
              <a:rPr sz="3600" b="1" spc="-29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600" b="1" spc="-5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680" dirty="0">
                <a:solidFill>
                  <a:srgbClr val="FF0000"/>
                </a:solidFill>
                <a:latin typeface="Arial"/>
                <a:cs typeface="Arial"/>
              </a:rPr>
              <a:t>Ê</a:t>
            </a:r>
            <a:r>
              <a:rPr sz="3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345" dirty="0">
                <a:solidFill>
                  <a:srgbClr val="FF0000"/>
                </a:solidFill>
                <a:latin typeface="Arial"/>
                <a:cs typeface="Arial"/>
              </a:rPr>
              <a:t>Đ</a:t>
            </a:r>
            <a:r>
              <a:rPr sz="3600" b="1" spc="-254" dirty="0">
                <a:solidFill>
                  <a:srgbClr val="FF0000"/>
                </a:solidFill>
                <a:latin typeface="Arial"/>
                <a:cs typeface="Arial"/>
              </a:rPr>
              <a:t>ê</a:t>
            </a:r>
            <a:r>
              <a:rPr sz="3600" b="1" spc="-7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8853" y="4514215"/>
            <a:ext cx="300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4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b="1" spc="-195" dirty="0">
                <a:solidFill>
                  <a:srgbClr val="FF0000"/>
                </a:solidFill>
                <a:latin typeface="Arial"/>
                <a:cs typeface="Arial"/>
              </a:rPr>
              <a:t>â</a:t>
            </a:r>
            <a:r>
              <a:rPr sz="3600" b="1" spc="-29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600" b="1" spc="-5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Gia</a:t>
            </a:r>
            <a:r>
              <a:rPr sz="3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6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b="1" spc="-85" dirty="0">
                <a:solidFill>
                  <a:srgbClr val="FF0000"/>
                </a:solidFill>
                <a:latin typeface="Arial"/>
                <a:cs typeface="Arial"/>
              </a:rPr>
              <a:t>ai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/>
              <a:t>TRÒ</a:t>
            </a:r>
            <a:r>
              <a:rPr spc="-5" dirty="0"/>
              <a:t> CHƠI</a:t>
            </a:r>
            <a:r>
              <a:rPr spc="-15" dirty="0"/>
              <a:t> </a:t>
            </a:r>
            <a:r>
              <a:rPr dirty="0"/>
              <a:t>KHÁM</a:t>
            </a:r>
            <a:r>
              <a:rPr spc="-20" dirty="0"/>
              <a:t> </a:t>
            </a:r>
            <a:r>
              <a:rPr dirty="0"/>
              <a:t>PHÁ</a:t>
            </a:r>
            <a:r>
              <a:rPr spc="-15" dirty="0"/>
              <a:t> </a:t>
            </a:r>
            <a:r>
              <a:rPr dirty="0"/>
              <a:t>MỘT</a:t>
            </a:r>
            <a:r>
              <a:rPr spc="-65" dirty="0"/>
              <a:t> </a:t>
            </a:r>
            <a:r>
              <a:rPr spc="-10" dirty="0"/>
              <a:t>SỐ</a:t>
            </a:r>
            <a:r>
              <a:rPr dirty="0"/>
              <a:t> HÌNH</a:t>
            </a:r>
            <a:r>
              <a:rPr spc="-70" dirty="0"/>
              <a:t> </a:t>
            </a:r>
            <a:r>
              <a:rPr dirty="0"/>
              <a:t>THỨC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895" y="981455"/>
            <a:ext cx="8620125" cy="2813685"/>
            <a:chOff x="310895" y="981455"/>
            <a:chExt cx="8620125" cy="2813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981455"/>
              <a:ext cx="4287012" cy="2813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8" y="981455"/>
              <a:ext cx="4287012" cy="28072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4612" y="4157217"/>
            <a:ext cx="2604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0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49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200" b="1" spc="-160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FF0000"/>
                </a:solidFill>
                <a:latin typeface="Arial"/>
                <a:cs typeface="Arial"/>
              </a:rPr>
              <a:t>Nhì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1934" y="4191380"/>
            <a:ext cx="2753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0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49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FF0000"/>
                </a:solidFill>
                <a:latin typeface="Arial"/>
                <a:cs typeface="Arial"/>
              </a:rPr>
              <a:t>H’</a:t>
            </a:r>
            <a:r>
              <a:rPr sz="3200" b="1" spc="-2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-254" dirty="0">
                <a:solidFill>
                  <a:srgbClr val="FF0000"/>
                </a:solidFill>
                <a:latin typeface="Arial"/>
                <a:cs typeface="Arial"/>
              </a:rPr>
              <a:t>ô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spc="-26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/>
              <a:t>TRÒ</a:t>
            </a:r>
            <a:r>
              <a:rPr spc="-5" dirty="0"/>
              <a:t> CHƠI</a:t>
            </a:r>
            <a:r>
              <a:rPr spc="-15" dirty="0"/>
              <a:t> </a:t>
            </a:r>
            <a:r>
              <a:rPr dirty="0"/>
              <a:t>KHÁM</a:t>
            </a:r>
            <a:r>
              <a:rPr spc="-20" dirty="0"/>
              <a:t> </a:t>
            </a:r>
            <a:r>
              <a:rPr dirty="0"/>
              <a:t>PHÁ</a:t>
            </a:r>
            <a:r>
              <a:rPr spc="-15" dirty="0"/>
              <a:t> </a:t>
            </a:r>
            <a:r>
              <a:rPr dirty="0"/>
              <a:t>MỘT</a:t>
            </a:r>
            <a:r>
              <a:rPr spc="-65" dirty="0"/>
              <a:t> </a:t>
            </a:r>
            <a:r>
              <a:rPr spc="-10" dirty="0"/>
              <a:t>SỐ</a:t>
            </a:r>
            <a:r>
              <a:rPr dirty="0"/>
              <a:t> HÌNH</a:t>
            </a:r>
            <a:r>
              <a:rPr spc="-70" dirty="0"/>
              <a:t> </a:t>
            </a:r>
            <a:r>
              <a:rPr dirty="0"/>
              <a:t>THỨC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831" y="1557527"/>
            <a:ext cx="8945880" cy="2987040"/>
            <a:chOff x="179831" y="1557527"/>
            <a:chExt cx="8945880" cy="2987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557527"/>
              <a:ext cx="4419600" cy="2878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1592579"/>
              <a:ext cx="4553711" cy="29519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4339" y="4670552"/>
            <a:ext cx="267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tộc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Mường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3854" y="4649470"/>
            <a:ext cx="2349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0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49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20" dirty="0">
                <a:solidFill>
                  <a:srgbClr val="FF0000"/>
                </a:solidFill>
                <a:latin typeface="Arial"/>
                <a:cs typeface="Arial"/>
              </a:rPr>
              <a:t>Nùng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/>
              <a:t>TRÒ</a:t>
            </a:r>
            <a:r>
              <a:rPr spc="-5" dirty="0"/>
              <a:t> CHƠI</a:t>
            </a:r>
            <a:r>
              <a:rPr spc="-15" dirty="0"/>
              <a:t> </a:t>
            </a:r>
            <a:r>
              <a:rPr dirty="0"/>
              <a:t>KHÁM</a:t>
            </a:r>
            <a:r>
              <a:rPr spc="-20" dirty="0"/>
              <a:t> </a:t>
            </a:r>
            <a:r>
              <a:rPr dirty="0"/>
              <a:t>PHÁ</a:t>
            </a:r>
            <a:r>
              <a:rPr spc="-15" dirty="0"/>
              <a:t> </a:t>
            </a:r>
            <a:r>
              <a:rPr dirty="0"/>
              <a:t>MỘT</a:t>
            </a:r>
            <a:r>
              <a:rPr spc="-65" dirty="0"/>
              <a:t> </a:t>
            </a:r>
            <a:r>
              <a:rPr spc="-10" dirty="0"/>
              <a:t>SỐ</a:t>
            </a:r>
            <a:r>
              <a:rPr dirty="0"/>
              <a:t> HÌNH</a:t>
            </a:r>
            <a:r>
              <a:rPr spc="-70" dirty="0"/>
              <a:t> </a:t>
            </a:r>
            <a:r>
              <a:rPr dirty="0"/>
              <a:t>THỨC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51459" y="1303019"/>
            <a:ext cx="8813800" cy="2976880"/>
            <a:chOff x="251459" y="1303019"/>
            <a:chExt cx="8813800" cy="29768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303019"/>
              <a:ext cx="4463796" cy="29397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1" y="1341119"/>
              <a:ext cx="4465320" cy="29382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66571" y="4517263"/>
            <a:ext cx="2152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0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49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04" dirty="0">
                <a:solidFill>
                  <a:srgbClr val="FF0000"/>
                </a:solidFill>
                <a:latin typeface="Arial"/>
                <a:cs typeface="Arial"/>
              </a:rPr>
              <a:t>Thái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972" y="4536185"/>
            <a:ext cx="2454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10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49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55" dirty="0">
                <a:solidFill>
                  <a:srgbClr val="FF0000"/>
                </a:solidFill>
                <a:latin typeface="Arial"/>
                <a:cs typeface="Arial"/>
              </a:rPr>
              <a:t>Ba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7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158" y="478663"/>
            <a:ext cx="7778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sz="4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sz="4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LẬT</a:t>
            </a:r>
            <a:r>
              <a:rPr sz="4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MẢNH</a:t>
            </a:r>
            <a:r>
              <a:rPr sz="4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GHÉP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1594230"/>
            <a:ext cx="6341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25" dirty="0">
                <a:solidFill>
                  <a:srgbClr val="000000"/>
                </a:solidFill>
                <a:latin typeface="Calibri"/>
                <a:cs typeface="Calibri"/>
              </a:rPr>
              <a:t>Trò</a:t>
            </a:r>
            <a:r>
              <a:rPr sz="4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0" dirty="0">
                <a:solidFill>
                  <a:srgbClr val="000000"/>
                </a:solidFill>
                <a:latin typeface="Calibri"/>
                <a:cs typeface="Calibri"/>
              </a:rPr>
              <a:t>chơi</a:t>
            </a:r>
            <a:r>
              <a:rPr sz="4800" b="0" spc="-15" dirty="0">
                <a:solidFill>
                  <a:srgbClr val="000000"/>
                </a:solidFill>
                <a:latin typeface="Calibri"/>
                <a:cs typeface="Calibri"/>
              </a:rPr>
              <a:t> “Lật </a:t>
            </a:r>
            <a:r>
              <a:rPr sz="4800" b="0" dirty="0">
                <a:solidFill>
                  <a:srgbClr val="000000"/>
                </a:solidFill>
                <a:latin typeface="Calibri"/>
                <a:cs typeface="Calibri"/>
              </a:rPr>
              <a:t>mảnh</a:t>
            </a:r>
            <a:r>
              <a:rPr sz="48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0" spc="-5" dirty="0">
                <a:solidFill>
                  <a:srgbClr val="000000"/>
                </a:solidFill>
                <a:latin typeface="Calibri"/>
                <a:cs typeface="Calibri"/>
              </a:rPr>
              <a:t>ghép”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62911"/>
            <a:ext cx="774763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-</a:t>
            </a:r>
            <a:r>
              <a:rPr sz="4400" spc="345" dirty="0">
                <a:latin typeface="Calibri"/>
                <a:cs typeface="Calibri"/>
              </a:rPr>
              <a:t> </a:t>
            </a:r>
            <a:r>
              <a:rPr sz="4400" spc="-85" dirty="0">
                <a:latin typeface="Calibri"/>
                <a:cs typeface="Calibri"/>
              </a:rPr>
              <a:t>Trên</a:t>
            </a:r>
            <a:r>
              <a:rPr sz="4400" dirty="0">
                <a:latin typeface="Calibri"/>
                <a:cs typeface="Calibri"/>
              </a:rPr>
              <a:t> màn </a:t>
            </a:r>
            <a:r>
              <a:rPr sz="4400" spc="-5" dirty="0">
                <a:latin typeface="Calibri"/>
                <a:cs typeface="Calibri"/>
              </a:rPr>
              <a:t>hình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các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mảnh ghép</a:t>
            </a:r>
            <a:endParaRPr sz="4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tương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ứng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với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các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câu</a:t>
            </a:r>
            <a:r>
              <a:rPr sz="4400" dirty="0">
                <a:latin typeface="Calibri"/>
                <a:cs typeface="Calibri"/>
              </a:rPr>
              <a:t> hỏi,</a:t>
            </a:r>
            <a:r>
              <a:rPr sz="4400" spc="-5" dirty="0">
                <a:latin typeface="Calibri"/>
                <a:cs typeface="Calibri"/>
              </a:rPr>
              <a:t> HS </a:t>
            </a:r>
            <a:r>
              <a:rPr sz="4400" spc="5" dirty="0">
                <a:latin typeface="Calibri"/>
                <a:cs typeface="Calibri"/>
              </a:rPr>
              <a:t>sẽ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lần lượt chọn mảnh ghép </a:t>
            </a:r>
            <a:r>
              <a:rPr sz="4400" spc="-30" dirty="0">
                <a:latin typeface="Calibri"/>
                <a:cs typeface="Calibri"/>
              </a:rPr>
              <a:t>và trả 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lời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câu</a:t>
            </a:r>
            <a:r>
              <a:rPr sz="4400" dirty="0">
                <a:latin typeface="Calibri"/>
                <a:cs typeface="Calibri"/>
              </a:rPr>
              <a:t> hỏi.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20" dirty="0">
                <a:latin typeface="Calibri"/>
                <a:cs typeface="Calibri"/>
              </a:rPr>
              <a:t>Trả</a:t>
            </a:r>
            <a:r>
              <a:rPr sz="4400" dirty="0">
                <a:latin typeface="Calibri"/>
                <a:cs typeface="Calibri"/>
              </a:rPr>
              <a:t> lời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đúng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sẽ được 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lật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mảnh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ghép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8052" y="222504"/>
            <a:ext cx="6334125" cy="1110615"/>
            <a:chOff x="1178052" y="222504"/>
            <a:chExt cx="6334125" cy="111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052" y="800100"/>
              <a:ext cx="989837" cy="4137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255270"/>
              <a:ext cx="399795" cy="8115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5000" y="254635"/>
              <a:ext cx="400050" cy="812165"/>
            </a:xfrm>
            <a:custGeom>
              <a:avLst/>
              <a:gdLst/>
              <a:ahLst/>
              <a:cxnLst/>
              <a:rect l="l" t="t" r="r" b="b"/>
              <a:pathLst>
                <a:path w="400050" h="812165">
                  <a:moveTo>
                    <a:pt x="0" y="0"/>
                  </a:moveTo>
                  <a:lnTo>
                    <a:pt x="39050" y="0"/>
                  </a:lnTo>
                  <a:lnTo>
                    <a:pt x="78089" y="0"/>
                  </a:lnTo>
                  <a:lnTo>
                    <a:pt x="117103" y="0"/>
                  </a:lnTo>
                  <a:lnTo>
                    <a:pt x="156082" y="0"/>
                  </a:lnTo>
                  <a:lnTo>
                    <a:pt x="156082" y="50988"/>
                  </a:lnTo>
                  <a:lnTo>
                    <a:pt x="156082" y="611759"/>
                  </a:lnTo>
                  <a:lnTo>
                    <a:pt x="204837" y="611759"/>
                  </a:lnTo>
                  <a:lnTo>
                    <a:pt x="253574" y="611759"/>
                  </a:lnTo>
                  <a:lnTo>
                    <a:pt x="302304" y="611759"/>
                  </a:lnTo>
                  <a:lnTo>
                    <a:pt x="351041" y="611759"/>
                  </a:lnTo>
                  <a:lnTo>
                    <a:pt x="399795" y="611759"/>
                  </a:lnTo>
                  <a:lnTo>
                    <a:pt x="399795" y="661745"/>
                  </a:lnTo>
                  <a:lnTo>
                    <a:pt x="399795" y="711708"/>
                  </a:lnTo>
                  <a:lnTo>
                    <a:pt x="399795" y="761670"/>
                  </a:lnTo>
                  <a:lnTo>
                    <a:pt x="399795" y="811657"/>
                  </a:lnTo>
                  <a:lnTo>
                    <a:pt x="349831" y="811657"/>
                  </a:lnTo>
                  <a:lnTo>
                    <a:pt x="0" y="811657"/>
                  </a:lnTo>
                  <a:lnTo>
                    <a:pt x="0" y="760934"/>
                  </a:lnTo>
                  <a:lnTo>
                    <a:pt x="0" y="5072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744" y="818387"/>
              <a:ext cx="752094" cy="4869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7938" y="288925"/>
              <a:ext cx="280834" cy="9622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6588" y="831595"/>
              <a:ext cx="123189" cy="154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654" y="1106170"/>
              <a:ext cx="107695" cy="1511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47849" y="522097"/>
              <a:ext cx="281305" cy="556895"/>
            </a:xfrm>
            <a:custGeom>
              <a:avLst/>
              <a:gdLst/>
              <a:ahLst/>
              <a:cxnLst/>
              <a:rect l="l" t="t" r="r" b="b"/>
              <a:pathLst>
                <a:path w="281305" h="556894">
                  <a:moveTo>
                    <a:pt x="145161" y="0"/>
                  </a:moveTo>
                  <a:lnTo>
                    <a:pt x="193506" y="6322"/>
                  </a:lnTo>
                  <a:lnTo>
                    <a:pt x="230378" y="25717"/>
                  </a:lnTo>
                  <a:lnTo>
                    <a:pt x="256891" y="58800"/>
                  </a:lnTo>
                  <a:lnTo>
                    <a:pt x="273303" y="106806"/>
                  </a:lnTo>
                  <a:lnTo>
                    <a:pt x="279019" y="147383"/>
                  </a:lnTo>
                  <a:lnTo>
                    <a:pt x="280924" y="194817"/>
                  </a:lnTo>
                  <a:lnTo>
                    <a:pt x="280924" y="242279"/>
                  </a:lnTo>
                  <a:lnTo>
                    <a:pt x="280924" y="289741"/>
                  </a:lnTo>
                  <a:lnTo>
                    <a:pt x="280924" y="532256"/>
                  </a:lnTo>
                  <a:lnTo>
                    <a:pt x="279781" y="536320"/>
                  </a:lnTo>
                  <a:lnTo>
                    <a:pt x="277494" y="539241"/>
                  </a:lnTo>
                  <a:lnTo>
                    <a:pt x="275208" y="542163"/>
                  </a:lnTo>
                  <a:lnTo>
                    <a:pt x="271525" y="544322"/>
                  </a:lnTo>
                  <a:lnTo>
                    <a:pt x="266573" y="545591"/>
                  </a:lnTo>
                  <a:lnTo>
                    <a:pt x="261619" y="546862"/>
                  </a:lnTo>
                  <a:lnTo>
                    <a:pt x="254381" y="547497"/>
                  </a:lnTo>
                  <a:lnTo>
                    <a:pt x="244728" y="547497"/>
                  </a:lnTo>
                  <a:lnTo>
                    <a:pt x="234442" y="547497"/>
                  </a:lnTo>
                  <a:lnTo>
                    <a:pt x="226821" y="546862"/>
                  </a:lnTo>
                  <a:lnTo>
                    <a:pt x="222123" y="545591"/>
                  </a:lnTo>
                  <a:lnTo>
                    <a:pt x="217424" y="544322"/>
                  </a:lnTo>
                  <a:lnTo>
                    <a:pt x="214121" y="542163"/>
                  </a:lnTo>
                  <a:lnTo>
                    <a:pt x="212217" y="539241"/>
                  </a:lnTo>
                  <a:lnTo>
                    <a:pt x="210184" y="536320"/>
                  </a:lnTo>
                  <a:lnTo>
                    <a:pt x="209169" y="532256"/>
                  </a:lnTo>
                  <a:lnTo>
                    <a:pt x="209169" y="487679"/>
                  </a:lnTo>
                  <a:lnTo>
                    <a:pt x="199386" y="503156"/>
                  </a:lnTo>
                  <a:lnTo>
                    <a:pt x="165988" y="538606"/>
                  </a:lnTo>
                  <a:lnTo>
                    <a:pt x="126519" y="555751"/>
                  </a:lnTo>
                  <a:lnTo>
                    <a:pt x="112013" y="556894"/>
                  </a:lnTo>
                  <a:lnTo>
                    <a:pt x="100060" y="556254"/>
                  </a:lnTo>
                  <a:lnTo>
                    <a:pt x="57126" y="540972"/>
                  </a:lnTo>
                  <a:lnTo>
                    <a:pt x="24524" y="505541"/>
                  </a:lnTo>
                  <a:lnTo>
                    <a:pt x="8255" y="466089"/>
                  </a:lnTo>
                  <a:lnTo>
                    <a:pt x="521" y="415655"/>
                  </a:lnTo>
                  <a:lnTo>
                    <a:pt x="0" y="396366"/>
                  </a:lnTo>
                  <a:lnTo>
                    <a:pt x="664" y="375459"/>
                  </a:lnTo>
                  <a:lnTo>
                    <a:pt x="10540" y="321310"/>
                  </a:lnTo>
                  <a:lnTo>
                    <a:pt x="32097" y="279804"/>
                  </a:lnTo>
                  <a:lnTo>
                    <a:pt x="65293" y="250650"/>
                  </a:lnTo>
                  <a:lnTo>
                    <a:pt x="109872" y="233664"/>
                  </a:lnTo>
                  <a:lnTo>
                    <a:pt x="165862" y="228091"/>
                  </a:lnTo>
                  <a:lnTo>
                    <a:pt x="173313" y="228091"/>
                  </a:lnTo>
                  <a:lnTo>
                    <a:pt x="180800" y="228091"/>
                  </a:lnTo>
                  <a:lnTo>
                    <a:pt x="188311" y="228091"/>
                  </a:lnTo>
                  <a:lnTo>
                    <a:pt x="195833" y="228091"/>
                  </a:lnTo>
                  <a:lnTo>
                    <a:pt x="195833" y="220587"/>
                  </a:lnTo>
                  <a:lnTo>
                    <a:pt x="195833" y="213105"/>
                  </a:lnTo>
                  <a:lnTo>
                    <a:pt x="195833" y="205624"/>
                  </a:lnTo>
                  <a:lnTo>
                    <a:pt x="195833" y="198119"/>
                  </a:lnTo>
                  <a:lnTo>
                    <a:pt x="195645" y="186858"/>
                  </a:lnTo>
                  <a:lnTo>
                    <a:pt x="188991" y="141462"/>
                  </a:lnTo>
                  <a:lnTo>
                    <a:pt x="165226" y="111251"/>
                  </a:lnTo>
                  <a:lnTo>
                    <a:pt x="137540" y="105663"/>
                  </a:lnTo>
                  <a:lnTo>
                    <a:pt x="126970" y="106160"/>
                  </a:lnTo>
                  <a:lnTo>
                    <a:pt x="90493" y="117411"/>
                  </a:lnTo>
                  <a:lnTo>
                    <a:pt x="56562" y="139620"/>
                  </a:lnTo>
                  <a:lnTo>
                    <a:pt x="40893" y="152907"/>
                  </a:lnTo>
                  <a:lnTo>
                    <a:pt x="36068" y="155575"/>
                  </a:lnTo>
                  <a:lnTo>
                    <a:pt x="32384" y="155575"/>
                  </a:lnTo>
                  <a:lnTo>
                    <a:pt x="29844" y="155575"/>
                  </a:lnTo>
                  <a:lnTo>
                    <a:pt x="27686" y="154177"/>
                  </a:lnTo>
                  <a:lnTo>
                    <a:pt x="17271" y="115824"/>
                  </a:lnTo>
                  <a:lnTo>
                    <a:pt x="16890" y="108076"/>
                  </a:lnTo>
                  <a:lnTo>
                    <a:pt x="16890" y="99567"/>
                  </a:lnTo>
                  <a:lnTo>
                    <a:pt x="21970" y="59816"/>
                  </a:lnTo>
                  <a:lnTo>
                    <a:pt x="48373" y="31994"/>
                  </a:lnTo>
                  <a:lnTo>
                    <a:pt x="87296" y="11239"/>
                  </a:lnTo>
                  <a:lnTo>
                    <a:pt x="125079" y="1269"/>
                  </a:lnTo>
                  <a:lnTo>
                    <a:pt x="135042" y="313"/>
                  </a:lnTo>
                  <a:lnTo>
                    <a:pt x="145161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4425" y="282829"/>
              <a:ext cx="226059" cy="189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1388" y="800100"/>
              <a:ext cx="906018" cy="4137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8336" y="255270"/>
              <a:ext cx="474599" cy="81152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88336" y="254635"/>
              <a:ext cx="474980" cy="812165"/>
            </a:xfrm>
            <a:custGeom>
              <a:avLst/>
              <a:gdLst/>
              <a:ahLst/>
              <a:cxnLst/>
              <a:rect l="l" t="t" r="r" b="b"/>
              <a:pathLst>
                <a:path w="474980" h="812165">
                  <a:moveTo>
                    <a:pt x="0" y="0"/>
                  </a:moveTo>
                  <a:lnTo>
                    <a:pt x="0" y="0"/>
                  </a:lnTo>
                  <a:lnTo>
                    <a:pt x="474599" y="0"/>
                  </a:lnTo>
                  <a:lnTo>
                    <a:pt x="474599" y="50101"/>
                  </a:lnTo>
                  <a:lnTo>
                    <a:pt x="474599" y="100203"/>
                  </a:lnTo>
                  <a:lnTo>
                    <a:pt x="474599" y="150304"/>
                  </a:lnTo>
                  <a:lnTo>
                    <a:pt x="474599" y="200406"/>
                  </a:lnTo>
                  <a:lnTo>
                    <a:pt x="434784" y="200406"/>
                  </a:lnTo>
                  <a:lnTo>
                    <a:pt x="394970" y="200406"/>
                  </a:lnTo>
                  <a:lnTo>
                    <a:pt x="355155" y="200406"/>
                  </a:lnTo>
                  <a:lnTo>
                    <a:pt x="315340" y="200406"/>
                  </a:lnTo>
                  <a:lnTo>
                    <a:pt x="315340" y="251335"/>
                  </a:lnTo>
                  <a:lnTo>
                    <a:pt x="315340" y="811657"/>
                  </a:lnTo>
                  <a:lnTo>
                    <a:pt x="276288" y="811657"/>
                  </a:lnTo>
                  <a:lnTo>
                    <a:pt x="237236" y="811657"/>
                  </a:lnTo>
                  <a:lnTo>
                    <a:pt x="198183" y="811657"/>
                  </a:lnTo>
                  <a:lnTo>
                    <a:pt x="159131" y="811657"/>
                  </a:lnTo>
                  <a:lnTo>
                    <a:pt x="159131" y="760727"/>
                  </a:lnTo>
                  <a:lnTo>
                    <a:pt x="159131" y="200406"/>
                  </a:lnTo>
                  <a:lnTo>
                    <a:pt x="119389" y="200406"/>
                  </a:lnTo>
                  <a:lnTo>
                    <a:pt x="79613" y="200406"/>
                  </a:lnTo>
                  <a:lnTo>
                    <a:pt x="39812" y="200406"/>
                  </a:lnTo>
                  <a:lnTo>
                    <a:pt x="0" y="200406"/>
                  </a:lnTo>
                  <a:lnTo>
                    <a:pt x="0" y="150304"/>
                  </a:lnTo>
                  <a:lnTo>
                    <a:pt x="0" y="100203"/>
                  </a:lnTo>
                  <a:lnTo>
                    <a:pt x="0" y="50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2552" y="905255"/>
              <a:ext cx="1052322" cy="3086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0877" y="465074"/>
              <a:ext cx="621157" cy="6012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60877" y="465074"/>
              <a:ext cx="621665" cy="601345"/>
            </a:xfrm>
            <a:custGeom>
              <a:avLst/>
              <a:gdLst/>
              <a:ahLst/>
              <a:cxnLst/>
              <a:rect l="l" t="t" r="r" b="b"/>
              <a:pathLst>
                <a:path w="621664" h="601344">
                  <a:moveTo>
                    <a:pt x="257683" y="0"/>
                  </a:moveTo>
                  <a:lnTo>
                    <a:pt x="296925" y="6207"/>
                  </a:lnTo>
                  <a:lnTo>
                    <a:pt x="339215" y="38873"/>
                  </a:lnTo>
                  <a:lnTo>
                    <a:pt x="360118" y="75934"/>
                  </a:lnTo>
                  <a:lnTo>
                    <a:pt x="368808" y="99060"/>
                  </a:lnTo>
                  <a:lnTo>
                    <a:pt x="385000" y="72582"/>
                  </a:lnTo>
                  <a:lnTo>
                    <a:pt x="415099" y="33391"/>
                  </a:lnTo>
                  <a:lnTo>
                    <a:pt x="459406" y="5159"/>
                  </a:lnTo>
                  <a:lnTo>
                    <a:pt x="496188" y="0"/>
                  </a:lnTo>
                  <a:lnTo>
                    <a:pt x="524001" y="3502"/>
                  </a:lnTo>
                  <a:lnTo>
                    <a:pt x="569912" y="31557"/>
                  </a:lnTo>
                  <a:lnTo>
                    <a:pt x="602511" y="88187"/>
                  </a:lnTo>
                  <a:lnTo>
                    <a:pt x="612870" y="128158"/>
                  </a:lnTo>
                  <a:lnTo>
                    <a:pt x="619085" y="176059"/>
                  </a:lnTo>
                  <a:lnTo>
                    <a:pt x="621157" y="231901"/>
                  </a:lnTo>
                  <a:lnTo>
                    <a:pt x="621157" y="284650"/>
                  </a:lnTo>
                  <a:lnTo>
                    <a:pt x="621157" y="337409"/>
                  </a:lnTo>
                  <a:lnTo>
                    <a:pt x="621157" y="601217"/>
                  </a:lnTo>
                  <a:lnTo>
                    <a:pt x="585989" y="601217"/>
                  </a:lnTo>
                  <a:lnTo>
                    <a:pt x="550799" y="601217"/>
                  </a:lnTo>
                  <a:lnTo>
                    <a:pt x="515608" y="601217"/>
                  </a:lnTo>
                  <a:lnTo>
                    <a:pt x="480440" y="601217"/>
                  </a:lnTo>
                  <a:lnTo>
                    <a:pt x="480440" y="553374"/>
                  </a:lnTo>
                  <a:lnTo>
                    <a:pt x="480440" y="266191"/>
                  </a:lnTo>
                  <a:lnTo>
                    <a:pt x="479845" y="247568"/>
                  </a:lnTo>
                  <a:lnTo>
                    <a:pt x="470915" y="207010"/>
                  </a:lnTo>
                  <a:lnTo>
                    <a:pt x="435863" y="176529"/>
                  </a:lnTo>
                  <a:lnTo>
                    <a:pt x="424078" y="178337"/>
                  </a:lnTo>
                  <a:lnTo>
                    <a:pt x="395986" y="205359"/>
                  </a:lnTo>
                  <a:lnTo>
                    <a:pt x="384667" y="242871"/>
                  </a:lnTo>
                  <a:lnTo>
                    <a:pt x="380873" y="297814"/>
                  </a:lnTo>
                  <a:lnTo>
                    <a:pt x="380873" y="348370"/>
                  </a:lnTo>
                  <a:lnTo>
                    <a:pt x="380873" y="398939"/>
                  </a:lnTo>
                  <a:lnTo>
                    <a:pt x="380873" y="449516"/>
                  </a:lnTo>
                  <a:lnTo>
                    <a:pt x="380873" y="500093"/>
                  </a:lnTo>
                  <a:lnTo>
                    <a:pt x="380873" y="550662"/>
                  </a:lnTo>
                  <a:lnTo>
                    <a:pt x="380873" y="601217"/>
                  </a:lnTo>
                  <a:lnTo>
                    <a:pt x="345725" y="601217"/>
                  </a:lnTo>
                  <a:lnTo>
                    <a:pt x="310578" y="601217"/>
                  </a:lnTo>
                  <a:lnTo>
                    <a:pt x="275431" y="601217"/>
                  </a:lnTo>
                  <a:lnTo>
                    <a:pt x="240284" y="601217"/>
                  </a:lnTo>
                  <a:lnTo>
                    <a:pt x="240284" y="547242"/>
                  </a:lnTo>
                  <a:lnTo>
                    <a:pt x="240284" y="277367"/>
                  </a:lnTo>
                  <a:lnTo>
                    <a:pt x="240115" y="259508"/>
                  </a:lnTo>
                  <a:lnTo>
                    <a:pt x="234817" y="214211"/>
                  </a:lnTo>
                  <a:lnTo>
                    <a:pt x="209867" y="178863"/>
                  </a:lnTo>
                  <a:lnTo>
                    <a:pt x="195961" y="175513"/>
                  </a:lnTo>
                  <a:lnTo>
                    <a:pt x="184409" y="177347"/>
                  </a:lnTo>
                  <a:lnTo>
                    <a:pt x="156210" y="204850"/>
                  </a:lnTo>
                  <a:lnTo>
                    <a:pt x="144557" y="243554"/>
                  </a:lnTo>
                  <a:lnTo>
                    <a:pt x="140715" y="301116"/>
                  </a:lnTo>
                  <a:lnTo>
                    <a:pt x="140715" y="351145"/>
                  </a:lnTo>
                  <a:lnTo>
                    <a:pt x="140715" y="401160"/>
                  </a:lnTo>
                  <a:lnTo>
                    <a:pt x="140715" y="451167"/>
                  </a:lnTo>
                  <a:lnTo>
                    <a:pt x="140715" y="501174"/>
                  </a:lnTo>
                  <a:lnTo>
                    <a:pt x="140715" y="551189"/>
                  </a:lnTo>
                  <a:lnTo>
                    <a:pt x="140715" y="601217"/>
                  </a:lnTo>
                  <a:lnTo>
                    <a:pt x="105495" y="601217"/>
                  </a:lnTo>
                  <a:lnTo>
                    <a:pt x="70310" y="601217"/>
                  </a:lnTo>
                  <a:lnTo>
                    <a:pt x="35149" y="601217"/>
                  </a:lnTo>
                  <a:lnTo>
                    <a:pt x="0" y="601217"/>
                  </a:lnTo>
                  <a:lnTo>
                    <a:pt x="0" y="552225"/>
                  </a:lnTo>
                  <a:lnTo>
                    <a:pt x="0" y="13208"/>
                  </a:lnTo>
                  <a:lnTo>
                    <a:pt x="32765" y="13208"/>
                  </a:lnTo>
                  <a:lnTo>
                    <a:pt x="65531" y="13208"/>
                  </a:lnTo>
                  <a:lnTo>
                    <a:pt x="98297" y="13208"/>
                  </a:lnTo>
                  <a:lnTo>
                    <a:pt x="131063" y="13208"/>
                  </a:lnTo>
                  <a:lnTo>
                    <a:pt x="131063" y="34659"/>
                  </a:lnTo>
                  <a:lnTo>
                    <a:pt x="131063" y="56134"/>
                  </a:lnTo>
                  <a:lnTo>
                    <a:pt x="131063" y="77608"/>
                  </a:lnTo>
                  <a:lnTo>
                    <a:pt x="131063" y="99060"/>
                  </a:lnTo>
                  <a:lnTo>
                    <a:pt x="145206" y="74130"/>
                  </a:lnTo>
                  <a:lnTo>
                    <a:pt x="173730" y="35891"/>
                  </a:lnTo>
                  <a:lnTo>
                    <a:pt x="219932" y="5635"/>
                  </a:lnTo>
                  <a:lnTo>
                    <a:pt x="238057" y="1406"/>
                  </a:lnTo>
                  <a:lnTo>
                    <a:pt x="257683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1963" y="787908"/>
              <a:ext cx="762762" cy="4320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7909" y="228600"/>
              <a:ext cx="280834" cy="8503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26559" y="831595"/>
              <a:ext cx="123063" cy="1549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47819" y="228600"/>
              <a:ext cx="281305" cy="850900"/>
            </a:xfrm>
            <a:custGeom>
              <a:avLst/>
              <a:gdLst/>
              <a:ahLst/>
              <a:cxnLst/>
              <a:rect l="l" t="t" r="r" b="b"/>
              <a:pathLst>
                <a:path w="281304" h="850900">
                  <a:moveTo>
                    <a:pt x="145033" y="293497"/>
                  </a:moveTo>
                  <a:lnTo>
                    <a:pt x="193486" y="299819"/>
                  </a:lnTo>
                  <a:lnTo>
                    <a:pt x="230330" y="319214"/>
                  </a:lnTo>
                  <a:lnTo>
                    <a:pt x="256891" y="352298"/>
                  </a:lnTo>
                  <a:lnTo>
                    <a:pt x="273303" y="400303"/>
                  </a:lnTo>
                  <a:lnTo>
                    <a:pt x="279018" y="440880"/>
                  </a:lnTo>
                  <a:lnTo>
                    <a:pt x="280924" y="488314"/>
                  </a:lnTo>
                  <a:lnTo>
                    <a:pt x="280924" y="535776"/>
                  </a:lnTo>
                  <a:lnTo>
                    <a:pt x="280924" y="583238"/>
                  </a:lnTo>
                  <a:lnTo>
                    <a:pt x="280924" y="825753"/>
                  </a:lnTo>
                  <a:lnTo>
                    <a:pt x="279780" y="829817"/>
                  </a:lnTo>
                  <a:lnTo>
                    <a:pt x="277494" y="832738"/>
                  </a:lnTo>
                  <a:lnTo>
                    <a:pt x="275081" y="835660"/>
                  </a:lnTo>
                  <a:lnTo>
                    <a:pt x="271525" y="837819"/>
                  </a:lnTo>
                  <a:lnTo>
                    <a:pt x="266572" y="839088"/>
                  </a:lnTo>
                  <a:lnTo>
                    <a:pt x="261619" y="840359"/>
                  </a:lnTo>
                  <a:lnTo>
                    <a:pt x="254380" y="840994"/>
                  </a:lnTo>
                  <a:lnTo>
                    <a:pt x="244728" y="840994"/>
                  </a:lnTo>
                  <a:lnTo>
                    <a:pt x="234314" y="840994"/>
                  </a:lnTo>
                  <a:lnTo>
                    <a:pt x="226821" y="840359"/>
                  </a:lnTo>
                  <a:lnTo>
                    <a:pt x="222122" y="839088"/>
                  </a:lnTo>
                  <a:lnTo>
                    <a:pt x="217424" y="837819"/>
                  </a:lnTo>
                  <a:lnTo>
                    <a:pt x="214121" y="835660"/>
                  </a:lnTo>
                  <a:lnTo>
                    <a:pt x="212089" y="832738"/>
                  </a:lnTo>
                  <a:lnTo>
                    <a:pt x="210184" y="829817"/>
                  </a:lnTo>
                  <a:lnTo>
                    <a:pt x="209168" y="825753"/>
                  </a:lnTo>
                  <a:lnTo>
                    <a:pt x="209168" y="820547"/>
                  </a:lnTo>
                  <a:lnTo>
                    <a:pt x="209168" y="810734"/>
                  </a:lnTo>
                  <a:lnTo>
                    <a:pt x="209168" y="800909"/>
                  </a:lnTo>
                  <a:lnTo>
                    <a:pt x="209168" y="791061"/>
                  </a:lnTo>
                  <a:lnTo>
                    <a:pt x="209168" y="781176"/>
                  </a:lnTo>
                  <a:lnTo>
                    <a:pt x="199386" y="796653"/>
                  </a:lnTo>
                  <a:lnTo>
                    <a:pt x="165988" y="832103"/>
                  </a:lnTo>
                  <a:lnTo>
                    <a:pt x="126519" y="849248"/>
                  </a:lnTo>
                  <a:lnTo>
                    <a:pt x="112013" y="850391"/>
                  </a:lnTo>
                  <a:lnTo>
                    <a:pt x="99988" y="849751"/>
                  </a:lnTo>
                  <a:lnTo>
                    <a:pt x="57124" y="834469"/>
                  </a:lnTo>
                  <a:lnTo>
                    <a:pt x="24453" y="799038"/>
                  </a:lnTo>
                  <a:lnTo>
                    <a:pt x="8254" y="759587"/>
                  </a:lnTo>
                  <a:lnTo>
                    <a:pt x="521" y="709152"/>
                  </a:lnTo>
                  <a:lnTo>
                    <a:pt x="0" y="689863"/>
                  </a:lnTo>
                  <a:lnTo>
                    <a:pt x="664" y="668956"/>
                  </a:lnTo>
                  <a:lnTo>
                    <a:pt x="10540" y="614807"/>
                  </a:lnTo>
                  <a:lnTo>
                    <a:pt x="32097" y="573301"/>
                  </a:lnTo>
                  <a:lnTo>
                    <a:pt x="65246" y="544147"/>
                  </a:lnTo>
                  <a:lnTo>
                    <a:pt x="109870" y="527161"/>
                  </a:lnTo>
                  <a:lnTo>
                    <a:pt x="165734" y="521588"/>
                  </a:lnTo>
                  <a:lnTo>
                    <a:pt x="173257" y="521588"/>
                  </a:lnTo>
                  <a:lnTo>
                    <a:pt x="180768" y="521588"/>
                  </a:lnTo>
                  <a:lnTo>
                    <a:pt x="188255" y="521588"/>
                  </a:lnTo>
                  <a:lnTo>
                    <a:pt x="195706" y="521588"/>
                  </a:lnTo>
                  <a:lnTo>
                    <a:pt x="195706" y="514084"/>
                  </a:lnTo>
                  <a:lnTo>
                    <a:pt x="195706" y="506602"/>
                  </a:lnTo>
                  <a:lnTo>
                    <a:pt x="195706" y="499121"/>
                  </a:lnTo>
                  <a:lnTo>
                    <a:pt x="195706" y="491616"/>
                  </a:lnTo>
                  <a:lnTo>
                    <a:pt x="195536" y="480355"/>
                  </a:lnTo>
                  <a:lnTo>
                    <a:pt x="188960" y="434959"/>
                  </a:lnTo>
                  <a:lnTo>
                    <a:pt x="165226" y="404749"/>
                  </a:lnTo>
                  <a:lnTo>
                    <a:pt x="137540" y="399161"/>
                  </a:lnTo>
                  <a:lnTo>
                    <a:pt x="126968" y="399657"/>
                  </a:lnTo>
                  <a:lnTo>
                    <a:pt x="90439" y="410908"/>
                  </a:lnTo>
                  <a:lnTo>
                    <a:pt x="56562" y="433117"/>
                  </a:lnTo>
                  <a:lnTo>
                    <a:pt x="40893" y="446404"/>
                  </a:lnTo>
                  <a:lnTo>
                    <a:pt x="36067" y="449072"/>
                  </a:lnTo>
                  <a:lnTo>
                    <a:pt x="32384" y="449072"/>
                  </a:lnTo>
                  <a:lnTo>
                    <a:pt x="29844" y="449072"/>
                  </a:lnTo>
                  <a:lnTo>
                    <a:pt x="27558" y="447675"/>
                  </a:lnTo>
                  <a:lnTo>
                    <a:pt x="25653" y="445135"/>
                  </a:lnTo>
                  <a:lnTo>
                    <a:pt x="23749" y="442595"/>
                  </a:lnTo>
                  <a:lnTo>
                    <a:pt x="22097" y="438912"/>
                  </a:lnTo>
                  <a:lnTo>
                    <a:pt x="20827" y="434086"/>
                  </a:lnTo>
                  <a:lnTo>
                    <a:pt x="19557" y="429260"/>
                  </a:lnTo>
                  <a:lnTo>
                    <a:pt x="18541" y="423417"/>
                  </a:lnTo>
                  <a:lnTo>
                    <a:pt x="17906" y="416305"/>
                  </a:lnTo>
                  <a:lnTo>
                    <a:pt x="17271" y="409321"/>
                  </a:lnTo>
                  <a:lnTo>
                    <a:pt x="16890" y="401574"/>
                  </a:lnTo>
                  <a:lnTo>
                    <a:pt x="16890" y="393064"/>
                  </a:lnTo>
                  <a:lnTo>
                    <a:pt x="16988" y="384944"/>
                  </a:lnTo>
                  <a:lnTo>
                    <a:pt x="28320" y="342646"/>
                  </a:lnTo>
                  <a:lnTo>
                    <a:pt x="62503" y="316501"/>
                  </a:lnTo>
                  <a:lnTo>
                    <a:pt x="105663" y="298703"/>
                  </a:lnTo>
                  <a:lnTo>
                    <a:pt x="134989" y="293810"/>
                  </a:lnTo>
                  <a:lnTo>
                    <a:pt x="145033" y="293497"/>
                  </a:lnTo>
                  <a:close/>
                </a:path>
                <a:path w="281304" h="850900">
                  <a:moveTo>
                    <a:pt x="151256" y="0"/>
                  </a:moveTo>
                  <a:lnTo>
                    <a:pt x="188309" y="12378"/>
                  </a:lnTo>
                  <a:lnTo>
                    <a:pt x="210899" y="44783"/>
                  </a:lnTo>
                  <a:lnTo>
                    <a:pt x="219958" y="90154"/>
                  </a:lnTo>
                  <a:lnTo>
                    <a:pt x="220217" y="100202"/>
                  </a:lnTo>
                  <a:lnTo>
                    <a:pt x="219481" y="119177"/>
                  </a:lnTo>
                  <a:lnTo>
                    <a:pt x="208533" y="164719"/>
                  </a:lnTo>
                  <a:lnTo>
                    <a:pt x="175767" y="197103"/>
                  </a:lnTo>
                  <a:lnTo>
                    <a:pt x="175513" y="201549"/>
                  </a:lnTo>
                  <a:lnTo>
                    <a:pt x="175387" y="205994"/>
                  </a:lnTo>
                  <a:lnTo>
                    <a:pt x="175259" y="210438"/>
                  </a:lnTo>
                  <a:lnTo>
                    <a:pt x="175132" y="214884"/>
                  </a:lnTo>
                  <a:lnTo>
                    <a:pt x="175132" y="219201"/>
                  </a:lnTo>
                  <a:lnTo>
                    <a:pt x="175132" y="223647"/>
                  </a:lnTo>
                  <a:lnTo>
                    <a:pt x="174625" y="232537"/>
                  </a:lnTo>
                  <a:lnTo>
                    <a:pt x="172465" y="239267"/>
                  </a:lnTo>
                  <a:lnTo>
                    <a:pt x="168655" y="243839"/>
                  </a:lnTo>
                  <a:lnTo>
                    <a:pt x="164972" y="248538"/>
                  </a:lnTo>
                  <a:lnTo>
                    <a:pt x="158368" y="250825"/>
                  </a:lnTo>
                  <a:lnTo>
                    <a:pt x="149225" y="250825"/>
                  </a:lnTo>
                  <a:lnTo>
                    <a:pt x="139572" y="250825"/>
                  </a:lnTo>
                  <a:lnTo>
                    <a:pt x="132841" y="248792"/>
                  </a:lnTo>
                  <a:lnTo>
                    <a:pt x="128904" y="244728"/>
                  </a:lnTo>
                  <a:lnTo>
                    <a:pt x="124967" y="240664"/>
                  </a:lnTo>
                  <a:lnTo>
                    <a:pt x="123062" y="233425"/>
                  </a:lnTo>
                  <a:lnTo>
                    <a:pt x="123062" y="223138"/>
                  </a:lnTo>
                  <a:lnTo>
                    <a:pt x="122872" y="210278"/>
                  </a:lnTo>
                  <a:lnTo>
                    <a:pt x="122681" y="197405"/>
                  </a:lnTo>
                  <a:lnTo>
                    <a:pt x="122491" y="184509"/>
                  </a:lnTo>
                  <a:lnTo>
                    <a:pt x="122300" y="171576"/>
                  </a:lnTo>
                  <a:lnTo>
                    <a:pt x="122612" y="161835"/>
                  </a:lnTo>
                  <a:lnTo>
                    <a:pt x="139191" y="139573"/>
                  </a:lnTo>
                  <a:lnTo>
                    <a:pt x="147446" y="139573"/>
                  </a:lnTo>
                  <a:lnTo>
                    <a:pt x="148589" y="139573"/>
                  </a:lnTo>
                  <a:lnTo>
                    <a:pt x="149605" y="139573"/>
                  </a:lnTo>
                  <a:lnTo>
                    <a:pt x="150621" y="139573"/>
                  </a:lnTo>
                  <a:lnTo>
                    <a:pt x="155955" y="139573"/>
                  </a:lnTo>
                  <a:lnTo>
                    <a:pt x="159638" y="136016"/>
                  </a:lnTo>
                  <a:lnTo>
                    <a:pt x="165100" y="103504"/>
                  </a:lnTo>
                  <a:lnTo>
                    <a:pt x="164861" y="96508"/>
                  </a:lnTo>
                  <a:lnTo>
                    <a:pt x="154177" y="65913"/>
                  </a:lnTo>
                  <a:lnTo>
                    <a:pt x="147446" y="65913"/>
                  </a:lnTo>
                  <a:lnTo>
                    <a:pt x="140842" y="65913"/>
                  </a:lnTo>
                  <a:lnTo>
                    <a:pt x="134365" y="68706"/>
                  </a:lnTo>
                  <a:lnTo>
                    <a:pt x="128142" y="74168"/>
                  </a:lnTo>
                  <a:lnTo>
                    <a:pt x="126364" y="75819"/>
                  </a:lnTo>
                  <a:lnTo>
                    <a:pt x="124587" y="77470"/>
                  </a:lnTo>
                  <a:lnTo>
                    <a:pt x="122681" y="79121"/>
                  </a:lnTo>
                  <a:lnTo>
                    <a:pt x="121030" y="80645"/>
                  </a:lnTo>
                  <a:lnTo>
                    <a:pt x="118871" y="82550"/>
                  </a:lnTo>
                  <a:lnTo>
                    <a:pt x="115950" y="84708"/>
                  </a:lnTo>
                  <a:lnTo>
                    <a:pt x="113156" y="86868"/>
                  </a:lnTo>
                  <a:lnTo>
                    <a:pt x="110108" y="88010"/>
                  </a:lnTo>
                  <a:lnTo>
                    <a:pt x="107187" y="88010"/>
                  </a:lnTo>
                  <a:lnTo>
                    <a:pt x="104647" y="88010"/>
                  </a:lnTo>
                  <a:lnTo>
                    <a:pt x="102615" y="86486"/>
                  </a:lnTo>
                  <a:lnTo>
                    <a:pt x="100964" y="83311"/>
                  </a:lnTo>
                  <a:lnTo>
                    <a:pt x="99313" y="80136"/>
                  </a:lnTo>
                  <a:lnTo>
                    <a:pt x="98043" y="76326"/>
                  </a:lnTo>
                  <a:lnTo>
                    <a:pt x="94995" y="51434"/>
                  </a:lnTo>
                  <a:lnTo>
                    <a:pt x="94741" y="46735"/>
                  </a:lnTo>
                  <a:lnTo>
                    <a:pt x="94741" y="42672"/>
                  </a:lnTo>
                  <a:lnTo>
                    <a:pt x="94741" y="36322"/>
                  </a:lnTo>
                  <a:lnTo>
                    <a:pt x="96138" y="31242"/>
                  </a:lnTo>
                  <a:lnTo>
                    <a:pt x="127888" y="4699"/>
                  </a:lnTo>
                  <a:lnTo>
                    <a:pt x="135254" y="1524"/>
                  </a:lnTo>
                  <a:lnTo>
                    <a:pt x="143001" y="0"/>
                  </a:lnTo>
                  <a:lnTo>
                    <a:pt x="15125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5636" y="800100"/>
              <a:ext cx="1290065" cy="4137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4468" y="254635"/>
              <a:ext cx="857122" cy="8116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14468" y="254635"/>
              <a:ext cx="857250" cy="812165"/>
            </a:xfrm>
            <a:custGeom>
              <a:avLst/>
              <a:gdLst/>
              <a:ahLst/>
              <a:cxnLst/>
              <a:rect l="l" t="t" r="r" b="b"/>
              <a:pathLst>
                <a:path w="857250" h="812165">
                  <a:moveTo>
                    <a:pt x="262889" y="210439"/>
                  </a:moveTo>
                  <a:lnTo>
                    <a:pt x="314817" y="224345"/>
                  </a:lnTo>
                  <a:lnTo>
                    <a:pt x="354075" y="266065"/>
                  </a:lnTo>
                  <a:lnTo>
                    <a:pt x="378761" y="336835"/>
                  </a:lnTo>
                  <a:lnTo>
                    <a:pt x="384919" y="383579"/>
                  </a:lnTo>
                  <a:lnTo>
                    <a:pt x="386968" y="437896"/>
                  </a:lnTo>
                  <a:lnTo>
                    <a:pt x="386968" y="491290"/>
                  </a:lnTo>
                  <a:lnTo>
                    <a:pt x="386968" y="544684"/>
                  </a:lnTo>
                  <a:lnTo>
                    <a:pt x="386968" y="811657"/>
                  </a:lnTo>
                  <a:lnTo>
                    <a:pt x="351726" y="811657"/>
                  </a:lnTo>
                  <a:lnTo>
                    <a:pt x="316484" y="811657"/>
                  </a:lnTo>
                  <a:lnTo>
                    <a:pt x="281241" y="811657"/>
                  </a:lnTo>
                  <a:lnTo>
                    <a:pt x="245998" y="811657"/>
                  </a:lnTo>
                  <a:lnTo>
                    <a:pt x="245998" y="757754"/>
                  </a:lnTo>
                  <a:lnTo>
                    <a:pt x="245998" y="488315"/>
                  </a:lnTo>
                  <a:lnTo>
                    <a:pt x="245211" y="462641"/>
                  </a:lnTo>
                  <a:lnTo>
                    <a:pt x="238873" y="423485"/>
                  </a:lnTo>
                  <a:lnTo>
                    <a:pt x="208367" y="388417"/>
                  </a:lnTo>
                  <a:lnTo>
                    <a:pt x="197484" y="386969"/>
                  </a:lnTo>
                  <a:lnTo>
                    <a:pt x="185318" y="388917"/>
                  </a:lnTo>
                  <a:lnTo>
                    <a:pt x="156082" y="417957"/>
                  </a:lnTo>
                  <a:lnTo>
                    <a:pt x="144192" y="461311"/>
                  </a:lnTo>
                  <a:lnTo>
                    <a:pt x="140207" y="529336"/>
                  </a:lnTo>
                  <a:lnTo>
                    <a:pt x="140207" y="576389"/>
                  </a:lnTo>
                  <a:lnTo>
                    <a:pt x="140207" y="623443"/>
                  </a:lnTo>
                  <a:lnTo>
                    <a:pt x="140207" y="670496"/>
                  </a:lnTo>
                  <a:lnTo>
                    <a:pt x="140207" y="717550"/>
                  </a:lnTo>
                  <a:lnTo>
                    <a:pt x="140207" y="764603"/>
                  </a:lnTo>
                  <a:lnTo>
                    <a:pt x="140207" y="811657"/>
                  </a:lnTo>
                  <a:lnTo>
                    <a:pt x="105155" y="811657"/>
                  </a:lnTo>
                  <a:lnTo>
                    <a:pt x="70103" y="811657"/>
                  </a:lnTo>
                  <a:lnTo>
                    <a:pt x="35051" y="811657"/>
                  </a:lnTo>
                  <a:lnTo>
                    <a:pt x="0" y="811657"/>
                  </a:lnTo>
                  <a:lnTo>
                    <a:pt x="0" y="762664"/>
                  </a:lnTo>
                  <a:lnTo>
                    <a:pt x="0" y="223647"/>
                  </a:lnTo>
                  <a:lnTo>
                    <a:pt x="32650" y="223647"/>
                  </a:lnTo>
                  <a:lnTo>
                    <a:pt x="65277" y="223647"/>
                  </a:lnTo>
                  <a:lnTo>
                    <a:pt x="97905" y="223647"/>
                  </a:lnTo>
                  <a:lnTo>
                    <a:pt x="130555" y="223647"/>
                  </a:lnTo>
                  <a:lnTo>
                    <a:pt x="130555" y="247628"/>
                  </a:lnTo>
                  <a:lnTo>
                    <a:pt x="130555" y="271573"/>
                  </a:lnTo>
                  <a:lnTo>
                    <a:pt x="130555" y="295495"/>
                  </a:lnTo>
                  <a:lnTo>
                    <a:pt x="130555" y="319405"/>
                  </a:lnTo>
                  <a:lnTo>
                    <a:pt x="145270" y="292163"/>
                  </a:lnTo>
                  <a:lnTo>
                    <a:pt x="174936" y="250253"/>
                  </a:lnTo>
                  <a:lnTo>
                    <a:pt x="205650" y="224583"/>
                  </a:lnTo>
                  <a:lnTo>
                    <a:pt x="242175" y="212010"/>
                  </a:lnTo>
                  <a:lnTo>
                    <a:pt x="262889" y="210439"/>
                  </a:lnTo>
                  <a:close/>
                </a:path>
                <a:path w="857250" h="812165">
                  <a:moveTo>
                    <a:pt x="470026" y="0"/>
                  </a:moveTo>
                  <a:lnTo>
                    <a:pt x="505098" y="0"/>
                  </a:lnTo>
                  <a:lnTo>
                    <a:pt x="540194" y="0"/>
                  </a:lnTo>
                  <a:lnTo>
                    <a:pt x="575290" y="0"/>
                  </a:lnTo>
                  <a:lnTo>
                    <a:pt x="610361" y="0"/>
                  </a:lnTo>
                  <a:lnTo>
                    <a:pt x="610361" y="49838"/>
                  </a:lnTo>
                  <a:lnTo>
                    <a:pt x="610361" y="298958"/>
                  </a:lnTo>
                  <a:lnTo>
                    <a:pt x="624627" y="276838"/>
                  </a:lnTo>
                  <a:lnTo>
                    <a:pt x="653063" y="242790"/>
                  </a:lnTo>
                  <a:lnTo>
                    <a:pt x="698039" y="215519"/>
                  </a:lnTo>
                  <a:lnTo>
                    <a:pt x="734059" y="210439"/>
                  </a:lnTo>
                  <a:lnTo>
                    <a:pt x="761132" y="213919"/>
                  </a:lnTo>
                  <a:lnTo>
                    <a:pt x="806229" y="241835"/>
                  </a:lnTo>
                  <a:lnTo>
                    <a:pt x="838638" y="297985"/>
                  </a:lnTo>
                  <a:lnTo>
                    <a:pt x="848915" y="337153"/>
                  </a:lnTo>
                  <a:lnTo>
                    <a:pt x="855073" y="383797"/>
                  </a:lnTo>
                  <a:lnTo>
                    <a:pt x="857122" y="437896"/>
                  </a:lnTo>
                  <a:lnTo>
                    <a:pt x="857122" y="491290"/>
                  </a:lnTo>
                  <a:lnTo>
                    <a:pt x="857122" y="544684"/>
                  </a:lnTo>
                  <a:lnTo>
                    <a:pt x="857122" y="811657"/>
                  </a:lnTo>
                  <a:lnTo>
                    <a:pt x="821880" y="811657"/>
                  </a:lnTo>
                  <a:lnTo>
                    <a:pt x="786638" y="811657"/>
                  </a:lnTo>
                  <a:lnTo>
                    <a:pt x="751395" y="811657"/>
                  </a:lnTo>
                  <a:lnTo>
                    <a:pt x="716152" y="811657"/>
                  </a:lnTo>
                  <a:lnTo>
                    <a:pt x="716152" y="757754"/>
                  </a:lnTo>
                  <a:lnTo>
                    <a:pt x="716152" y="488315"/>
                  </a:lnTo>
                  <a:lnTo>
                    <a:pt x="715347" y="462641"/>
                  </a:lnTo>
                  <a:lnTo>
                    <a:pt x="708973" y="423485"/>
                  </a:lnTo>
                  <a:lnTo>
                    <a:pt x="678467" y="388417"/>
                  </a:lnTo>
                  <a:lnTo>
                    <a:pt x="667511" y="386969"/>
                  </a:lnTo>
                  <a:lnTo>
                    <a:pt x="655365" y="388917"/>
                  </a:lnTo>
                  <a:lnTo>
                    <a:pt x="626236" y="417957"/>
                  </a:lnTo>
                  <a:lnTo>
                    <a:pt x="614298" y="461311"/>
                  </a:lnTo>
                  <a:lnTo>
                    <a:pt x="610361" y="529336"/>
                  </a:lnTo>
                  <a:lnTo>
                    <a:pt x="610361" y="576389"/>
                  </a:lnTo>
                  <a:lnTo>
                    <a:pt x="610361" y="623443"/>
                  </a:lnTo>
                  <a:lnTo>
                    <a:pt x="610361" y="670496"/>
                  </a:lnTo>
                  <a:lnTo>
                    <a:pt x="610361" y="717550"/>
                  </a:lnTo>
                  <a:lnTo>
                    <a:pt x="610361" y="764603"/>
                  </a:lnTo>
                  <a:lnTo>
                    <a:pt x="610361" y="811657"/>
                  </a:lnTo>
                  <a:lnTo>
                    <a:pt x="575290" y="811657"/>
                  </a:lnTo>
                  <a:lnTo>
                    <a:pt x="540194" y="811657"/>
                  </a:lnTo>
                  <a:lnTo>
                    <a:pt x="505098" y="811657"/>
                  </a:lnTo>
                  <a:lnTo>
                    <a:pt x="470026" y="811657"/>
                  </a:lnTo>
                  <a:lnTo>
                    <a:pt x="470026" y="760934"/>
                  </a:lnTo>
                  <a:lnTo>
                    <a:pt x="470026" y="50722"/>
                  </a:lnTo>
                  <a:lnTo>
                    <a:pt x="47002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7696" y="794016"/>
              <a:ext cx="2093213" cy="5387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4613" y="240792"/>
              <a:ext cx="1831086" cy="10641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14441" y="628395"/>
              <a:ext cx="1551305" cy="283210"/>
            </a:xfrm>
            <a:custGeom>
              <a:avLst/>
              <a:gdLst/>
              <a:ahLst/>
              <a:cxnLst/>
              <a:rect l="l" t="t" r="r" b="b"/>
              <a:pathLst>
                <a:path w="1551304" h="283209">
                  <a:moveTo>
                    <a:pt x="1491741" y="2158"/>
                  </a:moveTo>
                  <a:lnTo>
                    <a:pt x="1456434" y="21179"/>
                  </a:lnTo>
                  <a:lnTo>
                    <a:pt x="1439076" y="55441"/>
                  </a:lnTo>
                  <a:lnTo>
                    <a:pt x="1430123" y="110253"/>
                  </a:lnTo>
                  <a:lnTo>
                    <a:pt x="1429004" y="145541"/>
                  </a:lnTo>
                  <a:lnTo>
                    <a:pt x="1430147" y="178163"/>
                  </a:lnTo>
                  <a:lnTo>
                    <a:pt x="1439290" y="229927"/>
                  </a:lnTo>
                  <a:lnTo>
                    <a:pt x="1456977" y="263862"/>
                  </a:lnTo>
                  <a:lnTo>
                    <a:pt x="1493392" y="282828"/>
                  </a:lnTo>
                  <a:lnTo>
                    <a:pt x="1505160" y="280804"/>
                  </a:lnTo>
                  <a:lnTo>
                    <a:pt x="1534414" y="250443"/>
                  </a:lnTo>
                  <a:lnTo>
                    <a:pt x="1546812" y="206803"/>
                  </a:lnTo>
                  <a:lnTo>
                    <a:pt x="1550924" y="140588"/>
                  </a:lnTo>
                  <a:lnTo>
                    <a:pt x="1549852" y="107249"/>
                  </a:lnTo>
                  <a:lnTo>
                    <a:pt x="1541279" y="54810"/>
                  </a:lnTo>
                  <a:lnTo>
                    <a:pt x="1514617" y="10540"/>
                  </a:lnTo>
                  <a:lnTo>
                    <a:pt x="1491741" y="2158"/>
                  </a:lnTo>
                  <a:close/>
                </a:path>
                <a:path w="1551304" h="283209">
                  <a:moveTo>
                    <a:pt x="59055" y="0"/>
                  </a:moveTo>
                  <a:lnTo>
                    <a:pt x="24800" y="17573"/>
                  </a:lnTo>
                  <a:lnTo>
                    <a:pt x="4063" y="72834"/>
                  </a:lnTo>
                  <a:lnTo>
                    <a:pt x="0" y="135000"/>
                  </a:lnTo>
                  <a:lnTo>
                    <a:pt x="1067" y="164820"/>
                  </a:lnTo>
                  <a:lnTo>
                    <a:pt x="9536" y="212028"/>
                  </a:lnTo>
                  <a:lnTo>
                    <a:pt x="36512" y="252523"/>
                  </a:lnTo>
                  <a:lnTo>
                    <a:pt x="61468" y="260223"/>
                  </a:lnTo>
                  <a:lnTo>
                    <a:pt x="73995" y="258224"/>
                  </a:lnTo>
                  <a:lnTo>
                    <a:pt x="105410" y="228345"/>
                  </a:lnTo>
                  <a:lnTo>
                    <a:pt x="118665" y="188436"/>
                  </a:lnTo>
                  <a:lnTo>
                    <a:pt x="123062" y="132333"/>
                  </a:lnTo>
                  <a:lnTo>
                    <a:pt x="121898" y="102044"/>
                  </a:lnTo>
                  <a:lnTo>
                    <a:pt x="112615" y="52895"/>
                  </a:lnTo>
                  <a:lnTo>
                    <a:pt x="94684" y="19127"/>
                  </a:lnTo>
                  <a:lnTo>
                    <a:pt x="59055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51319" y="592328"/>
              <a:ext cx="150495" cy="1339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74613" y="254635"/>
              <a:ext cx="1831339" cy="1050290"/>
            </a:xfrm>
            <a:custGeom>
              <a:avLst/>
              <a:gdLst/>
              <a:ahLst/>
              <a:cxnLst/>
              <a:rect l="l" t="t" r="r" b="b"/>
              <a:pathLst>
                <a:path w="1831340" h="1050290">
                  <a:moveTo>
                    <a:pt x="1677415" y="210439"/>
                  </a:moveTo>
                  <a:lnTo>
                    <a:pt x="1742471" y="232949"/>
                  </a:lnTo>
                  <a:lnTo>
                    <a:pt x="1768784" y="261123"/>
                  </a:lnTo>
                  <a:lnTo>
                    <a:pt x="1790954" y="300609"/>
                  </a:lnTo>
                  <a:lnTo>
                    <a:pt x="1805417" y="338433"/>
                  </a:lnTo>
                  <a:lnTo>
                    <a:pt x="1816656" y="379665"/>
                  </a:lnTo>
                  <a:lnTo>
                    <a:pt x="1824677" y="424299"/>
                  </a:lnTo>
                  <a:lnTo>
                    <a:pt x="1829484" y="472329"/>
                  </a:lnTo>
                  <a:lnTo>
                    <a:pt x="1831086" y="523748"/>
                  </a:lnTo>
                  <a:lnTo>
                    <a:pt x="1829333" y="579647"/>
                  </a:lnTo>
                  <a:lnTo>
                    <a:pt x="1824075" y="629993"/>
                  </a:lnTo>
                  <a:lnTo>
                    <a:pt x="1815312" y="674779"/>
                  </a:lnTo>
                  <a:lnTo>
                    <a:pt x="1803044" y="714000"/>
                  </a:lnTo>
                  <a:lnTo>
                    <a:pt x="1763986" y="781486"/>
                  </a:lnTo>
                  <a:lnTo>
                    <a:pt x="1708654" y="820158"/>
                  </a:lnTo>
                  <a:lnTo>
                    <a:pt x="1676654" y="824992"/>
                  </a:lnTo>
                  <a:lnTo>
                    <a:pt x="1660818" y="823874"/>
                  </a:lnTo>
                  <a:lnTo>
                    <a:pt x="1617599" y="807212"/>
                  </a:lnTo>
                  <a:lnTo>
                    <a:pt x="1580701" y="770993"/>
                  </a:lnTo>
                  <a:lnTo>
                    <a:pt x="1569846" y="754634"/>
                  </a:lnTo>
                  <a:lnTo>
                    <a:pt x="1569846" y="801432"/>
                  </a:lnTo>
                  <a:lnTo>
                    <a:pt x="1569846" y="1035304"/>
                  </a:lnTo>
                  <a:lnTo>
                    <a:pt x="1534415" y="1035304"/>
                  </a:lnTo>
                  <a:lnTo>
                    <a:pt x="1498996" y="1035304"/>
                  </a:lnTo>
                  <a:lnTo>
                    <a:pt x="1463601" y="1035304"/>
                  </a:lnTo>
                  <a:lnTo>
                    <a:pt x="1428241" y="1035304"/>
                  </a:lnTo>
                  <a:lnTo>
                    <a:pt x="1428241" y="984583"/>
                  </a:lnTo>
                  <a:lnTo>
                    <a:pt x="1428241" y="223647"/>
                  </a:lnTo>
                  <a:lnTo>
                    <a:pt x="1461027" y="223647"/>
                  </a:lnTo>
                  <a:lnTo>
                    <a:pt x="1493837" y="223647"/>
                  </a:lnTo>
                  <a:lnTo>
                    <a:pt x="1526647" y="223647"/>
                  </a:lnTo>
                  <a:lnTo>
                    <a:pt x="1559433" y="223647"/>
                  </a:lnTo>
                  <a:lnTo>
                    <a:pt x="1559433" y="245365"/>
                  </a:lnTo>
                  <a:lnTo>
                    <a:pt x="1559433" y="267096"/>
                  </a:lnTo>
                  <a:lnTo>
                    <a:pt x="1559433" y="288851"/>
                  </a:lnTo>
                  <a:lnTo>
                    <a:pt x="1559433" y="310642"/>
                  </a:lnTo>
                  <a:lnTo>
                    <a:pt x="1572787" y="285424"/>
                  </a:lnTo>
                  <a:lnTo>
                    <a:pt x="1597830" y="248277"/>
                  </a:lnTo>
                  <a:lnTo>
                    <a:pt x="1641776" y="216916"/>
                  </a:lnTo>
                  <a:lnTo>
                    <a:pt x="1659173" y="212058"/>
                  </a:lnTo>
                  <a:lnTo>
                    <a:pt x="1677415" y="210439"/>
                  </a:lnTo>
                  <a:close/>
                </a:path>
                <a:path w="1831340" h="1050290">
                  <a:moveTo>
                    <a:pt x="1146556" y="210439"/>
                  </a:moveTo>
                  <a:lnTo>
                    <a:pt x="1216929" y="219964"/>
                  </a:lnTo>
                  <a:lnTo>
                    <a:pt x="1270635" y="248539"/>
                  </a:lnTo>
                  <a:lnTo>
                    <a:pt x="1310735" y="295386"/>
                  </a:lnTo>
                  <a:lnTo>
                    <a:pt x="1339977" y="359283"/>
                  </a:lnTo>
                  <a:lnTo>
                    <a:pt x="1350385" y="398309"/>
                  </a:lnTo>
                  <a:lnTo>
                    <a:pt x="1357804" y="442801"/>
                  </a:lnTo>
                  <a:lnTo>
                    <a:pt x="1362247" y="492746"/>
                  </a:lnTo>
                  <a:lnTo>
                    <a:pt x="1363726" y="548132"/>
                  </a:lnTo>
                  <a:lnTo>
                    <a:pt x="1363726" y="554511"/>
                  </a:lnTo>
                  <a:lnTo>
                    <a:pt x="1363726" y="560879"/>
                  </a:lnTo>
                  <a:lnTo>
                    <a:pt x="1363726" y="567223"/>
                  </a:lnTo>
                  <a:lnTo>
                    <a:pt x="1363726" y="573532"/>
                  </a:lnTo>
                  <a:lnTo>
                    <a:pt x="1316863" y="573532"/>
                  </a:lnTo>
                  <a:lnTo>
                    <a:pt x="1082547" y="573532"/>
                  </a:lnTo>
                  <a:lnTo>
                    <a:pt x="1085099" y="598941"/>
                  </a:lnTo>
                  <a:lnTo>
                    <a:pt x="1094156" y="639379"/>
                  </a:lnTo>
                  <a:lnTo>
                    <a:pt x="1124203" y="683069"/>
                  </a:lnTo>
                  <a:lnTo>
                    <a:pt x="1153794" y="692658"/>
                  </a:lnTo>
                  <a:lnTo>
                    <a:pt x="1164036" y="691612"/>
                  </a:lnTo>
                  <a:lnTo>
                    <a:pt x="1198921" y="669762"/>
                  </a:lnTo>
                  <a:lnTo>
                    <a:pt x="1217549" y="638937"/>
                  </a:lnTo>
                  <a:lnTo>
                    <a:pt x="1252124" y="644060"/>
                  </a:lnTo>
                  <a:lnTo>
                    <a:pt x="1286700" y="649160"/>
                  </a:lnTo>
                  <a:lnTo>
                    <a:pt x="1321276" y="654260"/>
                  </a:lnTo>
                  <a:lnTo>
                    <a:pt x="1355852" y="659384"/>
                  </a:lnTo>
                  <a:lnTo>
                    <a:pt x="1339135" y="700553"/>
                  </a:lnTo>
                  <a:lnTo>
                    <a:pt x="1320799" y="735472"/>
                  </a:lnTo>
                  <a:lnTo>
                    <a:pt x="1279270" y="786511"/>
                  </a:lnTo>
                  <a:lnTo>
                    <a:pt x="1224772" y="815371"/>
                  </a:lnTo>
                  <a:lnTo>
                    <a:pt x="1150746" y="824992"/>
                  </a:lnTo>
                  <a:lnTo>
                    <a:pt x="1116312" y="822922"/>
                  </a:lnTo>
                  <a:lnTo>
                    <a:pt x="1059110" y="806400"/>
                  </a:lnTo>
                  <a:lnTo>
                    <a:pt x="1016363" y="773084"/>
                  </a:lnTo>
                  <a:lnTo>
                    <a:pt x="981831" y="720784"/>
                  </a:lnTo>
                  <a:lnTo>
                    <a:pt x="955230" y="649918"/>
                  </a:lnTo>
                  <a:lnTo>
                    <a:pt x="946658" y="609346"/>
                  </a:lnTo>
                  <a:lnTo>
                    <a:pt x="941514" y="565630"/>
                  </a:lnTo>
                  <a:lnTo>
                    <a:pt x="939800" y="518795"/>
                  </a:lnTo>
                  <a:lnTo>
                    <a:pt x="941995" y="465730"/>
                  </a:lnTo>
                  <a:lnTo>
                    <a:pt x="948586" y="416878"/>
                  </a:lnTo>
                  <a:lnTo>
                    <a:pt x="959578" y="372244"/>
                  </a:lnTo>
                  <a:lnTo>
                    <a:pt x="974977" y="331834"/>
                  </a:lnTo>
                  <a:lnTo>
                    <a:pt x="994790" y="295656"/>
                  </a:lnTo>
                  <a:lnTo>
                    <a:pt x="1024915" y="258337"/>
                  </a:lnTo>
                  <a:lnTo>
                    <a:pt x="1060243" y="231711"/>
                  </a:lnTo>
                  <a:lnTo>
                    <a:pt x="1100786" y="215753"/>
                  </a:lnTo>
                  <a:lnTo>
                    <a:pt x="1146556" y="210439"/>
                  </a:lnTo>
                  <a:close/>
                </a:path>
                <a:path w="1831340" h="1050290">
                  <a:moveTo>
                    <a:pt x="149478" y="210439"/>
                  </a:moveTo>
                  <a:lnTo>
                    <a:pt x="188531" y="216249"/>
                  </a:lnTo>
                  <a:lnTo>
                    <a:pt x="233634" y="247205"/>
                  </a:lnTo>
                  <a:lnTo>
                    <a:pt x="259593" y="285686"/>
                  </a:lnTo>
                  <a:lnTo>
                    <a:pt x="271907" y="310642"/>
                  </a:lnTo>
                  <a:lnTo>
                    <a:pt x="271907" y="288851"/>
                  </a:lnTo>
                  <a:lnTo>
                    <a:pt x="271907" y="267096"/>
                  </a:lnTo>
                  <a:lnTo>
                    <a:pt x="271907" y="245365"/>
                  </a:lnTo>
                  <a:lnTo>
                    <a:pt x="271907" y="223647"/>
                  </a:lnTo>
                  <a:lnTo>
                    <a:pt x="304748" y="223647"/>
                  </a:lnTo>
                  <a:lnTo>
                    <a:pt x="337566" y="223647"/>
                  </a:lnTo>
                  <a:lnTo>
                    <a:pt x="370383" y="223647"/>
                  </a:lnTo>
                  <a:lnTo>
                    <a:pt x="403225" y="223647"/>
                  </a:lnTo>
                  <a:lnTo>
                    <a:pt x="403225" y="274143"/>
                  </a:lnTo>
                  <a:lnTo>
                    <a:pt x="403225" y="779018"/>
                  </a:lnTo>
                  <a:lnTo>
                    <a:pt x="403320" y="785496"/>
                  </a:lnTo>
                  <a:lnTo>
                    <a:pt x="403415" y="791987"/>
                  </a:lnTo>
                  <a:lnTo>
                    <a:pt x="403510" y="798502"/>
                  </a:lnTo>
                  <a:lnTo>
                    <a:pt x="403606" y="805053"/>
                  </a:lnTo>
                  <a:lnTo>
                    <a:pt x="402679" y="832363"/>
                  </a:lnTo>
                  <a:lnTo>
                    <a:pt x="395301" y="885080"/>
                  </a:lnTo>
                  <a:lnTo>
                    <a:pt x="380944" y="934323"/>
                  </a:lnTo>
                  <a:lnTo>
                    <a:pt x="361513" y="974899"/>
                  </a:lnTo>
                  <a:lnTo>
                    <a:pt x="337010" y="1006050"/>
                  </a:lnTo>
                  <a:lnTo>
                    <a:pt x="306149" y="1028442"/>
                  </a:lnTo>
                  <a:lnTo>
                    <a:pt x="268876" y="1042521"/>
                  </a:lnTo>
                  <a:lnTo>
                    <a:pt x="226050" y="1049430"/>
                  </a:lnTo>
                  <a:lnTo>
                    <a:pt x="202564" y="1050290"/>
                  </a:lnTo>
                  <a:lnTo>
                    <a:pt x="151747" y="1046958"/>
                  </a:lnTo>
                  <a:lnTo>
                    <a:pt x="109585" y="1036970"/>
                  </a:lnTo>
                  <a:lnTo>
                    <a:pt x="51181" y="997077"/>
                  </a:lnTo>
                  <a:lnTo>
                    <a:pt x="20208" y="934958"/>
                  </a:lnTo>
                  <a:lnTo>
                    <a:pt x="12479" y="897153"/>
                  </a:lnTo>
                  <a:lnTo>
                    <a:pt x="9906" y="854837"/>
                  </a:lnTo>
                  <a:lnTo>
                    <a:pt x="9953" y="848816"/>
                  </a:lnTo>
                  <a:lnTo>
                    <a:pt x="44674" y="831185"/>
                  </a:lnTo>
                  <a:lnTo>
                    <a:pt x="112734" y="843619"/>
                  </a:lnTo>
                  <a:lnTo>
                    <a:pt x="149721" y="863935"/>
                  </a:lnTo>
                  <a:lnTo>
                    <a:pt x="153320" y="875617"/>
                  </a:lnTo>
                  <a:lnTo>
                    <a:pt x="180117" y="904779"/>
                  </a:lnTo>
                  <a:lnTo>
                    <a:pt x="201549" y="909066"/>
                  </a:lnTo>
                  <a:lnTo>
                    <a:pt x="215741" y="907444"/>
                  </a:lnTo>
                  <a:lnTo>
                    <a:pt x="246887" y="883031"/>
                  </a:lnTo>
                  <a:lnTo>
                    <a:pt x="260943" y="822201"/>
                  </a:lnTo>
                  <a:lnTo>
                    <a:pt x="261874" y="792226"/>
                  </a:lnTo>
                  <a:lnTo>
                    <a:pt x="261874" y="769957"/>
                  </a:lnTo>
                  <a:lnTo>
                    <a:pt x="261874" y="747712"/>
                  </a:lnTo>
                  <a:lnTo>
                    <a:pt x="261874" y="725467"/>
                  </a:lnTo>
                  <a:lnTo>
                    <a:pt x="261874" y="703199"/>
                  </a:lnTo>
                  <a:lnTo>
                    <a:pt x="251565" y="721485"/>
                  </a:lnTo>
                  <a:lnTo>
                    <a:pt x="220472" y="760222"/>
                  </a:lnTo>
                  <a:lnTo>
                    <a:pt x="186832" y="780970"/>
                  </a:lnTo>
                  <a:lnTo>
                    <a:pt x="150622" y="787908"/>
                  </a:lnTo>
                  <a:lnTo>
                    <a:pt x="115639" y="781458"/>
                  </a:lnTo>
                  <a:lnTo>
                    <a:pt x="56342" y="729936"/>
                  </a:lnTo>
                  <a:lnTo>
                    <a:pt x="32003" y="684911"/>
                  </a:lnTo>
                  <a:lnTo>
                    <a:pt x="18002" y="645404"/>
                  </a:lnTo>
                  <a:lnTo>
                    <a:pt x="8000" y="600027"/>
                  </a:lnTo>
                  <a:lnTo>
                    <a:pt x="2000" y="548768"/>
                  </a:lnTo>
                  <a:lnTo>
                    <a:pt x="0" y="491617"/>
                  </a:lnTo>
                  <a:lnTo>
                    <a:pt x="2573" y="427035"/>
                  </a:lnTo>
                  <a:lnTo>
                    <a:pt x="10302" y="370633"/>
                  </a:lnTo>
                  <a:lnTo>
                    <a:pt x="23199" y="322399"/>
                  </a:lnTo>
                  <a:lnTo>
                    <a:pt x="41275" y="282321"/>
                  </a:lnTo>
                  <a:lnTo>
                    <a:pt x="63539" y="250836"/>
                  </a:lnTo>
                  <a:lnTo>
                    <a:pt x="117641" y="214919"/>
                  </a:lnTo>
                  <a:lnTo>
                    <a:pt x="149478" y="210439"/>
                  </a:lnTo>
                  <a:close/>
                </a:path>
                <a:path w="1831340" h="1050290">
                  <a:moveTo>
                    <a:pt x="487299" y="0"/>
                  </a:moveTo>
                  <a:lnTo>
                    <a:pt x="522350" y="0"/>
                  </a:lnTo>
                  <a:lnTo>
                    <a:pt x="557402" y="0"/>
                  </a:lnTo>
                  <a:lnTo>
                    <a:pt x="592454" y="0"/>
                  </a:lnTo>
                  <a:lnTo>
                    <a:pt x="627507" y="0"/>
                  </a:lnTo>
                  <a:lnTo>
                    <a:pt x="627507" y="49838"/>
                  </a:lnTo>
                  <a:lnTo>
                    <a:pt x="627507" y="298958"/>
                  </a:lnTo>
                  <a:lnTo>
                    <a:pt x="641844" y="276838"/>
                  </a:lnTo>
                  <a:lnTo>
                    <a:pt x="670280" y="242790"/>
                  </a:lnTo>
                  <a:lnTo>
                    <a:pt x="715295" y="215519"/>
                  </a:lnTo>
                  <a:lnTo>
                    <a:pt x="751332" y="210439"/>
                  </a:lnTo>
                  <a:lnTo>
                    <a:pt x="778402" y="213919"/>
                  </a:lnTo>
                  <a:lnTo>
                    <a:pt x="823448" y="241835"/>
                  </a:lnTo>
                  <a:lnTo>
                    <a:pt x="855803" y="297985"/>
                  </a:lnTo>
                  <a:lnTo>
                    <a:pt x="866124" y="337153"/>
                  </a:lnTo>
                  <a:lnTo>
                    <a:pt x="872325" y="383797"/>
                  </a:lnTo>
                  <a:lnTo>
                    <a:pt x="874394" y="437896"/>
                  </a:lnTo>
                  <a:lnTo>
                    <a:pt x="874394" y="491290"/>
                  </a:lnTo>
                  <a:lnTo>
                    <a:pt x="874394" y="544684"/>
                  </a:lnTo>
                  <a:lnTo>
                    <a:pt x="874394" y="811657"/>
                  </a:lnTo>
                  <a:lnTo>
                    <a:pt x="839152" y="811657"/>
                  </a:lnTo>
                  <a:lnTo>
                    <a:pt x="803910" y="811657"/>
                  </a:lnTo>
                  <a:lnTo>
                    <a:pt x="768667" y="811657"/>
                  </a:lnTo>
                  <a:lnTo>
                    <a:pt x="733425" y="811657"/>
                  </a:lnTo>
                  <a:lnTo>
                    <a:pt x="733425" y="757754"/>
                  </a:lnTo>
                  <a:lnTo>
                    <a:pt x="733425" y="488315"/>
                  </a:lnTo>
                  <a:lnTo>
                    <a:pt x="732617" y="462641"/>
                  </a:lnTo>
                  <a:lnTo>
                    <a:pt x="726191" y="423485"/>
                  </a:lnTo>
                  <a:lnTo>
                    <a:pt x="695666" y="388417"/>
                  </a:lnTo>
                  <a:lnTo>
                    <a:pt x="684784" y="386969"/>
                  </a:lnTo>
                  <a:lnTo>
                    <a:pt x="672635" y="388917"/>
                  </a:lnTo>
                  <a:lnTo>
                    <a:pt x="643382" y="417957"/>
                  </a:lnTo>
                  <a:lnTo>
                    <a:pt x="631491" y="461311"/>
                  </a:lnTo>
                  <a:lnTo>
                    <a:pt x="627507" y="529336"/>
                  </a:lnTo>
                  <a:lnTo>
                    <a:pt x="627507" y="576389"/>
                  </a:lnTo>
                  <a:lnTo>
                    <a:pt x="627507" y="623443"/>
                  </a:lnTo>
                  <a:lnTo>
                    <a:pt x="627507" y="670496"/>
                  </a:lnTo>
                  <a:lnTo>
                    <a:pt x="627507" y="717550"/>
                  </a:lnTo>
                  <a:lnTo>
                    <a:pt x="627507" y="764603"/>
                  </a:lnTo>
                  <a:lnTo>
                    <a:pt x="627507" y="811657"/>
                  </a:lnTo>
                  <a:lnTo>
                    <a:pt x="592455" y="811657"/>
                  </a:lnTo>
                  <a:lnTo>
                    <a:pt x="557403" y="811657"/>
                  </a:lnTo>
                  <a:lnTo>
                    <a:pt x="522351" y="811657"/>
                  </a:lnTo>
                  <a:lnTo>
                    <a:pt x="487299" y="811657"/>
                  </a:lnTo>
                  <a:lnTo>
                    <a:pt x="487299" y="760934"/>
                  </a:lnTo>
                  <a:lnTo>
                    <a:pt x="487299" y="50722"/>
                  </a:lnTo>
                  <a:lnTo>
                    <a:pt x="487299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57161" y="234696"/>
              <a:ext cx="190754" cy="177673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3429000" y="3014472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3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4912" y="2501773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>
                <a:moveTo>
                  <a:pt x="0" y="0"/>
                </a:moveTo>
                <a:lnTo>
                  <a:pt x="217836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93079" y="250177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7264" y="250177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2235" y="36449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9200" y="1357375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0"/>
                </a:moveTo>
                <a:lnTo>
                  <a:pt x="0" y="167538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8600" y="1357375"/>
            <a:ext cx="0" cy="3438525"/>
          </a:xfrm>
          <a:custGeom>
            <a:avLst/>
            <a:gdLst/>
            <a:ahLst/>
            <a:cxnLst/>
            <a:rect l="l" t="t" r="r" b="b"/>
            <a:pathLst>
              <a:path h="3438525">
                <a:moveTo>
                  <a:pt x="0" y="1649476"/>
                </a:moveTo>
                <a:lnTo>
                  <a:pt x="0" y="3438398"/>
                </a:lnTo>
              </a:path>
              <a:path h="3438525">
                <a:moveTo>
                  <a:pt x="0" y="0"/>
                </a:moveTo>
                <a:lnTo>
                  <a:pt x="0" y="16494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4912" y="1371600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>
                <a:moveTo>
                  <a:pt x="0" y="0"/>
                </a:moveTo>
                <a:lnTo>
                  <a:pt x="217836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05271" y="135731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7264" y="13716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24428" y="476726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-4762" y="985837"/>
            <a:ext cx="1308735" cy="695325"/>
            <a:chOff x="-4762" y="985837"/>
            <a:chExt cx="1308735" cy="695325"/>
          </a:xfrm>
        </p:grpSpPr>
        <p:sp>
          <p:nvSpPr>
            <p:cNvPr id="43" name="object 43"/>
            <p:cNvSpPr/>
            <p:nvPr/>
          </p:nvSpPr>
          <p:spPr>
            <a:xfrm>
              <a:off x="67983" y="1061973"/>
              <a:ext cx="1235710" cy="619125"/>
            </a:xfrm>
            <a:custGeom>
              <a:avLst/>
              <a:gdLst/>
              <a:ahLst/>
              <a:cxnLst/>
              <a:rect l="l" t="t" r="r" b="b"/>
              <a:pathLst>
                <a:path w="1235710" h="619125">
                  <a:moveTo>
                    <a:pt x="470179" y="0"/>
                  </a:moveTo>
                  <a:lnTo>
                    <a:pt x="389216" y="0"/>
                  </a:lnTo>
                  <a:lnTo>
                    <a:pt x="389216" y="4826"/>
                  </a:lnTo>
                  <a:lnTo>
                    <a:pt x="454647" y="4826"/>
                  </a:lnTo>
                  <a:lnTo>
                    <a:pt x="465416" y="4826"/>
                  </a:lnTo>
                  <a:lnTo>
                    <a:pt x="470179" y="4826"/>
                  </a:lnTo>
                  <a:lnTo>
                    <a:pt x="470179" y="0"/>
                  </a:lnTo>
                  <a:close/>
                </a:path>
                <a:path w="1235710" h="619125">
                  <a:moveTo>
                    <a:pt x="1235671" y="0"/>
                  </a:moveTo>
                  <a:lnTo>
                    <a:pt x="1110424" y="0"/>
                  </a:lnTo>
                  <a:lnTo>
                    <a:pt x="1107668" y="4826"/>
                  </a:lnTo>
                  <a:lnTo>
                    <a:pt x="1104988" y="9525"/>
                  </a:lnTo>
                  <a:lnTo>
                    <a:pt x="998816" y="195326"/>
                  </a:lnTo>
                  <a:lnTo>
                    <a:pt x="1151216" y="462026"/>
                  </a:lnTo>
                  <a:lnTo>
                    <a:pt x="927379" y="462026"/>
                  </a:lnTo>
                  <a:lnTo>
                    <a:pt x="917854" y="462026"/>
                  </a:lnTo>
                  <a:lnTo>
                    <a:pt x="846416" y="462026"/>
                  </a:lnTo>
                  <a:lnTo>
                    <a:pt x="846416" y="538226"/>
                  </a:lnTo>
                  <a:lnTo>
                    <a:pt x="317779" y="538226"/>
                  </a:lnTo>
                  <a:lnTo>
                    <a:pt x="313016" y="538226"/>
                  </a:lnTo>
                  <a:lnTo>
                    <a:pt x="308254" y="538226"/>
                  </a:lnTo>
                  <a:lnTo>
                    <a:pt x="236816" y="538226"/>
                  </a:lnTo>
                  <a:lnTo>
                    <a:pt x="236816" y="533400"/>
                  </a:lnTo>
                  <a:lnTo>
                    <a:pt x="236816" y="462026"/>
                  </a:lnTo>
                  <a:lnTo>
                    <a:pt x="57213" y="462026"/>
                  </a:lnTo>
                  <a:lnTo>
                    <a:pt x="51752" y="462026"/>
                  </a:lnTo>
                  <a:lnTo>
                    <a:pt x="46240" y="462026"/>
                  </a:lnTo>
                  <a:lnTo>
                    <a:pt x="0" y="542925"/>
                  </a:lnTo>
                  <a:lnTo>
                    <a:pt x="308254" y="542925"/>
                  </a:lnTo>
                  <a:lnTo>
                    <a:pt x="308254" y="619125"/>
                  </a:lnTo>
                  <a:lnTo>
                    <a:pt x="927379" y="619125"/>
                  </a:lnTo>
                  <a:lnTo>
                    <a:pt x="927379" y="609600"/>
                  </a:lnTo>
                  <a:lnTo>
                    <a:pt x="927379" y="542925"/>
                  </a:lnTo>
                  <a:lnTo>
                    <a:pt x="1235671" y="542925"/>
                  </a:lnTo>
                  <a:lnTo>
                    <a:pt x="1080503" y="271526"/>
                  </a:lnTo>
                  <a:lnTo>
                    <a:pt x="12356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457200" y="76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152400" y="266700"/>
                  </a:lnTo>
                  <a:lnTo>
                    <a:pt x="0" y="533400"/>
                  </a:lnTo>
                  <a:lnTo>
                    <a:pt x="304800" y="533400"/>
                  </a:lnTo>
                  <a:lnTo>
                    <a:pt x="304800" y="609600"/>
                  </a:lnTo>
                  <a:lnTo>
                    <a:pt x="914400" y="609600"/>
                  </a:lnTo>
                  <a:lnTo>
                    <a:pt x="914400" y="533400"/>
                  </a:lnTo>
                  <a:lnTo>
                    <a:pt x="1219200" y="533400"/>
                  </a:lnTo>
                  <a:lnTo>
                    <a:pt x="1066800" y="266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762000" y="76200"/>
                  </a:lnTo>
                  <a:lnTo>
                    <a:pt x="762000" y="0"/>
                  </a:lnTo>
                  <a:lnTo>
                    <a:pt x="1219200" y="0"/>
                  </a:lnTo>
                  <a:lnTo>
                    <a:pt x="1066800" y="266700"/>
                  </a:lnTo>
                  <a:lnTo>
                    <a:pt x="1219200" y="533400"/>
                  </a:lnTo>
                  <a:lnTo>
                    <a:pt x="914400" y="533400"/>
                  </a:lnTo>
                  <a:lnTo>
                    <a:pt x="914400" y="609600"/>
                  </a:lnTo>
                  <a:lnTo>
                    <a:pt x="304800" y="609600"/>
                  </a:lnTo>
                  <a:lnTo>
                    <a:pt x="304800" y="533400"/>
                  </a:lnTo>
                  <a:lnTo>
                    <a:pt x="0" y="533400"/>
                  </a:lnTo>
                  <a:lnTo>
                    <a:pt x="152400" y="266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4800" y="9906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152400" y="76200"/>
                  </a:moveTo>
                  <a:lnTo>
                    <a:pt x="0" y="76200"/>
                  </a:lnTo>
                  <a:lnTo>
                    <a:pt x="0" y="533400"/>
                  </a:lnTo>
                </a:path>
                <a:path w="609600" h="533400">
                  <a:moveTo>
                    <a:pt x="0" y="76200"/>
                  </a:moveTo>
                  <a:lnTo>
                    <a:pt x="152400" y="0"/>
                  </a:lnTo>
                </a:path>
                <a:path w="609600" h="533400">
                  <a:moveTo>
                    <a:pt x="457200" y="76200"/>
                  </a:moveTo>
                  <a:lnTo>
                    <a:pt x="609600" y="76200"/>
                  </a:lnTo>
                  <a:lnTo>
                    <a:pt x="609600" y="533400"/>
                  </a:lnTo>
                </a:path>
                <a:path w="609600" h="533400">
                  <a:moveTo>
                    <a:pt x="609600" y="7620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89305" y="1077213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920037" y="985837"/>
            <a:ext cx="1228725" cy="695325"/>
            <a:chOff x="7920037" y="985837"/>
            <a:chExt cx="1228725" cy="695325"/>
          </a:xfrm>
        </p:grpSpPr>
        <p:sp>
          <p:nvSpPr>
            <p:cNvPr id="49" name="object 49"/>
            <p:cNvSpPr/>
            <p:nvPr/>
          </p:nvSpPr>
          <p:spPr>
            <a:xfrm>
              <a:off x="7992745" y="1061973"/>
              <a:ext cx="1151255" cy="619125"/>
            </a:xfrm>
            <a:custGeom>
              <a:avLst/>
              <a:gdLst/>
              <a:ahLst/>
              <a:cxnLst/>
              <a:rect l="l" t="t" r="r" b="b"/>
              <a:pathLst>
                <a:path w="1151254" h="619125">
                  <a:moveTo>
                    <a:pt x="470154" y="0"/>
                  </a:moveTo>
                  <a:lnTo>
                    <a:pt x="389255" y="0"/>
                  </a:lnTo>
                  <a:lnTo>
                    <a:pt x="389255" y="4826"/>
                  </a:lnTo>
                  <a:lnTo>
                    <a:pt x="454660" y="4826"/>
                  </a:lnTo>
                  <a:lnTo>
                    <a:pt x="465455" y="4826"/>
                  </a:lnTo>
                  <a:lnTo>
                    <a:pt x="470154" y="4826"/>
                  </a:lnTo>
                  <a:lnTo>
                    <a:pt x="470154" y="0"/>
                  </a:lnTo>
                  <a:close/>
                </a:path>
                <a:path w="1151254" h="619125">
                  <a:moveTo>
                    <a:pt x="1151255" y="462026"/>
                  </a:moveTo>
                  <a:lnTo>
                    <a:pt x="927354" y="462026"/>
                  </a:lnTo>
                  <a:lnTo>
                    <a:pt x="917829" y="462026"/>
                  </a:lnTo>
                  <a:lnTo>
                    <a:pt x="846455" y="462026"/>
                  </a:lnTo>
                  <a:lnTo>
                    <a:pt x="846455" y="538226"/>
                  </a:lnTo>
                  <a:lnTo>
                    <a:pt x="317754" y="538226"/>
                  </a:lnTo>
                  <a:lnTo>
                    <a:pt x="313055" y="538226"/>
                  </a:lnTo>
                  <a:lnTo>
                    <a:pt x="308229" y="538226"/>
                  </a:lnTo>
                  <a:lnTo>
                    <a:pt x="236855" y="538226"/>
                  </a:lnTo>
                  <a:lnTo>
                    <a:pt x="236855" y="533400"/>
                  </a:lnTo>
                  <a:lnTo>
                    <a:pt x="236855" y="462026"/>
                  </a:lnTo>
                  <a:lnTo>
                    <a:pt x="57277" y="462026"/>
                  </a:lnTo>
                  <a:lnTo>
                    <a:pt x="51790" y="462026"/>
                  </a:lnTo>
                  <a:lnTo>
                    <a:pt x="46253" y="462026"/>
                  </a:lnTo>
                  <a:lnTo>
                    <a:pt x="0" y="542925"/>
                  </a:lnTo>
                  <a:lnTo>
                    <a:pt x="308229" y="542925"/>
                  </a:lnTo>
                  <a:lnTo>
                    <a:pt x="308229" y="619125"/>
                  </a:lnTo>
                  <a:lnTo>
                    <a:pt x="927354" y="619125"/>
                  </a:lnTo>
                  <a:lnTo>
                    <a:pt x="927354" y="609600"/>
                  </a:lnTo>
                  <a:lnTo>
                    <a:pt x="927354" y="542925"/>
                  </a:lnTo>
                  <a:lnTo>
                    <a:pt x="1151255" y="542925"/>
                  </a:lnTo>
                  <a:lnTo>
                    <a:pt x="1151255" y="538226"/>
                  </a:lnTo>
                  <a:lnTo>
                    <a:pt x="1151255" y="533400"/>
                  </a:lnTo>
                  <a:lnTo>
                    <a:pt x="1151255" y="462026"/>
                  </a:lnTo>
                  <a:close/>
                </a:path>
                <a:path w="1151254" h="619125">
                  <a:moveTo>
                    <a:pt x="1151255" y="0"/>
                  </a:moveTo>
                  <a:lnTo>
                    <a:pt x="1110462" y="0"/>
                  </a:lnTo>
                  <a:lnTo>
                    <a:pt x="1107706" y="4826"/>
                  </a:lnTo>
                  <a:lnTo>
                    <a:pt x="1105027" y="9525"/>
                  </a:lnTo>
                  <a:lnTo>
                    <a:pt x="998855" y="195326"/>
                  </a:lnTo>
                  <a:lnTo>
                    <a:pt x="1151255" y="462026"/>
                  </a:lnTo>
                  <a:lnTo>
                    <a:pt x="1151255" y="414477"/>
                  </a:lnTo>
                  <a:lnTo>
                    <a:pt x="1151255" y="404876"/>
                  </a:lnTo>
                  <a:lnTo>
                    <a:pt x="1151255" y="395236"/>
                  </a:lnTo>
                  <a:lnTo>
                    <a:pt x="1080516" y="271526"/>
                  </a:lnTo>
                  <a:lnTo>
                    <a:pt x="1151255" y="147764"/>
                  </a:lnTo>
                  <a:lnTo>
                    <a:pt x="1151255" y="138176"/>
                  </a:lnTo>
                  <a:lnTo>
                    <a:pt x="1151255" y="128524"/>
                  </a:lnTo>
                  <a:lnTo>
                    <a:pt x="1151255" y="9525"/>
                  </a:lnTo>
                  <a:lnTo>
                    <a:pt x="1151255" y="4826"/>
                  </a:lnTo>
                  <a:lnTo>
                    <a:pt x="11512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480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457200" y="76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152400" y="266700"/>
                  </a:lnTo>
                  <a:lnTo>
                    <a:pt x="0" y="533400"/>
                  </a:lnTo>
                  <a:lnTo>
                    <a:pt x="304800" y="533400"/>
                  </a:lnTo>
                  <a:lnTo>
                    <a:pt x="304800" y="609600"/>
                  </a:lnTo>
                  <a:lnTo>
                    <a:pt x="914400" y="609600"/>
                  </a:lnTo>
                  <a:lnTo>
                    <a:pt x="914400" y="533400"/>
                  </a:lnTo>
                  <a:lnTo>
                    <a:pt x="1219200" y="533400"/>
                  </a:lnTo>
                  <a:lnTo>
                    <a:pt x="1066800" y="266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2480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762000" y="76200"/>
                  </a:lnTo>
                  <a:lnTo>
                    <a:pt x="762000" y="0"/>
                  </a:lnTo>
                  <a:lnTo>
                    <a:pt x="1219200" y="0"/>
                  </a:lnTo>
                  <a:lnTo>
                    <a:pt x="1066800" y="266700"/>
                  </a:lnTo>
                  <a:lnTo>
                    <a:pt x="1219200" y="533400"/>
                  </a:lnTo>
                  <a:lnTo>
                    <a:pt x="914400" y="533400"/>
                  </a:lnTo>
                  <a:lnTo>
                    <a:pt x="914400" y="609600"/>
                  </a:lnTo>
                  <a:lnTo>
                    <a:pt x="304800" y="609600"/>
                  </a:lnTo>
                  <a:lnTo>
                    <a:pt x="304800" y="533400"/>
                  </a:lnTo>
                  <a:lnTo>
                    <a:pt x="0" y="533400"/>
                  </a:lnTo>
                  <a:lnTo>
                    <a:pt x="152400" y="266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29600" y="9906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152400" y="76200"/>
                  </a:moveTo>
                  <a:lnTo>
                    <a:pt x="0" y="76200"/>
                  </a:lnTo>
                  <a:lnTo>
                    <a:pt x="0" y="533400"/>
                  </a:lnTo>
                </a:path>
                <a:path w="609600" h="533400">
                  <a:moveTo>
                    <a:pt x="0" y="76200"/>
                  </a:moveTo>
                  <a:lnTo>
                    <a:pt x="152400" y="0"/>
                  </a:lnTo>
                </a:path>
                <a:path w="609600" h="533400">
                  <a:moveTo>
                    <a:pt x="457200" y="76200"/>
                  </a:moveTo>
                  <a:lnTo>
                    <a:pt x="609600" y="76200"/>
                  </a:lnTo>
                  <a:lnTo>
                    <a:pt x="609600" y="533400"/>
                  </a:lnTo>
                </a:path>
                <a:path w="609600" h="533400">
                  <a:moveTo>
                    <a:pt x="609600" y="7620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423275" y="1077213"/>
            <a:ext cx="22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2400" y="1676400"/>
            <a:ext cx="914400" cy="736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405"/>
              </a:spcBef>
            </a:pPr>
            <a:r>
              <a:rPr sz="3600" b="1" spc="-1462" baseline="5787" dirty="0">
                <a:latin typeface="Calibri"/>
                <a:cs typeface="Calibri"/>
              </a:rPr>
              <a:t>1</a:t>
            </a:r>
            <a:r>
              <a:rPr sz="2400" b="1" spc="-975" dirty="0">
                <a:latin typeface="Calibri"/>
                <a:cs typeface="Calibri"/>
              </a:rPr>
              <a:t>2345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524242"/>
            <a:ext cx="9126811" cy="314682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8077200" y="1676400"/>
            <a:ext cx="914400" cy="736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405"/>
              </a:spcBef>
            </a:pPr>
            <a:r>
              <a:rPr sz="2400" b="1" spc="-975" dirty="0">
                <a:latin typeface="Calibri"/>
                <a:cs typeface="Calibri"/>
              </a:rPr>
              <a:t>35421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155001" y="1325689"/>
            <a:ext cx="6718300" cy="3472179"/>
            <a:chOff x="1155001" y="1325689"/>
            <a:chExt cx="6718300" cy="3472179"/>
          </a:xfrm>
        </p:grpSpPr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3583" y="1362456"/>
              <a:ext cx="6629400" cy="343509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59763" y="1330452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800" y="16764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9763" y="1330452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800" y="16764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1224533" y="1414094"/>
            <a:ext cx="217424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0" algn="ctr">
              <a:lnSpc>
                <a:spcPct val="100000"/>
              </a:lnSpc>
              <a:spcBef>
                <a:spcPts val="95"/>
              </a:spcBef>
            </a:pPr>
            <a:r>
              <a:rPr sz="8800" b="0" spc="-5" dirty="0">
                <a:solidFill>
                  <a:srgbClr val="FF3300"/>
                </a:solidFill>
                <a:latin typeface="Calibri"/>
                <a:cs typeface="Calibri"/>
                <a:hlinkClick r:id="rId24" action="ppaction://hlinksldjump"/>
              </a:rPr>
              <a:t>1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383279" y="1338072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0" y="1676400"/>
                </a:moveTo>
                <a:lnTo>
                  <a:pt x="2209800" y="1676400"/>
                </a:lnTo>
                <a:lnTo>
                  <a:pt x="2209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407854" y="1339024"/>
            <a:ext cx="2209800" cy="166687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9461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745"/>
              </a:spcBef>
            </a:pPr>
            <a:r>
              <a:rPr sz="8800" spc="-5" dirty="0">
                <a:solidFill>
                  <a:srgbClr val="0000FF"/>
                </a:solidFill>
                <a:latin typeface="Calibri"/>
                <a:cs typeface="Calibri"/>
                <a:hlinkClick r:id="rId25" action="ppaction://hlinksldjump"/>
              </a:rPr>
              <a:t>2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17464" y="1336547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0" y="1676400"/>
                </a:moveTo>
                <a:lnTo>
                  <a:pt x="2209799" y="1676400"/>
                </a:lnTo>
                <a:lnTo>
                  <a:pt x="2209799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626798" y="1339024"/>
            <a:ext cx="2202180" cy="166433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9334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735"/>
              </a:spcBef>
            </a:pPr>
            <a:r>
              <a:rPr sz="8800" spc="-5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88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187005" y="3027997"/>
            <a:ext cx="2230120" cy="1806575"/>
            <a:chOff x="1187005" y="3027997"/>
            <a:chExt cx="2230120" cy="1806575"/>
          </a:xfrm>
        </p:grpSpPr>
        <p:sp>
          <p:nvSpPr>
            <p:cNvPr id="67" name="object 67"/>
            <p:cNvSpPr/>
            <p:nvPr/>
          </p:nvSpPr>
          <p:spPr>
            <a:xfrm>
              <a:off x="1191767" y="3032760"/>
              <a:ext cx="2220595" cy="1797050"/>
            </a:xfrm>
            <a:custGeom>
              <a:avLst/>
              <a:gdLst/>
              <a:ahLst/>
              <a:cxnLst/>
              <a:rect l="l" t="t" r="r" b="b"/>
              <a:pathLst>
                <a:path w="2220595" h="1797050">
                  <a:moveTo>
                    <a:pt x="2220468" y="0"/>
                  </a:moveTo>
                  <a:lnTo>
                    <a:pt x="0" y="0"/>
                  </a:lnTo>
                  <a:lnTo>
                    <a:pt x="0" y="1796795"/>
                  </a:lnTo>
                  <a:lnTo>
                    <a:pt x="2220468" y="1796795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91767" y="3032760"/>
              <a:ext cx="2220595" cy="1797050"/>
            </a:xfrm>
            <a:custGeom>
              <a:avLst/>
              <a:gdLst/>
              <a:ahLst/>
              <a:cxnLst/>
              <a:rect l="l" t="t" r="r" b="b"/>
              <a:pathLst>
                <a:path w="2220595" h="1797050">
                  <a:moveTo>
                    <a:pt x="0" y="1796795"/>
                  </a:moveTo>
                  <a:lnTo>
                    <a:pt x="2220468" y="1796795"/>
                  </a:lnTo>
                  <a:lnTo>
                    <a:pt x="2220468" y="0"/>
                  </a:lnTo>
                  <a:lnTo>
                    <a:pt x="0" y="0"/>
                  </a:lnTo>
                  <a:lnTo>
                    <a:pt x="0" y="179679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215008" y="3176727"/>
            <a:ext cx="21818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8800" spc="-5" dirty="0">
                <a:latin typeface="Calibri"/>
                <a:cs typeface="Calibri"/>
                <a:hlinkClick r:id="rId26" action="ppaction://hlinksldjump"/>
              </a:rPr>
              <a:t>4</a:t>
            </a:r>
            <a:endParaRPr sz="88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431857" y="3031045"/>
            <a:ext cx="2211705" cy="1858645"/>
            <a:chOff x="3431857" y="3031045"/>
            <a:chExt cx="2211705" cy="1858645"/>
          </a:xfrm>
        </p:grpSpPr>
        <p:sp>
          <p:nvSpPr>
            <p:cNvPr id="71" name="object 71"/>
            <p:cNvSpPr/>
            <p:nvPr/>
          </p:nvSpPr>
          <p:spPr>
            <a:xfrm>
              <a:off x="3436620" y="3035807"/>
              <a:ext cx="2202180" cy="1849120"/>
            </a:xfrm>
            <a:custGeom>
              <a:avLst/>
              <a:gdLst/>
              <a:ahLst/>
              <a:cxnLst/>
              <a:rect l="l" t="t" r="r" b="b"/>
              <a:pathLst>
                <a:path w="2202179" h="1849120">
                  <a:moveTo>
                    <a:pt x="2202179" y="0"/>
                  </a:moveTo>
                  <a:lnTo>
                    <a:pt x="0" y="0"/>
                  </a:lnTo>
                  <a:lnTo>
                    <a:pt x="0" y="1848612"/>
                  </a:lnTo>
                  <a:lnTo>
                    <a:pt x="2202179" y="1848612"/>
                  </a:lnTo>
                  <a:lnTo>
                    <a:pt x="220217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36620" y="3035807"/>
              <a:ext cx="2202180" cy="1849120"/>
            </a:xfrm>
            <a:custGeom>
              <a:avLst/>
              <a:gdLst/>
              <a:ahLst/>
              <a:cxnLst/>
              <a:rect l="l" t="t" r="r" b="b"/>
              <a:pathLst>
                <a:path w="2202179" h="1849120">
                  <a:moveTo>
                    <a:pt x="0" y="1848612"/>
                  </a:moveTo>
                  <a:lnTo>
                    <a:pt x="2202179" y="1848612"/>
                  </a:lnTo>
                  <a:lnTo>
                    <a:pt x="2202179" y="0"/>
                  </a:lnTo>
                  <a:lnTo>
                    <a:pt x="0" y="0"/>
                  </a:lnTo>
                  <a:lnTo>
                    <a:pt x="0" y="18486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409441" y="3205987"/>
            <a:ext cx="22078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95"/>
              </a:spcBef>
            </a:pPr>
            <a:r>
              <a:rPr sz="8800" spc="-5" dirty="0">
                <a:solidFill>
                  <a:srgbClr val="800000"/>
                </a:solidFill>
                <a:latin typeface="Calibri"/>
                <a:cs typeface="Calibri"/>
              </a:rPr>
              <a:t>5</a:t>
            </a:r>
            <a:endParaRPr sz="8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621845" y="3002089"/>
            <a:ext cx="2232025" cy="1858645"/>
            <a:chOff x="5621845" y="3002089"/>
            <a:chExt cx="2232025" cy="1858645"/>
          </a:xfrm>
        </p:grpSpPr>
        <p:sp>
          <p:nvSpPr>
            <p:cNvPr id="75" name="object 75"/>
            <p:cNvSpPr/>
            <p:nvPr/>
          </p:nvSpPr>
          <p:spPr>
            <a:xfrm>
              <a:off x="5626608" y="3006851"/>
              <a:ext cx="2222500" cy="1849120"/>
            </a:xfrm>
            <a:custGeom>
              <a:avLst/>
              <a:gdLst/>
              <a:ahLst/>
              <a:cxnLst/>
              <a:rect l="l" t="t" r="r" b="b"/>
              <a:pathLst>
                <a:path w="2222500" h="1849120">
                  <a:moveTo>
                    <a:pt x="2221991" y="0"/>
                  </a:moveTo>
                  <a:lnTo>
                    <a:pt x="0" y="0"/>
                  </a:lnTo>
                  <a:lnTo>
                    <a:pt x="0" y="1848612"/>
                  </a:lnTo>
                  <a:lnTo>
                    <a:pt x="2221991" y="1848612"/>
                  </a:lnTo>
                  <a:lnTo>
                    <a:pt x="22219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26608" y="3006851"/>
              <a:ext cx="2222500" cy="1849120"/>
            </a:xfrm>
            <a:custGeom>
              <a:avLst/>
              <a:gdLst/>
              <a:ahLst/>
              <a:cxnLst/>
              <a:rect l="l" t="t" r="r" b="b"/>
              <a:pathLst>
                <a:path w="2222500" h="1849120">
                  <a:moveTo>
                    <a:pt x="0" y="1848612"/>
                  </a:moveTo>
                  <a:lnTo>
                    <a:pt x="2221991" y="1848612"/>
                  </a:lnTo>
                  <a:lnTo>
                    <a:pt x="2221991" y="0"/>
                  </a:lnTo>
                  <a:lnTo>
                    <a:pt x="0" y="0"/>
                  </a:lnTo>
                  <a:lnTo>
                    <a:pt x="0" y="18486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626798" y="3176727"/>
            <a:ext cx="220218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95"/>
              </a:spcBef>
            </a:pPr>
            <a:r>
              <a:rPr sz="8800" spc="-5" dirty="0">
                <a:solidFill>
                  <a:srgbClr val="00FFFF"/>
                </a:solidFill>
                <a:latin typeface="Calibri"/>
                <a:cs typeface="Calibri"/>
                <a:hlinkClick r:id="rId27" action="ppaction://hlinksldjump"/>
              </a:rPr>
              <a:t>6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2890" cy="6863715"/>
            <a:chOff x="0" y="0"/>
            <a:chExt cx="9152890" cy="686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687" y="22860"/>
              <a:ext cx="8953500" cy="1606550"/>
            </a:xfrm>
            <a:custGeom>
              <a:avLst/>
              <a:gdLst/>
              <a:ahLst/>
              <a:cxnLst/>
              <a:rect l="l" t="t" r="r" b="b"/>
              <a:pathLst>
                <a:path w="8953500" h="1606550">
                  <a:moveTo>
                    <a:pt x="8685784" y="0"/>
                  </a:moveTo>
                  <a:lnTo>
                    <a:pt x="267728" y="0"/>
                  </a:lnTo>
                  <a:lnTo>
                    <a:pt x="219603" y="4314"/>
                  </a:lnTo>
                  <a:lnTo>
                    <a:pt x="174308" y="16752"/>
                  </a:lnTo>
                  <a:lnTo>
                    <a:pt x="132599" y="36557"/>
                  </a:lnTo>
                  <a:lnTo>
                    <a:pt x="95233" y="62972"/>
                  </a:lnTo>
                  <a:lnTo>
                    <a:pt x="62965" y="95241"/>
                  </a:lnTo>
                  <a:lnTo>
                    <a:pt x="36552" y="132606"/>
                  </a:lnTo>
                  <a:lnTo>
                    <a:pt x="16749" y="174312"/>
                  </a:lnTo>
                  <a:lnTo>
                    <a:pt x="4313" y="219600"/>
                  </a:lnTo>
                  <a:lnTo>
                    <a:pt x="0" y="267716"/>
                  </a:lnTo>
                  <a:lnTo>
                    <a:pt x="0" y="1338580"/>
                  </a:lnTo>
                  <a:lnTo>
                    <a:pt x="4313" y="1386695"/>
                  </a:lnTo>
                  <a:lnTo>
                    <a:pt x="16749" y="1431983"/>
                  </a:lnTo>
                  <a:lnTo>
                    <a:pt x="36552" y="1473689"/>
                  </a:lnTo>
                  <a:lnTo>
                    <a:pt x="62965" y="1511054"/>
                  </a:lnTo>
                  <a:lnTo>
                    <a:pt x="95233" y="1543323"/>
                  </a:lnTo>
                  <a:lnTo>
                    <a:pt x="132599" y="1569738"/>
                  </a:lnTo>
                  <a:lnTo>
                    <a:pt x="174308" y="1589543"/>
                  </a:lnTo>
                  <a:lnTo>
                    <a:pt x="219603" y="1601981"/>
                  </a:lnTo>
                  <a:lnTo>
                    <a:pt x="267728" y="1606296"/>
                  </a:lnTo>
                  <a:lnTo>
                    <a:pt x="8685784" y="1606296"/>
                  </a:lnTo>
                  <a:lnTo>
                    <a:pt x="8733899" y="1601981"/>
                  </a:lnTo>
                  <a:lnTo>
                    <a:pt x="8779187" y="1589543"/>
                  </a:lnTo>
                  <a:lnTo>
                    <a:pt x="8820893" y="1569738"/>
                  </a:lnTo>
                  <a:lnTo>
                    <a:pt x="8858258" y="1543323"/>
                  </a:lnTo>
                  <a:lnTo>
                    <a:pt x="8890527" y="1511054"/>
                  </a:lnTo>
                  <a:lnTo>
                    <a:pt x="8916942" y="1473689"/>
                  </a:lnTo>
                  <a:lnTo>
                    <a:pt x="8936747" y="1431983"/>
                  </a:lnTo>
                  <a:lnTo>
                    <a:pt x="8949185" y="1386695"/>
                  </a:lnTo>
                  <a:lnTo>
                    <a:pt x="8953500" y="1338580"/>
                  </a:lnTo>
                  <a:lnTo>
                    <a:pt x="8953500" y="267716"/>
                  </a:lnTo>
                  <a:lnTo>
                    <a:pt x="8949185" y="219600"/>
                  </a:lnTo>
                  <a:lnTo>
                    <a:pt x="8936747" y="174312"/>
                  </a:lnTo>
                  <a:lnTo>
                    <a:pt x="8916942" y="132606"/>
                  </a:lnTo>
                  <a:lnTo>
                    <a:pt x="8890527" y="95241"/>
                  </a:lnTo>
                  <a:lnTo>
                    <a:pt x="8858258" y="62972"/>
                  </a:lnTo>
                  <a:lnTo>
                    <a:pt x="8820893" y="36557"/>
                  </a:lnTo>
                  <a:lnTo>
                    <a:pt x="8779187" y="16752"/>
                  </a:lnTo>
                  <a:lnTo>
                    <a:pt x="8733899" y="4314"/>
                  </a:lnTo>
                  <a:lnTo>
                    <a:pt x="8685784" y="0"/>
                  </a:lnTo>
                  <a:close/>
                </a:path>
              </a:pathLst>
            </a:custGeom>
            <a:solidFill>
              <a:srgbClr val="F8E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687" y="22860"/>
              <a:ext cx="8953500" cy="1606550"/>
            </a:xfrm>
            <a:custGeom>
              <a:avLst/>
              <a:gdLst/>
              <a:ahLst/>
              <a:cxnLst/>
              <a:rect l="l" t="t" r="r" b="b"/>
              <a:pathLst>
                <a:path w="8953500" h="1606550">
                  <a:moveTo>
                    <a:pt x="0" y="267716"/>
                  </a:moveTo>
                  <a:lnTo>
                    <a:pt x="4313" y="219600"/>
                  </a:lnTo>
                  <a:lnTo>
                    <a:pt x="16749" y="174312"/>
                  </a:lnTo>
                  <a:lnTo>
                    <a:pt x="36552" y="132606"/>
                  </a:lnTo>
                  <a:lnTo>
                    <a:pt x="62965" y="95241"/>
                  </a:lnTo>
                  <a:lnTo>
                    <a:pt x="95233" y="62972"/>
                  </a:lnTo>
                  <a:lnTo>
                    <a:pt x="132599" y="36557"/>
                  </a:lnTo>
                  <a:lnTo>
                    <a:pt x="174308" y="16752"/>
                  </a:lnTo>
                  <a:lnTo>
                    <a:pt x="219603" y="4314"/>
                  </a:lnTo>
                  <a:lnTo>
                    <a:pt x="267728" y="0"/>
                  </a:lnTo>
                  <a:lnTo>
                    <a:pt x="8685784" y="0"/>
                  </a:lnTo>
                  <a:lnTo>
                    <a:pt x="8733899" y="4314"/>
                  </a:lnTo>
                  <a:lnTo>
                    <a:pt x="8779187" y="16752"/>
                  </a:lnTo>
                  <a:lnTo>
                    <a:pt x="8820893" y="36557"/>
                  </a:lnTo>
                  <a:lnTo>
                    <a:pt x="8858258" y="62972"/>
                  </a:lnTo>
                  <a:lnTo>
                    <a:pt x="8890527" y="95241"/>
                  </a:lnTo>
                  <a:lnTo>
                    <a:pt x="8916942" y="132606"/>
                  </a:lnTo>
                  <a:lnTo>
                    <a:pt x="8936747" y="174312"/>
                  </a:lnTo>
                  <a:lnTo>
                    <a:pt x="8949185" y="219600"/>
                  </a:lnTo>
                  <a:lnTo>
                    <a:pt x="8953500" y="267716"/>
                  </a:lnTo>
                  <a:lnTo>
                    <a:pt x="8953500" y="1338580"/>
                  </a:lnTo>
                  <a:lnTo>
                    <a:pt x="8949185" y="1386695"/>
                  </a:lnTo>
                  <a:lnTo>
                    <a:pt x="8936747" y="1431983"/>
                  </a:lnTo>
                  <a:lnTo>
                    <a:pt x="8916942" y="1473689"/>
                  </a:lnTo>
                  <a:lnTo>
                    <a:pt x="8890527" y="1511054"/>
                  </a:lnTo>
                  <a:lnTo>
                    <a:pt x="8858258" y="1543323"/>
                  </a:lnTo>
                  <a:lnTo>
                    <a:pt x="8820893" y="1569738"/>
                  </a:lnTo>
                  <a:lnTo>
                    <a:pt x="8779187" y="1589543"/>
                  </a:lnTo>
                  <a:lnTo>
                    <a:pt x="8733899" y="1601981"/>
                  </a:lnTo>
                  <a:lnTo>
                    <a:pt x="8685784" y="1606296"/>
                  </a:lnTo>
                  <a:lnTo>
                    <a:pt x="267728" y="1606296"/>
                  </a:lnTo>
                  <a:lnTo>
                    <a:pt x="219603" y="1601981"/>
                  </a:lnTo>
                  <a:lnTo>
                    <a:pt x="174308" y="1589543"/>
                  </a:lnTo>
                  <a:lnTo>
                    <a:pt x="132599" y="1569738"/>
                  </a:lnTo>
                  <a:lnTo>
                    <a:pt x="95233" y="1543323"/>
                  </a:lnTo>
                  <a:lnTo>
                    <a:pt x="62965" y="1511054"/>
                  </a:lnTo>
                  <a:lnTo>
                    <a:pt x="36552" y="1473689"/>
                  </a:lnTo>
                  <a:lnTo>
                    <a:pt x="16749" y="1431983"/>
                  </a:lnTo>
                  <a:lnTo>
                    <a:pt x="4313" y="1386695"/>
                  </a:lnTo>
                  <a:lnTo>
                    <a:pt x="0" y="1338580"/>
                  </a:lnTo>
                  <a:lnTo>
                    <a:pt x="0" y="267716"/>
                  </a:lnTo>
                  <a:close/>
                </a:path>
              </a:pathLst>
            </a:custGeom>
            <a:ln w="57150">
              <a:solidFill>
                <a:srgbClr val="C77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4178" y="22352"/>
            <a:ext cx="6844665" cy="153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KHỞI</a:t>
            </a:r>
            <a:r>
              <a:rPr sz="5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spc="-5" dirty="0">
                <a:solidFill>
                  <a:srgbClr val="FF0000"/>
                </a:solidFill>
                <a:latin typeface="Calibri"/>
                <a:cs typeface="Calibri"/>
              </a:rPr>
              <a:t>ĐỘNG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Trò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chơi: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Nhìn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hình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đoán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chữ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435" y="2133600"/>
            <a:ext cx="3727704" cy="38663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66947" y="5627928"/>
            <a:ext cx="280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Verdana"/>
                <a:cs typeface="Verdana"/>
              </a:rPr>
              <a:t>https://</a:t>
            </a:r>
            <a:r>
              <a:rPr sz="1800" spc="-75" dirty="0">
                <a:latin typeface="Verdana"/>
                <a:cs typeface="Verdana"/>
                <a:hlinkClick r:id="rId5"/>
              </a:rPr>
              <a:t>www.pinterest.es/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0687" y="4724400"/>
            <a:ext cx="8822690" cy="2123440"/>
            <a:chOff x="170687" y="4724400"/>
            <a:chExt cx="8822690" cy="21234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999" y="5832346"/>
              <a:ext cx="829056" cy="10149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79" y="5431534"/>
              <a:ext cx="829056" cy="14142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687" y="4850892"/>
              <a:ext cx="827532" cy="14157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1087" y="5830822"/>
              <a:ext cx="833627" cy="1013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19" y="5353810"/>
              <a:ext cx="943355" cy="14584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0831" y="4724400"/>
              <a:ext cx="812292" cy="1446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48" y="1727072"/>
            <a:ext cx="7435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Dựa</a:t>
            </a:r>
            <a:r>
              <a:rPr sz="3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vào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đặc điểm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nào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để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phân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biệt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được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các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tộc?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5885" y="3498926"/>
            <a:ext cx="5344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Đáp án: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Tiếng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nói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và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trang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phục.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72200"/>
              <a:ext cx="9126811" cy="3146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7989" y="2059939"/>
            <a:ext cx="7341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Đất</a:t>
            </a:r>
            <a:r>
              <a:rPr sz="3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ớc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có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bao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nhiêu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tộc?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7107" y="3617798"/>
            <a:ext cx="3573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Đáp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án: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54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dân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tộc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2379" y="1418970"/>
            <a:ext cx="7198359" cy="10045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Câu hỏi: </a:t>
            </a:r>
            <a:r>
              <a:rPr i="1" spc="-25" dirty="0">
                <a:solidFill>
                  <a:srgbClr val="FF0000"/>
                </a:solidFill>
                <a:latin typeface="Calibri"/>
                <a:cs typeface="Calibri"/>
              </a:rPr>
              <a:t>Trang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phục của 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các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dân </a:t>
            </a:r>
            <a:r>
              <a:rPr i="1" spc="-15" dirty="0">
                <a:solidFill>
                  <a:srgbClr val="FF0000"/>
                </a:solidFill>
                <a:latin typeface="Calibri"/>
                <a:cs typeface="Calibri"/>
              </a:rPr>
              <a:t>tộc </a:t>
            </a:r>
            <a:r>
              <a:rPr i="1" spc="5" dirty="0">
                <a:solidFill>
                  <a:srgbClr val="FF0000"/>
                </a:solidFill>
                <a:latin typeface="Calibri"/>
                <a:cs typeface="Calibri"/>
              </a:rPr>
              <a:t>ít </a:t>
            </a:r>
            <a:r>
              <a:rPr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ời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 Việt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nam</a:t>
            </a:r>
            <a:r>
              <a:rPr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ờng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đặc</a:t>
            </a:r>
            <a:r>
              <a:rPr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điểm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 gì?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6018" y="3412997"/>
            <a:ext cx="71323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ahoma"/>
                <a:cs typeface="Tahoma"/>
              </a:rPr>
              <a:t>Đáp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án: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Có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nhiều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màu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sắc,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hoạ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tiết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phong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phú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4832" y="1609470"/>
            <a:ext cx="61887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sz="32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những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hình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thức</a:t>
            </a:r>
            <a:r>
              <a:rPr sz="3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sắp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xếp </a:t>
            </a:r>
            <a:r>
              <a:rPr sz="3200" b="1" i="1" spc="-7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họa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tiết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nào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trong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trí 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266" y="3082797"/>
            <a:ext cx="7437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Calibri"/>
                <a:cs typeface="Calibri"/>
              </a:rPr>
              <a:t>Đáp</a:t>
            </a:r>
            <a:r>
              <a:rPr sz="3600" b="1" i="1" spc="-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án:</a:t>
            </a:r>
            <a:r>
              <a:rPr sz="3600" b="1" i="1" dirty="0">
                <a:latin typeface="Calibri"/>
                <a:cs typeface="Calibri"/>
              </a:rPr>
              <a:t> Lặp</a:t>
            </a:r>
            <a:r>
              <a:rPr sz="3600" b="1" i="1" spc="-1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lại,</a:t>
            </a:r>
            <a:r>
              <a:rPr sz="3600" b="1" i="1" spc="-10" dirty="0">
                <a:latin typeface="Calibri"/>
                <a:cs typeface="Calibri"/>
              </a:rPr>
              <a:t> </a:t>
            </a:r>
            <a:r>
              <a:rPr sz="3600" b="1" i="1" spc="-30" dirty="0">
                <a:latin typeface="Calibri"/>
                <a:cs typeface="Calibri"/>
              </a:rPr>
              <a:t>xen</a:t>
            </a:r>
            <a:r>
              <a:rPr sz="3600" b="1" i="1" spc="-10" dirty="0">
                <a:latin typeface="Calibri"/>
                <a:cs typeface="Calibri"/>
              </a:rPr>
              <a:t> </a:t>
            </a:r>
            <a:r>
              <a:rPr sz="3600" b="1" i="1" spc="-35" dirty="0">
                <a:latin typeface="Calibri"/>
                <a:cs typeface="Calibri"/>
              </a:rPr>
              <a:t>kẽ,</a:t>
            </a:r>
            <a:r>
              <a:rPr sz="3600" b="1" i="1" spc="-2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đối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xứng, </a:t>
            </a:r>
            <a:r>
              <a:rPr sz="3600" b="1" i="1" dirty="0">
                <a:latin typeface="Calibri"/>
                <a:cs typeface="Calibri"/>
              </a:rPr>
              <a:t>tự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do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4248" y="1531746"/>
            <a:ext cx="72421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Câu hỏi: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Hoa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văn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phục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tộc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được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trí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chủ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yếu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chỗ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nào?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3429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Đáp án: </a:t>
            </a:r>
            <a:r>
              <a:rPr spc="-70" dirty="0"/>
              <a:t>Trên </a:t>
            </a:r>
            <a:r>
              <a:rPr spc="-5" dirty="0"/>
              <a:t>cổ </a:t>
            </a:r>
            <a:r>
              <a:rPr dirty="0"/>
              <a:t>áo, </a:t>
            </a:r>
            <a:r>
              <a:rPr spc="-5" dirty="0"/>
              <a:t>nẹp </a:t>
            </a:r>
            <a:r>
              <a:rPr dirty="0"/>
              <a:t>áo, tay áo, </a:t>
            </a:r>
            <a:r>
              <a:rPr spc="-5" dirty="0"/>
              <a:t>cánh </a:t>
            </a:r>
            <a:r>
              <a:rPr spc="-885" dirty="0"/>
              <a:t> </a:t>
            </a:r>
            <a:r>
              <a:rPr spc="-55" dirty="0"/>
              <a:t>tay,</a:t>
            </a:r>
            <a:r>
              <a:rPr spc="-10" dirty="0"/>
              <a:t> </a:t>
            </a:r>
            <a:r>
              <a:rPr dirty="0"/>
              <a:t>tà áo….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9126811" cy="3146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686800" y="6324600"/>
            <a:ext cx="457200" cy="533400"/>
            <a:chOff x="8686800" y="6324600"/>
            <a:chExt cx="457200" cy="533400"/>
          </a:xfrm>
        </p:grpSpPr>
        <p:sp>
          <p:nvSpPr>
            <p:cNvPr id="6" name="object 6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6748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30932" y="3238245"/>
            <a:ext cx="3409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Calibri"/>
                <a:cs typeface="Calibri"/>
              </a:rPr>
              <a:t>Đáp</a:t>
            </a:r>
            <a:r>
              <a:rPr sz="2800" b="1" i="1" spc="-5" dirty="0">
                <a:latin typeface="Calibri"/>
                <a:cs typeface="Calibri"/>
              </a:rPr>
              <a:t> án: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in</a:t>
            </a:r>
            <a:r>
              <a:rPr sz="2800" b="1" i="1" spc="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nổi,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in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chìm.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9986" y="1808225"/>
            <a:ext cx="79984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Kể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tên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các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hình thức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tranh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mà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đã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được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học?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779462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99"/>
                </a:solidFill>
              </a:rPr>
              <a:t>HOẠT</a:t>
            </a:r>
            <a:r>
              <a:rPr sz="3000" spc="-60" dirty="0">
                <a:solidFill>
                  <a:srgbClr val="000099"/>
                </a:solidFill>
              </a:rPr>
              <a:t> </a:t>
            </a:r>
            <a:r>
              <a:rPr sz="3000" spc="-5" dirty="0">
                <a:solidFill>
                  <a:srgbClr val="000099"/>
                </a:solidFill>
              </a:rPr>
              <a:t>ĐỘNG</a:t>
            </a:r>
            <a:r>
              <a:rPr sz="3000" spc="-45" dirty="0">
                <a:solidFill>
                  <a:srgbClr val="000099"/>
                </a:solidFill>
              </a:rPr>
              <a:t> </a:t>
            </a:r>
            <a:r>
              <a:rPr sz="3000" dirty="0">
                <a:solidFill>
                  <a:srgbClr val="000099"/>
                </a:solidFill>
              </a:rPr>
              <a:t>2</a:t>
            </a:r>
            <a:endParaRPr sz="3000"/>
          </a:p>
          <a:p>
            <a:pPr marL="1143000">
              <a:lnSpc>
                <a:spcPct val="100000"/>
              </a:lnSpc>
              <a:spcBef>
                <a:spcPts val="5"/>
              </a:spcBef>
            </a:pPr>
            <a:r>
              <a:rPr dirty="0"/>
              <a:t>KIẾN</a:t>
            </a:r>
            <a:r>
              <a:rPr spc="-75" dirty="0"/>
              <a:t> </a:t>
            </a:r>
            <a:r>
              <a:rPr dirty="0"/>
              <a:t>TẠO</a:t>
            </a:r>
            <a:r>
              <a:rPr spc="-10" dirty="0"/>
              <a:t> </a:t>
            </a:r>
            <a:r>
              <a:rPr dirty="0"/>
              <a:t>KIẾN</a:t>
            </a:r>
            <a:r>
              <a:rPr spc="-75" dirty="0"/>
              <a:t> </a:t>
            </a:r>
            <a:r>
              <a:rPr spc="5" dirty="0"/>
              <a:t>THỨC</a:t>
            </a:r>
            <a:r>
              <a:rPr spc="-2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KĨ</a:t>
            </a:r>
            <a:r>
              <a:rPr spc="-15" dirty="0"/>
              <a:t> </a:t>
            </a:r>
            <a:r>
              <a:rPr dirty="0"/>
              <a:t>NĂNG</a:t>
            </a:r>
          </a:p>
        </p:txBody>
      </p:sp>
      <p:sp>
        <p:nvSpPr>
          <p:cNvPr id="3" name="object 3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400" y="152400"/>
              <a:ext cx="8185784" cy="462280"/>
            </a:xfrm>
            <a:custGeom>
              <a:avLst/>
              <a:gdLst/>
              <a:ahLst/>
              <a:cxnLst/>
              <a:rect l="l" t="t" r="r" b="b"/>
              <a:pathLst>
                <a:path w="8185784" h="462280">
                  <a:moveTo>
                    <a:pt x="0" y="461772"/>
                  </a:moveTo>
                  <a:lnTo>
                    <a:pt x="8185404" y="461772"/>
                  </a:lnTo>
                  <a:lnTo>
                    <a:pt x="818540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1557" y="174447"/>
            <a:ext cx="7365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HOẠT</a:t>
            </a:r>
            <a:r>
              <a:rPr sz="2400" b="1" spc="-6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ĐỘNG</a:t>
            </a:r>
            <a:r>
              <a:rPr sz="2400" b="1" spc="-1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2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: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KIẾN</a:t>
            </a:r>
            <a:r>
              <a:rPr sz="2400" b="1" spc="-6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TẠO</a:t>
            </a:r>
            <a:r>
              <a:rPr sz="2400" b="1" spc="1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KIẾN</a:t>
            </a:r>
            <a:r>
              <a:rPr sz="2400" b="1" spc="-4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THỨC</a:t>
            </a:r>
            <a:r>
              <a:rPr sz="2400" b="1" spc="-4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–</a:t>
            </a:r>
            <a:r>
              <a:rPr sz="2400" b="1" spc="-1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KĨ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 NĂNG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7100" y="723898"/>
            <a:ext cx="5562600" cy="6153150"/>
            <a:chOff x="3467100" y="723898"/>
            <a:chExt cx="5562600" cy="61531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761998"/>
              <a:ext cx="5486400" cy="6095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6150" y="742948"/>
              <a:ext cx="5524500" cy="6115050"/>
            </a:xfrm>
            <a:custGeom>
              <a:avLst/>
              <a:gdLst/>
              <a:ahLst/>
              <a:cxnLst/>
              <a:rect l="l" t="t" r="r" b="b"/>
              <a:pathLst>
                <a:path w="5524500" h="6115050">
                  <a:moveTo>
                    <a:pt x="5524500" y="6115051"/>
                  </a:moveTo>
                  <a:lnTo>
                    <a:pt x="5524500" y="0"/>
                  </a:lnTo>
                  <a:lnTo>
                    <a:pt x="0" y="0"/>
                  </a:lnTo>
                  <a:lnTo>
                    <a:pt x="0" y="6115051"/>
                  </a:lnTo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1957" y="2977718"/>
            <a:ext cx="27616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Giới</a:t>
            </a:r>
            <a:r>
              <a:rPr sz="2800" b="1" spc="-2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thiệu</a:t>
            </a:r>
            <a:r>
              <a:rPr sz="2800" b="1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vật</a:t>
            </a:r>
            <a:r>
              <a:rPr sz="2800" b="1" spc="-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liệu </a:t>
            </a:r>
            <a:r>
              <a:rPr sz="2800" b="1" spc="-68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làm</a:t>
            </a:r>
            <a:r>
              <a:rPr sz="28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5F3A13"/>
                </a:solidFill>
                <a:latin typeface="Times New Roman"/>
                <a:cs typeface="Times New Roman"/>
              </a:rPr>
              <a:t>ra khuôn</a:t>
            </a:r>
            <a:r>
              <a:rPr sz="2800" b="1" spc="3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5F3A13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951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835279"/>
            <a:ext cx="76873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CÁCH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TẠO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KHUÔN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NỀN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TRANG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TRÍ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923" y="117347"/>
            <a:ext cx="8836660" cy="523240"/>
          </a:xfrm>
          <a:custGeom>
            <a:avLst/>
            <a:gdLst/>
            <a:ahLst/>
            <a:cxnLst/>
            <a:rect l="l" t="t" r="r" b="b"/>
            <a:pathLst>
              <a:path w="8836660" h="523240">
                <a:moveTo>
                  <a:pt x="0" y="522731"/>
                </a:moveTo>
                <a:lnTo>
                  <a:pt x="8836152" y="522731"/>
                </a:lnTo>
                <a:lnTo>
                  <a:pt x="88361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727" y="138175"/>
            <a:ext cx="8494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</a:rPr>
              <a:t>HOẠT</a:t>
            </a:r>
            <a:r>
              <a:rPr sz="2800" spc="-4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ĐỘNG</a:t>
            </a:r>
            <a:r>
              <a:rPr sz="2800" spc="1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2:</a:t>
            </a:r>
            <a:r>
              <a:rPr sz="2800" spc="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KIẾN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TẠO</a:t>
            </a:r>
            <a:r>
              <a:rPr sz="280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KIẾN</a:t>
            </a:r>
            <a:r>
              <a:rPr sz="2800" spc="-4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THỨC</a:t>
            </a:r>
            <a:r>
              <a:rPr sz="2800" spc="1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–</a:t>
            </a:r>
            <a:r>
              <a:rPr sz="280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KĨ</a:t>
            </a:r>
            <a:r>
              <a:rPr sz="280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NĂNG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288036" y="1565147"/>
            <a:ext cx="8764905" cy="5006340"/>
            <a:chOff x="288036" y="1565147"/>
            <a:chExt cx="8764905" cy="50063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5" y="4287012"/>
              <a:ext cx="2904743" cy="22844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574291"/>
              <a:ext cx="3276600" cy="24582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036" y="4331208"/>
              <a:ext cx="2624328" cy="2238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4503" y="1565147"/>
              <a:ext cx="3206496" cy="2404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4180" y="4261103"/>
              <a:ext cx="3131820" cy="23088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91562" y="3603497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6"/>
                  </a:lnTo>
                  <a:lnTo>
                    <a:pt x="117574" y="39045"/>
                  </a:lnTo>
                  <a:lnTo>
                    <a:pt x="78104" y="66960"/>
                  </a:lnTo>
                  <a:lnTo>
                    <a:pt x="45541" y="100793"/>
                  </a:lnTo>
                  <a:lnTo>
                    <a:pt x="20954" y="139624"/>
                  </a:lnTo>
                  <a:lnTo>
                    <a:pt x="5417" y="182533"/>
                  </a:lnTo>
                  <a:lnTo>
                    <a:pt x="0" y="228600"/>
                  </a:lnTo>
                  <a:lnTo>
                    <a:pt x="5417" y="274666"/>
                  </a:lnTo>
                  <a:lnTo>
                    <a:pt x="20955" y="317575"/>
                  </a:lnTo>
                  <a:lnTo>
                    <a:pt x="45541" y="356406"/>
                  </a:lnTo>
                  <a:lnTo>
                    <a:pt x="78105" y="390239"/>
                  </a:lnTo>
                  <a:lnTo>
                    <a:pt x="117574" y="418154"/>
                  </a:lnTo>
                  <a:lnTo>
                    <a:pt x="162877" y="439233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3"/>
                  </a:lnTo>
                  <a:lnTo>
                    <a:pt x="415825" y="418154"/>
                  </a:lnTo>
                  <a:lnTo>
                    <a:pt x="455295" y="390239"/>
                  </a:lnTo>
                  <a:lnTo>
                    <a:pt x="487858" y="356406"/>
                  </a:lnTo>
                  <a:lnTo>
                    <a:pt x="512445" y="317575"/>
                  </a:lnTo>
                  <a:lnTo>
                    <a:pt x="527982" y="274666"/>
                  </a:lnTo>
                  <a:lnTo>
                    <a:pt x="533400" y="228600"/>
                  </a:lnTo>
                  <a:lnTo>
                    <a:pt x="527982" y="182533"/>
                  </a:lnTo>
                  <a:lnTo>
                    <a:pt x="512444" y="139624"/>
                  </a:lnTo>
                  <a:lnTo>
                    <a:pt x="487858" y="100793"/>
                  </a:lnTo>
                  <a:lnTo>
                    <a:pt x="455294" y="66960"/>
                  </a:lnTo>
                  <a:lnTo>
                    <a:pt x="415825" y="39045"/>
                  </a:lnTo>
                  <a:lnTo>
                    <a:pt x="370522" y="17966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1562" y="3603497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33"/>
                  </a:lnTo>
                  <a:lnTo>
                    <a:pt x="20954" y="139624"/>
                  </a:lnTo>
                  <a:lnTo>
                    <a:pt x="45541" y="100793"/>
                  </a:lnTo>
                  <a:lnTo>
                    <a:pt x="78104" y="66960"/>
                  </a:lnTo>
                  <a:lnTo>
                    <a:pt x="117574" y="39045"/>
                  </a:lnTo>
                  <a:lnTo>
                    <a:pt x="162877" y="17966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6"/>
                  </a:lnTo>
                  <a:lnTo>
                    <a:pt x="415825" y="39045"/>
                  </a:lnTo>
                  <a:lnTo>
                    <a:pt x="455294" y="66960"/>
                  </a:lnTo>
                  <a:lnTo>
                    <a:pt x="487858" y="100793"/>
                  </a:lnTo>
                  <a:lnTo>
                    <a:pt x="512444" y="139624"/>
                  </a:lnTo>
                  <a:lnTo>
                    <a:pt x="527982" y="182533"/>
                  </a:lnTo>
                  <a:lnTo>
                    <a:pt x="533400" y="228600"/>
                  </a:lnTo>
                  <a:lnTo>
                    <a:pt x="527982" y="274666"/>
                  </a:lnTo>
                  <a:lnTo>
                    <a:pt x="512445" y="317575"/>
                  </a:lnTo>
                  <a:lnTo>
                    <a:pt x="487858" y="356406"/>
                  </a:lnTo>
                  <a:lnTo>
                    <a:pt x="455295" y="390239"/>
                  </a:lnTo>
                  <a:lnTo>
                    <a:pt x="415825" y="418154"/>
                  </a:lnTo>
                  <a:lnTo>
                    <a:pt x="370522" y="439233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3"/>
                  </a:lnTo>
                  <a:lnTo>
                    <a:pt x="117574" y="418154"/>
                  </a:lnTo>
                  <a:lnTo>
                    <a:pt x="78105" y="390239"/>
                  </a:lnTo>
                  <a:lnTo>
                    <a:pt x="45541" y="356406"/>
                  </a:lnTo>
                  <a:lnTo>
                    <a:pt x="20955" y="317575"/>
                  </a:lnTo>
                  <a:lnTo>
                    <a:pt x="5417" y="274666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59201" y="3629914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22289" y="3621404"/>
            <a:ext cx="552450" cy="476250"/>
            <a:chOff x="6122289" y="3621404"/>
            <a:chExt cx="552450" cy="476250"/>
          </a:xfrm>
        </p:grpSpPr>
        <p:sp>
          <p:nvSpPr>
            <p:cNvPr id="16" name="object 16"/>
            <p:cNvSpPr/>
            <p:nvPr/>
          </p:nvSpPr>
          <p:spPr>
            <a:xfrm>
              <a:off x="6131814" y="363092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6"/>
                  </a:lnTo>
                  <a:lnTo>
                    <a:pt x="117574" y="39045"/>
                  </a:lnTo>
                  <a:lnTo>
                    <a:pt x="78104" y="66960"/>
                  </a:lnTo>
                  <a:lnTo>
                    <a:pt x="45541" y="100793"/>
                  </a:lnTo>
                  <a:lnTo>
                    <a:pt x="20954" y="139624"/>
                  </a:lnTo>
                  <a:lnTo>
                    <a:pt x="5417" y="182533"/>
                  </a:lnTo>
                  <a:lnTo>
                    <a:pt x="0" y="228600"/>
                  </a:lnTo>
                  <a:lnTo>
                    <a:pt x="5417" y="274666"/>
                  </a:lnTo>
                  <a:lnTo>
                    <a:pt x="20955" y="317575"/>
                  </a:lnTo>
                  <a:lnTo>
                    <a:pt x="45541" y="356406"/>
                  </a:lnTo>
                  <a:lnTo>
                    <a:pt x="78105" y="390239"/>
                  </a:lnTo>
                  <a:lnTo>
                    <a:pt x="117574" y="418154"/>
                  </a:lnTo>
                  <a:lnTo>
                    <a:pt x="162877" y="439233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3"/>
                  </a:lnTo>
                  <a:lnTo>
                    <a:pt x="415825" y="418154"/>
                  </a:lnTo>
                  <a:lnTo>
                    <a:pt x="455294" y="390239"/>
                  </a:lnTo>
                  <a:lnTo>
                    <a:pt x="487858" y="356406"/>
                  </a:lnTo>
                  <a:lnTo>
                    <a:pt x="512444" y="317575"/>
                  </a:lnTo>
                  <a:lnTo>
                    <a:pt x="527982" y="274666"/>
                  </a:lnTo>
                  <a:lnTo>
                    <a:pt x="533400" y="228600"/>
                  </a:lnTo>
                  <a:lnTo>
                    <a:pt x="527982" y="182533"/>
                  </a:lnTo>
                  <a:lnTo>
                    <a:pt x="512444" y="139624"/>
                  </a:lnTo>
                  <a:lnTo>
                    <a:pt x="487858" y="100793"/>
                  </a:lnTo>
                  <a:lnTo>
                    <a:pt x="455294" y="66960"/>
                  </a:lnTo>
                  <a:lnTo>
                    <a:pt x="415825" y="39045"/>
                  </a:lnTo>
                  <a:lnTo>
                    <a:pt x="370522" y="17966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1814" y="363092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33"/>
                  </a:lnTo>
                  <a:lnTo>
                    <a:pt x="20954" y="139624"/>
                  </a:lnTo>
                  <a:lnTo>
                    <a:pt x="45541" y="100793"/>
                  </a:lnTo>
                  <a:lnTo>
                    <a:pt x="78104" y="66960"/>
                  </a:lnTo>
                  <a:lnTo>
                    <a:pt x="117574" y="39045"/>
                  </a:lnTo>
                  <a:lnTo>
                    <a:pt x="162877" y="17966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6"/>
                  </a:lnTo>
                  <a:lnTo>
                    <a:pt x="415825" y="39045"/>
                  </a:lnTo>
                  <a:lnTo>
                    <a:pt x="455294" y="66960"/>
                  </a:lnTo>
                  <a:lnTo>
                    <a:pt x="487858" y="100793"/>
                  </a:lnTo>
                  <a:lnTo>
                    <a:pt x="512444" y="139624"/>
                  </a:lnTo>
                  <a:lnTo>
                    <a:pt x="527982" y="182533"/>
                  </a:lnTo>
                  <a:lnTo>
                    <a:pt x="533400" y="228600"/>
                  </a:lnTo>
                  <a:lnTo>
                    <a:pt x="527982" y="274666"/>
                  </a:lnTo>
                  <a:lnTo>
                    <a:pt x="512444" y="317575"/>
                  </a:lnTo>
                  <a:lnTo>
                    <a:pt x="487858" y="356406"/>
                  </a:lnTo>
                  <a:lnTo>
                    <a:pt x="455294" y="390239"/>
                  </a:lnTo>
                  <a:lnTo>
                    <a:pt x="415825" y="418154"/>
                  </a:lnTo>
                  <a:lnTo>
                    <a:pt x="370522" y="439233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3"/>
                  </a:lnTo>
                  <a:lnTo>
                    <a:pt x="117574" y="418154"/>
                  </a:lnTo>
                  <a:lnTo>
                    <a:pt x="78105" y="390239"/>
                  </a:lnTo>
                  <a:lnTo>
                    <a:pt x="45541" y="356406"/>
                  </a:lnTo>
                  <a:lnTo>
                    <a:pt x="20955" y="317575"/>
                  </a:lnTo>
                  <a:lnTo>
                    <a:pt x="5417" y="274666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00342" y="3658616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91436" y="6087236"/>
            <a:ext cx="552450" cy="476250"/>
            <a:chOff x="1591436" y="6087236"/>
            <a:chExt cx="552450" cy="476250"/>
          </a:xfrm>
        </p:grpSpPr>
        <p:sp>
          <p:nvSpPr>
            <p:cNvPr id="20" name="object 20"/>
            <p:cNvSpPr/>
            <p:nvPr/>
          </p:nvSpPr>
          <p:spPr>
            <a:xfrm>
              <a:off x="16009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5" y="66955"/>
                  </a:lnTo>
                  <a:lnTo>
                    <a:pt x="45541" y="100788"/>
                  </a:lnTo>
                  <a:lnTo>
                    <a:pt x="20955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5" y="317580"/>
                  </a:lnTo>
                  <a:lnTo>
                    <a:pt x="45541" y="356411"/>
                  </a:lnTo>
                  <a:lnTo>
                    <a:pt x="78105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5" y="390244"/>
                  </a:lnTo>
                  <a:lnTo>
                    <a:pt x="487858" y="356411"/>
                  </a:lnTo>
                  <a:lnTo>
                    <a:pt x="512445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4" y="139619"/>
                  </a:lnTo>
                  <a:lnTo>
                    <a:pt x="487858" y="100788"/>
                  </a:lnTo>
                  <a:lnTo>
                    <a:pt x="455294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09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5" y="139619"/>
                  </a:lnTo>
                  <a:lnTo>
                    <a:pt x="45541" y="100788"/>
                  </a:lnTo>
                  <a:lnTo>
                    <a:pt x="78105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4" y="66955"/>
                  </a:lnTo>
                  <a:lnTo>
                    <a:pt x="487858" y="100788"/>
                  </a:lnTo>
                  <a:lnTo>
                    <a:pt x="512444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5" y="317580"/>
                  </a:lnTo>
                  <a:lnTo>
                    <a:pt x="487858" y="356411"/>
                  </a:lnTo>
                  <a:lnTo>
                    <a:pt x="455295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5" y="390244"/>
                  </a:lnTo>
                  <a:lnTo>
                    <a:pt x="45541" y="356411"/>
                  </a:lnTo>
                  <a:lnTo>
                    <a:pt x="20955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68220" y="6123838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87036" y="6087236"/>
            <a:ext cx="552450" cy="476250"/>
            <a:chOff x="4487036" y="6087236"/>
            <a:chExt cx="552450" cy="476250"/>
          </a:xfrm>
        </p:grpSpPr>
        <p:sp>
          <p:nvSpPr>
            <p:cNvPr id="24" name="object 24"/>
            <p:cNvSpPr/>
            <p:nvPr/>
          </p:nvSpPr>
          <p:spPr>
            <a:xfrm>
              <a:off x="44965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4" y="66955"/>
                  </a:lnTo>
                  <a:lnTo>
                    <a:pt x="45541" y="100788"/>
                  </a:lnTo>
                  <a:lnTo>
                    <a:pt x="20954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4" y="317580"/>
                  </a:lnTo>
                  <a:lnTo>
                    <a:pt x="45541" y="356411"/>
                  </a:lnTo>
                  <a:lnTo>
                    <a:pt x="78104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5" y="390244"/>
                  </a:lnTo>
                  <a:lnTo>
                    <a:pt x="487858" y="356411"/>
                  </a:lnTo>
                  <a:lnTo>
                    <a:pt x="512445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5" y="139619"/>
                  </a:lnTo>
                  <a:lnTo>
                    <a:pt x="487858" y="100788"/>
                  </a:lnTo>
                  <a:lnTo>
                    <a:pt x="455295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65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4" y="139619"/>
                  </a:lnTo>
                  <a:lnTo>
                    <a:pt x="45541" y="100788"/>
                  </a:lnTo>
                  <a:lnTo>
                    <a:pt x="78104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5" y="66955"/>
                  </a:lnTo>
                  <a:lnTo>
                    <a:pt x="487858" y="100788"/>
                  </a:lnTo>
                  <a:lnTo>
                    <a:pt x="512445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5" y="317580"/>
                  </a:lnTo>
                  <a:lnTo>
                    <a:pt x="487858" y="356411"/>
                  </a:lnTo>
                  <a:lnTo>
                    <a:pt x="455295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4" y="390244"/>
                  </a:lnTo>
                  <a:lnTo>
                    <a:pt x="45541" y="356411"/>
                  </a:lnTo>
                  <a:lnTo>
                    <a:pt x="20954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64455" y="6123838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58836" y="6081140"/>
            <a:ext cx="552450" cy="476250"/>
            <a:chOff x="7458836" y="6081140"/>
            <a:chExt cx="552450" cy="476250"/>
          </a:xfrm>
        </p:grpSpPr>
        <p:sp>
          <p:nvSpPr>
            <p:cNvPr id="28" name="object 28"/>
            <p:cNvSpPr/>
            <p:nvPr/>
          </p:nvSpPr>
          <p:spPr>
            <a:xfrm>
              <a:off x="7468361" y="6090665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5" y="66955"/>
                  </a:lnTo>
                  <a:lnTo>
                    <a:pt x="45541" y="100788"/>
                  </a:lnTo>
                  <a:lnTo>
                    <a:pt x="20955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4" y="317580"/>
                  </a:lnTo>
                  <a:lnTo>
                    <a:pt x="45541" y="356411"/>
                  </a:lnTo>
                  <a:lnTo>
                    <a:pt x="78104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4" y="390244"/>
                  </a:lnTo>
                  <a:lnTo>
                    <a:pt x="487858" y="356411"/>
                  </a:lnTo>
                  <a:lnTo>
                    <a:pt x="512444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5" y="139619"/>
                  </a:lnTo>
                  <a:lnTo>
                    <a:pt x="487858" y="100788"/>
                  </a:lnTo>
                  <a:lnTo>
                    <a:pt x="455295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8361" y="6090665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5" y="139619"/>
                  </a:lnTo>
                  <a:lnTo>
                    <a:pt x="45541" y="100788"/>
                  </a:lnTo>
                  <a:lnTo>
                    <a:pt x="78105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5" y="66955"/>
                  </a:lnTo>
                  <a:lnTo>
                    <a:pt x="487858" y="100788"/>
                  </a:lnTo>
                  <a:lnTo>
                    <a:pt x="512445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4" y="317580"/>
                  </a:lnTo>
                  <a:lnTo>
                    <a:pt x="487858" y="356411"/>
                  </a:lnTo>
                  <a:lnTo>
                    <a:pt x="455294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4" y="390244"/>
                  </a:lnTo>
                  <a:lnTo>
                    <a:pt x="45541" y="356411"/>
                  </a:lnTo>
                  <a:lnTo>
                    <a:pt x="20954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636891" y="6117742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790" y="2116023"/>
            <a:ext cx="3138170" cy="1170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VIDEO</a:t>
            </a:r>
            <a:r>
              <a:rPr sz="25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HƯỚNG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DẪN </a:t>
            </a:r>
            <a:r>
              <a:rPr sz="2500" b="1" spc="-6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CÁC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BƯỚC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KHUÔN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" y="152400"/>
            <a:ext cx="8183880" cy="954405"/>
          </a:xfrm>
          <a:custGeom>
            <a:avLst/>
            <a:gdLst/>
            <a:ahLst/>
            <a:cxnLst/>
            <a:rect l="l" t="t" r="r" b="b"/>
            <a:pathLst>
              <a:path w="8183880" h="954405">
                <a:moveTo>
                  <a:pt x="0" y="954024"/>
                </a:moveTo>
                <a:lnTo>
                  <a:pt x="8183880" y="954024"/>
                </a:lnTo>
                <a:lnTo>
                  <a:pt x="8183880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808" y="172923"/>
            <a:ext cx="7359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9120" marR="5080" indent="-31070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HOẠT ĐỘNG </a:t>
            </a:r>
            <a:r>
              <a:rPr sz="2800" spc="-5" dirty="0">
                <a:solidFill>
                  <a:srgbClr val="FF0000"/>
                </a:solidFill>
              </a:rPr>
              <a:t>2: </a:t>
            </a:r>
            <a:r>
              <a:rPr sz="2800" spc="-10" dirty="0">
                <a:solidFill>
                  <a:srgbClr val="FF0000"/>
                </a:solidFill>
              </a:rPr>
              <a:t>KIẾN TẠO </a:t>
            </a:r>
            <a:r>
              <a:rPr sz="2800" spc="-5" dirty="0">
                <a:solidFill>
                  <a:srgbClr val="FF0000"/>
                </a:solidFill>
              </a:rPr>
              <a:t>KIẾN THỨC – KĨ </a:t>
            </a:r>
            <a:r>
              <a:rPr sz="2800" spc="-68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NĂNG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3543300" y="728470"/>
            <a:ext cx="5577840" cy="6148705"/>
            <a:chOff x="3543300" y="728470"/>
            <a:chExt cx="5577840" cy="61487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766570"/>
              <a:ext cx="5501640" cy="60914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62350" y="747520"/>
              <a:ext cx="5539740" cy="6110605"/>
            </a:xfrm>
            <a:custGeom>
              <a:avLst/>
              <a:gdLst/>
              <a:ahLst/>
              <a:cxnLst/>
              <a:rect l="l" t="t" r="r" b="b"/>
              <a:pathLst>
                <a:path w="5539740" h="6110605">
                  <a:moveTo>
                    <a:pt x="5539740" y="6110479"/>
                  </a:moveTo>
                  <a:lnTo>
                    <a:pt x="5539740" y="0"/>
                  </a:lnTo>
                  <a:lnTo>
                    <a:pt x="0" y="0"/>
                  </a:lnTo>
                  <a:lnTo>
                    <a:pt x="0" y="6110479"/>
                  </a:lnTo>
                </a:path>
              </a:pathLst>
            </a:custGeom>
            <a:ln w="38100">
              <a:solidFill>
                <a:srgbClr val="524A38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589" y="5202123"/>
            <a:ext cx="5146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MẸ</a:t>
            </a:r>
            <a:r>
              <a:rPr sz="3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r>
              <a:rPr sz="3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NAM</a:t>
            </a:r>
            <a:r>
              <a:rPr sz="3200" b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ANH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HÙNG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457200"/>
            <a:ext cx="3505200" cy="2828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2895600"/>
            <a:ext cx="2496311" cy="37429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2141" y="2305063"/>
            <a:ext cx="2123395" cy="25244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06136" y="1010157"/>
            <a:ext cx="3093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CÓ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5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779462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99"/>
                </a:solidFill>
              </a:rPr>
              <a:t>HOẠT</a:t>
            </a:r>
            <a:r>
              <a:rPr sz="3000" spc="-60" dirty="0">
                <a:solidFill>
                  <a:srgbClr val="000099"/>
                </a:solidFill>
              </a:rPr>
              <a:t> </a:t>
            </a:r>
            <a:r>
              <a:rPr sz="3000" spc="-5" dirty="0">
                <a:solidFill>
                  <a:srgbClr val="000099"/>
                </a:solidFill>
              </a:rPr>
              <a:t>ĐỘNG</a:t>
            </a:r>
            <a:r>
              <a:rPr sz="3000" spc="-45" dirty="0">
                <a:solidFill>
                  <a:srgbClr val="000099"/>
                </a:solidFill>
              </a:rPr>
              <a:t> </a:t>
            </a:r>
            <a:r>
              <a:rPr sz="3000" dirty="0">
                <a:solidFill>
                  <a:srgbClr val="000099"/>
                </a:solidFill>
              </a:rPr>
              <a:t>2</a:t>
            </a:r>
            <a:endParaRPr sz="3000"/>
          </a:p>
          <a:p>
            <a:pPr marL="1143000">
              <a:lnSpc>
                <a:spcPct val="100000"/>
              </a:lnSpc>
              <a:spcBef>
                <a:spcPts val="5"/>
              </a:spcBef>
            </a:pPr>
            <a:r>
              <a:rPr dirty="0"/>
              <a:t>KIẾN</a:t>
            </a:r>
            <a:r>
              <a:rPr spc="-75" dirty="0"/>
              <a:t> </a:t>
            </a:r>
            <a:r>
              <a:rPr dirty="0"/>
              <a:t>TẠO</a:t>
            </a:r>
            <a:r>
              <a:rPr spc="-10" dirty="0"/>
              <a:t> </a:t>
            </a:r>
            <a:r>
              <a:rPr dirty="0"/>
              <a:t>KIẾN</a:t>
            </a:r>
            <a:r>
              <a:rPr spc="-75" dirty="0"/>
              <a:t> </a:t>
            </a:r>
            <a:r>
              <a:rPr spc="5" dirty="0"/>
              <a:t>THỨC</a:t>
            </a:r>
            <a:r>
              <a:rPr spc="-2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KĨ</a:t>
            </a:r>
            <a:r>
              <a:rPr spc="-15" dirty="0"/>
              <a:t> </a:t>
            </a:r>
            <a:r>
              <a:rPr dirty="0"/>
              <a:t>NĂNG</a:t>
            </a:r>
          </a:p>
        </p:txBody>
      </p:sp>
      <p:sp>
        <p:nvSpPr>
          <p:cNvPr id="3" name="object 3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pc="-5" dirty="0"/>
              <a:t>3.</a:t>
            </a:r>
            <a:r>
              <a:rPr spc="-55" dirty="0"/>
              <a:t> </a:t>
            </a:r>
            <a:r>
              <a:rPr spc="-5" dirty="0"/>
              <a:t>Tạo</a:t>
            </a:r>
            <a:r>
              <a:rPr dirty="0"/>
              <a:t> </a:t>
            </a:r>
            <a:r>
              <a:rPr spc="-5" dirty="0"/>
              <a:t>nền</a:t>
            </a:r>
            <a:r>
              <a:rPr spc="15" dirty="0"/>
              <a:t> </a:t>
            </a:r>
            <a:r>
              <a:rPr spc="-5" dirty="0"/>
              <a:t>trang</a:t>
            </a:r>
            <a:r>
              <a:rPr spc="5" dirty="0"/>
              <a:t> </a:t>
            </a:r>
            <a:r>
              <a:rPr spc="-5" dirty="0"/>
              <a:t>trí</a:t>
            </a:r>
            <a:r>
              <a:rPr dirty="0"/>
              <a:t> </a:t>
            </a:r>
            <a:r>
              <a:rPr spc="-5" dirty="0"/>
              <a:t>với</a:t>
            </a:r>
            <a:r>
              <a:rPr spc="5" dirty="0"/>
              <a:t> </a:t>
            </a:r>
            <a:r>
              <a:rPr spc="-5" dirty="0"/>
              <a:t>hoạ</a:t>
            </a:r>
            <a:r>
              <a:rPr spc="5" dirty="0"/>
              <a:t> </a:t>
            </a:r>
            <a:r>
              <a:rPr spc="-5" dirty="0"/>
              <a:t>tiết</a:t>
            </a:r>
            <a:r>
              <a:rPr dirty="0"/>
              <a:t> </a:t>
            </a:r>
            <a:r>
              <a:rPr spc="-5" dirty="0"/>
              <a:t>dân</a:t>
            </a:r>
            <a:r>
              <a:rPr spc="15" dirty="0"/>
              <a:t> </a:t>
            </a:r>
            <a:r>
              <a:rPr spc="-5" dirty="0"/>
              <a:t>tộc </a:t>
            </a:r>
            <a:r>
              <a:rPr dirty="0"/>
              <a:t>thiểu</a:t>
            </a:r>
            <a:r>
              <a:rPr spc="-10" dirty="0"/>
              <a:t> </a:t>
            </a:r>
            <a:r>
              <a:rPr spc="-5" dirty="0"/>
              <a:t>số</a:t>
            </a:r>
          </a:p>
          <a:p>
            <a:pPr marL="332105" indent="-287020">
              <a:lnSpc>
                <a:spcPct val="100000"/>
              </a:lnSpc>
              <a:spcBef>
                <a:spcPts val="1165"/>
              </a:spcBef>
              <a:buChar char="-"/>
              <a:tabLst>
                <a:tab pos="332105" algn="l"/>
                <a:tab pos="332740" algn="l"/>
              </a:tabLst>
            </a:pP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Lựa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chọn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hoạ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tiết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dân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tộc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thiểu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số yêu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thích.</a:t>
            </a:r>
          </a:p>
          <a:p>
            <a:pPr marL="332105" indent="-287020">
              <a:lnSpc>
                <a:spcPct val="100000"/>
              </a:lnSpc>
              <a:buChar char="-"/>
              <a:tabLst>
                <a:tab pos="332105" algn="l"/>
                <a:tab pos="332740" algn="l"/>
              </a:tabLst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theo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hướng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dẫn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9495" y="3553967"/>
            <a:ext cx="8388350" cy="2338070"/>
            <a:chOff x="539495" y="3553967"/>
            <a:chExt cx="8388350" cy="23380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3561588"/>
              <a:ext cx="3915155" cy="2330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4107" y="3553967"/>
              <a:ext cx="4253484" cy="2337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28" y="52832"/>
            <a:ext cx="2665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3000" b="1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3000" b="1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3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9823" y="510032"/>
            <a:ext cx="4846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LUYỆN</a:t>
            </a:r>
            <a:r>
              <a:rPr spc="-80" dirty="0"/>
              <a:t> </a:t>
            </a:r>
            <a:r>
              <a:rPr dirty="0"/>
              <a:t>TẬP</a:t>
            </a:r>
            <a:r>
              <a:rPr spc="-19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SÁNG</a:t>
            </a:r>
            <a:r>
              <a:rPr spc="-90" dirty="0"/>
              <a:t> </a:t>
            </a:r>
            <a:r>
              <a:rPr dirty="0"/>
              <a:t>TẠO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4339" y="1430477"/>
            <a:ext cx="7836534" cy="371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tập:</a:t>
            </a:r>
            <a:r>
              <a:rPr sz="3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từ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hoặc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hoạ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tiết dân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tộc </a:t>
            </a:r>
            <a:r>
              <a:rPr sz="3600" b="1"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bằng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thuật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in.</a:t>
            </a:r>
            <a:endParaRPr sz="3600">
              <a:latin typeface="Times New Roman"/>
              <a:cs typeface="Times New Roman"/>
            </a:endParaRPr>
          </a:p>
          <a:p>
            <a:pPr marL="2306320">
              <a:lnSpc>
                <a:spcPct val="100000"/>
              </a:lnSpc>
              <a:spcBef>
                <a:spcPts val="61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MỘT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VÀI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LƯU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Ý</a:t>
            </a:r>
            <a:endParaRPr sz="2400">
              <a:latin typeface="Times New Roman"/>
              <a:cs typeface="Times New Roman"/>
            </a:endParaRPr>
          </a:p>
          <a:p>
            <a:pPr marL="109855" marR="26797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6090" algn="l"/>
              </a:tabLst>
            </a:pP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thể kết hợp 2 </a:t>
            </a:r>
            <a:r>
              <a:rPr sz="2800" dirty="0">
                <a:latin typeface="Times New Roman"/>
                <a:cs typeface="Times New Roman"/>
              </a:rPr>
              <a:t>hoặc </a:t>
            </a:r>
            <a:r>
              <a:rPr sz="2800" spc="-5" dirty="0">
                <a:latin typeface="Times New Roman"/>
                <a:cs typeface="Times New Roman"/>
              </a:rPr>
              <a:t>3 khuôn in để tạo nền </a:t>
            </a:r>
            <a:r>
              <a:rPr sz="2800" dirty="0">
                <a:latin typeface="Times New Roman"/>
                <a:cs typeface="Times New Roman"/>
              </a:rPr>
              <a:t>trang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trí.</a:t>
            </a:r>
            <a:endParaRPr sz="2800">
              <a:latin typeface="Times New Roman"/>
              <a:cs typeface="Times New Roman"/>
            </a:endParaRPr>
          </a:p>
          <a:p>
            <a:pPr marL="153035" marR="125730">
              <a:lnSpc>
                <a:spcPct val="120000"/>
              </a:lnSpc>
              <a:spcBef>
                <a:spcPts val="640"/>
              </a:spcBef>
              <a:buAutoNum type="arabicPeriod"/>
              <a:tabLst>
                <a:tab pos="525780" algn="l"/>
              </a:tabLst>
            </a:pPr>
            <a:r>
              <a:rPr sz="2800" spc="-5" dirty="0">
                <a:latin typeface="Times New Roman"/>
                <a:cs typeface="Times New Roman"/>
              </a:rPr>
              <a:t>Nên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nhiều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nền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trang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trí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để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làm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vật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liệu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thiết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kế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phục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ở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bài sau.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20712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99"/>
                </a:solidFill>
              </a:rPr>
              <a:t>HOẠT</a:t>
            </a:r>
            <a:r>
              <a:rPr sz="3000" spc="-60" dirty="0">
                <a:solidFill>
                  <a:srgbClr val="000099"/>
                </a:solidFill>
              </a:rPr>
              <a:t> </a:t>
            </a:r>
            <a:r>
              <a:rPr sz="3000" spc="-5" dirty="0">
                <a:solidFill>
                  <a:srgbClr val="000099"/>
                </a:solidFill>
              </a:rPr>
              <a:t>ĐỘNG</a:t>
            </a:r>
            <a:r>
              <a:rPr sz="3000" spc="-45" dirty="0">
                <a:solidFill>
                  <a:srgbClr val="000099"/>
                </a:solidFill>
              </a:rPr>
              <a:t> </a:t>
            </a:r>
            <a:r>
              <a:rPr sz="3000" dirty="0">
                <a:solidFill>
                  <a:srgbClr val="000099"/>
                </a:solidFill>
              </a:rPr>
              <a:t>4</a:t>
            </a:r>
            <a:endParaRPr sz="3000"/>
          </a:p>
          <a:p>
            <a:pPr marL="1503045">
              <a:lnSpc>
                <a:spcPct val="100000"/>
              </a:lnSpc>
              <a:spcBef>
                <a:spcPts val="5"/>
              </a:spcBef>
            </a:pPr>
            <a:r>
              <a:rPr dirty="0"/>
              <a:t>PHÂN</a:t>
            </a:r>
            <a:r>
              <a:rPr spc="-90" dirty="0"/>
              <a:t> </a:t>
            </a:r>
            <a:r>
              <a:rPr dirty="0"/>
              <a:t>TÍCH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ĐÁNH</a:t>
            </a:r>
            <a:r>
              <a:rPr spc="-30" dirty="0"/>
              <a:t> </a:t>
            </a:r>
            <a:r>
              <a:rPr dirty="0"/>
              <a:t>GIÁ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4580" y="1231752"/>
            <a:ext cx="7628890" cy="434276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TRƯNG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BÀY</a:t>
            </a:r>
            <a:r>
              <a:rPr sz="32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SẢN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PHẨM</a:t>
            </a:r>
            <a:r>
              <a:rPr sz="3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VÀ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CHIA</a:t>
            </a:r>
            <a:r>
              <a:rPr sz="32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SẺ</a:t>
            </a:r>
            <a:endParaRPr sz="3200">
              <a:latin typeface="Times New Roman"/>
              <a:cs typeface="Times New Roman"/>
            </a:endParaRPr>
          </a:p>
          <a:p>
            <a:pPr marL="41910" marR="2938780" indent="8255">
              <a:lnSpc>
                <a:spcPct val="121200"/>
              </a:lnSpc>
              <a:spcBef>
                <a:spcPts val="425"/>
              </a:spcBef>
            </a:pPr>
            <a:r>
              <a:rPr sz="2800" dirty="0">
                <a:latin typeface="Times New Roman"/>
                <a:cs typeface="Times New Roman"/>
              </a:rPr>
              <a:t>1-</a:t>
            </a:r>
            <a:r>
              <a:rPr sz="2800" spc="-10" dirty="0">
                <a:latin typeface="Times New Roman"/>
                <a:cs typeface="Times New Roman"/>
              </a:rPr>
              <a:t> Em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thích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bài </a:t>
            </a:r>
            <a:r>
              <a:rPr sz="2800" dirty="0">
                <a:latin typeface="Times New Roman"/>
                <a:cs typeface="Times New Roman"/>
              </a:rPr>
              <a:t>vẽ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nào?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Vì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sao?.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2- </a:t>
            </a:r>
            <a:r>
              <a:rPr sz="2800" spc="-10" dirty="0">
                <a:latin typeface="Times New Roman"/>
                <a:cs typeface="Times New Roman"/>
              </a:rPr>
              <a:t>Nền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trí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em yêu </a:t>
            </a:r>
            <a:r>
              <a:rPr sz="2800" dirty="0">
                <a:latin typeface="Times New Roman"/>
                <a:cs typeface="Times New Roman"/>
              </a:rPr>
              <a:t>thích.</a:t>
            </a:r>
            <a:endParaRPr sz="2800">
              <a:latin typeface="Times New Roman"/>
              <a:cs typeface="Times New Roman"/>
            </a:endParaRPr>
          </a:p>
          <a:p>
            <a:pPr marL="416559" indent="-386080">
              <a:lnSpc>
                <a:spcPct val="100000"/>
              </a:lnSpc>
              <a:spcBef>
                <a:spcPts val="590"/>
              </a:spcBef>
              <a:buAutoNum type="arabicPlain" startAt="3"/>
              <a:tabLst>
                <a:tab pos="416559" algn="l"/>
              </a:tabLst>
            </a:pPr>
            <a:r>
              <a:rPr sz="2800" spc="-5" dirty="0">
                <a:latin typeface="Times New Roman"/>
                <a:cs typeface="Times New Roman"/>
              </a:rPr>
              <a:t>Hình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hoạ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tiết,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màu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sắc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trên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nền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trang trí?.</a:t>
            </a:r>
            <a:endParaRPr sz="2800">
              <a:latin typeface="Times New Roman"/>
              <a:cs typeface="Times New Roman"/>
            </a:endParaRPr>
          </a:p>
          <a:p>
            <a:pPr marL="38735" marR="5080">
              <a:lnSpc>
                <a:spcPct val="100400"/>
              </a:lnSpc>
              <a:spcBef>
                <a:spcPts val="1065"/>
              </a:spcBef>
              <a:buAutoNum type="arabicPlain" startAt="3"/>
              <a:tabLst>
                <a:tab pos="424815" algn="l"/>
              </a:tabLst>
            </a:pPr>
            <a:r>
              <a:rPr sz="2800" spc="-10" dirty="0">
                <a:latin typeface="Times New Roman"/>
                <a:cs typeface="Times New Roman"/>
              </a:rPr>
              <a:t>Những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nguyên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lý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tạo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hình nào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được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sử </a:t>
            </a:r>
            <a:r>
              <a:rPr sz="2800" dirty="0">
                <a:latin typeface="Times New Roman"/>
                <a:cs typeface="Times New Roman"/>
              </a:rPr>
              <a:t>dụng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sắp</a:t>
            </a:r>
            <a:r>
              <a:rPr sz="2800" spc="-5" dirty="0">
                <a:latin typeface="Times New Roman"/>
                <a:cs typeface="Times New Roman"/>
              </a:rPr>
              <a:t> xếp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bố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cục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vẽ?.</a:t>
            </a:r>
            <a:endParaRPr sz="2800">
              <a:latin typeface="Times New Roman"/>
              <a:cs typeface="Times New Roman"/>
            </a:endParaRPr>
          </a:p>
          <a:p>
            <a:pPr marL="50800" marR="155575">
              <a:lnSpc>
                <a:spcPct val="100400"/>
              </a:lnSpc>
              <a:spcBef>
                <a:spcPts val="1760"/>
              </a:spcBef>
              <a:buAutoNum type="arabicPlain" startAt="3"/>
              <a:tabLst>
                <a:tab pos="436880" algn="l"/>
              </a:tabLst>
            </a:pPr>
            <a:r>
              <a:rPr sz="2800" spc="-10" dirty="0">
                <a:latin typeface="Times New Roman"/>
                <a:cs typeface="Times New Roman"/>
              </a:rPr>
              <a:t>Em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có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tưởng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điều chỉnh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để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bài</a:t>
            </a:r>
            <a:r>
              <a:rPr sz="2800" dirty="0">
                <a:latin typeface="Times New Roman"/>
                <a:cs typeface="Times New Roman"/>
              </a:rPr>
              <a:t> vẽ</a:t>
            </a:r>
            <a:r>
              <a:rPr sz="2800" spc="-5" dirty="0">
                <a:latin typeface="Times New Roman"/>
                <a:cs typeface="Times New Roman"/>
              </a:rPr>
              <a:t> (của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mình,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của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bạn)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hấp dẫn</a:t>
            </a:r>
            <a:r>
              <a:rPr sz="2800" dirty="0">
                <a:latin typeface="Times New Roman"/>
                <a:cs typeface="Times New Roman"/>
              </a:rPr>
              <a:t> và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hoàn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thiện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hơn?.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276" y="109728"/>
              <a:ext cx="6588759" cy="1280160"/>
            </a:xfrm>
            <a:custGeom>
              <a:avLst/>
              <a:gdLst/>
              <a:ahLst/>
              <a:cxnLst/>
              <a:rect l="l" t="t" r="r" b="b"/>
              <a:pathLst>
                <a:path w="6588759" h="1280160">
                  <a:moveTo>
                    <a:pt x="0" y="1280160"/>
                  </a:moveTo>
                  <a:lnTo>
                    <a:pt x="6588252" y="1280160"/>
                  </a:lnTo>
                  <a:lnTo>
                    <a:pt x="6588252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406" y="127508"/>
            <a:ext cx="5302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3600" b="1" spc="-9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3600" b="1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99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PHÂN</a:t>
            </a:r>
            <a:r>
              <a:rPr sz="36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TÍCH</a:t>
            </a:r>
            <a:r>
              <a:rPr sz="3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3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ĐÁNH</a:t>
            </a:r>
            <a:r>
              <a:rPr sz="3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GIÁ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482344"/>
            <a:ext cx="567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4.</a:t>
            </a:r>
            <a:r>
              <a:rPr sz="2400" b="1" spc="-6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TRƯNG</a:t>
            </a:r>
            <a:r>
              <a:rPr sz="2400" b="1" spc="1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BÀY</a:t>
            </a:r>
            <a:r>
              <a:rPr sz="2400" b="1" spc="-9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SẢN</a:t>
            </a:r>
            <a:r>
              <a:rPr sz="24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PHẨM</a:t>
            </a:r>
            <a:r>
              <a:rPr sz="2400" b="1" spc="-6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VÀ</a:t>
            </a:r>
            <a:r>
              <a:rPr sz="2400" b="1" spc="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CHIA</a:t>
            </a:r>
            <a:r>
              <a:rPr sz="2400" b="1" spc="-14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SẺ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2133600"/>
            <a:ext cx="8387080" cy="3619500"/>
            <a:chOff x="457200" y="2133600"/>
            <a:chExt cx="8387080" cy="36195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133600"/>
              <a:ext cx="2590800" cy="1592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3347" y="2141220"/>
              <a:ext cx="2630424" cy="1600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6" y="4003548"/>
              <a:ext cx="2677668" cy="17007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4003548"/>
              <a:ext cx="2604516" cy="17495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4044695"/>
              <a:ext cx="2604516" cy="1618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2133600"/>
              <a:ext cx="2514600" cy="1621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40905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99"/>
                </a:solidFill>
              </a:rPr>
              <a:t>HOẠT</a:t>
            </a:r>
            <a:r>
              <a:rPr sz="3000" spc="-60" dirty="0">
                <a:solidFill>
                  <a:srgbClr val="000099"/>
                </a:solidFill>
              </a:rPr>
              <a:t> </a:t>
            </a:r>
            <a:r>
              <a:rPr sz="3000" spc="-5" dirty="0">
                <a:solidFill>
                  <a:srgbClr val="000099"/>
                </a:solidFill>
              </a:rPr>
              <a:t>ĐỘNG</a:t>
            </a:r>
            <a:r>
              <a:rPr sz="3000" spc="-45" dirty="0">
                <a:solidFill>
                  <a:srgbClr val="000099"/>
                </a:solidFill>
              </a:rPr>
              <a:t> </a:t>
            </a:r>
            <a:r>
              <a:rPr sz="3000" dirty="0">
                <a:solidFill>
                  <a:srgbClr val="000099"/>
                </a:solidFill>
              </a:rPr>
              <a:t>5</a:t>
            </a:r>
            <a:endParaRPr sz="3000"/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dirty="0"/>
              <a:t>VẬN</a:t>
            </a:r>
            <a:r>
              <a:rPr spc="-25" dirty="0"/>
              <a:t> </a:t>
            </a:r>
            <a:r>
              <a:rPr dirty="0"/>
              <a:t>DỤNG</a:t>
            </a:r>
            <a:r>
              <a:rPr spc="-3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PHÁT</a:t>
            </a:r>
            <a:r>
              <a:rPr spc="-135" dirty="0"/>
              <a:t> </a:t>
            </a:r>
            <a:r>
              <a:rPr dirty="0"/>
              <a:t>TRIỂN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04" y="1399793"/>
            <a:ext cx="8364855" cy="385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4860" marR="5080" indent="-20427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5.</a:t>
            </a:r>
            <a:r>
              <a:rPr sz="2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TÌM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HIỂU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NGHỆ</a:t>
            </a:r>
            <a:r>
              <a:rPr sz="2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THUẬTTRANG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TRÍ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TRÊN</a:t>
            </a:r>
            <a:r>
              <a:rPr sz="2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VẢI </a:t>
            </a:r>
            <a:r>
              <a:rPr sz="2800" b="1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CỦA</a:t>
            </a:r>
            <a:r>
              <a:rPr sz="28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DÂN</a:t>
            </a:r>
            <a:r>
              <a:rPr sz="2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TỘC</a:t>
            </a:r>
            <a:r>
              <a:rPr sz="2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THIỂU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SỐ</a:t>
            </a:r>
            <a:endParaRPr sz="2800">
              <a:latin typeface="Times New Roman"/>
              <a:cs typeface="Times New Roman"/>
            </a:endParaRPr>
          </a:p>
          <a:p>
            <a:pPr marL="690880" marR="117475">
              <a:lnSpc>
                <a:spcPct val="100000"/>
              </a:lnSpc>
              <a:spcBef>
                <a:spcPts val="409"/>
              </a:spcBef>
              <a:tabLst>
                <a:tab pos="1558290" algn="l"/>
                <a:tab pos="2420620" algn="l"/>
                <a:tab pos="3399790" algn="l"/>
                <a:tab pos="4037965" algn="l"/>
                <a:tab pos="4948555" algn="l"/>
                <a:tab pos="5722620" algn="l"/>
                <a:tab pos="6766559" algn="l"/>
                <a:tab pos="7767955" algn="l"/>
              </a:tabLst>
            </a:pPr>
            <a:r>
              <a:rPr sz="3200" spc="-5" dirty="0">
                <a:latin typeface="Times New Roman"/>
                <a:cs typeface="Times New Roman"/>
              </a:rPr>
              <a:t>H</a:t>
            </a:r>
            <a:r>
              <a:rPr sz="3200" spc="5" dirty="0">
                <a:latin typeface="Times New Roman"/>
                <a:cs typeface="Times New Roman"/>
              </a:rPr>
              <a:t>ọ</a:t>
            </a:r>
            <a:r>
              <a:rPr sz="3200" dirty="0">
                <a:latin typeface="Times New Roman"/>
                <a:cs typeface="Times New Roman"/>
              </a:rPr>
              <a:t>c	s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nh	qu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	sát	hình	ảnh	trong	SGK	</a:t>
            </a:r>
            <a:r>
              <a:rPr sz="3200" spc="-20" dirty="0">
                <a:latin typeface="Times New Roman"/>
                <a:cs typeface="Times New Roman"/>
              </a:rPr>
              <a:t>Mĩ 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8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và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thảo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luận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nội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dung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sau:</a:t>
            </a:r>
            <a:endParaRPr sz="3200">
              <a:latin typeface="Times New Roman"/>
              <a:cs typeface="Times New Roman"/>
            </a:endParaRPr>
          </a:p>
          <a:p>
            <a:pPr marL="690880" marR="333819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 1: </a:t>
            </a:r>
            <a:r>
              <a:rPr sz="3200" dirty="0">
                <a:latin typeface="Times New Roman"/>
                <a:cs typeface="Times New Roman"/>
              </a:rPr>
              <a:t>Kĩ thuật thêu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 2: </a:t>
            </a:r>
            <a:r>
              <a:rPr sz="3200" dirty="0">
                <a:latin typeface="Times New Roman"/>
                <a:cs typeface="Times New Roman"/>
              </a:rPr>
              <a:t>Kĩ thuật </a:t>
            </a:r>
            <a:r>
              <a:rPr sz="3200" spc="5" dirty="0">
                <a:latin typeface="Times New Roman"/>
                <a:cs typeface="Times New Roman"/>
              </a:rPr>
              <a:t>dệt 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 3: </a:t>
            </a:r>
            <a:r>
              <a:rPr sz="3200" dirty="0">
                <a:latin typeface="Times New Roman"/>
                <a:cs typeface="Times New Roman"/>
              </a:rPr>
              <a:t>Kĩ thuật Batik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4: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Kĩ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chắp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vải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40905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99"/>
                </a:solidFill>
              </a:rPr>
              <a:t>HOẠT</a:t>
            </a:r>
            <a:r>
              <a:rPr sz="3000" spc="-60" dirty="0">
                <a:solidFill>
                  <a:srgbClr val="000099"/>
                </a:solidFill>
              </a:rPr>
              <a:t> </a:t>
            </a:r>
            <a:r>
              <a:rPr sz="3000" spc="-5" dirty="0">
                <a:solidFill>
                  <a:srgbClr val="000099"/>
                </a:solidFill>
              </a:rPr>
              <a:t>ĐỘNG</a:t>
            </a:r>
            <a:r>
              <a:rPr sz="3000" spc="-45" dirty="0">
                <a:solidFill>
                  <a:srgbClr val="000099"/>
                </a:solidFill>
              </a:rPr>
              <a:t> </a:t>
            </a:r>
            <a:r>
              <a:rPr sz="3000" dirty="0">
                <a:solidFill>
                  <a:srgbClr val="000099"/>
                </a:solidFill>
              </a:rPr>
              <a:t>5</a:t>
            </a:r>
            <a:endParaRPr sz="3000"/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dirty="0"/>
              <a:t>VẬN</a:t>
            </a:r>
            <a:r>
              <a:rPr spc="-25" dirty="0"/>
              <a:t> </a:t>
            </a:r>
            <a:r>
              <a:rPr dirty="0"/>
              <a:t>DỤNG</a:t>
            </a:r>
            <a:r>
              <a:rPr spc="-3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PHÁT</a:t>
            </a:r>
            <a:r>
              <a:rPr spc="-135" dirty="0"/>
              <a:t> </a:t>
            </a:r>
            <a:r>
              <a:rPr dirty="0"/>
              <a:t>TRIỂN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1196339"/>
            <a:ext cx="7362444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3889248"/>
                  </a:moveTo>
                  <a:lnTo>
                    <a:pt x="0" y="3889248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3889248"/>
                  </a:lnTo>
                  <a:close/>
                </a:path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3520440"/>
                  </a:lnTo>
                  <a:lnTo>
                    <a:pt x="182880" y="352044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1140" y="2718943"/>
            <a:ext cx="381825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5. TÌM HIỂU NGHỆ THUẬT </a:t>
            </a:r>
            <a:r>
              <a:rPr sz="20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TRANG </a:t>
            </a:r>
            <a:r>
              <a:rPr sz="20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TRÍ TRÊN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VẢI CỦA </a:t>
            </a:r>
            <a:r>
              <a:rPr sz="20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DÂN</a:t>
            </a:r>
            <a:r>
              <a:rPr sz="2000" b="1" spc="-5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TỘC</a:t>
            </a:r>
            <a:r>
              <a:rPr sz="2000" b="1" spc="-5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THIỂU</a:t>
            </a:r>
            <a:r>
              <a:rPr sz="20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SỐ</a:t>
            </a:r>
            <a:r>
              <a:rPr sz="2000" b="1" spc="-6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VIỆT</a:t>
            </a:r>
            <a:r>
              <a:rPr sz="2000" b="1" spc="-4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NAM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520440"/>
            <a:ext cx="184785" cy="368935"/>
          </a:xfrm>
          <a:custGeom>
            <a:avLst/>
            <a:gdLst/>
            <a:ahLst/>
            <a:cxnLst/>
            <a:rect l="l" t="t" r="r" b="b"/>
            <a:pathLst>
              <a:path w="184785" h="368935">
                <a:moveTo>
                  <a:pt x="184404" y="0"/>
                </a:moveTo>
                <a:lnTo>
                  <a:pt x="0" y="0"/>
                </a:lnTo>
                <a:lnTo>
                  <a:pt x="0" y="368808"/>
                </a:lnTo>
                <a:lnTo>
                  <a:pt x="184404" y="368808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" y="890016"/>
            <a:ext cx="4191000" cy="83058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2400" b="1" spc="-8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VẬN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DỤNG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sz="2400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152400"/>
            <a:ext cx="4724400" cy="650595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723645"/>
            <a:ext cx="8681085" cy="567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006FC0"/>
                </a:solidFill>
                <a:latin typeface="Roboto"/>
                <a:cs typeface="Roboto"/>
              </a:rPr>
              <a:t>*</a:t>
            </a:r>
            <a:r>
              <a:rPr sz="2000" b="1" spc="-15" dirty="0">
                <a:solidFill>
                  <a:srgbClr val="006FC0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Roboto"/>
                <a:cs typeface="Roboto"/>
              </a:rPr>
              <a:t>Kỹ </a:t>
            </a:r>
            <a:r>
              <a:rPr sz="2000" b="1" spc="-15" dirty="0">
                <a:solidFill>
                  <a:srgbClr val="006FC0"/>
                </a:solidFill>
                <a:latin typeface="Roboto"/>
                <a:cs typeface="Roboto"/>
              </a:rPr>
              <a:t>thuật </a:t>
            </a:r>
            <a:r>
              <a:rPr sz="2000" b="1" spc="-5" dirty="0">
                <a:solidFill>
                  <a:srgbClr val="006FC0"/>
                </a:solidFill>
                <a:latin typeface="Roboto"/>
                <a:cs typeface="Roboto"/>
              </a:rPr>
              <a:t>thêu</a:t>
            </a:r>
            <a:endParaRPr sz="2000">
              <a:latin typeface="Roboto"/>
              <a:cs typeface="Roboto"/>
            </a:endParaRPr>
          </a:p>
          <a:p>
            <a:pPr marL="22225" marR="177800">
              <a:lnSpc>
                <a:spcPct val="99500"/>
              </a:lnSpc>
              <a:spcBef>
                <a:spcPts val="40"/>
              </a:spcBef>
            </a:pPr>
            <a:r>
              <a:rPr sz="1800" spc="-40" dirty="0">
                <a:latin typeface="Roboto"/>
                <a:cs typeface="Roboto"/>
              </a:rPr>
              <a:t>Kỹ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thuật </a:t>
            </a:r>
            <a:r>
              <a:rPr sz="1800" spc="-20" dirty="0">
                <a:latin typeface="Roboto"/>
                <a:cs typeface="Roboto"/>
              </a:rPr>
              <a:t>thêu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phổ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biến</a:t>
            </a:r>
            <a:r>
              <a:rPr sz="1800" spc="15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ở các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dân</a:t>
            </a:r>
            <a:r>
              <a:rPr sz="1800" spc="-10" dirty="0">
                <a:latin typeface="Roboto"/>
                <a:cs typeface="Roboto"/>
              </a:rPr>
              <a:t> tộc </a:t>
            </a:r>
            <a:r>
              <a:rPr sz="1800" spc="-15" dirty="0">
                <a:latin typeface="Roboto"/>
                <a:cs typeface="Roboto"/>
              </a:rPr>
              <a:t>Dao,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Mông,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Thái,</a:t>
            </a:r>
            <a:r>
              <a:rPr sz="1800" spc="-20" dirty="0">
                <a:latin typeface="Roboto"/>
                <a:cs typeface="Roboto"/>
              </a:rPr>
              <a:t> La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Chí.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Trong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25" dirty="0">
                <a:latin typeface="Roboto"/>
                <a:cs typeface="Roboto"/>
              </a:rPr>
              <a:t>đó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Dao</a:t>
            </a:r>
            <a:r>
              <a:rPr sz="1800" spc="1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Đỏ,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Dao </a:t>
            </a:r>
            <a:r>
              <a:rPr sz="1800" spc="-43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Tiền,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Dao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10" dirty="0">
                <a:latin typeface="Roboto"/>
                <a:cs typeface="Roboto"/>
              </a:rPr>
              <a:t>Coóc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Mùn, </a:t>
            </a:r>
            <a:r>
              <a:rPr sz="1800" spc="-20" dirty="0">
                <a:latin typeface="Roboto"/>
                <a:cs typeface="Roboto"/>
              </a:rPr>
              <a:t>Dao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Ôgang,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Dao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Quần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Chẹt</a:t>
            </a:r>
            <a:r>
              <a:rPr sz="1800" spc="-20" dirty="0">
                <a:latin typeface="Roboto"/>
                <a:cs typeface="Roboto"/>
              </a:rPr>
              <a:t> </a:t>
            </a:r>
            <a:r>
              <a:rPr sz="1800" spc="10" dirty="0">
                <a:latin typeface="Roboto"/>
                <a:cs typeface="Roboto"/>
              </a:rPr>
              <a:t>đều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có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35" dirty="0">
                <a:latin typeface="Roboto"/>
                <a:cs typeface="Roboto"/>
              </a:rPr>
              <a:t>kỹ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thuật</a:t>
            </a:r>
            <a:r>
              <a:rPr sz="1800" spc="-20" dirty="0">
                <a:latin typeface="Roboto"/>
                <a:cs typeface="Roboto"/>
              </a:rPr>
              <a:t> thêu thoáng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trên 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nền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vải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10" dirty="0">
                <a:latin typeface="Roboto"/>
                <a:cs typeface="Roboto"/>
              </a:rPr>
              <a:t>đen,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vải</a:t>
            </a:r>
            <a:r>
              <a:rPr sz="1800" spc="-10" dirty="0">
                <a:latin typeface="Roboto"/>
                <a:cs typeface="Roboto"/>
              </a:rPr>
              <a:t> chàm.</a:t>
            </a:r>
            <a:endParaRPr sz="1800">
              <a:latin typeface="Roboto"/>
              <a:cs typeface="Roboto"/>
            </a:endParaRPr>
          </a:p>
          <a:p>
            <a:pPr marL="43180">
              <a:lnSpc>
                <a:spcPct val="100000"/>
              </a:lnSpc>
              <a:spcBef>
                <a:spcPts val="470"/>
              </a:spcBef>
            </a:pPr>
            <a:r>
              <a:rPr sz="1800" dirty="0">
                <a:latin typeface="Roboto"/>
                <a:cs typeface="Roboto"/>
              </a:rPr>
              <a:t>Người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Mông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thì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có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35" dirty="0">
                <a:latin typeface="Roboto"/>
                <a:cs typeface="Roboto"/>
              </a:rPr>
              <a:t>kỹ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thuật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thêu</a:t>
            </a:r>
            <a:r>
              <a:rPr sz="1800" spc="-2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lát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và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thêu</a:t>
            </a:r>
            <a:r>
              <a:rPr sz="1800" spc="-25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chéo</a:t>
            </a:r>
            <a:r>
              <a:rPr sz="1800" spc="-3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mũi.</a:t>
            </a:r>
            <a:endParaRPr sz="180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1525"/>
              </a:spcBef>
            </a:pPr>
            <a:r>
              <a:rPr sz="1800" spc="-30" dirty="0">
                <a:latin typeface="Roboto"/>
                <a:cs typeface="Roboto"/>
              </a:rPr>
              <a:t>Dân</a:t>
            </a:r>
            <a:r>
              <a:rPr sz="1800" spc="1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tộc </a:t>
            </a:r>
            <a:r>
              <a:rPr sz="1800" spc="-15" dirty="0">
                <a:latin typeface="Roboto"/>
                <a:cs typeface="Roboto"/>
              </a:rPr>
              <a:t>La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Chí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thường</a:t>
            </a:r>
            <a:r>
              <a:rPr sz="1800" spc="-5" dirty="0">
                <a:latin typeface="Roboto"/>
                <a:cs typeface="Roboto"/>
              </a:rPr>
              <a:t> </a:t>
            </a:r>
            <a:r>
              <a:rPr sz="1800" dirty="0">
                <a:latin typeface="Roboto"/>
                <a:cs typeface="Roboto"/>
              </a:rPr>
              <a:t>có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hai</a:t>
            </a:r>
            <a:r>
              <a:rPr sz="1800" spc="-2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loại </a:t>
            </a:r>
            <a:r>
              <a:rPr sz="1800" spc="-20" dirty="0">
                <a:latin typeface="Roboto"/>
                <a:cs typeface="Roboto"/>
              </a:rPr>
              <a:t>thêu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chủ</a:t>
            </a:r>
            <a:r>
              <a:rPr sz="1800" spc="-25" dirty="0">
                <a:latin typeface="Roboto"/>
                <a:cs typeface="Roboto"/>
              </a:rPr>
              <a:t> </a:t>
            </a:r>
            <a:r>
              <a:rPr sz="1800" spc="-30" dirty="0">
                <a:latin typeface="Roboto"/>
                <a:cs typeface="Roboto"/>
              </a:rPr>
              <a:t>yếu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là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thêu</a:t>
            </a:r>
            <a:r>
              <a:rPr sz="1800" spc="-25" dirty="0">
                <a:latin typeface="Roboto"/>
                <a:cs typeface="Roboto"/>
              </a:rPr>
              <a:t> </a:t>
            </a:r>
            <a:r>
              <a:rPr sz="1800" spc="5" dirty="0">
                <a:latin typeface="Roboto"/>
                <a:cs typeface="Roboto"/>
              </a:rPr>
              <a:t>móc</a:t>
            </a:r>
            <a:r>
              <a:rPr sz="1800" spc="-25" dirty="0">
                <a:latin typeface="Roboto"/>
                <a:cs typeface="Roboto"/>
              </a:rPr>
              <a:t> và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thêu</a:t>
            </a:r>
            <a:r>
              <a:rPr sz="1800" spc="-25" dirty="0">
                <a:latin typeface="Roboto"/>
                <a:cs typeface="Roboto"/>
              </a:rPr>
              <a:t> xuyên.</a:t>
            </a:r>
            <a:endParaRPr sz="1800">
              <a:latin typeface="Roboto"/>
              <a:cs typeface="Roboto"/>
            </a:endParaRPr>
          </a:p>
          <a:p>
            <a:pPr marL="12700" marR="5080" algn="just">
              <a:lnSpc>
                <a:spcPct val="99500"/>
              </a:lnSpc>
              <a:spcBef>
                <a:spcPts val="450"/>
              </a:spcBef>
            </a:pPr>
            <a:r>
              <a:rPr sz="1800" spc="-15" dirty="0">
                <a:latin typeface="Roboto"/>
                <a:cs typeface="Roboto"/>
              </a:rPr>
              <a:t>Trong </a:t>
            </a:r>
            <a:r>
              <a:rPr sz="1800" spc="25" dirty="0">
                <a:latin typeface="Roboto"/>
                <a:cs typeface="Roboto"/>
              </a:rPr>
              <a:t>đó </a:t>
            </a:r>
            <a:r>
              <a:rPr sz="1800" spc="-35" dirty="0">
                <a:latin typeface="Roboto"/>
                <a:cs typeface="Roboto"/>
              </a:rPr>
              <a:t>kỹ </a:t>
            </a:r>
            <a:r>
              <a:rPr sz="1800" spc="-25" dirty="0">
                <a:latin typeface="Roboto"/>
                <a:cs typeface="Roboto"/>
              </a:rPr>
              <a:t>thuật thêu </a:t>
            </a:r>
            <a:r>
              <a:rPr sz="1800" spc="-20" dirty="0">
                <a:latin typeface="Roboto"/>
                <a:cs typeface="Roboto"/>
              </a:rPr>
              <a:t>của </a:t>
            </a:r>
            <a:r>
              <a:rPr sz="1800" spc="-5" dirty="0">
                <a:latin typeface="Roboto"/>
                <a:cs typeface="Roboto"/>
              </a:rPr>
              <a:t>người </a:t>
            </a:r>
            <a:r>
              <a:rPr sz="1800" spc="-20" dirty="0">
                <a:latin typeface="Roboto"/>
                <a:cs typeface="Roboto"/>
              </a:rPr>
              <a:t>Dao </a:t>
            </a:r>
            <a:r>
              <a:rPr sz="1800" spc="-10" dirty="0">
                <a:latin typeface="Roboto"/>
                <a:cs typeface="Roboto"/>
              </a:rPr>
              <a:t>Tiền </a:t>
            </a:r>
            <a:r>
              <a:rPr sz="1800" spc="-20" dirty="0">
                <a:latin typeface="Roboto"/>
                <a:cs typeface="Roboto"/>
              </a:rPr>
              <a:t>khá </a:t>
            </a:r>
            <a:r>
              <a:rPr sz="1800" spc="5" dirty="0">
                <a:latin typeface="Roboto"/>
                <a:cs typeface="Roboto"/>
              </a:rPr>
              <a:t>đặc </a:t>
            </a:r>
            <a:r>
              <a:rPr sz="1800" spc="-10" dirty="0">
                <a:latin typeface="Roboto"/>
                <a:cs typeface="Roboto"/>
              </a:rPr>
              <a:t>biệt, </a:t>
            </a:r>
            <a:r>
              <a:rPr sz="1800" spc="-20" dirty="0">
                <a:latin typeface="Roboto"/>
                <a:cs typeface="Roboto"/>
              </a:rPr>
              <a:t>không </a:t>
            </a:r>
            <a:r>
              <a:rPr sz="1800" spc="-25" dirty="0">
                <a:latin typeface="Roboto"/>
                <a:cs typeface="Roboto"/>
              </a:rPr>
              <a:t>thêu </a:t>
            </a:r>
            <a:r>
              <a:rPr sz="1800" spc="30" dirty="0">
                <a:latin typeface="Roboto"/>
                <a:cs typeface="Roboto"/>
              </a:rPr>
              <a:t>đè </a:t>
            </a:r>
            <a:r>
              <a:rPr sz="1800" spc="-15" dirty="0">
                <a:latin typeface="Roboto"/>
                <a:cs typeface="Roboto"/>
              </a:rPr>
              <a:t>lên </a:t>
            </a:r>
            <a:r>
              <a:rPr sz="1800" spc="-10" dirty="0">
                <a:latin typeface="Roboto"/>
                <a:cs typeface="Roboto"/>
              </a:rPr>
              <a:t>các </a:t>
            </a:r>
            <a:r>
              <a:rPr sz="1800" spc="-15" dirty="0">
                <a:latin typeface="Roboto"/>
                <a:cs typeface="Roboto"/>
              </a:rPr>
              <a:t>sợi </a:t>
            </a:r>
            <a:r>
              <a:rPr sz="1800" spc="-20" dirty="0">
                <a:latin typeface="Roboto"/>
                <a:cs typeface="Roboto"/>
              </a:rPr>
              <a:t>vải 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10" dirty="0">
                <a:latin typeface="Roboto"/>
                <a:cs typeface="Roboto"/>
              </a:rPr>
              <a:t>mà </a:t>
            </a:r>
            <a:r>
              <a:rPr sz="1800" spc="-25" dirty="0">
                <a:latin typeface="Roboto"/>
                <a:cs typeface="Roboto"/>
              </a:rPr>
              <a:t>luồn </a:t>
            </a:r>
            <a:r>
              <a:rPr sz="1800" spc="-20" dirty="0">
                <a:latin typeface="Roboto"/>
                <a:cs typeface="Roboto"/>
              </a:rPr>
              <a:t>chỉ </a:t>
            </a:r>
            <a:r>
              <a:rPr sz="1800" spc="-15" dirty="0">
                <a:latin typeface="Roboto"/>
                <a:cs typeface="Roboto"/>
              </a:rPr>
              <a:t>theo mắt sợi </a:t>
            </a:r>
            <a:r>
              <a:rPr sz="1800" spc="-10" dirty="0">
                <a:latin typeface="Roboto"/>
                <a:cs typeface="Roboto"/>
              </a:rPr>
              <a:t>gọi </a:t>
            </a:r>
            <a:r>
              <a:rPr sz="1800" spc="-20" dirty="0">
                <a:latin typeface="Roboto"/>
                <a:cs typeface="Roboto"/>
              </a:rPr>
              <a:t>là </a:t>
            </a:r>
            <a:r>
              <a:rPr sz="1800" spc="-25" dirty="0">
                <a:latin typeface="Roboto"/>
                <a:cs typeface="Roboto"/>
              </a:rPr>
              <a:t>thêu luồn </a:t>
            </a:r>
            <a:r>
              <a:rPr sz="1800" spc="-20" dirty="0">
                <a:latin typeface="Roboto"/>
                <a:cs typeface="Roboto"/>
              </a:rPr>
              <a:t>sợi, </a:t>
            </a:r>
            <a:r>
              <a:rPr sz="1800" spc="-25" dirty="0">
                <a:latin typeface="Roboto"/>
                <a:cs typeface="Roboto"/>
              </a:rPr>
              <a:t>thêu </a:t>
            </a:r>
            <a:r>
              <a:rPr sz="1800" spc="-5" dirty="0">
                <a:latin typeface="Roboto"/>
                <a:cs typeface="Roboto"/>
              </a:rPr>
              <a:t>ở </a:t>
            </a:r>
            <a:r>
              <a:rPr sz="1800" spc="-15" dirty="0">
                <a:latin typeface="Roboto"/>
                <a:cs typeface="Roboto"/>
              </a:rPr>
              <a:t>mặt </a:t>
            </a:r>
            <a:r>
              <a:rPr sz="1800" spc="-25" dirty="0">
                <a:latin typeface="Roboto"/>
                <a:cs typeface="Roboto"/>
              </a:rPr>
              <a:t>trái </a:t>
            </a:r>
            <a:r>
              <a:rPr sz="1800" spc="-10" dirty="0">
                <a:latin typeface="Roboto"/>
                <a:cs typeface="Roboto"/>
              </a:rPr>
              <a:t>nhưng các </a:t>
            </a:r>
            <a:r>
              <a:rPr sz="1800" spc="-20" dirty="0">
                <a:latin typeface="Roboto"/>
                <a:cs typeface="Roboto"/>
              </a:rPr>
              <a:t>hoạ </a:t>
            </a:r>
            <a:r>
              <a:rPr sz="1800" spc="-15" dirty="0">
                <a:latin typeface="Roboto"/>
                <a:cs typeface="Roboto"/>
              </a:rPr>
              <a:t>tiết </a:t>
            </a:r>
            <a:r>
              <a:rPr sz="1800" spc="-20" dirty="0">
                <a:latin typeface="Roboto"/>
                <a:cs typeface="Roboto"/>
              </a:rPr>
              <a:t>hoa 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5" dirty="0">
                <a:latin typeface="Roboto"/>
                <a:cs typeface="Roboto"/>
              </a:rPr>
              <a:t>văn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lại</a:t>
            </a:r>
            <a:r>
              <a:rPr sz="1800" spc="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nổi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lên</a:t>
            </a:r>
            <a:r>
              <a:rPr sz="1800" spc="15" dirty="0">
                <a:latin typeface="Roboto"/>
                <a:cs typeface="Roboto"/>
              </a:rPr>
              <a:t> </a:t>
            </a:r>
            <a:r>
              <a:rPr sz="1800" spc="-15" dirty="0">
                <a:latin typeface="Roboto"/>
                <a:cs typeface="Roboto"/>
              </a:rPr>
              <a:t>trên</a:t>
            </a:r>
            <a:r>
              <a:rPr sz="1800" dirty="0">
                <a:latin typeface="Roboto"/>
                <a:cs typeface="Roboto"/>
              </a:rPr>
              <a:t> </a:t>
            </a:r>
            <a:r>
              <a:rPr sz="1800" spc="-5" dirty="0">
                <a:latin typeface="Roboto"/>
                <a:cs typeface="Roboto"/>
              </a:rPr>
              <a:t>mặt</a:t>
            </a:r>
            <a:r>
              <a:rPr sz="1800" spc="-20" dirty="0">
                <a:latin typeface="Roboto"/>
                <a:cs typeface="Roboto"/>
              </a:rPr>
              <a:t> phải</a:t>
            </a:r>
            <a:r>
              <a:rPr sz="1800" spc="-10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của</a:t>
            </a:r>
            <a:r>
              <a:rPr sz="1800" spc="-15" dirty="0">
                <a:latin typeface="Roboto"/>
                <a:cs typeface="Roboto"/>
              </a:rPr>
              <a:t> </a:t>
            </a:r>
            <a:r>
              <a:rPr sz="1800" spc="-20" dirty="0">
                <a:latin typeface="Roboto"/>
                <a:cs typeface="Roboto"/>
              </a:rPr>
              <a:t>vải.</a:t>
            </a:r>
            <a:endParaRPr sz="1800">
              <a:latin typeface="Roboto"/>
              <a:cs typeface="Roboto"/>
            </a:endParaRPr>
          </a:p>
          <a:p>
            <a:pPr marL="158115">
              <a:lnSpc>
                <a:spcPct val="100000"/>
              </a:lnSpc>
              <a:spcBef>
                <a:spcPts val="1664"/>
              </a:spcBef>
            </a:pPr>
            <a:r>
              <a:rPr sz="2400" b="1" spc="85" dirty="0">
                <a:solidFill>
                  <a:srgbClr val="006FC0"/>
                </a:solidFill>
                <a:latin typeface="Roboto"/>
                <a:cs typeface="Roboto"/>
              </a:rPr>
              <a:t>*</a:t>
            </a:r>
            <a:r>
              <a:rPr sz="2400" b="1" spc="-20" dirty="0">
                <a:solidFill>
                  <a:srgbClr val="006FC0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Roboto"/>
                <a:cs typeface="Roboto"/>
              </a:rPr>
              <a:t>Kỹ</a:t>
            </a:r>
            <a:r>
              <a:rPr sz="2400" b="1" spc="-20" dirty="0">
                <a:solidFill>
                  <a:srgbClr val="006FC0"/>
                </a:solidFill>
                <a:latin typeface="Roboto"/>
                <a:cs typeface="Roboto"/>
              </a:rPr>
              <a:t> thuật</a:t>
            </a:r>
            <a:r>
              <a:rPr sz="2400" b="1" spc="-10" dirty="0">
                <a:solidFill>
                  <a:srgbClr val="006FC0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rgbClr val="006FC0"/>
                </a:solidFill>
                <a:latin typeface="Roboto"/>
                <a:cs typeface="Roboto"/>
              </a:rPr>
              <a:t>dệt</a:t>
            </a:r>
            <a:endParaRPr sz="2400">
              <a:latin typeface="Roboto"/>
              <a:cs typeface="Roboto"/>
            </a:endParaRPr>
          </a:p>
          <a:p>
            <a:pPr marL="123189" marR="93980" algn="just">
              <a:lnSpc>
                <a:spcPct val="99800"/>
              </a:lnSpc>
              <a:spcBef>
                <a:spcPts val="1070"/>
              </a:spcBef>
            </a:pPr>
            <a:r>
              <a:rPr sz="2000" dirty="0">
                <a:latin typeface="Roboto"/>
                <a:cs typeface="Roboto"/>
              </a:rPr>
              <a:t>Nổi </a:t>
            </a:r>
            <a:r>
              <a:rPr sz="2000" spc="-20" dirty="0">
                <a:latin typeface="Roboto"/>
                <a:cs typeface="Roboto"/>
              </a:rPr>
              <a:t>bật </a:t>
            </a:r>
            <a:r>
              <a:rPr sz="2000" spc="-15" dirty="0">
                <a:latin typeface="Roboto"/>
                <a:cs typeface="Roboto"/>
              </a:rPr>
              <a:t>cho </a:t>
            </a:r>
            <a:r>
              <a:rPr sz="2000" spc="-20" dirty="0">
                <a:latin typeface="Roboto"/>
                <a:cs typeface="Roboto"/>
              </a:rPr>
              <a:t>nghệ </a:t>
            </a:r>
            <a:r>
              <a:rPr sz="2000" spc="-30" dirty="0">
                <a:latin typeface="Roboto"/>
                <a:cs typeface="Roboto"/>
              </a:rPr>
              <a:t>thuật </a:t>
            </a:r>
            <a:r>
              <a:rPr sz="2000" spc="-15" dirty="0">
                <a:latin typeface="Roboto"/>
                <a:cs typeface="Roboto"/>
              </a:rPr>
              <a:t>dệt </a:t>
            </a:r>
            <a:r>
              <a:rPr sz="2000" spc="-25" dirty="0">
                <a:latin typeface="Roboto"/>
                <a:cs typeface="Roboto"/>
              </a:rPr>
              <a:t>vải </a:t>
            </a:r>
            <a:r>
              <a:rPr sz="2000" spc="-20" dirty="0">
                <a:latin typeface="Roboto"/>
                <a:cs typeface="Roboto"/>
              </a:rPr>
              <a:t>phải </a:t>
            </a:r>
            <a:r>
              <a:rPr sz="2000" spc="-5" dirty="0">
                <a:latin typeface="Roboto"/>
                <a:cs typeface="Roboto"/>
              </a:rPr>
              <a:t>kể </a:t>
            </a:r>
            <a:r>
              <a:rPr sz="2000" spc="15" dirty="0">
                <a:latin typeface="Roboto"/>
                <a:cs typeface="Roboto"/>
              </a:rPr>
              <a:t>đến </a:t>
            </a:r>
            <a:r>
              <a:rPr sz="2000" spc="-20" dirty="0">
                <a:latin typeface="Roboto"/>
                <a:cs typeface="Roboto"/>
              </a:rPr>
              <a:t>dân </a:t>
            </a:r>
            <a:r>
              <a:rPr sz="2000" spc="-10" dirty="0">
                <a:latin typeface="Roboto"/>
                <a:cs typeface="Roboto"/>
              </a:rPr>
              <a:t>tộc </a:t>
            </a:r>
            <a:r>
              <a:rPr sz="2000" dirty="0">
                <a:latin typeface="Roboto"/>
                <a:cs typeface="Roboto"/>
              </a:rPr>
              <a:t>Mường, </a:t>
            </a:r>
            <a:r>
              <a:rPr sz="2000" spc="-15" dirty="0">
                <a:latin typeface="Roboto"/>
                <a:cs typeface="Roboto"/>
              </a:rPr>
              <a:t>Thái. </a:t>
            </a:r>
            <a:r>
              <a:rPr sz="2000" dirty="0">
                <a:latin typeface="Arial MT"/>
                <a:cs typeface="Arial MT"/>
              </a:rPr>
              <a:t>Cùng </a:t>
            </a:r>
            <a:r>
              <a:rPr sz="2000" spc="-295" dirty="0">
                <a:latin typeface="Arial MT"/>
                <a:cs typeface="Arial MT"/>
              </a:rPr>
              <a:t>một </a:t>
            </a:r>
            <a:r>
              <a:rPr sz="2000" spc="-290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loại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hoa </a:t>
            </a:r>
            <a:r>
              <a:rPr sz="2000" spc="-295" dirty="0">
                <a:latin typeface="Arial MT"/>
                <a:cs typeface="Arial MT"/>
              </a:rPr>
              <a:t>văn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nhưng </a:t>
            </a:r>
            <a:r>
              <a:rPr sz="2000" spc="-5" dirty="0">
                <a:latin typeface="Arial MT"/>
                <a:cs typeface="Arial MT"/>
              </a:rPr>
              <a:t>trong </a:t>
            </a:r>
            <a:r>
              <a:rPr sz="2000" dirty="0">
                <a:latin typeface="Arial MT"/>
                <a:cs typeface="Arial MT"/>
              </a:rPr>
              <a:t>quá </a:t>
            </a:r>
            <a:r>
              <a:rPr sz="2000" spc="-5" dirty="0">
                <a:latin typeface="Arial MT"/>
                <a:cs typeface="Arial MT"/>
              </a:rPr>
              <a:t>trình </a:t>
            </a:r>
            <a:r>
              <a:rPr sz="2000" spc="-229" dirty="0">
                <a:latin typeface="Arial MT"/>
                <a:cs typeface="Arial MT"/>
              </a:rPr>
              <a:t>dệt,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spc="-295" dirty="0">
                <a:latin typeface="Arial MT"/>
                <a:cs typeface="Arial MT"/>
              </a:rPr>
              <a:t>mỗi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275" dirty="0">
                <a:latin typeface="Arial MT"/>
                <a:cs typeface="Arial MT"/>
              </a:rPr>
              <a:t>người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305" dirty="0">
                <a:latin typeface="Arial MT"/>
                <a:cs typeface="Arial MT"/>
              </a:rPr>
              <a:t>lại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95" dirty="0">
                <a:latin typeface="Arial MT"/>
                <a:cs typeface="Arial MT"/>
              </a:rPr>
              <a:t>cải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biên, cách </a:t>
            </a:r>
            <a:r>
              <a:rPr sz="2000" spc="-450" dirty="0">
                <a:latin typeface="Arial MT"/>
                <a:cs typeface="Arial MT"/>
              </a:rPr>
              <a:t>điệu </a:t>
            </a:r>
            <a:r>
              <a:rPr sz="2000" spc="-4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các chi </a:t>
            </a:r>
            <a:r>
              <a:rPr sz="2000" spc="-225" dirty="0">
                <a:latin typeface="Arial MT"/>
                <a:cs typeface="Arial MT"/>
              </a:rPr>
              <a:t>tiết</a:t>
            </a:r>
            <a:r>
              <a:rPr sz="2000" spc="-220" dirty="0">
                <a:latin typeface="Arial MT"/>
                <a:cs typeface="Arial MT"/>
              </a:rPr>
              <a:t> </a:t>
            </a:r>
            <a:r>
              <a:rPr sz="2000" spc="-894" dirty="0">
                <a:latin typeface="Arial MT"/>
                <a:cs typeface="Arial MT"/>
              </a:rPr>
              <a:t>để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spc="-295" dirty="0">
                <a:latin typeface="Arial MT"/>
                <a:cs typeface="Arial MT"/>
              </a:rPr>
              <a:t>tạo</a:t>
            </a:r>
            <a:r>
              <a:rPr sz="2000" spc="-2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nên </a:t>
            </a:r>
            <a:r>
              <a:rPr sz="2000" spc="-225" dirty="0">
                <a:latin typeface="Arial MT"/>
                <a:cs typeface="Arial MT"/>
              </a:rPr>
              <a:t>kiểu</a:t>
            </a:r>
            <a:r>
              <a:rPr sz="2000" spc="-2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dáng </a:t>
            </a:r>
            <a:r>
              <a:rPr sz="2000" dirty="0">
                <a:latin typeface="Arial MT"/>
                <a:cs typeface="Arial MT"/>
              </a:rPr>
              <a:t>hoa </a:t>
            </a:r>
            <a:r>
              <a:rPr sz="2000" spc="-295" dirty="0">
                <a:latin typeface="Arial MT"/>
                <a:cs typeface="Arial MT"/>
              </a:rPr>
              <a:t>văn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theo </a:t>
            </a:r>
            <a:r>
              <a:rPr sz="2000" dirty="0">
                <a:latin typeface="Arial MT"/>
                <a:cs typeface="Arial MT"/>
              </a:rPr>
              <a:t>ý </a:t>
            </a:r>
            <a:r>
              <a:rPr sz="2000" spc="-5" dirty="0">
                <a:latin typeface="Arial MT"/>
                <a:cs typeface="Arial MT"/>
              </a:rPr>
              <a:t>thích cá nhân. </a:t>
            </a:r>
            <a:r>
              <a:rPr sz="2000" spc="-135" dirty="0">
                <a:latin typeface="Arial MT"/>
                <a:cs typeface="Arial MT"/>
              </a:rPr>
              <a:t>Những 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spc="-275" dirty="0">
                <a:latin typeface="Arial MT"/>
                <a:cs typeface="Arial MT"/>
              </a:rPr>
              <a:t>người</a:t>
            </a:r>
            <a:r>
              <a:rPr sz="2000" spc="-2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già </a:t>
            </a:r>
            <a:r>
              <a:rPr sz="2000" spc="-229" dirty="0">
                <a:latin typeface="Arial MT"/>
                <a:cs typeface="Arial MT"/>
              </a:rPr>
              <a:t>thường</a:t>
            </a:r>
            <a:r>
              <a:rPr sz="2000" spc="-225" dirty="0">
                <a:latin typeface="Arial MT"/>
                <a:cs typeface="Arial MT"/>
              </a:rPr>
              <a:t> giữ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phong </a:t>
            </a:r>
            <a:r>
              <a:rPr sz="2000" dirty="0">
                <a:latin typeface="Arial MT"/>
                <a:cs typeface="Arial MT"/>
              </a:rPr>
              <a:t>cách, </a:t>
            </a:r>
            <a:r>
              <a:rPr sz="2000" spc="-5" dirty="0">
                <a:latin typeface="Arial MT"/>
                <a:cs typeface="Arial MT"/>
              </a:rPr>
              <a:t>quy </a:t>
            </a:r>
            <a:r>
              <a:rPr sz="2000" spc="-295" dirty="0">
                <a:latin typeface="Arial MT"/>
                <a:cs typeface="Arial MT"/>
              </a:rPr>
              <a:t>tắc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truyền</a:t>
            </a:r>
            <a:r>
              <a:rPr sz="2000" spc="254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thống</a:t>
            </a:r>
            <a:r>
              <a:rPr sz="2000" spc="204" dirty="0">
                <a:latin typeface="Arial MT"/>
                <a:cs typeface="Arial MT"/>
              </a:rPr>
              <a:t> </a:t>
            </a:r>
            <a:r>
              <a:rPr sz="2000" spc="-885" dirty="0">
                <a:latin typeface="Arial MT"/>
                <a:cs typeface="Arial MT"/>
              </a:rPr>
              <a:t>để</a:t>
            </a:r>
            <a:r>
              <a:rPr sz="2000" spc="355" dirty="0">
                <a:latin typeface="Arial MT"/>
                <a:cs typeface="Arial MT"/>
              </a:rPr>
              <a:t> </a:t>
            </a:r>
            <a:r>
              <a:rPr sz="2000" spc="-300" dirty="0">
                <a:latin typeface="Arial MT"/>
                <a:cs typeface="Arial MT"/>
              </a:rPr>
              <a:t>bảo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lưu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spc="-500" dirty="0">
                <a:latin typeface="Arial MT"/>
                <a:cs typeface="Arial MT"/>
              </a:rPr>
              <a:t>kỹ </a:t>
            </a:r>
            <a:r>
              <a:rPr sz="2000" spc="-495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thuật </a:t>
            </a:r>
            <a:r>
              <a:rPr sz="2000" spc="-295" dirty="0">
                <a:latin typeface="Arial MT"/>
                <a:cs typeface="Arial MT"/>
              </a:rPr>
              <a:t>dệt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và </a:t>
            </a:r>
            <a:r>
              <a:rPr sz="2000" dirty="0">
                <a:latin typeface="Arial MT"/>
                <a:cs typeface="Arial MT"/>
              </a:rPr>
              <a:t>hoa </a:t>
            </a:r>
            <a:r>
              <a:rPr sz="2000" spc="-305" dirty="0">
                <a:latin typeface="Arial MT"/>
                <a:cs typeface="Arial MT"/>
              </a:rPr>
              <a:t>văn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300" dirty="0">
                <a:latin typeface="Arial MT"/>
                <a:cs typeface="Arial MT"/>
              </a:rPr>
              <a:t>mẫu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mực </a:t>
            </a:r>
            <a:r>
              <a:rPr sz="2000" spc="-445" dirty="0">
                <a:latin typeface="Arial MT"/>
                <a:cs typeface="Arial MT"/>
              </a:rPr>
              <a:t>đã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565" dirty="0">
                <a:latin typeface="Arial MT"/>
                <a:cs typeface="Arial MT"/>
              </a:rPr>
              <a:t>được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lưu </a:t>
            </a:r>
            <a:r>
              <a:rPr sz="2000" spc="-150" dirty="0">
                <a:latin typeface="Arial MT"/>
                <a:cs typeface="Arial MT"/>
              </a:rPr>
              <a:t>truyền </a:t>
            </a:r>
            <a:r>
              <a:rPr sz="2000" spc="-340" dirty="0">
                <a:latin typeface="Arial MT"/>
                <a:cs typeface="Arial MT"/>
              </a:rPr>
              <a:t>từ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spc="-305" dirty="0">
                <a:latin typeface="Arial MT"/>
                <a:cs typeface="Arial MT"/>
              </a:rPr>
              <a:t>thế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450" dirty="0">
                <a:latin typeface="Arial MT"/>
                <a:cs typeface="Arial MT"/>
              </a:rPr>
              <a:t>hệ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này </a:t>
            </a:r>
            <a:r>
              <a:rPr sz="2000" dirty="0">
                <a:latin typeface="Arial MT"/>
                <a:cs typeface="Arial MT"/>
              </a:rPr>
              <a:t>sang </a:t>
            </a:r>
            <a:r>
              <a:rPr sz="2000" spc="-305" dirty="0">
                <a:latin typeface="Arial MT"/>
                <a:cs typeface="Arial MT"/>
              </a:rPr>
              <a:t>thế </a:t>
            </a:r>
            <a:r>
              <a:rPr sz="2000" spc="-300" dirty="0">
                <a:latin typeface="Arial MT"/>
                <a:cs typeface="Arial MT"/>
              </a:rPr>
              <a:t> </a:t>
            </a:r>
            <a:r>
              <a:rPr sz="2000" spc="-445" dirty="0">
                <a:latin typeface="Arial MT"/>
                <a:cs typeface="Arial MT"/>
              </a:rPr>
              <a:t>hệ</a:t>
            </a:r>
            <a:r>
              <a:rPr sz="2000" spc="-4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khác trong </a:t>
            </a:r>
            <a:r>
              <a:rPr sz="2000" dirty="0">
                <a:latin typeface="Arial MT"/>
                <a:cs typeface="Arial MT"/>
              </a:rPr>
              <a:t>khuôn </a:t>
            </a:r>
            <a:r>
              <a:rPr sz="2000" spc="-225" dirty="0">
                <a:latin typeface="Arial MT"/>
                <a:cs typeface="Arial MT"/>
              </a:rPr>
              <a:t>khổ.</a:t>
            </a:r>
            <a:r>
              <a:rPr sz="2000" spc="-2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Các </a:t>
            </a:r>
            <a:r>
              <a:rPr sz="2000" spc="-185" dirty="0">
                <a:latin typeface="Arial MT"/>
                <a:cs typeface="Arial MT"/>
              </a:rPr>
              <a:t>thiếu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-340" dirty="0">
                <a:latin typeface="Arial MT"/>
                <a:cs typeface="Arial MT"/>
              </a:rPr>
              <a:t>nữ</a:t>
            </a:r>
            <a:r>
              <a:rPr sz="2000" spc="-335" dirty="0">
                <a:latin typeface="Arial MT"/>
                <a:cs typeface="Arial MT"/>
              </a:rPr>
              <a:t> </a:t>
            </a:r>
            <a:r>
              <a:rPr sz="2000" spc="-305" dirty="0">
                <a:latin typeface="Arial MT"/>
                <a:cs typeface="Arial MT"/>
              </a:rPr>
              <a:t>trẻ</a:t>
            </a:r>
            <a:r>
              <a:rPr sz="2000" spc="-3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khi </a:t>
            </a:r>
            <a:r>
              <a:rPr sz="2000" spc="-295" dirty="0">
                <a:latin typeface="Arial MT"/>
                <a:cs typeface="Arial MT"/>
              </a:rPr>
              <a:t>dệt</a:t>
            </a:r>
            <a:r>
              <a:rPr sz="2000" spc="-290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thường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340" dirty="0">
                <a:latin typeface="Arial MT"/>
                <a:cs typeface="Arial MT"/>
              </a:rPr>
              <a:t>tự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do phóng </a:t>
            </a:r>
            <a:r>
              <a:rPr sz="2000" dirty="0">
                <a:latin typeface="Arial MT"/>
                <a:cs typeface="Arial MT"/>
              </a:rPr>
              <a:t> k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oáng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250" dirty="0">
                <a:latin typeface="Arial MT"/>
                <a:cs typeface="Arial MT"/>
              </a:rPr>
              <a:t>h</a:t>
            </a:r>
            <a:r>
              <a:rPr sz="2000" spc="-434" dirty="0">
                <a:latin typeface="Arial MT"/>
                <a:cs typeface="Arial MT"/>
              </a:rPr>
              <a:t>ơ</a:t>
            </a:r>
            <a:r>
              <a:rPr sz="2000" dirty="0">
                <a:latin typeface="Arial MT"/>
                <a:cs typeface="Arial MT"/>
              </a:rPr>
              <a:t>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nên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95" dirty="0">
                <a:latin typeface="Arial MT"/>
                <a:cs typeface="Arial MT"/>
              </a:rPr>
              <a:t>mẫu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95" dirty="0">
                <a:latin typeface="Arial MT"/>
                <a:cs typeface="Arial MT"/>
              </a:rPr>
              <a:t>dệt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ó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20" dirty="0">
                <a:latin typeface="Arial MT"/>
                <a:cs typeface="Arial MT"/>
              </a:rPr>
              <a:t>phần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780" dirty="0">
                <a:latin typeface="Arial MT"/>
                <a:cs typeface="Arial MT"/>
              </a:rPr>
              <a:t>bị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229" dirty="0">
                <a:latin typeface="Arial MT"/>
                <a:cs typeface="Arial MT"/>
              </a:rPr>
              <a:t>biế</a:t>
            </a:r>
            <a:r>
              <a:rPr sz="2000" spc="-210" dirty="0">
                <a:latin typeface="Arial MT"/>
                <a:cs typeface="Arial MT"/>
              </a:rPr>
              <a:t>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95" dirty="0">
                <a:latin typeface="Arial MT"/>
                <a:cs typeface="Arial MT"/>
              </a:rPr>
              <a:t>c</a:t>
            </a:r>
            <a:r>
              <a:rPr sz="2000" spc="-585" dirty="0">
                <a:latin typeface="Arial MT"/>
                <a:cs typeface="Arial MT"/>
              </a:rPr>
              <a:t>ả</a:t>
            </a:r>
            <a:r>
              <a:rPr sz="2000" dirty="0">
                <a:latin typeface="Arial MT"/>
                <a:cs typeface="Arial MT"/>
              </a:rPr>
              <a:t>i.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140207"/>
            <a:ext cx="4418076" cy="304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467" y="3244591"/>
            <a:ext cx="8553450" cy="29870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66745">
              <a:lnSpc>
                <a:spcPct val="100000"/>
              </a:lnSpc>
              <a:spcBef>
                <a:spcPts val="705"/>
              </a:spcBef>
            </a:pP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Calibri"/>
                <a:cs typeface="Calibri"/>
              </a:rPr>
              <a:t>Mông,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Dao</a:t>
            </a:r>
            <a:endParaRPr sz="20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phụ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nữ Mông,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 Dao 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bộ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sặc sỡ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kết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hợp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các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hình</a:t>
            </a:r>
            <a:endParaRPr sz="24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</a:pP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thức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trí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kim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loại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nhằm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tạo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hiệu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quả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sắc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và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âm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thanh.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99200"/>
              </a:lnSpc>
            </a:pP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Nghệ</a:t>
            </a:r>
            <a:r>
              <a:rPr sz="2400" spc="1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333333"/>
                </a:solidFill>
                <a:latin typeface="Arial MT"/>
                <a:cs typeface="Arial MT"/>
              </a:rPr>
              <a:t>thuật</a:t>
            </a:r>
            <a:r>
              <a:rPr sz="2400" spc="2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355" dirty="0">
                <a:solidFill>
                  <a:srgbClr val="333333"/>
                </a:solidFill>
                <a:latin typeface="Arial MT"/>
                <a:cs typeface="Arial MT"/>
              </a:rPr>
              <a:t>tạo</a:t>
            </a:r>
            <a:r>
              <a:rPr sz="24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hoa </a:t>
            </a:r>
            <a:r>
              <a:rPr sz="2400" spc="-360" dirty="0">
                <a:solidFill>
                  <a:srgbClr val="333333"/>
                </a:solidFill>
                <a:latin typeface="Arial MT"/>
                <a:cs typeface="Arial MT"/>
              </a:rPr>
              <a:t>văn</a:t>
            </a:r>
            <a:r>
              <a:rPr sz="2400" spc="-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360" dirty="0">
                <a:solidFill>
                  <a:srgbClr val="333333"/>
                </a:solidFill>
                <a:latin typeface="Arial MT"/>
                <a:cs typeface="Arial MT"/>
              </a:rPr>
              <a:t>thể</a:t>
            </a:r>
            <a:r>
              <a:rPr sz="2400" spc="-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hiện</a:t>
            </a:r>
            <a:r>
              <a:rPr sz="2400" spc="1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830" dirty="0">
                <a:solidFill>
                  <a:srgbClr val="333333"/>
                </a:solidFill>
                <a:latin typeface="Arial MT"/>
                <a:cs typeface="Arial MT"/>
              </a:rPr>
              <a:t>ở</a:t>
            </a:r>
            <a:r>
              <a:rPr sz="2400" spc="3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việc</a:t>
            </a:r>
            <a:r>
              <a:rPr sz="2400" spc="1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45" dirty="0">
                <a:solidFill>
                  <a:srgbClr val="333333"/>
                </a:solidFill>
                <a:latin typeface="Arial MT"/>
                <a:cs typeface="Arial MT"/>
              </a:rPr>
              <a:t>vẽ</a:t>
            </a:r>
            <a:r>
              <a:rPr sz="2400" spc="-4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33"/>
                </a:solidFill>
                <a:latin typeface="Arial MT"/>
                <a:cs typeface="Arial MT"/>
              </a:rPr>
              <a:t>thêu, </a:t>
            </a:r>
            <a:r>
              <a:rPr sz="2400" spc="-220" dirty="0">
                <a:solidFill>
                  <a:srgbClr val="333333"/>
                </a:solidFill>
                <a:latin typeface="Arial MT"/>
                <a:cs typeface="Arial MT"/>
              </a:rPr>
              <a:t>chắp,</a:t>
            </a:r>
            <a:r>
              <a:rPr sz="2400" spc="229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ghép </a:t>
            </a:r>
            <a:r>
              <a:rPr sz="24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hoa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văn, </a:t>
            </a:r>
            <a:r>
              <a:rPr sz="2400" spc="-360" dirty="0">
                <a:solidFill>
                  <a:srgbClr val="333333"/>
                </a:solidFill>
                <a:latin typeface="Arial MT"/>
                <a:cs typeface="Arial MT"/>
              </a:rPr>
              <a:t>tạo</a:t>
            </a:r>
            <a:r>
              <a:rPr sz="2400" spc="-3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sóng cho </a:t>
            </a:r>
            <a:r>
              <a:rPr sz="2400" spc="-45" dirty="0">
                <a:solidFill>
                  <a:srgbClr val="333333"/>
                </a:solidFill>
                <a:latin typeface="Arial MT"/>
                <a:cs typeface="Arial MT"/>
              </a:rPr>
              <a:t>váy,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chắp </a:t>
            </a:r>
            <a:r>
              <a:rPr sz="2400" dirty="0">
                <a:solidFill>
                  <a:srgbClr val="333333"/>
                </a:solidFill>
                <a:latin typeface="Arial MT"/>
                <a:cs typeface="Arial MT"/>
              </a:rPr>
              <a:t>may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trang </a:t>
            </a:r>
            <a:r>
              <a:rPr sz="2400" spc="-220" dirty="0">
                <a:solidFill>
                  <a:srgbClr val="333333"/>
                </a:solidFill>
                <a:latin typeface="Arial MT"/>
                <a:cs typeface="Arial MT"/>
              </a:rPr>
              <a:t>phục; </a:t>
            </a:r>
            <a:r>
              <a:rPr sz="2400" spc="-360" dirty="0">
                <a:solidFill>
                  <a:srgbClr val="333333"/>
                </a:solidFill>
                <a:latin typeface="Arial MT"/>
                <a:cs typeface="Arial MT"/>
              </a:rPr>
              <a:t>dệt</a:t>
            </a:r>
            <a:r>
              <a:rPr sz="2400" spc="-3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dây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quấn </a:t>
            </a:r>
            <a:r>
              <a:rPr sz="2400" spc="-2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 MT"/>
                <a:cs typeface="Arial MT"/>
              </a:rPr>
              <a:t>xà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cạp.</a:t>
            </a:r>
            <a:r>
              <a:rPr sz="2400" spc="1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33"/>
                </a:solidFill>
                <a:latin typeface="Arial MT"/>
                <a:cs typeface="Arial MT"/>
              </a:rPr>
              <a:t>Các mô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típ </a:t>
            </a:r>
            <a:r>
              <a:rPr sz="2400" spc="-10" dirty="0">
                <a:solidFill>
                  <a:srgbClr val="333333"/>
                </a:solidFill>
                <a:latin typeface="Arial MT"/>
                <a:cs typeface="Arial MT"/>
              </a:rPr>
              <a:t>hoa </a:t>
            </a:r>
            <a:r>
              <a:rPr sz="2400" spc="-355" dirty="0">
                <a:solidFill>
                  <a:srgbClr val="333333"/>
                </a:solidFill>
                <a:latin typeface="Arial MT"/>
                <a:cs typeface="Arial MT"/>
              </a:rPr>
              <a:t>văn</a:t>
            </a:r>
            <a:r>
              <a:rPr sz="2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415" dirty="0">
                <a:solidFill>
                  <a:srgbClr val="333333"/>
                </a:solidFill>
                <a:latin typeface="Arial MT"/>
                <a:cs typeface="Arial MT"/>
              </a:rPr>
              <a:t>cơ</a:t>
            </a:r>
            <a:r>
              <a:rPr sz="2400" spc="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360" dirty="0">
                <a:solidFill>
                  <a:srgbClr val="333333"/>
                </a:solidFill>
                <a:latin typeface="Arial MT"/>
                <a:cs typeface="Arial MT"/>
              </a:rPr>
              <a:t>bản</a:t>
            </a:r>
            <a:r>
              <a:rPr sz="2400" spc="254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333333"/>
                </a:solidFill>
                <a:latin typeface="Arial MT"/>
                <a:cs typeface="Arial MT"/>
              </a:rPr>
              <a:t>giống</a:t>
            </a:r>
            <a:r>
              <a:rPr sz="2400" spc="2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nhau, </a:t>
            </a:r>
            <a:r>
              <a:rPr sz="2400" spc="-625" dirty="0">
                <a:solidFill>
                  <a:srgbClr val="333333"/>
                </a:solidFill>
                <a:latin typeface="Arial MT"/>
                <a:cs typeface="Arial MT"/>
              </a:rPr>
              <a:t>chỉ</a:t>
            </a:r>
            <a:r>
              <a:rPr sz="2400" spc="-49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Arial MT"/>
                <a:cs typeface="Arial MT"/>
              </a:rPr>
              <a:t>khác </a:t>
            </a:r>
            <a:r>
              <a:rPr sz="2400" spc="-355" dirty="0">
                <a:solidFill>
                  <a:srgbClr val="333333"/>
                </a:solidFill>
                <a:latin typeface="Arial MT"/>
                <a:cs typeface="Arial MT"/>
              </a:rPr>
              <a:t>đôi </a:t>
            </a:r>
            <a:r>
              <a:rPr sz="2400" spc="-3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nét </a:t>
            </a:r>
            <a:r>
              <a:rPr sz="2400" spc="-360" dirty="0">
                <a:solidFill>
                  <a:srgbClr val="333333"/>
                </a:solidFill>
                <a:latin typeface="Arial MT"/>
                <a:cs typeface="Arial MT"/>
              </a:rPr>
              <a:t>thể</a:t>
            </a:r>
            <a:r>
              <a:rPr sz="2400" spc="-3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75" dirty="0">
                <a:solidFill>
                  <a:srgbClr val="333333"/>
                </a:solidFill>
                <a:latin typeface="Arial MT"/>
                <a:cs typeface="Arial MT"/>
              </a:rPr>
              <a:t>hiện</a:t>
            </a:r>
            <a:r>
              <a:rPr sz="24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830" dirty="0">
                <a:solidFill>
                  <a:srgbClr val="333333"/>
                </a:solidFill>
                <a:latin typeface="Arial MT"/>
                <a:cs typeface="Arial MT"/>
              </a:rPr>
              <a:t>ở</a:t>
            </a:r>
            <a:r>
              <a:rPr sz="24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333333"/>
                </a:solidFill>
                <a:latin typeface="Arial MT"/>
                <a:cs typeface="Arial MT"/>
              </a:rPr>
              <a:t>giới</a:t>
            </a:r>
            <a:r>
              <a:rPr sz="24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33333"/>
                </a:solidFill>
                <a:latin typeface="Arial MT"/>
                <a:cs typeface="Arial MT"/>
              </a:rPr>
              <a:t>tính,</a:t>
            </a:r>
            <a:r>
              <a:rPr sz="24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70" dirty="0">
                <a:solidFill>
                  <a:srgbClr val="333333"/>
                </a:solidFill>
                <a:latin typeface="Arial MT"/>
                <a:cs typeface="Arial MT"/>
              </a:rPr>
              <a:t>lứa</a:t>
            </a:r>
            <a:r>
              <a:rPr sz="24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15" dirty="0">
                <a:solidFill>
                  <a:srgbClr val="333333"/>
                </a:solidFill>
                <a:latin typeface="Arial MT"/>
                <a:cs typeface="Arial MT"/>
              </a:rPr>
              <a:t>tuổi,</a:t>
            </a:r>
            <a:r>
              <a:rPr sz="2400" spc="-5" dirty="0">
                <a:solidFill>
                  <a:srgbClr val="333333"/>
                </a:solidFill>
                <a:latin typeface="Arial MT"/>
                <a:cs typeface="Arial MT"/>
              </a:rPr>
              <a:t> thành</a:t>
            </a:r>
            <a:r>
              <a:rPr sz="24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400" spc="-220" dirty="0">
                <a:solidFill>
                  <a:srgbClr val="333333"/>
                </a:solidFill>
                <a:latin typeface="Arial MT"/>
                <a:cs typeface="Arial MT"/>
              </a:rPr>
              <a:t>phần.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764" y="117347"/>
            <a:ext cx="378256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778" y="4281881"/>
            <a:ext cx="74561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 phục</a:t>
            </a:r>
            <a:r>
              <a:rPr sz="2800" spc="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800" spc="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43940"/>
                </a:solidFill>
                <a:latin typeface="Calibri"/>
                <a:cs typeface="Calibri"/>
              </a:rPr>
              <a:t>Thái,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Mường</a:t>
            </a:r>
            <a:r>
              <a:rPr sz="2800" spc="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800" spc="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những</a:t>
            </a:r>
            <a:r>
              <a:rPr sz="2800" spc="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43940"/>
                </a:solidFill>
                <a:latin typeface="Calibri"/>
                <a:cs typeface="Calibri"/>
              </a:rPr>
              <a:t>gam</a:t>
            </a:r>
            <a:r>
              <a:rPr sz="28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43940"/>
                </a:solidFill>
                <a:latin typeface="Calibri"/>
                <a:cs typeface="Calibri"/>
              </a:rPr>
              <a:t>mầu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343940"/>
                </a:solidFill>
                <a:latin typeface="Calibri"/>
                <a:cs typeface="Calibri"/>
              </a:rPr>
              <a:t>nguyên</a:t>
            </a:r>
            <a:r>
              <a:rPr sz="2800" spc="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bản</a:t>
            </a:r>
            <a:r>
              <a:rPr sz="2800" spc="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43940"/>
                </a:solidFill>
                <a:latin typeface="Calibri"/>
                <a:cs typeface="Calibri"/>
              </a:rPr>
              <a:t>có</a:t>
            </a:r>
            <a:r>
              <a:rPr sz="2800" spc="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43940"/>
                </a:solidFill>
                <a:latin typeface="Calibri"/>
                <a:cs typeface="Calibri"/>
              </a:rPr>
              <a:t>sự</a:t>
            </a:r>
            <a:r>
              <a:rPr sz="2800" spc="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43940"/>
                </a:solidFill>
                <a:latin typeface="Calibri"/>
                <a:cs typeface="Calibri"/>
              </a:rPr>
              <a:t>tương</a:t>
            </a:r>
            <a:r>
              <a:rPr sz="2800" spc="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phản</a:t>
            </a:r>
            <a:r>
              <a:rPr sz="2800" spc="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43940"/>
                </a:solidFill>
                <a:latin typeface="Calibri"/>
                <a:cs typeface="Calibri"/>
              </a:rPr>
              <a:t>giữa</a:t>
            </a:r>
            <a:r>
              <a:rPr sz="2800" spc="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43940"/>
                </a:solidFill>
                <a:latin typeface="Calibri"/>
                <a:cs typeface="Calibri"/>
              </a:rPr>
              <a:t>mầu</a:t>
            </a:r>
            <a:r>
              <a:rPr sz="2800" spc="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343940"/>
                </a:solidFill>
                <a:latin typeface="Calibri"/>
                <a:cs typeface="Calibri"/>
              </a:rPr>
              <a:t>váy</a:t>
            </a:r>
            <a:r>
              <a:rPr sz="28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43940"/>
                </a:solidFill>
                <a:latin typeface="Calibri"/>
                <a:cs typeface="Calibri"/>
              </a:rPr>
              <a:t>và</a:t>
            </a:r>
            <a:r>
              <a:rPr sz="2800" spc="-5" dirty="0">
                <a:solidFill>
                  <a:srgbClr val="343940"/>
                </a:solidFill>
                <a:latin typeface="Calibri"/>
                <a:cs typeface="Calibri"/>
              </a:rPr>
              <a:t> áo.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204" y="3047"/>
            <a:ext cx="9036050" cy="3066415"/>
            <a:chOff x="108204" y="3047"/>
            <a:chExt cx="9036050" cy="3066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65532"/>
              <a:ext cx="4521708" cy="3003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047"/>
              <a:ext cx="4495800" cy="30662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6693" y="3515105"/>
            <a:ext cx="285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Thái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3854" y="3465652"/>
            <a:ext cx="3283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Mường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835" y="1219200"/>
            <a:ext cx="3310420" cy="3742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4874" y="762364"/>
            <a:ext cx="663575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5"/>
              </a:lnSpc>
              <a:tabLst>
                <a:tab pos="460248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HÀNH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ĐỘNG	</a:t>
            </a: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CÓ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838200"/>
            <a:ext cx="6858000" cy="5501640"/>
            <a:chOff x="990600" y="838200"/>
            <a:chExt cx="6858000" cy="5501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838200"/>
              <a:ext cx="6858000" cy="5501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7835" y="4581144"/>
              <a:ext cx="1021080" cy="1479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3664" y="1219200"/>
              <a:ext cx="1011936" cy="1219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66028" y="247599"/>
            <a:ext cx="3322954" cy="97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sz="3200" b="1" spc="5" dirty="0">
                <a:latin typeface="Times New Roman"/>
                <a:cs typeface="Times New Roman"/>
              </a:rPr>
              <a:t>GỒM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CÓ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3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  <a:p>
            <a:pPr marL="2375535">
              <a:lnSpc>
                <a:spcPts val="3720"/>
              </a:lnSpc>
            </a:pPr>
            <a:r>
              <a:rPr sz="3200" b="1" spc="-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844" y="324357"/>
            <a:ext cx="2390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VÕ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SÁU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" y="137160"/>
            <a:ext cx="4047744" cy="2663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8452" y="126492"/>
            <a:ext cx="4337303" cy="26639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680" y="2916174"/>
            <a:ext cx="2284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Calibri"/>
                <a:cs typeface="Calibri"/>
              </a:rPr>
              <a:t>Trang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phục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người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Tày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1846" y="2975229"/>
            <a:ext cx="2499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Nùng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3555491"/>
            <a:ext cx="4075176" cy="21549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0979" y="5970523"/>
            <a:ext cx="3304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Hoa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văn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trên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Tày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2197" y="3695522"/>
            <a:ext cx="428371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343940"/>
                </a:solidFill>
                <a:latin typeface="Calibri"/>
                <a:cs typeface="Calibri"/>
              </a:rPr>
              <a:t>Tày,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Nùng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với 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gam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đen,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chàm</a:t>
            </a:r>
            <a:r>
              <a:rPr sz="2000" b="1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thể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hiện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sự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kín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đáo,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dịu dàng của người phụ nữ...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Màu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 sắc,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kiểu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343940"/>
                </a:solidFill>
                <a:latin typeface="Calibri"/>
                <a:cs typeface="Calibri"/>
              </a:rPr>
              <a:t>dáng,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 hoa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văn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hay</a:t>
            </a:r>
            <a:r>
              <a:rPr sz="2000" b="1" spc="-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đồ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trang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sức </a:t>
            </a:r>
            <a:r>
              <a:rPr sz="2000" b="1" spc="-4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cũng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hết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sức đa </a:t>
            </a:r>
            <a:r>
              <a:rPr sz="2000" b="1" spc="5" dirty="0">
                <a:solidFill>
                  <a:srgbClr val="343940"/>
                </a:solidFill>
                <a:latin typeface="Calibri"/>
                <a:cs typeface="Calibri"/>
              </a:rPr>
              <a:t>dạng,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sinh </a:t>
            </a:r>
            <a:r>
              <a:rPr sz="2000" b="1" spc="5" dirty="0">
                <a:solidFill>
                  <a:srgbClr val="343940"/>
                </a:solidFill>
                <a:latin typeface="Calibri"/>
                <a:cs typeface="Calibri"/>
              </a:rPr>
              <a:t>động,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phản </a:t>
            </a:r>
            <a:r>
              <a:rPr sz="2000" b="1" spc="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ánh sâu sắc nhân sinh quan, thế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giới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 quan 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về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vũ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trụ, 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vạn 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vật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cũng như phong </a:t>
            </a:r>
            <a:r>
              <a:rPr sz="2000" b="1" spc="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tục,</a:t>
            </a:r>
            <a:r>
              <a:rPr sz="2000" b="1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tập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quán,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hoạt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của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cộng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đồng.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7540"/>
            <a:ext cx="8754745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spc="70" dirty="0">
                <a:solidFill>
                  <a:srgbClr val="FF0000"/>
                </a:solidFill>
                <a:latin typeface="Roboto"/>
                <a:cs typeface="Roboto"/>
              </a:rPr>
              <a:t>*</a:t>
            </a:r>
            <a:r>
              <a:rPr sz="2000" spc="-10" dirty="0">
                <a:solidFill>
                  <a:srgbClr val="FF0000"/>
                </a:solidFill>
                <a:latin typeface="Roboto"/>
                <a:cs typeface="Roboto"/>
              </a:rPr>
              <a:t> Kỹ</a:t>
            </a:r>
            <a:r>
              <a:rPr sz="2000" spc="-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Roboto"/>
                <a:cs typeface="Roboto"/>
              </a:rPr>
              <a:t>thuật</a:t>
            </a:r>
            <a:r>
              <a:rPr sz="2000" spc="-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Roboto"/>
                <a:cs typeface="Roboto"/>
              </a:rPr>
              <a:t>batik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ts val="2395"/>
              </a:lnSpc>
            </a:pPr>
            <a:r>
              <a:rPr sz="2000" b="0" spc="-40" dirty="0">
                <a:solidFill>
                  <a:srgbClr val="000000"/>
                </a:solidFill>
                <a:latin typeface="Roboto"/>
                <a:cs typeface="Roboto"/>
              </a:rPr>
              <a:t>Kỹ</a:t>
            </a:r>
            <a:r>
              <a:rPr sz="2000" b="0" spc="-10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30" dirty="0">
                <a:solidFill>
                  <a:srgbClr val="000000"/>
                </a:solidFill>
                <a:latin typeface="Roboto"/>
                <a:cs typeface="Roboto"/>
              </a:rPr>
              <a:t>thuật</a:t>
            </a:r>
            <a:r>
              <a:rPr sz="2000" b="0" spc="-20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40" dirty="0">
                <a:solidFill>
                  <a:srgbClr val="000000"/>
                </a:solidFill>
                <a:latin typeface="Roboto"/>
                <a:cs typeface="Roboto"/>
              </a:rPr>
              <a:t>này</a:t>
            </a:r>
            <a:r>
              <a:rPr sz="2000" b="0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25" dirty="0">
                <a:solidFill>
                  <a:srgbClr val="000000"/>
                </a:solidFill>
                <a:latin typeface="Roboto"/>
                <a:cs typeface="Roboto"/>
              </a:rPr>
              <a:t>được</a:t>
            </a:r>
            <a:r>
              <a:rPr sz="2000" b="0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20" dirty="0">
                <a:solidFill>
                  <a:srgbClr val="000000"/>
                </a:solidFill>
                <a:latin typeface="Roboto"/>
                <a:cs typeface="Roboto"/>
              </a:rPr>
              <a:t>sử</a:t>
            </a:r>
            <a:r>
              <a:rPr sz="2000" b="0" spc="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Roboto"/>
                <a:cs typeface="Roboto"/>
              </a:rPr>
              <a:t>dụng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Roboto"/>
                <a:cs typeface="Roboto"/>
              </a:rPr>
              <a:t>phổ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Roboto"/>
                <a:cs typeface="Roboto"/>
              </a:rPr>
              <a:t>biến 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ở</a:t>
            </a:r>
            <a:r>
              <a:rPr sz="2000" b="0" spc="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người</a:t>
            </a:r>
            <a:r>
              <a:rPr sz="2000" b="0" spc="-1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Roboto"/>
                <a:cs typeface="Roboto"/>
              </a:rPr>
              <a:t>H’Mông</a:t>
            </a:r>
            <a:r>
              <a:rPr sz="2000" b="0" spc="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Roboto"/>
                <a:cs typeface="Roboto"/>
              </a:rPr>
              <a:t>và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Roboto"/>
                <a:cs typeface="Roboto"/>
              </a:rPr>
              <a:t>Dao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Roboto"/>
                <a:cs typeface="Roboto"/>
              </a:rPr>
              <a:t>Tiền.</a:t>
            </a:r>
            <a:r>
              <a:rPr sz="2000" b="0" spc="-2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Roboto"/>
                <a:cs typeface="Roboto"/>
              </a:rPr>
              <a:t>Người</a:t>
            </a:r>
            <a:r>
              <a:rPr sz="2000" b="0" spc="-5" dirty="0">
                <a:solidFill>
                  <a:srgbClr val="000000"/>
                </a:solidFill>
                <a:latin typeface="Roboto"/>
                <a:cs typeface="Robot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Roboto"/>
                <a:cs typeface="Roboto"/>
              </a:rPr>
              <a:t>ta</a:t>
            </a:r>
            <a:r>
              <a:rPr sz="2000" b="0" spc="-10" dirty="0">
                <a:solidFill>
                  <a:srgbClr val="000000"/>
                </a:solidFill>
                <a:latin typeface="Roboto"/>
                <a:cs typeface="Roboto"/>
              </a:rPr>
              <a:t> vẽ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745312"/>
            <a:ext cx="8449945" cy="63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spc="-15" dirty="0">
                <a:latin typeface="Roboto"/>
                <a:cs typeface="Roboto"/>
              </a:rPr>
              <a:t>hoa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văn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bằng sáp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ong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bằng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cách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nhúng</a:t>
            </a:r>
            <a:r>
              <a:rPr sz="2000" spc="-1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bút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vẽ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vào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sáp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ong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nấu</a:t>
            </a:r>
            <a:r>
              <a:rPr sz="2000" spc="-2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chảy</a:t>
            </a:r>
            <a:r>
              <a:rPr sz="2000" spc="10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rồi</a:t>
            </a:r>
            <a:r>
              <a:rPr sz="2000" spc="-15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vẽ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ts val="2395"/>
              </a:lnSpc>
            </a:pPr>
            <a:r>
              <a:rPr sz="2000" spc="-15" dirty="0">
                <a:latin typeface="Roboto"/>
                <a:cs typeface="Roboto"/>
              </a:rPr>
              <a:t>lên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vải</a:t>
            </a:r>
            <a:r>
              <a:rPr sz="2000" spc="10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mộc</a:t>
            </a:r>
            <a:r>
              <a:rPr sz="2000" spc="-10" dirty="0">
                <a:latin typeface="Roboto"/>
                <a:cs typeface="Roboto"/>
              </a:rPr>
              <a:t> các</a:t>
            </a:r>
            <a:r>
              <a:rPr sz="2000" spc="1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họa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tiết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hoa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văn.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527047"/>
            <a:ext cx="4175760" cy="27889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499616"/>
            <a:ext cx="4267200" cy="28331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6303" y="4637741"/>
            <a:ext cx="3112770" cy="5867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85"/>
              </a:spcBef>
            </a:pP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Hoa</a:t>
            </a:r>
            <a:r>
              <a:rPr sz="1900" b="1" i="1" spc="-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5" dirty="0">
                <a:solidFill>
                  <a:srgbClr val="006FC0"/>
                </a:solidFill>
                <a:latin typeface="Roboto Cn"/>
                <a:cs typeface="Roboto Cn"/>
              </a:rPr>
              <a:t>văn</a:t>
            </a:r>
            <a:r>
              <a:rPr sz="1900" b="1" i="1" spc="-2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0" dirty="0">
                <a:solidFill>
                  <a:srgbClr val="006FC0"/>
                </a:solidFill>
                <a:latin typeface="Roboto Cn"/>
                <a:cs typeface="Roboto Cn"/>
              </a:rPr>
              <a:t>thêu</a:t>
            </a:r>
            <a:r>
              <a:rPr sz="1900" b="1" i="1" spc="-3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75" dirty="0">
                <a:solidFill>
                  <a:srgbClr val="006FC0"/>
                </a:solidFill>
                <a:latin typeface="Roboto Cn"/>
                <a:cs typeface="Roboto Cn"/>
              </a:rPr>
              <a:t>chữ</a:t>
            </a:r>
            <a:r>
              <a:rPr sz="1900" b="1" i="1" spc="-2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0" dirty="0">
                <a:solidFill>
                  <a:srgbClr val="006FC0"/>
                </a:solidFill>
                <a:latin typeface="Roboto Cn"/>
                <a:cs typeface="Roboto Cn"/>
              </a:rPr>
              <a:t>vạn</a:t>
            </a:r>
            <a:r>
              <a:rPr sz="1900" b="1" i="1" spc="-2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đơn,</a:t>
            </a:r>
            <a:r>
              <a:rPr sz="1900" b="1" i="1" spc="-3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75" dirty="0">
                <a:solidFill>
                  <a:srgbClr val="006FC0"/>
                </a:solidFill>
                <a:latin typeface="Roboto Cn"/>
                <a:cs typeface="Roboto Cn"/>
              </a:rPr>
              <a:t>chữ </a:t>
            </a:r>
            <a:r>
              <a:rPr sz="1900" b="1" i="1" spc="-40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0" dirty="0">
                <a:solidFill>
                  <a:srgbClr val="006FC0"/>
                </a:solidFill>
                <a:latin typeface="Roboto Cn"/>
                <a:cs typeface="Roboto Cn"/>
              </a:rPr>
              <a:t>vạn</a:t>
            </a:r>
            <a:r>
              <a:rPr sz="1900" b="1" i="1" spc="-2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kép</a:t>
            </a:r>
            <a:r>
              <a:rPr sz="1900" b="1" i="1" spc="-2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của</a:t>
            </a:r>
            <a:r>
              <a:rPr sz="1900" b="1" i="1" spc="-2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dân</a:t>
            </a:r>
            <a:r>
              <a:rPr sz="1900" b="1" i="1" spc="-1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0" dirty="0">
                <a:solidFill>
                  <a:srgbClr val="006FC0"/>
                </a:solidFill>
                <a:latin typeface="Roboto Cn"/>
                <a:cs typeface="Roboto Cn"/>
              </a:rPr>
              <a:t>tộc</a:t>
            </a:r>
            <a:r>
              <a:rPr sz="1900" b="1" i="1" spc="-1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Dao</a:t>
            </a:r>
            <a:endParaRPr sz="1900">
              <a:latin typeface="Roboto Cn"/>
              <a:cs typeface="Roboto C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8" y="4634693"/>
            <a:ext cx="407542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Hoa</a:t>
            </a:r>
            <a:r>
              <a:rPr sz="1900" b="1" i="1" spc="-1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0" dirty="0">
                <a:solidFill>
                  <a:srgbClr val="006FC0"/>
                </a:solidFill>
                <a:latin typeface="Roboto Cn"/>
                <a:cs typeface="Roboto Cn"/>
              </a:rPr>
              <a:t>văn</a:t>
            </a:r>
            <a:r>
              <a:rPr sz="1900" b="1" i="1" spc="-1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bằng</a:t>
            </a:r>
            <a:r>
              <a:rPr sz="1900" b="1" i="1" spc="-2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sáp</a:t>
            </a:r>
            <a:r>
              <a:rPr sz="1900" b="1" i="1" spc="-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ong</a:t>
            </a:r>
            <a:r>
              <a:rPr sz="1900" b="1" i="1" spc="-3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của</a:t>
            </a:r>
            <a:r>
              <a:rPr sz="1900" b="1" i="1" spc="-1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dân</a:t>
            </a:r>
            <a:r>
              <a:rPr sz="1900" b="1" i="1" spc="-2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0" dirty="0">
                <a:solidFill>
                  <a:srgbClr val="006FC0"/>
                </a:solidFill>
                <a:latin typeface="Roboto Cn"/>
                <a:cs typeface="Roboto Cn"/>
              </a:rPr>
              <a:t>tộc</a:t>
            </a:r>
            <a:r>
              <a:rPr sz="1900" b="1" i="1" spc="-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75" dirty="0">
                <a:solidFill>
                  <a:srgbClr val="006FC0"/>
                </a:solidFill>
                <a:latin typeface="Roboto Cn"/>
                <a:cs typeface="Roboto Cn"/>
              </a:rPr>
              <a:t>Mông</a:t>
            </a:r>
            <a:endParaRPr sz="1900">
              <a:latin typeface="Roboto Cn"/>
              <a:cs typeface="Roboto C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281686"/>
            <a:ext cx="8366759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b="1" spc="70" dirty="0">
                <a:solidFill>
                  <a:srgbClr val="FF0000"/>
                </a:solidFill>
                <a:latin typeface="Roboto"/>
                <a:cs typeface="Roboto"/>
              </a:rPr>
              <a:t>*</a:t>
            </a:r>
            <a:r>
              <a:rPr sz="2000" b="1" spc="-10" dirty="0">
                <a:solidFill>
                  <a:srgbClr val="FF0000"/>
                </a:solidFill>
                <a:latin typeface="Roboto"/>
                <a:cs typeface="Roboto"/>
              </a:rPr>
              <a:t> Kỹ </a:t>
            </a:r>
            <a:r>
              <a:rPr sz="2000" b="1" spc="-15" dirty="0">
                <a:solidFill>
                  <a:srgbClr val="FF0000"/>
                </a:solidFill>
                <a:latin typeface="Roboto"/>
                <a:cs typeface="Roboto"/>
              </a:rPr>
              <a:t>thuật</a:t>
            </a:r>
            <a:r>
              <a:rPr sz="2000" b="1" spc="-2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0000"/>
                </a:solidFill>
                <a:latin typeface="Roboto"/>
                <a:cs typeface="Roboto"/>
              </a:rPr>
              <a:t>chắp</a:t>
            </a:r>
            <a:r>
              <a:rPr sz="2000" b="1" spc="-2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Roboto"/>
                <a:cs typeface="Roboto"/>
              </a:rPr>
              <a:t>vải</a:t>
            </a:r>
            <a:endParaRPr sz="2000">
              <a:latin typeface="Roboto"/>
              <a:cs typeface="Roboto"/>
            </a:endParaRPr>
          </a:p>
          <a:p>
            <a:pPr marL="12700">
              <a:lnSpc>
                <a:spcPts val="2395"/>
              </a:lnSpc>
            </a:pPr>
            <a:r>
              <a:rPr sz="2000" spc="-5" dirty="0">
                <a:latin typeface="Roboto"/>
                <a:cs typeface="Roboto"/>
              </a:rPr>
              <a:t>Chắp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vải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là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kỹ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thuật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tạo </a:t>
            </a:r>
            <a:r>
              <a:rPr sz="2000" spc="-15" dirty="0">
                <a:latin typeface="Roboto"/>
                <a:cs typeface="Roboto"/>
              </a:rPr>
              <a:t>hoa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văn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bằng</a:t>
            </a:r>
            <a:r>
              <a:rPr sz="2000" spc="-1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nhiều </a:t>
            </a:r>
            <a:r>
              <a:rPr sz="2000" spc="-10" dirty="0">
                <a:latin typeface="Roboto"/>
                <a:cs typeface="Roboto"/>
              </a:rPr>
              <a:t>miếng</a:t>
            </a:r>
            <a:r>
              <a:rPr sz="2000" spc="-15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vải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nhỏ, </a:t>
            </a:r>
            <a:r>
              <a:rPr sz="2000" spc="-15" dirty="0">
                <a:latin typeface="Roboto"/>
                <a:cs typeface="Roboto"/>
              </a:rPr>
              <a:t>màu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sắc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khác</a:t>
            </a:r>
            <a:endParaRPr sz="2000">
              <a:latin typeface="Roboto"/>
              <a:cs typeface="Roboto"/>
            </a:endParaRPr>
          </a:p>
          <a:p>
            <a:pPr marL="12700" marR="5080">
              <a:lnSpc>
                <a:spcPts val="2390"/>
              </a:lnSpc>
              <a:spcBef>
                <a:spcPts val="90"/>
              </a:spcBef>
            </a:pPr>
            <a:r>
              <a:rPr sz="2000" spc="-30" dirty="0">
                <a:latin typeface="Roboto"/>
                <a:cs typeface="Roboto"/>
              </a:rPr>
              <a:t>nhau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khâu</a:t>
            </a:r>
            <a:r>
              <a:rPr sz="2000" spc="-15" dirty="0">
                <a:latin typeface="Roboto"/>
                <a:cs typeface="Roboto"/>
              </a:rPr>
              <a:t> lên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trên </a:t>
            </a:r>
            <a:r>
              <a:rPr sz="2000" spc="-5" dirty="0">
                <a:latin typeface="Roboto"/>
                <a:cs typeface="Roboto"/>
              </a:rPr>
              <a:t>một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5" dirty="0">
                <a:latin typeface="Roboto"/>
                <a:cs typeface="Roboto"/>
              </a:rPr>
              <a:t>tấm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vải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5" dirty="0">
                <a:latin typeface="Roboto"/>
                <a:cs typeface="Roboto"/>
              </a:rPr>
              <a:t>đơn</a:t>
            </a:r>
            <a:r>
              <a:rPr sz="2000" spc="-10" dirty="0">
                <a:latin typeface="Roboto"/>
                <a:cs typeface="Roboto"/>
              </a:rPr>
              <a:t> sắc,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5" dirty="0">
                <a:latin typeface="Roboto"/>
                <a:cs typeface="Roboto"/>
              </a:rPr>
              <a:t>đây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là</a:t>
            </a:r>
            <a:r>
              <a:rPr sz="2000" spc="-5" dirty="0">
                <a:latin typeface="Roboto"/>
                <a:cs typeface="Roboto"/>
              </a:rPr>
              <a:t> một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35" dirty="0">
                <a:latin typeface="Roboto"/>
                <a:cs typeface="Roboto"/>
              </a:rPr>
              <a:t>kỹ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30" dirty="0">
                <a:latin typeface="Roboto"/>
                <a:cs typeface="Roboto"/>
              </a:rPr>
              <a:t>thuật</a:t>
            </a:r>
            <a:r>
              <a:rPr sz="2000" spc="-25" dirty="0">
                <a:latin typeface="Roboto"/>
                <a:cs typeface="Roboto"/>
              </a:rPr>
              <a:t> </a:t>
            </a:r>
            <a:r>
              <a:rPr sz="2000" spc="25" dirty="0">
                <a:latin typeface="Roboto"/>
                <a:cs typeface="Roboto"/>
              </a:rPr>
              <a:t>được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20" dirty="0">
                <a:latin typeface="Roboto"/>
                <a:cs typeface="Roboto"/>
              </a:rPr>
              <a:t>sử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dụng </a:t>
            </a:r>
            <a:r>
              <a:rPr sz="2000" spc="-48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phổ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biến </a:t>
            </a:r>
            <a:r>
              <a:rPr sz="2000" spc="-5" dirty="0">
                <a:latin typeface="Roboto"/>
                <a:cs typeface="Roboto"/>
              </a:rPr>
              <a:t>ở</a:t>
            </a:r>
            <a:r>
              <a:rPr sz="2000" dirty="0">
                <a:latin typeface="Roboto"/>
                <a:cs typeface="Roboto"/>
              </a:rPr>
              <a:t> </a:t>
            </a:r>
            <a:r>
              <a:rPr sz="2000" spc="-15" dirty="0">
                <a:latin typeface="Roboto"/>
                <a:cs typeface="Roboto"/>
              </a:rPr>
              <a:t>dân</a:t>
            </a:r>
            <a:r>
              <a:rPr sz="2000" spc="-30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tộc Lô Lô</a:t>
            </a:r>
            <a:r>
              <a:rPr sz="2000" spc="5" dirty="0">
                <a:latin typeface="Roboto"/>
                <a:cs typeface="Roboto"/>
              </a:rPr>
              <a:t> </a:t>
            </a:r>
            <a:r>
              <a:rPr sz="2000" spc="10" dirty="0">
                <a:latin typeface="Roboto"/>
                <a:cs typeface="Roboto"/>
              </a:rPr>
              <a:t>đen,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10" dirty="0">
                <a:latin typeface="Roboto"/>
                <a:cs typeface="Roboto"/>
              </a:rPr>
              <a:t>Lô Lô hoa,</a:t>
            </a:r>
            <a:r>
              <a:rPr sz="2000" spc="-20" dirty="0">
                <a:latin typeface="Roboto"/>
                <a:cs typeface="Roboto"/>
              </a:rPr>
              <a:t> </a:t>
            </a:r>
            <a:r>
              <a:rPr sz="2000" spc="-25" dirty="0">
                <a:latin typeface="Roboto"/>
                <a:cs typeface="Roboto"/>
              </a:rPr>
              <a:t>Pu</a:t>
            </a:r>
            <a:r>
              <a:rPr sz="2000" spc="-10" dirty="0">
                <a:latin typeface="Roboto"/>
                <a:cs typeface="Roboto"/>
              </a:rPr>
              <a:t> </a:t>
            </a:r>
            <a:r>
              <a:rPr sz="2000" dirty="0">
                <a:latin typeface="Roboto"/>
                <a:cs typeface="Roboto"/>
              </a:rPr>
              <a:t>Péo </a:t>
            </a:r>
            <a:r>
              <a:rPr sz="2000" spc="-25" dirty="0">
                <a:latin typeface="Roboto"/>
                <a:cs typeface="Roboto"/>
              </a:rPr>
              <a:t>và</a:t>
            </a:r>
            <a:r>
              <a:rPr sz="2000" spc="-5" dirty="0">
                <a:latin typeface="Roboto"/>
                <a:cs typeface="Roboto"/>
              </a:rPr>
              <a:t> </a:t>
            </a:r>
            <a:r>
              <a:rPr sz="2000" spc="-20" dirty="0">
                <a:latin typeface="Roboto"/>
                <a:cs typeface="Roboto"/>
              </a:rPr>
              <a:t>H’Mông.</a:t>
            </a:r>
            <a:endParaRPr sz="20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1748027"/>
            <a:ext cx="3517391" cy="3340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2167" y="1757172"/>
            <a:ext cx="4262628" cy="32400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0473" y="5580209"/>
            <a:ext cx="3585210" cy="8604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94200"/>
              </a:lnSpc>
              <a:spcBef>
                <a:spcPts val="229"/>
              </a:spcBef>
            </a:pPr>
            <a:r>
              <a:rPr sz="1900" b="1" i="1" spc="105" dirty="0">
                <a:solidFill>
                  <a:srgbClr val="006FC0"/>
                </a:solidFill>
                <a:latin typeface="Roboto Cn"/>
                <a:cs typeface="Roboto Cn"/>
              </a:rPr>
              <a:t>Mô </a:t>
            </a:r>
            <a:r>
              <a:rPr sz="1900" b="1" i="1" spc="20" dirty="0">
                <a:solidFill>
                  <a:srgbClr val="006FC0"/>
                </a:solidFill>
                <a:latin typeface="Roboto Cn"/>
                <a:cs typeface="Roboto Cn"/>
              </a:rPr>
              <a:t>típ </a:t>
            </a:r>
            <a:r>
              <a:rPr sz="1900" b="1" i="1" spc="40" dirty="0">
                <a:solidFill>
                  <a:srgbClr val="006FC0"/>
                </a:solidFill>
                <a:latin typeface="Roboto Cn"/>
                <a:cs typeface="Roboto Cn"/>
              </a:rPr>
              <a:t>ngôi </a:t>
            </a: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sao tám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cánh </a:t>
            </a:r>
            <a:r>
              <a:rPr sz="1900" b="1" i="1" spc="35" dirty="0">
                <a:solidFill>
                  <a:srgbClr val="006FC0"/>
                </a:solidFill>
                <a:latin typeface="Roboto Cn"/>
                <a:cs typeface="Roboto Cn"/>
              </a:rPr>
              <a:t>xuất </a:t>
            </a:r>
            <a:r>
              <a:rPr sz="1900" b="1" i="1" spc="45" dirty="0">
                <a:solidFill>
                  <a:srgbClr val="006FC0"/>
                </a:solidFill>
                <a:latin typeface="Roboto Cn"/>
                <a:cs typeface="Roboto Cn"/>
              </a:rPr>
              <a:t>hiện </a:t>
            </a:r>
            <a:r>
              <a:rPr sz="1900" b="1" i="1" spc="-409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5" dirty="0">
                <a:solidFill>
                  <a:srgbClr val="006FC0"/>
                </a:solidFill>
                <a:latin typeface="Roboto Cn"/>
                <a:cs typeface="Roboto Cn"/>
              </a:rPr>
              <a:t>trên nhiều trang </a:t>
            </a:r>
            <a:r>
              <a:rPr sz="1900" b="1" i="1" spc="15" dirty="0">
                <a:solidFill>
                  <a:srgbClr val="006FC0"/>
                </a:solidFill>
                <a:latin typeface="Roboto Cn"/>
                <a:cs typeface="Roboto Cn"/>
              </a:rPr>
              <a:t>trí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của </a:t>
            </a:r>
            <a:r>
              <a:rPr sz="1900" b="1" i="1" spc="60" dirty="0">
                <a:solidFill>
                  <a:srgbClr val="006FC0"/>
                </a:solidFill>
                <a:latin typeface="Roboto Cn"/>
                <a:cs typeface="Roboto Cn"/>
              </a:rPr>
              <a:t>các </a:t>
            </a:r>
            <a:r>
              <a:rPr sz="1900" b="1" i="1" spc="55" dirty="0">
                <a:solidFill>
                  <a:srgbClr val="006FC0"/>
                </a:solidFill>
                <a:latin typeface="Roboto Cn"/>
                <a:cs typeface="Roboto Cn"/>
              </a:rPr>
              <a:t>dân </a:t>
            </a:r>
            <a:r>
              <a:rPr sz="1900" b="1" i="1" spc="40" dirty="0">
                <a:solidFill>
                  <a:srgbClr val="006FC0"/>
                </a:solidFill>
                <a:latin typeface="Roboto Cn"/>
                <a:cs typeface="Roboto Cn"/>
              </a:rPr>
              <a:t>tộc </a:t>
            </a:r>
            <a:r>
              <a:rPr sz="1900" b="1" i="1" spc="-409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5" dirty="0">
                <a:solidFill>
                  <a:srgbClr val="006FC0"/>
                </a:solidFill>
                <a:latin typeface="Roboto Cn"/>
                <a:cs typeface="Roboto Cn"/>
              </a:rPr>
              <a:t>nhưng</a:t>
            </a:r>
            <a:r>
              <a:rPr sz="1900" b="1" i="1" spc="-3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5" dirty="0">
                <a:solidFill>
                  <a:srgbClr val="006FC0"/>
                </a:solidFill>
                <a:latin typeface="Roboto Cn"/>
                <a:cs typeface="Roboto Cn"/>
              </a:rPr>
              <a:t>có</a:t>
            </a:r>
            <a:r>
              <a:rPr sz="1900" b="1" i="1" spc="-1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65" dirty="0">
                <a:solidFill>
                  <a:srgbClr val="006FC0"/>
                </a:solidFill>
                <a:latin typeface="Roboto Cn"/>
                <a:cs typeface="Roboto Cn"/>
              </a:rPr>
              <a:t>những</a:t>
            </a:r>
            <a:r>
              <a:rPr sz="1900" b="1" i="1" spc="-3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0" dirty="0">
                <a:solidFill>
                  <a:srgbClr val="006FC0"/>
                </a:solidFill>
                <a:latin typeface="Roboto Cn"/>
                <a:cs typeface="Roboto Cn"/>
              </a:rPr>
              <a:t>biến</a:t>
            </a:r>
            <a:r>
              <a:rPr sz="1900" b="1" i="1" spc="-4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0" dirty="0">
                <a:solidFill>
                  <a:srgbClr val="006FC0"/>
                </a:solidFill>
                <a:latin typeface="Roboto Cn"/>
                <a:cs typeface="Roboto Cn"/>
              </a:rPr>
              <a:t>thể</a:t>
            </a:r>
            <a:r>
              <a:rPr sz="1900" b="1" i="1" spc="-30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45" dirty="0">
                <a:solidFill>
                  <a:srgbClr val="006FC0"/>
                </a:solidFill>
                <a:latin typeface="Roboto Cn"/>
                <a:cs typeface="Roboto Cn"/>
              </a:rPr>
              <a:t>khác</a:t>
            </a:r>
            <a:r>
              <a:rPr sz="1900" b="1" i="1" spc="-5" dirty="0">
                <a:solidFill>
                  <a:srgbClr val="006FC0"/>
                </a:solidFill>
                <a:latin typeface="Roboto Cn"/>
                <a:cs typeface="Roboto Cn"/>
              </a:rPr>
              <a:t> </a:t>
            </a:r>
            <a:r>
              <a:rPr sz="1900" b="1" i="1" spc="50" dirty="0">
                <a:solidFill>
                  <a:srgbClr val="006FC0"/>
                </a:solidFill>
                <a:latin typeface="Roboto Cn"/>
                <a:cs typeface="Roboto Cn"/>
              </a:rPr>
              <a:t>nhau</a:t>
            </a:r>
            <a:endParaRPr sz="1900">
              <a:latin typeface="Roboto Cn"/>
              <a:cs typeface="Roboto C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5883" y="5574235"/>
            <a:ext cx="36556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75" dirty="0">
                <a:latin typeface="Roboto Cn"/>
                <a:cs typeface="Roboto Cn"/>
              </a:rPr>
              <a:t>Hoa</a:t>
            </a:r>
            <a:r>
              <a:rPr sz="2100" b="1" i="1" spc="-15" dirty="0">
                <a:latin typeface="Roboto Cn"/>
                <a:cs typeface="Roboto Cn"/>
              </a:rPr>
              <a:t> </a:t>
            </a:r>
            <a:r>
              <a:rPr sz="2100" b="1" i="1" spc="60" dirty="0">
                <a:latin typeface="Roboto Cn"/>
                <a:cs typeface="Roboto Cn"/>
              </a:rPr>
              <a:t>văn</a:t>
            </a:r>
            <a:r>
              <a:rPr sz="2100" b="1" i="1" spc="-25" dirty="0">
                <a:latin typeface="Roboto Cn"/>
                <a:cs typeface="Roboto Cn"/>
              </a:rPr>
              <a:t> </a:t>
            </a:r>
            <a:r>
              <a:rPr sz="2100" b="1" i="1" spc="60" dirty="0">
                <a:latin typeface="Roboto Cn"/>
                <a:cs typeface="Roboto Cn"/>
              </a:rPr>
              <a:t>thêu</a:t>
            </a:r>
            <a:r>
              <a:rPr sz="2100" b="1" i="1" spc="-20" dirty="0">
                <a:latin typeface="Roboto Cn"/>
                <a:cs typeface="Roboto Cn"/>
              </a:rPr>
              <a:t> </a:t>
            </a:r>
            <a:r>
              <a:rPr sz="2100" b="1" i="1" spc="65" dirty="0">
                <a:latin typeface="Roboto Cn"/>
                <a:cs typeface="Roboto Cn"/>
              </a:rPr>
              <a:t>của</a:t>
            </a:r>
            <a:r>
              <a:rPr sz="2100" b="1" i="1" spc="-20" dirty="0">
                <a:latin typeface="Roboto Cn"/>
                <a:cs typeface="Roboto Cn"/>
              </a:rPr>
              <a:t> </a:t>
            </a:r>
            <a:r>
              <a:rPr sz="2100" b="1" i="1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dân</a:t>
            </a:r>
            <a:r>
              <a:rPr sz="2100" b="1" i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 </a:t>
            </a:r>
            <a:r>
              <a:rPr sz="2100" b="1" i="1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tộc</a:t>
            </a:r>
            <a:r>
              <a:rPr sz="2100" b="1" i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 </a:t>
            </a:r>
            <a:r>
              <a:rPr sz="2100" b="1" i="1" u="sng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Phù</a:t>
            </a:r>
            <a:r>
              <a:rPr sz="2100" b="1" i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 </a:t>
            </a:r>
            <a:r>
              <a:rPr sz="2100" b="1" i="1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Roboto Cn"/>
                <a:cs typeface="Roboto Cn"/>
                <a:hlinkClick r:id="rId4"/>
              </a:rPr>
              <a:t>Lá</a:t>
            </a:r>
            <a:endParaRPr sz="2100">
              <a:latin typeface="Roboto Cn"/>
              <a:cs typeface="Roboto C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28" y="52832"/>
            <a:ext cx="640905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3000" b="1" spc="-6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30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3000">
              <a:latin typeface="Times New Roman"/>
              <a:cs typeface="Times New Roman"/>
            </a:endParaRPr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VẬN</a:t>
            </a:r>
            <a:r>
              <a:rPr sz="3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DỤNG</a:t>
            </a:r>
            <a:r>
              <a:rPr sz="32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3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sz="3200" b="1" spc="-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TRIỂN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9665" y="6027521"/>
            <a:ext cx="322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Verdana"/>
                <a:cs typeface="Verdana"/>
              </a:rPr>
              <a:t>https://youtu.be/OIX0l2y7c6s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3152" y="1965197"/>
            <a:ext cx="4373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https://baocaobang.vn/Doc-dao-hoa-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tiet-hoa-van-trang-tri-tren-trang-phuc- 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truyen-thong-cac-dan-toc-4533.html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60347" y="1327403"/>
            <a:ext cx="7208520" cy="5355590"/>
            <a:chOff x="1260347" y="1327403"/>
            <a:chExt cx="7208520" cy="5355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7" y="1327403"/>
              <a:ext cx="3032760" cy="3998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347" y="2851403"/>
              <a:ext cx="3528060" cy="3831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28" y="52832"/>
            <a:ext cx="2665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3000" b="1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3000" b="1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VẬN</a:t>
            </a:r>
            <a:r>
              <a:rPr spc="-25" dirty="0"/>
              <a:t> </a:t>
            </a:r>
            <a:r>
              <a:rPr dirty="0"/>
              <a:t>DỤNG</a:t>
            </a:r>
            <a:r>
              <a:rPr spc="-3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PHÁT</a:t>
            </a:r>
            <a:r>
              <a:rPr spc="-135" dirty="0"/>
              <a:t> </a:t>
            </a:r>
            <a:r>
              <a:rPr dirty="0"/>
              <a:t>TRIỂN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119" y="2150821"/>
            <a:ext cx="2046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TÓM</a:t>
            </a:r>
            <a:r>
              <a:rPr sz="36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LẠI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1196338"/>
            <a:ext cx="5399532" cy="555497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7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3152" y="1965197"/>
            <a:ext cx="4373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https://baocaobang.vn/Doc-dao-hoa-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tiet-hoa-van-trang-tri-tren-trang-phuc- 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truyen-thong-cac-dan-toc-4533.html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0347" y="1327403"/>
            <a:ext cx="7208520" cy="5355590"/>
            <a:chOff x="1260347" y="1327403"/>
            <a:chExt cx="7208520" cy="5355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1327403"/>
              <a:ext cx="3032760" cy="3998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47" y="2851403"/>
              <a:ext cx="3528060" cy="38313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3294" y="627634"/>
            <a:ext cx="626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3270" algn="l"/>
                <a:tab pos="6256655" algn="l"/>
              </a:tabLst>
            </a:pPr>
            <a:r>
              <a:rPr sz="3600" u="heavy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b="1" u="heavy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TÀI</a:t>
            </a:r>
            <a:r>
              <a:rPr sz="3600" b="1" u="heavy" spc="-25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LIỆU</a:t>
            </a:r>
            <a:r>
              <a:rPr sz="3600" b="1" u="heavy" spc="-95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THAM</a:t>
            </a:r>
            <a:r>
              <a:rPr sz="3600" b="1" u="heavy" spc="-20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KHẢO	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285" y="2108806"/>
            <a:ext cx="5843905" cy="17602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Xem</a:t>
            </a:r>
            <a:r>
              <a:rPr sz="36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trước</a:t>
            </a:r>
            <a:r>
              <a:rPr sz="36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bài</a:t>
            </a:r>
            <a:r>
              <a:rPr sz="36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học.</a:t>
            </a:r>
            <a:endParaRPr sz="3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890"/>
              </a:lnSpc>
              <a:spcBef>
                <a:spcPts val="1050"/>
              </a:spcBef>
              <a:buFont typeface="Times New Roman"/>
              <a:buChar char="-"/>
              <a:tabLst>
                <a:tab pos="241935" algn="l"/>
              </a:tabLst>
            </a:pP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Chuẩn</a:t>
            </a:r>
            <a:r>
              <a:rPr sz="3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bị</a:t>
            </a:r>
            <a:r>
              <a:rPr sz="36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đầy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đủ</a:t>
            </a:r>
            <a:r>
              <a:rPr sz="3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dụng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 cụ</a:t>
            </a:r>
            <a:r>
              <a:rPr sz="36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học </a:t>
            </a:r>
            <a:r>
              <a:rPr sz="3600" b="1" i="1" spc="-8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tập</a:t>
            </a:r>
            <a:r>
              <a:rPr sz="36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cho tiết</a:t>
            </a:r>
            <a:r>
              <a:rPr sz="3600" b="1" i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học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 sau.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862965"/>
            <a:ext cx="1905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0000"/>
                </a:solidFill>
              </a:rPr>
              <a:t>Dặn</a:t>
            </a:r>
            <a:r>
              <a:rPr sz="4800" spc="-95" dirty="0">
                <a:solidFill>
                  <a:srgbClr val="FF0000"/>
                </a:solidFill>
              </a:rPr>
              <a:t> </a:t>
            </a:r>
            <a:r>
              <a:rPr sz="4800" spc="-5" dirty="0">
                <a:solidFill>
                  <a:srgbClr val="FF0000"/>
                </a:solidFill>
              </a:rPr>
              <a:t>dò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214884" y="7620"/>
            <a:ext cx="8929370" cy="6850380"/>
            <a:chOff x="214884" y="7620"/>
            <a:chExt cx="8929370" cy="6850380"/>
          </a:xfrm>
        </p:grpSpPr>
        <p:sp>
          <p:nvSpPr>
            <p:cNvPr id="5" name="object 5"/>
            <p:cNvSpPr/>
            <p:nvPr/>
          </p:nvSpPr>
          <p:spPr>
            <a:xfrm>
              <a:off x="836675" y="1706880"/>
              <a:ext cx="5865495" cy="0"/>
            </a:xfrm>
            <a:custGeom>
              <a:avLst/>
              <a:gdLst/>
              <a:ahLst/>
              <a:cxnLst/>
              <a:rect l="l" t="t" r="r" b="b"/>
              <a:pathLst>
                <a:path w="5865495">
                  <a:moveTo>
                    <a:pt x="0" y="0"/>
                  </a:moveTo>
                  <a:lnTo>
                    <a:pt x="5865241" y="0"/>
                  </a:lnTo>
                </a:path>
              </a:pathLst>
            </a:custGeom>
            <a:ln w="5715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3972" y="7620"/>
              <a:ext cx="2510028" cy="1673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5" y="5859778"/>
              <a:ext cx="829055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5422390"/>
              <a:ext cx="827532" cy="14157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4" y="4843272"/>
              <a:ext cx="829056" cy="1414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1088" y="5855207"/>
              <a:ext cx="833627" cy="1002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5719" y="5378194"/>
              <a:ext cx="943355" cy="1459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0831" y="4750308"/>
              <a:ext cx="812292" cy="14447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115844"/>
              <a:ext cx="466606" cy="350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741" y="193044"/>
              <a:ext cx="337191" cy="2706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229" y="203733"/>
              <a:ext cx="229018" cy="2957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9146" y="34981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59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6" y="61759"/>
                  </a:lnTo>
                  <a:lnTo>
                    <a:pt x="37584" y="61760"/>
                  </a:lnTo>
                  <a:lnTo>
                    <a:pt x="66121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59">
                  <a:moveTo>
                    <a:pt x="37584" y="61760"/>
                  </a:moveTo>
                  <a:lnTo>
                    <a:pt x="32056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59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59">
                  <a:moveTo>
                    <a:pt x="78800" y="24021"/>
                  </a:moveTo>
                  <a:lnTo>
                    <a:pt x="46304" y="35630"/>
                  </a:lnTo>
                  <a:lnTo>
                    <a:pt x="66121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115844"/>
              <a:ext cx="466606" cy="350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741" y="193044"/>
              <a:ext cx="337191" cy="2706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229" y="203733"/>
              <a:ext cx="229018" cy="2957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39146" y="34981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59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6" y="61759"/>
                  </a:lnTo>
                  <a:lnTo>
                    <a:pt x="37584" y="61760"/>
                  </a:lnTo>
                  <a:lnTo>
                    <a:pt x="66121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59">
                  <a:moveTo>
                    <a:pt x="37584" y="61760"/>
                  </a:moveTo>
                  <a:lnTo>
                    <a:pt x="32056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59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59">
                  <a:moveTo>
                    <a:pt x="78800" y="24021"/>
                  </a:moveTo>
                  <a:lnTo>
                    <a:pt x="46304" y="35630"/>
                  </a:lnTo>
                  <a:lnTo>
                    <a:pt x="66121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92984"/>
              <a:ext cx="466606" cy="350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941" y="170184"/>
              <a:ext cx="337191" cy="2706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4429" y="180873"/>
              <a:ext cx="229018" cy="2957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444346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7" y="61759"/>
                  </a:lnTo>
                  <a:lnTo>
                    <a:pt x="37584" y="61760"/>
                  </a:lnTo>
                  <a:lnTo>
                    <a:pt x="66120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584" y="61760"/>
                  </a:moveTo>
                  <a:lnTo>
                    <a:pt x="32057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60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60">
                  <a:moveTo>
                    <a:pt x="78800" y="24021"/>
                  </a:moveTo>
                  <a:lnTo>
                    <a:pt x="46304" y="35630"/>
                  </a:lnTo>
                  <a:lnTo>
                    <a:pt x="66120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92984"/>
              <a:ext cx="466606" cy="3501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941" y="170184"/>
              <a:ext cx="337191" cy="27064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324429" y="180873"/>
            <a:ext cx="229235" cy="295910"/>
            <a:chOff x="5324429" y="180873"/>
            <a:chExt cx="229235" cy="29591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4429" y="180873"/>
              <a:ext cx="229018" cy="2957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444346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7" y="61759"/>
                  </a:lnTo>
                  <a:lnTo>
                    <a:pt x="37584" y="61760"/>
                  </a:lnTo>
                  <a:lnTo>
                    <a:pt x="66120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584" y="61760"/>
                  </a:moveTo>
                  <a:lnTo>
                    <a:pt x="32057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60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60">
                  <a:moveTo>
                    <a:pt x="78800" y="24021"/>
                  </a:moveTo>
                  <a:lnTo>
                    <a:pt x="46304" y="35630"/>
                  </a:lnTo>
                  <a:lnTo>
                    <a:pt x="66120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8432" y="126509"/>
            <a:ext cx="466725" cy="384810"/>
            <a:chOff x="4218432" y="126509"/>
            <a:chExt cx="466725" cy="38481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396996" y="105173"/>
            <a:ext cx="624205" cy="570865"/>
            <a:chOff x="3396996" y="105173"/>
            <a:chExt cx="624205" cy="570865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444495" y="105173"/>
            <a:ext cx="622300" cy="570865"/>
            <a:chOff x="2444495" y="105173"/>
            <a:chExt cx="622300" cy="570865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0" y="381000"/>
            <a:ext cx="5562600" cy="6019800"/>
            <a:chOff x="1905000" y="381000"/>
            <a:chExt cx="55626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11" y="685800"/>
              <a:ext cx="3733799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81000"/>
              <a:ext cx="4991100" cy="3742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5000" y="381000"/>
              <a:ext cx="5562600" cy="457200"/>
            </a:xfrm>
            <a:custGeom>
              <a:avLst/>
              <a:gdLst/>
              <a:ahLst/>
              <a:cxnLst/>
              <a:rect l="l" t="t" r="r" b="b"/>
              <a:pathLst>
                <a:path w="5562600" h="457200">
                  <a:moveTo>
                    <a:pt x="5562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562600" y="457200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60142" y="4515688"/>
            <a:ext cx="4356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CHÓ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TREO,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MÈO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ĐẬY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7800" y="152400"/>
            <a:ext cx="6553200" cy="4114800"/>
            <a:chOff x="1447800" y="152400"/>
            <a:chExt cx="6553200" cy="4114800"/>
          </a:xfrm>
        </p:grpSpPr>
        <p:sp>
          <p:nvSpPr>
            <p:cNvPr id="8" name="object 8"/>
            <p:cNvSpPr/>
            <p:nvPr/>
          </p:nvSpPr>
          <p:spPr>
            <a:xfrm>
              <a:off x="1447800" y="3429000"/>
              <a:ext cx="6553200" cy="838200"/>
            </a:xfrm>
            <a:custGeom>
              <a:avLst/>
              <a:gdLst/>
              <a:ahLst/>
              <a:cxnLst/>
              <a:rect l="l" t="t" r="r" b="b"/>
              <a:pathLst>
                <a:path w="6553200" h="838200">
                  <a:moveTo>
                    <a:pt x="6553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6553200" y="8382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0111" y="152400"/>
              <a:ext cx="4285488" cy="2895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14800" y="2133600"/>
              <a:ext cx="2438400" cy="914400"/>
            </a:xfrm>
            <a:custGeom>
              <a:avLst/>
              <a:gdLst/>
              <a:ahLst/>
              <a:cxnLst/>
              <a:rect l="l" t="t" r="r" b="b"/>
              <a:pathLst>
                <a:path w="2438400" h="914400">
                  <a:moveTo>
                    <a:pt x="1219200" y="0"/>
                  </a:moveTo>
                  <a:lnTo>
                    <a:pt x="0" y="914400"/>
                  </a:lnTo>
                  <a:lnTo>
                    <a:pt x="2438400" y="9144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74394" y="5506923"/>
            <a:ext cx="2381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4028" y="5811723"/>
            <a:ext cx="2251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HỨNG</a:t>
            </a:r>
            <a:r>
              <a:rPr sz="32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400" y="228600"/>
            <a:ext cx="6705600" cy="5855335"/>
            <a:chOff x="1295400" y="228600"/>
            <a:chExt cx="6705600" cy="5855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228600"/>
              <a:ext cx="2590800" cy="32186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3429000"/>
              <a:ext cx="3712464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228600"/>
              <a:ext cx="4114800" cy="32202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62400" y="56388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190500"/>
                  </a:moveTo>
                  <a:lnTo>
                    <a:pt x="19421" y="130288"/>
                  </a:lnTo>
                  <a:lnTo>
                    <a:pt x="73505" y="77994"/>
                  </a:lnTo>
                  <a:lnTo>
                    <a:pt x="111585" y="55797"/>
                  </a:lnTo>
                  <a:lnTo>
                    <a:pt x="155978" y="36756"/>
                  </a:lnTo>
                  <a:lnTo>
                    <a:pt x="205900" y="21263"/>
                  </a:lnTo>
                  <a:lnTo>
                    <a:pt x="260567" y="9712"/>
                  </a:lnTo>
                  <a:lnTo>
                    <a:pt x="319195" y="2493"/>
                  </a:lnTo>
                  <a:lnTo>
                    <a:pt x="381000" y="0"/>
                  </a:lnTo>
                  <a:lnTo>
                    <a:pt x="442804" y="2493"/>
                  </a:lnTo>
                  <a:lnTo>
                    <a:pt x="501432" y="9712"/>
                  </a:lnTo>
                  <a:lnTo>
                    <a:pt x="556099" y="21263"/>
                  </a:lnTo>
                  <a:lnTo>
                    <a:pt x="606021" y="36756"/>
                  </a:lnTo>
                  <a:lnTo>
                    <a:pt x="650414" y="55797"/>
                  </a:lnTo>
                  <a:lnTo>
                    <a:pt x="688494" y="77994"/>
                  </a:lnTo>
                  <a:lnTo>
                    <a:pt x="719476" y="102955"/>
                  </a:lnTo>
                  <a:lnTo>
                    <a:pt x="757013" y="159600"/>
                  </a:lnTo>
                  <a:lnTo>
                    <a:pt x="762000" y="190500"/>
                  </a:lnTo>
                  <a:lnTo>
                    <a:pt x="757013" y="221399"/>
                  </a:lnTo>
                  <a:lnTo>
                    <a:pt x="719476" y="278044"/>
                  </a:lnTo>
                  <a:lnTo>
                    <a:pt x="688494" y="303005"/>
                  </a:lnTo>
                  <a:lnTo>
                    <a:pt x="650414" y="325202"/>
                  </a:lnTo>
                  <a:lnTo>
                    <a:pt x="606021" y="344243"/>
                  </a:lnTo>
                  <a:lnTo>
                    <a:pt x="556099" y="359736"/>
                  </a:lnTo>
                  <a:lnTo>
                    <a:pt x="501432" y="371287"/>
                  </a:lnTo>
                  <a:lnTo>
                    <a:pt x="442804" y="378506"/>
                  </a:lnTo>
                  <a:lnTo>
                    <a:pt x="381000" y="381000"/>
                  </a:lnTo>
                  <a:lnTo>
                    <a:pt x="319195" y="378506"/>
                  </a:lnTo>
                  <a:lnTo>
                    <a:pt x="260567" y="371287"/>
                  </a:lnTo>
                  <a:lnTo>
                    <a:pt x="205900" y="359736"/>
                  </a:lnTo>
                  <a:lnTo>
                    <a:pt x="155978" y="344243"/>
                  </a:lnTo>
                  <a:lnTo>
                    <a:pt x="111585" y="325202"/>
                  </a:lnTo>
                  <a:lnTo>
                    <a:pt x="73505" y="303005"/>
                  </a:lnTo>
                  <a:lnTo>
                    <a:pt x="42523" y="278044"/>
                  </a:lnTo>
                  <a:lnTo>
                    <a:pt x="4986" y="221399"/>
                  </a:lnTo>
                  <a:lnTo>
                    <a:pt x="0" y="1905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8611" y="3549396"/>
              <a:ext cx="1810512" cy="25344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62940" y="6217411"/>
            <a:ext cx="69792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800" b="1" spc="7" baseline="13888" dirty="0">
                <a:latin typeface="Times New Roman"/>
                <a:cs typeface="Times New Roman"/>
              </a:rPr>
              <a:t>GỒ</a:t>
            </a:r>
            <a:r>
              <a:rPr sz="4800" b="1" spc="-315" baseline="13888" dirty="0">
                <a:latin typeface="Times New Roman"/>
                <a:cs typeface="Times New Roman"/>
              </a:rPr>
              <a:t>M</a:t>
            </a:r>
            <a:r>
              <a:rPr sz="3200" b="1" spc="-11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800" b="1" spc="-712" baseline="13888" dirty="0">
                <a:latin typeface="Times New Roman"/>
                <a:cs typeface="Times New Roman"/>
              </a:rPr>
              <a:t>6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b="1" spc="-2115" dirty="0">
                <a:solidFill>
                  <a:srgbClr val="FF0000"/>
                </a:solidFill>
                <a:latin typeface="Times New Roman"/>
                <a:cs typeface="Times New Roman"/>
              </a:rPr>
              <a:t>Ê</a:t>
            </a:r>
            <a:r>
              <a:rPr sz="4800" b="1" spc="-307" baseline="13888" dirty="0">
                <a:latin typeface="Times New Roman"/>
                <a:cs typeface="Times New Roman"/>
              </a:rPr>
              <a:t>C</a:t>
            </a:r>
            <a:r>
              <a:rPr sz="3200" b="1" spc="-21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800" b="1" baseline="13888" dirty="0">
                <a:latin typeface="Times New Roman"/>
                <a:cs typeface="Times New Roman"/>
              </a:rPr>
              <a:t>H</a:t>
            </a:r>
            <a:r>
              <a:rPr sz="4800" b="1" spc="-3195" baseline="13888" dirty="0">
                <a:latin typeface="Times New Roman"/>
                <a:cs typeface="Times New Roman"/>
              </a:rPr>
              <a:t>Ữ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Ọ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LỄ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HẬU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VĂN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59" y="609600"/>
            <a:ext cx="8663940" cy="4000500"/>
            <a:chOff x="327659" y="609600"/>
            <a:chExt cx="8663940" cy="4000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172" y="676097"/>
              <a:ext cx="3367327" cy="37238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609600"/>
              <a:ext cx="4572000" cy="4000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6112" y="914400"/>
              <a:ext cx="4285488" cy="3525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59" y="914400"/>
              <a:ext cx="4320540" cy="35814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8340" y="5735523"/>
            <a:ext cx="2384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latin typeface="Times New Roman"/>
                <a:cs typeface="Times New Roman"/>
              </a:rPr>
              <a:t>GỒM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8228" y="5430723"/>
            <a:ext cx="212471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TỔ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ẤM</a:t>
            </a:r>
            <a:endParaRPr sz="3200">
              <a:latin typeface="Times New Roman"/>
              <a:cs typeface="Times New Roman"/>
            </a:endParaRPr>
          </a:p>
          <a:p>
            <a:pPr marL="698500">
              <a:lnSpc>
                <a:spcPts val="342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TẾ</a:t>
            </a: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NHỊ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124200"/>
            <a:ext cx="4876800" cy="1752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781812"/>
            <a:ext cx="3383279" cy="21137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640" y="1165733"/>
            <a:ext cx="6208395" cy="500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00150" algn="ctr">
              <a:lnSpc>
                <a:spcPts val="3045"/>
              </a:lnSpc>
            </a:pPr>
            <a:r>
              <a:rPr sz="3200" b="1" spc="-55" dirty="0">
                <a:solidFill>
                  <a:srgbClr val="FFFF00"/>
                </a:solidFill>
                <a:latin typeface="Calibri"/>
                <a:cs typeface="Calibri"/>
              </a:rPr>
              <a:t>TỐT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CÓ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6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CHỮ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00">
              <a:latin typeface="Calibri"/>
              <a:cs typeface="Calibri"/>
            </a:endParaRPr>
          </a:p>
          <a:p>
            <a:pPr marL="1228725">
              <a:lnSpc>
                <a:spcPct val="100000"/>
              </a:lnSpc>
            </a:pP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TỐT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GỖ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HƠN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TỐT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NƯỚC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SƠN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50205" y="1054823"/>
            <a:ext cx="4279265" cy="3822065"/>
            <a:chOff x="2350205" y="1054823"/>
            <a:chExt cx="4279265" cy="38220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1676399"/>
              <a:ext cx="2209800" cy="2209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3733800"/>
              <a:ext cx="1905000" cy="1143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3505200"/>
              <a:ext cx="1371600" cy="1295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62905" y="1067523"/>
              <a:ext cx="1372235" cy="600710"/>
            </a:xfrm>
            <a:custGeom>
              <a:avLst/>
              <a:gdLst/>
              <a:ahLst/>
              <a:cxnLst/>
              <a:rect l="l" t="t" r="r" b="b"/>
              <a:pathLst>
                <a:path w="1372235" h="600710">
                  <a:moveTo>
                    <a:pt x="400106" y="600112"/>
                  </a:moveTo>
                  <a:lnTo>
                    <a:pt x="348798" y="499020"/>
                  </a:lnTo>
                  <a:lnTo>
                    <a:pt x="285704" y="483375"/>
                  </a:lnTo>
                  <a:lnTo>
                    <a:pt x="228455" y="465544"/>
                  </a:lnTo>
                  <a:lnTo>
                    <a:pt x="177211" y="445749"/>
                  </a:lnTo>
                  <a:lnTo>
                    <a:pt x="132130" y="424210"/>
                  </a:lnTo>
                  <a:lnTo>
                    <a:pt x="93373" y="401151"/>
                  </a:lnTo>
                  <a:lnTo>
                    <a:pt x="61097" y="376792"/>
                  </a:lnTo>
                  <a:lnTo>
                    <a:pt x="16629" y="325063"/>
                  </a:lnTo>
                  <a:lnTo>
                    <a:pt x="0" y="270797"/>
                  </a:lnTo>
                  <a:lnTo>
                    <a:pt x="2522" y="243267"/>
                  </a:lnTo>
                  <a:lnTo>
                    <a:pt x="30038" y="188521"/>
                  </a:lnTo>
                  <a:lnTo>
                    <a:pt x="88575" y="135673"/>
                  </a:lnTo>
                  <a:lnTo>
                    <a:pt x="154709" y="97964"/>
                  </a:lnTo>
                  <a:lnTo>
                    <a:pt x="192860" y="81254"/>
                  </a:lnTo>
                  <a:lnTo>
                    <a:pt x="234026" y="66012"/>
                  </a:lnTo>
                  <a:lnTo>
                    <a:pt x="277929" y="52271"/>
                  </a:lnTo>
                  <a:lnTo>
                    <a:pt x="324287" y="40061"/>
                  </a:lnTo>
                  <a:lnTo>
                    <a:pt x="372821" y="29411"/>
                  </a:lnTo>
                  <a:lnTo>
                    <a:pt x="423249" y="20353"/>
                  </a:lnTo>
                  <a:lnTo>
                    <a:pt x="475293" y="12917"/>
                  </a:lnTo>
                  <a:lnTo>
                    <a:pt x="528672" y="7133"/>
                  </a:lnTo>
                  <a:lnTo>
                    <a:pt x="583105" y="3032"/>
                  </a:lnTo>
                  <a:lnTo>
                    <a:pt x="638312" y="644"/>
                  </a:lnTo>
                  <a:lnTo>
                    <a:pt x="694014" y="0"/>
                  </a:lnTo>
                  <a:lnTo>
                    <a:pt x="749930" y="1129"/>
                  </a:lnTo>
                  <a:lnTo>
                    <a:pt x="805780" y="4063"/>
                  </a:lnTo>
                  <a:lnTo>
                    <a:pt x="861283" y="8833"/>
                  </a:lnTo>
                  <a:lnTo>
                    <a:pt x="916160" y="15467"/>
                  </a:lnTo>
                  <a:lnTo>
                    <a:pt x="970130" y="23998"/>
                  </a:lnTo>
                  <a:lnTo>
                    <a:pt x="1022914" y="34454"/>
                  </a:lnTo>
                  <a:lnTo>
                    <a:pt x="1086008" y="50099"/>
                  </a:lnTo>
                  <a:lnTo>
                    <a:pt x="1143257" y="67931"/>
                  </a:lnTo>
                  <a:lnTo>
                    <a:pt x="1194501" y="87726"/>
                  </a:lnTo>
                  <a:lnTo>
                    <a:pt x="1239582" y="109265"/>
                  </a:lnTo>
                  <a:lnTo>
                    <a:pt x="1278339" y="132324"/>
                  </a:lnTo>
                  <a:lnTo>
                    <a:pt x="1310615" y="156683"/>
                  </a:lnTo>
                  <a:lnTo>
                    <a:pt x="1355083" y="208412"/>
                  </a:lnTo>
                  <a:lnTo>
                    <a:pt x="1371712" y="262678"/>
                  </a:lnTo>
                  <a:lnTo>
                    <a:pt x="1369190" y="290208"/>
                  </a:lnTo>
                  <a:lnTo>
                    <a:pt x="1341674" y="344954"/>
                  </a:lnTo>
                  <a:lnTo>
                    <a:pt x="1283137" y="397801"/>
                  </a:lnTo>
                  <a:lnTo>
                    <a:pt x="1216416" y="435759"/>
                  </a:lnTo>
                  <a:lnTo>
                    <a:pt x="1177603" y="452673"/>
                  </a:lnTo>
                  <a:lnTo>
                    <a:pt x="1135530" y="468137"/>
                  </a:lnTo>
                  <a:lnTo>
                    <a:pt x="1090475" y="482097"/>
                  </a:lnTo>
                  <a:lnTo>
                    <a:pt x="1042720" y="494500"/>
                  </a:lnTo>
                  <a:lnTo>
                    <a:pt x="992545" y="505291"/>
                  </a:lnTo>
                  <a:lnTo>
                    <a:pt x="940230" y="514416"/>
                  </a:lnTo>
                  <a:lnTo>
                    <a:pt x="886054" y="521822"/>
                  </a:lnTo>
                  <a:lnTo>
                    <a:pt x="830299" y="527453"/>
                  </a:lnTo>
                  <a:lnTo>
                    <a:pt x="773244" y="531255"/>
                  </a:lnTo>
                  <a:lnTo>
                    <a:pt x="715169" y="533175"/>
                  </a:lnTo>
                  <a:lnTo>
                    <a:pt x="656356" y="533159"/>
                  </a:lnTo>
                  <a:lnTo>
                    <a:pt x="597083" y="531151"/>
                  </a:lnTo>
                  <a:lnTo>
                    <a:pt x="400106" y="6001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0"/>
            <a:ext cx="9144000" cy="6553200"/>
            <a:chOff x="0" y="0"/>
            <a:chExt cx="9144000" cy="65532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3999" cy="6553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4600" y="33528"/>
              <a:ext cx="3886200" cy="26761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4800" y="5562600"/>
            <a:ext cx="2438400" cy="58547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CÓ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TỪ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1000" y="2209800"/>
            <a:ext cx="1981200" cy="107759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6245" marR="385445" indent="-45720">
              <a:lnSpc>
                <a:spcPct val="100000"/>
              </a:lnSpc>
              <a:spcBef>
                <a:spcPts val="260"/>
              </a:spcBef>
            </a:pPr>
            <a:r>
              <a:rPr b="0" spc="-5" dirty="0">
                <a:solidFill>
                  <a:srgbClr val="FF0000"/>
                </a:solidFill>
                <a:latin typeface="Times New Roman"/>
                <a:cs typeface="Times New Roman"/>
              </a:rPr>
              <a:t>HƯNG  PHẤN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222" y="324358"/>
            <a:ext cx="7666990" cy="12306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44320" marR="5080" indent="-1532255">
              <a:lnSpc>
                <a:spcPts val="4690"/>
              </a:lnSpc>
              <a:spcBef>
                <a:spcPts val="30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TRÒ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 CHƠI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ĐẾN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ĐÂY</a:t>
            </a:r>
            <a:r>
              <a:rPr sz="4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KẾT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THÚC </a:t>
            </a:r>
            <a:r>
              <a:rPr sz="4000" spc="-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CÁM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ƠN CÁC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BẠN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1617</Words>
  <PresentationFormat>On-screen Show (4:3)</PresentationFormat>
  <Paragraphs>190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MT</vt:lpstr>
      <vt:lpstr>Calibri</vt:lpstr>
      <vt:lpstr>Roboto</vt:lpstr>
      <vt:lpstr>Roboto Cn</vt:lpstr>
      <vt:lpstr>Tahoma</vt:lpstr>
      <vt:lpstr>Times New Roman</vt:lpstr>
      <vt:lpstr>Verdana</vt:lpstr>
      <vt:lpstr>Office Theme</vt:lpstr>
      <vt:lpstr>PowerPoint Presentation</vt:lpstr>
      <vt:lpstr>KHỞI ĐỘNG Trò chơi: Nhìn hình đoán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HƯNG  PHẤN</vt:lpstr>
      <vt:lpstr>TRÒ CHƠI ĐẾN ĐÂY KẾT THÚC  CÁM ƠN CÁC BẠN</vt:lpstr>
      <vt:lpstr>CHỦ ĐỀ: MĨ THUẬT CỦA CÁC DÂN TỘC  THIỂU SỐ VIỆT NAM</vt:lpstr>
      <vt:lpstr>YÊU CẦU CẦN ĐẠT</vt:lpstr>
      <vt:lpstr>Nét, hình hoạ tiết trên khuôn in. Vật liệu và các hình thức khuôn in</vt:lpstr>
      <vt:lpstr>PowerPoint Presentation</vt:lpstr>
      <vt:lpstr>TRÒ CHƠI KHÁM PHÁ MỘT SỐ HÌNH THỨC</vt:lpstr>
      <vt:lpstr>TRÒ CHƠI KHÁM PHÁ MỘT SỐ HÌNH THỨC</vt:lpstr>
      <vt:lpstr>TRÒ CHƠI KHÁM PHÁ MỘT SỐ HÌNH THỨC</vt:lpstr>
      <vt:lpstr>TRÒ CHƠI KHÁM PHÁ MỘT SỐ HÌNH THỨC</vt:lpstr>
      <vt:lpstr>Trò chơi “Lật mảnh ghép”</vt:lpstr>
      <vt:lpstr>1</vt:lpstr>
      <vt:lpstr>PowerPoint Presentation</vt:lpstr>
      <vt:lpstr>PowerPoint Presentation</vt:lpstr>
      <vt:lpstr>Câu hỏi: Trang phục của các dân tộc ít  người ở Việt nam thường có đặc điểm gì?</vt:lpstr>
      <vt:lpstr>PowerPoint Presentation</vt:lpstr>
      <vt:lpstr>PowerPoint Presentation</vt:lpstr>
      <vt:lpstr>Câu hỏi: Kể tên các hình thức in tranh mà em đã được  học?</vt:lpstr>
      <vt:lpstr>HOẠT ĐỘNG 2 KIẾN TẠO KIẾN THỨC – KĨ NĂNG</vt:lpstr>
      <vt:lpstr>PowerPoint Presentation</vt:lpstr>
      <vt:lpstr>HOẠT ĐỘNG 2: KIẾN TẠO KIẾN THỨC – KĨ NĂNG</vt:lpstr>
      <vt:lpstr>HOẠT ĐỘNG 2: KIẾN TẠO KIẾN THỨC – KĨ  NĂNG</vt:lpstr>
      <vt:lpstr>HOẠT ĐỘNG 2 KIẾN TẠO KIẾN THỨC – KĨ NĂNG</vt:lpstr>
      <vt:lpstr>LUYỆN TẬP – SÁNG TẠO</vt:lpstr>
      <vt:lpstr>HOẠT ĐỘNG 4 PHÂN TÍCH - ĐÁNH GIÁ</vt:lpstr>
      <vt:lpstr>PowerPoint Presentation</vt:lpstr>
      <vt:lpstr>HOẠT ĐỘNG 5 VẬN DỤNG – PHÁT TRIỂN</vt:lpstr>
      <vt:lpstr>HOẠT ĐỘNG 5 VẬN DỤNG – PHÁT TRIỂN</vt:lpstr>
      <vt:lpstr>PowerPoint Presentation</vt:lpstr>
      <vt:lpstr>PowerPoint Presentation</vt:lpstr>
      <vt:lpstr>PowerPoint Presentation</vt:lpstr>
      <vt:lpstr>PowerPoint Presentation</vt:lpstr>
      <vt:lpstr>Trang phục người Tày</vt:lpstr>
      <vt:lpstr>* Kỹ thuật batik Kỹ thuật này được sử dụng phổ biến ở người H’Mông và Dao Tiền. Người ta vẽ</vt:lpstr>
      <vt:lpstr>PowerPoint Presentation</vt:lpstr>
      <vt:lpstr>PowerPoint Presentation</vt:lpstr>
      <vt:lpstr>VẬN DỤNG – PHÁT TRIỂN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2023-08-06T08:13:06Z</dcterms:created>
  <dcterms:modified xsi:type="dcterms:W3CDTF">2023-08-06T08:18:07Z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2023-08-06T00:00:00Z</vt:filetime>
  </property>
</Properties>
</file>