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56" r:id="rId5"/>
    <p:sldId id="357" r:id="rId6"/>
    <p:sldId id="358" r:id="rId7"/>
    <p:sldId id="359" r:id="rId8"/>
    <p:sldId id="360" r:id="rId9"/>
    <p:sldId id="361" r:id="rId10"/>
    <p:sldId id="353" r:id="rId11"/>
    <p:sldId id="332" r:id="rId12"/>
    <p:sldId id="337" r:id="rId13"/>
    <p:sldId id="339" r:id="rId14"/>
    <p:sldId id="340" r:id="rId15"/>
    <p:sldId id="336" r:id="rId16"/>
    <p:sldId id="311" r:id="rId17"/>
    <p:sldId id="355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Look at the photos. Discuss what you know about the generation in each picture (e.g. age, characteristics, interests, life experiences).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67" y="4209290"/>
            <a:ext cx="185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5478F-5625-F14E-BF62-5662536E0406}"/>
              </a:ext>
            </a:extLst>
          </p:cNvPr>
          <p:cNvSpPr txBox="1"/>
          <p:nvPr/>
        </p:nvSpPr>
        <p:spPr>
          <a:xfrm>
            <a:off x="1435814" y="410291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AB1B02-78A7-504B-9758-34DDB185628C}"/>
              </a:ext>
            </a:extLst>
          </p:cNvPr>
          <p:cNvSpPr txBox="1"/>
          <p:nvPr/>
        </p:nvSpPr>
        <p:spPr>
          <a:xfrm>
            <a:off x="5259273" y="5910240"/>
            <a:ext cx="259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" y="2060818"/>
            <a:ext cx="3037992" cy="20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9" y="1925279"/>
            <a:ext cx="3702424" cy="207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3" y="3651777"/>
            <a:ext cx="3386001" cy="22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</a:t>
            </a:r>
            <a:r>
              <a:rPr lang="en-US" sz="4800" b="1" dirty="0" smtClean="0">
                <a:solidFill>
                  <a:srgbClr val="E36427"/>
                </a:solidFill>
              </a:rPr>
              <a:t>haracteristic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72" y="4497613"/>
            <a:ext cx="5558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a typical feature or quality that something/somebody has</a:t>
            </a:r>
            <a:r>
              <a:rPr lang="x-none" sz="4400" dirty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50842" y="2787148"/>
            <a:ext cx="27045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xmlns="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094" y="3592662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xmlns="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5" y="1738127"/>
            <a:ext cx="3465223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critical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making careful judgements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438" y="281100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xmlns="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3520" y="3637165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xmlns="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creative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involving the use of skill and the imagination to produce something new or a work of art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128" y="279201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xmlns="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661" y="3637520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xmlns="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66" y="1715349"/>
            <a:ext cx="4305211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platform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type of computer system or the software that is used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681" y="279799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xmlns="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08" y="1961459"/>
            <a:ext cx="4246654" cy="2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627" y="3504961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22263"/>
              </p:ext>
            </p:extLst>
          </p:nvPr>
        </p:nvGraphicFramePr>
        <p:xfrm>
          <a:off x="358055" y="1357745"/>
          <a:ext cx="11475890" cy="5327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9937">
                  <a:extLst>
                    <a:ext uri="{9D8B030D-6E8A-4147-A177-3AD203B41FA5}">
                      <a16:colId xmlns:a16="http://schemas.microsoft.com/office/drawing/2014/main" xmlns="" val="1134220405"/>
                    </a:ext>
                  </a:extLst>
                </a:gridCol>
                <a:gridCol w="2572894">
                  <a:extLst>
                    <a:ext uri="{9D8B030D-6E8A-4147-A177-3AD203B41FA5}">
                      <a16:colId xmlns:a16="http://schemas.microsoft.com/office/drawing/2014/main" xmlns="" val="4185581241"/>
                    </a:ext>
                  </a:extLst>
                </a:gridCol>
                <a:gridCol w="4826760">
                  <a:extLst>
                    <a:ext uri="{9D8B030D-6E8A-4147-A177-3AD203B41FA5}">
                      <a16:colId xmlns:a16="http://schemas.microsoft.com/office/drawing/2014/main" xmlns="" val="1569248348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xmlns="" val="526521371"/>
                    </a:ext>
                  </a:extLst>
                </a:gridCol>
              </a:tblGrid>
              <a:tr h="990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Form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Pronunciation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Meaning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xmlns="" val="3534003248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1. characteristic (n)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a typical feature or quality that something/somebody has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đặc điểm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229552764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2. critical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ó tính phản biện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518849135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3. creative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sáng tạo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899717697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4. platform (n)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effectLst/>
                        </a:rPr>
                        <a:t>nền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tảng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11981C7-57B9-5C4C-9BB0-3A32BAE2ACFC}"/>
              </a:ext>
            </a:extLst>
          </p:cNvPr>
          <p:cNvSpPr/>
          <p:nvPr/>
        </p:nvSpPr>
        <p:spPr>
          <a:xfrm>
            <a:off x="637309" y="2119745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1. experienced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9D3A6856-1E66-AB48-9C56-A13DC88ED423}"/>
              </a:ext>
            </a:extLst>
          </p:cNvPr>
          <p:cNvSpPr/>
          <p:nvPr/>
        </p:nvSpPr>
        <p:spPr>
          <a:xfrm>
            <a:off x="637309" y="3099789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2. curious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468F061-C586-264C-A40D-93285DF322F4}"/>
              </a:ext>
            </a:extLst>
          </p:cNvPr>
          <p:cNvSpPr/>
          <p:nvPr/>
        </p:nvSpPr>
        <p:spPr>
          <a:xfrm>
            <a:off x="637309" y="502590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4. experiment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A0B22619-F00A-3043-8233-301EDBCDEF27}"/>
              </a:ext>
            </a:extLst>
          </p:cNvPr>
          <p:cNvSpPr/>
          <p:nvPr/>
        </p:nvSpPr>
        <p:spPr>
          <a:xfrm>
            <a:off x="637309" y="4074896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3. digital natives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4249B2C-ECEB-0E45-9FB9-4E55DEE004FF}"/>
              </a:ext>
            </a:extLst>
          </p:cNvPr>
          <p:cNvSpPr/>
          <p:nvPr/>
        </p:nvSpPr>
        <p:spPr>
          <a:xfrm>
            <a:off x="637309" y="5976904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5. hire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4D30E17-4FC0-DA40-9D0C-BC082ED894DB}"/>
              </a:ext>
            </a:extLst>
          </p:cNvPr>
          <p:cNvSpPr/>
          <p:nvPr/>
        </p:nvSpPr>
        <p:spPr>
          <a:xfrm>
            <a:off x="6096000" y="2119745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3820D0A6-6504-2C40-8FE4-3D3F7CFB8434}"/>
              </a:ext>
            </a:extLst>
          </p:cNvPr>
          <p:cNvSpPr/>
          <p:nvPr/>
        </p:nvSpPr>
        <p:spPr>
          <a:xfrm>
            <a:off x="6096000" y="3099789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BB45BAA1-F1F5-FB45-B1FD-6298999074C0}"/>
              </a:ext>
            </a:extLst>
          </p:cNvPr>
          <p:cNvSpPr/>
          <p:nvPr/>
        </p:nvSpPr>
        <p:spPr>
          <a:xfrm>
            <a:off x="6096000" y="5025900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d. wanting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E112DBE0-E6B6-1D44-AC99-5BC3D0D13061}"/>
              </a:ext>
            </a:extLst>
          </p:cNvPr>
          <p:cNvSpPr/>
          <p:nvPr/>
        </p:nvSpPr>
        <p:spPr>
          <a:xfrm>
            <a:off x="6096000" y="4074896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4E781F41-1AD2-5A4F-BD6F-E36D705C3776}"/>
              </a:ext>
            </a:extLst>
          </p:cNvPr>
          <p:cNvSpPr/>
          <p:nvPr/>
        </p:nvSpPr>
        <p:spPr>
          <a:xfrm>
            <a:off x="6096000" y="5976904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38B74A1-E81E-B14C-89CD-16C596C9653C}"/>
              </a:ext>
            </a:extLst>
          </p:cNvPr>
          <p:cNvCxnSpPr>
            <a:stCxn id="3" idx="3"/>
            <a:endCxn id="56" idx="1"/>
          </p:cNvCxnSpPr>
          <p:nvPr/>
        </p:nvCxnSpPr>
        <p:spPr>
          <a:xfrm>
            <a:off x="4045527" y="2403764"/>
            <a:ext cx="2050473" cy="980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11D5D153-3537-AC49-AF86-E11732A68787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045527" y="3429000"/>
            <a:ext cx="2050473" cy="188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C0492000-DFC7-7141-91C4-49A81B81E35D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045527" y="4358915"/>
            <a:ext cx="2050473" cy="184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3980014-B82D-564C-ABD0-C8568FFDB0E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045527" y="2403764"/>
            <a:ext cx="2050473" cy="2927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19459E69-47EF-F243-AA76-8E055BEBEAA8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4045527" y="4358915"/>
            <a:ext cx="2050473" cy="190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01471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606101-59D2-7A48-BC8B-52F09BF4D89E}"/>
              </a:ext>
            </a:extLst>
          </p:cNvPr>
          <p:cNvSpPr txBox="1"/>
          <p:nvPr/>
        </p:nvSpPr>
        <p:spPr>
          <a:xfrm>
            <a:off x="1701471" y="2385444"/>
            <a:ext cx="924362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The study of different generations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Generational differences in different societies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xmlns="" id="{071E2CC7-BF87-B14A-8B01-2FE9F93DB567}"/>
              </a:ext>
            </a:extLst>
          </p:cNvPr>
          <p:cNvSpPr/>
          <p:nvPr/>
        </p:nvSpPr>
        <p:spPr>
          <a:xfrm>
            <a:off x="1537855" y="4364183"/>
            <a:ext cx="637309" cy="584775"/>
          </a:xfrm>
          <a:prstGeom prst="donut">
            <a:avLst>
              <a:gd name="adj" fmla="val 7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33411" y="1034327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7691"/>
              </p:ext>
            </p:extLst>
          </p:nvPr>
        </p:nvGraphicFramePr>
        <p:xfrm>
          <a:off x="489673" y="1864939"/>
          <a:ext cx="11212653" cy="46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654">
                  <a:extLst>
                    <a:ext uri="{9D8B030D-6E8A-4147-A177-3AD203B41FA5}">
                      <a16:colId xmlns:a16="http://schemas.microsoft.com/office/drawing/2014/main" xmlns="" val="2702511794"/>
                    </a:ext>
                  </a:extLst>
                </a:gridCol>
                <a:gridCol w="4451336">
                  <a:extLst>
                    <a:ext uri="{9D8B030D-6E8A-4147-A177-3AD203B41FA5}">
                      <a16:colId xmlns:a16="http://schemas.microsoft.com/office/drawing/2014/main" xmlns="" val="1365061077"/>
                    </a:ext>
                  </a:extLst>
                </a:gridCol>
                <a:gridCol w="1957989">
                  <a:extLst>
                    <a:ext uri="{9D8B030D-6E8A-4147-A177-3AD203B41FA5}">
                      <a16:colId xmlns:a16="http://schemas.microsoft.com/office/drawing/2014/main" xmlns="" val="2915999588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xmlns="" val="3508150456"/>
                    </a:ext>
                  </a:extLst>
                </a:gridCol>
                <a:gridCol w="1814947">
                  <a:extLst>
                    <a:ext uri="{9D8B030D-6E8A-4147-A177-3AD203B41FA5}">
                      <a16:colId xmlns:a16="http://schemas.microsoft.com/office/drawing/2014/main" xmlns="" val="1369605436"/>
                    </a:ext>
                  </a:extLst>
                </a:gridCol>
              </a:tblGrid>
              <a:tr h="782636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X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Y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Generation Z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899011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enjoy working in a team with others.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4864482"/>
                  </a:ext>
                </a:extLst>
              </a:tr>
              <a:tr h="103787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can use apps and digital devices in creative ways.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73468773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Critical thinking is one of their characteristics.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379136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Most of them plan to have their own business.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3533558"/>
                  </a:ext>
                </a:extLst>
              </a:tr>
              <a:tr h="691914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are known for their curiosity.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BAD688-76CB-BB42-AD00-0F20E101500A}"/>
              </a:ext>
            </a:extLst>
          </p:cNvPr>
          <p:cNvSpPr txBox="1"/>
          <p:nvPr/>
        </p:nvSpPr>
        <p:spPr>
          <a:xfrm>
            <a:off x="8385463" y="290578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1B4991-251F-3E4B-AADB-8846A56962C7}"/>
              </a:ext>
            </a:extLst>
          </p:cNvPr>
          <p:cNvSpPr txBox="1"/>
          <p:nvPr/>
        </p:nvSpPr>
        <p:spPr>
          <a:xfrm>
            <a:off x="10477500" y="3778616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6838A2-E74C-A14F-AE0E-3DC2CA8A41D1}"/>
              </a:ext>
            </a:extLst>
          </p:cNvPr>
          <p:cNvSpPr txBox="1"/>
          <p:nvPr/>
        </p:nvSpPr>
        <p:spPr>
          <a:xfrm>
            <a:off x="6310255" y="4706871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38DD7EF-B1E8-9E42-9F91-3BFA1DCC6A1B}"/>
              </a:ext>
            </a:extLst>
          </p:cNvPr>
          <p:cNvSpPr txBox="1"/>
          <p:nvPr/>
        </p:nvSpPr>
        <p:spPr>
          <a:xfrm>
            <a:off x="10477500" y="533409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CE747D-CBFE-0746-B2C3-3C55560DF62B}"/>
              </a:ext>
            </a:extLst>
          </p:cNvPr>
          <p:cNvSpPr txBox="1"/>
          <p:nvPr/>
        </p:nvSpPr>
        <p:spPr>
          <a:xfrm>
            <a:off x="8385463" y="621084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467941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dirty="0">
                <a:effectLst/>
              </a:rPr>
              <a:t> 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xmlns="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2" y="2318624"/>
            <a:ext cx="9181177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836670" y="3913378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different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Mysterious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727107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- Task 3.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- Task 4.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1800" dirty="0"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72710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</a:t>
            </a:r>
            <a:r>
              <a:rPr lang="en-US" sz="3200"/>
              <a:t>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438" y="1007988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xmlns="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127" y="234330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special qualities that belong to a group of</a:t>
            </a:r>
            <a:r>
              <a:rPr lang="x-none" sz="3600" dirty="0"/>
              <a:t> </a:t>
            </a:r>
            <a:r>
              <a:rPr lang="en-US" sz="3600" i="1" dirty="0"/>
              <a:t>people or things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643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3600" b="1" dirty="0">
                <a:solidFill>
                  <a:srgbClr val="C00000"/>
                </a:solidFill>
              </a:rPr>
              <a:t>COMMON CHARACTERISTICS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310" y="2349481"/>
            <a:ext cx="1023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disagreement between different generations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7577" y="3619272"/>
            <a:ext cx="574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72" y="2266534"/>
            <a:ext cx="1129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beliefs about what is important in the culture of</a:t>
            </a:r>
            <a:r>
              <a:rPr lang="x-none" sz="3600" dirty="0"/>
              <a:t> </a:t>
            </a:r>
            <a:r>
              <a:rPr lang="en-US" sz="3600" dirty="0"/>
              <a:t>a particular society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2920" y="3723378"/>
            <a:ext cx="431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864" y="2266534"/>
            <a:ext cx="976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belief or an opinion that has existed for a long</a:t>
            </a:r>
            <a:r>
              <a:rPr lang="x-none" sz="3600" dirty="0"/>
              <a:t> </a:t>
            </a:r>
            <a:r>
              <a:rPr lang="en-US" sz="3600" dirty="0"/>
              <a:t>time without changing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817972" y="4046543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2763</TotalTime>
  <Words>690</Words>
  <PresentationFormat>Widescreen</PresentationFormat>
  <Paragraphs>184</Paragraphs>
  <Slides>22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Lucida Sans Unicode</vt:lpstr>
      <vt:lpstr>Montserrat Medium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2023-05-16T01:33:07Z</dcterms:modified>
</cp:coreProperties>
</file>