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0" r:id="rId3"/>
    <p:sldId id="319" r:id="rId4"/>
    <p:sldId id="320" r:id="rId5"/>
    <p:sldId id="355" r:id="rId6"/>
    <p:sldId id="356" r:id="rId7"/>
    <p:sldId id="357" r:id="rId8"/>
    <p:sldId id="358" r:id="rId9"/>
    <p:sldId id="359" r:id="rId10"/>
    <p:sldId id="360" r:id="rId11"/>
    <p:sldId id="336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32AC4-EE0B-4B33-9F8C-86F2F61ADF3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39819-2FF4-4710-A40A-B2E06753A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61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81313-5001-4F99-96D0-376090498B4C}" type="slidenum">
              <a:rPr lang="en-US"/>
              <a:pPr/>
              <a:t>12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77EF96-435A-47EC-9CCE-4F7D5FC06491}" type="slidenum">
              <a:rPr lang="en-US" sz="1200" u="sng"/>
              <a:pPr algn="r"/>
              <a:t>12</a:t>
            </a:fld>
            <a:endParaRPr lang="en-US" sz="1200" u="sng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43252"/>
            <a:ext cx="8763000" cy="646234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6850" y="13820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683960" y="429527"/>
            <a:ext cx="6573349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Good morning Everybody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714" y="2350402"/>
            <a:ext cx="7130995" cy="13071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times New Roman" pitchFamily="34" charset="0"/>
              </a:rPr>
              <a:t>WELCOME TO MY CLASS</a:t>
            </a:r>
          </a:p>
        </p:txBody>
      </p:sp>
      <p:pic>
        <p:nvPicPr>
          <p:cNvPr id="14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4450" y="15344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1866900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1150" y="15344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2909" y="50673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5309" y="52197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5309" y="508808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76209" y="48387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74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85800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</a:rPr>
              <a:t>Practise</a:t>
            </a:r>
            <a:r>
              <a:rPr lang="en-US" sz="2400" b="1" dirty="0" smtClean="0">
                <a:solidFill>
                  <a:srgbClr val="FF0000"/>
                </a:solidFill>
              </a:rPr>
              <a:t> these sentences. Then listen and repeat.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(Ex. 5/ p. 60)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1371600"/>
            <a:ext cx="6705600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a beautiful princess she is!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 What brave knights they are!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 What a big nose the wolf has!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 What a fierce ogre it is!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 What a handsome prince he is!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21" name="Curved Down Arrow 20"/>
          <p:cNvSpPr/>
          <p:nvPr/>
        </p:nvSpPr>
        <p:spPr>
          <a:xfrm rot="658823">
            <a:off x="5952877" y="1465247"/>
            <a:ext cx="1001937" cy="193705"/>
          </a:xfrm>
          <a:prstGeom prst="curvedDownArrow">
            <a:avLst>
              <a:gd name="adj1" fmla="val 32349"/>
              <a:gd name="adj2" fmla="val 270000"/>
              <a:gd name="adj3" fmla="val 3977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20580426" flipV="1">
            <a:off x="1519027" y="1450610"/>
            <a:ext cx="1081209" cy="127496"/>
          </a:xfrm>
          <a:prstGeom prst="curvedDownArrow">
            <a:avLst>
              <a:gd name="adj1" fmla="val 32349"/>
              <a:gd name="adj2" fmla="val 270000"/>
              <a:gd name="adj3" fmla="val 3977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2" y="4672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2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339723" y="4748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24000" y="2286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IV. AT HOME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19050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Learn by heart new words.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 err="1" smtClean="0"/>
              <a:t>Practise</a:t>
            </a:r>
            <a:r>
              <a:rPr lang="en-US" sz="3200" dirty="0" smtClean="0"/>
              <a:t> pronunciation.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Do Exercises A1, A2 / p. 44 in workbook.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Be ready for A CLOSER LOOK 2.  </a:t>
            </a:r>
            <a:endParaRPr lang="en-US" sz="3200" dirty="0"/>
          </a:p>
        </p:txBody>
      </p:sp>
      <p:sp>
        <p:nvSpPr>
          <p:cNvPr id="15" name="Up Arrow Callout 14"/>
          <p:cNvSpPr/>
          <p:nvPr/>
        </p:nvSpPr>
        <p:spPr>
          <a:xfrm>
            <a:off x="914400" y="1066800"/>
            <a:ext cx="7391400" cy="4648200"/>
          </a:xfrm>
          <a:prstGeom prst="upArrowCallout">
            <a:avLst>
              <a:gd name="adj1" fmla="val 13178"/>
              <a:gd name="adj2" fmla="val 25657"/>
              <a:gd name="adj3" fmla="val 10550"/>
              <a:gd name="adj4" fmla="val 85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981200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600" smtClean="0">
                <a:solidFill>
                  <a:srgbClr val="F8A6F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bye bye song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</p:txBody>
      </p:sp>
      <p:pic>
        <p:nvPicPr>
          <p:cNvPr id="66564" name="Picture 4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-203200"/>
            <a:ext cx="9144000" cy="71374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Bye, bye.</a:t>
            </a:r>
          </a:p>
        </p:txBody>
      </p:sp>
      <p:pic>
        <p:nvPicPr>
          <p:cNvPr id="66566" name="Picture 6" descr="musi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21021">
            <a:off x="0" y="0"/>
            <a:ext cx="1676400" cy="911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6567" name="Picture 7" descr="Guitar_not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10165">
            <a:off x="0" y="3200400"/>
            <a:ext cx="125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Guitar_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10525" y="0"/>
            <a:ext cx="1133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WordArt 9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467600" cy="449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The bye bye</a:t>
            </a:r>
          </a:p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song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47800" y="457200"/>
            <a:ext cx="594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 WARM UP: PELMANISM 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14" descr="bach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3429000"/>
            <a:ext cx="1358053" cy="1143000"/>
          </a:xfrm>
          <a:prstGeom prst="rect">
            <a:avLst/>
          </a:prstGeom>
          <a:ln w="127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ki.jpg"/>
          <p:cNvPicPr/>
          <p:nvPr/>
        </p:nvPicPr>
        <p:blipFill>
          <a:blip r:embed="rId4"/>
          <a:srcRect l="6682" t="12105" r="7038" b="13158"/>
          <a:stretch>
            <a:fillRect/>
          </a:stretch>
        </p:blipFill>
        <p:spPr>
          <a:xfrm>
            <a:off x="2133600" y="3429000"/>
            <a:ext cx="1371600" cy="1143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 descr="tre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962400" y="3429000"/>
            <a:ext cx="1371600" cy="1143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 descr="dua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5715000" y="3429000"/>
            <a:ext cx="1371600" cy="1219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 descr="index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7315200" y="3429000"/>
            <a:ext cx="1371600" cy="1219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57200" y="1524000"/>
            <a:ext cx="144780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The story of Tam and Cam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286000" y="1524000"/>
            <a:ext cx="144780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The Hundred-knot Bamboo Tree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4038600" y="1524000"/>
            <a:ext cx="137160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Snow white and seven Dwarfs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5638800" y="1524000"/>
            <a:ext cx="1447800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The story of watermelon</a:t>
            </a: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7467600" y="1524000"/>
            <a:ext cx="1295400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Little Red Riding Hood</a:t>
            </a: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1295400"/>
            <a:ext cx="1600200" cy="1371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33600" y="1295400"/>
            <a:ext cx="1676400" cy="1371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62400" y="1295400"/>
            <a:ext cx="1524000" cy="1371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2600" y="1295400"/>
            <a:ext cx="1600200" cy="1371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15200" y="1219200"/>
            <a:ext cx="1524000" cy="1371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5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3276600"/>
            <a:ext cx="1600200" cy="1371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A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1200" y="3276600"/>
            <a:ext cx="1600200" cy="1371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B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0" y="3276600"/>
            <a:ext cx="1600200" cy="1371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C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62600" y="3276600"/>
            <a:ext cx="1600200" cy="1371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D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39000" y="3296528"/>
            <a:ext cx="1600200" cy="1371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9600" y="6110068"/>
            <a:ext cx="7620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71600" y="6110068"/>
            <a:ext cx="7620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2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33600" y="6110068"/>
            <a:ext cx="7620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3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95600" y="6110068"/>
            <a:ext cx="7620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4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57600" y="6110068"/>
            <a:ext cx="7620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5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7919E-6 L 0.75416 0.4884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7919E-6 L 0.17916 0.4773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7919E-6 L -0.4 0.4773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55 L -3.33333E-6 0.4884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629E-6 L -0.5875 0.47179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7010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Date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2514600" y="1371600"/>
            <a:ext cx="45720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UNIT 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SIX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22860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FOLK TALES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2286000" y="3276600"/>
            <a:ext cx="480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Period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45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FF"/>
              </a:solidFill>
              <a:latin typeface="Arial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4343400"/>
            <a:ext cx="77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.VnBodoniH" pitchFamily="34" charset="0"/>
              </a:rPr>
              <a:t>A CLOSER LOOK 1 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8435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539750" y="15113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ogre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4041775" y="1511300"/>
            <a:ext cx="494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539750" y="2295525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knight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4114800" y="22098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TextBox 15"/>
          <p:cNvSpPr txBox="1">
            <a:spLocks noChangeArrowheads="1"/>
          </p:cNvSpPr>
          <p:nvPr/>
        </p:nvSpPr>
        <p:spPr bwMode="auto">
          <a:xfrm>
            <a:off x="539750" y="29718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Evil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8" name="TextBox 16"/>
          <p:cNvSpPr txBox="1">
            <a:spLocks noChangeArrowheads="1"/>
          </p:cNvSpPr>
          <p:nvPr/>
        </p:nvSpPr>
        <p:spPr bwMode="auto">
          <a:xfrm>
            <a:off x="539750" y="3573463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Cunning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17"/>
          <p:cNvSpPr txBox="1">
            <a:spLocks noChangeArrowheads="1"/>
          </p:cNvSpPr>
          <p:nvPr/>
        </p:nvSpPr>
        <p:spPr bwMode="auto">
          <a:xfrm>
            <a:off x="533400" y="42672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Fierce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TextBox 18"/>
          <p:cNvSpPr txBox="1">
            <a:spLocks noChangeArrowheads="1"/>
          </p:cNvSpPr>
          <p:nvPr/>
        </p:nvSpPr>
        <p:spPr bwMode="auto">
          <a:xfrm>
            <a:off x="539750" y="4887913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 witch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2" name="TextBox 20"/>
          <p:cNvSpPr txBox="1">
            <a:spLocks noChangeArrowheads="1"/>
          </p:cNvSpPr>
          <p:nvPr/>
        </p:nvSpPr>
        <p:spPr bwMode="auto">
          <a:xfrm>
            <a:off x="4041775" y="295883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TextBox 21"/>
          <p:cNvSpPr txBox="1">
            <a:spLocks noChangeArrowheads="1"/>
          </p:cNvSpPr>
          <p:nvPr/>
        </p:nvSpPr>
        <p:spPr bwMode="auto">
          <a:xfrm>
            <a:off x="3940175" y="3646488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TextBox 22"/>
          <p:cNvSpPr txBox="1">
            <a:spLocks noChangeArrowheads="1"/>
          </p:cNvSpPr>
          <p:nvPr/>
        </p:nvSpPr>
        <p:spPr bwMode="auto">
          <a:xfrm>
            <a:off x="3943350" y="424815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5" name="TextBox 23"/>
          <p:cNvSpPr txBox="1">
            <a:spLocks noChangeArrowheads="1"/>
          </p:cNvSpPr>
          <p:nvPr/>
        </p:nvSpPr>
        <p:spPr bwMode="auto">
          <a:xfrm>
            <a:off x="3962400" y="48768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00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I. NEW WORDS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533400" y="54864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Woodcutter (n)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3810000" y="55626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41476" y="5542672"/>
            <a:ext cx="1524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3000" y="3581400"/>
            <a:ext cx="1524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04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  <p:bldP spid="8212" grpId="0" autoUpdateAnimBg="0"/>
      <p:bldP spid="8213" grpId="0" autoUpdateAnimBg="0"/>
      <p:bldP spid="8214" grpId="0" autoUpdateAnimBg="0"/>
      <p:bldP spid="8215" grpId="0" autoUpdateAnimBg="0"/>
      <p:bldP spid="24" grpId="0" autoUpdateAnimBg="0"/>
      <p:bldP spid="25" grpId="0" autoUpdateAnimBg="0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228600"/>
            <a:ext cx="5943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II. VOCABULARY</a:t>
            </a:r>
            <a:endParaRPr 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685800"/>
            <a:ext cx="807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FF0000"/>
                </a:solidFill>
              </a:rPr>
              <a:t>1. Match the characters with the pictures. (Ex. 1/ p. 60)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53976"/>
          <a:stretch>
            <a:fillRect/>
          </a:stretch>
        </p:blipFill>
        <p:spPr bwMode="auto">
          <a:xfrm>
            <a:off x="457200" y="2362200"/>
            <a:ext cx="19812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52632"/>
          <a:stretch>
            <a:fillRect/>
          </a:stretch>
        </p:blipFill>
        <p:spPr bwMode="auto">
          <a:xfrm>
            <a:off x="6877928" y="2362200"/>
            <a:ext cx="1885072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 l="51438"/>
          <a:stretch>
            <a:fillRect/>
          </a:stretch>
        </p:blipFill>
        <p:spPr bwMode="auto">
          <a:xfrm>
            <a:off x="2667000" y="4419600"/>
            <a:ext cx="1905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r="53976"/>
          <a:stretch>
            <a:fillRect/>
          </a:stretch>
        </p:blipFill>
        <p:spPr bwMode="auto">
          <a:xfrm>
            <a:off x="457200" y="4419600"/>
            <a:ext cx="1981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 l="50649"/>
          <a:stretch>
            <a:fillRect/>
          </a:stretch>
        </p:blipFill>
        <p:spPr bwMode="auto">
          <a:xfrm>
            <a:off x="6858000" y="4343400"/>
            <a:ext cx="19050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457200" y="1143000"/>
            <a:ext cx="258756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.VnExoticH" pitchFamily="34" charset="0"/>
              </a:rPr>
              <a:t>A. woodcutter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00400" y="1143000"/>
            <a:ext cx="185659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.VnExoticH" pitchFamily="34" charset="0"/>
              </a:rPr>
              <a:t>B. emperor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71600" y="1676400"/>
            <a:ext cx="132119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.VnExoticH" pitchFamily="34" charset="0"/>
              </a:rPr>
              <a:t>E. fairy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6800" y="1676400"/>
            <a:ext cx="143180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.VnExoticH" pitchFamily="34" charset="0"/>
              </a:rPr>
              <a:t>G. giant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95600" y="1676400"/>
            <a:ext cx="181492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.VnExoticH" pitchFamily="34" charset="0"/>
              </a:rPr>
              <a:t>F. princess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86600" y="1148860"/>
            <a:ext cx="159370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.VnExoticH" pitchFamily="34" charset="0"/>
              </a:rPr>
              <a:t>D. knight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81600" y="1143000"/>
            <a:ext cx="175560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.VnExoticH" pitchFamily="34" charset="0"/>
              </a:rPr>
              <a:t>C. Buddha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77000" y="1676400"/>
            <a:ext cx="146386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.VnExoticH" pitchFamily="34" charset="0"/>
              </a:rPr>
              <a:t>H. witch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rcRect l="54146"/>
          <a:stretch>
            <a:fillRect/>
          </a:stretch>
        </p:blipFill>
        <p:spPr bwMode="auto">
          <a:xfrm>
            <a:off x="2667000" y="2362200"/>
            <a:ext cx="1905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6"/>
          <a:srcRect r="53924"/>
          <a:stretch>
            <a:fillRect/>
          </a:stretch>
        </p:blipFill>
        <p:spPr bwMode="auto">
          <a:xfrm>
            <a:off x="4724400" y="4419600"/>
            <a:ext cx="1905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/>
          <a:srcRect r="54386"/>
          <a:stretch>
            <a:fillRect/>
          </a:stretch>
        </p:blipFill>
        <p:spPr bwMode="auto">
          <a:xfrm>
            <a:off x="4724400" y="2362200"/>
            <a:ext cx="1981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Oval 33"/>
          <p:cNvSpPr/>
          <p:nvPr/>
        </p:nvSpPr>
        <p:spPr>
          <a:xfrm>
            <a:off x="457200" y="33528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1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934200" y="55626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8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724400" y="54864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7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743200" y="55626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6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7200" y="55626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5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934200" y="34290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4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800600" y="34290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3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67000" y="33528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2</a:t>
            </a:r>
            <a:endParaRPr lang="en-US" sz="2000" dirty="0">
              <a:latin typeface=".Vn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17391E-6 L 0.20018 0.736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3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7391E-6 L 0.41511 0.392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7391E-6 L -0.27934 0.39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75671E-6 L -0.23715 0.724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3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9815E-6 L 0.41945 0.326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99815E-6 L 0.44253 0.636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3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99815E-6 L -0.46163 0.314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99815E-6 L -0.65504 0.636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00" y="3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2. Match the creatures with the pictures. (Ex. 2/ p. 60)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52324"/>
          <a:stretch>
            <a:fillRect/>
          </a:stretch>
        </p:blipFill>
        <p:spPr bwMode="auto">
          <a:xfrm>
            <a:off x="2819400" y="2286000"/>
            <a:ext cx="1905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r="53184"/>
          <a:stretch>
            <a:fillRect/>
          </a:stretch>
        </p:blipFill>
        <p:spPr bwMode="auto">
          <a:xfrm>
            <a:off x="4876800" y="2286000"/>
            <a:ext cx="1905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52294" t="52941"/>
          <a:stretch>
            <a:fillRect/>
          </a:stretch>
        </p:blipFill>
        <p:spPr bwMode="auto">
          <a:xfrm>
            <a:off x="7010400" y="4495800"/>
            <a:ext cx="18288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181600" y="35052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95400" y="9144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A. dragon	B. wolf	            C. hare		D. fox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E. tortoise	F. lion	            G. ogre		H. eagle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6800" y="914400"/>
            <a:ext cx="70104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 l="55077"/>
          <a:stretch>
            <a:fillRect/>
          </a:stretch>
        </p:blipFill>
        <p:spPr bwMode="auto">
          <a:xfrm>
            <a:off x="7010400" y="2286000"/>
            <a:ext cx="17526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 r="53184"/>
          <a:stretch>
            <a:fillRect/>
          </a:stretch>
        </p:blipFill>
        <p:spPr bwMode="auto">
          <a:xfrm>
            <a:off x="457200" y="2286000"/>
            <a:ext cx="20574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/>
          <a:srcRect t="52941" r="53211"/>
          <a:stretch>
            <a:fillRect/>
          </a:stretch>
        </p:blipFill>
        <p:spPr bwMode="auto">
          <a:xfrm>
            <a:off x="4953000" y="4495800"/>
            <a:ext cx="19050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/>
          <a:srcRect r="53211" b="55882"/>
          <a:stretch>
            <a:fillRect/>
          </a:stretch>
        </p:blipFill>
        <p:spPr bwMode="auto">
          <a:xfrm>
            <a:off x="381000" y="4495800"/>
            <a:ext cx="21336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/>
          <a:srcRect l="52294" b="51471"/>
          <a:stretch>
            <a:fillRect/>
          </a:stretch>
        </p:blipFill>
        <p:spPr bwMode="auto">
          <a:xfrm>
            <a:off x="2743200" y="4495800"/>
            <a:ext cx="20574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Oval 23"/>
          <p:cNvSpPr/>
          <p:nvPr/>
        </p:nvSpPr>
        <p:spPr>
          <a:xfrm>
            <a:off x="457200" y="33528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1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010400" y="55626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8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53000" y="55626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7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743200" y="54864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6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81000" y="54864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5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0400" y="32766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4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876800" y="32766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3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819400" y="32766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.VnBlack" pitchFamily="34" charset="0"/>
              </a:rPr>
              <a:t>2</a:t>
            </a:r>
            <a:endParaRPr lang="en-US" sz="2000" dirty="0">
              <a:latin typeface=".VnBlack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3810000"/>
            <a:ext cx="175260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g. ogre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5600" y="3810000"/>
            <a:ext cx="175260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f. lion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53000" y="3810000"/>
            <a:ext cx="175260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a. dragon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10400" y="3810000"/>
            <a:ext cx="175260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e. tortoise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3400" y="6013940"/>
            <a:ext cx="175260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d. fox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19400" y="6096000"/>
            <a:ext cx="175260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c. hare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29200" y="6096000"/>
            <a:ext cx="175260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h. eagle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86600" y="6096000"/>
            <a:ext cx="175260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b. wolf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3. Put the adjectives into the correct columns. (Ex. a/ p. 60)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90600" y="914400"/>
          <a:ext cx="7315200" cy="5254030"/>
        </p:xfrm>
        <a:graphic>
          <a:graphicData uri="http://schemas.openxmlformats.org/drawingml/2006/table">
            <a:tbl>
              <a:tblPr/>
              <a:tblGrid>
                <a:gridCol w="1744910"/>
                <a:gridCol w="1912690"/>
                <a:gridCol w="2147582"/>
                <a:gridCol w="1510018"/>
              </a:tblGrid>
              <a:tr h="573028">
                <a:tc>
                  <a:txBody>
                    <a:bodyPr/>
                    <a:lstStyle/>
                    <a:p>
                      <a:pPr marL="101600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/>
                          <a:ea typeface="Arial"/>
                          <a:cs typeface="Arial"/>
                        </a:rPr>
                        <a:t>cheerful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/>
                          <a:ea typeface="Arial"/>
                          <a:cs typeface="Arial"/>
                        </a:rPr>
                        <a:t>generous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/>
                          <a:ea typeface="Arial"/>
                          <a:cs typeface="Arial"/>
                        </a:rPr>
                        <a:t>greedy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/>
                          <a:ea typeface="Arial"/>
                          <a:cs typeface="Arial"/>
                        </a:rPr>
                        <a:t>mean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605">
                <a:tc>
                  <a:txBody>
                    <a:bodyPr/>
                    <a:lstStyle/>
                    <a:p>
                      <a:pPr marL="1016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/>
                          <a:ea typeface="Arial"/>
                          <a:cs typeface="Arial"/>
                        </a:rPr>
                        <a:t>evil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/>
                          <a:ea typeface="Arial"/>
                          <a:cs typeface="Arial"/>
                        </a:rPr>
                        <a:t>cunning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/>
                          <a:ea typeface="Arial"/>
                          <a:cs typeface="Arial"/>
                        </a:rPr>
                        <a:t>wicked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/>
                          <a:ea typeface="Arial"/>
                          <a:cs typeface="Arial"/>
                        </a:rPr>
                        <a:t>kind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0433">
                <a:tc>
                  <a:txBody>
                    <a:bodyPr/>
                    <a:lstStyle/>
                    <a:p>
                      <a:pPr marL="101600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/>
                          <a:ea typeface="Arial"/>
                          <a:cs typeface="Arial"/>
                        </a:rPr>
                        <a:t>fierce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/>
                          <a:ea typeface="Arial"/>
                          <a:cs typeface="Arial"/>
                        </a:rPr>
                        <a:t>cruel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0200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/>
                          <a:ea typeface="Arial"/>
                          <a:cs typeface="Arial"/>
                        </a:rPr>
                        <a:t>brave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82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9988">
                <a:tc gridSpan="2">
                  <a:txBody>
                    <a:bodyPr/>
                    <a:lstStyle/>
                    <a:p>
                      <a:pPr marL="469900"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.VnBodoniH" pitchFamily="34" charset="0"/>
                          <a:ea typeface="Arial"/>
                          <a:cs typeface="Arial"/>
                        </a:rPr>
                        <a:t>Positive</a:t>
                      </a:r>
                      <a:endParaRPr lang="en-US" sz="2400" dirty="0">
                        <a:solidFill>
                          <a:srgbClr val="FF0000"/>
                        </a:solidFill>
                        <a:latin typeface=".VnBodoniH" pitchFamily="34" charset="0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445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.VnBodoniH" pitchFamily="34" charset="0"/>
                          <a:ea typeface="Arial"/>
                          <a:cs typeface="Arial"/>
                        </a:rPr>
                        <a:t>Negative</a:t>
                      </a:r>
                      <a:endParaRPr lang="en-US" sz="2400" dirty="0">
                        <a:solidFill>
                          <a:srgbClr val="FF0000"/>
                        </a:solidFill>
                        <a:latin typeface=".VnBodoniH" pitchFamily="34" charset="0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3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19200" y="4191000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cheerful </a:t>
            </a:r>
            <a:endParaRPr lang="en-US" sz="2800" dirty="0" smtClean="0"/>
          </a:p>
          <a:p>
            <a:r>
              <a:rPr lang="en-US" sz="2800" i="1" dirty="0" smtClean="0"/>
              <a:t>generous</a:t>
            </a:r>
            <a:endParaRPr lang="en-US" sz="2800" b="1" i="1" dirty="0" smtClean="0"/>
          </a:p>
          <a:p>
            <a:r>
              <a:rPr lang="en-US" sz="2800" i="1" dirty="0" smtClean="0"/>
              <a:t>brave</a:t>
            </a:r>
            <a:endParaRPr lang="en-US" sz="2800" b="1" i="1" dirty="0" smtClean="0"/>
          </a:p>
          <a:p>
            <a:r>
              <a:rPr lang="en-US" sz="2800" i="1" dirty="0" smtClean="0"/>
              <a:t>kind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4114800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cruel           mean   </a:t>
            </a:r>
            <a:endParaRPr lang="en-US" sz="2800" b="1" i="1" dirty="0" smtClean="0"/>
          </a:p>
          <a:p>
            <a:r>
              <a:rPr lang="en-US" sz="2800" i="1" dirty="0" smtClean="0"/>
              <a:t>evil           greedy </a:t>
            </a:r>
            <a:endParaRPr lang="en-US" sz="2800" dirty="0" smtClean="0"/>
          </a:p>
          <a:p>
            <a:r>
              <a:rPr lang="en-US" sz="2800" i="1" dirty="0" smtClean="0"/>
              <a:t>wicked       fierce </a:t>
            </a:r>
            <a:endParaRPr lang="en-US" sz="2800" b="1" i="1" dirty="0" smtClean="0"/>
          </a:p>
          <a:p>
            <a:r>
              <a:rPr lang="en-US" sz="2800" i="1" dirty="0" smtClean="0"/>
              <a:t>cunning</a:t>
            </a:r>
            <a:endParaRPr lang="en-US" sz="28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685800" y="1066800"/>
            <a:ext cx="7848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62000" y="304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0000"/>
                </a:solidFill>
              </a:rPr>
              <a:t>4. Now use these adjectives to describe some characters in one of your </a:t>
            </a:r>
            <a:r>
              <a:rPr lang="en-US" sz="2400" b="1" dirty="0" err="1" smtClean="0">
                <a:solidFill>
                  <a:srgbClr val="FF0000"/>
                </a:solidFill>
              </a:rPr>
              <a:t>favourite</a:t>
            </a:r>
            <a:r>
              <a:rPr lang="en-US" sz="2400" b="1" dirty="0" smtClean="0">
                <a:solidFill>
                  <a:srgbClr val="FF0000"/>
                </a:solidFill>
              </a:rPr>
              <a:t> folk tales.  (Ex. 3b p. 60)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2971800"/>
            <a:ext cx="563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1371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* Example: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2362200" y="1219200"/>
            <a:ext cx="5486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There’s a wolf in </a:t>
            </a:r>
            <a:r>
              <a:rPr lang="en-US" sz="2000" i="1" dirty="0" smtClean="0"/>
              <a:t>Little Red Riding</a:t>
            </a:r>
            <a:r>
              <a:rPr lang="en-US" sz="2000" dirty="0" smtClean="0"/>
              <a:t> </a:t>
            </a:r>
            <a:r>
              <a:rPr lang="en-US" sz="2000" i="1" dirty="0" smtClean="0"/>
              <a:t>Hood</a:t>
            </a:r>
            <a:r>
              <a:rPr lang="en-US" sz="2000" dirty="0" smtClean="0"/>
              <a:t>. He’s cunning and wicked.</a:t>
            </a:r>
          </a:p>
          <a:p>
            <a:pPr algn="ctr"/>
            <a:endParaRPr lang="en-US" sz="2000" dirty="0"/>
          </a:p>
        </p:txBody>
      </p:sp>
      <p:sp>
        <p:nvSpPr>
          <p:cNvPr id="18" name="Oval 17"/>
          <p:cNvSpPr/>
          <p:nvPr/>
        </p:nvSpPr>
        <p:spPr>
          <a:xfrm>
            <a:off x="2438400" y="2438400"/>
            <a:ext cx="5486400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There is a fairy in Cinderella.</a:t>
            </a:r>
          </a:p>
          <a:p>
            <a:pPr algn="ctr"/>
            <a:r>
              <a:rPr lang="en-US" sz="2000" dirty="0" smtClean="0"/>
              <a:t> She is kind.</a:t>
            </a:r>
          </a:p>
          <a:p>
            <a:pPr algn="ctr"/>
            <a:endParaRPr lang="en-US" sz="2000" dirty="0"/>
          </a:p>
        </p:txBody>
      </p:sp>
      <p:sp>
        <p:nvSpPr>
          <p:cNvPr id="19" name="Oval 18"/>
          <p:cNvSpPr/>
          <p:nvPr/>
        </p:nvSpPr>
        <p:spPr>
          <a:xfrm>
            <a:off x="2438400" y="3810000"/>
            <a:ext cx="5486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There is a prince in Snow White and Seven Drafts. </a:t>
            </a:r>
          </a:p>
          <a:p>
            <a:pPr algn="ctr"/>
            <a:r>
              <a:rPr lang="en-US" sz="2000" dirty="0" smtClean="0"/>
              <a:t>He is brave.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228600"/>
            <a:ext cx="594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III. PRONUNCIATION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371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1. Listen and repeat. (Ex. 4/ p. 60)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838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.VnExoticH" pitchFamily="34" charset="0"/>
              </a:rPr>
              <a:t>Intonation in exclamatory sentences</a:t>
            </a:r>
            <a:endParaRPr lang="en-US" sz="2400" dirty="0">
              <a:latin typeface=".VnExotic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1905000"/>
            <a:ext cx="6400800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/>
              <a:t>1. What a </a:t>
            </a:r>
            <a:r>
              <a:rPr lang="en-US" sz="2400" dirty="0" err="1" smtClean="0"/>
              <a:t>colourful</a:t>
            </a:r>
            <a:r>
              <a:rPr lang="en-US" sz="2400" dirty="0" smtClean="0"/>
              <a:t> hat she is wearing!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2.  </a:t>
            </a:r>
            <a:r>
              <a:rPr lang="en-US" sz="2400" dirty="0" smtClean="0"/>
              <a:t>What a time we’ve had today!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3. </a:t>
            </a:r>
            <a:r>
              <a:rPr lang="en-US" sz="2400" dirty="0" smtClean="0"/>
              <a:t>What beautiful eyes she has!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4. </a:t>
            </a:r>
            <a:r>
              <a:rPr lang="en-US" sz="2400" dirty="0" smtClean="0"/>
              <a:t>What a nice day it is!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5. </a:t>
            </a:r>
            <a:r>
              <a:rPr lang="en-US" sz="2400" dirty="0" smtClean="0"/>
              <a:t>What good news it is!</a:t>
            </a:r>
          </a:p>
          <a:p>
            <a:endParaRPr lang="en-US" sz="24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 b="26667"/>
          <a:stretch>
            <a:fillRect/>
          </a:stretch>
        </p:blipFill>
        <p:spPr bwMode="auto">
          <a:xfrm>
            <a:off x="1752600" y="5410200"/>
            <a:ext cx="5715000" cy="1219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09800" y="528834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We use falling intonation for exclamatory sentences.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5257800"/>
            <a:ext cx="17956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REMEMBER!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Curved Down Arrow 18"/>
          <p:cNvSpPr/>
          <p:nvPr/>
        </p:nvSpPr>
        <p:spPr>
          <a:xfrm rot="20580426" flipV="1">
            <a:off x="1823828" y="1907810"/>
            <a:ext cx="1081209" cy="127496"/>
          </a:xfrm>
          <a:prstGeom prst="curvedDownArrow">
            <a:avLst>
              <a:gd name="adj1" fmla="val 32349"/>
              <a:gd name="adj2" fmla="val 270000"/>
              <a:gd name="adj3" fmla="val 3977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658823">
            <a:off x="5876676" y="1998647"/>
            <a:ext cx="1001937" cy="193705"/>
          </a:xfrm>
          <a:prstGeom prst="curvedDownArrow">
            <a:avLst>
              <a:gd name="adj1" fmla="val 32349"/>
              <a:gd name="adj2" fmla="val 270000"/>
              <a:gd name="adj3" fmla="val 3977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476</Words>
  <Application>Microsoft Office PowerPoint</Application>
  <PresentationFormat>On-screen Show (4:3)</PresentationFormat>
  <Paragraphs>162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WELCOME TO MY CLASS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The bye bye song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Mr</dc:creator>
  <cp:lastModifiedBy>AD</cp:lastModifiedBy>
  <cp:revision>110</cp:revision>
  <dcterms:created xsi:type="dcterms:W3CDTF">2015-08-01T15:00:19Z</dcterms:created>
  <dcterms:modified xsi:type="dcterms:W3CDTF">2020-02-03T13:38:56Z</dcterms:modified>
</cp:coreProperties>
</file>