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300" r:id="rId2"/>
    <p:sldId id="304" r:id="rId3"/>
    <p:sldId id="302" r:id="rId4"/>
    <p:sldId id="292" r:id="rId5"/>
    <p:sldId id="301" r:id="rId6"/>
    <p:sldId id="335" r:id="rId7"/>
    <p:sldId id="314" r:id="rId8"/>
    <p:sldId id="352" r:id="rId9"/>
    <p:sldId id="354" r:id="rId10"/>
    <p:sldId id="355" r:id="rId11"/>
    <p:sldId id="358" r:id="rId12"/>
    <p:sldId id="361" r:id="rId13"/>
    <p:sldId id="364" r:id="rId14"/>
    <p:sldId id="350" r:id="rId15"/>
    <p:sldId id="327" r:id="rId16"/>
    <p:sldId id="376" r:id="rId17"/>
    <p:sldId id="377" r:id="rId18"/>
    <p:sldId id="366" r:id="rId19"/>
    <p:sldId id="342" r:id="rId20"/>
    <p:sldId id="343" r:id="rId21"/>
    <p:sldId id="368" r:id="rId22"/>
    <p:sldId id="371" r:id="rId23"/>
    <p:sldId id="369" r:id="rId24"/>
    <p:sldId id="372" r:id="rId25"/>
    <p:sldId id="373" r:id="rId26"/>
    <p:sldId id="374" r:id="rId27"/>
    <p:sldId id="345" r:id="rId28"/>
    <p:sldId id="378" r:id="rId29"/>
    <p:sldId id="379" r:id="rId30"/>
    <p:sldId id="380" r:id="rId31"/>
    <p:sldId id="381" r:id="rId32"/>
    <p:sldId id="315" r:id="rId33"/>
    <p:sldId id="383" r:id="rId34"/>
    <p:sldId id="375" r:id="rId35"/>
    <p:sldId id="331" r:id="rId36"/>
    <p:sldId id="328" r:id="rId37"/>
    <p:sldId id="329" r:id="rId38"/>
    <p:sldId id="330" r:id="rId3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45">
          <p15:clr>
            <a:srgbClr val="A4A3A4"/>
          </p15:clr>
        </p15:guide>
        <p15:guide id="2" pos="37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3366FF"/>
    <a:srgbClr val="FF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-48"/>
      </p:cViewPr>
      <p:guideLst>
        <p:guide orient="horz" pos="2245"/>
        <p:guide pos="37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45574C-2A3D-4E49-AFBE-2CB325F2B0E8}" type="datetimeFigureOut">
              <a:rPr lang="en-US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2AA8EC-FC4B-40F9-9728-7DC711ECE0E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14225" cy="686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988" y="-41275"/>
            <a:ext cx="276987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9: </a:t>
            </a: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English in the World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3.1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duhome.com.vn/DHALesson?idGrade=10&amp;idSubject=1&amp;idSeries=118&amp;idTheme=1067&amp;IdLevel=3&amp;idThemeServer=85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5215573" y="2666683"/>
            <a:ext cx="6596062" cy="1736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Unit 9: English in the World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Page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74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25" y="936781"/>
            <a:ext cx="114585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Read the task, underline the keys words.</a:t>
            </a:r>
          </a:p>
        </p:txBody>
      </p:sp>
      <p:sp>
        <p:nvSpPr>
          <p:cNvPr id="14370" name="AutoShape 42"/>
          <p:cNvSpPr>
            <a:spLocks noChangeArrowheads="1"/>
          </p:cNvSpPr>
          <p:nvPr/>
        </p:nvSpPr>
        <p:spPr bwMode="auto">
          <a:xfrm>
            <a:off x="7597952" y="274044"/>
            <a:ext cx="4624221" cy="1345372"/>
          </a:xfrm>
          <a:prstGeom prst="wedgeRoundRectCallout">
            <a:avLst>
              <a:gd name="adj1" fmla="val -68828"/>
              <a:gd name="adj2" fmla="val 20234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/>
            <a:r>
              <a:rPr lang="en-US" sz="2400" dirty="0">
                <a:latin typeface="+mn-lt"/>
              </a:rPr>
              <a:t>someone who you exchange letters with as a hobby, but usually have not met.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17827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– listening </a:t>
            </a: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688796" y="1553042"/>
            <a:ext cx="1085691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</a:rPr>
              <a:t>b. Now, listen and tick (</a:t>
            </a:r>
            <a:r>
              <a:rPr lang="en-US" sz="3200" b="1" dirty="0">
                <a:latin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latin typeface="Calibri" panose="020F0502020204030204" pitchFamily="34" charset="0"/>
              </a:rPr>
              <a:t>) the things Minh used English for</a:t>
            </a:r>
            <a:r>
              <a:rPr lang="en-US" b="1" dirty="0"/>
              <a:t> </a:t>
            </a:r>
          </a:p>
        </p:txBody>
      </p: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836613" y="2149847"/>
            <a:ext cx="8502841" cy="4164858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none" anchor="ctr">
            <a:sp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3200" dirty="0">
                <a:latin typeface="+mn-lt"/>
              </a:rPr>
              <a:t>1. Buying things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2. Chatting to people in America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3. Writing to his American </a:t>
            </a:r>
            <a:r>
              <a:rPr lang="en-US" sz="3200" dirty="0">
                <a:solidFill>
                  <a:schemeClr val="hlink"/>
                </a:solidFill>
                <a:latin typeface="+mn-lt"/>
              </a:rPr>
              <a:t>pen pal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4. Making friends during his </a:t>
            </a:r>
            <a:r>
              <a:rPr lang="en-US" sz="3200" dirty="0">
                <a:solidFill>
                  <a:schemeClr val="hlink"/>
                </a:solidFill>
                <a:latin typeface="+mn-lt"/>
              </a:rPr>
              <a:t>homestay</a:t>
            </a:r>
            <a:r>
              <a:rPr lang="en-US" sz="3200" dirty="0">
                <a:latin typeface="+mn-lt"/>
              </a:rPr>
              <a:t> in Australia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5. Studying English at university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6. Working abroad </a:t>
            </a:r>
          </a:p>
        </p:txBody>
      </p:sp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32307" y="2413801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5007" y="3105819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3419" y="3781783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1832" y="4483505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6119" y="5160876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6119" y="5823963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2114527" y="2056816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3902052" y="2042529"/>
            <a:ext cx="55403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5938814" y="2042529"/>
            <a:ext cx="98298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>
            <a:off x="7054492" y="2056816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 flipV="1">
            <a:off x="8058127" y="2055230"/>
            <a:ext cx="724366" cy="15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 flipV="1">
            <a:off x="8931252" y="2044116"/>
            <a:ext cx="1052512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07" name="Line 23"/>
          <p:cNvSpPr>
            <a:spLocks noChangeShapeType="1"/>
          </p:cNvSpPr>
          <p:nvPr/>
        </p:nvSpPr>
        <p:spPr bwMode="auto">
          <a:xfrm>
            <a:off x="1401405" y="2798337"/>
            <a:ext cx="1096818" cy="992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>
            <a:off x="2579330" y="2798337"/>
            <a:ext cx="907761" cy="992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09" name="Line 25"/>
          <p:cNvSpPr>
            <a:spLocks noChangeShapeType="1"/>
          </p:cNvSpPr>
          <p:nvPr/>
        </p:nvSpPr>
        <p:spPr bwMode="auto">
          <a:xfrm>
            <a:off x="1367695" y="3471033"/>
            <a:ext cx="1393698" cy="124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 flipV="1">
            <a:off x="3245367" y="3463350"/>
            <a:ext cx="1145886" cy="124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1" name="Line 27"/>
          <p:cNvSpPr>
            <a:spLocks noChangeShapeType="1"/>
          </p:cNvSpPr>
          <p:nvPr/>
        </p:nvSpPr>
        <p:spPr bwMode="auto">
          <a:xfrm flipV="1">
            <a:off x="4866070" y="3479228"/>
            <a:ext cx="1229930" cy="4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2" name="Line 28"/>
          <p:cNvSpPr>
            <a:spLocks noChangeShapeType="1"/>
          </p:cNvSpPr>
          <p:nvPr/>
        </p:nvSpPr>
        <p:spPr bwMode="auto">
          <a:xfrm flipV="1">
            <a:off x="1401405" y="4168772"/>
            <a:ext cx="1096817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3" name="Line 29"/>
          <p:cNvSpPr>
            <a:spLocks noChangeShapeType="1"/>
          </p:cNvSpPr>
          <p:nvPr/>
        </p:nvSpPr>
        <p:spPr bwMode="auto">
          <a:xfrm>
            <a:off x="3727450" y="4141788"/>
            <a:ext cx="14144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4" name="Line 30"/>
          <p:cNvSpPr>
            <a:spLocks noChangeShapeType="1"/>
          </p:cNvSpPr>
          <p:nvPr/>
        </p:nvSpPr>
        <p:spPr bwMode="auto">
          <a:xfrm>
            <a:off x="5376862" y="4168775"/>
            <a:ext cx="10398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5" name="Line 31"/>
          <p:cNvSpPr>
            <a:spLocks noChangeShapeType="1"/>
          </p:cNvSpPr>
          <p:nvPr/>
        </p:nvSpPr>
        <p:spPr bwMode="auto">
          <a:xfrm>
            <a:off x="1401405" y="4834856"/>
            <a:ext cx="109681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>
            <a:off x="2613966" y="4834856"/>
            <a:ext cx="122460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7" name="Line 33"/>
          <p:cNvSpPr>
            <a:spLocks noChangeShapeType="1"/>
          </p:cNvSpPr>
          <p:nvPr/>
        </p:nvSpPr>
        <p:spPr bwMode="auto">
          <a:xfrm>
            <a:off x="5695592" y="4836444"/>
            <a:ext cx="1358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8" name="Line 34"/>
          <p:cNvSpPr>
            <a:spLocks noChangeShapeType="1"/>
          </p:cNvSpPr>
          <p:nvPr/>
        </p:nvSpPr>
        <p:spPr bwMode="auto">
          <a:xfrm>
            <a:off x="7719655" y="4834856"/>
            <a:ext cx="13858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19" name="Line 35"/>
          <p:cNvSpPr>
            <a:spLocks noChangeShapeType="1"/>
          </p:cNvSpPr>
          <p:nvPr/>
        </p:nvSpPr>
        <p:spPr bwMode="auto">
          <a:xfrm>
            <a:off x="1367695" y="5526691"/>
            <a:ext cx="1393698" cy="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20" name="Line 36"/>
          <p:cNvSpPr>
            <a:spLocks noChangeShapeType="1"/>
          </p:cNvSpPr>
          <p:nvPr/>
        </p:nvSpPr>
        <p:spPr bwMode="auto">
          <a:xfrm flipV="1">
            <a:off x="2854325" y="5526693"/>
            <a:ext cx="114351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21" name="Line 37"/>
          <p:cNvSpPr>
            <a:spLocks noChangeShapeType="1"/>
          </p:cNvSpPr>
          <p:nvPr/>
        </p:nvSpPr>
        <p:spPr bwMode="auto">
          <a:xfrm flipV="1">
            <a:off x="4524351" y="5536387"/>
            <a:ext cx="1571649" cy="15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22" name="Line 38"/>
          <p:cNvSpPr>
            <a:spLocks noChangeShapeType="1"/>
          </p:cNvSpPr>
          <p:nvPr/>
        </p:nvSpPr>
        <p:spPr bwMode="auto">
          <a:xfrm flipV="1">
            <a:off x="1401405" y="6176896"/>
            <a:ext cx="1347380" cy="30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023" name="Line 39"/>
          <p:cNvSpPr>
            <a:spLocks noChangeShapeType="1"/>
          </p:cNvSpPr>
          <p:nvPr/>
        </p:nvSpPr>
        <p:spPr bwMode="auto">
          <a:xfrm>
            <a:off x="2854325" y="6176896"/>
            <a:ext cx="104772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1" name="AutoShape 43"/>
          <p:cNvSpPr>
            <a:spLocks noChangeArrowheads="1"/>
          </p:cNvSpPr>
          <p:nvPr/>
        </p:nvSpPr>
        <p:spPr bwMode="auto">
          <a:xfrm>
            <a:off x="6316563" y="5061575"/>
            <a:ext cx="5144427" cy="1482725"/>
          </a:xfrm>
          <a:prstGeom prst="wedgeRoundRectCallout">
            <a:avLst>
              <a:gd name="adj1" fmla="val -38713"/>
              <a:gd name="adj2" fmla="val -65741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/>
            <a:r>
              <a:rPr lang="en-US" sz="2400" dirty="0">
                <a:latin typeface="+mn-lt"/>
              </a:rPr>
              <a:t>a type of holiday or </a:t>
            </a:r>
          </a:p>
          <a:p>
            <a:pPr algn="ctr"/>
            <a:r>
              <a:rPr lang="en-US" sz="2400" dirty="0">
                <a:latin typeface="+mn-lt"/>
              </a:rPr>
              <a:t>visit in which you stay in the home of a person you do not know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0" grpId="0" animBg="1"/>
      <p:bldP spid="42001" grpId="0" animBg="1"/>
      <p:bldP spid="42002" grpId="0" animBg="1"/>
      <p:bldP spid="42003" grpId="0" animBg="1"/>
      <p:bldP spid="42004" grpId="0" animBg="1"/>
      <p:bldP spid="42005" grpId="0" animBg="1"/>
      <p:bldP spid="42006" grpId="0" animBg="1"/>
      <p:bldP spid="42007" grpId="0" animBg="1"/>
      <p:bldP spid="42008" grpId="0" animBg="1"/>
      <p:bldP spid="42009" grpId="0" animBg="1"/>
      <p:bldP spid="42010" grpId="0" animBg="1"/>
      <p:bldP spid="42011" grpId="0" animBg="1"/>
      <p:bldP spid="42012" grpId="0" animBg="1"/>
      <p:bldP spid="42013" grpId="0" animBg="1"/>
      <p:bldP spid="42014" grpId="0" animBg="1"/>
      <p:bldP spid="42015" grpId="0" animBg="1"/>
      <p:bldP spid="42016" grpId="0" animBg="1"/>
      <p:bldP spid="42017" grpId="0" animBg="1"/>
      <p:bldP spid="42018" grpId="0" animBg="1"/>
      <p:bldP spid="42019" grpId="0" animBg="1"/>
      <p:bldP spid="42020" grpId="0" animBg="1"/>
      <p:bldP spid="42021" grpId="0" animBg="1"/>
      <p:bldP spid="42022" grpId="0" animBg="1"/>
      <p:bldP spid="42023" grpId="0" animBg="1"/>
      <p:bldP spid="143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25" y="1040130"/>
            <a:ext cx="892873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anose="020F0502020204030204" pitchFamily="34" charset="0"/>
              </a:rPr>
              <a:t>Listen and tick the correct answers.</a:t>
            </a:r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701675" y="1862138"/>
            <a:ext cx="1085691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</a:rPr>
              <a:t>b. Now, listen and tick (</a:t>
            </a:r>
            <a:r>
              <a:rPr lang="en-US" sz="3200" b="1">
                <a:latin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sz="3200" b="1">
                <a:latin typeface="Calibri" panose="020F0502020204030204" pitchFamily="34" charset="0"/>
              </a:rPr>
              <a:t>) the things Minh used English for</a:t>
            </a:r>
            <a:r>
              <a:rPr lang="en-US" b="1"/>
              <a:t> 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836613" y="2724150"/>
            <a:ext cx="8451850" cy="301625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1. Buying things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2. Chatting to people in America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3. Writing to his American pen pal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4. Making friends during his homestay in Australia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5. Studying English at university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6. Working abroad</a:t>
            </a:r>
            <a:r>
              <a:rPr lang="en-US" dirty="0"/>
              <a:t>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26251" y="2825929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6072" y="3299004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4484" y="3768904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2897" y="4238804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37184" y="4722992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37184" y="5192892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Line 12"/>
          <p:cNvSpPr>
            <a:spLocks noChangeShapeType="1"/>
          </p:cNvSpPr>
          <p:nvPr/>
        </p:nvSpPr>
        <p:spPr bwMode="auto">
          <a:xfrm>
            <a:off x="2230438" y="2327275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71" name="Line 13"/>
          <p:cNvSpPr>
            <a:spLocks noChangeShapeType="1"/>
          </p:cNvSpPr>
          <p:nvPr/>
        </p:nvSpPr>
        <p:spPr bwMode="auto">
          <a:xfrm>
            <a:off x="3838575" y="2339975"/>
            <a:ext cx="656431" cy="428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72" name="Line 14"/>
          <p:cNvSpPr>
            <a:spLocks noChangeShapeType="1"/>
          </p:cNvSpPr>
          <p:nvPr/>
        </p:nvSpPr>
        <p:spPr bwMode="auto">
          <a:xfrm flipV="1">
            <a:off x="5965031" y="2312988"/>
            <a:ext cx="894556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73" name="Line 15"/>
          <p:cNvSpPr>
            <a:spLocks noChangeShapeType="1"/>
          </p:cNvSpPr>
          <p:nvPr/>
        </p:nvSpPr>
        <p:spPr bwMode="auto">
          <a:xfrm>
            <a:off x="7080249" y="2339976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74" name="Line 16"/>
          <p:cNvSpPr>
            <a:spLocks noChangeShapeType="1"/>
          </p:cNvSpPr>
          <p:nvPr/>
        </p:nvSpPr>
        <p:spPr bwMode="auto">
          <a:xfrm flipV="1">
            <a:off x="8088653" y="2348726"/>
            <a:ext cx="778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75" name="Line 17"/>
          <p:cNvSpPr>
            <a:spLocks noChangeShapeType="1"/>
          </p:cNvSpPr>
          <p:nvPr/>
        </p:nvSpPr>
        <p:spPr bwMode="auto">
          <a:xfrm flipV="1">
            <a:off x="8980947" y="2346565"/>
            <a:ext cx="1112523" cy="428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76" name="Line 18"/>
          <p:cNvSpPr>
            <a:spLocks noChangeShapeType="1"/>
          </p:cNvSpPr>
          <p:nvPr/>
        </p:nvSpPr>
        <p:spPr bwMode="auto">
          <a:xfrm>
            <a:off x="1357313" y="3171825"/>
            <a:ext cx="1054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Line 19"/>
          <p:cNvSpPr>
            <a:spLocks noChangeShapeType="1"/>
          </p:cNvSpPr>
          <p:nvPr/>
        </p:nvSpPr>
        <p:spPr bwMode="auto">
          <a:xfrm>
            <a:off x="2590800" y="3171825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78" name="Line 20"/>
          <p:cNvSpPr>
            <a:spLocks noChangeShapeType="1"/>
          </p:cNvSpPr>
          <p:nvPr/>
        </p:nvSpPr>
        <p:spPr bwMode="auto">
          <a:xfrm>
            <a:off x="1427163" y="3657600"/>
            <a:ext cx="1206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79" name="Line 21"/>
          <p:cNvSpPr>
            <a:spLocks noChangeShapeType="1"/>
          </p:cNvSpPr>
          <p:nvPr/>
        </p:nvSpPr>
        <p:spPr bwMode="auto">
          <a:xfrm>
            <a:off x="3367088" y="3670300"/>
            <a:ext cx="998537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0" name="Line 22"/>
          <p:cNvSpPr>
            <a:spLocks noChangeShapeType="1"/>
          </p:cNvSpPr>
          <p:nvPr/>
        </p:nvSpPr>
        <p:spPr bwMode="auto">
          <a:xfrm>
            <a:off x="4903788" y="3657600"/>
            <a:ext cx="126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1" name="Line 23"/>
          <p:cNvSpPr>
            <a:spLocks noChangeShapeType="1"/>
          </p:cNvSpPr>
          <p:nvPr/>
        </p:nvSpPr>
        <p:spPr bwMode="auto">
          <a:xfrm>
            <a:off x="1427163" y="4184323"/>
            <a:ext cx="1095375" cy="35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2" name="Line 24"/>
          <p:cNvSpPr>
            <a:spLocks noChangeShapeType="1"/>
          </p:cNvSpPr>
          <p:nvPr/>
        </p:nvSpPr>
        <p:spPr bwMode="auto">
          <a:xfrm>
            <a:off x="3658393" y="4187376"/>
            <a:ext cx="1530295" cy="44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3" name="Line 25"/>
          <p:cNvSpPr>
            <a:spLocks noChangeShapeType="1"/>
          </p:cNvSpPr>
          <p:nvPr/>
        </p:nvSpPr>
        <p:spPr bwMode="auto">
          <a:xfrm>
            <a:off x="5361098" y="4181654"/>
            <a:ext cx="114602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4" name="Line 26"/>
          <p:cNvSpPr>
            <a:spLocks noChangeShapeType="1"/>
          </p:cNvSpPr>
          <p:nvPr/>
        </p:nvSpPr>
        <p:spPr bwMode="auto">
          <a:xfrm>
            <a:off x="1316038" y="4652961"/>
            <a:ext cx="109537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5" name="Line 27"/>
          <p:cNvSpPr>
            <a:spLocks noChangeShapeType="1"/>
          </p:cNvSpPr>
          <p:nvPr/>
        </p:nvSpPr>
        <p:spPr bwMode="auto">
          <a:xfrm>
            <a:off x="2667000" y="4667248"/>
            <a:ext cx="109537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Line 28"/>
          <p:cNvSpPr>
            <a:spLocks noChangeShapeType="1"/>
          </p:cNvSpPr>
          <p:nvPr/>
        </p:nvSpPr>
        <p:spPr bwMode="auto">
          <a:xfrm>
            <a:off x="5721350" y="4656138"/>
            <a:ext cx="1358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7" name="Line 29"/>
          <p:cNvSpPr>
            <a:spLocks noChangeShapeType="1"/>
          </p:cNvSpPr>
          <p:nvPr/>
        </p:nvSpPr>
        <p:spPr bwMode="auto">
          <a:xfrm>
            <a:off x="7745413" y="4654550"/>
            <a:ext cx="13858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Line 30"/>
          <p:cNvSpPr>
            <a:spLocks noChangeShapeType="1"/>
          </p:cNvSpPr>
          <p:nvPr/>
        </p:nvSpPr>
        <p:spPr bwMode="auto">
          <a:xfrm flipV="1">
            <a:off x="1371601" y="5142125"/>
            <a:ext cx="1414463" cy="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9" name="Line 31"/>
          <p:cNvSpPr>
            <a:spLocks noChangeShapeType="1"/>
          </p:cNvSpPr>
          <p:nvPr/>
        </p:nvSpPr>
        <p:spPr bwMode="auto">
          <a:xfrm>
            <a:off x="2930525" y="5142125"/>
            <a:ext cx="10953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90" name="Line 32"/>
          <p:cNvSpPr>
            <a:spLocks noChangeShapeType="1"/>
          </p:cNvSpPr>
          <p:nvPr/>
        </p:nvSpPr>
        <p:spPr bwMode="auto">
          <a:xfrm>
            <a:off x="4641850" y="5126038"/>
            <a:ext cx="1414463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91" name="Line 33"/>
          <p:cNvSpPr>
            <a:spLocks noChangeShapeType="1"/>
          </p:cNvSpPr>
          <p:nvPr/>
        </p:nvSpPr>
        <p:spPr bwMode="auto">
          <a:xfrm>
            <a:off x="1524000" y="5624513"/>
            <a:ext cx="1081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92" name="Line 34"/>
          <p:cNvSpPr>
            <a:spLocks noChangeShapeType="1"/>
          </p:cNvSpPr>
          <p:nvPr/>
        </p:nvSpPr>
        <p:spPr bwMode="auto">
          <a:xfrm flipV="1">
            <a:off x="2826083" y="5626186"/>
            <a:ext cx="1199817" cy="13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438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45093" name="Text Box 37"/>
          <p:cNvSpPr txBox="1">
            <a:spLocks noChangeArrowheads="1"/>
          </p:cNvSpPr>
          <p:nvPr/>
        </p:nvSpPr>
        <p:spPr bwMode="auto">
          <a:xfrm>
            <a:off x="4121536" y="5730587"/>
            <a:ext cx="510540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WHAT ARE YOUR ANSWERS?</a:t>
            </a:r>
          </a:p>
        </p:txBody>
      </p:sp>
      <p:pic>
        <p:nvPicPr>
          <p:cNvPr id="3" name="CD2-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9545" y="986790"/>
            <a:ext cx="821690" cy="821690"/>
          </a:xfrm>
          <a:prstGeom prst="rect">
            <a:avLst/>
          </a:prstGeom>
        </p:spPr>
      </p:pic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347604" y="1071401"/>
            <a:ext cx="218193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FIRST TIME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92795" y="56451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9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438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33425" y="1040130"/>
            <a:ext cx="725233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Listen again and check.</a:t>
            </a:r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366713" y="1947863"/>
            <a:ext cx="11361737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anose="020F0502020204030204" pitchFamily="34" charset="0"/>
              </a:rPr>
              <a:t>...When my parents took me to America for the first time, I could buy things in English, …..</a:t>
            </a:r>
            <a:endParaRPr lang="en-US" sz="3200">
              <a:latin typeface="Calibri" panose="020F0502020204030204" pitchFamily="34" charset="0"/>
            </a:endParaRP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939800" y="3052763"/>
            <a:ext cx="28067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anose="020F0502020204030204" pitchFamily="34" charset="0"/>
              </a:rPr>
              <a:t>1. Buying things</a:t>
            </a:r>
          </a:p>
        </p:txBody>
      </p:sp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3138" y="3157538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4188" y="4289425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9750" y="5791200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10017125" y="2424113"/>
            <a:ext cx="1025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444500" y="2908300"/>
            <a:ext cx="3284538" cy="26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4778375" y="3130550"/>
            <a:ext cx="376238" cy="488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16396" name="Rectangle 16"/>
          <p:cNvSpPr>
            <a:spLocks noChangeArrowheads="1"/>
          </p:cNvSpPr>
          <p:nvPr/>
        </p:nvSpPr>
        <p:spPr bwMode="auto">
          <a:xfrm>
            <a:off x="314325" y="3589338"/>
            <a:ext cx="6288088" cy="57943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i="1">
                <a:latin typeface="Calibri" panose="020F0502020204030204" pitchFamily="34" charset="0"/>
              </a:rPr>
              <a:t>…but I couldn't talk to people at all… </a:t>
            </a:r>
            <a:endParaRPr lang="en-US" sz="3200">
              <a:latin typeface="Calibri" panose="020F0502020204030204" pitchFamily="34" charset="0"/>
            </a:endParaRPr>
          </a:p>
        </p:txBody>
      </p:sp>
      <p:sp>
        <p:nvSpPr>
          <p:cNvPr id="16397" name="Rectangle 17"/>
          <p:cNvSpPr>
            <a:spLocks noChangeArrowheads="1"/>
          </p:cNvSpPr>
          <p:nvPr/>
        </p:nvSpPr>
        <p:spPr bwMode="auto">
          <a:xfrm>
            <a:off x="938213" y="4156075"/>
            <a:ext cx="558006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anose="020F0502020204030204" pitchFamily="34" charset="0"/>
              </a:rPr>
              <a:t>2. Chatting to people in America</a:t>
            </a:r>
            <a:r>
              <a:rPr lang="en-US"/>
              <a:t> </a:t>
            </a:r>
          </a:p>
        </p:txBody>
      </p:sp>
      <p:sp>
        <p:nvSpPr>
          <p:cNvPr id="16398" name="Rectangle 18"/>
          <p:cNvSpPr>
            <a:spLocks noChangeArrowheads="1"/>
          </p:cNvSpPr>
          <p:nvPr/>
        </p:nvSpPr>
        <p:spPr bwMode="auto">
          <a:xfrm>
            <a:off x="342900" y="4695825"/>
            <a:ext cx="10734675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anose="020F0502020204030204" pitchFamily="34" charset="0"/>
              </a:rPr>
              <a:t>…I got a British pen pal, Tom – it was fun to write to someone and read about his daily life….</a:t>
            </a:r>
            <a:endParaRPr lang="en-US"/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 flipV="1">
            <a:off x="1344613" y="4068763"/>
            <a:ext cx="2230437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 flipV="1">
            <a:off x="1605516" y="5167312"/>
            <a:ext cx="2566434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6401" name="Rectangle 23"/>
          <p:cNvSpPr>
            <a:spLocks noChangeArrowheads="1"/>
          </p:cNvSpPr>
          <p:nvPr/>
        </p:nvSpPr>
        <p:spPr bwMode="auto">
          <a:xfrm>
            <a:off x="906463" y="5729288"/>
            <a:ext cx="590073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anose="020F0502020204030204" pitchFamily="34" charset="0"/>
              </a:rPr>
              <a:t>3. Writing to his American pen pal </a:t>
            </a:r>
          </a:p>
        </p:txBody>
      </p:sp>
      <p:pic>
        <p:nvPicPr>
          <p:cNvPr id="4" name="SB-TRACK 2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2795" y="960120"/>
            <a:ext cx="872490" cy="872490"/>
          </a:xfrm>
          <a:prstGeom prst="rect">
            <a:avLst/>
          </a:prstGeom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154909" y="1072833"/>
            <a:ext cx="2594676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SECOND TIME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92795" y="56451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8141" grpId="0" animBg="1"/>
      <p:bldP spid="48142" grpId="0" animBg="1"/>
      <p:bldP spid="48143" grpId="0"/>
      <p:bldP spid="48147" grpId="0" animBg="1"/>
      <p:bldP spid="48148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013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668338" y="1752600"/>
            <a:ext cx="10834687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anose="020F0502020204030204" pitchFamily="34" charset="0"/>
              </a:rPr>
              <a:t>…Later, I did a homestay in Australia and made some foreign friends…</a:t>
            </a:r>
            <a:endParaRPr lang="en-US"/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1068388" y="2784475"/>
            <a:ext cx="8543925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anose="020F0502020204030204" pitchFamily="34" charset="0"/>
              </a:rPr>
              <a:t>4. Making friends during his homestay in Australia</a:t>
            </a:r>
            <a:r>
              <a:rPr lang="en-US" sz="3200" i="1">
                <a:latin typeface="Calibri" panose="020F0502020204030204" pitchFamily="34" charset="0"/>
              </a:rPr>
              <a:t> </a:t>
            </a:r>
            <a:br>
              <a:rPr lang="en-US" sz="3200" i="1">
                <a:latin typeface="Calibri" panose="020F0502020204030204" pitchFamily="34" charset="0"/>
              </a:rPr>
            </a:br>
            <a:endParaRPr lang="en-US" sz="3200" i="1">
              <a:latin typeface="Calibri" panose="020F0502020204030204" pitchFamily="34" charset="0"/>
            </a:endParaRPr>
          </a:p>
        </p:txBody>
      </p:sp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9638" y="2876550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2243470" y="2243136"/>
            <a:ext cx="4493880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7561595" y="2243133"/>
            <a:ext cx="3113493" cy="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V="1">
            <a:off x="733424" y="2727324"/>
            <a:ext cx="116980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Rectangle 13"/>
          <p:cNvSpPr>
            <a:spLocks noChangeArrowheads="1"/>
          </p:cNvSpPr>
          <p:nvPr/>
        </p:nvSpPr>
        <p:spPr bwMode="auto">
          <a:xfrm>
            <a:off x="617538" y="3375025"/>
            <a:ext cx="10983912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anose="020F0502020204030204" pitchFamily="34" charset="0"/>
              </a:rPr>
              <a:t>…Then, I got into a good university to study business – I think my English score helped a lot…</a:t>
            </a:r>
            <a:endParaRPr lang="en-US" sz="3200">
              <a:latin typeface="Calibri" panose="020F0502020204030204" pitchFamily="34" charset="0"/>
            </a:endParaRPr>
          </a:p>
        </p:txBody>
      </p:sp>
      <p:sp>
        <p:nvSpPr>
          <p:cNvPr id="17419" name="Rectangle 14"/>
          <p:cNvSpPr>
            <a:spLocks noChangeArrowheads="1"/>
          </p:cNvSpPr>
          <p:nvPr/>
        </p:nvSpPr>
        <p:spPr bwMode="auto">
          <a:xfrm>
            <a:off x="579438" y="4849813"/>
            <a:ext cx="11036300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anose="020F0502020204030204" pitchFamily="34" charset="0"/>
              </a:rPr>
              <a:t>…Finally, of course, I got a job in banking and had the chance to work in London…</a:t>
            </a:r>
            <a:endParaRPr lang="en-US"/>
          </a:p>
        </p:txBody>
      </p:sp>
      <p:sp>
        <p:nvSpPr>
          <p:cNvPr id="17420" name="Rectangle 15"/>
          <p:cNvSpPr>
            <a:spLocks noChangeArrowheads="1"/>
          </p:cNvSpPr>
          <p:nvPr/>
        </p:nvSpPr>
        <p:spPr bwMode="auto">
          <a:xfrm>
            <a:off x="1066800" y="4381500"/>
            <a:ext cx="5481638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anose="020F0502020204030204" pitchFamily="34" charset="0"/>
              </a:rPr>
              <a:t>5. Studying English at university</a:t>
            </a:r>
            <a:r>
              <a:rPr lang="en-US"/>
              <a:t> </a:t>
            </a:r>
          </a:p>
        </p:txBody>
      </p:sp>
      <p:sp>
        <p:nvSpPr>
          <p:cNvPr id="17421" name="Rectangle 16"/>
          <p:cNvSpPr>
            <a:spLocks noChangeArrowheads="1"/>
          </p:cNvSpPr>
          <p:nvPr/>
        </p:nvSpPr>
        <p:spPr bwMode="auto">
          <a:xfrm>
            <a:off x="1052513" y="5853113"/>
            <a:ext cx="331787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anose="020F0502020204030204" pitchFamily="34" charset="0"/>
              </a:rPr>
              <a:t>6. Working abroad</a:t>
            </a:r>
            <a:r>
              <a:rPr lang="en-US"/>
              <a:t> </a:t>
            </a:r>
          </a:p>
        </p:txBody>
      </p:sp>
      <p:pic>
        <p:nvPicPr>
          <p:cNvPr id="17422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7350" y="4443413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8488" y="5972175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9" name="Line 19"/>
          <p:cNvSpPr>
            <a:spLocks noChangeShapeType="1"/>
          </p:cNvSpPr>
          <p:nvPr/>
        </p:nvSpPr>
        <p:spPr bwMode="auto">
          <a:xfrm flipV="1">
            <a:off x="2006601" y="3865562"/>
            <a:ext cx="7254358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>
            <a:off x="3806825" y="5338762"/>
            <a:ext cx="3465845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 flipV="1">
            <a:off x="735013" y="5826125"/>
            <a:ext cx="2422857" cy="126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4403725" y="5943600"/>
            <a:ext cx="376238" cy="488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6" name="Rectangle 1"/>
          <p:cNvSpPr/>
          <p:nvPr/>
        </p:nvSpPr>
        <p:spPr>
          <a:xfrm>
            <a:off x="733425" y="1040130"/>
            <a:ext cx="725233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Listen again and check.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154909" y="1072833"/>
            <a:ext cx="2594676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SECOND TIME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9779000" y="2854325"/>
            <a:ext cx="376238" cy="488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</a:p>
        </p:txBody>
      </p:sp>
      <p:pic>
        <p:nvPicPr>
          <p:cNvPr id="3" name="SB-TRACK 22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3075" y="824865"/>
            <a:ext cx="806450" cy="8064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392795" y="56451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7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10" grpId="0" animBg="1"/>
      <p:bldP spid="51211" grpId="0" animBg="1"/>
      <p:bldP spid="51212" grpId="0" animBg="1"/>
      <p:bldP spid="51219" grpId="0" animBg="1"/>
      <p:bldP spid="51220" grpId="0" animBg="1"/>
      <p:bldP spid="51221" grpId="0" animBg="1"/>
      <p:bldP spid="51222" grpId="0"/>
      <p:bldP spid="5122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96000" y="854838"/>
            <a:ext cx="11729837" cy="55953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i="1" dirty="0">
                <a:solidFill>
                  <a:srgbClr val="0000CC"/>
                </a:solidFill>
                <a:latin typeface="Calibri" panose="020F0502020204030204" pitchFamily="34" charset="0"/>
              </a:rPr>
              <a:t>M</a:t>
            </a:r>
            <a:r>
              <a:rPr lang="en-US" sz="3000" i="1" dirty="0">
                <a:solidFill>
                  <a:srgbClr val="0000CC"/>
                </a:solidFill>
                <a:latin typeface="Calibri" panose="020F0502020204030204" pitchFamily="34" charset="0"/>
              </a:rPr>
              <a:t>: Hi, I'm Minh. I work for an international bank. I'd like to talk about how English changed my life. When I was your age, I didn't think English was so important. When my parents took me to America for the first time, I could buy things in English, but I couldn't talk to people at all. It was a big shock! So, I decided to study harder. I got a British pen pal, Tom – it was fun to write to someone and read about his daily life. Later, I did a homestay in Australia and made some foreign friends. Then, I got into a good university to study business – I think my English score helped a lot. Finally, of course, I got a job in banking and had the chance to work in London. I'm so glad I decided to study English.</a:t>
            </a:r>
            <a:endParaRPr lang="en-US" sz="3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" y="371475"/>
            <a:ext cx="1939925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Audio Scripts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57275" y="1277938"/>
            <a:ext cx="3989388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 in pairs</a:t>
            </a:r>
            <a:endParaRPr lang="en-US" sz="54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843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925" y="469900"/>
            <a:ext cx="3984625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554038" y="2902845"/>
            <a:ext cx="9942244" cy="1952625"/>
          </a:xfrm>
          <a:prstGeom prst="wedgeRoundRectCallout">
            <a:avLst>
              <a:gd name="adj1" fmla="val 47162"/>
              <a:gd name="adj2" fmla="val 2488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i="1" dirty="0">
                <a:solidFill>
                  <a:srgbClr val="0070C0"/>
                </a:solidFill>
                <a:latin typeface="Calibri" panose="020F0502020204030204" pitchFamily="34" charset="0"/>
              </a:rPr>
              <a:t>Do you think English is important to you? How can it help you in the future?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4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Post - listening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" y="315595"/>
            <a:ext cx="10779760" cy="6123940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6319520" y="767715"/>
            <a:ext cx="5872480" cy="608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</a:rPr>
              <a:t>FURTHER PRACTICE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61431" y="407749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WB, page 54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6835" y="2678582"/>
            <a:ext cx="9839455" cy="356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1. Ms. </a:t>
            </a:r>
            <a:r>
              <a:rPr lang="en-US" sz="2800" dirty="0" err="1">
                <a:solidFill>
                  <a:srgbClr val="000000"/>
                </a:solidFill>
                <a:latin typeface="+mn-lt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wants to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use English at work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work in another country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2. The interviewer asked about her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school life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work experience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3. She is working in a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restaurant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café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now.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4. The customer complained about his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food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drink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5. The interviewer thinks she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did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didn't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 do 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the right thing.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6835" y="781581"/>
            <a:ext cx="869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</a:rPr>
              <a:t>a. Listen to a job interview. What job is </a:t>
            </a:r>
            <a:r>
              <a:rPr lang="en-US" sz="2800" b="1" dirty="0" err="1">
                <a:latin typeface="+mn-lt"/>
              </a:rPr>
              <a:t>Hà</a:t>
            </a:r>
            <a:r>
              <a:rPr lang="en-US" sz="2800" b="1" dirty="0">
                <a:latin typeface="+mn-lt"/>
              </a:rPr>
              <a:t> applying for?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6835" y="2288509"/>
            <a:ext cx="6748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+mn-lt"/>
              </a:rPr>
              <a:t>b. Now, listen and circle the correct word(s).</a:t>
            </a:r>
            <a:endParaRPr lang="en-US" sz="2800" b="1" dirty="0">
              <a:solidFill>
                <a:srgbClr val="2680FF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519" y="309456"/>
            <a:ext cx="2949354" cy="5232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6835" y="1431075"/>
            <a:ext cx="2758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+mn-lt"/>
              </a:rPr>
              <a:t>1. English teacher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9954" y="1417023"/>
            <a:ext cx="2398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+mn-lt"/>
              </a:rPr>
              <a:t>2. hotel worker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06194" y="1431075"/>
            <a:ext cx="1746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+mn-lt"/>
              </a:rPr>
              <a:t>3. waitress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49" y="846200"/>
            <a:ext cx="620722" cy="606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49" y="2348549"/>
            <a:ext cx="594582" cy="580754"/>
          </a:xfrm>
          <a:prstGeom prst="rect">
            <a:avLst/>
          </a:prstGeom>
        </p:spPr>
      </p:pic>
      <p:pic>
        <p:nvPicPr>
          <p:cNvPr id="14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1269" y="308948"/>
            <a:ext cx="609600" cy="6096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378817" y="3287331"/>
            <a:ext cx="264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150180" y="4006402"/>
            <a:ext cx="24611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69866" y="4688981"/>
            <a:ext cx="6519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53212" y="5420930"/>
            <a:ext cx="826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95010" y="6139426"/>
            <a:ext cx="429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6150610" y="41338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0" y="1304925"/>
            <a:ext cx="102616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each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4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8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2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64" y="350874"/>
            <a:ext cx="8970335" cy="612435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4213" y="474663"/>
            <a:ext cx="3113087" cy="1296987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850" y="1460500"/>
            <a:ext cx="4086225" cy="835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1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- reading</a:t>
            </a:r>
          </a:p>
        </p:txBody>
      </p:sp>
      <p:sp>
        <p:nvSpPr>
          <p:cNvPr id="3" name="Rectangle 1"/>
          <p:cNvSpPr/>
          <p:nvPr/>
        </p:nvSpPr>
        <p:spPr>
          <a:xfrm>
            <a:off x="733425" y="98266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Read the instruction, underline the key words.</a:t>
            </a:r>
          </a:p>
        </p:txBody>
      </p:sp>
      <p:sp>
        <p:nvSpPr>
          <p:cNvPr id="21507" name="Rectangle 15"/>
          <p:cNvSpPr>
            <a:spLocks noChangeArrowheads="1"/>
          </p:cNvSpPr>
          <p:nvPr/>
        </p:nvSpPr>
        <p:spPr bwMode="auto">
          <a:xfrm>
            <a:off x="673100" y="2133600"/>
            <a:ext cx="8634413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anose="020F0502020204030204" pitchFamily="34" charset="0"/>
              </a:rPr>
              <a:t>a. Read the postcard. Which country is An visiting? </a:t>
            </a:r>
            <a:br>
              <a:rPr lang="en-US" sz="3200">
                <a:latin typeface="Calibri" panose="020F0502020204030204" pitchFamily="34" charset="0"/>
              </a:rPr>
            </a:br>
            <a:endParaRPr lang="en-US" sz="3200">
              <a:latin typeface="Calibri" panose="020F0502020204030204" pitchFamily="34" charset="0"/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204913" y="2632075"/>
            <a:ext cx="7064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2840038" y="2617788"/>
            <a:ext cx="1204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4460875" y="2617788"/>
            <a:ext cx="2203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7231063" y="2632075"/>
            <a:ext cx="347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7785100" y="2633663"/>
            <a:ext cx="1066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0" animBg="1"/>
      <p:bldP spid="26641" grpId="0" animBg="1"/>
      <p:bldP spid="26642" grpId="0" animBg="1"/>
      <p:bldP spid="26643" grpId="0" animBg="1"/>
      <p:bldP spid="266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LESSSON OUTLINE</a:t>
            </a:r>
          </a:p>
        </p:txBody>
      </p:sp>
      <p:pic>
        <p:nvPicPr>
          <p:cNvPr id="614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925" y="15732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2863850" y="5543550"/>
            <a:ext cx="2378075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89200" y="2754313"/>
            <a:ext cx="3975100" cy="809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50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9038" y="3887788"/>
            <a:ext cx="4052887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331" y="481487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1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988554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200" i="1" dirty="0">
                <a:solidFill>
                  <a:srgbClr val="0000CC"/>
                </a:solidFill>
                <a:latin typeface="Calibri" panose="020F0502020204030204" pitchFamily="34" charset="0"/>
              </a:rPr>
              <a:t>Skim the email to find out the answer.</a:t>
            </a:r>
          </a:p>
        </p:txBody>
      </p:sp>
      <p:sp>
        <p:nvSpPr>
          <p:cNvPr id="22531" name="Rectangle 16"/>
          <p:cNvSpPr>
            <a:spLocks noChangeArrowheads="1"/>
          </p:cNvSpPr>
          <p:nvPr/>
        </p:nvSpPr>
        <p:spPr bwMode="auto">
          <a:xfrm>
            <a:off x="441325" y="869415"/>
            <a:ext cx="11476038" cy="57563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</a:rPr>
              <a:t>Hi Kim,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Love,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An </a:t>
            </a:r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568325" y="1821197"/>
            <a:ext cx="54578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636588" y="3694829"/>
            <a:ext cx="48069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5641617" y="3706299"/>
            <a:ext cx="54578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8604312" y="500704"/>
            <a:ext cx="2021245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latin typeface="Calibri" panose="020F0502020204030204" pitchFamily="34" charset="0"/>
              </a:rPr>
              <a:t>Canada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150" y="432247"/>
            <a:ext cx="695441" cy="67926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324215" y="113220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7665" grpId="0" animBg="1"/>
      <p:bldP spid="27666" grpId="0" animBg="1"/>
      <p:bldP spid="27667" grpId="0" animBg="1"/>
      <p:bldP spid="27668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1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- reading</a:t>
            </a:r>
          </a:p>
        </p:txBody>
      </p:sp>
      <p:sp>
        <p:nvSpPr>
          <p:cNvPr id="3" name="Rectangle 1"/>
          <p:cNvSpPr/>
          <p:nvPr/>
        </p:nvSpPr>
        <p:spPr>
          <a:xfrm>
            <a:off x="733425" y="98266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Read the task, underline the key words.</a:t>
            </a:r>
          </a:p>
        </p:txBody>
      </p:sp>
      <p:pic>
        <p:nvPicPr>
          <p:cNvPr id="2355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1811338"/>
            <a:ext cx="10466388" cy="419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2424113" y="2380200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4240213" y="2351625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5181600" y="2351625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6481763" y="2365912"/>
            <a:ext cx="831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1800225" y="3014149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2686050" y="3028437"/>
            <a:ext cx="971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4267200" y="3001449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>
            <a:off x="2549346" y="3756765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4405134" y="3728190"/>
            <a:ext cx="14684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6567309" y="3742477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1730375" y="4420519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>
            <a:off x="2465388" y="4406231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>
            <a:off x="3686175" y="4420519"/>
            <a:ext cx="50006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681538" y="4434806"/>
            <a:ext cx="21066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2520950" y="5121501"/>
            <a:ext cx="5000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>
            <a:off x="3657600" y="5135789"/>
            <a:ext cx="14827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>
            <a:off x="5387975" y="5121501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6386513" y="5135789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>
            <a:off x="1758950" y="5902575"/>
            <a:ext cx="4714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>
            <a:off x="3089275" y="5888287"/>
            <a:ext cx="55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 flipV="1">
            <a:off x="3836988" y="5888287"/>
            <a:ext cx="88741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32"/>
          <p:cNvSpPr>
            <a:spLocks noChangeShapeType="1"/>
          </p:cNvSpPr>
          <p:nvPr/>
        </p:nvSpPr>
        <p:spPr bwMode="auto">
          <a:xfrm flipV="1">
            <a:off x="5445125" y="5874000"/>
            <a:ext cx="1566863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33"/>
          <p:cNvSpPr>
            <a:spLocks noChangeShapeType="1"/>
          </p:cNvSpPr>
          <p:nvPr/>
        </p:nvSpPr>
        <p:spPr bwMode="auto">
          <a:xfrm>
            <a:off x="7661275" y="5916862"/>
            <a:ext cx="11636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34"/>
          <p:cNvSpPr>
            <a:spLocks noChangeShapeType="1"/>
          </p:cNvSpPr>
          <p:nvPr/>
        </p:nvSpPr>
        <p:spPr bwMode="auto">
          <a:xfrm>
            <a:off x="9628188" y="5889875"/>
            <a:ext cx="1066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 animBg="1"/>
      <p:bldP spid="33804" grpId="0" animBg="1"/>
      <p:bldP spid="33805" grpId="0" animBg="1"/>
      <p:bldP spid="33806" grpId="0" animBg="1"/>
      <p:bldP spid="33807" grpId="0" animBg="1"/>
      <p:bldP spid="33808" grpId="0" animBg="1"/>
      <p:bldP spid="33809" grpId="0" animBg="1"/>
      <p:bldP spid="33810" grpId="0" animBg="1"/>
      <p:bldP spid="33811" grpId="0" animBg="1"/>
      <p:bldP spid="33812" grpId="0" animBg="1"/>
      <p:bldP spid="33813" grpId="0" animBg="1"/>
      <p:bldP spid="33814" grpId="0" animBg="1"/>
      <p:bldP spid="33815" grpId="0" animBg="1"/>
      <p:bldP spid="33816" grpId="0" animBg="1"/>
      <p:bldP spid="33817" grpId="0" animBg="1"/>
      <p:bldP spid="33818" grpId="0" animBg="1"/>
      <p:bldP spid="33819" grpId="0" animBg="1"/>
      <p:bldP spid="33820" grpId="0" animBg="1"/>
      <p:bldP spid="33821" grpId="0" animBg="1"/>
      <p:bldP spid="33822" grpId="0" animBg="1"/>
      <p:bldP spid="33823" grpId="0" animBg="1"/>
      <p:bldP spid="33824" grpId="0" animBg="1"/>
      <p:bldP spid="33825" grpId="0" animBg="1"/>
      <p:bldP spid="338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6472863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Scan the email to find out the answer.</a:t>
            </a:r>
          </a:p>
        </p:txBody>
      </p:sp>
      <p:sp>
        <p:nvSpPr>
          <p:cNvPr id="24579" name="Rectangle 16"/>
          <p:cNvSpPr>
            <a:spLocks noChangeArrowheads="1"/>
          </p:cNvSpPr>
          <p:nvPr/>
        </p:nvSpPr>
        <p:spPr bwMode="auto">
          <a:xfrm>
            <a:off x="274638" y="1301750"/>
            <a:ext cx="11917362" cy="521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Hi Kim,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Love,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An 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219450" y="966788"/>
            <a:ext cx="494982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</a:rPr>
              <a:t>1. An's English is improving.</a:t>
            </a:r>
            <a:r>
              <a:rPr lang="en-US" sz="320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6192838" y="2178050"/>
            <a:ext cx="57213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V="1">
            <a:off x="387350" y="2578100"/>
            <a:ext cx="25765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8062913" y="955675"/>
            <a:ext cx="10668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True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109" y="391163"/>
            <a:ext cx="655518" cy="640273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120630" y="424815"/>
            <a:ext cx="20434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 animBg="1"/>
      <p:bldP spid="3687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" panose="020F0502020204030204" pitchFamily="34" charset="0"/>
              </a:rPr>
              <a:t>Scan the email to find out the answer</a:t>
            </a:r>
          </a:p>
        </p:txBody>
      </p:sp>
      <p:sp>
        <p:nvSpPr>
          <p:cNvPr id="25603" name="Rectangle 16"/>
          <p:cNvSpPr>
            <a:spLocks noChangeArrowheads="1"/>
          </p:cNvSpPr>
          <p:nvPr/>
        </p:nvSpPr>
        <p:spPr bwMode="auto">
          <a:xfrm>
            <a:off x="188913" y="1295400"/>
            <a:ext cx="11917362" cy="521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Hi Kim,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Love,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An </a:t>
            </a:r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2754313" y="1004888"/>
            <a:ext cx="638492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</a:rPr>
              <a:t>2. She went to the aquarium by taxi.</a:t>
            </a:r>
            <a:r>
              <a:rPr lang="en-US"/>
              <a:t> </a:t>
            </a: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4697413" y="2590800"/>
            <a:ext cx="6248400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9029700" y="998538"/>
            <a:ext cx="141287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False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745" y="342900"/>
            <a:ext cx="709930" cy="69405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027920" y="360045"/>
            <a:ext cx="21640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4827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" panose="020F0502020204030204" pitchFamily="34" charset="0"/>
              </a:rPr>
              <a:t>Scan the email to find out the answer</a:t>
            </a:r>
          </a:p>
        </p:txBody>
      </p:sp>
      <p:sp>
        <p:nvSpPr>
          <p:cNvPr id="26627" name="Rectangle 16"/>
          <p:cNvSpPr>
            <a:spLocks noChangeArrowheads="1"/>
          </p:cNvSpPr>
          <p:nvPr/>
        </p:nvSpPr>
        <p:spPr bwMode="auto">
          <a:xfrm>
            <a:off x="188913" y="1295400"/>
            <a:ext cx="11917362" cy="521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2800">
                <a:latin typeface="Calibri" panose="020F0502020204030204" pitchFamily="34" charset="0"/>
              </a:rPr>
              <a:t>Hi Kim,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Love,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An 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2768600" y="963613"/>
            <a:ext cx="59309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</a:rPr>
              <a:t>3. An went to see a hockey game. 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8596313" y="955675"/>
            <a:ext cx="174466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True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687638" y="3436938"/>
            <a:ext cx="5527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665" y="403860"/>
            <a:ext cx="702310" cy="6864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834880" y="336550"/>
            <a:ext cx="23571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895" grpId="0"/>
      <p:bldP spid="37896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" panose="020F0502020204030204" pitchFamily="34" charset="0"/>
              </a:rPr>
              <a:t>Scan the email to find out the answer</a:t>
            </a:r>
          </a:p>
        </p:txBody>
      </p:sp>
      <p:sp>
        <p:nvSpPr>
          <p:cNvPr id="27651" name="Rectangle 16"/>
          <p:cNvSpPr>
            <a:spLocks noChangeArrowheads="1"/>
          </p:cNvSpPr>
          <p:nvPr/>
        </p:nvSpPr>
        <p:spPr bwMode="auto">
          <a:xfrm>
            <a:off x="188913" y="1281113"/>
            <a:ext cx="11917362" cy="521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Hi Kim,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Love,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An 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2932113" y="946150"/>
            <a:ext cx="6059487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</a:rPr>
              <a:t>4. She met a Canadian called Troy. </a:t>
            </a: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2365117" y="3854598"/>
            <a:ext cx="5430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8988425" y="931863"/>
            <a:ext cx="103822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True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230" y="319405"/>
            <a:ext cx="640715" cy="6267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281920" y="388620"/>
            <a:ext cx="19100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8919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" panose="020F0502020204030204" pitchFamily="34" charset="0"/>
              </a:rPr>
              <a:t>Scan the email to find out the answer</a:t>
            </a:r>
          </a:p>
        </p:txBody>
      </p:sp>
      <p:sp>
        <p:nvSpPr>
          <p:cNvPr id="28675" name="Rectangle 16"/>
          <p:cNvSpPr>
            <a:spLocks noChangeArrowheads="1"/>
          </p:cNvSpPr>
          <p:nvPr/>
        </p:nvSpPr>
        <p:spPr bwMode="auto">
          <a:xfrm>
            <a:off x="188913" y="1281113"/>
            <a:ext cx="11917362" cy="521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2800">
                <a:latin typeface="Calibri" panose="020F0502020204030204" pitchFamily="34" charset="0"/>
              </a:rPr>
              <a:t>Hi Kim,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Love,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An 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068388" y="935038"/>
            <a:ext cx="10015537" cy="85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</a:rPr>
              <a:t>5. An will stay longer in Vancouver to practice her English.</a:t>
            </a:r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V="1">
            <a:off x="7867650" y="4683125"/>
            <a:ext cx="38814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V="1">
            <a:off x="288925" y="5140325"/>
            <a:ext cx="105187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0888663" y="901700"/>
            <a:ext cx="1246187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False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220" y="363220"/>
            <a:ext cx="585470" cy="5721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510270" y="256540"/>
            <a:ext cx="2031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9943" grpId="0" animBg="1"/>
      <p:bldP spid="39944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1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Post - reading</a:t>
            </a:r>
          </a:p>
        </p:txBody>
      </p:sp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1195388" y="1185863"/>
            <a:ext cx="3989387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 in pairs</a:t>
            </a:r>
            <a:endParaRPr lang="en-US" sz="54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969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0263" y="579438"/>
            <a:ext cx="334962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210355" y="2593573"/>
            <a:ext cx="11771290" cy="249713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i="1" dirty="0">
                <a:solidFill>
                  <a:srgbClr val="0000CC"/>
                </a:solidFill>
                <a:cs typeface="Arial" panose="020B0604020202020204" pitchFamily="34" charset="0"/>
              </a:rPr>
              <a:t>Would you like to visit an English-speaking country? Which one?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i="1" dirty="0">
                <a:solidFill>
                  <a:srgbClr val="0000CC"/>
                </a:solidFill>
                <a:cs typeface="Arial" panose="020B0604020202020204" pitchFamily="34" charset="0"/>
              </a:rPr>
              <a:t>What problems do you think you would have?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" y="315595"/>
            <a:ext cx="10779760" cy="61239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19520" y="767715"/>
            <a:ext cx="5872480" cy="608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</a:rPr>
              <a:t>FURTHER PRACTICE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110"/>
            <a:ext cx="3550683" cy="629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1431" y="407749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WB, page 54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4917" y="951048"/>
            <a:ext cx="8886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+mn-lt"/>
              </a:rPr>
              <a:t>a. Read </a:t>
            </a:r>
            <a:r>
              <a:rPr lang="en-US" sz="3200" b="1" dirty="0" err="1">
                <a:latin typeface="+mn-lt"/>
              </a:rPr>
              <a:t>Hảo's</a:t>
            </a:r>
            <a:r>
              <a:rPr lang="en-US" sz="3200" b="1" dirty="0">
                <a:latin typeface="+mn-lt"/>
              </a:rPr>
              <a:t> postcard. Is he enjoying his vacation?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0182" y="1535823"/>
            <a:ext cx="4892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+mn-lt"/>
              </a:rPr>
              <a:t>1. Yes                                      2. No</a:t>
            </a:r>
          </a:p>
        </p:txBody>
      </p:sp>
      <p:sp>
        <p:nvSpPr>
          <p:cNvPr id="9" name="Rectangle 8"/>
          <p:cNvSpPr/>
          <p:nvPr/>
        </p:nvSpPr>
        <p:spPr>
          <a:xfrm>
            <a:off x="748419" y="2040265"/>
            <a:ext cx="11113023" cy="4134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Hey Phương,</a:t>
            </a:r>
          </a:p>
          <a:p>
            <a:pPr algn="just">
              <a:lnSpc>
                <a:spcPct val="11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I'm having a really nice vacation in Cambridge. I'm staying at a hotel near King's College. I was worried about speaking English when I arrived here. But when I checked in to the hotel, I answered all their questions OK. Later, I went out for dinner. I asked the waiter to explain the menu. He spoke slowly so I understood everything! Cambridge is so beautiful. I did have one big problem, though. Yesterday, I left my bag on the bus! I went to the bus station to ask for help. It was difficult to explain, but… I got my bag back! I was so happy. It's fun to use English with native speakers. I'm taking a ride on a punt tomorrow. It's a special boat that people ride on the river here.</a:t>
            </a:r>
          </a:p>
          <a:p>
            <a:pPr algn="just">
              <a:lnSpc>
                <a:spcPct val="11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See you soon!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919" y="397192"/>
            <a:ext cx="474583" cy="4635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62885" y="2846231"/>
            <a:ext cx="3992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40182" y="1535823"/>
            <a:ext cx="1070443" cy="5608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3020695" y="306070"/>
            <a:ext cx="22244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6070600" y="1073150"/>
            <a:ext cx="5981700" cy="3997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</a:rPr>
              <a:t>-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practice listening and reading for specific information.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- talk about the benefits of speaking English.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/>
          <a:stretch>
            <a:fillRect/>
          </a:stretch>
        </p:blipFill>
        <p:spPr>
          <a:xfrm>
            <a:off x="38100" y="237490"/>
            <a:ext cx="3023235" cy="629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59002" y="368973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WB, page 54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9400" y="370573"/>
            <a:ext cx="5264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n-lt"/>
              </a:rPr>
              <a:t>b. Now, read and fill in the blanks.</a:t>
            </a:r>
          </a:p>
        </p:txBody>
      </p:sp>
      <p:sp>
        <p:nvSpPr>
          <p:cNvPr id="9" name="Rectangle 8"/>
          <p:cNvSpPr/>
          <p:nvPr/>
        </p:nvSpPr>
        <p:spPr>
          <a:xfrm>
            <a:off x="270091" y="2865098"/>
            <a:ext cx="11651817" cy="291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Hey Phương,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I'm having a really nice vacation in Cambridge. I'm staying at a hotel near King's College. I was worried about speaking English when I arrived here. But when I checked in to the hotel, I answered all their questions OK. Later, I went out for dinner. I asked the waiter to explain the menu. He spoke slowly so I understood everything! Cambridge is so beautiful. I did have one big problem, though.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297" y="562278"/>
            <a:ext cx="474583" cy="4635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499" y="934908"/>
            <a:ext cx="9909544" cy="1881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CC"/>
                </a:solidFill>
                <a:latin typeface="+mn-lt"/>
              </a:rPr>
              <a:t>1. </a:t>
            </a:r>
            <a:r>
              <a:rPr lang="en-US" sz="2800" dirty="0" err="1">
                <a:solidFill>
                  <a:srgbClr val="0000CC"/>
                </a:solidFill>
                <a:latin typeface="+mn-lt"/>
              </a:rPr>
              <a:t>Hảo</a:t>
            </a:r>
            <a:r>
              <a:rPr lang="en-US" sz="2800" dirty="0">
                <a:solidFill>
                  <a:srgbClr val="0000CC"/>
                </a:solidFill>
                <a:latin typeface="+mn-lt"/>
              </a:rPr>
              <a:t> is staying in ______________.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CC"/>
                </a:solidFill>
                <a:latin typeface="+mn-lt"/>
              </a:rPr>
              <a:t>2. He answered some questions at the _______________.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CC"/>
                </a:solidFill>
                <a:latin typeface="+mn-lt"/>
              </a:rPr>
              <a:t>3. He asked a ______________ to help him understand the menu.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60625" y="3793128"/>
            <a:ext cx="66197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458219" y="1019164"/>
            <a:ext cx="1762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Cambridge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60625" y="4766830"/>
            <a:ext cx="78264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874990" y="1635630"/>
            <a:ext cx="939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hotel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403499" y="5224429"/>
            <a:ext cx="5576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127375" y="2293100"/>
            <a:ext cx="1109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324215" y="113220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397" y="237534"/>
            <a:ext cx="3550683" cy="629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33526" y="370573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WB, page 54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9400" y="370573"/>
            <a:ext cx="5264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n-lt"/>
              </a:rPr>
              <a:t>b. Now, read and fill in the blanks.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1298" y="2823994"/>
            <a:ext cx="11113023" cy="291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Cambridge is so beautiful. I did have one big problem, though. Yesterday, I left my bag on the bus! I went to the bus station to ask for help. It was difficult to explain, but… I got my bag back! I was so happy. It's fun to use English with native speakers. I'm taking a ride on a punt tomorrow. It's a special boat that people ride on the river here.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See you soon!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706" y="493192"/>
            <a:ext cx="535678" cy="5232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5944" y="1297189"/>
            <a:ext cx="7293103" cy="116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00CC"/>
                </a:solidFill>
                <a:latin typeface="+mn-lt"/>
              </a:rPr>
              <a:t>4. He left his bag ______________.</a:t>
            </a: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00CC"/>
                </a:solidFill>
                <a:latin typeface="+mn-lt"/>
              </a:rPr>
              <a:t>5. He's going on a boat trip ______________.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08178" y="3747752"/>
            <a:ext cx="3451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84381" y="4698642"/>
            <a:ext cx="56347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38348" y="1357654"/>
            <a:ext cx="1733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bus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42181" y="1941339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324215" y="113220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2588" y="498508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321486" y="3086198"/>
            <a:ext cx="1983175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006" y="1886712"/>
            <a:ext cx="8847031" cy="389757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60413" y="1843088"/>
            <a:ext cx="10599737" cy="1190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Write a paragraph about what you would like to do in an English-speaking country. (60-80 words)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9565"/>
            <a:ext cx="8929370" cy="608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375" y="2231667"/>
            <a:ext cx="11037194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</a:rPr>
              <a:t>Listening: </a:t>
            </a:r>
          </a:p>
          <a:p>
            <a:pPr>
              <a:defRPr/>
            </a:pPr>
            <a:r>
              <a:rPr lang="en-US" sz="3200" i="1" dirty="0">
                <a:solidFill>
                  <a:srgbClr val="0000CC"/>
                </a:solidFill>
                <a:latin typeface="Calibri" panose="020F0502020204030204" pitchFamily="34" charset="0"/>
              </a:rPr>
              <a:t>- Listen for gist and recognize the correct/ incorrect information.</a:t>
            </a: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</a:rPr>
              <a:t>Reading: </a:t>
            </a:r>
          </a:p>
          <a:p>
            <a:pPr>
              <a:defRPr/>
            </a:pPr>
            <a:r>
              <a:rPr lang="en-US" sz="3200" i="1" dirty="0">
                <a:solidFill>
                  <a:srgbClr val="0000CC"/>
                </a:solidFill>
                <a:latin typeface="Calibri" panose="020F0502020204030204" pitchFamily="34" charset="0"/>
              </a:rPr>
              <a:t>- Skim and scan for general and specific information.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332740" y="348298"/>
            <a:ext cx="3362325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740" y="1138555"/>
            <a:ext cx="11706860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Do the Reading exercise 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in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 (page 54).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Do the exercise in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-Learn Smart World Notebook 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(page 58).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Prepare the next lesson (page 75 SB).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Play the consolidation games in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-Learn Smart World DHA App 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on 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34818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79375" y="666750"/>
            <a:ext cx="4174284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96081" y="1834356"/>
            <a:ext cx="5817394" cy="192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  <a:latin typeface="Calibri" panose="020F0502020204030204" pitchFamily="34" charset="0"/>
              </a:rPr>
              <a:t>Look at the pictures and discuss:</a:t>
            </a:r>
          </a:p>
          <a:p>
            <a:r>
              <a:rPr lang="en-US" sz="3000" i="1" dirty="0">
                <a:solidFill>
                  <a:srgbClr val="0070C0"/>
                </a:solidFill>
                <a:latin typeface="Calibri" panose="020F0502020204030204" pitchFamily="34" charset="0"/>
              </a:rPr>
              <a:t>1. What are they doing?</a:t>
            </a:r>
            <a:br>
              <a:rPr lang="en-US" sz="3000" i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sz="3000" i="1" dirty="0">
                <a:solidFill>
                  <a:srgbClr val="0070C0"/>
                </a:solidFill>
                <a:latin typeface="Calibri" panose="020F0502020204030204" pitchFamily="34" charset="0"/>
              </a:rPr>
              <a:t>2. What are some ways speaking English can help you? </a:t>
            </a:r>
          </a:p>
        </p:txBody>
      </p:sp>
      <p:pic>
        <p:nvPicPr>
          <p:cNvPr id="921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275" y="552450"/>
            <a:ext cx="20716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204788" y="4046538"/>
            <a:ext cx="7608887" cy="2378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latin typeface="Calibri" panose="020F0502020204030204" pitchFamily="34" charset="0"/>
              </a:rPr>
              <a:t>Suggested answers: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anose="020F0502020204030204" pitchFamily="34" charset="0"/>
              </a:rPr>
              <a:t>1. They are making friends, reading books, working with foreigners, asking for directions, ordering foods and drinks.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anose="020F0502020204030204" pitchFamily="34" charset="0"/>
              </a:rPr>
              <a:t>2. Buying things, working abroad, …..</a:t>
            </a:r>
          </a:p>
        </p:txBody>
      </p:sp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7463" y="576263"/>
            <a:ext cx="3170237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2886075"/>
            <a:ext cx="3203575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69475" y="2089150"/>
            <a:ext cx="21590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7988" y="4751388"/>
            <a:ext cx="28733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1688" y="561975"/>
            <a:ext cx="2112962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5"/>
          <p:cNvPicPr>
            <a:picLocks noChangeAspect="1"/>
          </p:cNvPicPr>
          <p:nvPr/>
        </p:nvPicPr>
        <p:blipFill>
          <a:blip r:embed="rId2"/>
          <a:srcRect l="2771"/>
          <a:stretch>
            <a:fillRect/>
          </a:stretch>
        </p:blipFill>
        <p:spPr bwMode="auto">
          <a:xfrm>
            <a:off x="3314700" y="323850"/>
            <a:ext cx="8837613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Callout 3"/>
          <p:cNvSpPr/>
          <p:nvPr/>
        </p:nvSpPr>
        <p:spPr>
          <a:xfrm>
            <a:off x="4494213" y="474663"/>
            <a:ext cx="3113087" cy="1296987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23850" y="1462088"/>
            <a:ext cx="4086225" cy="833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25" y="103981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anose="020F0502020204030204" pitchFamily="34" charset="0"/>
              </a:rPr>
              <a:t>Read the task, underline the keys words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17827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– listening </a:t>
            </a:r>
          </a:p>
        </p:txBody>
      </p:sp>
      <p:sp>
        <p:nvSpPr>
          <p:cNvPr id="11267" name="Rectangle 10"/>
          <p:cNvSpPr>
            <a:spLocks noChangeArrowheads="1"/>
          </p:cNvSpPr>
          <p:nvPr/>
        </p:nvSpPr>
        <p:spPr bwMode="auto">
          <a:xfrm>
            <a:off x="298450" y="1849438"/>
            <a:ext cx="11506200" cy="3387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a. Listen to Minh talking at a school career day. Choose the correct statement.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	</a:t>
            </a:r>
            <a:r>
              <a:rPr lang="en-US" sz="3600" dirty="0">
                <a:latin typeface="Calibri" panose="020F0502020204030204" pitchFamily="34" charset="0"/>
              </a:rPr>
              <a:t>He is… </a:t>
            </a:r>
            <a:br>
              <a:rPr lang="en-US" sz="3600" dirty="0">
                <a:latin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</a:rPr>
              <a:t>	1. planning to study English.</a:t>
            </a:r>
            <a:br>
              <a:rPr lang="en-US" sz="3600" dirty="0">
                <a:latin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</a:rPr>
              <a:t>	2. happy he learned English. </a:t>
            </a:r>
            <a:br>
              <a:rPr lang="en-US" sz="3600" dirty="0">
                <a:latin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900113" y="2371725"/>
            <a:ext cx="95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V="1">
            <a:off x="2537601" y="2381250"/>
            <a:ext cx="894502" cy="127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3667124" y="2381249"/>
            <a:ext cx="1096261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>
            <a:off x="5784112" y="2374114"/>
            <a:ext cx="3094777" cy="19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>
            <a:off x="9140899" y="2366963"/>
            <a:ext cx="1310906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V="1">
            <a:off x="437356" y="2943225"/>
            <a:ext cx="3229767" cy="234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 flipV="1">
            <a:off x="1824038" y="4024311"/>
            <a:ext cx="1461422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3952875" y="4024311"/>
            <a:ext cx="942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5167313" y="4024311"/>
            <a:ext cx="1257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>
            <a:off x="1809750" y="4581525"/>
            <a:ext cx="957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3667125" y="4567238"/>
            <a:ext cx="12287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 flipV="1">
            <a:off x="5167313" y="4567238"/>
            <a:ext cx="12573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 animBg="1"/>
      <p:bldP spid="12301" grpId="0" animBg="1"/>
      <p:bldP spid="12302" grpId="0" animBg="1"/>
      <p:bldP spid="12303" grpId="0" animBg="1"/>
      <p:bldP spid="12304" grpId="0" animBg="1"/>
      <p:bldP spid="12305" grpId="0" animBg="1"/>
      <p:bldP spid="12307" grpId="0" animBg="1"/>
      <p:bldP spid="12308" grpId="0" animBg="1"/>
      <p:bldP spid="12309" grpId="0" animBg="1"/>
      <p:bldP spid="12310" grpId="0" animBg="1"/>
      <p:bldP spid="12311" grpId="0" animBg="1"/>
      <p:bldP spid="123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945" y="1070610"/>
            <a:ext cx="9448800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Listen and choose the correct answer. </a:t>
            </a:r>
          </a:p>
        </p:txBody>
      </p:sp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342900" y="1849438"/>
            <a:ext cx="11506200" cy="3387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a. Listen to Minh talking at a school career day. Choose the correct statement.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	</a:t>
            </a:r>
            <a:r>
              <a:rPr lang="en-US" sz="3600" dirty="0">
                <a:latin typeface="Calibri" panose="020F0502020204030204" pitchFamily="34" charset="0"/>
              </a:rPr>
              <a:t>He is… </a:t>
            </a:r>
            <a:br>
              <a:rPr lang="en-US" sz="3600" dirty="0">
                <a:latin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</a:rPr>
              <a:t>	1. planning to study English.</a:t>
            </a:r>
            <a:br>
              <a:rPr lang="en-US" sz="3600" dirty="0">
                <a:latin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</a:rPr>
              <a:t>	2. happy he learned English. </a:t>
            </a:r>
            <a:br>
              <a:rPr lang="en-US" sz="3600" dirty="0">
                <a:latin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2291" name="Line 5"/>
          <p:cNvSpPr>
            <a:spLocks noChangeShapeType="1"/>
          </p:cNvSpPr>
          <p:nvPr/>
        </p:nvSpPr>
        <p:spPr bwMode="auto">
          <a:xfrm>
            <a:off x="900113" y="2371725"/>
            <a:ext cx="95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 flipV="1">
            <a:off x="2612029" y="2393950"/>
            <a:ext cx="828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3694112" y="2381249"/>
            <a:ext cx="1143702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8"/>
          <p:cNvSpPr>
            <a:spLocks noChangeShapeType="1"/>
          </p:cNvSpPr>
          <p:nvPr/>
        </p:nvSpPr>
        <p:spPr bwMode="auto">
          <a:xfrm>
            <a:off x="5709833" y="2366964"/>
            <a:ext cx="3157942" cy="269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Line 9"/>
          <p:cNvSpPr>
            <a:spLocks noChangeShapeType="1"/>
          </p:cNvSpPr>
          <p:nvPr/>
        </p:nvSpPr>
        <p:spPr bwMode="auto">
          <a:xfrm>
            <a:off x="9225958" y="2366964"/>
            <a:ext cx="1332172" cy="142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296" name="Line 10"/>
          <p:cNvSpPr>
            <a:spLocks noChangeShapeType="1"/>
          </p:cNvSpPr>
          <p:nvPr/>
        </p:nvSpPr>
        <p:spPr bwMode="auto">
          <a:xfrm flipV="1">
            <a:off x="449262" y="2956404"/>
            <a:ext cx="3244850" cy="3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 flipV="1">
            <a:off x="1824038" y="4024311"/>
            <a:ext cx="1535850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>
            <a:off x="4002088" y="4007920"/>
            <a:ext cx="942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Line 14"/>
          <p:cNvSpPr>
            <a:spLocks noChangeShapeType="1"/>
          </p:cNvSpPr>
          <p:nvPr/>
        </p:nvSpPr>
        <p:spPr bwMode="auto">
          <a:xfrm>
            <a:off x="5167313" y="4024309"/>
            <a:ext cx="1257300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301" name="Line 15"/>
          <p:cNvSpPr>
            <a:spLocks noChangeShapeType="1"/>
          </p:cNvSpPr>
          <p:nvPr/>
        </p:nvSpPr>
        <p:spPr bwMode="auto">
          <a:xfrm>
            <a:off x="1809750" y="4581524"/>
            <a:ext cx="1039776" cy="1268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6"/>
          <p:cNvSpPr>
            <a:spLocks noChangeShapeType="1"/>
          </p:cNvSpPr>
          <p:nvPr/>
        </p:nvSpPr>
        <p:spPr bwMode="auto">
          <a:xfrm>
            <a:off x="3694112" y="4592598"/>
            <a:ext cx="1316038" cy="1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Line 17"/>
          <p:cNvSpPr>
            <a:spLocks noChangeShapeType="1"/>
          </p:cNvSpPr>
          <p:nvPr/>
        </p:nvSpPr>
        <p:spPr bwMode="auto">
          <a:xfrm flipV="1">
            <a:off x="5167313" y="4567238"/>
            <a:ext cx="12573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438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2305" name="Text Box 19"/>
          <p:cNvSpPr txBox="1">
            <a:spLocks noChangeArrowheads="1"/>
          </p:cNvSpPr>
          <p:nvPr/>
        </p:nvSpPr>
        <p:spPr bwMode="auto">
          <a:xfrm>
            <a:off x="7515879" y="1058066"/>
            <a:ext cx="218193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FIRST TIME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3848987" y="5405438"/>
            <a:ext cx="4497572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WHAT IS YOUR ANSWER?</a:t>
            </a:r>
          </a:p>
        </p:txBody>
      </p:sp>
      <p:pic>
        <p:nvPicPr>
          <p:cNvPr id="3" name="CD2-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8145" y="1023620"/>
            <a:ext cx="735330" cy="73533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92795" y="56451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93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25" y="1040130"/>
            <a:ext cx="715073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Listen again and check.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38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3315" name="Text Box 18"/>
          <p:cNvSpPr txBox="1">
            <a:spLocks noChangeArrowheads="1"/>
          </p:cNvSpPr>
          <p:nvPr/>
        </p:nvSpPr>
        <p:spPr bwMode="auto">
          <a:xfrm>
            <a:off x="5078709" y="1072833"/>
            <a:ext cx="2541514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SECOND TIME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1450975" y="4586288"/>
            <a:ext cx="3142496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THE ANSWER IS…</a:t>
            </a:r>
          </a:p>
        </p:txBody>
      </p:sp>
      <p:sp>
        <p:nvSpPr>
          <p:cNvPr id="13317" name="Rectangle 20"/>
          <p:cNvSpPr>
            <a:spLocks noChangeArrowheads="1"/>
          </p:cNvSpPr>
          <p:nvPr/>
        </p:nvSpPr>
        <p:spPr bwMode="auto">
          <a:xfrm>
            <a:off x="1022350" y="2452688"/>
            <a:ext cx="10821988" cy="15541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i="1" dirty="0">
                <a:latin typeface="Calibri" panose="020F0502020204030204" pitchFamily="34" charset="0"/>
              </a:rPr>
              <a:t>I think my English score helped a lot. Finally, of course, I got a job in banking and had the chance to work in London. I'm so glad I decided to study English. </a:t>
            </a: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4918075" y="4622801"/>
            <a:ext cx="5126038" cy="565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</a:rPr>
              <a:t>2. happy he learned English.</a:t>
            </a:r>
            <a:r>
              <a:rPr lang="en-US" dirty="0"/>
              <a:t> </a:t>
            </a:r>
          </a:p>
        </p:txBody>
      </p:sp>
      <p:sp>
        <p:nvSpPr>
          <p:cNvPr id="13319" name="Line 22"/>
          <p:cNvSpPr>
            <a:spLocks noChangeShapeType="1"/>
          </p:cNvSpPr>
          <p:nvPr/>
        </p:nvSpPr>
        <p:spPr bwMode="auto">
          <a:xfrm>
            <a:off x="10044113" y="342265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Line 23"/>
          <p:cNvSpPr>
            <a:spLocks noChangeShapeType="1"/>
          </p:cNvSpPr>
          <p:nvPr/>
        </p:nvSpPr>
        <p:spPr bwMode="auto">
          <a:xfrm>
            <a:off x="1108075" y="3935413"/>
            <a:ext cx="5014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3" name="CD2-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2795" y="1060450"/>
            <a:ext cx="777240" cy="7772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92795" y="56451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79" grpId="0" animBg="1"/>
      <p:bldP spid="40981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2778</Words>
  <Application>Microsoft Office PowerPoint</Application>
  <PresentationFormat>Widescreen</PresentationFormat>
  <Paragraphs>184</Paragraphs>
  <Slides>38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263</cp:revision>
  <dcterms:created xsi:type="dcterms:W3CDTF">2020-12-08T03:17:00Z</dcterms:created>
  <dcterms:modified xsi:type="dcterms:W3CDTF">2023-07-26T08:59:19Z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41535A0BE44E4054B636EA33FAABDD61</vt:lpwstr>
  </property>
  <property fmtid="{D5CDD505-2E9C-101B-9397-08002B2CF9AE}" pid="3" name="KSOProductBuildVer">
    <vt:lpwstr>1033-11.2.0.11486</vt:lpwstr>
  </property>
</Properties>
</file>