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75" r:id="rId3"/>
    <p:sldId id="268" r:id="rId4"/>
    <p:sldId id="276" r:id="rId5"/>
    <p:sldId id="277" r:id="rId6"/>
    <p:sldId id="336" r:id="rId7"/>
    <p:sldId id="302" r:id="rId8"/>
    <p:sldId id="278" r:id="rId9"/>
    <p:sldId id="279" r:id="rId10"/>
    <p:sldId id="331" r:id="rId11"/>
    <p:sldId id="325" r:id="rId12"/>
    <p:sldId id="326" r:id="rId13"/>
    <p:sldId id="327" r:id="rId14"/>
    <p:sldId id="269" r:id="rId15"/>
    <p:sldId id="328" r:id="rId16"/>
    <p:sldId id="332" r:id="rId17"/>
    <p:sldId id="333" r:id="rId18"/>
    <p:sldId id="329" r:id="rId19"/>
    <p:sldId id="330" r:id="rId20"/>
    <p:sldId id="335" r:id="rId21"/>
    <p:sldId id="317" r:id="rId22"/>
    <p:sldId id="285" r:id="rId23"/>
    <p:sldId id="301" r:id="rId24"/>
    <p:sldId id="286" r:id="rId25"/>
    <p:sldId id="287" r:id="rId26"/>
    <p:sldId id="288" r:id="rId27"/>
    <p:sldId id="29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B13134"/>
    <a:srgbClr val="BE43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274" autoAdjust="0"/>
  </p:normalViewPr>
  <p:slideViewPr>
    <p:cSldViewPr snapToGrid="0">
      <p:cViewPr varScale="1">
        <p:scale>
          <a:sx n="75" d="100"/>
          <a:sy n="75" d="100"/>
        </p:scale>
        <p:origin x="90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770EF-F83C-41A9-B963-CD28D652117F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C767C-F4CB-437F-98CB-A6CB3F770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1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CC767C-F4CB-437F-98CB-A6CB3F7703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01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6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1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55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A291F16-60D2-BE4D-8D42-1D2F1D761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CE37AB6-42E6-F74E-B7B4-0A818120FF2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C80C2AA-6183-B549-9E34-E3B6648051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F925C44-41A0-1645-80AB-C78D89D062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DB5918F3-C1E0-884B-A4FC-A092E9D4DB89}"/>
              </a:ext>
            </a:extLst>
          </p:cNvPr>
          <p:cNvSpPr txBox="1"/>
          <p:nvPr userDrawn="1"/>
        </p:nvSpPr>
        <p:spPr>
          <a:xfrm>
            <a:off x="153423" y="2"/>
            <a:ext cx="63671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prstClr val="white"/>
                </a:solidFill>
              </a:rPr>
              <a:t>Unit 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CEC4D34-5C0D-A247-B0E6-0132545A151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015129"/>
      </p:ext>
    </p:extLst>
  </p:cSld>
  <p:clrMapOvr>
    <a:masterClrMapping/>
  </p:clrMapOvr>
  <p:transition spd="med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FAB79FA-3F64-CB4B-B48D-9BD1D031CD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506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48A5DC-4850-054D-841D-C14E4948B8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51748" y="6549866"/>
            <a:ext cx="712568" cy="2724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8AD96D44-1704-8540-93E5-16F541ACCC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43075" y="6325678"/>
            <a:ext cx="705852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99AFCBA-5E24-7842-8A7E-75D677787B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795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5249790-DE0A-B649-9880-C4B10853281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5558987" y="6586742"/>
            <a:ext cx="169220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05DC4D-802B-1E4E-92C3-EBCFD64330B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3423" y="6421416"/>
            <a:ext cx="2941661" cy="522532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7C1779EA-D06B-284E-9192-FBDDC8E474AA}"/>
              </a:ext>
            </a:extLst>
          </p:cNvPr>
          <p:cNvSpPr txBox="1"/>
          <p:nvPr userDrawn="1"/>
        </p:nvSpPr>
        <p:spPr>
          <a:xfrm>
            <a:off x="153423" y="2"/>
            <a:ext cx="700833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Unit 2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7C1779EA-D06B-284E-9192-FBDDC8E474AA}"/>
              </a:ext>
            </a:extLst>
          </p:cNvPr>
          <p:cNvSpPr txBox="1"/>
          <p:nvPr userDrawn="1"/>
        </p:nvSpPr>
        <p:spPr>
          <a:xfrm>
            <a:off x="11044485" y="-1"/>
            <a:ext cx="1019831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white"/>
                </a:solidFill>
              </a:rPr>
              <a:t>Lesson 2b</a:t>
            </a:r>
          </a:p>
        </p:txBody>
      </p:sp>
    </p:spTree>
    <p:extLst>
      <p:ext uri="{BB962C8B-B14F-4D97-AF65-F5344CB8AC3E}">
        <p14:creationId xmlns:p14="http://schemas.microsoft.com/office/powerpoint/2010/main" val="3176190522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03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2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5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8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0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4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65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2214D-F2BC-48EC-9124-E01968040E2B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F648D-0FFE-439B-9ECC-739C6400C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80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8/2/2023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87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>
    <p:split orient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microsoft.com/office/2007/relationships/media" Target="../media/media8.mp3"/><Relationship Id="rId10" Type="http://schemas.openxmlformats.org/officeDocument/2006/relationships/audio" Target="../media/media5.mp3"/><Relationship Id="rId19" Type="http://schemas.openxmlformats.org/officeDocument/2006/relationships/image" Target="../media/image19.pn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66252" y="2133957"/>
            <a:ext cx="6858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2: Every Day</a:t>
            </a:r>
          </a:p>
          <a:p>
            <a:pPr algn="ctr"/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>
                <a:solidFill>
                  <a:srgbClr val="00B050"/>
                </a:solidFill>
              </a:rPr>
              <a:t>Lesson 2b: Grammar</a:t>
            </a:r>
            <a:endParaRPr lang="en-US" sz="4800" b="1" dirty="0">
              <a:solidFill>
                <a:srgbClr val="FF0000"/>
              </a:solidFill>
            </a:endParaRP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40</a:t>
            </a:r>
          </a:p>
        </p:txBody>
      </p:sp>
    </p:spTree>
    <p:extLst>
      <p:ext uri="{BB962C8B-B14F-4D97-AF65-F5344CB8AC3E}">
        <p14:creationId xmlns:p14="http://schemas.microsoft.com/office/powerpoint/2010/main" val="662620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996" y="1155838"/>
            <a:ext cx="5410200" cy="5162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66530"/>
            <a:ext cx="285253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FORMATION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566034"/>
              </p:ext>
            </p:extLst>
          </p:nvPr>
        </p:nvGraphicFramePr>
        <p:xfrm>
          <a:off x="0" y="2896336"/>
          <a:ext cx="6470373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67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6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6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FF00"/>
                          </a:solidFill>
                        </a:rPr>
                        <a:t>Affirmative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70C0"/>
                          </a:solidFill>
                        </a:rPr>
                        <a:t>singular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I/You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He/She/It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70C0"/>
                          </a:solidFill>
                        </a:rPr>
                        <a:t>plural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We/You/ They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1580322"/>
            <a:ext cx="6640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Present Simple tense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23522" y="3558209"/>
            <a:ext cx="2136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</a:rPr>
              <a:t>play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23522" y="4204540"/>
            <a:ext cx="2136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</a:rPr>
              <a:t>play</a:t>
            </a:r>
            <a:r>
              <a:rPr lang="en-US" sz="36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23521" y="5104918"/>
            <a:ext cx="2136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64625359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66530"/>
            <a:ext cx="1828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USAGE</a:t>
            </a:r>
          </a:p>
        </p:txBody>
      </p:sp>
      <p:sp>
        <p:nvSpPr>
          <p:cNvPr id="3" name="Rectangle 2"/>
          <p:cNvSpPr/>
          <p:nvPr/>
        </p:nvSpPr>
        <p:spPr>
          <a:xfrm>
            <a:off x="974035" y="1401417"/>
            <a:ext cx="1069450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/>
                </a:solidFill>
              </a:rPr>
              <a:t>We use the Present Simple for </a:t>
            </a:r>
            <a:r>
              <a:rPr lang="en-US" sz="3600" b="1" dirty="0">
                <a:solidFill>
                  <a:schemeClr val="accent1"/>
                </a:solidFill>
              </a:rPr>
              <a:t>habits/routines</a:t>
            </a:r>
            <a:r>
              <a:rPr lang="en-US" sz="3600" dirty="0">
                <a:solidFill>
                  <a:schemeClr val="accent1"/>
                </a:solidFill>
              </a:rPr>
              <a:t>.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 </a:t>
            </a:r>
            <a:r>
              <a:rPr lang="en-US" sz="3600" i="1" dirty="0">
                <a:solidFill>
                  <a:schemeClr val="accent1"/>
                </a:solidFill>
              </a:rPr>
              <a:t>e.g. I go to school at 8:00 a.m.</a:t>
            </a:r>
          </a:p>
          <a:p>
            <a:endParaRPr lang="en-US" sz="3600" i="1" dirty="0">
              <a:solidFill>
                <a:schemeClr val="accent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/>
                </a:solidFill>
              </a:rPr>
              <a:t>Time </a:t>
            </a:r>
            <a:r>
              <a:rPr lang="en-US" sz="3600" b="1" dirty="0">
                <a:solidFill>
                  <a:schemeClr val="accent1"/>
                </a:solidFill>
              </a:rPr>
              <a:t>adverbs/phrases</a:t>
            </a:r>
            <a:r>
              <a:rPr lang="en-US" sz="3600" dirty="0">
                <a:solidFill>
                  <a:schemeClr val="accent1"/>
                </a:solidFill>
              </a:rPr>
              <a:t> used with the Present Simple: </a:t>
            </a:r>
          </a:p>
          <a:p>
            <a:r>
              <a:rPr lang="en-US" sz="3600" i="1" dirty="0">
                <a:solidFill>
                  <a:schemeClr val="accent1"/>
                </a:solidFill>
              </a:rPr>
              <a:t>usually, often, every day/week, etc.</a:t>
            </a:r>
          </a:p>
          <a:p>
            <a:r>
              <a:rPr lang="en-US" sz="3600" i="1" dirty="0">
                <a:solidFill>
                  <a:schemeClr val="accent1"/>
                </a:solidFill>
              </a:rPr>
              <a:t>e.g. I go swimming every weekend.</a:t>
            </a:r>
          </a:p>
        </p:txBody>
      </p:sp>
    </p:spTree>
    <p:extLst>
      <p:ext uri="{BB962C8B-B14F-4D97-AF65-F5344CB8AC3E}">
        <p14:creationId xmlns:p14="http://schemas.microsoft.com/office/powerpoint/2010/main" val="352983468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41623" y="580647"/>
            <a:ext cx="31293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Spelling Rules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451113" y="1391478"/>
            <a:ext cx="938253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3rd person singular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• verbs + </a:t>
            </a:r>
            <a:r>
              <a:rPr lang="en-US" sz="3600" dirty="0">
                <a:solidFill>
                  <a:srgbClr val="FF0000"/>
                </a:solidFill>
              </a:rPr>
              <a:t>-s</a:t>
            </a:r>
            <a:r>
              <a:rPr lang="en-US" sz="3600" dirty="0">
                <a:solidFill>
                  <a:schemeClr val="accent1"/>
                </a:solidFill>
              </a:rPr>
              <a:t> </a:t>
            </a:r>
          </a:p>
          <a:p>
            <a:r>
              <a:rPr lang="en-US" sz="3600" b="1" dirty="0">
                <a:solidFill>
                  <a:schemeClr val="accent1"/>
                </a:solidFill>
              </a:rPr>
              <a:t>I</a:t>
            </a:r>
            <a:r>
              <a:rPr lang="en-US" sz="3600" dirty="0">
                <a:solidFill>
                  <a:schemeClr val="accent1"/>
                </a:solidFill>
              </a:rPr>
              <a:t> eat – </a:t>
            </a:r>
            <a:r>
              <a:rPr lang="en-US" sz="3600" b="1" dirty="0">
                <a:solidFill>
                  <a:schemeClr val="accent1"/>
                </a:solidFill>
              </a:rPr>
              <a:t>he</a:t>
            </a:r>
            <a:r>
              <a:rPr lang="en-US" sz="3600" dirty="0">
                <a:solidFill>
                  <a:schemeClr val="accent1"/>
                </a:solidFill>
              </a:rPr>
              <a:t> eat</a:t>
            </a:r>
            <a:r>
              <a:rPr lang="en-US" sz="3600" dirty="0">
                <a:solidFill>
                  <a:srgbClr val="FF0000"/>
                </a:solidFill>
              </a:rPr>
              <a:t>s</a:t>
            </a:r>
            <a:r>
              <a:rPr lang="en-US" sz="3600" dirty="0">
                <a:solidFill>
                  <a:schemeClr val="accent1"/>
                </a:solidFill>
              </a:rPr>
              <a:t>                        </a:t>
            </a:r>
            <a:r>
              <a:rPr lang="en-US" sz="3600" b="1" dirty="0">
                <a:solidFill>
                  <a:schemeClr val="accent1"/>
                </a:solidFill>
              </a:rPr>
              <a:t>I</a:t>
            </a:r>
            <a:r>
              <a:rPr lang="en-US" sz="3600" dirty="0">
                <a:solidFill>
                  <a:schemeClr val="accent1"/>
                </a:solidFill>
              </a:rPr>
              <a:t> like – </a:t>
            </a:r>
            <a:r>
              <a:rPr lang="en-US" sz="3600" b="1" dirty="0">
                <a:solidFill>
                  <a:schemeClr val="accent1"/>
                </a:solidFill>
              </a:rPr>
              <a:t>he</a:t>
            </a:r>
            <a:r>
              <a:rPr lang="en-US" sz="3600" dirty="0">
                <a:solidFill>
                  <a:schemeClr val="accent1"/>
                </a:solidFill>
              </a:rPr>
              <a:t> like</a:t>
            </a:r>
            <a:r>
              <a:rPr lang="en-US" sz="3600" dirty="0">
                <a:solidFill>
                  <a:srgbClr val="FF0000"/>
                </a:solidFill>
              </a:rPr>
              <a:t>s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• verbs ending in </a:t>
            </a:r>
            <a:r>
              <a:rPr lang="en-US" sz="3600" i="1" dirty="0">
                <a:solidFill>
                  <a:schemeClr val="accent1"/>
                </a:solidFill>
              </a:rPr>
              <a:t>-</a:t>
            </a:r>
            <a:r>
              <a:rPr lang="en-US" sz="3600" i="1" dirty="0" err="1">
                <a:solidFill>
                  <a:schemeClr val="accent1"/>
                </a:solidFill>
              </a:rPr>
              <a:t>ss</a:t>
            </a:r>
            <a:r>
              <a:rPr lang="en-US" sz="3600" i="1" dirty="0">
                <a:solidFill>
                  <a:schemeClr val="accent1"/>
                </a:solidFill>
              </a:rPr>
              <a:t>/-</a:t>
            </a:r>
            <a:r>
              <a:rPr lang="en-US" sz="3600" i="1" dirty="0" err="1">
                <a:solidFill>
                  <a:schemeClr val="accent1"/>
                </a:solidFill>
              </a:rPr>
              <a:t>sh</a:t>
            </a:r>
            <a:r>
              <a:rPr lang="en-US" sz="3600" i="1" dirty="0">
                <a:solidFill>
                  <a:schemeClr val="accent1"/>
                </a:solidFill>
              </a:rPr>
              <a:t>/-</a:t>
            </a:r>
            <a:r>
              <a:rPr lang="en-US" sz="3600" i="1" dirty="0" err="1">
                <a:solidFill>
                  <a:schemeClr val="accent1"/>
                </a:solidFill>
              </a:rPr>
              <a:t>ch</a:t>
            </a:r>
            <a:r>
              <a:rPr lang="en-US" sz="3600" i="1" dirty="0">
                <a:solidFill>
                  <a:schemeClr val="accent1"/>
                </a:solidFill>
              </a:rPr>
              <a:t>/-x/-o </a:t>
            </a:r>
            <a:r>
              <a:rPr lang="en-US" sz="3600" dirty="0">
                <a:solidFill>
                  <a:schemeClr val="accent1"/>
                </a:solidFill>
              </a:rPr>
              <a:t>+ </a:t>
            </a:r>
            <a:r>
              <a:rPr lang="en-US" sz="3600" dirty="0">
                <a:solidFill>
                  <a:srgbClr val="FF0000"/>
                </a:solidFill>
              </a:rPr>
              <a:t>-</a:t>
            </a:r>
            <a:r>
              <a:rPr lang="en-US" sz="3600" dirty="0" err="1">
                <a:solidFill>
                  <a:srgbClr val="FF0000"/>
                </a:solidFill>
              </a:rPr>
              <a:t>es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  <a:p>
            <a:r>
              <a:rPr lang="en-US" sz="3600" b="1" dirty="0">
                <a:solidFill>
                  <a:schemeClr val="accent1"/>
                </a:solidFill>
              </a:rPr>
              <a:t>I</a:t>
            </a:r>
            <a:r>
              <a:rPr lang="en-US" sz="3600" dirty="0">
                <a:solidFill>
                  <a:schemeClr val="accent1"/>
                </a:solidFill>
              </a:rPr>
              <a:t> g</a:t>
            </a:r>
            <a:r>
              <a:rPr lang="en-US" sz="3600" u="sng" dirty="0">
                <a:solidFill>
                  <a:schemeClr val="accent1"/>
                </a:solidFill>
              </a:rPr>
              <a:t>o</a:t>
            </a:r>
            <a:r>
              <a:rPr lang="en-US" sz="3600" dirty="0">
                <a:solidFill>
                  <a:schemeClr val="accent1"/>
                </a:solidFill>
              </a:rPr>
              <a:t> – </a:t>
            </a:r>
            <a:r>
              <a:rPr lang="en-US" sz="3600" b="1" dirty="0">
                <a:solidFill>
                  <a:schemeClr val="accent1"/>
                </a:solidFill>
              </a:rPr>
              <a:t>he</a:t>
            </a:r>
            <a:r>
              <a:rPr lang="en-US" sz="3600" dirty="0">
                <a:solidFill>
                  <a:schemeClr val="accent1"/>
                </a:solidFill>
              </a:rPr>
              <a:t> go</a:t>
            </a:r>
            <a:r>
              <a:rPr lang="en-US" sz="3600" dirty="0">
                <a:solidFill>
                  <a:srgbClr val="FF0000"/>
                </a:solidFill>
              </a:rPr>
              <a:t>es</a:t>
            </a:r>
            <a:r>
              <a:rPr lang="en-US" sz="3600" dirty="0">
                <a:solidFill>
                  <a:schemeClr val="accent1"/>
                </a:solidFill>
              </a:rPr>
              <a:t>                        </a:t>
            </a:r>
            <a:r>
              <a:rPr lang="en-US" sz="3600" b="1" dirty="0">
                <a:solidFill>
                  <a:schemeClr val="accent1"/>
                </a:solidFill>
              </a:rPr>
              <a:t>I</a:t>
            </a:r>
            <a:r>
              <a:rPr lang="en-US" sz="3600" dirty="0">
                <a:solidFill>
                  <a:schemeClr val="accent1"/>
                </a:solidFill>
              </a:rPr>
              <a:t> pu</a:t>
            </a:r>
            <a:r>
              <a:rPr lang="en-US" sz="3600" u="sng" dirty="0">
                <a:solidFill>
                  <a:schemeClr val="accent1"/>
                </a:solidFill>
              </a:rPr>
              <a:t>sh</a:t>
            </a:r>
            <a:r>
              <a:rPr lang="en-US" sz="3600" dirty="0">
                <a:solidFill>
                  <a:schemeClr val="accent1"/>
                </a:solidFill>
              </a:rPr>
              <a:t> – </a:t>
            </a:r>
            <a:r>
              <a:rPr lang="en-US" sz="3600" b="1" dirty="0">
                <a:solidFill>
                  <a:schemeClr val="accent1"/>
                </a:solidFill>
              </a:rPr>
              <a:t>he</a:t>
            </a:r>
            <a:r>
              <a:rPr lang="en-US" sz="3600" dirty="0">
                <a:solidFill>
                  <a:schemeClr val="accent1"/>
                </a:solidFill>
              </a:rPr>
              <a:t> push</a:t>
            </a:r>
            <a:r>
              <a:rPr lang="en-US" sz="3600" dirty="0">
                <a:solidFill>
                  <a:srgbClr val="FF0000"/>
                </a:solidFill>
              </a:rPr>
              <a:t>es</a:t>
            </a:r>
          </a:p>
          <a:p>
            <a:r>
              <a:rPr lang="en-US" sz="3600" dirty="0">
                <a:solidFill>
                  <a:schemeClr val="accent1"/>
                </a:solidFill>
              </a:rPr>
              <a:t>• verbs ending in </a:t>
            </a:r>
            <a:r>
              <a:rPr lang="en-US" sz="3600" i="1" dirty="0">
                <a:solidFill>
                  <a:schemeClr val="accent1"/>
                </a:solidFill>
              </a:rPr>
              <a:t>consonant + -y</a:t>
            </a:r>
            <a:r>
              <a:rPr lang="en-US" sz="3600" dirty="0">
                <a:solidFill>
                  <a:schemeClr val="accent1"/>
                </a:solidFill>
              </a:rPr>
              <a:t>: </a:t>
            </a:r>
            <a:r>
              <a:rPr lang="en-US" sz="3600" dirty="0">
                <a:solidFill>
                  <a:srgbClr val="FF0000"/>
                </a:solidFill>
              </a:rPr>
              <a:t>-y</a:t>
            </a:r>
            <a:r>
              <a:rPr lang="en-US" sz="3600" dirty="0">
                <a:solidFill>
                  <a:schemeClr val="accent1"/>
                </a:solidFill>
              </a:rPr>
              <a:t> ➝ </a:t>
            </a:r>
            <a:r>
              <a:rPr lang="en-US" sz="3600" dirty="0">
                <a:solidFill>
                  <a:srgbClr val="FF0000"/>
                </a:solidFill>
              </a:rPr>
              <a:t>-</a:t>
            </a:r>
            <a:r>
              <a:rPr lang="en-US" sz="3600" dirty="0" err="1">
                <a:solidFill>
                  <a:srgbClr val="FF0000"/>
                </a:solidFill>
              </a:rPr>
              <a:t>ies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  <a:p>
            <a:r>
              <a:rPr lang="en-US" sz="3600" b="1" dirty="0">
                <a:solidFill>
                  <a:schemeClr val="accent1"/>
                </a:solidFill>
              </a:rPr>
              <a:t>I</a:t>
            </a:r>
            <a:r>
              <a:rPr lang="en-US" sz="3600" dirty="0">
                <a:solidFill>
                  <a:schemeClr val="accent1"/>
                </a:solidFill>
              </a:rPr>
              <a:t> c</a:t>
            </a:r>
            <a:r>
              <a:rPr lang="en-US" sz="3600" u="sng" dirty="0">
                <a:solidFill>
                  <a:schemeClr val="accent1"/>
                </a:solidFill>
              </a:rPr>
              <a:t>ry</a:t>
            </a:r>
            <a:r>
              <a:rPr lang="en-US" sz="3600" dirty="0">
                <a:solidFill>
                  <a:schemeClr val="accent1"/>
                </a:solidFill>
              </a:rPr>
              <a:t> – </a:t>
            </a:r>
            <a:r>
              <a:rPr lang="en-US" sz="3600" b="1" dirty="0">
                <a:solidFill>
                  <a:schemeClr val="accent1"/>
                </a:solidFill>
              </a:rPr>
              <a:t>he</a:t>
            </a:r>
            <a:r>
              <a:rPr lang="en-US" sz="3600" dirty="0">
                <a:solidFill>
                  <a:schemeClr val="accent1"/>
                </a:solidFill>
              </a:rPr>
              <a:t> cr</a:t>
            </a:r>
            <a:r>
              <a:rPr lang="en-US" sz="3600" dirty="0">
                <a:solidFill>
                  <a:srgbClr val="FF0000"/>
                </a:solidFill>
              </a:rPr>
              <a:t>ies</a:t>
            </a:r>
            <a:r>
              <a:rPr lang="en-US" sz="3600" dirty="0">
                <a:solidFill>
                  <a:schemeClr val="accent1"/>
                </a:solidFill>
              </a:rPr>
              <a:t> </a:t>
            </a:r>
          </a:p>
          <a:p>
            <a:r>
              <a:rPr lang="en-US" sz="3600" dirty="0">
                <a:solidFill>
                  <a:srgbClr val="FF0000"/>
                </a:solidFill>
              </a:rPr>
              <a:t>BUT</a:t>
            </a:r>
            <a:r>
              <a:rPr lang="en-US" sz="3600" dirty="0">
                <a:solidFill>
                  <a:schemeClr val="accent1"/>
                </a:solidFill>
              </a:rPr>
              <a:t> verbs ending in </a:t>
            </a:r>
            <a:r>
              <a:rPr lang="en-US" sz="3600" i="1" dirty="0">
                <a:solidFill>
                  <a:schemeClr val="accent1"/>
                </a:solidFill>
              </a:rPr>
              <a:t>vowel + -y </a:t>
            </a:r>
            <a:r>
              <a:rPr lang="en-US" sz="3600" dirty="0">
                <a:solidFill>
                  <a:schemeClr val="accent1"/>
                </a:solidFill>
              </a:rPr>
              <a:t>+ </a:t>
            </a:r>
            <a:r>
              <a:rPr lang="en-US" sz="3600" dirty="0">
                <a:solidFill>
                  <a:srgbClr val="FF0000"/>
                </a:solidFill>
              </a:rPr>
              <a:t>-s</a:t>
            </a:r>
          </a:p>
          <a:p>
            <a:r>
              <a:rPr lang="en-US" sz="3600" b="1" dirty="0">
                <a:solidFill>
                  <a:schemeClr val="accent1"/>
                </a:solidFill>
              </a:rPr>
              <a:t>I</a:t>
            </a:r>
            <a:r>
              <a:rPr lang="en-US" sz="3600" dirty="0">
                <a:solidFill>
                  <a:schemeClr val="accent1"/>
                </a:solidFill>
              </a:rPr>
              <a:t> enj</a:t>
            </a:r>
            <a:r>
              <a:rPr lang="en-US" sz="3600" u="sng" dirty="0">
                <a:solidFill>
                  <a:schemeClr val="accent1"/>
                </a:solidFill>
              </a:rPr>
              <a:t>oy</a:t>
            </a:r>
            <a:r>
              <a:rPr lang="en-US" sz="3600" dirty="0">
                <a:solidFill>
                  <a:schemeClr val="accent1"/>
                </a:solidFill>
              </a:rPr>
              <a:t> – </a:t>
            </a:r>
            <a:r>
              <a:rPr lang="en-US" sz="3600" b="1" dirty="0">
                <a:solidFill>
                  <a:schemeClr val="accent1"/>
                </a:solidFill>
              </a:rPr>
              <a:t>he</a:t>
            </a:r>
            <a:r>
              <a:rPr lang="en-US" sz="3600" dirty="0">
                <a:solidFill>
                  <a:schemeClr val="accent1"/>
                </a:solidFill>
              </a:rPr>
              <a:t> enjoy</a:t>
            </a:r>
            <a:r>
              <a:rPr lang="en-US" sz="3600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171007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26566" y="3918856"/>
            <a:ext cx="2714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chemeClr val="bg1"/>
                </a:solidFill>
              </a:rPr>
              <a:t>Practice 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117261"/>
      </p:ext>
    </p:extLst>
  </p:cSld>
  <p:clrMapOvr>
    <a:masterClrMapping/>
  </p:clrMapOvr>
  <p:transition spd="med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581944"/>
            <a:ext cx="120561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1 a) Read the theory box. Write the third-person singular of the verbs in brackets.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1379"/>
            <a:ext cx="12192000" cy="30611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8922" y="3429000"/>
            <a:ext cx="12722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</a:rPr>
              <a:t>walks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08922" y="3948106"/>
            <a:ext cx="16565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</a:rPr>
              <a:t>watches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74603" y="4467211"/>
            <a:ext cx="12722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</a:rPr>
              <a:t>buys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14292" y="2921064"/>
            <a:ext cx="12722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</a:rPr>
              <a:t>eats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38664" y="3440169"/>
            <a:ext cx="12722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</a:rPr>
              <a:t>does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38664" y="3948106"/>
            <a:ext cx="12722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</a:rPr>
              <a:t>tries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33522" y="4467211"/>
            <a:ext cx="15770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</a:rPr>
              <a:t>finishes</a:t>
            </a:r>
          </a:p>
        </p:txBody>
      </p:sp>
    </p:spTree>
    <p:extLst>
      <p:ext uri="{BB962C8B-B14F-4D97-AF65-F5344CB8AC3E}">
        <p14:creationId xmlns:p14="http://schemas.microsoft.com/office/powerpoint/2010/main" val="267710683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581944"/>
            <a:ext cx="120561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4472C4"/>
                </a:solidFill>
              </a:rPr>
              <a:t>1 b) Listen and tick (✓) the correct box. Then repeat.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2301379"/>
            <a:ext cx="12192000" cy="30611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08922" y="3429000"/>
            <a:ext cx="12722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</a:rPr>
              <a:t>walks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08922" y="3948106"/>
            <a:ext cx="165652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</a:rPr>
              <a:t>watches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9517" y="4462674"/>
            <a:ext cx="12722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</a:rPr>
              <a:t>buys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88211" y="2923028"/>
            <a:ext cx="12722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</a:rPr>
              <a:t>eats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83764" y="3428999"/>
            <a:ext cx="12722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</a:rPr>
              <a:t>does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11226" y="3933006"/>
            <a:ext cx="12722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</a:rPr>
              <a:t>tries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133522" y="4467211"/>
            <a:ext cx="15770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rgbClr val="FF0000"/>
                </a:solidFill>
              </a:rPr>
              <a:t>finishes</a:t>
            </a:r>
          </a:p>
        </p:txBody>
      </p:sp>
      <p:pic>
        <p:nvPicPr>
          <p:cNvPr id="3" name="walk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852318" y="3588294"/>
            <a:ext cx="487363" cy="487363"/>
          </a:xfrm>
          <a:prstGeom prst="rect">
            <a:avLst/>
          </a:prstGeom>
        </p:spPr>
      </p:pic>
      <p:pic>
        <p:nvPicPr>
          <p:cNvPr id="12" name="write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784399" y="3049254"/>
            <a:ext cx="487363" cy="487363"/>
          </a:xfrm>
          <a:prstGeom prst="rect">
            <a:avLst/>
          </a:prstGeom>
        </p:spPr>
      </p:pic>
      <p:pic>
        <p:nvPicPr>
          <p:cNvPr id="13" name="watches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786882" y="4122358"/>
            <a:ext cx="487363" cy="487363"/>
          </a:xfrm>
          <a:prstGeom prst="rect">
            <a:avLst/>
          </a:prstGeom>
        </p:spPr>
      </p:pic>
      <p:pic>
        <p:nvPicPr>
          <p:cNvPr id="14" name="buys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5810732" y="4666629"/>
            <a:ext cx="487363" cy="487363"/>
          </a:xfrm>
          <a:prstGeom prst="rect">
            <a:avLst/>
          </a:prstGeom>
        </p:spPr>
      </p:pic>
      <p:pic>
        <p:nvPicPr>
          <p:cNvPr id="15" name="eats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127434" y="3069861"/>
            <a:ext cx="487363" cy="487363"/>
          </a:xfrm>
          <a:prstGeom prst="rect">
            <a:avLst/>
          </a:prstGeom>
        </p:spPr>
      </p:pic>
      <p:pic>
        <p:nvPicPr>
          <p:cNvPr id="16" name="does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127434" y="3583459"/>
            <a:ext cx="487363" cy="487363"/>
          </a:xfrm>
          <a:prstGeom prst="rect">
            <a:avLst/>
          </a:prstGeom>
        </p:spPr>
      </p:pic>
      <p:pic>
        <p:nvPicPr>
          <p:cNvPr id="17" name="tries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127434" y="4122357"/>
            <a:ext cx="487363" cy="487363"/>
          </a:xfrm>
          <a:prstGeom prst="rect">
            <a:avLst/>
          </a:prstGeom>
        </p:spPr>
      </p:pic>
      <p:pic>
        <p:nvPicPr>
          <p:cNvPr id="18" name="finishes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9420337" y="4939247"/>
            <a:ext cx="539906" cy="53990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509580" y="3504529"/>
            <a:ext cx="806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52957" y="4071647"/>
            <a:ext cx="806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62839" y="4569217"/>
            <a:ext cx="806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04432" y="3029213"/>
            <a:ext cx="806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680916" y="3534752"/>
            <a:ext cx="806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680916" y="4095145"/>
            <a:ext cx="806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440457" y="4600049"/>
            <a:ext cx="806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026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0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10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10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9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81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91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936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105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65916"/>
            <a:ext cx="12192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1"/>
                </a:solidFill>
              </a:rPr>
              <a:t>1. Write the third person singular of the verbs below.</a:t>
            </a:r>
          </a:p>
          <a:p>
            <a:pPr>
              <a:lnSpc>
                <a:spcPct val="150000"/>
              </a:lnSpc>
            </a:pPr>
            <a:r>
              <a:rPr lang="en-US" sz="3600" dirty="0"/>
              <a:t> </a:t>
            </a:r>
            <a:r>
              <a:rPr lang="en-US" sz="3600" dirty="0">
                <a:solidFill>
                  <a:schemeClr val="accent1"/>
                </a:solidFill>
              </a:rPr>
              <a:t>1 I catch – he/she _____________________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 2 I cry – he/she _____________________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 3 I finish – he/she _____________________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 4 I buy – he/she _____________________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 5 I wear – he/she _____________________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 6 I go – he/she _____________________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38329" y="1463313"/>
            <a:ext cx="1798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catches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38329" y="2309357"/>
            <a:ext cx="1490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cries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02596" y="3141101"/>
            <a:ext cx="1851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finishes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09121" y="3956896"/>
            <a:ext cx="1490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buys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38328" y="4772691"/>
            <a:ext cx="1490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wears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86539" y="5600624"/>
            <a:ext cx="1490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goes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12829" y="5442853"/>
            <a:ext cx="1992086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</a:t>
            </a:r>
            <a:r>
              <a:rPr lang="en-US" b="1" dirty="0" err="1">
                <a:solidFill>
                  <a:schemeClr val="bg1"/>
                </a:solidFill>
              </a:rPr>
              <a:t>Practise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  <a:p>
            <a:r>
              <a:rPr lang="en-US" b="1" dirty="0">
                <a:solidFill>
                  <a:schemeClr val="bg1"/>
                </a:solidFill>
              </a:rPr>
              <a:t>WB, P. 23</a:t>
            </a:r>
          </a:p>
        </p:txBody>
      </p:sp>
    </p:spTree>
    <p:extLst>
      <p:ext uri="{BB962C8B-B14F-4D97-AF65-F5344CB8AC3E}">
        <p14:creationId xmlns:p14="http://schemas.microsoft.com/office/powerpoint/2010/main" val="23275058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70708"/>
            <a:ext cx="12105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2. Put the verbs in brackets into </a:t>
            </a:r>
            <a:r>
              <a:rPr lang="en-US" sz="3600" b="1" i="1" dirty="0">
                <a:solidFill>
                  <a:srgbClr val="0070C0"/>
                </a:solidFill>
              </a:rPr>
              <a:t>the Present Simple</a:t>
            </a:r>
            <a:r>
              <a:rPr lang="en-US" sz="3600" b="1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217039"/>
            <a:ext cx="1259287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</a:rPr>
              <a:t>1. He ____________ (have) dinner at 8:00.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</a:rPr>
              <a:t>2. Ann ________________ (catch) the bus to school at 7:30 a.m.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</a:rPr>
              <a:t>3. Mary ________________ (reach) school at 8:00 a.m.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</a:rPr>
              <a:t>4. Eric ________________ (do) his homework in the afternoon.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</a:rPr>
              <a:t>5. Kate ________________ (enjoy) her lessons.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</a:rPr>
              <a:t>6. Bob ________________ (wash) his dog every Friday.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85122" y="1384220"/>
            <a:ext cx="1490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22783" y="2222437"/>
            <a:ext cx="2064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catches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83904" y="3058682"/>
            <a:ext cx="1702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reaches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83904" y="3896951"/>
            <a:ext cx="1490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does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83904" y="4684290"/>
            <a:ext cx="2322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87318" y="5521304"/>
            <a:ext cx="1573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washes</a:t>
            </a:r>
          </a:p>
        </p:txBody>
      </p:sp>
    </p:spTree>
    <p:extLst>
      <p:ext uri="{BB962C8B-B14F-4D97-AF65-F5344CB8AC3E}">
        <p14:creationId xmlns:p14="http://schemas.microsoft.com/office/powerpoint/2010/main" val="28866513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02430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3. Complete the text with the verbs in the list in the correct form of </a:t>
            </a:r>
            <a:r>
              <a:rPr lang="en-US" sz="3600" b="1" i="1" dirty="0">
                <a:solidFill>
                  <a:schemeClr val="accent1"/>
                </a:solidFill>
              </a:rPr>
              <a:t>the Present Simple</a:t>
            </a:r>
            <a:r>
              <a:rPr lang="en-US" sz="3600" b="1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23261" y="1702759"/>
            <a:ext cx="113454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• chat • finish • eat • get up • go (x2) • have • watch • walk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06601"/>
            <a:ext cx="12201068" cy="34091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2147" y="2640744"/>
            <a:ext cx="1702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gets up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05174" y="2660640"/>
            <a:ext cx="1702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2635" y="3757092"/>
            <a:ext cx="1702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finish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02269" y="3206847"/>
            <a:ext cx="1702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walk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74306" y="3757092"/>
            <a:ext cx="1702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goes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1671" y="4281345"/>
            <a:ext cx="1825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watches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81024" y="4858241"/>
            <a:ext cx="1702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eats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0720" y="4871890"/>
            <a:ext cx="1702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chats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6800" y="5399607"/>
            <a:ext cx="1702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goes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209570" y="3248262"/>
            <a:ext cx="4273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cxnSpLocks/>
          </p:cNvCxnSpPr>
          <p:nvPr/>
        </p:nvCxnSpPr>
        <p:spPr>
          <a:xfrm>
            <a:off x="11163520" y="4851132"/>
            <a:ext cx="5445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425068" y="5426650"/>
            <a:ext cx="4273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>
            <a:off x="6545033" y="4871889"/>
            <a:ext cx="51498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85540" y="3757092"/>
            <a:ext cx="38992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113643" y="4281345"/>
            <a:ext cx="4273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cxnSpLocks/>
          </p:cNvCxnSpPr>
          <p:nvPr/>
        </p:nvCxnSpPr>
        <p:spPr>
          <a:xfrm>
            <a:off x="209570" y="4358860"/>
            <a:ext cx="6729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 flipV="1">
            <a:off x="8219428" y="3206847"/>
            <a:ext cx="633022" cy="53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530844" y="5988722"/>
            <a:ext cx="4273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30332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27782" y="3799587"/>
            <a:ext cx="3269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prstClr val="white"/>
                </a:solidFill>
              </a:rPr>
              <a:t>Production  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791536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01689" y="1479503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201689" y="2322371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Presentation 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201689" y="4850975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01689" y="5693843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201689" y="3165239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    </a:t>
            </a:r>
            <a:endParaRPr lang="en-US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201689" y="636635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201689" y="4008107"/>
            <a:ext cx="3256378" cy="662474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Production    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904" y="490818"/>
            <a:ext cx="4174591" cy="58763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0514702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327992" y="2405269"/>
            <a:ext cx="4870174" cy="2484783"/>
          </a:xfrm>
          <a:prstGeom prst="wedgeEllipseCallout">
            <a:avLst>
              <a:gd name="adj1" fmla="val 41208"/>
              <a:gd name="adj2" fmla="val 7810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My father </a:t>
            </a:r>
            <a:r>
              <a:rPr lang="en-US" sz="3600" u="sng" dirty="0">
                <a:solidFill>
                  <a:srgbClr val="0070C0"/>
                </a:solidFill>
              </a:rPr>
              <a:t>always</a:t>
            </a:r>
            <a:r>
              <a:rPr lang="en-US" sz="3600" dirty="0">
                <a:solidFill>
                  <a:srgbClr val="0070C0"/>
                </a:solidFill>
              </a:rPr>
              <a:t> goes to work at 7:00.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4716" y="681622"/>
            <a:ext cx="238939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PAIR 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4112" y="496957"/>
            <a:ext cx="959788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chemeClr val="accent1"/>
                </a:solidFill>
              </a:rPr>
              <a:t>Tell your friend about your parents’ routine, using adverbs: </a:t>
            </a:r>
            <a:r>
              <a:rPr lang="en-US" sz="3400" b="1" i="1" dirty="0">
                <a:solidFill>
                  <a:schemeClr val="accent1"/>
                </a:solidFill>
              </a:rPr>
              <a:t>always, usually, often, sometimes, never, every day.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6818243" y="3279913"/>
            <a:ext cx="4959627" cy="2693504"/>
          </a:xfrm>
          <a:prstGeom prst="wedgeEllipseCallout">
            <a:avLst>
              <a:gd name="adj1" fmla="val -81881"/>
              <a:gd name="adj2" fmla="val 4183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My mother </a:t>
            </a:r>
            <a:r>
              <a:rPr lang="en-US" sz="3200" u="sng" dirty="0">
                <a:solidFill>
                  <a:srgbClr val="FFFF00"/>
                </a:solidFill>
              </a:rPr>
              <a:t>sometimes</a:t>
            </a:r>
            <a:r>
              <a:rPr lang="en-US" sz="3200" dirty="0">
                <a:solidFill>
                  <a:srgbClr val="FFFF00"/>
                </a:solidFill>
              </a:rPr>
              <a:t> comes home late. </a:t>
            </a:r>
          </a:p>
        </p:txBody>
      </p:sp>
    </p:spTree>
    <p:extLst>
      <p:ext uri="{BB962C8B-B14F-4D97-AF65-F5344CB8AC3E}">
        <p14:creationId xmlns:p14="http://schemas.microsoft.com/office/powerpoint/2010/main" val="269111405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524968534"/>
      </p:ext>
    </p:extLst>
  </p:cSld>
  <p:clrMapOvr>
    <a:masterClrMapping/>
  </p:clrMapOvr>
  <p:transition spd="med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37209"/>
            <a:ext cx="1219200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Write six sentences (about 50 words) about your family members’ routines, using the Present Simple tense and adverbs you have studied today.</a:t>
            </a:r>
            <a:endParaRPr lang="en-US" sz="4000" b="1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618415"/>
      </p:ext>
    </p:extLst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537788195"/>
      </p:ext>
    </p:extLst>
  </p:cSld>
  <p:clrMapOvr>
    <a:masterClrMapping/>
  </p:clrMapOvr>
  <p:transition spd="med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696186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3" name="Rectangle 2"/>
          <p:cNvSpPr/>
          <p:nvPr/>
        </p:nvSpPr>
        <p:spPr>
          <a:xfrm>
            <a:off x="726910" y="1619516"/>
            <a:ext cx="10851945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Grammar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4472C4"/>
                </a:solidFill>
              </a:rPr>
              <a:t>Present Simple tense (affirmative)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4472C4"/>
                </a:solidFill>
              </a:rPr>
              <a:t>Adverbs used in Present Simple tense (</a:t>
            </a:r>
            <a:r>
              <a:rPr lang="en-US" sz="3600" i="1" dirty="0">
                <a:solidFill>
                  <a:srgbClr val="4472C4"/>
                </a:solidFill>
              </a:rPr>
              <a:t>always, usually, often, sometimes, never, every day, …</a:t>
            </a:r>
            <a:r>
              <a:rPr lang="en-US" sz="3600" dirty="0">
                <a:solidFill>
                  <a:srgbClr val="4472C4"/>
                </a:solidFill>
              </a:rPr>
              <a:t>)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116417"/>
      </p:ext>
    </p:extLst>
  </p:cSld>
  <p:clrMapOvr>
    <a:masterClrMapping/>
  </p:clrMapOvr>
  <p:transition spd="med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108857" y="2069021"/>
            <a:ext cx="12005767" cy="21852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400" i="1" dirty="0" err="1">
                <a:solidFill>
                  <a:srgbClr val="0070C0"/>
                </a:solidFill>
              </a:rPr>
              <a:t>Practise</a:t>
            </a:r>
            <a:r>
              <a:rPr lang="en-US" sz="3400" i="1" dirty="0">
                <a:solidFill>
                  <a:srgbClr val="0070C0"/>
                </a:solidFill>
              </a:rPr>
              <a:t> speaking and writing sentences, using the Present Simple tense.</a:t>
            </a:r>
          </a:p>
          <a:p>
            <a:pPr marL="571500" indent="-571500">
              <a:buFontTx/>
              <a:buChar char="-"/>
            </a:pPr>
            <a:r>
              <a:rPr lang="en-US" sz="3400" i="1" dirty="0">
                <a:solidFill>
                  <a:srgbClr val="0070C0"/>
                </a:solidFill>
              </a:rPr>
              <a:t>Complete the grammar notes in </a:t>
            </a:r>
            <a:r>
              <a:rPr lang="en-US" sz="3400" b="1" i="1" dirty="0">
                <a:solidFill>
                  <a:srgbClr val="0070C0"/>
                </a:solidFill>
              </a:rPr>
              <a:t>TA 6 Right on Notebook</a:t>
            </a:r>
            <a:r>
              <a:rPr lang="en-US" sz="3400" i="1" dirty="0">
                <a:solidFill>
                  <a:srgbClr val="0070C0"/>
                </a:solidFill>
              </a:rPr>
              <a:t> (p. 22)</a:t>
            </a:r>
            <a:endParaRPr lang="en-US" sz="34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400" i="1" dirty="0">
                <a:solidFill>
                  <a:srgbClr val="0070C0"/>
                </a:solidFill>
              </a:rPr>
              <a:t>Prepare the next lesson (p. 41 SB)</a:t>
            </a:r>
            <a:endParaRPr lang="en-US" sz="3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528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023599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3383" y="611513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5" y="2077278"/>
            <a:ext cx="100882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i="1" dirty="0">
                <a:solidFill>
                  <a:schemeClr val="accent1"/>
                </a:solidFill>
              </a:rPr>
              <a:t>know the affirmative form of the Present Simple tense.</a:t>
            </a:r>
          </a:p>
          <a:p>
            <a:pPr marL="285750" indent="-285750">
              <a:buFontTx/>
              <a:buChar char="-"/>
            </a:pPr>
            <a:r>
              <a:rPr lang="en-US" sz="3600" i="1" dirty="0">
                <a:solidFill>
                  <a:schemeClr val="accent1"/>
                </a:solidFill>
              </a:rPr>
              <a:t>use the Present Simple tense to talk about habits and routines.</a:t>
            </a:r>
          </a:p>
          <a:p>
            <a:pPr marL="285750" indent="-285750">
              <a:buFontTx/>
              <a:buChar char="-"/>
            </a:pPr>
            <a:r>
              <a:rPr lang="en-US" sz="3600" i="1" dirty="0">
                <a:solidFill>
                  <a:schemeClr val="accent1"/>
                </a:solidFill>
              </a:rPr>
              <a:t>use adverbs of frequency correctly.</a:t>
            </a:r>
          </a:p>
        </p:txBody>
      </p:sp>
    </p:spTree>
    <p:extLst>
      <p:ext uri="{BB962C8B-B14F-4D97-AF65-F5344CB8AC3E}">
        <p14:creationId xmlns:p14="http://schemas.microsoft.com/office/powerpoint/2010/main" val="383855474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1734573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7295" y="554568"/>
            <a:ext cx="121105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Choose the word whose underlined part is pronounced differently form that of the others.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21D5AC-82E8-41A5-A1D5-D80778DF4A50}"/>
              </a:ext>
            </a:extLst>
          </p:cNvPr>
          <p:cNvSpPr txBox="1"/>
          <p:nvPr/>
        </p:nvSpPr>
        <p:spPr>
          <a:xfrm>
            <a:off x="554262" y="1878485"/>
            <a:ext cx="10770704" cy="4446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30000"/>
              </a:lnSpc>
              <a:spcAft>
                <a:spcPts val="800"/>
              </a:spcAft>
              <a:buFontTx/>
              <a:buAutoNum type="arabicPeriod"/>
              <a:tabLst>
                <a:tab pos="1980565" algn="l"/>
                <a:tab pos="3420745" algn="l"/>
                <a:tab pos="4860925" algn="l"/>
              </a:tabLst>
            </a:pPr>
            <a:r>
              <a:rPr lang="en-GB" sz="32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A. sch</a:t>
            </a:r>
            <a:r>
              <a:rPr lang="en-GB" sz="3200" u="sng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oo</a:t>
            </a:r>
            <a:r>
              <a:rPr lang="en-GB" sz="32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l	B. f</a:t>
            </a:r>
            <a:r>
              <a:rPr lang="en-GB" sz="3200" u="sng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oo</a:t>
            </a:r>
            <a:r>
              <a:rPr lang="en-GB" sz="32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t 	           C. f</a:t>
            </a:r>
            <a:r>
              <a:rPr lang="en-GB" sz="3200" u="sng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oo</a:t>
            </a:r>
            <a:r>
              <a:rPr lang="en-GB" sz="32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d	           D. t</a:t>
            </a:r>
            <a:r>
              <a:rPr lang="en-GB" sz="3200" u="sng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oo</a:t>
            </a:r>
            <a:r>
              <a:rPr lang="en-GB" sz="32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th</a:t>
            </a: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vi-VN" sz="3200" dirty="0">
                <a:solidFill>
                  <a:prstClr val="black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/skuːl/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           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/fʊt/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      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/fuːd/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         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/tuː</a:t>
            </a:r>
            <a:r>
              <a:rPr lang="el-GR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θ/</a:t>
            </a:r>
            <a:endParaRPr lang="vi-VN" sz="3200" dirty="0">
              <a:solidFill>
                <a:srgbClr val="FF0000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GB" sz="32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2. A. dr</a:t>
            </a:r>
            <a:r>
              <a:rPr lang="en-GB" sz="3200" u="sng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32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w		B. t</a:t>
            </a:r>
            <a:r>
              <a:rPr lang="en-GB" sz="3200" u="sng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32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lk		     C. w</a:t>
            </a:r>
            <a:r>
              <a:rPr lang="en-GB" sz="3200" u="sng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32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lk	            D. pl</a:t>
            </a:r>
            <a:r>
              <a:rPr lang="en-GB" sz="3200" u="sng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32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y</a:t>
            </a: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/drɔː/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          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/tɔːk/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        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/wɔːk/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              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/pleɪ/</a:t>
            </a: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GB" sz="32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3. A. mus</a:t>
            </a:r>
            <a:r>
              <a:rPr lang="en-GB" sz="3200" u="sng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32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c	               B. sc</a:t>
            </a:r>
            <a:r>
              <a:rPr lang="en-GB" sz="3200" u="sng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32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ence	    C. Engl</a:t>
            </a:r>
            <a:r>
              <a:rPr lang="en-GB" sz="3200" u="sng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32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sh           D. pract</a:t>
            </a:r>
            <a:r>
              <a:rPr lang="en-GB" sz="3200" u="sng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i</a:t>
            </a:r>
            <a:r>
              <a:rPr lang="en-GB" sz="3200" dirty="0">
                <a:solidFill>
                  <a:prstClr val="black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se</a:t>
            </a:r>
          </a:p>
          <a:p>
            <a:pPr algn="just">
              <a:lnSpc>
                <a:spcPct val="130000"/>
              </a:lnSpc>
              <a:spcAft>
                <a:spcPts val="800"/>
              </a:spcAft>
              <a:tabLst>
                <a:tab pos="1980565" algn="l"/>
                <a:tab pos="3420745" algn="l"/>
                <a:tab pos="4860925" algn="l"/>
              </a:tabLst>
            </a:pPr>
            <a:r>
              <a:rPr lang="en-US" sz="3200" dirty="0">
                <a:solidFill>
                  <a:srgbClr val="FF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    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</a:t>
            </a:r>
            <a:r>
              <a:rPr lang="vi-VN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ˈmjuːzɪk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              /ˈ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saɪəns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            /ˈ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ɪŋɡlɪʃ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            /ˈ</a:t>
            </a:r>
            <a:r>
              <a:rPr lang="en-US" sz="3200" dirty="0" err="1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præktɪs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/</a:t>
            </a:r>
            <a:endParaRPr lang="vi-VN" sz="3200" dirty="0">
              <a:solidFill>
                <a:srgbClr val="FF0000"/>
              </a:solidFill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891835" y="1914699"/>
            <a:ext cx="574543" cy="6699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878186" y="3431700"/>
            <a:ext cx="608338" cy="6699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05475" y="4894907"/>
            <a:ext cx="574543" cy="6699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6236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18160"/>
            <a:ext cx="2226365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Pair 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26365" y="447040"/>
            <a:ext cx="9965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Ask and answer about </a:t>
            </a:r>
            <a:r>
              <a:rPr lang="en-US" sz="3600" b="1" dirty="0" err="1">
                <a:solidFill>
                  <a:srgbClr val="0070C0"/>
                </a:solidFill>
              </a:rPr>
              <a:t>favourite</a:t>
            </a:r>
            <a:r>
              <a:rPr lang="en-US" sz="3600" b="1" dirty="0">
                <a:solidFill>
                  <a:srgbClr val="0070C0"/>
                </a:solidFill>
              </a:rPr>
              <a:t> school activities.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9149" y="1297166"/>
            <a:ext cx="612250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• play basketball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• do computer-based activities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• play music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• draw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• do crafts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chemeClr val="accent1"/>
                </a:solidFill>
              </a:rPr>
              <a:t>• sing songs, etc.</a:t>
            </a:r>
          </a:p>
        </p:txBody>
      </p:sp>
      <p:sp>
        <p:nvSpPr>
          <p:cNvPr id="2" name="Oval Callout 1"/>
          <p:cNvSpPr/>
          <p:nvPr/>
        </p:nvSpPr>
        <p:spPr>
          <a:xfrm>
            <a:off x="6510130" y="1003853"/>
            <a:ext cx="5456583" cy="2216426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What are your </a:t>
            </a:r>
            <a:r>
              <a:rPr lang="en-US" sz="3600" dirty="0" err="1">
                <a:solidFill>
                  <a:srgbClr val="FFFF00"/>
                </a:solidFill>
              </a:rPr>
              <a:t>favourite</a:t>
            </a:r>
            <a:r>
              <a:rPr lang="en-US" sz="3600" dirty="0">
                <a:solidFill>
                  <a:srgbClr val="FFFF00"/>
                </a:solidFill>
              </a:rPr>
              <a:t> school activities?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6634369" y="3637722"/>
            <a:ext cx="5208104" cy="2504661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I like playing basketball and doing computer-based activities.</a:t>
            </a:r>
          </a:p>
        </p:txBody>
      </p:sp>
    </p:spTree>
    <p:extLst>
      <p:ext uri="{BB962C8B-B14F-4D97-AF65-F5344CB8AC3E}">
        <p14:creationId xmlns:p14="http://schemas.microsoft.com/office/powerpoint/2010/main" val="24844581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2537227547"/>
      </p:ext>
    </p:extLst>
  </p:cSld>
  <p:clrMapOvr>
    <a:masterClrMapping/>
  </p:clrMapOvr>
  <p:transition spd="med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Presentation 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125431"/>
      </p:ext>
    </p:extLst>
  </p:cSld>
  <p:clrMapOvr>
    <a:masterClrMapping/>
  </p:clrMapOvr>
  <p:transition spd="med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632" y="336275"/>
            <a:ext cx="4953000" cy="266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8104" y="3347831"/>
            <a:ext cx="6785528" cy="2667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204" y="339092"/>
            <a:ext cx="2243522" cy="26641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47831"/>
            <a:ext cx="5059017" cy="2667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7951" y="351185"/>
            <a:ext cx="3714750" cy="2667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2822713"/>
            <a:ext cx="3778584" cy="5251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I </a:t>
            </a:r>
            <a:r>
              <a:rPr lang="en-US" sz="2800" u="sng" dirty="0">
                <a:solidFill>
                  <a:schemeClr val="accent1"/>
                </a:solidFill>
              </a:rPr>
              <a:t>play</a:t>
            </a:r>
            <a:r>
              <a:rPr lang="en-US" sz="2800" dirty="0">
                <a:solidFill>
                  <a:schemeClr val="accent1"/>
                </a:solidFill>
              </a:rPr>
              <a:t> football everyday.</a:t>
            </a:r>
          </a:p>
        </p:txBody>
      </p:sp>
      <p:sp>
        <p:nvSpPr>
          <p:cNvPr id="9" name="Rectangle 8"/>
          <p:cNvSpPr/>
          <p:nvPr/>
        </p:nvSpPr>
        <p:spPr>
          <a:xfrm>
            <a:off x="3778585" y="2830168"/>
            <a:ext cx="4321806" cy="5251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She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u="sng" dirty="0">
                <a:solidFill>
                  <a:schemeClr val="accent1"/>
                </a:solidFill>
              </a:rPr>
              <a:t>play</a:t>
            </a:r>
            <a:r>
              <a:rPr lang="en-US" sz="2800" u="sng" dirty="0">
                <a:solidFill>
                  <a:srgbClr val="FF0000"/>
                </a:solidFill>
              </a:rPr>
              <a:t>s</a:t>
            </a:r>
            <a:r>
              <a:rPr lang="en-US" sz="2800" dirty="0">
                <a:solidFill>
                  <a:schemeClr val="accent1"/>
                </a:solidFill>
              </a:rPr>
              <a:t> football everyday.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67130" y="5834269"/>
            <a:ext cx="6775588" cy="5251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They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u="sng" dirty="0">
                <a:solidFill>
                  <a:schemeClr val="accent1"/>
                </a:solidFill>
              </a:rPr>
              <a:t>play</a:t>
            </a:r>
            <a:r>
              <a:rPr lang="en-US" sz="2800" dirty="0">
                <a:solidFill>
                  <a:schemeClr val="accent1"/>
                </a:solidFill>
              </a:rPr>
              <a:t> football everyday.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" y="5862431"/>
            <a:ext cx="5059017" cy="5251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We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u="sng" dirty="0">
                <a:solidFill>
                  <a:schemeClr val="accent1"/>
                </a:solidFill>
              </a:rPr>
              <a:t>play</a:t>
            </a:r>
            <a:r>
              <a:rPr lang="en-US" sz="2800" dirty="0">
                <a:solidFill>
                  <a:schemeClr val="accent1"/>
                </a:solidFill>
              </a:rPr>
              <a:t> football everyday.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100391" y="2837623"/>
            <a:ext cx="4042327" cy="5251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He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u="sng" dirty="0">
                <a:solidFill>
                  <a:schemeClr val="accent1"/>
                </a:solidFill>
              </a:rPr>
              <a:t>play</a:t>
            </a:r>
            <a:r>
              <a:rPr lang="en-US" sz="2800" u="sng" dirty="0">
                <a:solidFill>
                  <a:srgbClr val="FF0000"/>
                </a:solidFill>
              </a:rPr>
              <a:t>s</a:t>
            </a:r>
            <a:r>
              <a:rPr lang="en-US" sz="2800" dirty="0">
                <a:solidFill>
                  <a:schemeClr val="accent1"/>
                </a:solidFill>
              </a:rPr>
              <a:t> football everyday.</a:t>
            </a:r>
          </a:p>
        </p:txBody>
      </p:sp>
    </p:spTree>
    <p:extLst>
      <p:ext uri="{BB962C8B-B14F-4D97-AF65-F5344CB8AC3E}">
        <p14:creationId xmlns:p14="http://schemas.microsoft.com/office/powerpoint/2010/main" val="416751118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844</Words>
  <Application>Microsoft Office PowerPoint</Application>
  <PresentationFormat>Widescreen</PresentationFormat>
  <Paragraphs>149</Paragraphs>
  <Slides>26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Trinh Le</dc:creator>
  <cp:lastModifiedBy>Vũ Trần Gia Bửu</cp:lastModifiedBy>
  <cp:revision>175</cp:revision>
  <dcterms:created xsi:type="dcterms:W3CDTF">2021-09-24T06:18:33Z</dcterms:created>
  <dcterms:modified xsi:type="dcterms:W3CDTF">2023-08-02T08:16:34Z</dcterms:modified>
</cp:coreProperties>
</file>