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07" r:id="rId3"/>
    <p:sldId id="372" r:id="rId4"/>
    <p:sldId id="373" r:id="rId5"/>
    <p:sldId id="356" r:id="rId6"/>
    <p:sldId id="374" r:id="rId7"/>
    <p:sldId id="376" r:id="rId8"/>
    <p:sldId id="388" r:id="rId9"/>
    <p:sldId id="378" r:id="rId10"/>
    <p:sldId id="375" r:id="rId11"/>
    <p:sldId id="379" r:id="rId12"/>
    <p:sldId id="390" r:id="rId13"/>
    <p:sldId id="380" r:id="rId14"/>
    <p:sldId id="381" r:id="rId15"/>
    <p:sldId id="382" r:id="rId16"/>
    <p:sldId id="383" r:id="rId17"/>
    <p:sldId id="391" r:id="rId18"/>
    <p:sldId id="384" r:id="rId19"/>
    <p:sldId id="345" r:id="rId20"/>
    <p:sldId id="394" r:id="rId21"/>
    <p:sldId id="395" r:id="rId22"/>
    <p:sldId id="385" r:id="rId23"/>
    <p:sldId id="386" r:id="rId24"/>
    <p:sldId id="387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3780" autoAdjust="0"/>
  </p:normalViewPr>
  <p:slideViewPr>
    <p:cSldViewPr>
      <p:cViewPr varScale="1">
        <p:scale>
          <a:sx n="35" d="100"/>
          <a:sy n="35" d="100"/>
        </p:scale>
        <p:origin x="186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lời</a:t>
                </a:r>
                <a:r>
                  <a:rPr lang="en-US" dirty="0"/>
                  <a:t>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2 slide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rất</a:t>
                </a:r>
                <a:r>
                  <a:rPr lang="en-US" dirty="0"/>
                  <a:t> </a:t>
                </a:r>
                <a:r>
                  <a:rPr lang="en-US" dirty="0" err="1"/>
                  <a:t>xấu</a:t>
                </a:r>
                <a:r>
                  <a:rPr lang="en-US" dirty="0"/>
                  <a:t>,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</a:t>
                </a:r>
                <a:r>
                  <a:rPr lang="en-US" dirty="0" err="1"/>
                  <a:t>mầu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màu</a:t>
                </a:r>
                <a:r>
                  <a:rPr lang="en-US" dirty="0"/>
                  <a:t> </a:t>
                </a:r>
                <a:r>
                  <a:rPr lang="en-US" dirty="0" err="1"/>
                  <a:t>xanh</a:t>
                </a:r>
                <a:r>
                  <a:rPr lang="en-US" dirty="0"/>
                  <a:t>, </a:t>
                </a:r>
                <a:r>
                  <a:rPr lang="en-US" dirty="0" err="1"/>
                  <a:t>nét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, </a:t>
                </a:r>
                <a:r>
                  <a:rPr lang="en-US" dirty="0" err="1"/>
                  <a:t>chấm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.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thống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slide </a:t>
                </a:r>
                <a:r>
                  <a:rPr lang="en-US" dirty="0" err="1"/>
                  <a:t>khác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2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5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nặng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slides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4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0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3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69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2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nghiêng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endParaRPr lang="en-US" dirty="0"/>
              </a:p>
              <a:p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  <a:p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2 slide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Đề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nghiêng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endParaRPr lang="en-US" dirty="0"/>
              </a:p>
              <a:p>
                <a:r>
                  <a:rPr lang="en-US" dirty="0" err="1"/>
                  <a:t>Cỡ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  <a:p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2 slide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8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+mj-lt"/>
                <a:ea typeface="Tahoma" pitchFamily="34" charset="0"/>
                <a:cs typeface="Times New Roman" panose="02020603050405020304" pitchFamily="18" charset="0"/>
              </a:rPr>
              <a:t> 2: MẶT TRÒN XOAY – KHỐI TRÒN XOAY</a:t>
            </a:r>
            <a:endParaRPr lang="en-US" sz="6000" b="1" dirty="0">
              <a:solidFill>
                <a:srgbClr val="776249"/>
              </a:solidFill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+mj-lt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+mj-lt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+mj-lt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+mj-lt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90907" y="7646473"/>
                  <a:ext cx="477498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008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MỘT SỐ CÔNG THỨC THƯỜNG GẶP</a:t>
              </a:r>
              <a:endPara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97117" y="7640053"/>
                  <a:ext cx="332185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858000" y="6172200"/>
            <a:ext cx="869787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rgbClr val="135F82"/>
                </a:solidFill>
                <a:latin typeface="+mj-lt"/>
                <a:ea typeface="AvantGarde-Demi" pitchFamily="18" charset="0"/>
                <a:cs typeface="Times New Roman" panose="02020603050405020304" pitchFamily="18" charset="0"/>
              </a:rPr>
              <a:t>Bài: </a:t>
            </a:r>
            <a:r>
              <a:rPr lang="en-US" sz="6599" b="1">
                <a:solidFill>
                  <a:srgbClr val="135F82"/>
                </a:solidFill>
                <a:latin typeface="+mj-lt"/>
                <a:ea typeface="AvantGarde-Demi" pitchFamily="18" charset="0"/>
                <a:cs typeface="Times New Roman" panose="02020603050405020304" pitchFamily="18" charset="0"/>
              </a:rPr>
              <a:t>ÔN TẬP CHƯƠNG 2</a:t>
            </a:r>
            <a:endParaRPr lang="en-US" sz="6599" b="1" dirty="0">
              <a:solidFill>
                <a:srgbClr val="135F82"/>
              </a:solidFill>
              <a:latin typeface="+mj-lt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2"/>
            <a:ext cx="11123692" cy="2138298"/>
            <a:chOff x="7459670" y="7543799"/>
            <a:chExt cx="11309640" cy="21385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9776124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01F27579-02C3-4583-ABFB-64E90F76BB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688" y="2916488"/>
                <a:ext cx="23879479" cy="111043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</a:pPr>
                <a:r>
                  <a:rPr lang="en-US" sz="52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52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5</a:t>
                </a:r>
                <a:r>
                  <a:rPr lang="en-US" sz="50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và song song với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 Cạnh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quay xung quanh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tạo thành mặt xung quanh của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 smtClean="0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en-US" sz="5000" dirty="0" smtClean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 smtClean="0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 smtClean="0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en-US" sz="5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 smtClean="0">
                    <a:latin typeface="+mj-lt"/>
                    <a:cs typeface="Times New Roman" panose="02020603050405020304" pitchFamily="18" charset="0"/>
                  </a:rPr>
                  <a:t>này</a:t>
                </a:r>
                <a:r>
                  <a:rPr lang="en-US" sz="5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có thể tích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 Tam giác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quay xung quanh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 smtClean="0">
                    <a:latin typeface="+mj-lt"/>
                    <a:cs typeface="Times New Roman" panose="02020603050405020304" pitchFamily="18" charset="0"/>
                  </a:rPr>
                  <a:t>tạo</a:t>
                </a:r>
                <a:r>
                  <a:rPr lang="en-US" sz="5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 smtClean="0">
                    <a:latin typeface="+mj-lt"/>
                    <a:cs typeface="Times New Roman" panose="02020603050405020304" pitchFamily="18" charset="0"/>
                  </a:rPr>
                  <a:t>thành</a:t>
                </a:r>
                <a:r>
                  <a:rPr lang="en-US" sz="5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khối tròn xoay có thể tích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pt-BR" sz="5000" dirty="0">
                    <a:latin typeface="+mj-lt"/>
                    <a:cs typeface="Times New Roman" panose="02020603050405020304" pitchFamily="18" charset="0"/>
                  </a:rPr>
                  <a:t>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62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Lời</a:t>
                </a:r>
                <a:r>
                  <a:rPr lang="en-US" sz="62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62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giải</a:t>
                </a:r>
                <a:endParaRPr lang="en-US" sz="62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là chân đường vuông góc hạ từ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tới đường thẳng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Ta có </a:t>
                </a:r>
              </a:p>
              <a:p>
                <a:pPr marL="0" indent="0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4800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48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54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64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01F27579-02C3-4583-ABFB-64E90F76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88" y="2916488"/>
                <a:ext cx="23879479" cy="11104312"/>
              </a:xfrm>
              <a:prstGeom prst="rect">
                <a:avLst/>
              </a:prstGeom>
              <a:blipFill>
                <a:blip r:embed="rId3"/>
                <a:stretch>
                  <a:fillRect l="-1276" t="-1372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2019_01_18_12_49_07_">
            <a:extLst>
              <a:ext uri="{FF2B5EF4-FFF2-40B4-BE49-F238E27FC236}">
                <a16:creationId xmlns:a16="http://schemas.microsoft.com/office/drawing/2014/main" id="{018D9C1C-A5C7-45DE-9523-A7B7BD3AA12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2"/>
          <a:stretch/>
        </p:blipFill>
        <p:spPr bwMode="auto">
          <a:xfrm>
            <a:off x="12649200" y="8461717"/>
            <a:ext cx="1145058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5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/>
              <p:nvPr/>
            </p:nvSpPr>
            <p:spPr>
              <a:xfrm>
                <a:off x="228600" y="3029699"/>
                <a:ext cx="23951480" cy="5660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6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tấm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tôn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chữ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nhật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kích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thước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50cm x 240cm,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người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thùng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đựng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nước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chiều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50cm,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xem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minh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họa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dưới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):</a:t>
                </a:r>
              </a:p>
              <a:p>
                <a:r>
                  <a:rPr lang="en-US" sz="4800" dirty="0" smtClean="0">
                    <a:latin typeface="+mj-lt"/>
                    <a:cs typeface="Times New Roman" panose="02020603050405020304" pitchFamily="18" charset="0"/>
                  </a:rPr>
                  <a:t>-  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1: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Gò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tấm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tôn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ban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xung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quanh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thùng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685800" indent="-685800">
                  <a:buFontTx/>
                  <a:buChar char="-"/>
                </a:pPr>
                <a:r>
                  <a:rPr lang="en-US" sz="4800" dirty="0" err="1" smtClean="0">
                    <a:latin typeface="+mj-lt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2: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tấm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tôn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ban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tấm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gò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tấm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xung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quanh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thùng</a:t>
                </a:r>
                <a:r>
                  <a:rPr lang="en-US" sz="4800" dirty="0" smtClean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 err="1" smtClean="0">
                    <a:latin typeface="+mj-lt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thùng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gò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thùng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gò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2.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tỉ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29699"/>
                <a:ext cx="23951480" cy="5660909"/>
              </a:xfrm>
              <a:prstGeom prst="rect">
                <a:avLst/>
              </a:prstGeom>
              <a:blipFill>
                <a:blip r:embed="rId3"/>
                <a:stretch>
                  <a:fillRect l="-1196" t="-2368" r="-1018" b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250935" y="9178196"/>
                <a:ext cx="1546860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+ Gọi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lần lượt là bán kính đáy của mỗi thùng đựng nước hình trụ được làm theo cách 1 và cách 2. </a:t>
                </a:r>
              </a:p>
              <a:p>
                <a:endParaRPr lang="en-US" sz="480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+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lần lượt là chu vi đáy của mỗi thùng đựng nước hình trụ được làm theo cách 1 và cách 2.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35" y="9178196"/>
                <a:ext cx="15468600" cy="3785652"/>
              </a:xfrm>
              <a:prstGeom prst="rect">
                <a:avLst/>
              </a:prstGeom>
              <a:blipFill>
                <a:blip r:embed="rId4"/>
                <a:stretch>
                  <a:fillRect l="-1773" t="-3543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914400" y="1970782"/>
            <a:ext cx="9296400" cy="1077218"/>
            <a:chOff x="7459670" y="7533378"/>
            <a:chExt cx="15356498" cy="10773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533378"/>
              <a:ext cx="13822982" cy="107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193148-9CCF-4790-A0C0-90C069C1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390" y="8161430"/>
            <a:ext cx="8168640" cy="35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FD2E0-EC58-422E-982E-3F1631A990C8}"/>
              </a:ext>
            </a:extLst>
          </p:cNvPr>
          <p:cNvSpPr txBox="1"/>
          <p:nvPr/>
        </p:nvSpPr>
        <p:spPr>
          <a:xfrm>
            <a:off x="4876800" y="7738568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FC6A5E-D3C3-4853-8947-84CB4F40462C}"/>
              </a:ext>
            </a:extLst>
          </p:cNvPr>
          <p:cNvSpPr txBox="1"/>
          <p:nvPr/>
        </p:nvSpPr>
        <p:spPr>
          <a:xfrm>
            <a:off x="228600" y="3029699"/>
            <a:ext cx="23951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6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233854" y="6897413"/>
                <a:ext cx="23692945" cy="5717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+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</a:t>
                </a:r>
                <a:br>
                  <a:rPr lang="en-US" sz="4800">
                    <a:latin typeface="+mj-lt"/>
                    <a:cs typeface="Times New Roman" panose="02020603050405020304" pitchFamily="18" charset="0"/>
                  </a:rPr>
                </a:br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(vì cắt tấm tôn ban đầu thành hai tấm bằng nhau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+ Thùng làm theo cả hai cách đều có cùng chiều cao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nên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eqArr>
                      </m:e>
                    </m:d>
                  </m:oMath>
                </a14:m>
                <a:endParaRPr lang="en-US" sz="4800" i="1">
                  <a:latin typeface="Cambria Math" panose="02040503050406030204" pitchFamily="18" charset="0"/>
                </a:endParaRPr>
              </a:p>
              <a:p>
                <a:r>
                  <a:rPr lang="nl-NL" sz="4800"/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l-NL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nl-NL" sz="4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sz="480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54" y="6897413"/>
                <a:ext cx="23692945" cy="5717847"/>
              </a:xfrm>
              <a:prstGeom prst="rect">
                <a:avLst/>
              </a:prstGeom>
              <a:blipFill>
                <a:blip r:embed="rId3"/>
                <a:stretch>
                  <a:fillRect l="-1158" b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914400" y="1981200"/>
            <a:ext cx="6846544" cy="907192"/>
            <a:chOff x="7459670" y="7543799"/>
            <a:chExt cx="11309640" cy="9073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4"/>
              <a:ext cx="977612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193148-9CCF-4790-A0C0-90C069C1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3359020"/>
            <a:ext cx="8168640" cy="35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FFD2E0-EC58-422E-982E-3F1631A990C8}"/>
              </a:ext>
            </a:extLst>
          </p:cNvPr>
          <p:cNvSpPr txBox="1"/>
          <p:nvPr/>
        </p:nvSpPr>
        <p:spPr>
          <a:xfrm>
            <a:off x="3339663" y="5341128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/>
              <p:nvPr/>
            </p:nvSpPr>
            <p:spPr>
              <a:xfrm>
                <a:off x="228600" y="2631897"/>
                <a:ext cx="23951480" cy="170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000" b="1" dirty="0" err="1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5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7</a:t>
                </a:r>
                <a:r>
                  <a:rPr lang="en-US" sz="50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, </m:t>
                    </m:r>
                  </m:oMath>
                </a14:m>
                <a:endParaRPr lang="en-US" sz="50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31897"/>
                <a:ext cx="23951480" cy="1703608"/>
              </a:xfrm>
              <a:prstGeom prst="rect">
                <a:avLst/>
              </a:prstGeom>
              <a:blipFill>
                <a:blip r:embed="rId3"/>
                <a:stretch>
                  <a:fillRect l="-1222" t="-860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228020" y="5410200"/>
                <a:ext cx="17755180" cy="8208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Dựng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) qua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vuông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góc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𝑚𝑝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Dựng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đường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trung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trực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cạnh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cắt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tâm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cầu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ngoại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tiếp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chóp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Suy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ra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bán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kính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mặt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cầu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ngoại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tiếp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𝐼𝐴</m:t>
                    </m:r>
                  </m:oMath>
                </a14:m>
                <a:r>
                  <a:rPr lang="en-US" sz="5000" b="1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𝐴𝑂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sz="5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+(</m:t>
                          </m:r>
                          <m:f>
                            <m:f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0" y="5410200"/>
                <a:ext cx="17755180" cy="8208401"/>
              </a:xfrm>
              <a:prstGeom prst="rect">
                <a:avLst/>
              </a:prstGeom>
              <a:blipFill>
                <a:blip r:embed="rId4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457200" y="1676397"/>
            <a:ext cx="7130323" cy="1162343"/>
            <a:chOff x="7459670" y="7534863"/>
            <a:chExt cx="11309640" cy="11624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0"/>
              <a:ext cx="9776124" cy="107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34863"/>
              <a:ext cx="1381118" cy="1077358"/>
              <a:chOff x="7459669" y="7534864"/>
              <a:chExt cx="1381118" cy="1077358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534864"/>
                <a:ext cx="1371600" cy="1077358"/>
                <a:chOff x="7469187" y="7534864"/>
                <a:chExt cx="1371600" cy="1077358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668424" y="7534864"/>
                  <a:ext cx="989573" cy="1077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400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52D448-48B4-457A-B377-E2E9849CDD43}"/>
              </a:ext>
            </a:extLst>
          </p:cNvPr>
          <p:cNvSpPr txBox="1"/>
          <p:nvPr/>
        </p:nvSpPr>
        <p:spPr>
          <a:xfrm>
            <a:off x="5105400" y="4623137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E78ACC-BFA4-441F-B6E1-28305A645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3629" y="6477273"/>
            <a:ext cx="7230372" cy="71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/>
              <p:nvPr/>
            </p:nvSpPr>
            <p:spPr>
              <a:xfrm>
                <a:off x="234318" y="2735005"/>
                <a:ext cx="2395148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0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5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8: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Trong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tất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cả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các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chóp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tứ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giác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đều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nội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tiếp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cầu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bán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kính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bằng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Tính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thể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tích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khối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chóp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thể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tích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lớn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+mj-lt"/>
                    <a:cs typeface="Times New Roman" panose="02020603050405020304" pitchFamily="18" charset="0"/>
                  </a:rPr>
                  <a:t>nhất</a:t>
                </a:r>
                <a:r>
                  <a:rPr lang="fr-FR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8" y="2735005"/>
                <a:ext cx="23951480" cy="1631216"/>
              </a:xfrm>
              <a:prstGeom prst="rect">
                <a:avLst/>
              </a:prstGeom>
              <a:blipFill>
                <a:blip r:embed="rId3"/>
                <a:stretch>
                  <a:fillRect l="-1222" t="-8989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-1" y="5029200"/>
                <a:ext cx="24362979" cy="9285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 là mặt cầu  có tâm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.  Xét hình chóp tứ giác </a:t>
                </a:r>
                <a:br>
                  <a:rPr lang="en-US" sz="4400">
                    <a:latin typeface="+mj-lt"/>
                    <a:cs typeface="Times New Roman" panose="02020603050405020304" pitchFamily="18" charset="0"/>
                  </a:rPr>
                </a:br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đều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 là hình vuông tâm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≤9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Mặt khác ta lại có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𝑆𝐼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𝐼𝑂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=9+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Thể tích của khối chóp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81−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40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440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≤9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≤162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.  </a:t>
                </a:r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4400">
                    <a:latin typeface="+mj-lt"/>
                    <a:cs typeface="Times New Roman" panose="02020603050405020304" pitchFamily="18" charset="0"/>
                  </a:rPr>
                  <a:t>  ,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≤162</m:t>
                    </m:r>
                  </m:oMath>
                </a14:m>
                <a:r>
                  <a:rPr lang="en-US" sz="440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440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029200"/>
                <a:ext cx="24362979" cy="9285875"/>
              </a:xfrm>
              <a:prstGeom prst="rect">
                <a:avLst/>
              </a:prstGeom>
              <a:blipFill>
                <a:blip r:embed="rId4"/>
                <a:stretch>
                  <a:fillRect l="-1001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411499" y="1591262"/>
            <a:ext cx="13487400" cy="2148717"/>
            <a:chOff x="7459670" y="7533379"/>
            <a:chExt cx="11309640" cy="21489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4"/>
              <a:ext cx="9776124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33379"/>
              <a:ext cx="1381118" cy="1077358"/>
              <a:chOff x="7459669" y="7533380"/>
              <a:chExt cx="1381118" cy="1077358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533380"/>
                <a:ext cx="1371600" cy="1077358"/>
                <a:chOff x="7469187" y="7533380"/>
                <a:chExt cx="1371600" cy="1077358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647918" y="7533380"/>
                  <a:ext cx="1030587" cy="1077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400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CC9C609-7078-4BFE-8063-B2F0A54F70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764" y="3657600"/>
            <a:ext cx="7182924" cy="7583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2DAEAF-76EC-4D7D-8C0D-BF687D275086}"/>
              </a:ext>
            </a:extLst>
          </p:cNvPr>
          <p:cNvSpPr txBox="1"/>
          <p:nvPr/>
        </p:nvSpPr>
        <p:spPr>
          <a:xfrm>
            <a:off x="5638800" y="4038600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381000" y="1676401"/>
            <a:ext cx="12344400" cy="2193535"/>
            <a:chOff x="7459670" y="7488555"/>
            <a:chExt cx="11309640" cy="219382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4"/>
              <a:ext cx="9776124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488555"/>
              <a:ext cx="1381118" cy="1077358"/>
              <a:chOff x="7459669" y="7488556"/>
              <a:chExt cx="1381118" cy="1077358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488556"/>
                <a:ext cx="1371600" cy="1077358"/>
                <a:chOff x="7469187" y="7488556"/>
                <a:chExt cx="1371600" cy="1077358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647918" y="7488556"/>
                  <a:ext cx="1030587" cy="1077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400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CC9C609-7078-4BFE-8063-B2F0A54F70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076" y="6140052"/>
            <a:ext cx="7182924" cy="7583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213CBC-7BC3-4316-8EED-DBD7542D9FF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45" y="8539162"/>
            <a:ext cx="14164755" cy="41862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B101AE-1869-4F8A-84A4-41D8F64FEF06}"/>
                  </a:ext>
                </a:extLst>
              </p:cNvPr>
              <p:cNvSpPr txBox="1"/>
              <p:nvPr/>
            </p:nvSpPr>
            <p:spPr>
              <a:xfrm>
                <a:off x="68736" y="12878534"/>
                <a:ext cx="16054984" cy="82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17145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Từ bảng biến thiên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=144</m:t>
                    </m:r>
                  </m:oMath>
                </a14:m>
                <a:r>
                  <a:rPr lang="en-US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US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00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B101AE-1869-4F8A-84A4-41D8F64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6" y="12878534"/>
                <a:ext cx="16054984" cy="821700"/>
              </a:xfrm>
              <a:prstGeom prst="rect">
                <a:avLst/>
              </a:prstGeom>
              <a:blipFill>
                <a:blip r:embed="rId5"/>
                <a:stretch>
                  <a:fillRect t="-8955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E9988E-F089-405F-BE68-B6D942BF69EF}"/>
                  </a:ext>
                </a:extLst>
              </p:cNvPr>
              <p:cNvSpPr txBox="1"/>
              <p:nvPr/>
            </p:nvSpPr>
            <p:spPr>
              <a:xfrm>
                <a:off x="381000" y="2939122"/>
                <a:ext cx="18438222" cy="542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2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324−3</m:t>
                        </m:r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81−</m:t>
                            </m:r>
                            <m:f>
                              <m:fPr>
                                <m:ctrlPr>
                                  <a:rPr lang="en-US" sz="5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5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fr-FR" sz="5200"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5200" i="1">
                        <a:latin typeface="Cambria Math" panose="02040503050406030204" pitchFamily="18" charset="0"/>
                      </a:rPr>
                      <m:t>=0⇔</m:t>
                    </m:r>
                    <m:rad>
                      <m:radPr>
                        <m:degHide m:val="on"/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81−</m:t>
                        </m:r>
                        <m:f>
                          <m:fPr>
                            <m:ctrlPr>
                              <a:rPr lang="en-US" sz="5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5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5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5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200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4800"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≥108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&amp;81−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≥108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=144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=144</m:t>
                    </m:r>
                  </m:oMath>
                </a14:m>
                <a:r>
                  <a:rPr lang="fr-FR" sz="4800">
                    <a:cs typeface="Times New Roman" panose="02020603050405020304" pitchFamily="18" charset="0"/>
                  </a:rPr>
                  <a:t>.</a:t>
                </a:r>
                <a:endParaRPr lang="en-US" sz="4800"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Ta có bảng biến thiên</a:t>
                </a:r>
                <a:endParaRPr lang="en-US" sz="400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E9988E-F089-405F-BE68-B6D942BF6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39122"/>
                <a:ext cx="18438222" cy="5425460"/>
              </a:xfrm>
              <a:prstGeom prst="rect">
                <a:avLst/>
              </a:prstGeom>
              <a:blipFill>
                <a:blip r:embed="rId6"/>
                <a:stretch>
                  <a:fillRect l="-1521" b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8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914400" y="1981200"/>
            <a:ext cx="6846544" cy="907192"/>
            <a:chOff x="7459670" y="7543799"/>
            <a:chExt cx="11309640" cy="9073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4"/>
              <a:ext cx="977612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15A64-25EC-469B-8DC4-1303E9CF6144}"/>
                  </a:ext>
                </a:extLst>
              </p:cNvPr>
              <p:cNvSpPr txBox="1"/>
              <p:nvPr/>
            </p:nvSpPr>
            <p:spPr>
              <a:xfrm>
                <a:off x="216260" y="3124200"/>
                <a:ext cx="2395148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9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: </a:t>
                </a:r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. Tính th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ể</a:t>
                </a:r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 tích khối cầu ngoại tiếp tứ diện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48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15A64-25EC-469B-8DC4-1303E9CF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0" y="3124200"/>
                <a:ext cx="23951480" cy="1569660"/>
              </a:xfrm>
              <a:prstGeom prst="rect">
                <a:avLst/>
              </a:prstGeom>
              <a:blipFill>
                <a:blip r:embed="rId3"/>
                <a:stretch>
                  <a:fillRect l="-1145" t="-9728" b="-18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9F5E9-18B9-42C9-9A27-413924023BFC}"/>
                  </a:ext>
                </a:extLst>
              </p:cNvPr>
              <p:cNvSpPr txBox="1"/>
              <p:nvPr/>
            </p:nvSpPr>
            <p:spPr>
              <a:xfrm>
                <a:off x="-468885" y="6028757"/>
                <a:ext cx="17296954" cy="5986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𝐴𝐶𝐷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𝐴𝐵𝑁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đường trung tuyến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đường trung trực của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𝐼𝐵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 minh tương tự ta có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𝐼𝐶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 minh tương tự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𝐼𝐶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𝐼𝐵</m:t>
                    </m:r>
                    <m:r>
                      <m:rPr>
                        <m:nor/>
                      </m:rPr>
                      <a:rPr lang="en-US" sz="4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80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 ,(2)và (3) suy ra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tâm mặt cầu ngoại tiếp tứ diện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9F5E9-18B9-42C9-9A27-41392402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885" y="6028757"/>
                <a:ext cx="17296954" cy="5986767"/>
              </a:xfrm>
              <a:prstGeom prst="rect">
                <a:avLst/>
              </a:prstGeom>
              <a:blipFill>
                <a:blip r:embed="rId4"/>
                <a:stretch>
                  <a:fillRect t="-1222" r="-1163" b="-4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055FA23-D563-4484-BED9-4925A496DF6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812303" y="6393429"/>
            <a:ext cx="7555931" cy="7322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281815-6068-485E-89B7-341B09486E9E}"/>
              </a:ext>
            </a:extLst>
          </p:cNvPr>
          <p:cNvSpPr txBox="1"/>
          <p:nvPr/>
        </p:nvSpPr>
        <p:spPr>
          <a:xfrm>
            <a:off x="5638800" y="4753074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4015A64-25EC-469B-8DC4-1303E9CF6144}"/>
              </a:ext>
            </a:extLst>
          </p:cNvPr>
          <p:cNvSpPr txBox="1"/>
          <p:nvPr/>
        </p:nvSpPr>
        <p:spPr>
          <a:xfrm>
            <a:off x="21021" y="1752600"/>
            <a:ext cx="23951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9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8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9F5E9-18B9-42C9-9A27-413924023BFC}"/>
                  </a:ext>
                </a:extLst>
              </p:cNvPr>
              <p:cNvSpPr txBox="1"/>
              <p:nvPr/>
            </p:nvSpPr>
            <p:spPr>
              <a:xfrm>
                <a:off x="-304800" y="2670123"/>
                <a:ext cx="18745200" cy="10029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công thức trung tuyến cho tam giác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:b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36+25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vuông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𝐴𝑀𝐼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i="1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𝑀𝑁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  <m: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𝑀𝑁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  <m: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i="1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113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+3.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bán kính mặt cầu ngoại tiếp tứ diện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80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thể tích khối cầu ngoại tiếp tứ diện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480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9F5E9-18B9-42C9-9A27-41392402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2670123"/>
                <a:ext cx="18745200" cy="10029220"/>
              </a:xfrm>
              <a:prstGeom prst="rect">
                <a:avLst/>
              </a:prstGeom>
              <a:blipFill>
                <a:blip r:embed="rId3"/>
                <a:stretch>
                  <a:fillRect t="-729" b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055FA23-D563-4484-BED9-4925A496DF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488354" y="1576552"/>
            <a:ext cx="6873205" cy="6660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281815-6068-485E-89B7-341B09486E9E}"/>
              </a:ext>
            </a:extLst>
          </p:cNvPr>
          <p:cNvSpPr txBox="1"/>
          <p:nvPr/>
        </p:nvSpPr>
        <p:spPr>
          <a:xfrm>
            <a:off x="3995761" y="1839126"/>
            <a:ext cx="12218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4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48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914400" y="1981200"/>
            <a:ext cx="6846544" cy="907192"/>
            <a:chOff x="7459670" y="7543799"/>
            <a:chExt cx="11309640" cy="9073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4"/>
              <a:ext cx="977612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655862" y="7640053"/>
                  <a:ext cx="101469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15A64-25EC-469B-8DC4-1303E9CF6144}"/>
                  </a:ext>
                </a:extLst>
              </p:cNvPr>
              <p:cNvSpPr txBox="1"/>
              <p:nvPr/>
            </p:nvSpPr>
            <p:spPr>
              <a:xfrm>
                <a:off x="216260" y="3124200"/>
                <a:ext cx="2395148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10: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015A64-25EC-469B-8DC4-1303E9CF6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0" y="3124200"/>
                <a:ext cx="23951480" cy="1569660"/>
              </a:xfrm>
              <a:prstGeom prst="rect">
                <a:avLst/>
              </a:prstGeom>
              <a:blipFill>
                <a:blip r:embed="rId3"/>
                <a:stretch>
                  <a:fillRect l="-1145" t="-8560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9F5E9-18B9-42C9-9A27-413924023BFC}"/>
                  </a:ext>
                </a:extLst>
              </p:cNvPr>
              <p:cNvSpPr txBox="1"/>
              <p:nvPr/>
            </p:nvSpPr>
            <p:spPr>
              <a:xfrm>
                <a:off x="216260" y="5071767"/>
                <a:ext cx="15163800" cy="4603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tích của khối trụ: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biến thiên: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9F5E9-18B9-42C9-9A27-413924023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0" y="5071767"/>
                <a:ext cx="15163800" cy="4603120"/>
              </a:xfrm>
              <a:prstGeom prst="rect">
                <a:avLst/>
              </a:prstGeom>
              <a:blipFill>
                <a:blip r:embed="rId4"/>
                <a:stretch>
                  <a:fillRect l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9">
            <a:extLst>
              <a:ext uri="{FF2B5EF4-FFF2-40B4-BE49-F238E27FC236}">
                <a16:creationId xmlns:a16="http://schemas.microsoft.com/office/drawing/2014/main" id="{7CD7CBC9-EF42-49A1-AF8D-D484CE382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113083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khối cầu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bán kính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đổi. Một khối trụ thay đổi có chiều cao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bán kính đáy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tiếp khối cầu. Tính chiều cao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cho thể tích của khối trụ lớn nhất.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3E6A8F5-0F4F-4403-AA40-0C8389F1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593062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39">
            <a:extLst>
              <a:ext uri="{FF2B5EF4-FFF2-40B4-BE49-F238E27FC236}">
                <a16:creationId xmlns:a16="http://schemas.microsoft.com/office/drawing/2014/main" id="{ECA523D5-25FF-4018-90C0-D912BBD9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246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0983827-E4CC-456F-90DD-46C10BDEF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3403" y="4799117"/>
            <a:ext cx="6248286" cy="57926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9CC55BC-54E6-4C6A-83E9-11E9BB1A4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345" y="8500293"/>
            <a:ext cx="9955279" cy="3768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BB6496-B790-42E7-890F-BD1462C4FD88}"/>
                  </a:ext>
                </a:extLst>
              </p:cNvPr>
              <p:cNvSpPr txBox="1"/>
              <p:nvPr/>
            </p:nvSpPr>
            <p:spPr>
              <a:xfrm>
                <a:off x="-41364" y="12269078"/>
                <a:ext cx="12213770" cy="1294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thể tích khối trụ lớn nhất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EBB6496-B790-42E7-890F-BD1462C4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64" y="12269078"/>
                <a:ext cx="12213770" cy="1294522"/>
              </a:xfrm>
              <a:prstGeom prst="rect">
                <a:avLst/>
              </a:prstGeom>
              <a:blipFill>
                <a:blip r:embed="rId7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FFFE5EDA-0876-467C-93D0-687532946FDC}"/>
              </a:ext>
            </a:extLst>
          </p:cNvPr>
          <p:cNvSpPr txBox="1"/>
          <p:nvPr/>
        </p:nvSpPr>
        <p:spPr>
          <a:xfrm>
            <a:off x="5651548" y="4775780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+mj-lt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8658" y="246564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+mj-lt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00180" y="3649478"/>
                <a:ext cx="1940722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>
                    <a:latin typeface="+mj-lt"/>
                    <a:cs typeface="Times New Roman" panose="02020603050405020304" pitchFamily="18" charset="0"/>
                  </a:rPr>
                  <a:t>Tính diện tích xung quanh của một hình trụ có chiều cao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>
                    <a:latin typeface="+mj-lt"/>
                    <a:cs typeface="Times New Roman" panose="02020603050405020304" pitchFamily="18" charset="0"/>
                  </a:rPr>
                  <a:t>, chu vi đáy bằng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nl-NL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3649478"/>
                <a:ext cx="19407220" cy="754053"/>
              </a:xfrm>
              <a:prstGeom prst="rect">
                <a:avLst/>
              </a:prstGeom>
              <a:blipFill>
                <a:blip r:embed="rId3"/>
                <a:stretch>
                  <a:fillRect l="-1256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499" y="498064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 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it-IT">
                    <a:latin typeface="+mj-lt"/>
                  </a:rPr>
                  <a:t>.</a:t>
                </a:r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9" y="4980649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8592800" y="48189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/>
              <p:nvPr/>
            </p:nvSpPr>
            <p:spPr>
              <a:xfrm>
                <a:off x="1490436" y="8652178"/>
                <a:ext cx="21639065" cy="1854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Ta có chu vi đáy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 </m:t>
                    </m:r>
                  </m:oMath>
                </a14:m>
                <a:r>
                  <a:rPr lang="fr-FR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00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Diện tích xung quanh của hình trụ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𝑹𝒍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𝟏𝟓𝟎</m:t>
                    </m:r>
                    <m:r>
                      <a:rPr lang="en-US" sz="44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 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solidFill>
                      <a:srgbClr val="000099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00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36" y="8652178"/>
                <a:ext cx="21639065" cy="1854739"/>
              </a:xfrm>
              <a:prstGeom prst="rect">
                <a:avLst/>
              </a:prstGeom>
              <a:blipFill>
                <a:blip r:embed="rId8"/>
                <a:stretch>
                  <a:fillRect t="-3607" b="-1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2"/>
            <a:ext cx="14324092" cy="1153413"/>
            <a:chOff x="7459670" y="7543799"/>
            <a:chExt cx="23661620" cy="115356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2128104" cy="107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MỘT SỐ CÔNG THỨC THƯỜNG GẶP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88882" y="7640053"/>
                  <a:ext cx="54865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11108" y="2877299"/>
            <a:ext cx="8990092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fr-FR" sz="54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 HÌNH NÓN – KHỐI NÓN</a:t>
            </a:r>
            <a:endParaRPr lang="vi-VN" sz="54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" name="Picture 30">
            <a:extLst>
              <a:ext uri="{FF2B5EF4-FFF2-40B4-BE49-F238E27FC236}">
                <a16:creationId xmlns:a16="http://schemas.microsoft.com/office/drawing/2014/main" id="{E86B691A-0BEC-4A8E-B686-4FE31EA5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665" y="1488233"/>
            <a:ext cx="8024066" cy="66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4C7FD812-74BC-4A9B-AAE4-D54B5D6E2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5600" y="6400800"/>
                <a:ext cx="13815098" cy="64949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17" tIns="0" rIns="121917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400">
                    <a:latin typeface="+mj-lt"/>
                    <a:ea typeface="Times New Roman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640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 </a:t>
                </a:r>
                <a:r>
                  <a:rPr lang="en-US" sz="6400" b="1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Công thức tính toán</a:t>
                </a:r>
                <a:endParaRPr lang="en-US" sz="6400" b="1" dirty="0">
                  <a:latin typeface="+mj-lt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Diện tích xung quanh </a:t>
                </a:r>
                <a14:m>
                  <m:oMath xmlns:m="http://schemas.openxmlformats.org/officeDocument/2006/math">
                    <m:r>
                      <a:rPr lang="vi-VN" sz="6400" i="1" dirty="0" smtClean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𝑆</m:t>
                    </m:r>
                    <m:r>
                      <a:rPr lang="vi-VN" sz="6400" i="1" baseline="-25000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𝑥𝑞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=</m:t>
                    </m:r>
                    <m:r>
                      <a:rPr lang="en-US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 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𝜋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𝑟𝑙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. </m:t>
                    </m:r>
                  </m:oMath>
                </a14:m>
                <a:endParaRPr lang="en-US" sz="6400" dirty="0">
                  <a:latin typeface="+mj-lt"/>
                  <a:ea typeface="Times New Roman" pitchFamily="18" charset="0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vi-VN" sz="6400" dirty="0">
                    <a:latin typeface="Calibri" panose="020F0502020204030204" pitchFamily="34" charset="0"/>
                    <a:ea typeface="Times New Roman" pitchFamily="18" charset="0"/>
                    <a:cs typeface="Calibri" panose="020F0502020204030204" pitchFamily="34" charset="0"/>
                    <a:sym typeface="Wingdings 2" pitchFamily="18" charset="2"/>
                  </a:rPr>
                  <a:t>Diện tích toàn phần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itchFamily="18" charset="2"/>
                          </a:rPr>
                        </m:ctrlPr>
                      </m:sSubPr>
                      <m:e>
                        <m:r>
                          <a:rPr lang="en-US" sz="6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itchFamily="18" charset="2"/>
                          </a:rPr>
                          <m:t>𝑆</m:t>
                        </m:r>
                      </m:e>
                      <m:sub>
                        <m:r>
                          <a:rPr lang="en-US" sz="6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2" pitchFamily="18" charset="2"/>
                          </a:rPr>
                          <m:t>𝑡𝑝</m:t>
                        </m:r>
                      </m:sub>
                    </m:sSub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=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𝜋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𝑟𝑙</m:t>
                    </m:r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+</m:t>
                    </m:r>
                    <m:r>
                      <a:rPr lang="el-GR" sz="6400" i="1" dirty="0" smtClean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vi-VN" sz="6400" i="1" dirty="0" smtClean="0">
                            <a:latin typeface="Cambria Math" panose="02040503050406030204" pitchFamily="18" charset="0"/>
                            <a:ea typeface="Times New Roman" pitchFamily="18" charset="0"/>
                            <a:cs typeface="Times New Roman" panose="02020603050405020304" pitchFamily="18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vi-VN" sz="6400" i="1" dirty="0" smtClean="0">
                            <a:latin typeface="Cambria Math" panose="02040503050406030204" pitchFamily="18" charset="0"/>
                            <a:ea typeface="Times New Roman" pitchFamily="18" charset="0"/>
                            <a:cs typeface="Times New Roman" panose="02020603050405020304" pitchFamily="18" charset="0"/>
                            <a:sym typeface="Wingdings 2" pitchFamily="18" charset="2"/>
                          </a:rPr>
                          <m:t>𝑟</m:t>
                        </m:r>
                      </m:e>
                      <m:sup>
                        <m:r>
                          <a:rPr lang="vi-VN" sz="6400" i="1" dirty="0" smtClean="0">
                            <a:latin typeface="Cambria Math" panose="02040503050406030204" pitchFamily="18" charset="0"/>
                            <a:ea typeface="Times New Roman" pitchFamily="18" charset="0"/>
                            <a:cs typeface="Times New Roman" panose="02020603050405020304" pitchFamily="18" charset="0"/>
                            <a:sym typeface="Wingdings 2" pitchFamily="18" charset="2"/>
                          </a:rPr>
                          <m:t>2</m:t>
                        </m:r>
                      </m:sup>
                    </m:sSup>
                    <m:r>
                      <a:rPr lang="vi-VN" sz="6400" i="1" dirty="0">
                        <a:latin typeface="Cambria Math" panose="02040503050406030204" pitchFamily="18" charset="0"/>
                        <a:ea typeface="Times New Roman" pitchFamily="18" charset="0"/>
                        <a:cs typeface="Times New Roman" panose="02020603050405020304" pitchFamily="18" charset="0"/>
                        <a:sym typeface="Wingdings 2" pitchFamily="18" charset="2"/>
                      </a:rPr>
                      <m:t>.</m:t>
                    </m:r>
                  </m:oMath>
                </a14:m>
                <a:endParaRPr lang="en-US" sz="6400" dirty="0">
                  <a:latin typeface="Calibri" panose="020F0502020204030204" pitchFamily="34" charset="0"/>
                  <a:ea typeface="Times New Roman" pitchFamily="18" charset="0"/>
                  <a:cs typeface="Calibri" panose="020F0502020204030204" pitchFamily="34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Thể tích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400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V</m:t>
                    </m:r>
                    <m:r>
                      <a:rPr lang="en-US" sz="6400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f>
                      <m:fPr>
                        <m:ctrlPr>
                          <a:rPr lang="en-US" sz="6400" b="0" i="1" smtClean="0">
                            <a:latin typeface="Cambria Math" panose="02040503050406030204" pitchFamily="18" charset="0"/>
                            <a:sym typeface="Wingdings 2" pitchFamily="18" charset="2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 panose="02040503050406030204" pitchFamily="18" charset="0"/>
                            <a:sym typeface="Wingdings 2" pitchFamily="18" charset="2"/>
                          </a:rPr>
                          <m:t>1</m:t>
                        </m:r>
                      </m:num>
                      <m:den>
                        <m:r>
                          <a:rPr lang="en-US" sz="6400" b="0" i="1" smtClean="0">
                            <a:latin typeface="Cambria Math" panose="02040503050406030204" pitchFamily="18" charset="0"/>
                            <a:sym typeface="Wingdings 2" pitchFamily="18" charset="2"/>
                          </a:rPr>
                          <m:t>3</m:t>
                        </m:r>
                      </m:den>
                    </m:f>
                    <m:r>
                      <a:rPr lang="el-GR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h</m:t>
                    </m:r>
                  </m:oMath>
                </a14:m>
                <a:endParaRPr lang="en-US" sz="6400" dirty="0">
                  <a:latin typeface="+mj-lt"/>
                  <a:cs typeface="Times New Roman" panose="02020603050405020304" pitchFamily="18" charset="0"/>
                  <a:sym typeface="Wingdings 2" pitchFamily="18" charset="2"/>
                </a:endParaRPr>
              </a:p>
            </p:txBody>
          </p:sp>
        </mc:Choice>
        <mc:Fallback xmlns=""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4C7FD812-74BC-4A9B-AAE4-D54B5D6E2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6400800"/>
                <a:ext cx="13815098" cy="6494983"/>
              </a:xfrm>
              <a:prstGeom prst="rect">
                <a:avLst/>
              </a:prstGeom>
              <a:blipFill>
                <a:blip r:embed="rId4"/>
                <a:stretch>
                  <a:fillRect l="-2736" b="-42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0FC038-918E-4D65-B4CA-4E07963B164C}"/>
                  </a:ext>
                </a:extLst>
              </p:cNvPr>
              <p:cNvSpPr/>
              <p:nvPr/>
            </p:nvSpPr>
            <p:spPr>
              <a:xfrm>
                <a:off x="213876" y="6663532"/>
                <a:ext cx="7061876" cy="5969517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6400" dirty="0">
                    <a:latin typeface="+mj-lt"/>
                    <a:cs typeface="Times New Roman" panose="02020603050405020304" pitchFamily="18" charset="0"/>
                    <a:sym typeface="Wingdings 2"/>
                  </a:rPr>
                  <a:t> </a:t>
                </a:r>
                <a:r>
                  <a:rPr lang="en-US" sz="6400" b="1" dirty="0">
                    <a:latin typeface="+mj-lt"/>
                    <a:cs typeface="Times New Roman" panose="02020603050405020304" pitchFamily="18" charset="0"/>
                  </a:rPr>
                  <a:t>Các thông số </a:t>
                </a:r>
                <a:endParaRPr lang="en-US" sz="6400" b="1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6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vi-VN" sz="64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là bán kính</a:t>
                </a:r>
                <a:r>
                  <a:rPr lang="en-US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6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đáy</a:t>
                </a:r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6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6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là chiều cao.</a:t>
                </a:r>
                <a:endParaRPr lang="en-US" sz="6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6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6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đường sinh</a:t>
                </a:r>
                <a:r>
                  <a:rPr lang="en-US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vi-VN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vi-VN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4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vi-VN" sz="6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0FC038-918E-4D65-B4CA-4E07963B1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76" y="6663532"/>
                <a:ext cx="7061876" cy="5969517"/>
              </a:xfrm>
              <a:prstGeom prst="rect">
                <a:avLst/>
              </a:prstGeom>
              <a:blipFill>
                <a:blip r:embed="rId5"/>
                <a:stretch>
                  <a:fillRect l="-5177" t="-2043" b="-6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+mj-lt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8658" y="246564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+mj-lt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+mj-lt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00180" y="3649478"/>
                <a:ext cx="19407220" cy="1494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nl-NL" dirty="0"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3649478"/>
                <a:ext cx="19407220" cy="1494833"/>
              </a:xfrm>
              <a:prstGeom prst="rect">
                <a:avLst/>
              </a:prstGeom>
              <a:blipFill>
                <a:blip r:embed="rId3"/>
                <a:stretch>
                  <a:fillRect l="-628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499" y="498064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nl-NL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>
                    <a:latin typeface="+mj-lt"/>
                  </a:rPr>
                  <a:t>.</a:t>
                </a:r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9" y="4980649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 t="-5882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917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917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nl-NL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917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7564035" y="484604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2440030" y="8203626"/>
                <a:ext cx="15316200" cy="2309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96340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𝑑𝑎𝑦</m:t>
                        </m:r>
                      </m:sub>
                    </m:sSub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96340" algn="l"/>
                  </a:tabLst>
                </a:pPr>
                <a:r>
                  <a:rPr lang="nl-NL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(1+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30" y="8203626"/>
                <a:ext cx="15316200" cy="2309735"/>
              </a:xfrm>
              <a:prstGeom prst="rect">
                <a:avLst/>
              </a:prstGeom>
              <a:blipFill>
                <a:blip r:embed="rId8"/>
                <a:stretch>
                  <a:fillRect b="-1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6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+mj-lt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8658" y="246564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+mj-lt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+mj-lt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00180" y="3649478"/>
                <a:ext cx="2009302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+mj-lt"/>
                    <a:cs typeface="Times New Roman" panose="02020603050405020304" pitchFamily="18" charset="0"/>
                  </a:rPr>
                  <a:t>Tính diện tích xung quanh của một hình trụ </a:t>
                </a:r>
                <a:r>
                  <a:rPr lang="nl-NL" sz="4400" dirty="0">
                    <a:cs typeface="Times New Roman" panose="02020603050405020304" pitchFamily="18" charset="0"/>
                  </a:rPr>
                  <a:t>có bán kính đáy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cs typeface="Times New Roman" panose="02020603050405020304" pitchFamily="18" charset="0"/>
                  </a:rPr>
                  <a:t>, có thiết diện qua trục là một hình vuông</a:t>
                </a:r>
                <a:r>
                  <a:rPr lang="nl-NL" dirty="0"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80" y="3649478"/>
                <a:ext cx="20093020" cy="1446550"/>
              </a:xfrm>
              <a:prstGeom prst="rect">
                <a:avLst/>
              </a:prstGeom>
              <a:blipFill>
                <a:blip r:embed="rId3"/>
                <a:stretch>
                  <a:fillRect l="-1244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499" y="4980649"/>
                <a:ext cx="5485687" cy="85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nl-NL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>
                    <a:latin typeface="+mj-lt"/>
                  </a:rPr>
                  <a:t>.</a:t>
                </a:r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9" y="4980649"/>
                <a:ext cx="5485687" cy="852541"/>
              </a:xfrm>
              <a:prstGeom prst="rect">
                <a:avLst/>
              </a:prstGeom>
              <a:blipFill>
                <a:blip r:embed="rId4"/>
                <a:stretch>
                  <a:fillRect t="-571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43018" y="4931928"/>
                <a:ext cx="5485687" cy="85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18" y="4931928"/>
                <a:ext cx="5485687" cy="852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5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52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nl-NL" sz="48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410517" y="484930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2057400" y="8831542"/>
                <a:ext cx="20421600" cy="257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bán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kính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đáy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thiết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diện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qua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trục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vuông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nên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chiều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cao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200" dirty="0" err="1">
                    <a:latin typeface="+mj-lt"/>
                    <a:cs typeface="Times New Roman" panose="02020603050405020304" pitchFamily="18" charset="0"/>
                  </a:rPr>
                  <a:t>bằng</a:t>
                </a:r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200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nl-NL" sz="5200" dirty="0">
                    <a:latin typeface="+mj-lt"/>
                    <a:cs typeface="Times New Roman" panose="02020603050405020304" pitchFamily="18" charset="0"/>
                  </a:rPr>
                  <a:t>Do đó diện tích xung quanh hình trụ là</a:t>
                </a:r>
                <a:endParaRPr lang="en-US" sz="5200" dirty="0">
                  <a:latin typeface="+mj-lt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5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5200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nl-NL" sz="5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𝑅h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.2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nl-NL" sz="52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5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5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5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52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831542"/>
                <a:ext cx="20421600" cy="2570832"/>
              </a:xfrm>
              <a:prstGeom prst="rect">
                <a:avLst/>
              </a:prstGeom>
              <a:blipFill>
                <a:blip r:embed="rId8"/>
                <a:stretch>
                  <a:fillRect l="-1522" t="-5938" b="-1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46587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09007" y="3505200"/>
                <a:ext cx="2281881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>
                    <a:latin typeface="+mj-lt"/>
                    <a:cs typeface="Times New Roman" panose="02020603050405020304" pitchFamily="18" charset="0"/>
                  </a:rPr>
                  <a:t>Tính d</a:t>
                </a:r>
                <a:r>
                  <a:rPr lang="en-US">
                    <a:latin typeface="+mj-lt"/>
                    <a:cs typeface="Times New Roman" panose="02020603050405020304" pitchFamily="18" charset="0"/>
                  </a:rPr>
                  <a:t>iện tích của mặt cầu có bán kính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3505200"/>
                <a:ext cx="22818817" cy="754053"/>
              </a:xfrm>
              <a:prstGeom prst="rect">
                <a:avLst/>
              </a:prstGeom>
              <a:blipFill>
                <a:blip r:embed="rId3"/>
                <a:stretch>
                  <a:fillRect l="-1042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499" y="4980649"/>
                <a:ext cx="548568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GB" sz="48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9" y="4980649"/>
                <a:ext cx="5485687" cy="847733"/>
              </a:xfrm>
              <a:prstGeom prst="rect">
                <a:avLst/>
              </a:prstGeom>
              <a:blipFill>
                <a:blip r:embed="rId4"/>
                <a:stretch>
                  <a:fillRect t="-3597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4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vi-VN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176847" y="4876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/>
              <p:nvPr/>
            </p:nvSpPr>
            <p:spPr>
              <a:xfrm>
                <a:off x="1323405" y="9819052"/>
                <a:ext cx="21639065" cy="799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2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của mặt cầu có bán kính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2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05" y="9819052"/>
                <a:ext cx="21639065" cy="799899"/>
              </a:xfrm>
              <a:prstGeom prst="rect">
                <a:avLst/>
              </a:prstGeom>
              <a:blipFill>
                <a:blip r:embed="rId8"/>
                <a:stretch>
                  <a:fillRect t="-6870" b="-35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46587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09007" y="3505200"/>
                <a:ext cx="22818817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>
                    <a:latin typeface="+mj-lt"/>
                    <a:cs typeface="Times New Roman" panose="02020603050405020304" pitchFamily="18" charset="0"/>
                  </a:rPr>
                  <a:t>Một khối trụ có thể tích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latin typeface="+mj-lt"/>
                    <a:cs typeface="Times New Roman" panose="02020603050405020304" pitchFamily="18" charset="0"/>
                  </a:rPr>
                  <a:t> Nếu chiều cao khối trụ tăng lên năm lần và giữ nguyên bán kính đáy thì được khối trụ mới có diện tích xung quanh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>
                    <a:latin typeface="+mj-lt"/>
                    <a:cs typeface="Times New Roman" panose="02020603050405020304" pitchFamily="18" charset="0"/>
                  </a:rPr>
                  <a:t> Tính bán kính đáy của khối trụ ban đầu.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3505200"/>
                <a:ext cx="22818817" cy="1415772"/>
              </a:xfrm>
              <a:prstGeom prst="rect">
                <a:avLst/>
              </a:prstGeom>
              <a:blipFill>
                <a:blip r:embed="rId3"/>
                <a:stretch>
                  <a:fillRect l="-1042" t="-8621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499" y="498064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=15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9" y="4980649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j-lt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vi-VN">
                          <a:latin typeface="+mj-lt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3106400" y="48111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/>
              <p:nvPr/>
            </p:nvSpPr>
            <p:spPr>
              <a:xfrm>
                <a:off x="1384279" y="8247323"/>
                <a:ext cx="21639065" cy="2410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latin typeface="+mj-lt"/>
                    <a:cs typeface="Times New Roman" panose="02020603050405020304" pitchFamily="18" charset="0"/>
                  </a:rPr>
                  <a:t>Khối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ban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đầu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Khối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trụ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lúc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sau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pt-BR" dirty="0">
                    <a:latin typeface="+mj-lt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 smtClean="0">
                    <a:latin typeface="+mj-lt"/>
                    <a:cs typeface="Times New Roman" panose="02020603050405020304" pitchFamily="18" charset="0"/>
                  </a:rPr>
                  <a:t>10.</a:t>
                </a:r>
                <a:endParaRPr lang="en-US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79" y="8247323"/>
                <a:ext cx="21639065" cy="2410083"/>
              </a:xfrm>
              <a:prstGeom prst="rect">
                <a:avLst/>
              </a:prstGeom>
              <a:blipFill>
                <a:blip r:embed="rId8"/>
                <a:stretch>
                  <a:fillRect l="-1099" t="-4810" b="-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2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0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0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46587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0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00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000">
                  <a:solidFill>
                    <a:prstClr val="white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0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00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62000" y="3228581"/>
                <a:ext cx="22818817" cy="141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Cho hình lăng trụ đứng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. Diện tích mặt cầu ngoại tiếp tứ diện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>
                    <a:latin typeface="+mj-lt"/>
                    <a:cs typeface="Times New Roman" panose="02020603050405020304" pitchFamily="18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28581"/>
                <a:ext cx="22818817" cy="1419619"/>
              </a:xfrm>
              <a:prstGeom prst="rect">
                <a:avLst/>
              </a:prstGeom>
              <a:blipFill>
                <a:blip r:embed="rId3"/>
                <a:stretch>
                  <a:fillRect l="-935" t="-3863" b="-17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499" y="4980649"/>
                <a:ext cx="5485687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+mj-lt"/>
                          <a:cs typeface="Times New Roman" panose="02020603050405020304" pitchFamily="18" charset="0"/>
                        </a:rPr>
                        <m:t>.	</m:t>
                      </m:r>
                    </m:oMath>
                  </m:oMathPara>
                </a14:m>
                <a:endParaRPr lang="en-GB" sz="40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99" y="4980649"/>
                <a:ext cx="5485687" cy="7830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+mj-lt"/>
                          <a:cs typeface="Times New Roman" panose="02020603050405020304" pitchFamily="18" charset="0"/>
                        </a:rPr>
                        <m:t>.	</m:t>
                      </m:r>
                    </m:oMath>
                  </m:oMathPara>
                </a14:m>
                <a:endParaRPr lang="en-GB" sz="40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783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+mj-lt"/>
                          <a:cs typeface="Times New Roman" panose="02020603050405020304" pitchFamily="18" charset="0"/>
                        </a:rPr>
                        <m:t>.	</m:t>
                      </m:r>
                    </m:oMath>
                  </m:oMathPara>
                </a14:m>
                <a:endParaRPr lang="en-GB" sz="4000" b="1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783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78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+mj-lt"/>
                          <a:cs typeface="Times New Roman" panose="02020603050405020304" pitchFamily="18" charset="0"/>
                        </a:rPr>
                        <m:t>.	</m:t>
                      </m:r>
                    </m:oMath>
                  </m:oMathPara>
                </a14:m>
                <a:endParaRPr lang="vi-VN" sz="4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783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00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0797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449692" y="490654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/>
              <p:nvPr/>
            </p:nvSpPr>
            <p:spPr>
              <a:xfrm>
                <a:off x="990601" y="7924800"/>
                <a:ext cx="15392399" cy="493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cạnh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tâm đường tròn ngoại tiếp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𝐼𝐴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𝐼𝐶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(1)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𝑀𝐵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𝑀𝐵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𝐼𝑀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𝐼𝐵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𝐼𝐶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(2). 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tâm mặt cầu ngoại tiếp tứ diện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Bán kính mặt cầu là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diện tích mặt cầu là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50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A3CF3C6-834E-4F46-A272-00618974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7924800"/>
                <a:ext cx="15392399" cy="4938275"/>
              </a:xfrm>
              <a:prstGeom prst="rect">
                <a:avLst/>
              </a:prstGeom>
              <a:blipFill>
                <a:blip r:embed="rId8"/>
                <a:stretch>
                  <a:fillRect t="-247" b="-3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8EBD6944-6569-41B4-8181-D8ABF6153B7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7086600"/>
            <a:ext cx="5476807" cy="641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8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+mj-lt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+mj-lt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+mj-lt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2"/>
            <a:ext cx="14254922" cy="1153413"/>
            <a:chOff x="7459670" y="7543799"/>
            <a:chExt cx="23547360" cy="115356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2013844" cy="107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MỘT SỐ CÔNG THỨC THƯỜNG GẶP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88882" y="7640053"/>
                  <a:ext cx="54865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11107" y="3039070"/>
            <a:ext cx="7366677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fr-FR" sz="54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 HÌNH TRỤ - KHỐI TRỤ</a:t>
            </a:r>
            <a:endParaRPr lang="vi-VN" sz="54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4C7FD812-74BC-4A9B-AAE4-D54B5D6E2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41" y="7623642"/>
                <a:ext cx="13987013" cy="5909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17" tIns="0" rIns="121917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400" dirty="0" smtClean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 </a:t>
                </a:r>
                <a:r>
                  <a:rPr lang="en-US" sz="6400" b="1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Công thức tính toán</a:t>
                </a:r>
                <a:endParaRPr lang="en-US" sz="6400" b="1" dirty="0">
                  <a:latin typeface="+mj-lt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</a:t>
                </a:r>
                <a:r>
                  <a:rPr lang="en-US" sz="6400" dirty="0" err="1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Diện</a:t>
                </a: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tích xung quanh </a:t>
                </a:r>
                <a14:m>
                  <m:oMath xmlns:m="http://schemas.openxmlformats.org/officeDocument/2006/math">
                    <m:r>
                      <a:rPr lang="vi-VN" sz="6400" i="1" dirty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𝑆</m:t>
                    </m:r>
                    <m:r>
                      <a:rPr lang="vi-VN" sz="6400" i="1" baseline="-25000" dirty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𝑥𝑞</m:t>
                    </m:r>
                    <m:r>
                      <a:rPr lang="vi-VN" sz="6400" i="1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r>
                      <a:rPr lang="en-US" sz="6400" i="1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 </m:t>
                    </m:r>
                    <m:r>
                      <a:rPr lang="en-US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2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𝑟𝑙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. </m:t>
                    </m:r>
                  </m:oMath>
                </a14:m>
                <a:endParaRPr lang="en-US" sz="6400" dirty="0">
                  <a:latin typeface="+mj-lt"/>
                  <a:ea typeface="Times New Roman" pitchFamily="18" charset="0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</a:t>
                </a:r>
                <a:r>
                  <a:rPr lang="vi-VN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Diện tích toàn phần </a:t>
                </a:r>
                <a14:m>
                  <m:oMath xmlns:m="http://schemas.openxmlformats.org/officeDocument/2006/math"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𝑆</m:t>
                    </m:r>
                    <m:r>
                      <a:rPr lang="en-US" sz="6400" i="1" baseline="-2500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𝑡𝑝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r>
                      <a:rPr lang="en-US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2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2</m:t>
                        </m:r>
                      </m:sup>
                    </m:sSup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+</m:t>
                    </m:r>
                    <m:r>
                      <a:rPr lang="en-US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2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𝑟𝑙</m:t>
                    </m:r>
                  </m:oMath>
                </a14:m>
                <a:r>
                  <a:rPr lang="vi-VN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.</a:t>
                </a:r>
                <a:endParaRPr lang="en-US" sz="6400" dirty="0">
                  <a:latin typeface="+mj-lt"/>
                  <a:ea typeface="Times New Roman" pitchFamily="18" charset="0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</a:t>
                </a:r>
                <a:r>
                  <a:rPr lang="en-US" sz="6400" dirty="0" err="1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Thể</a:t>
                </a:r>
                <a:r>
                  <a:rPr lang="en-US" sz="6400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tích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400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V</m:t>
                    </m:r>
                    <m:r>
                      <a:rPr lang="en-US" sz="6400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r>
                      <a:rPr lang="el-GR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2</m:t>
                        </m:r>
                      </m:sup>
                    </m:sSup>
                    <m:r>
                      <a:rPr lang="en-US" sz="6400" b="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h</m:t>
                    </m:r>
                  </m:oMath>
                </a14:m>
                <a:r>
                  <a:rPr lang="en-US" sz="6400" dirty="0">
                    <a:latin typeface="+mj-lt"/>
                    <a:cs typeface="Times New Roman" panose="02020603050405020304" pitchFamily="18" charset="0"/>
                    <a:sym typeface="Wingdings 2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4C7FD812-74BC-4A9B-AAE4-D54B5D6E2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41" y="7623642"/>
                <a:ext cx="13987013" cy="5909310"/>
              </a:xfrm>
              <a:prstGeom prst="rect">
                <a:avLst/>
              </a:prstGeom>
              <a:blipFill>
                <a:blip r:embed="rId3"/>
                <a:stretch>
                  <a:fillRect l="-2703" r="-2485" b="-54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0FC038-918E-4D65-B4CA-4E07963B164C}"/>
                  </a:ext>
                </a:extLst>
              </p:cNvPr>
              <p:cNvSpPr/>
              <p:nvPr/>
            </p:nvSpPr>
            <p:spPr>
              <a:xfrm>
                <a:off x="380745" y="3822507"/>
                <a:ext cx="12344655" cy="3649202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6400" dirty="0">
                    <a:latin typeface="+mj-lt"/>
                    <a:cs typeface="Times New Roman" panose="02020603050405020304" pitchFamily="18" charset="0"/>
                    <a:sym typeface="Wingdings 2"/>
                  </a:rPr>
                  <a:t> </a:t>
                </a:r>
                <a:r>
                  <a:rPr lang="en-US" sz="6400" b="1" dirty="0" err="1">
                    <a:latin typeface="+mj-lt"/>
                    <a:cs typeface="Times New Roman" panose="02020603050405020304" pitchFamily="18" charset="0"/>
                  </a:rPr>
                  <a:t>Các</a:t>
                </a:r>
                <a:r>
                  <a:rPr lang="en-US" sz="6400" b="1" dirty="0">
                    <a:latin typeface="+mj-lt"/>
                    <a:cs typeface="Times New Roman" panose="02020603050405020304" pitchFamily="18" charset="0"/>
                  </a:rPr>
                  <a:t> thông số </a:t>
                </a:r>
                <a:endParaRPr lang="en-US" sz="6400" b="1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en-US" sz="64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là bán kính.</a:t>
                </a:r>
                <a:endParaRPr lang="en-US" sz="6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6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là chiều cao.</a:t>
                </a:r>
                <a:endParaRPr lang="en-US" sz="6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0FC038-918E-4D65-B4CA-4E07963B1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45" y="3822507"/>
                <a:ext cx="12344655" cy="3649202"/>
              </a:xfrm>
              <a:prstGeom prst="rect">
                <a:avLst/>
              </a:prstGeom>
              <a:blipFill>
                <a:blip r:embed="rId4"/>
                <a:stretch>
                  <a:fillRect l="-3060" t="-3339" b="-9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475583-F703-4959-9F76-E89F90D72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8590" y="1900634"/>
            <a:ext cx="8124600" cy="8876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2200" y="5028999"/>
                <a:ext cx="12192000" cy="24216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64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6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đường sinh</a:t>
                </a:r>
                <a:r>
                  <a:rPr lang="en-US" sz="6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640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6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6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28999"/>
                <a:ext cx="12192000" cy="2421689"/>
              </a:xfrm>
              <a:prstGeom prst="rect">
                <a:avLst/>
              </a:prstGeom>
              <a:blipFill>
                <a:blip r:embed="rId6"/>
                <a:stretch>
                  <a:fillRect t="-5038" b="-1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5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7" y="1828802"/>
            <a:ext cx="14806579" cy="2138298"/>
            <a:chOff x="7459670" y="7543799"/>
            <a:chExt cx="20011305" cy="21385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MỘT SỐ CÔNG THỨC THƯỜNG GẶP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1173611"/>
              <a:chOff x="7459669" y="7543800"/>
              <a:chExt cx="1381118" cy="1173611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1077358"/>
                <a:chOff x="7469187" y="7640053"/>
                <a:chExt cx="1371600" cy="1077358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40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9302" y="7640053"/>
                  <a:ext cx="667817" cy="1077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6400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11108" y="2877299"/>
            <a:ext cx="7649382" cy="92333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54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fr-FR" sz="54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 HÌNH CẦU – KHỐI CẦU</a:t>
            </a:r>
            <a:endParaRPr lang="vi-VN" sz="54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4C7FD812-74BC-4A9B-AAE4-D54B5D6E2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42" y="6916480"/>
                <a:ext cx="13134958" cy="4871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17" tIns="0" rIns="121917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40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 </a:t>
                </a:r>
                <a:r>
                  <a:rPr lang="en-US" sz="6400" b="1" dirty="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Công thức tính toán</a:t>
                </a:r>
                <a:endParaRPr lang="en-US" sz="6400" b="1" dirty="0">
                  <a:latin typeface="+mj-lt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Diện tích mặt cầu </a:t>
                </a:r>
                <a14:m>
                  <m:oMath xmlns:m="http://schemas.openxmlformats.org/officeDocument/2006/math">
                    <m:r>
                      <a:rPr lang="vi-VN" sz="6400" i="1" dirty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𝑆</m:t>
                    </m:r>
                    <m:r>
                      <a:rPr lang="en-US" sz="6400" b="0" i="1" baseline="-25000" dirty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𝑚𝑐</m:t>
                    </m:r>
                    <m:r>
                      <a:rPr lang="vi-VN" sz="6400" i="1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r>
                      <a:rPr lang="en-US" sz="6400" b="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4</m:t>
                    </m:r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vi-VN" sz="6400" i="1" smtClean="0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en-US" sz="6400" b="0" i="1" smtClean="0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6400" b="0" i="1" smtClean="0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2</m:t>
                        </m:r>
                      </m:sup>
                    </m:sSup>
                    <m:r>
                      <a:rPr lang="vi-VN" sz="640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. </m:t>
                    </m:r>
                  </m:oMath>
                </a14:m>
                <a:endParaRPr lang="en-US" sz="6400" dirty="0">
                  <a:latin typeface="+mj-lt"/>
                  <a:ea typeface="Times New Roman" pitchFamily="18" charset="0"/>
                  <a:cs typeface="Times New Roman" panose="02020603050405020304" pitchFamily="18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6400">
                    <a:latin typeface="+mj-lt"/>
                    <a:ea typeface="Times New Roman" pitchFamily="18" charset="0"/>
                    <a:cs typeface="Times New Roman" panose="02020603050405020304" pitchFamily="18" charset="0"/>
                    <a:sym typeface="Wingdings 2" pitchFamily="18" charset="2"/>
                  </a:rPr>
                  <a:t> Thể tích khối cầu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400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V</m:t>
                    </m:r>
                    <m:r>
                      <a:rPr lang="en-US" sz="6400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f>
                      <m:fPr>
                        <m:ctrlPr>
                          <a:rPr lang="en-US" sz="6400" i="1">
                            <a:latin typeface="Cambria Math" panose="02040503050406030204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fPr>
                      <m:num>
                        <m:r>
                          <a:rPr lang="en-US" sz="6400" i="1">
                            <a:latin typeface="Cambria Math" panose="02040503050406030204" pitchFamily="18" charset="0"/>
                            <a:cs typeface="Vani" pitchFamily="34" charset="0"/>
                            <a:sym typeface="Wingdings 2" pitchFamily="18" charset="2"/>
                          </a:rPr>
                          <m:t>4</m:t>
                        </m:r>
                      </m:num>
                      <m:den>
                        <m:r>
                          <a:rPr lang="en-US" sz="6400" i="1">
                            <a:latin typeface="Cambria Math" panose="02040503050406030204" pitchFamily="18" charset="0"/>
                            <a:cs typeface="Vani" pitchFamily="34" charset="0"/>
                            <a:sym typeface="Wingdings 2" pitchFamily="18" charset="2"/>
                          </a:rPr>
                          <m:t>3</m:t>
                        </m:r>
                      </m:den>
                    </m:f>
                    <m:r>
                      <a:rPr lang="el-GR" sz="6400" i="1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vi-VN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𝑅</m:t>
                        </m:r>
                      </m:e>
                      <m:sup>
                        <m:r>
                          <a:rPr lang="en-US" sz="6400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400" dirty="0">
                    <a:latin typeface="+mj-lt"/>
                    <a:cs typeface="Times New Roman" panose="02020603050405020304" pitchFamily="18" charset="0"/>
                    <a:sym typeface="Wingdings 2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4C7FD812-74BC-4A9B-AAE4-D54B5D6E2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42" y="6916480"/>
                <a:ext cx="13134958" cy="4871013"/>
              </a:xfrm>
              <a:prstGeom prst="rect">
                <a:avLst/>
              </a:prstGeom>
              <a:blipFill>
                <a:blip r:embed="rId3"/>
                <a:stretch>
                  <a:fillRect l="-2877" b="-5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0FC038-918E-4D65-B4CA-4E07963B164C}"/>
                  </a:ext>
                </a:extLst>
              </p:cNvPr>
              <p:cNvSpPr/>
              <p:nvPr/>
            </p:nvSpPr>
            <p:spPr>
              <a:xfrm>
                <a:off x="380745" y="3822507"/>
                <a:ext cx="6407801" cy="2383471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6400">
                    <a:latin typeface="+mj-lt"/>
                    <a:cs typeface="Times New Roman" panose="02020603050405020304" pitchFamily="18" charset="0"/>
                    <a:sym typeface="Wingdings 2"/>
                  </a:rPr>
                  <a:t> </a:t>
                </a:r>
                <a:r>
                  <a:rPr lang="en-US" sz="6400" b="1" dirty="0">
                    <a:latin typeface="+mj-lt"/>
                    <a:cs typeface="Times New Roman" panose="02020603050405020304" pitchFamily="18" charset="0"/>
                  </a:rPr>
                  <a:t>Các thông số </a:t>
                </a:r>
                <a:endParaRPr lang="en-US" sz="6400" b="1" i="1" dirty="0">
                  <a:latin typeface="+mj-lt"/>
                  <a:cs typeface="Times New Roman" panose="02020603050405020304" pitchFamily="18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en-US" sz="64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vi-VN" sz="6400" dirty="0">
                    <a:latin typeface="+mj-lt"/>
                    <a:cs typeface="Times New Roman" panose="02020603050405020304" pitchFamily="18" charset="0"/>
                  </a:rPr>
                  <a:t> là bán kính.</a:t>
                </a:r>
                <a:endParaRPr lang="en-US" sz="64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80FC038-918E-4D65-B4CA-4E07963B1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45" y="3822507"/>
                <a:ext cx="6407801" cy="2383471"/>
              </a:xfrm>
              <a:prstGeom prst="rect">
                <a:avLst/>
              </a:prstGeom>
              <a:blipFill>
                <a:blip r:embed="rId4"/>
                <a:stretch>
                  <a:fillRect l="-5894" t="-5115" b="-16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">
            <a:extLst>
              <a:ext uri="{FF2B5EF4-FFF2-40B4-BE49-F238E27FC236}">
                <a16:creationId xmlns:a16="http://schemas.microsoft.com/office/drawing/2014/main" id="{AB935DD5-CE1B-4F3A-BC32-9B77555C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687" y="1967059"/>
            <a:ext cx="8321140" cy="77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2"/>
            <a:ext cx="10186076" cy="1153413"/>
            <a:chOff x="7459670" y="7543799"/>
            <a:chExt cx="16826132" cy="1153564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5292616" cy="107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370B334A-E107-4258-9DDE-A768D7831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60" y="2824754"/>
                <a:ext cx="24133480" cy="212312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60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6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1:  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. Tính thể tích khối nón tròn xoay khi quay tam giác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quanh trục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6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60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Lời</a:t>
                </a:r>
                <a:r>
                  <a:rPr lang="en-US" sz="6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giải</a:t>
                </a:r>
                <a:r>
                  <a:rPr lang="en-US" sz="6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6000" dirty="0" err="1">
                    <a:latin typeface="+mj-lt"/>
                    <a:cs typeface="Times New Roman" panose="02020603050405020304" pitchFamily="18" charset="0"/>
                  </a:rPr>
                  <a:t>Xét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có: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, suy ra: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Quay tam giác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quanh trục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6000" dirty="0" smtClean="0">
                    <a:latin typeface="+mj-lt"/>
                    <a:cs typeface="Times New Roman" panose="02020603050405020304" pitchFamily="18" charset="0"/>
                  </a:rPr>
                  <a:t>tạo </a:t>
                </a:r>
                <a:r>
                  <a:rPr lang="en-US" sz="6000" dirty="0" err="1">
                    <a:latin typeface="+mj-lt"/>
                    <a:cs typeface="Times New Roman" panose="02020603050405020304" pitchFamily="18" charset="0"/>
                  </a:rPr>
                  <a:t>thành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</a:t>
                </a:r>
                <a:endParaRPr lang="en-US" sz="6000" dirty="0" smtClean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6000" dirty="0" err="1" smtClean="0">
                    <a:latin typeface="+mj-lt"/>
                    <a:cs typeface="Times New Roman" panose="02020603050405020304" pitchFamily="18" charset="0"/>
                  </a:rPr>
                  <a:t>khối</a:t>
                </a:r>
                <a:r>
                  <a:rPr lang="en-US" sz="6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nón </a:t>
                </a:r>
                <a:r>
                  <a:rPr lang="en-US" sz="6000" dirty="0" err="1">
                    <a:latin typeface="+mj-lt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+mj-lt"/>
                    <a:cs typeface="Times New Roman" panose="02020603050405020304" pitchFamily="18" charset="0"/>
                  </a:rPr>
                  <a:t>xoay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latin typeface="+mj-lt"/>
                    <a:cs typeface="Times New Roman" panose="02020603050405020304" pitchFamily="18" charset="0"/>
                  </a:rPr>
                  <a:t>chiều</a:t>
                </a: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 cao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6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và bán kính đường tròn đáy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Thể tích khối nón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370B334A-E107-4258-9DDE-A768D7831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60" y="2824754"/>
                <a:ext cx="24133480" cy="2123120"/>
              </a:xfrm>
              <a:prstGeom prst="rect">
                <a:avLst/>
              </a:prstGeom>
              <a:blipFill>
                <a:blip r:embed="rId3"/>
                <a:stretch>
                  <a:fillRect l="-1541" t="-4298" b="-40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80769E2-F5C9-4443-BC8A-BF43888E05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5123885"/>
            <a:ext cx="7949815" cy="7288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2"/>
            <a:ext cx="9599692" cy="2138298"/>
            <a:chOff x="7459670" y="7543799"/>
            <a:chExt cx="11309640" cy="21385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9776124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361F7EAB-6433-4471-A781-BFA9D5187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177" y="2911840"/>
                <a:ext cx="23516610" cy="1080416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</a:pPr>
                <a:r>
                  <a:rPr lang="en-US" sz="64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64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2:  </a:t>
                </a:r>
                <a:r>
                  <a:rPr lang="en-US" sz="6400" dirty="0">
                    <a:latin typeface="+mj-lt"/>
                    <a:cs typeface="Times New Roman" panose="02020603050405020304" pitchFamily="18" charset="0"/>
                  </a:rPr>
                  <a:t>Cắt một hình nón bằng một mặt phẳng qua trục của nó ta được thiết diện là một tam giác vuông cân có cạnh góc vuông bằng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400" dirty="0">
                    <a:latin typeface="+mj-lt"/>
                    <a:cs typeface="Times New Roman" panose="02020603050405020304" pitchFamily="18" charset="0"/>
                  </a:rPr>
                  <a:t>. Tính thể tích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6400" dirty="0">
                    <a:latin typeface="+mj-lt"/>
                    <a:cs typeface="Times New Roman" panose="02020603050405020304" pitchFamily="18" charset="0"/>
                  </a:rPr>
                  <a:t> của khối nón được tạo nên bởi hình nón đã cho.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64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Lời</a:t>
                </a:r>
                <a:r>
                  <a:rPr lang="en-US" sz="64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64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giải</a:t>
                </a:r>
                <a:endParaRPr lang="en-US" sz="64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5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Đường cao hình nón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của khối nón là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361F7EAB-6433-4471-A781-BFA9D5187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7" y="2911840"/>
                <a:ext cx="23516610" cy="10804160"/>
              </a:xfrm>
              <a:prstGeom prst="rect">
                <a:avLst/>
              </a:prstGeom>
              <a:blipFill>
                <a:blip r:embed="rId3"/>
                <a:stretch>
                  <a:fillRect l="-1685" t="-1862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Capture">
            <a:extLst>
              <a:ext uri="{FF2B5EF4-FFF2-40B4-BE49-F238E27FC236}">
                <a16:creationId xmlns:a16="http://schemas.microsoft.com/office/drawing/2014/main" id="{925699A2-7061-4D90-A764-04B67AB0C7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158" y="6019800"/>
            <a:ext cx="5819842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8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7F0D37A2-C257-4636-AF0A-79DA3B351A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939710"/>
                <a:ext cx="24384000" cy="1127423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48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3: </a:t>
                </a:r>
                <a:r>
                  <a:rPr lang="en-US" sz="50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Cho tam giác ABC vuông tại C có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5000" i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50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Tính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thể tích vật thể tròn xoay được tạo thành khi quay tam giác ABC quanh AB.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6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4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+mj-lt"/>
                    <a:cs typeface="Times New Roman" panose="02020603050405020304" pitchFamily="18" charset="0"/>
                  </a:rPr>
                  <a:t>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là hình chiếu vuông góc của </a:t>
                </a:r>
                <a:r>
                  <a:rPr lang="en-US" sz="4800" i="1" dirty="0">
                    <a:latin typeface="+mj-lt"/>
                    <a:cs typeface="Times New Roman" panose="02020603050405020304" pitchFamily="18" charset="0"/>
                  </a:rPr>
                  <a:t>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lên </a:t>
                </a:r>
                <a:r>
                  <a:rPr lang="en-US" sz="4800" i="1" dirty="0">
                    <a:latin typeface="+mj-lt"/>
                    <a:cs typeface="Times New Roman" panose="02020603050405020304" pitchFamily="18" charset="0"/>
                  </a:rPr>
                  <a:t>AB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, ta có:</a:t>
                </a:r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8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quay tam giác </a:t>
                </a:r>
                <a:r>
                  <a:rPr lang="en-US" sz="4800" i="1" dirty="0">
                    <a:latin typeface="+mj-lt"/>
                    <a:cs typeface="Times New Roman" panose="02020603050405020304" pitchFamily="18" charset="0"/>
                  </a:rPr>
                  <a:t>ABC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quanh</a:t>
                </a:r>
                <a:r>
                  <a:rPr lang="en-US" sz="480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i="1" smtClean="0">
                    <a:latin typeface="+mj-lt"/>
                    <a:cs typeface="Times New Roman" panose="02020603050405020304" pitchFamily="18" charset="0"/>
                  </a:rPr>
                  <a:t>AB</a:t>
                </a:r>
                <a:r>
                  <a:rPr lang="en-US" sz="480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ta được một vật thể tròn xoay gồm 2 hình nón có: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48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+ Hình nón thứ 1 có trục là </a:t>
                </a:r>
                <a:r>
                  <a:rPr lang="en-US" sz="4800" i="1" dirty="0">
                    <a:latin typeface="+mj-lt"/>
                    <a:cs typeface="Times New Roman" panose="02020603050405020304" pitchFamily="18" charset="0"/>
                  </a:rPr>
                  <a:t>AH 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nên:</a:t>
                </a:r>
                <a14:m>
                  <m:oMath xmlns:m="http://schemas.openxmlformats.org/officeDocument/2006/math">
                    <m:r>
                      <a:rPr lang="en-US" sz="480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0" i="0" dirty="0" err="1">
                    <a:latin typeface="+mj-lt"/>
                  </a:rPr>
                  <a:t>và</a:t>
                </a:r>
                <a:r>
                  <a:rPr lang="en-US" sz="4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𝐶𝐻</m:t>
                    </m:r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 err="1"/>
                  <a:t>Suy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thể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 i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7F0D37A2-C257-4636-AF0A-79DA3B35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39710"/>
                <a:ext cx="24384000" cy="11274237"/>
              </a:xfrm>
              <a:prstGeom prst="rect">
                <a:avLst/>
              </a:prstGeom>
              <a:blipFill>
                <a:blip r:embed="rId3"/>
                <a:stretch>
                  <a:fillRect l="-1200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611108" y="1828802"/>
            <a:ext cx="9523492" cy="2138298"/>
            <a:chOff x="7459670" y="7543799"/>
            <a:chExt cx="11309640" cy="21385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9776124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8A7015-DDF1-4CB1-8171-92F7116EDA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955" y="4953000"/>
            <a:ext cx="5303901" cy="505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7F0D37A2-C257-4636-AF0A-79DA3B351A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93" y="2926859"/>
                <a:ext cx="24384000" cy="1127423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48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3:  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Cho tam giác ABC vuông tại C có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5000" i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5000" i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000" i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5000" dirty="0" err="1">
                    <a:latin typeface="+mj-lt"/>
                    <a:cs typeface="Times New Roman" panose="02020603050405020304" pitchFamily="18" charset="0"/>
                  </a:rPr>
                  <a:t>Tính</a:t>
                </a:r>
                <a:r>
                  <a:rPr lang="en-US" sz="5000" dirty="0">
                    <a:latin typeface="+mj-lt"/>
                    <a:cs typeface="Times New Roman" panose="02020603050405020304" pitchFamily="18" charset="0"/>
                  </a:rPr>
                  <a:t> thể tích vật thể tròn xoay được tạo thành khi quay tam giác ABC quanh AB.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6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Lời giải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4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45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nón thứ 2 có trục là </a:t>
                </a:r>
                <a:r>
                  <a:rPr lang="en-US" sz="4800" i="1" dirty="0">
                    <a:latin typeface="+mj-lt"/>
                    <a:cs typeface="Times New Roman" panose="02020603050405020304" pitchFamily="18" charset="0"/>
                  </a:rPr>
                  <a:t>BH 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0" i="0" dirty="0" err="1">
                    <a:latin typeface="+mj-lt"/>
                  </a:rPr>
                  <a:t>và</a:t>
                </a:r>
                <a:r>
                  <a:rPr lang="en-US" sz="4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𝐶𝐻</m:t>
                    </m:r>
                  </m:oMath>
                </a14:m>
                <a:endParaRPr lang="en-US" sz="48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 err="1"/>
                  <a:t>Suy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ra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thể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sz="48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+ Do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+mj-lt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+mj-lt"/>
                    <a:cs typeface="Times New Roman" panose="02020603050405020304" pitchFamily="18" charset="0"/>
                  </a:rPr>
                  <a:t> tích của vật thể tròn xoay là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7F0D37A2-C257-4636-AF0A-79DA3B35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" y="2926859"/>
                <a:ext cx="24384000" cy="11274237"/>
              </a:xfrm>
              <a:prstGeom prst="rect">
                <a:avLst/>
              </a:prstGeom>
              <a:blipFill>
                <a:blip r:embed="rId3"/>
                <a:stretch>
                  <a:fillRect l="-1200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611108" y="1828802"/>
            <a:ext cx="9523492" cy="2138298"/>
            <a:chOff x="7459670" y="7543799"/>
            <a:chExt cx="11309640" cy="213857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9776124" cy="206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64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8A7015-DDF1-4CB1-8171-92F7116EDA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499" y="5084572"/>
            <a:ext cx="5303901" cy="505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4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/>
              <p:nvPr/>
            </p:nvSpPr>
            <p:spPr>
              <a:xfrm>
                <a:off x="914400" y="2995239"/>
                <a:ext cx="22989184" cy="2010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630555" algn="l"/>
                  </a:tabLst>
                </a:pPr>
                <a:r>
                  <a:rPr lang="en-US" sz="5000" b="1" dirty="0" err="1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Bài</a:t>
                </a:r>
                <a:r>
                  <a:rPr lang="en-US" sz="5000" b="1" dirty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0000FF"/>
                    </a:solidFill>
                    <a:latin typeface="+mj-lt"/>
                    <a:cs typeface="Times New Roman" panose="02020603050405020304" pitchFamily="18" charset="0"/>
                  </a:rPr>
                  <a:t>4: </a:t>
                </a:r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Tính thể tích của khối trụ biết chu vi đáy của hình trụ đó bằng </a:t>
                </a:r>
                <a14:m>
                  <m:oMath xmlns:m="http://schemas.openxmlformats.org/officeDocument/2006/math">
                    <m:r>
                      <a:rPr lang="nl-NL" sz="5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5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5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nl-NL" sz="5000">
                        <a:latin typeface="+mj-lt"/>
                        <a:cs typeface="Times New Roman" panose="02020603050405020304" pitchFamily="18" charset="0"/>
                      </a:rPr>
                      <m:t>cm</m:t>
                    </m:r>
                    <m:r>
                      <a:rPr lang="nl-NL" sz="5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 và thiết diện đi qua trục là một hình chữ nhật có độ dài đường chéo bằng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10(</m:t>
                    </m:r>
                    <m:r>
                      <m:rPr>
                        <m:nor/>
                      </m:rPr>
                      <a:rPr lang="en-US" sz="5000">
                        <a:latin typeface="+mj-lt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FC6A5E-D3C3-4853-8947-84CB4F404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95239"/>
                <a:ext cx="22989184" cy="2010102"/>
              </a:xfrm>
              <a:prstGeom prst="rect">
                <a:avLst/>
              </a:prstGeom>
              <a:blipFill>
                <a:blip r:embed="rId3"/>
                <a:stretch>
                  <a:fillRect l="-1273" r="-1273" b="-1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533400" y="6190020"/>
                <a:ext cx="17518747" cy="3497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 là hai tâm của đáy hình trụ và thiết diện qua trục là hình chữ nhật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. </a:t>
                </a:r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nl-NL" sz="5000" dirty="0" smtClean="0">
                    <a:latin typeface="+mj-lt"/>
                    <a:cs typeface="Times New Roman" panose="02020603050405020304" pitchFamily="18" charset="0"/>
                  </a:rPr>
                  <a:t>Do </a:t>
                </a:r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chu vi đáy của hình trụ đó bằng </a:t>
                </a:r>
                <a14:m>
                  <m:oMath xmlns:m="http://schemas.openxmlformats.org/officeDocument/2006/math">
                    <m:r>
                      <a:rPr lang="nl-NL" sz="5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nl-NL" sz="5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nl-NL" sz="5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nl-NL" sz="5000">
                        <a:latin typeface="+mj-lt"/>
                        <a:cs typeface="Times New Roman" panose="02020603050405020304" pitchFamily="18" charset="0"/>
                      </a:rPr>
                      <m:t>cm</m:t>
                    </m:r>
                    <m:r>
                      <a:rPr lang="nl-NL" sz="5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 nên bán kính đáy của hình trụ là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=3(</m:t>
                    </m:r>
                    <m:r>
                      <m:rPr>
                        <m:nor/>
                      </m:rPr>
                      <a:rPr lang="en-US" sz="5000">
                        <a:latin typeface="+mj-lt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90020"/>
                <a:ext cx="17518747" cy="3497689"/>
              </a:xfrm>
              <a:prstGeom prst="rect">
                <a:avLst/>
              </a:prstGeom>
              <a:blipFill>
                <a:blip r:embed="rId4"/>
                <a:stretch>
                  <a:fillRect l="-1671" t="-4007" b="-4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6">
            <a:extLst>
              <a:ext uri="{FF2B5EF4-FFF2-40B4-BE49-F238E27FC236}">
                <a16:creationId xmlns:a16="http://schemas.microsoft.com/office/drawing/2014/main" id="{13407A04-1959-4E89-9375-C39A5B2FEBD2}"/>
              </a:ext>
            </a:extLst>
          </p:cNvPr>
          <p:cNvGrpSpPr/>
          <p:nvPr/>
        </p:nvGrpSpPr>
        <p:grpSpPr>
          <a:xfrm>
            <a:off x="914400" y="1981200"/>
            <a:ext cx="6846544" cy="907192"/>
            <a:chOff x="7459670" y="7543799"/>
            <a:chExt cx="11309640" cy="9073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D50B82-5FFE-4C2D-94A6-3A63FC722C0E}"/>
                </a:ext>
              </a:extLst>
            </p:cNvPr>
            <p:cNvSpPr txBox="1"/>
            <p:nvPr/>
          </p:nvSpPr>
          <p:spPr>
            <a:xfrm>
              <a:off x="8993186" y="7620004"/>
              <a:ext cx="977612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+mj-lt"/>
                  <a:ea typeface="Tahoma" pitchFamily="34" charset="0"/>
                  <a:cs typeface="Times New Roman" panose="02020603050405020304" pitchFamily="18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A1CEE1E8-5156-4EF1-B213-BAF888391E04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7D12B207-8B8E-48EC-8E53-1FAB322B6CF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E55AA563-64CE-4E0D-B135-A67418972D7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5" name="Round Same Side Corner Rectangle 48">
                  <a:extLst>
                    <a:ext uri="{FF2B5EF4-FFF2-40B4-BE49-F238E27FC236}">
                      <a16:creationId xmlns:a16="http://schemas.microsoft.com/office/drawing/2014/main" id="{70AA2AF1-85D0-4676-ADA7-970706E877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CA241A8-452D-47DA-8845-D44D9C063489}"/>
                    </a:ext>
                  </a:extLst>
                </p:cNvPr>
                <p:cNvSpPr txBox="1"/>
                <p:nvPr/>
              </p:nvSpPr>
              <p:spPr>
                <a:xfrm>
                  <a:off x="7767076" y="7640053"/>
                  <a:ext cx="79226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pic>
        <p:nvPicPr>
          <p:cNvPr id="3076" name="Picture 23">
            <a:extLst>
              <a:ext uri="{FF2B5EF4-FFF2-40B4-BE49-F238E27FC236}">
                <a16:creationId xmlns:a16="http://schemas.microsoft.com/office/drawing/2014/main" id="{3B660E0C-3324-48C6-BC98-CF59DCA2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993" y="6336728"/>
            <a:ext cx="5147733" cy="7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E29C11-E07E-421F-B7DF-6FD1B817E446}"/>
              </a:ext>
            </a:extLst>
          </p:cNvPr>
          <p:cNvSpPr txBox="1"/>
          <p:nvPr/>
        </p:nvSpPr>
        <p:spPr>
          <a:xfrm>
            <a:off x="5105400" y="5174357"/>
            <a:ext cx="12218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US" sz="60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Lời giải</a:t>
            </a:r>
            <a:endParaRPr lang="en-US" sz="6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/>
              <p:nvPr/>
            </p:nvSpPr>
            <p:spPr>
              <a:xfrm>
                <a:off x="533400" y="9861637"/>
                <a:ext cx="18288000" cy="3270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Vì thiết diện đi qua trục là một hình chữ nhật ABCD có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=10(</m:t>
                    </m:r>
                    <m:r>
                      <m:rPr>
                        <m:nor/>
                      </m:rPr>
                      <a:rPr lang="en-US" sz="5000">
                        <a:latin typeface="+mj-lt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=6(</m:t>
                    </m:r>
                    <m:r>
                      <m:rPr>
                        <m:nor/>
                      </m:rPr>
                      <a:rPr lang="en-US" sz="5000">
                        <a:latin typeface="+mj-lt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5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nl-NL" sz="5000" dirty="0" smtClean="0">
                    <a:latin typeface="+mj-lt"/>
                    <a:cs typeface="Times New Roman" panose="02020603050405020304" pitchFamily="18" charset="0"/>
                  </a:rPr>
                  <a:t>nên </a:t>
                </a:r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chiều cao của hình trụ là</a:t>
                </a:r>
                <a:r>
                  <a:rPr lang="nl-NL" sz="5000" dirty="0" smtClean="0">
                    <a:latin typeface="+mj-lt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nl-NL" sz="500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𝑂𝑂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 (cm).</a:t>
                </a:r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nl-NL" sz="5000" dirty="0" smtClean="0">
                    <a:latin typeface="+mj-lt"/>
                    <a:cs typeface="Times New Roman" panose="02020603050405020304" pitchFamily="18" charset="0"/>
                  </a:rPr>
                  <a:t>Vậy </a:t>
                </a:r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thể tích khối trụ là: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.8=72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5000">
                        <a:latin typeface="+mj-lt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000">
                            <a:latin typeface="+mj-lt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5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F1D06-7392-45A4-A067-4035249A8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861637"/>
                <a:ext cx="18288000" cy="3270575"/>
              </a:xfrm>
              <a:prstGeom prst="rect">
                <a:avLst/>
              </a:prstGeom>
              <a:blipFill>
                <a:blip r:embed="rId6"/>
                <a:stretch>
                  <a:fillRect l="-1600" t="-4478"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5224</TotalTime>
  <Words>1573</Words>
  <Application>Microsoft Office PowerPoint</Application>
  <PresentationFormat>Custom</PresentationFormat>
  <Paragraphs>284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Symbol</vt:lpstr>
      <vt:lpstr>Tahoma</vt:lpstr>
      <vt:lpstr>Times New Roman</vt:lpstr>
      <vt:lpstr>Vani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503</cp:revision>
  <dcterms:created xsi:type="dcterms:W3CDTF">2013-08-31T11:42:51Z</dcterms:created>
  <dcterms:modified xsi:type="dcterms:W3CDTF">2021-08-26T09:37:38Z</dcterms:modified>
</cp:coreProperties>
</file>