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3" r:id="rId20"/>
    <p:sldId id="276" r:id="rId21"/>
    <p:sldId id="274" r:id="rId22"/>
    <p:sldId id="275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Nguyễn" initials="TN" lastIdx="2" clrIdx="0">
    <p:extLst>
      <p:ext uri="{19B8F6BF-5375-455C-9EA6-DF929625EA0E}">
        <p15:presenceInfo xmlns:p15="http://schemas.microsoft.com/office/powerpoint/2012/main" userId="7b0d1bf4879cee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7T08:46:23.930" idx="1">
    <p:pos x="3836" y="238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812E-33B6-42C7-86EA-CFC65BBE4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BDC96-2464-4652-AB21-575FA5ED2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C70F3-DB77-4729-8E9D-35F4F4EC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1064A-1A63-4281-89C4-54209B08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A9B6-55C7-49BC-B2A4-AA74FE50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9A69-8A1F-4E0E-A270-A4134AE7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81B5D-6C1E-45EE-ADBB-9AC782182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91A95-C529-4289-BE55-23D95A77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AAB77-E657-45B2-9BCB-3C506541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C3A7-C606-49E4-A76F-00459EB7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3D4E2-9015-4804-A5C2-B0425A041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E3C6F-058A-4CD4-94A7-B98AE853D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2782C-5373-44C0-B013-7FB957F4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54F4-2759-4BE4-8D76-F24258D7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D68CB-D644-45AF-A20F-B89DC48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2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5C17-B210-4FB7-AF71-91FDEDBB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289C4-21D0-4C7B-816E-E894D1DA9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7C70E-0C1B-427F-913B-44B636E9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812E-1AB7-4402-9F2B-6A37E556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E7DB9-7462-44EB-AA15-34566B74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75C9-991E-4200-9342-DA7B2E79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011A-699B-4F08-874F-5C0A4D859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9E411-128C-4202-BAB0-485D565C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21E30-0712-47A6-B5D9-85CCC4C6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D469A-1B5F-417A-B906-AE7BFA94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D8DD2-8806-47E1-9015-31173418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80A5-3A6B-4D60-885F-10FF6C555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DEBBC-BA20-4E70-B8DF-5B90FC2A6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89773-76F8-4EA2-9105-2A960C66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53EC8-59B1-4D6E-852C-8ABAAE1D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16129-95DB-41C2-A724-AF42EB4D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398C-2874-47EB-A758-83FAA9AE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0A4FD-889D-41F5-8BB8-1070E0FC3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A84CC-374C-4A8C-848D-05C60E9BF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78E03B-8C14-4D55-A1A1-0EB788EF7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C8560-BB70-4A4D-B95F-2127ED925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CA80E-4956-434D-8407-718DC159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DBEB7-D1E6-43A2-859B-857B13C4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CA44C-1B6C-449E-9388-00D34595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6DF3-31AC-4C6B-9F61-0C8568AC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0E419-6074-455F-8AEB-31500C4C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96500-D4AA-4E9E-B16D-81BAA641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46EB9-AA04-40DC-93CD-2D36E13D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5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DD677B-E9FE-455C-BBCA-072789BA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472AF2-56E5-4369-B1BD-6EC3B590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354F0-83CA-4B51-BE26-15662F94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E78B3-160F-4CA3-AF5F-417FC96F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64C7-19F8-48E2-8482-7D0B74D3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F38AD-B142-4350-804C-B5B6CCAE9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3725F-E61C-4D79-9543-B5AA760AA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E0485-89D0-44A0-90A5-437CF334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BEFA8-72CD-4E84-BC2F-89D2F33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C75F-B11D-43C2-B55C-0303C8B4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95041-E88F-41FC-825D-08A35977C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D1011-B162-4715-B507-1139D630A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26444-4825-470E-8BB8-9823898D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C026-F53F-4D6C-8483-FB03B8D60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D5AA3-CD16-47BD-A167-D5D8D9A0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08900-78F4-47D5-A472-A0EC0F07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CD831-23FC-492A-9ADE-82CB6539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70A44-993B-4B71-81C5-8CCF26847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557B-A655-4E6B-BD8E-3348350782E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59146-EED8-44CB-8DD1-67BBF94E4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B4AF-D354-43B3-8FE5-AB6296615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FAEC-0EA9-4F5D-93CC-2C1902F8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iKCU-tOZ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5E6071-6079-4294-A190-E7A2CE2FAC51}"/>
              </a:ext>
            </a:extLst>
          </p:cNvPr>
          <p:cNvSpPr txBox="1"/>
          <p:nvPr/>
        </p:nvSpPr>
        <p:spPr>
          <a:xfrm>
            <a:off x="2467992" y="133164"/>
            <a:ext cx="6747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16566-1498-49CA-875E-054962CD9E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7" y="1444841"/>
            <a:ext cx="11709646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42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 tác dụng với dung dịch AgNO3">
            <a:hlinkClick r:id="" action="ppaction://media"/>
            <a:extLst>
              <a:ext uri="{FF2B5EF4-FFF2-40B4-BE49-F238E27FC236}">
                <a16:creationId xmlns:a16="http://schemas.microsoft.com/office/drawing/2014/main" id="{448F9DB5-7C31-46E8-9C4D-448D57BDCEE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277" y="307543"/>
            <a:ext cx="11061901" cy="496579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37E1CC-AC34-4D0E-A92D-BBD6CCC4ACCE}"/>
              </a:ext>
            </a:extLst>
          </p:cNvPr>
          <p:cNvSpPr txBox="1"/>
          <p:nvPr/>
        </p:nvSpPr>
        <p:spPr>
          <a:xfrm>
            <a:off x="581324" y="6039991"/>
            <a:ext cx="1140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deo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1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A3D4B9-D70E-4837-B00E-C9E8E10B4F27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12: MUỐI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D50913-E2E2-436E-B179-209DB44B8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03223"/>
              </p:ext>
            </p:extLst>
          </p:nvPr>
        </p:nvGraphicFramePr>
        <p:xfrm>
          <a:off x="97653" y="1077220"/>
          <a:ext cx="11851689" cy="5523750"/>
        </p:xfrm>
        <a:graphic>
          <a:graphicData uri="http://schemas.openxmlformats.org/drawingml/2006/table">
            <a:tbl>
              <a:tblPr firstRow="1" firstCol="1" bandRow="1"/>
              <a:tblGrid>
                <a:gridCol w="3773011">
                  <a:extLst>
                    <a:ext uri="{9D8B030D-6E8A-4147-A177-3AD203B41FA5}">
                      <a16:colId xmlns:a16="http://schemas.microsoft.com/office/drawing/2014/main" val="3933809152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val="3903445458"/>
                    </a:ext>
                  </a:extLst>
                </a:gridCol>
                <a:gridCol w="5521909">
                  <a:extLst>
                    <a:ext uri="{9D8B030D-6E8A-4147-A177-3AD203B41FA5}">
                      <a16:colId xmlns:a16="http://schemas.microsoft.com/office/drawing/2014/main" val="621214752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PTHH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418349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AgNO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Segoe UI" panose="020B0502040204020203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66259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2: 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Cho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BaCl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29684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Cho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991681"/>
                  </a:ext>
                </a:extLst>
              </a:tr>
              <a:tr h="17824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4: 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Cho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826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545C82-1F24-4A2D-81BC-7E39B2028191}"/>
              </a:ext>
            </a:extLst>
          </p:cNvPr>
          <p:cNvSpPr/>
          <p:nvPr/>
        </p:nvSpPr>
        <p:spPr>
          <a:xfrm>
            <a:off x="4170372" y="297639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trắng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2DC1C-F222-4F14-9CB8-8AD6082BA689}"/>
              </a:ext>
            </a:extLst>
          </p:cNvPr>
          <p:cNvSpPr/>
          <p:nvPr/>
        </p:nvSpPr>
        <p:spPr>
          <a:xfrm>
            <a:off x="6673027" y="2567713"/>
            <a:ext cx="4844249" cy="10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Dấu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hiệu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xảy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ra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phản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ứng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trắng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BaCl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  +   H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BaSO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 +  2 HCl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AD2DB-B056-4761-9984-B8766376C333}"/>
              </a:ext>
            </a:extLst>
          </p:cNvPr>
          <p:cNvSpPr/>
          <p:nvPr/>
        </p:nvSpPr>
        <p:spPr>
          <a:xfrm>
            <a:off x="4073391" y="4213885"/>
            <a:ext cx="2340705" cy="401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xanh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lơ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0976C4-84E5-4A4F-AAF5-79C9A3807FBB}"/>
              </a:ext>
            </a:extLst>
          </p:cNvPr>
          <p:cNvSpPr/>
          <p:nvPr/>
        </p:nvSpPr>
        <p:spPr>
          <a:xfrm>
            <a:off x="6657501" y="3681399"/>
            <a:ext cx="5048435" cy="10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Dấu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hiệu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xảy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ra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phản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ứng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xanh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lơ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2 NaOH    +   CuSO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Cu(OH)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 +  Na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4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AFBFE5-2DBB-4E9E-8248-58DBA515B8D0}"/>
              </a:ext>
            </a:extLst>
          </p:cNvPr>
          <p:cNvSpPr/>
          <p:nvPr/>
        </p:nvSpPr>
        <p:spPr>
          <a:xfrm>
            <a:off x="4170372" y="578078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trắng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33E09F-D8B0-4117-A23C-10BF5A5ED7FF}"/>
              </a:ext>
            </a:extLst>
          </p:cNvPr>
          <p:cNvSpPr/>
          <p:nvPr/>
        </p:nvSpPr>
        <p:spPr>
          <a:xfrm>
            <a:off x="6696723" y="5420560"/>
            <a:ext cx="6096000" cy="7325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Dấu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hiệu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xảy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ra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phản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ứng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trắng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CaCl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  +   Na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CaCO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 +  2 NaCl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460BD5-E71E-4B0D-8A9C-6B479DB697BD}"/>
              </a:ext>
            </a:extLst>
          </p:cNvPr>
          <p:cNvSpPr/>
          <p:nvPr/>
        </p:nvSpPr>
        <p:spPr>
          <a:xfrm>
            <a:off x="3875620" y="1509956"/>
            <a:ext cx="2441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Cu tan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, Ag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bám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Cu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thành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dung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dịch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xanh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lơ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12894-596C-4ED7-B467-41D379332DDA}"/>
              </a:ext>
            </a:extLst>
          </p:cNvPr>
          <p:cNvSpPr/>
          <p:nvPr/>
        </p:nvSpPr>
        <p:spPr>
          <a:xfrm>
            <a:off x="6454025" y="1492181"/>
            <a:ext cx="5282255" cy="10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Dấu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hiệu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xảy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ra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phản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ứng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Ag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bám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Cu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ra dung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dịch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màu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xanh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lơ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Cu    +   2AgNO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Cu(NO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3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)</a:t>
            </a:r>
            <a:r>
              <a:rPr lang="en-US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  +  2 Ag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2EECB-3EB8-4C7D-A05F-BA60CCF51957}"/>
              </a:ext>
            </a:extLst>
          </p:cNvPr>
          <p:cNvSpPr/>
          <p:nvPr/>
        </p:nvSpPr>
        <p:spPr>
          <a:xfrm>
            <a:off x="585926" y="1793448"/>
            <a:ext cx="11150353" cy="250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 1.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 2.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+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acid         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+      acid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3.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+  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base      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    base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 Dd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1+ Dd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                Dd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 +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9A22E-AA0A-4282-8D7E-1848B50834E4}"/>
              </a:ext>
            </a:extLst>
          </p:cNvPr>
          <p:cNvSpPr/>
          <p:nvPr/>
        </p:nvSpPr>
        <p:spPr>
          <a:xfrm>
            <a:off x="3048000" y="36913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C5A7BC-AE1C-4259-9885-AA2DB3D14D0C}"/>
              </a:ext>
            </a:extLst>
          </p:cNvPr>
          <p:cNvCxnSpPr/>
          <p:nvPr/>
        </p:nvCxnSpPr>
        <p:spPr>
          <a:xfrm>
            <a:off x="5743852" y="2263806"/>
            <a:ext cx="8433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C75208-5C33-4881-9EF7-7F9403F58721}"/>
              </a:ext>
            </a:extLst>
          </p:cNvPr>
          <p:cNvCxnSpPr/>
          <p:nvPr/>
        </p:nvCxnSpPr>
        <p:spPr>
          <a:xfrm>
            <a:off x="5123894" y="2922233"/>
            <a:ext cx="8433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E180EC-7CA9-4736-9FD5-1D2CD876856C}"/>
              </a:ext>
            </a:extLst>
          </p:cNvPr>
          <p:cNvCxnSpPr/>
          <p:nvPr/>
        </p:nvCxnSpPr>
        <p:spPr>
          <a:xfrm>
            <a:off x="5409459" y="3580660"/>
            <a:ext cx="8433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AE60E3-28F8-4808-9F7F-44400905FD0F}"/>
              </a:ext>
            </a:extLst>
          </p:cNvPr>
          <p:cNvCxnSpPr/>
          <p:nvPr/>
        </p:nvCxnSpPr>
        <p:spPr>
          <a:xfrm>
            <a:off x="4987769" y="4097045"/>
            <a:ext cx="8433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4B184EF-6798-4CEC-B18F-80B7EE6BA095}"/>
              </a:ext>
            </a:extLst>
          </p:cNvPr>
          <p:cNvSpPr/>
          <p:nvPr/>
        </p:nvSpPr>
        <p:spPr>
          <a:xfrm>
            <a:off x="1129006" y="5253649"/>
            <a:ext cx="35598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3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https://www.youtube.com/watch?v=YiKCU-tOZ1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80AB0-0616-4EBA-8138-71CB0D4A4B4E}"/>
              </a:ext>
            </a:extLst>
          </p:cNvPr>
          <p:cNvSpPr txBox="1"/>
          <p:nvPr/>
        </p:nvSpPr>
        <p:spPr>
          <a:xfrm>
            <a:off x="1129006" y="56131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424451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92C868-F919-4710-9C67-0AC390FDC519}"/>
              </a:ext>
            </a:extLst>
          </p:cNvPr>
          <p:cNvPicPr/>
          <p:nvPr/>
        </p:nvPicPr>
        <p:blipFill rotWithShape="1">
          <a:blip r:embed="rId2"/>
          <a:srcRect l="1033" t="1581" r="998"/>
          <a:stretch/>
        </p:blipFill>
        <p:spPr bwMode="auto">
          <a:xfrm>
            <a:off x="488271" y="1077218"/>
            <a:ext cx="10884023" cy="3586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F82AF-5A5F-47BB-944F-8E43FD119F93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acid, base,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1E034-19D8-4EB6-87EC-71B684ECC0BF}"/>
              </a:ext>
            </a:extLst>
          </p:cNvPr>
          <p:cNvSpPr/>
          <p:nvPr/>
        </p:nvSpPr>
        <p:spPr>
          <a:xfrm>
            <a:off x="488271" y="4885737"/>
            <a:ext cx="11292397" cy="188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vi-VN" sz="2000" b="1" dirty="0">
                <a:latin typeface="Times New Roman" panose="02020603050405020304" pitchFamily="18" charset="0"/>
              </a:rPr>
              <a:t>- Kết luận:</a:t>
            </a:r>
            <a:endParaRPr lang="en-US" sz="2000" dirty="0"/>
          </a:p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</a:rPr>
              <a:t> acid: </a:t>
            </a:r>
            <a:r>
              <a:rPr lang="en-US" sz="2000" b="1" dirty="0" err="1"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quỳ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tím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kim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</a:rPr>
              <a:t>, base, oxide base, </a:t>
            </a:r>
            <a:r>
              <a:rPr lang="en-US" sz="2000" b="1" dirty="0" err="1">
                <a:latin typeface="Times New Roman" panose="02020603050405020304" pitchFamily="18" charset="0"/>
              </a:rPr>
              <a:t>muối</a:t>
            </a:r>
            <a:r>
              <a:rPr lang="en-US" sz="2000" b="1" dirty="0">
                <a:latin typeface="Times New Roman" panose="02020603050405020304" pitchFamily="18" charset="0"/>
              </a:rPr>
              <a:t>.</a:t>
            </a:r>
            <a:endParaRPr lang="en-US" sz="2000" b="1" dirty="0"/>
          </a:p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</a:rPr>
              <a:t> base: </a:t>
            </a:r>
            <a:r>
              <a:rPr lang="en-US" sz="2000" b="1" dirty="0" err="1">
                <a:latin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quỳ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tím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</a:rPr>
              <a:t> acid, oxide acid </a:t>
            </a:r>
            <a:r>
              <a:rPr 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muối</a:t>
            </a:r>
            <a:r>
              <a:rPr lang="en-US" sz="2000" b="1" dirty="0">
                <a:latin typeface="Times New Roman" panose="02020603050405020304" pitchFamily="18" charset="0"/>
              </a:rPr>
              <a:t>.</a:t>
            </a:r>
            <a:endParaRPr lang="en-US" sz="2000" b="1" dirty="0"/>
          </a:p>
          <a:p>
            <a:pPr algn="just">
              <a:lnSpc>
                <a:spcPct val="150000"/>
              </a:lnSpc>
              <a:tabLst>
                <a:tab pos="540385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2000" b="1" dirty="0">
                <a:latin typeface="Times New Roman" panose="02020603050405020304" pitchFamily="18" charset="0"/>
              </a:rPr>
              <a:t> Oxide base </a:t>
            </a:r>
            <a:r>
              <a:rPr lang="en-US" sz="2000" b="1" dirty="0" err="1"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</a:rPr>
              <a:t> acid, oxide acid </a:t>
            </a:r>
            <a:r>
              <a:rPr lang="en-US" sz="2000" b="1" dirty="0" err="1">
                <a:latin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</a:rPr>
              <a:t> base.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03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07729-3BD3-4FBB-B179-28F8E219A4D7}"/>
              </a:ext>
            </a:extLst>
          </p:cNvPr>
          <p:cNvSpPr/>
          <p:nvPr/>
        </p:nvSpPr>
        <p:spPr>
          <a:xfrm>
            <a:off x="71020" y="167300"/>
            <a:ext cx="12120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4E76A-C89E-4A14-9107-86B4DBE156E3}"/>
              </a:ext>
            </a:extLst>
          </p:cNvPr>
          <p:cNvPicPr/>
          <p:nvPr/>
        </p:nvPicPr>
        <p:blipFill rotWithShape="1">
          <a:blip r:embed="rId2"/>
          <a:srcRect l="1033" t="1581" r="998"/>
          <a:stretch/>
        </p:blipFill>
        <p:spPr bwMode="auto">
          <a:xfrm>
            <a:off x="399494" y="1450080"/>
            <a:ext cx="10884023" cy="3586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41883C-231D-4AFA-B291-E6396C3E9056}"/>
              </a:ext>
            </a:extLst>
          </p:cNvPr>
          <p:cNvSpPr txBox="1"/>
          <p:nvPr/>
        </p:nvSpPr>
        <p:spPr>
          <a:xfrm>
            <a:off x="1083075" y="5601810"/>
            <a:ext cx="99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12.2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7004D3-5DC0-4270-BAD6-8A241C216CBA}"/>
              </a:ext>
            </a:extLst>
          </p:cNvPr>
          <p:cNvSpPr/>
          <p:nvPr/>
        </p:nvSpPr>
        <p:spPr>
          <a:xfrm>
            <a:off x="1325732" y="115409"/>
            <a:ext cx="9540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F24AC-0F9E-4465-9D2C-0DF666C8979B}"/>
              </a:ext>
            </a:extLst>
          </p:cNvPr>
          <p:cNvSpPr/>
          <p:nvPr/>
        </p:nvSpPr>
        <p:spPr>
          <a:xfrm>
            <a:off x="1805124" y="700184"/>
            <a:ext cx="9167675" cy="612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Oxide acid  +  Base  →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VD: 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2 NaOH →  Na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Oxide base + acid →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H2O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MgO  +  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 MgSO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Base + Acid →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Cu(OH)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+ 2 HCl  →  CuCl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2H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Kim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+ Acid (HCl, H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)→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Fe +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 FeSO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→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+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Na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BaCl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 BaSO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2 NaCl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Acid →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Acid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VD: BaCO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2 HCl →  BaCl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CO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  H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7409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07FD71-2AAB-46B4-B3BE-276293A92EE7}"/>
              </a:ext>
            </a:extLst>
          </p:cNvPr>
          <p:cNvSpPr/>
          <p:nvPr/>
        </p:nvSpPr>
        <p:spPr>
          <a:xfrm>
            <a:off x="4874062" y="82695"/>
            <a:ext cx="2443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B91B6-D885-47F9-AC39-DBAA7871CABC}"/>
              </a:ext>
            </a:extLst>
          </p:cNvPr>
          <p:cNvSpPr/>
          <p:nvPr/>
        </p:nvSpPr>
        <p:spPr>
          <a:xfrm>
            <a:off x="319596" y="667470"/>
            <a:ext cx="11319029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Cho Fe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Zn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0480" marR="30480" algn="just"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B236E-E4EC-4112-A8B6-4D760B16864A}"/>
              </a:ext>
            </a:extLst>
          </p:cNvPr>
          <p:cNvSpPr/>
          <p:nvPr/>
        </p:nvSpPr>
        <p:spPr>
          <a:xfrm>
            <a:off x="5028480" y="896294"/>
            <a:ext cx="4082208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a) Fe + CuSO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→ FeSO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+ Cu.</a:t>
            </a:r>
            <a:endParaRPr lang="en-US" sz="24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69F1D-F851-4F88-8170-2C4D0D4DAAE3}"/>
              </a:ext>
            </a:extLst>
          </p:cNvPr>
          <p:cNvSpPr txBox="1"/>
          <p:nvPr/>
        </p:nvSpPr>
        <p:spPr>
          <a:xfrm>
            <a:off x="5415379" y="2192784"/>
            <a:ext cx="461638" cy="1012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DACB08-E068-4651-93B0-3ED3B78B4658}"/>
              </a:ext>
            </a:extLst>
          </p:cNvPr>
          <p:cNvSpPr/>
          <p:nvPr/>
        </p:nvSpPr>
        <p:spPr>
          <a:xfrm>
            <a:off x="5028480" y="1312656"/>
            <a:ext cx="4920578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b) Zn + 2AgNO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→ Zn(NO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+ 2Ag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1477D0-77CF-4E3B-B9AD-C9E88576B88C}"/>
              </a:ext>
            </a:extLst>
          </p:cNvPr>
          <p:cNvSpPr/>
          <p:nvPr/>
        </p:nvSpPr>
        <p:spPr>
          <a:xfrm>
            <a:off x="399495" y="3826732"/>
            <a:ext cx="11712606" cy="132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4000"/>
              </a:lnSpc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  <a:endParaRPr lang="en-US" sz="2400" dirty="0">
              <a:solidFill>
                <a:srgbClr val="002060"/>
              </a:solidFill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14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H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loãng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Na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H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+ Na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→ Na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+ CO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↑ + H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O.</a:t>
            </a:r>
            <a:endParaRPr lang="en-US" sz="2400" dirty="0">
              <a:solidFill>
                <a:srgbClr val="002060"/>
              </a:solidFill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F2B576-5BB1-4F01-A6C6-5976647A999D}"/>
              </a:ext>
            </a:extLst>
          </p:cNvPr>
          <p:cNvSpPr/>
          <p:nvPr/>
        </p:nvSpPr>
        <p:spPr>
          <a:xfrm>
            <a:off x="399495" y="5444111"/>
            <a:ext cx="11487705" cy="132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4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tủa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14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HCl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tủa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AgCl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HCl + AgNO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→ AgCl↓ + HNO</a:t>
            </a:r>
            <a:r>
              <a:rPr lang="en-US" sz="2400" baseline="-25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EB429D-8CCE-4FE6-B16D-30C193E86BC3}"/>
              </a:ext>
            </a:extLst>
          </p:cNvPr>
          <p:cNvSpPr/>
          <p:nvPr/>
        </p:nvSpPr>
        <p:spPr>
          <a:xfrm>
            <a:off x="4874062" y="82695"/>
            <a:ext cx="2443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F56441-2D5E-49ED-AD78-396AEACB8779}"/>
              </a:ext>
            </a:extLst>
          </p:cNvPr>
          <p:cNvSpPr/>
          <p:nvPr/>
        </p:nvSpPr>
        <p:spPr>
          <a:xfrm>
            <a:off x="692458" y="667470"/>
            <a:ext cx="11310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NaOH.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CuCl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KOH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NaCl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BaCl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Ca(NO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2C6B53-267C-4013-B92F-E4676F4E5141}"/>
              </a:ext>
            </a:extLst>
          </p:cNvPr>
          <p:cNvSpPr/>
          <p:nvPr/>
        </p:nvSpPr>
        <p:spPr>
          <a:xfrm>
            <a:off x="852258" y="3700295"/>
            <a:ext cx="9726966" cy="1422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9A2BC1-DB7A-408C-A81A-A5C64A9979B1}"/>
              </a:ext>
            </a:extLst>
          </p:cNvPr>
          <p:cNvSpPr/>
          <p:nvPr/>
        </p:nvSpPr>
        <p:spPr>
          <a:xfrm>
            <a:off x="692458" y="3801028"/>
            <a:ext cx="9726966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50927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     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FeCl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+ 3NaOH → Fe(OH)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↓ + 3NaCl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b) CuCl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+ 2KOH → Cu(OH)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↓ + 2KCl.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F4DD82-2FD7-4C67-8E4E-0608AAC3FF47}"/>
              </a:ext>
            </a:extLst>
          </p:cNvPr>
          <p:cNvSpPr/>
          <p:nvPr/>
        </p:nvSpPr>
        <p:spPr>
          <a:xfrm>
            <a:off x="852257" y="5208987"/>
            <a:ext cx="9845335" cy="156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0753F8-E354-4B5D-981D-2109BFD5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8" y="5086567"/>
            <a:ext cx="10369116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021D4F-B0D7-407C-8E95-873B74B4FAB6}"/>
              </a:ext>
            </a:extLst>
          </p:cNvPr>
          <p:cNvSpPr/>
          <p:nvPr/>
        </p:nvSpPr>
        <p:spPr>
          <a:xfrm>
            <a:off x="231558" y="172790"/>
            <a:ext cx="1163714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ĐỐI KHÁNG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2F91E23-803E-4F2E-B87B-8F8B1C4F12C8}"/>
              </a:ext>
            </a:extLst>
          </p:cNvPr>
          <p:cNvSpPr/>
          <p:nvPr/>
        </p:nvSpPr>
        <p:spPr>
          <a:xfrm>
            <a:off x="1793288" y="1742439"/>
            <a:ext cx="1873189" cy="8200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99F0B36-6164-45A8-B0DC-AE9EF04C5534}"/>
              </a:ext>
            </a:extLst>
          </p:cNvPr>
          <p:cNvSpPr/>
          <p:nvPr/>
        </p:nvSpPr>
        <p:spPr>
          <a:xfrm>
            <a:off x="8458938" y="1637606"/>
            <a:ext cx="1748901" cy="9102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F1A645-1331-4B9B-AB3E-D391C61024C8}"/>
              </a:ext>
            </a:extLst>
          </p:cNvPr>
          <p:cNvSpPr/>
          <p:nvPr/>
        </p:nvSpPr>
        <p:spPr>
          <a:xfrm>
            <a:off x="809348" y="2682480"/>
            <a:ext cx="10573303" cy="3398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CỬ RA 6 BẠN CHIA LÀM 2 ĐỘI 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MỖI ĐỘI 3 BẠN VIẾT 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 HÓA HỌC ĐIỀU CHẾ MUỐI. TRONG THỜI GIAN 5 PHÚT. ĐỘI NÀO VIẾT ĐÚNG VÀ NHIỀU PH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TRÌNH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ĐỘI ẤY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ỢC PHẦN 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ỞNG.</a:t>
            </a:r>
          </a:p>
        </p:txBody>
      </p:sp>
    </p:spTree>
    <p:extLst>
      <p:ext uri="{BB962C8B-B14F-4D97-AF65-F5344CB8AC3E}">
        <p14:creationId xmlns:p14="http://schemas.microsoft.com/office/powerpoint/2010/main" val="385835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DB8CC-2BCA-4DBD-A1A6-4347968EC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74" y="-17928"/>
            <a:ext cx="2719052" cy="8596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B9E455-C405-481C-9FC9-F8BE3AE3138C}"/>
              </a:ext>
            </a:extLst>
          </p:cNvPr>
          <p:cNvSpPr/>
          <p:nvPr/>
        </p:nvSpPr>
        <p:spPr>
          <a:xfrm>
            <a:off x="6391920" y="2337786"/>
            <a:ext cx="5882935" cy="452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CuCl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C5B35A-2018-4C0B-9998-53F05A4F5A0E}"/>
              </a:ext>
            </a:extLst>
          </p:cNvPr>
          <p:cNvSpPr/>
          <p:nvPr/>
        </p:nvSpPr>
        <p:spPr>
          <a:xfrm>
            <a:off x="205666" y="2337786"/>
            <a:ext cx="5527829" cy="452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algn="just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Na</a:t>
            </a:r>
            <a:r>
              <a:rPr lang="en-US" sz="36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NaOH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2F91E23-803E-4F2E-B87B-8F8B1C4F12C8}"/>
              </a:ext>
            </a:extLst>
          </p:cNvPr>
          <p:cNvSpPr/>
          <p:nvPr/>
        </p:nvSpPr>
        <p:spPr>
          <a:xfrm>
            <a:off x="1961964" y="1026470"/>
            <a:ext cx="1873189" cy="10686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99F0B36-6164-45A8-B0DC-AE9EF04C5534}"/>
              </a:ext>
            </a:extLst>
          </p:cNvPr>
          <p:cNvSpPr/>
          <p:nvPr/>
        </p:nvSpPr>
        <p:spPr>
          <a:xfrm>
            <a:off x="8458936" y="877951"/>
            <a:ext cx="1748901" cy="12171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90183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11BC9E-2F7A-65E6-8558-9059F51C9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KHTN 8 (Cánh Diều) Bài 12: Muối | Khoa học tự nhiên 8 (ảnh 2)">
            <a:extLst>
              <a:ext uri="{FF2B5EF4-FFF2-40B4-BE49-F238E27FC236}">
                <a16:creationId xmlns:a16="http://schemas.microsoft.com/office/drawing/2014/main" id="{2B6BC697-193E-4637-B1CD-ACBA5B9408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621437"/>
            <a:ext cx="11168109" cy="54331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D916C2-3300-4D2F-958D-0553F2A05F34}"/>
              </a:ext>
            </a:extLst>
          </p:cNvPr>
          <p:cNvSpPr txBox="1"/>
          <p:nvPr/>
        </p:nvSpPr>
        <p:spPr>
          <a:xfrm>
            <a:off x="1171852" y="6356412"/>
            <a:ext cx="892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MỐI LIÊN HỆ GIỮA CÁC HỢP CHẤT VÔ C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C3C95-6B52-4E90-8453-1B6155E355DC}"/>
              </a:ext>
            </a:extLst>
          </p:cNvPr>
          <p:cNvSpPr/>
          <p:nvPr/>
        </p:nvSpPr>
        <p:spPr>
          <a:xfrm>
            <a:off x="304061" y="584666"/>
            <a:ext cx="11656381" cy="672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dung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KOH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              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NaOH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dung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Na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 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Na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Na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BaCl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  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Na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loãng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ZnSO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Na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CuSO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MgSO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BaCO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+ 2HCl → BaCl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Y + H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CO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H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Cl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CO</a:t>
            </a:r>
            <a:r>
              <a:rPr lang="en-US" sz="2400" kern="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Cho 35 gam CaCO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HCl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400" kern="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ở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đktc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7,84 </a:t>
            </a:r>
            <a:r>
              <a:rPr lang="en-US" sz="2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6,72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5,56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kern="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4,90 </a:t>
            </a:r>
            <a:r>
              <a:rPr lang="en-US" sz="2400" kern="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2000" kern="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0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47D61B-B4DE-40C3-87FB-55F05AAF9D43}"/>
              </a:ext>
            </a:extLst>
          </p:cNvPr>
          <p:cNvSpPr/>
          <p:nvPr/>
        </p:nvSpPr>
        <p:spPr>
          <a:xfrm>
            <a:off x="537101" y="1799858"/>
            <a:ext cx="426128" cy="390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AD8CDC-B8BB-4CFD-9E2E-4A595B6A15A6}"/>
              </a:ext>
            </a:extLst>
          </p:cNvPr>
          <p:cNvSpPr/>
          <p:nvPr/>
        </p:nvSpPr>
        <p:spPr>
          <a:xfrm>
            <a:off x="537101" y="2966331"/>
            <a:ext cx="426128" cy="390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A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4D4E02-FC25-46C1-AE05-3864DB6CFB15}"/>
              </a:ext>
            </a:extLst>
          </p:cNvPr>
          <p:cNvSpPr/>
          <p:nvPr/>
        </p:nvSpPr>
        <p:spPr>
          <a:xfrm>
            <a:off x="537101" y="4580426"/>
            <a:ext cx="363984" cy="390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FECD82-789A-40A0-9CE4-D6345A5803E2}"/>
              </a:ext>
            </a:extLst>
          </p:cNvPr>
          <p:cNvSpPr/>
          <p:nvPr/>
        </p:nvSpPr>
        <p:spPr>
          <a:xfrm>
            <a:off x="9321553" y="5299970"/>
            <a:ext cx="514905" cy="46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AAE60E-0938-4721-8DCD-6FF81024A6F0}"/>
              </a:ext>
            </a:extLst>
          </p:cNvPr>
          <p:cNvSpPr/>
          <p:nvPr/>
        </p:nvSpPr>
        <p:spPr>
          <a:xfrm>
            <a:off x="466081" y="6467383"/>
            <a:ext cx="426128" cy="390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+mj-lt"/>
              </a:rPr>
              <a:t>A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8C798A-6AC8-41FF-9A32-34B179B62AD4}"/>
              </a:ext>
            </a:extLst>
          </p:cNvPr>
          <p:cNvSpPr/>
          <p:nvPr/>
        </p:nvSpPr>
        <p:spPr>
          <a:xfrm>
            <a:off x="125026" y="-57743"/>
            <a:ext cx="1163714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73CD8A-9E9F-4824-9247-7A3B3495AC33}"/>
              </a:ext>
            </a:extLst>
          </p:cNvPr>
          <p:cNvSpPr/>
          <p:nvPr/>
        </p:nvSpPr>
        <p:spPr>
          <a:xfrm>
            <a:off x="231558" y="172790"/>
            <a:ext cx="1163714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89CD4-883C-4910-B801-F72F13C8AC02}"/>
              </a:ext>
            </a:extLst>
          </p:cNvPr>
          <p:cNvSpPr/>
          <p:nvPr/>
        </p:nvSpPr>
        <p:spPr>
          <a:xfrm>
            <a:off x="1118586" y="1154097"/>
            <a:ext cx="9916358" cy="149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1: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nhuộm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51 kg Al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89FA4A1-FED9-4A6C-85AB-FC11DAE7F928}"/>
              </a:ext>
            </a:extLst>
          </p:cNvPr>
          <p:cNvSpPr/>
          <p:nvPr/>
        </p:nvSpPr>
        <p:spPr>
          <a:xfrm>
            <a:off x="1118586" y="2803101"/>
            <a:ext cx="10750117" cy="3882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EB0D4-D558-4E6E-A706-14E4350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7" y="2885242"/>
            <a:ext cx="10235953" cy="373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C1A39-5D52-431C-A4F7-CE6EC047BD47}"/>
              </a:ext>
            </a:extLst>
          </p:cNvPr>
          <p:cNvSpPr/>
          <p:nvPr/>
        </p:nvSpPr>
        <p:spPr>
          <a:xfrm>
            <a:off x="0" y="1422986"/>
            <a:ext cx="12192000" cy="13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8641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Câu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Soda (Sodium carbonate)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soda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1D00B-2070-4594-B7C6-2EF2F55DF5F5}"/>
              </a:ext>
            </a:extLst>
          </p:cNvPr>
          <p:cNvSpPr/>
          <p:nvPr/>
        </p:nvSpPr>
        <p:spPr>
          <a:xfrm>
            <a:off x="277427" y="146157"/>
            <a:ext cx="1163714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F0A60D-B886-4648-B697-802F86EEA777}"/>
              </a:ext>
            </a:extLst>
          </p:cNvPr>
          <p:cNvSpPr/>
          <p:nvPr/>
        </p:nvSpPr>
        <p:spPr>
          <a:xfrm>
            <a:off x="204186" y="2867487"/>
            <a:ext cx="11710385" cy="384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ctr">
              <a:lnSpc>
                <a:spcPct val="150000"/>
              </a:lnSpc>
              <a:spcAft>
                <a:spcPts val="0"/>
              </a:spcAft>
              <a:tabLst>
                <a:tab pos="486410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soda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</a:t>
            </a:r>
          </a:p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591185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591185" algn="l"/>
              </a:tabLst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áovào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tan soda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8 gam/lit)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42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A46ECD3-F4AB-4F38-81D2-810B74E45089}"/>
              </a:ext>
            </a:extLst>
          </p:cNvPr>
          <p:cNvSpPr/>
          <p:nvPr/>
        </p:nvSpPr>
        <p:spPr>
          <a:xfrm>
            <a:off x="4669654" y="2995628"/>
            <a:ext cx="1580225" cy="1233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+mj-lt"/>
              </a:rPr>
              <a:t>MUỐI</a:t>
            </a:r>
            <a:endParaRPr lang="en-US" sz="2400" dirty="0"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97DC-1608-40CD-83A0-EC8C55B257DE}"/>
              </a:ext>
            </a:extLst>
          </p:cNvPr>
          <p:cNvSpPr/>
          <p:nvPr/>
        </p:nvSpPr>
        <p:spPr>
          <a:xfrm>
            <a:off x="3114004" y="2267595"/>
            <a:ext cx="1801765" cy="1153345"/>
          </a:xfrm>
          <a:custGeom>
            <a:avLst/>
            <a:gdLst>
              <a:gd name="connsiteX0" fmla="*/ 1137124 w 1155037"/>
              <a:gd name="connsiteY0" fmla="*/ 660549 h 880483"/>
              <a:gd name="connsiteX1" fmla="*/ 737629 w 1155037"/>
              <a:gd name="connsiteY1" fmla="*/ 198911 h 880483"/>
              <a:gd name="connsiteX2" fmla="*/ 782 w 1155037"/>
              <a:gd name="connsiteY2" fmla="*/ 3602 h 880483"/>
              <a:gd name="connsiteX3" fmla="*/ 604464 w 1155037"/>
              <a:gd name="connsiteY3" fmla="*/ 349831 h 880483"/>
              <a:gd name="connsiteX4" fmla="*/ 1021714 w 1155037"/>
              <a:gd name="connsiteY4" fmla="*/ 864736 h 880483"/>
              <a:gd name="connsiteX5" fmla="*/ 1021714 w 1155037"/>
              <a:gd name="connsiteY5" fmla="*/ 758204 h 880483"/>
              <a:gd name="connsiteX6" fmla="*/ 1048347 w 1155037"/>
              <a:gd name="connsiteY6" fmla="*/ 749326 h 880483"/>
              <a:gd name="connsiteX7" fmla="*/ 1083858 w 1155037"/>
              <a:gd name="connsiteY7" fmla="*/ 687182 h 880483"/>
              <a:gd name="connsiteX8" fmla="*/ 1137124 w 1155037"/>
              <a:gd name="connsiteY8" fmla="*/ 660549 h 8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037" h="880483">
                <a:moveTo>
                  <a:pt x="1137124" y="660549"/>
                </a:moveTo>
                <a:cubicBezTo>
                  <a:pt x="1079419" y="579171"/>
                  <a:pt x="927019" y="308402"/>
                  <a:pt x="737629" y="198911"/>
                </a:cubicBezTo>
                <a:cubicBezTo>
                  <a:pt x="548239" y="89420"/>
                  <a:pt x="22976" y="-21551"/>
                  <a:pt x="782" y="3602"/>
                </a:cubicBezTo>
                <a:cubicBezTo>
                  <a:pt x="-21412" y="28755"/>
                  <a:pt x="434309" y="206309"/>
                  <a:pt x="604464" y="349831"/>
                </a:cubicBezTo>
                <a:cubicBezTo>
                  <a:pt x="774619" y="493353"/>
                  <a:pt x="952172" y="796674"/>
                  <a:pt x="1021714" y="864736"/>
                </a:cubicBezTo>
                <a:cubicBezTo>
                  <a:pt x="1091256" y="932798"/>
                  <a:pt x="1021714" y="758204"/>
                  <a:pt x="1021714" y="758204"/>
                </a:cubicBezTo>
                <a:cubicBezTo>
                  <a:pt x="1026153" y="738969"/>
                  <a:pt x="1037990" y="761163"/>
                  <a:pt x="1048347" y="749326"/>
                </a:cubicBezTo>
                <a:cubicBezTo>
                  <a:pt x="1058704" y="737489"/>
                  <a:pt x="1083858" y="687182"/>
                  <a:pt x="1083858" y="687182"/>
                </a:cubicBezTo>
                <a:cubicBezTo>
                  <a:pt x="1095695" y="673866"/>
                  <a:pt x="1194829" y="741927"/>
                  <a:pt x="1137124" y="660549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C8E24-6CD4-4D53-A7C3-90E4C727389D}"/>
              </a:ext>
            </a:extLst>
          </p:cNvPr>
          <p:cNvSpPr txBox="1"/>
          <p:nvPr/>
        </p:nvSpPr>
        <p:spPr>
          <a:xfrm rot="2081294">
            <a:off x="4048218" y="2471882"/>
            <a:ext cx="124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niện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918D42-6B90-4E1F-A24B-0A824F301EC5}"/>
              </a:ext>
            </a:extLst>
          </p:cNvPr>
          <p:cNvSpPr txBox="1"/>
          <p:nvPr/>
        </p:nvSpPr>
        <p:spPr>
          <a:xfrm rot="1456993">
            <a:off x="85304" y="840813"/>
            <a:ext cx="370283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H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ammonium (NH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90E8F8-40B3-4D09-A87B-62936AEE0E6A}"/>
              </a:ext>
            </a:extLst>
          </p:cNvPr>
          <p:cNvSpPr/>
          <p:nvPr/>
        </p:nvSpPr>
        <p:spPr>
          <a:xfrm>
            <a:off x="5919328" y="2484685"/>
            <a:ext cx="1886201" cy="899213"/>
          </a:xfrm>
          <a:custGeom>
            <a:avLst/>
            <a:gdLst>
              <a:gd name="connsiteX0" fmla="*/ 20465 w 1886201"/>
              <a:gd name="connsiteY0" fmla="*/ 613440 h 899213"/>
              <a:gd name="connsiteX1" fmla="*/ 331183 w 1886201"/>
              <a:gd name="connsiteY1" fmla="*/ 89658 h 899213"/>
              <a:gd name="connsiteX2" fmla="*/ 1245583 w 1886201"/>
              <a:gd name="connsiteY2" fmla="*/ 116291 h 899213"/>
              <a:gd name="connsiteX3" fmla="*/ 1742733 w 1886201"/>
              <a:gd name="connsiteY3" fmla="*/ 71902 h 899213"/>
              <a:gd name="connsiteX4" fmla="*/ 1795999 w 1886201"/>
              <a:gd name="connsiteY4" fmla="*/ 881 h 899213"/>
              <a:gd name="connsiteX5" fmla="*/ 1840387 w 1886201"/>
              <a:gd name="connsiteY5" fmla="*/ 125168 h 899213"/>
              <a:gd name="connsiteX6" fmla="*/ 1085785 w 1886201"/>
              <a:gd name="connsiteY6" fmla="*/ 364865 h 899213"/>
              <a:gd name="connsiteX7" fmla="*/ 597513 w 1886201"/>
              <a:gd name="connsiteY7" fmla="*/ 329355 h 899213"/>
              <a:gd name="connsiteX8" fmla="*/ 269040 w 1886201"/>
              <a:gd name="connsiteY8" fmla="*/ 879770 h 899213"/>
              <a:gd name="connsiteX9" fmla="*/ 189141 w 1886201"/>
              <a:gd name="connsiteY9" fmla="*/ 764361 h 899213"/>
              <a:gd name="connsiteX10" fmla="*/ 47098 w 1886201"/>
              <a:gd name="connsiteY10" fmla="*/ 657828 h 899213"/>
              <a:gd name="connsiteX11" fmla="*/ 20465 w 1886201"/>
              <a:gd name="connsiteY11" fmla="*/ 613440 h 8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6201" h="899213">
                <a:moveTo>
                  <a:pt x="20465" y="613440"/>
                </a:moveTo>
                <a:cubicBezTo>
                  <a:pt x="67812" y="518745"/>
                  <a:pt x="126997" y="172516"/>
                  <a:pt x="331183" y="89658"/>
                </a:cubicBezTo>
                <a:cubicBezTo>
                  <a:pt x="535369" y="6800"/>
                  <a:pt x="1010325" y="119250"/>
                  <a:pt x="1245583" y="116291"/>
                </a:cubicBezTo>
                <a:cubicBezTo>
                  <a:pt x="1480841" y="113332"/>
                  <a:pt x="1650997" y="91137"/>
                  <a:pt x="1742733" y="71902"/>
                </a:cubicBezTo>
                <a:cubicBezTo>
                  <a:pt x="1834469" y="52667"/>
                  <a:pt x="1779723" y="-7997"/>
                  <a:pt x="1795999" y="881"/>
                </a:cubicBezTo>
                <a:cubicBezTo>
                  <a:pt x="1812275" y="9759"/>
                  <a:pt x="1958756" y="64504"/>
                  <a:pt x="1840387" y="125168"/>
                </a:cubicBezTo>
                <a:cubicBezTo>
                  <a:pt x="1722018" y="185832"/>
                  <a:pt x="1292931" y="330834"/>
                  <a:pt x="1085785" y="364865"/>
                </a:cubicBezTo>
                <a:cubicBezTo>
                  <a:pt x="878639" y="398896"/>
                  <a:pt x="733637" y="243538"/>
                  <a:pt x="597513" y="329355"/>
                </a:cubicBezTo>
                <a:cubicBezTo>
                  <a:pt x="461389" y="415172"/>
                  <a:pt x="337102" y="807269"/>
                  <a:pt x="269040" y="879770"/>
                </a:cubicBezTo>
                <a:cubicBezTo>
                  <a:pt x="200978" y="952271"/>
                  <a:pt x="226131" y="801351"/>
                  <a:pt x="189141" y="764361"/>
                </a:cubicBezTo>
                <a:cubicBezTo>
                  <a:pt x="152151" y="727371"/>
                  <a:pt x="75211" y="687420"/>
                  <a:pt x="47098" y="657828"/>
                </a:cubicBezTo>
                <a:cubicBezTo>
                  <a:pt x="18985" y="628236"/>
                  <a:pt x="-26882" y="708135"/>
                  <a:pt x="20465" y="61344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6D53B4-565E-4C35-BC87-A0CE12DA71B6}"/>
              </a:ext>
            </a:extLst>
          </p:cNvPr>
          <p:cNvSpPr/>
          <p:nvPr/>
        </p:nvSpPr>
        <p:spPr>
          <a:xfrm>
            <a:off x="7766880" y="2538795"/>
            <a:ext cx="1590419" cy="748418"/>
          </a:xfrm>
          <a:custGeom>
            <a:avLst/>
            <a:gdLst>
              <a:gd name="connsiteX0" fmla="*/ 1081 w 1590419"/>
              <a:gd name="connsiteY0" fmla="*/ 219 h 748418"/>
              <a:gd name="connsiteX1" fmla="*/ 418332 w 1590419"/>
              <a:gd name="connsiteY1" fmla="*/ 737065 h 748418"/>
              <a:gd name="connsiteX2" fmla="*/ 1590184 w 1590419"/>
              <a:gd name="connsiteY2" fmla="*/ 461857 h 748418"/>
              <a:gd name="connsiteX3" fmla="*/ 515986 w 1590419"/>
              <a:gd name="connsiteY3" fmla="*/ 657166 h 748418"/>
              <a:gd name="connsiteX4" fmla="*/ 1081 w 1590419"/>
              <a:gd name="connsiteY4" fmla="*/ 219 h 74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419" h="748418">
                <a:moveTo>
                  <a:pt x="1081" y="219"/>
                </a:moveTo>
                <a:cubicBezTo>
                  <a:pt x="-15195" y="13535"/>
                  <a:pt x="153482" y="660125"/>
                  <a:pt x="418332" y="737065"/>
                </a:cubicBezTo>
                <a:cubicBezTo>
                  <a:pt x="683182" y="814005"/>
                  <a:pt x="1573908" y="475173"/>
                  <a:pt x="1590184" y="461857"/>
                </a:cubicBezTo>
                <a:cubicBezTo>
                  <a:pt x="1606460" y="448541"/>
                  <a:pt x="774918" y="731147"/>
                  <a:pt x="515986" y="657166"/>
                </a:cubicBezTo>
                <a:cubicBezTo>
                  <a:pt x="257054" y="583186"/>
                  <a:pt x="17357" y="-13097"/>
                  <a:pt x="1081" y="219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C3F18D-257B-4657-AA98-2C4028CB2E60}"/>
              </a:ext>
            </a:extLst>
          </p:cNvPr>
          <p:cNvSpPr/>
          <p:nvPr/>
        </p:nvSpPr>
        <p:spPr>
          <a:xfrm>
            <a:off x="7207890" y="1330440"/>
            <a:ext cx="667906" cy="1238988"/>
          </a:xfrm>
          <a:custGeom>
            <a:avLst/>
            <a:gdLst>
              <a:gd name="connsiteX0" fmla="*/ 533438 w 667906"/>
              <a:gd name="connsiteY0" fmla="*/ 1199696 h 1238988"/>
              <a:gd name="connsiteX1" fmla="*/ 778 w 667906"/>
              <a:gd name="connsiteY1" fmla="*/ 693669 h 1238988"/>
              <a:gd name="connsiteX2" fmla="*/ 666603 w 667906"/>
              <a:gd name="connsiteY2" fmla="*/ 1210 h 1238988"/>
              <a:gd name="connsiteX3" fmla="*/ 169454 w 667906"/>
              <a:gd name="connsiteY3" fmla="*/ 533871 h 1238988"/>
              <a:gd name="connsiteX4" fmla="*/ 125065 w 667906"/>
              <a:gd name="connsiteY4" fmla="*/ 835711 h 1238988"/>
              <a:gd name="connsiteX5" fmla="*/ 577827 w 667906"/>
              <a:gd name="connsiteY5" fmla="*/ 1164185 h 1238988"/>
              <a:gd name="connsiteX6" fmla="*/ 533438 w 667906"/>
              <a:gd name="connsiteY6" fmla="*/ 1199696 h 12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906" h="1238988">
                <a:moveTo>
                  <a:pt x="533438" y="1199696"/>
                </a:moveTo>
                <a:cubicBezTo>
                  <a:pt x="437263" y="1121277"/>
                  <a:pt x="-21416" y="893417"/>
                  <a:pt x="778" y="693669"/>
                </a:cubicBezTo>
                <a:cubicBezTo>
                  <a:pt x="22972" y="493921"/>
                  <a:pt x="638490" y="27843"/>
                  <a:pt x="666603" y="1210"/>
                </a:cubicBezTo>
                <a:cubicBezTo>
                  <a:pt x="694716" y="-25423"/>
                  <a:pt x="259710" y="394787"/>
                  <a:pt x="169454" y="533871"/>
                </a:cubicBezTo>
                <a:cubicBezTo>
                  <a:pt x="79198" y="672954"/>
                  <a:pt x="57003" y="730659"/>
                  <a:pt x="125065" y="835711"/>
                </a:cubicBezTo>
                <a:cubicBezTo>
                  <a:pt x="193127" y="940763"/>
                  <a:pt x="502367" y="1103521"/>
                  <a:pt x="577827" y="1164185"/>
                </a:cubicBezTo>
                <a:cubicBezTo>
                  <a:pt x="653287" y="1224849"/>
                  <a:pt x="629613" y="1278115"/>
                  <a:pt x="533438" y="1199696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05AAF-8C84-48EB-B2E4-BCE02BAD5ED4}"/>
              </a:ext>
            </a:extLst>
          </p:cNvPr>
          <p:cNvSpPr txBox="1"/>
          <p:nvPr/>
        </p:nvSpPr>
        <p:spPr>
          <a:xfrm rot="20471888">
            <a:off x="6046342" y="2943088"/>
            <a:ext cx="19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gọi và tính 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DADE8-1FCE-4E58-91F4-23869113B43E}"/>
              </a:ext>
            </a:extLst>
          </p:cNvPr>
          <p:cNvSpPr txBox="1"/>
          <p:nvPr/>
        </p:nvSpPr>
        <p:spPr>
          <a:xfrm rot="20471888">
            <a:off x="7883978" y="3150890"/>
            <a:ext cx="19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EC5B5C-B6B5-4EA6-A59D-2DFFEDCAB65E}"/>
              </a:ext>
            </a:extLst>
          </p:cNvPr>
          <p:cNvSpPr txBox="1"/>
          <p:nvPr/>
        </p:nvSpPr>
        <p:spPr>
          <a:xfrm rot="18417179">
            <a:off x="6290654" y="1415936"/>
            <a:ext cx="19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gọi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C8C3C4-8FCD-4E74-A4B9-7470E8C7C3F0}"/>
              </a:ext>
            </a:extLst>
          </p:cNvPr>
          <p:cNvSpPr txBox="1"/>
          <p:nvPr/>
        </p:nvSpPr>
        <p:spPr>
          <a:xfrm>
            <a:off x="7875796" y="819375"/>
            <a:ext cx="3629664" cy="8731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5400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Tên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muối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kim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+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hóa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trị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nếu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) +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tên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gốc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acid</a:t>
            </a:r>
            <a:endParaRPr lang="en-US" sz="110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C8DC129-6AA3-45FE-9D56-54964D132CC0}"/>
              </a:ext>
            </a:extLst>
          </p:cNvPr>
          <p:cNvSpPr/>
          <p:nvPr/>
        </p:nvSpPr>
        <p:spPr>
          <a:xfrm>
            <a:off x="9339306" y="2237106"/>
            <a:ext cx="2308198" cy="781305"/>
          </a:xfrm>
          <a:custGeom>
            <a:avLst/>
            <a:gdLst>
              <a:gd name="connsiteX0" fmla="*/ 3 w 2308198"/>
              <a:gd name="connsiteY0" fmla="*/ 781302 h 781305"/>
              <a:gd name="connsiteX1" fmla="*/ 887770 w 2308198"/>
              <a:gd name="connsiteY1" fmla="*/ 150987 h 781305"/>
              <a:gd name="connsiteX2" fmla="*/ 2308197 w 2308198"/>
              <a:gd name="connsiteY2" fmla="*/ 67 h 781305"/>
              <a:gd name="connsiteX3" fmla="*/ 896647 w 2308198"/>
              <a:gd name="connsiteY3" fmla="*/ 159865 h 781305"/>
              <a:gd name="connsiteX4" fmla="*/ 3 w 2308198"/>
              <a:gd name="connsiteY4" fmla="*/ 781302 h 78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198" h="781305">
                <a:moveTo>
                  <a:pt x="3" y="781302"/>
                </a:moveTo>
                <a:cubicBezTo>
                  <a:pt x="-1476" y="779822"/>
                  <a:pt x="503071" y="281193"/>
                  <a:pt x="887770" y="150987"/>
                </a:cubicBezTo>
                <a:cubicBezTo>
                  <a:pt x="1272469" y="20781"/>
                  <a:pt x="2306718" y="-1413"/>
                  <a:pt x="2308197" y="67"/>
                </a:cubicBezTo>
                <a:cubicBezTo>
                  <a:pt x="2309676" y="1547"/>
                  <a:pt x="1273948" y="31139"/>
                  <a:pt x="896647" y="159865"/>
                </a:cubicBezTo>
                <a:cubicBezTo>
                  <a:pt x="519346" y="288591"/>
                  <a:pt x="1482" y="782782"/>
                  <a:pt x="3" y="78130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B5C501-D5D7-4D3B-A069-8712848C82D8}"/>
              </a:ext>
            </a:extLst>
          </p:cNvPr>
          <p:cNvSpPr/>
          <p:nvPr/>
        </p:nvSpPr>
        <p:spPr>
          <a:xfrm>
            <a:off x="9329786" y="3018346"/>
            <a:ext cx="2415837" cy="257541"/>
          </a:xfrm>
          <a:custGeom>
            <a:avLst/>
            <a:gdLst>
              <a:gd name="connsiteX0" fmla="*/ 645 w 2415837"/>
              <a:gd name="connsiteY0" fmla="*/ 17817 h 257541"/>
              <a:gd name="connsiteX1" fmla="*/ 1012699 w 2415837"/>
              <a:gd name="connsiteY1" fmla="*/ 257514 h 257541"/>
              <a:gd name="connsiteX2" fmla="*/ 2415371 w 2415837"/>
              <a:gd name="connsiteY2" fmla="*/ 62 h 257541"/>
              <a:gd name="connsiteX3" fmla="*/ 1154742 w 2415837"/>
              <a:gd name="connsiteY3" fmla="*/ 230881 h 257541"/>
              <a:gd name="connsiteX4" fmla="*/ 645 w 2415837"/>
              <a:gd name="connsiteY4" fmla="*/ 17817 h 25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837" h="257541">
                <a:moveTo>
                  <a:pt x="645" y="17817"/>
                </a:moveTo>
                <a:cubicBezTo>
                  <a:pt x="-23029" y="22256"/>
                  <a:pt x="610245" y="260473"/>
                  <a:pt x="1012699" y="257514"/>
                </a:cubicBezTo>
                <a:cubicBezTo>
                  <a:pt x="1415153" y="254555"/>
                  <a:pt x="2415371" y="62"/>
                  <a:pt x="2415371" y="62"/>
                </a:cubicBezTo>
                <a:cubicBezTo>
                  <a:pt x="2439045" y="-4377"/>
                  <a:pt x="1555717" y="227922"/>
                  <a:pt x="1154742" y="230881"/>
                </a:cubicBezTo>
                <a:cubicBezTo>
                  <a:pt x="753767" y="233840"/>
                  <a:pt x="24319" y="13378"/>
                  <a:pt x="645" y="17817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534764C-1E76-4DA8-B177-7A9B8853B8BD}"/>
              </a:ext>
            </a:extLst>
          </p:cNvPr>
          <p:cNvSpPr/>
          <p:nvPr/>
        </p:nvSpPr>
        <p:spPr>
          <a:xfrm>
            <a:off x="9341984" y="3012019"/>
            <a:ext cx="2409744" cy="910471"/>
          </a:xfrm>
          <a:custGeom>
            <a:avLst/>
            <a:gdLst>
              <a:gd name="connsiteX0" fmla="*/ 15080 w 2409744"/>
              <a:gd name="connsiteY0" fmla="*/ 6389 h 910471"/>
              <a:gd name="connsiteX1" fmla="*/ 734171 w 2409744"/>
              <a:gd name="connsiteY1" fmla="*/ 894156 h 910471"/>
              <a:gd name="connsiteX2" fmla="*/ 2403173 w 2409744"/>
              <a:gd name="connsiteY2" fmla="*/ 601193 h 910471"/>
              <a:gd name="connsiteX3" fmla="*/ 1293465 w 2409744"/>
              <a:gd name="connsiteY3" fmla="*/ 849767 h 910471"/>
              <a:gd name="connsiteX4" fmla="*/ 734171 w 2409744"/>
              <a:gd name="connsiteY4" fmla="*/ 858645 h 910471"/>
              <a:gd name="connsiteX5" fmla="*/ 281410 w 2409744"/>
              <a:gd name="connsiteY5" fmla="*/ 512416 h 910471"/>
              <a:gd name="connsiteX6" fmla="*/ 15080 w 2409744"/>
              <a:gd name="connsiteY6" fmla="*/ 6389 h 9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744" h="910471">
                <a:moveTo>
                  <a:pt x="15080" y="6389"/>
                </a:moveTo>
                <a:cubicBezTo>
                  <a:pt x="90540" y="70012"/>
                  <a:pt x="336156" y="795022"/>
                  <a:pt x="734171" y="894156"/>
                </a:cubicBezTo>
                <a:cubicBezTo>
                  <a:pt x="1132186" y="993290"/>
                  <a:pt x="2309957" y="608591"/>
                  <a:pt x="2403173" y="601193"/>
                </a:cubicBezTo>
                <a:cubicBezTo>
                  <a:pt x="2496389" y="593795"/>
                  <a:pt x="1571632" y="806858"/>
                  <a:pt x="1293465" y="849767"/>
                </a:cubicBezTo>
                <a:cubicBezTo>
                  <a:pt x="1015298" y="892676"/>
                  <a:pt x="902847" y="914870"/>
                  <a:pt x="734171" y="858645"/>
                </a:cubicBezTo>
                <a:cubicBezTo>
                  <a:pt x="565495" y="802420"/>
                  <a:pt x="396820" y="652979"/>
                  <a:pt x="281410" y="512416"/>
                </a:cubicBezTo>
                <a:cubicBezTo>
                  <a:pt x="166000" y="371853"/>
                  <a:pt x="-60380" y="-57234"/>
                  <a:pt x="15080" y="6389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51117-76C3-42F8-839E-C5A9B3E11DEA}"/>
              </a:ext>
            </a:extLst>
          </p:cNvPr>
          <p:cNvSpPr txBox="1"/>
          <p:nvPr/>
        </p:nvSpPr>
        <p:spPr>
          <a:xfrm>
            <a:off x="10546856" y="1969107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 tốt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EB1B75-77F4-4B9A-B27A-DE5C388E268B}"/>
              </a:ext>
            </a:extLst>
          </p:cNvPr>
          <p:cNvSpPr txBox="1"/>
          <p:nvPr/>
        </p:nvSpPr>
        <p:spPr>
          <a:xfrm>
            <a:off x="10546856" y="2810962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 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DB14A0-3ECA-4D89-8413-4DCD813E62DF}"/>
              </a:ext>
            </a:extLst>
          </p:cNvPr>
          <p:cNvSpPr txBox="1"/>
          <p:nvPr/>
        </p:nvSpPr>
        <p:spPr>
          <a:xfrm>
            <a:off x="10626755" y="3820430"/>
            <a:ext cx="149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644835E-7D67-435A-A862-5BC5342F9293}"/>
              </a:ext>
            </a:extLst>
          </p:cNvPr>
          <p:cNvSpPr/>
          <p:nvPr/>
        </p:nvSpPr>
        <p:spPr>
          <a:xfrm>
            <a:off x="3691902" y="4068510"/>
            <a:ext cx="1793600" cy="850622"/>
          </a:xfrm>
          <a:custGeom>
            <a:avLst/>
            <a:gdLst>
              <a:gd name="connsiteX0" fmla="*/ 1714599 w 1793600"/>
              <a:gd name="connsiteY0" fmla="*/ 157261 h 850622"/>
              <a:gd name="connsiteX1" fmla="*/ 1634700 w 1793600"/>
              <a:gd name="connsiteY1" fmla="*/ 681043 h 850622"/>
              <a:gd name="connsiteX2" fmla="*/ 134374 w 1793600"/>
              <a:gd name="connsiteY2" fmla="*/ 849719 h 850622"/>
              <a:gd name="connsiteX3" fmla="*/ 125496 w 1793600"/>
              <a:gd name="connsiteY3" fmla="*/ 743187 h 850622"/>
              <a:gd name="connsiteX4" fmla="*/ 604890 w 1793600"/>
              <a:gd name="connsiteY4" fmla="*/ 636655 h 850622"/>
              <a:gd name="connsiteX5" fmla="*/ 1199694 w 1793600"/>
              <a:gd name="connsiteY5" fmla="*/ 441346 h 850622"/>
              <a:gd name="connsiteX6" fmla="*/ 1323981 w 1793600"/>
              <a:gd name="connsiteY6" fmla="*/ 15218 h 850622"/>
              <a:gd name="connsiteX7" fmla="*/ 1714599 w 1793600"/>
              <a:gd name="connsiteY7" fmla="*/ 157261 h 85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3600" h="850622">
                <a:moveTo>
                  <a:pt x="1714599" y="157261"/>
                </a:moveTo>
                <a:cubicBezTo>
                  <a:pt x="1766385" y="268232"/>
                  <a:pt x="1898071" y="565633"/>
                  <a:pt x="1634700" y="681043"/>
                </a:cubicBezTo>
                <a:cubicBezTo>
                  <a:pt x="1371329" y="796453"/>
                  <a:pt x="385908" y="839362"/>
                  <a:pt x="134374" y="849719"/>
                </a:cubicBezTo>
                <a:cubicBezTo>
                  <a:pt x="-117160" y="860076"/>
                  <a:pt x="47077" y="778698"/>
                  <a:pt x="125496" y="743187"/>
                </a:cubicBezTo>
                <a:cubicBezTo>
                  <a:pt x="203915" y="707676"/>
                  <a:pt x="425857" y="686962"/>
                  <a:pt x="604890" y="636655"/>
                </a:cubicBezTo>
                <a:cubicBezTo>
                  <a:pt x="783923" y="586348"/>
                  <a:pt x="1079845" y="544919"/>
                  <a:pt x="1199694" y="441346"/>
                </a:cubicBezTo>
                <a:cubicBezTo>
                  <a:pt x="1319543" y="337773"/>
                  <a:pt x="1244082" y="65525"/>
                  <a:pt x="1323981" y="15218"/>
                </a:cubicBezTo>
                <a:cubicBezTo>
                  <a:pt x="1403880" y="-35089"/>
                  <a:pt x="1662813" y="46290"/>
                  <a:pt x="1714599" y="157261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7B166D-D35E-4FAE-93E4-5228C5FFD44D}"/>
              </a:ext>
            </a:extLst>
          </p:cNvPr>
          <p:cNvSpPr txBox="1"/>
          <p:nvPr/>
        </p:nvSpPr>
        <p:spPr>
          <a:xfrm rot="21082350">
            <a:off x="3972760" y="4841143"/>
            <a:ext cx="210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09FE99B-E998-4288-BC1C-B392FBAC6CCE}"/>
              </a:ext>
            </a:extLst>
          </p:cNvPr>
          <p:cNvSpPr/>
          <p:nvPr/>
        </p:nvSpPr>
        <p:spPr>
          <a:xfrm>
            <a:off x="896057" y="3848186"/>
            <a:ext cx="2819464" cy="1049388"/>
          </a:xfrm>
          <a:custGeom>
            <a:avLst/>
            <a:gdLst>
              <a:gd name="connsiteX0" fmla="*/ 2814809 w 2819464"/>
              <a:gd name="connsiteY0" fmla="*/ 1043410 h 1049388"/>
              <a:gd name="connsiteX1" fmla="*/ 2166739 w 2819464"/>
              <a:gd name="connsiteY1" fmla="*/ 146765 h 1049388"/>
              <a:gd name="connsiteX2" fmla="*/ 588 w 2819464"/>
              <a:gd name="connsiteY2" fmla="*/ 4723 h 1049388"/>
              <a:gd name="connsiteX3" fmla="*/ 1953675 w 2819464"/>
              <a:gd name="connsiteY3" fmla="*/ 182276 h 1049388"/>
              <a:gd name="connsiteX4" fmla="*/ 2433069 w 2819464"/>
              <a:gd name="connsiteY4" fmla="*/ 519628 h 1049388"/>
              <a:gd name="connsiteX5" fmla="*/ 2814809 w 2819464"/>
              <a:gd name="connsiteY5" fmla="*/ 1043410 h 104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64" h="1049388">
                <a:moveTo>
                  <a:pt x="2814809" y="1043410"/>
                </a:moveTo>
                <a:cubicBezTo>
                  <a:pt x="2770421" y="981266"/>
                  <a:pt x="2635776" y="319879"/>
                  <a:pt x="2166739" y="146765"/>
                </a:cubicBezTo>
                <a:cubicBezTo>
                  <a:pt x="1697702" y="-26349"/>
                  <a:pt x="36099" y="-1195"/>
                  <a:pt x="588" y="4723"/>
                </a:cubicBezTo>
                <a:cubicBezTo>
                  <a:pt x="-34923" y="10641"/>
                  <a:pt x="1548262" y="96459"/>
                  <a:pt x="1953675" y="182276"/>
                </a:cubicBezTo>
                <a:cubicBezTo>
                  <a:pt x="2359088" y="268093"/>
                  <a:pt x="2291026" y="373147"/>
                  <a:pt x="2433069" y="519628"/>
                </a:cubicBezTo>
                <a:cubicBezTo>
                  <a:pt x="2575112" y="666109"/>
                  <a:pt x="2859197" y="1105554"/>
                  <a:pt x="2814809" y="1043410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C0B929D-B958-4B33-B278-361092D7CB79}"/>
              </a:ext>
            </a:extLst>
          </p:cNvPr>
          <p:cNvSpPr/>
          <p:nvPr/>
        </p:nvSpPr>
        <p:spPr>
          <a:xfrm>
            <a:off x="349306" y="4632013"/>
            <a:ext cx="3366215" cy="287119"/>
          </a:xfrm>
          <a:custGeom>
            <a:avLst/>
            <a:gdLst>
              <a:gd name="connsiteX0" fmla="*/ 3370438 w 3370996"/>
              <a:gd name="connsiteY0" fmla="*/ 367009 h 367992"/>
              <a:gd name="connsiteX1" fmla="*/ 2340628 w 3370996"/>
              <a:gd name="connsiteY1" fmla="*/ 3025 h 367992"/>
              <a:gd name="connsiteX2" fmla="*/ 5801 w 3370996"/>
              <a:gd name="connsiteY2" fmla="*/ 189456 h 367992"/>
              <a:gd name="connsiteX3" fmla="*/ 1701436 w 3370996"/>
              <a:gd name="connsiteY3" fmla="*/ 118435 h 367992"/>
              <a:gd name="connsiteX4" fmla="*/ 2473793 w 3370996"/>
              <a:gd name="connsiteY4" fmla="*/ 109557 h 367992"/>
              <a:gd name="connsiteX5" fmla="*/ 3370438 w 3370996"/>
              <a:gd name="connsiteY5" fmla="*/ 367009 h 36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0996" h="367992">
                <a:moveTo>
                  <a:pt x="3370438" y="367009"/>
                </a:moveTo>
                <a:cubicBezTo>
                  <a:pt x="3348244" y="349254"/>
                  <a:pt x="2901401" y="32617"/>
                  <a:pt x="2340628" y="3025"/>
                </a:cubicBezTo>
                <a:cubicBezTo>
                  <a:pt x="1779855" y="-26567"/>
                  <a:pt x="112333" y="170221"/>
                  <a:pt x="5801" y="189456"/>
                </a:cubicBezTo>
                <a:cubicBezTo>
                  <a:pt x="-100731" y="208691"/>
                  <a:pt x="1290104" y="131751"/>
                  <a:pt x="1701436" y="118435"/>
                </a:cubicBezTo>
                <a:cubicBezTo>
                  <a:pt x="2112768" y="105119"/>
                  <a:pt x="2200065" y="62210"/>
                  <a:pt x="2473793" y="109557"/>
                </a:cubicBezTo>
                <a:cubicBezTo>
                  <a:pt x="2747521" y="156904"/>
                  <a:pt x="3392632" y="384764"/>
                  <a:pt x="3370438" y="367009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C7AFC06-ACB6-479F-AEBF-9BD95C6F50E9}"/>
              </a:ext>
            </a:extLst>
          </p:cNvPr>
          <p:cNvSpPr/>
          <p:nvPr/>
        </p:nvSpPr>
        <p:spPr>
          <a:xfrm>
            <a:off x="337873" y="4935382"/>
            <a:ext cx="3328837" cy="604284"/>
          </a:xfrm>
          <a:custGeom>
            <a:avLst/>
            <a:gdLst>
              <a:gd name="connsiteX0" fmla="*/ 3328605 w 3328837"/>
              <a:gd name="connsiteY0" fmla="*/ 602 h 604284"/>
              <a:gd name="connsiteX1" fmla="*/ 2618391 w 3328837"/>
              <a:gd name="connsiteY1" fmla="*/ 488874 h 604284"/>
              <a:gd name="connsiteX2" fmla="*/ 17234 w 3328837"/>
              <a:gd name="connsiteY2" fmla="*/ 604284 h 604284"/>
              <a:gd name="connsiteX3" fmla="*/ 1419906 w 3328837"/>
              <a:gd name="connsiteY3" fmla="*/ 488874 h 604284"/>
              <a:gd name="connsiteX4" fmla="*/ 2680535 w 3328837"/>
              <a:gd name="connsiteY4" fmla="*/ 391220 h 604284"/>
              <a:gd name="connsiteX5" fmla="*/ 3328605 w 3328837"/>
              <a:gd name="connsiteY5" fmla="*/ 602 h 60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837" h="604284">
                <a:moveTo>
                  <a:pt x="3328605" y="602"/>
                </a:moveTo>
                <a:cubicBezTo>
                  <a:pt x="3318248" y="16878"/>
                  <a:pt x="3170286" y="388260"/>
                  <a:pt x="2618391" y="488874"/>
                </a:cubicBezTo>
                <a:cubicBezTo>
                  <a:pt x="2066496" y="589488"/>
                  <a:pt x="216981" y="604284"/>
                  <a:pt x="17234" y="604284"/>
                </a:cubicBezTo>
                <a:cubicBezTo>
                  <a:pt x="-182513" y="604284"/>
                  <a:pt x="1419906" y="488874"/>
                  <a:pt x="1419906" y="488874"/>
                </a:cubicBezTo>
                <a:cubicBezTo>
                  <a:pt x="1863789" y="453363"/>
                  <a:pt x="2359459" y="479997"/>
                  <a:pt x="2680535" y="391220"/>
                </a:cubicBezTo>
                <a:cubicBezTo>
                  <a:pt x="3001611" y="302443"/>
                  <a:pt x="3338962" y="-15674"/>
                  <a:pt x="3328605" y="602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5E91414-CFFA-4564-AD1B-9D0AE96C2058}"/>
              </a:ext>
            </a:extLst>
          </p:cNvPr>
          <p:cNvSpPr/>
          <p:nvPr/>
        </p:nvSpPr>
        <p:spPr>
          <a:xfrm>
            <a:off x="998084" y="4909351"/>
            <a:ext cx="2830205" cy="1638972"/>
          </a:xfrm>
          <a:custGeom>
            <a:avLst/>
            <a:gdLst>
              <a:gd name="connsiteX0" fmla="*/ 2703904 w 2830205"/>
              <a:gd name="connsiteY0" fmla="*/ 35511 h 1638972"/>
              <a:gd name="connsiteX1" fmla="*/ 2526351 w 2830205"/>
              <a:gd name="connsiteY1" fmla="*/ 1269507 h 1638972"/>
              <a:gd name="connsiteX2" fmla="*/ 58359 w 2830205"/>
              <a:gd name="connsiteY2" fmla="*/ 1633492 h 1638972"/>
              <a:gd name="connsiteX3" fmla="*/ 910615 w 2830205"/>
              <a:gd name="connsiteY3" fmla="*/ 1473694 h 1638972"/>
              <a:gd name="connsiteX4" fmla="*/ 2419819 w 2830205"/>
              <a:gd name="connsiteY4" fmla="*/ 1269507 h 1638972"/>
              <a:gd name="connsiteX5" fmla="*/ 2739415 w 2830205"/>
              <a:gd name="connsiteY5" fmla="*/ 461639 h 1638972"/>
              <a:gd name="connsiteX6" fmla="*/ 2650638 w 2830205"/>
              <a:gd name="connsiteY6" fmla="*/ 0 h 1638972"/>
              <a:gd name="connsiteX7" fmla="*/ 2650638 w 2830205"/>
              <a:gd name="connsiteY7" fmla="*/ 0 h 1638972"/>
              <a:gd name="connsiteX8" fmla="*/ 2703904 w 2830205"/>
              <a:gd name="connsiteY8" fmla="*/ 35511 h 163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0205" h="1638972">
                <a:moveTo>
                  <a:pt x="2703904" y="35511"/>
                </a:moveTo>
                <a:cubicBezTo>
                  <a:pt x="2835589" y="519344"/>
                  <a:pt x="2967275" y="1003177"/>
                  <a:pt x="2526351" y="1269507"/>
                </a:cubicBezTo>
                <a:cubicBezTo>
                  <a:pt x="2085427" y="1535837"/>
                  <a:pt x="327648" y="1599461"/>
                  <a:pt x="58359" y="1633492"/>
                </a:cubicBezTo>
                <a:cubicBezTo>
                  <a:pt x="-210930" y="1667523"/>
                  <a:pt x="517038" y="1534358"/>
                  <a:pt x="910615" y="1473694"/>
                </a:cubicBezTo>
                <a:cubicBezTo>
                  <a:pt x="1304192" y="1413030"/>
                  <a:pt x="2115019" y="1438183"/>
                  <a:pt x="2419819" y="1269507"/>
                </a:cubicBezTo>
                <a:cubicBezTo>
                  <a:pt x="2724619" y="1100831"/>
                  <a:pt x="2700945" y="673224"/>
                  <a:pt x="2739415" y="461639"/>
                </a:cubicBezTo>
                <a:cubicBezTo>
                  <a:pt x="2777885" y="250055"/>
                  <a:pt x="2650638" y="0"/>
                  <a:pt x="2650638" y="0"/>
                </a:cubicBezTo>
                <a:lnTo>
                  <a:pt x="2650638" y="0"/>
                </a:lnTo>
                <a:lnTo>
                  <a:pt x="2703904" y="35511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51A1C7-4E29-4A9F-9D78-E56A49136CA5}"/>
              </a:ext>
            </a:extLst>
          </p:cNvPr>
          <p:cNvSpPr txBox="1"/>
          <p:nvPr/>
        </p:nvSpPr>
        <p:spPr>
          <a:xfrm>
            <a:off x="337873" y="4280454"/>
            <a:ext cx="231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base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529916-9FC8-4177-8E09-D9FB19FF7EE5}"/>
              </a:ext>
            </a:extLst>
          </p:cNvPr>
          <p:cNvSpPr txBox="1"/>
          <p:nvPr/>
        </p:nvSpPr>
        <p:spPr>
          <a:xfrm>
            <a:off x="951390" y="3439613"/>
            <a:ext cx="231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kim loại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695BB0-6C91-4BCD-90E5-AF06D9D969AA}"/>
              </a:ext>
            </a:extLst>
          </p:cNvPr>
          <p:cNvSpPr txBox="1"/>
          <p:nvPr/>
        </p:nvSpPr>
        <p:spPr>
          <a:xfrm>
            <a:off x="274979" y="5049411"/>
            <a:ext cx="231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acid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CB020-B551-4B28-98E3-E721F9D85911}"/>
              </a:ext>
            </a:extLst>
          </p:cNvPr>
          <p:cNvSpPr txBox="1"/>
          <p:nvPr/>
        </p:nvSpPr>
        <p:spPr>
          <a:xfrm>
            <a:off x="418954" y="6042708"/>
            <a:ext cx="231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với muối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408B1DE-47A9-4A58-A133-4018DDBD7241}"/>
              </a:ext>
            </a:extLst>
          </p:cNvPr>
          <p:cNvSpPr/>
          <p:nvPr/>
        </p:nvSpPr>
        <p:spPr>
          <a:xfrm>
            <a:off x="6071529" y="3636458"/>
            <a:ext cx="1690977" cy="1234594"/>
          </a:xfrm>
          <a:custGeom>
            <a:avLst/>
            <a:gdLst>
              <a:gd name="connsiteX0" fmla="*/ 18553 w 1690977"/>
              <a:gd name="connsiteY0" fmla="*/ 305227 h 1234594"/>
              <a:gd name="connsiteX1" fmla="*/ 613356 w 1690977"/>
              <a:gd name="connsiteY1" fmla="*/ 1175239 h 1234594"/>
              <a:gd name="connsiteX2" fmla="*/ 1589900 w 1690977"/>
              <a:gd name="connsiteY2" fmla="*/ 1139728 h 1234594"/>
              <a:gd name="connsiteX3" fmla="*/ 1589900 w 1690977"/>
              <a:gd name="connsiteY3" fmla="*/ 997686 h 1234594"/>
              <a:gd name="connsiteX4" fmla="*/ 968463 w 1690977"/>
              <a:gd name="connsiteY4" fmla="*/ 953297 h 1234594"/>
              <a:gd name="connsiteX5" fmla="*/ 497947 w 1690977"/>
              <a:gd name="connsiteY5" fmla="*/ 465025 h 1234594"/>
              <a:gd name="connsiteX6" fmla="*/ 178351 w 1690977"/>
              <a:gd name="connsiteY6" fmla="*/ 3387 h 1234594"/>
              <a:gd name="connsiteX7" fmla="*/ 18553 w 1690977"/>
              <a:gd name="connsiteY7" fmla="*/ 305227 h 123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90977" h="1234594">
                <a:moveTo>
                  <a:pt x="18553" y="305227"/>
                </a:moveTo>
                <a:cubicBezTo>
                  <a:pt x="91054" y="500536"/>
                  <a:pt x="351465" y="1036156"/>
                  <a:pt x="613356" y="1175239"/>
                </a:cubicBezTo>
                <a:cubicBezTo>
                  <a:pt x="875247" y="1314323"/>
                  <a:pt x="1427143" y="1169320"/>
                  <a:pt x="1589900" y="1139728"/>
                </a:cubicBezTo>
                <a:cubicBezTo>
                  <a:pt x="1752657" y="1110136"/>
                  <a:pt x="1693473" y="1028758"/>
                  <a:pt x="1589900" y="997686"/>
                </a:cubicBezTo>
                <a:cubicBezTo>
                  <a:pt x="1486327" y="966614"/>
                  <a:pt x="1150455" y="1042074"/>
                  <a:pt x="968463" y="953297"/>
                </a:cubicBezTo>
                <a:cubicBezTo>
                  <a:pt x="786471" y="864520"/>
                  <a:pt x="629632" y="623343"/>
                  <a:pt x="497947" y="465025"/>
                </a:cubicBezTo>
                <a:cubicBezTo>
                  <a:pt x="366262" y="306707"/>
                  <a:pt x="252332" y="30020"/>
                  <a:pt x="178351" y="3387"/>
                </a:cubicBezTo>
                <a:cubicBezTo>
                  <a:pt x="104370" y="-23246"/>
                  <a:pt x="-53948" y="109918"/>
                  <a:pt x="18553" y="305227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DF0F288-56C3-4D81-8D0B-91BCB3402B21}"/>
              </a:ext>
            </a:extLst>
          </p:cNvPr>
          <p:cNvSpPr/>
          <p:nvPr/>
        </p:nvSpPr>
        <p:spPr>
          <a:xfrm>
            <a:off x="7702400" y="4440227"/>
            <a:ext cx="1308435" cy="283702"/>
          </a:xfrm>
          <a:custGeom>
            <a:avLst/>
            <a:gdLst>
              <a:gd name="connsiteX0" fmla="*/ 3417 w 1308435"/>
              <a:gd name="connsiteY0" fmla="*/ 238305 h 283702"/>
              <a:gd name="connsiteX1" fmla="*/ 154338 w 1308435"/>
              <a:gd name="connsiteY1" fmla="*/ 7486 h 283702"/>
              <a:gd name="connsiteX2" fmla="*/ 1308435 w 1308435"/>
              <a:gd name="connsiteY2" fmla="*/ 60752 h 283702"/>
              <a:gd name="connsiteX3" fmla="*/ 154338 w 1308435"/>
              <a:gd name="connsiteY3" fmla="*/ 105140 h 283702"/>
              <a:gd name="connsiteX4" fmla="*/ 56683 w 1308435"/>
              <a:gd name="connsiteY4" fmla="*/ 273816 h 283702"/>
              <a:gd name="connsiteX5" fmla="*/ 3417 w 1308435"/>
              <a:gd name="connsiteY5" fmla="*/ 238305 h 28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8435" h="283702">
                <a:moveTo>
                  <a:pt x="3417" y="238305"/>
                </a:moveTo>
                <a:cubicBezTo>
                  <a:pt x="19693" y="193917"/>
                  <a:pt x="-63165" y="37078"/>
                  <a:pt x="154338" y="7486"/>
                </a:cubicBezTo>
                <a:cubicBezTo>
                  <a:pt x="371841" y="-22106"/>
                  <a:pt x="1308435" y="44476"/>
                  <a:pt x="1308435" y="60752"/>
                </a:cubicBezTo>
                <a:cubicBezTo>
                  <a:pt x="1308435" y="77028"/>
                  <a:pt x="362963" y="69629"/>
                  <a:pt x="154338" y="105140"/>
                </a:cubicBezTo>
                <a:cubicBezTo>
                  <a:pt x="-54287" y="140651"/>
                  <a:pt x="80357" y="253102"/>
                  <a:pt x="56683" y="273816"/>
                </a:cubicBezTo>
                <a:cubicBezTo>
                  <a:pt x="33009" y="294530"/>
                  <a:pt x="-12859" y="282693"/>
                  <a:pt x="3417" y="238305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792EF18-6E8E-48CD-8399-B2BE58AE3741}"/>
              </a:ext>
            </a:extLst>
          </p:cNvPr>
          <p:cNvSpPr/>
          <p:nvPr/>
        </p:nvSpPr>
        <p:spPr>
          <a:xfrm>
            <a:off x="7747502" y="4746065"/>
            <a:ext cx="1357813" cy="269874"/>
          </a:xfrm>
          <a:custGeom>
            <a:avLst/>
            <a:gdLst>
              <a:gd name="connsiteX0" fmla="*/ 2704 w 1357813"/>
              <a:gd name="connsiteY0" fmla="*/ 3488 h 269874"/>
              <a:gd name="connsiteX1" fmla="*/ 189135 w 1357813"/>
              <a:gd name="connsiteY1" fmla="*/ 216552 h 269874"/>
              <a:gd name="connsiteX2" fmla="*/ 1316599 w 1357813"/>
              <a:gd name="connsiteY2" fmla="*/ 269818 h 269874"/>
              <a:gd name="connsiteX3" fmla="*/ 1032514 w 1357813"/>
              <a:gd name="connsiteY3" fmla="*/ 225430 h 269874"/>
              <a:gd name="connsiteX4" fmla="*/ 269034 w 1357813"/>
              <a:gd name="connsiteY4" fmla="*/ 163286 h 269874"/>
              <a:gd name="connsiteX5" fmla="*/ 91481 w 1357813"/>
              <a:gd name="connsiteY5" fmla="*/ 92265 h 269874"/>
              <a:gd name="connsiteX6" fmla="*/ 2704 w 1357813"/>
              <a:gd name="connsiteY6" fmla="*/ 3488 h 2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813" h="269874">
                <a:moveTo>
                  <a:pt x="2704" y="3488"/>
                </a:moveTo>
                <a:cubicBezTo>
                  <a:pt x="18980" y="24202"/>
                  <a:pt x="-29847" y="172164"/>
                  <a:pt x="189135" y="216552"/>
                </a:cubicBezTo>
                <a:cubicBezTo>
                  <a:pt x="408117" y="260940"/>
                  <a:pt x="1176036" y="268338"/>
                  <a:pt x="1316599" y="269818"/>
                </a:cubicBezTo>
                <a:cubicBezTo>
                  <a:pt x="1457162" y="271298"/>
                  <a:pt x="1207108" y="243185"/>
                  <a:pt x="1032514" y="225430"/>
                </a:cubicBezTo>
                <a:cubicBezTo>
                  <a:pt x="857920" y="207675"/>
                  <a:pt x="425873" y="185480"/>
                  <a:pt x="269034" y="163286"/>
                </a:cubicBezTo>
                <a:cubicBezTo>
                  <a:pt x="112195" y="141092"/>
                  <a:pt x="135869" y="124816"/>
                  <a:pt x="91481" y="92265"/>
                </a:cubicBezTo>
                <a:cubicBezTo>
                  <a:pt x="47093" y="59714"/>
                  <a:pt x="-13572" y="-17226"/>
                  <a:pt x="2704" y="3488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1880F2-D01B-4CA2-B77A-A1EA08351A32}"/>
              </a:ext>
            </a:extLst>
          </p:cNvPr>
          <p:cNvSpPr/>
          <p:nvPr/>
        </p:nvSpPr>
        <p:spPr>
          <a:xfrm>
            <a:off x="7576871" y="4772333"/>
            <a:ext cx="1450892" cy="696815"/>
          </a:xfrm>
          <a:custGeom>
            <a:avLst/>
            <a:gdLst>
              <a:gd name="connsiteX0" fmla="*/ 137824 w 1450892"/>
              <a:gd name="connsiteY0" fmla="*/ 3853 h 696815"/>
              <a:gd name="connsiteX1" fmla="*/ 84558 w 1450892"/>
              <a:gd name="connsiteY1" fmla="*/ 501003 h 696815"/>
              <a:gd name="connsiteX2" fmla="*/ 1442842 w 1450892"/>
              <a:gd name="connsiteY2" fmla="*/ 696312 h 696815"/>
              <a:gd name="connsiteX3" fmla="*/ 626096 w 1450892"/>
              <a:gd name="connsiteY3" fmla="*/ 554269 h 696815"/>
              <a:gd name="connsiteX4" fmla="*/ 164457 w 1450892"/>
              <a:gd name="connsiteY4" fmla="*/ 456615 h 696815"/>
              <a:gd name="connsiteX5" fmla="*/ 84558 w 1450892"/>
              <a:gd name="connsiteY5" fmla="*/ 279061 h 696815"/>
              <a:gd name="connsiteX6" fmla="*/ 137824 w 1450892"/>
              <a:gd name="connsiteY6" fmla="*/ 3853 h 6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892" h="696815">
                <a:moveTo>
                  <a:pt x="137824" y="3853"/>
                </a:moveTo>
                <a:cubicBezTo>
                  <a:pt x="137824" y="40843"/>
                  <a:pt x="-132945" y="385593"/>
                  <a:pt x="84558" y="501003"/>
                </a:cubicBezTo>
                <a:cubicBezTo>
                  <a:pt x="302061" y="616413"/>
                  <a:pt x="1352586" y="687434"/>
                  <a:pt x="1442842" y="696312"/>
                </a:cubicBezTo>
                <a:cubicBezTo>
                  <a:pt x="1533098" y="705190"/>
                  <a:pt x="839160" y="594218"/>
                  <a:pt x="626096" y="554269"/>
                </a:cubicBezTo>
                <a:cubicBezTo>
                  <a:pt x="413032" y="514320"/>
                  <a:pt x="254713" y="502483"/>
                  <a:pt x="164457" y="456615"/>
                </a:cubicBezTo>
                <a:cubicBezTo>
                  <a:pt x="74201" y="410747"/>
                  <a:pt x="88997" y="351562"/>
                  <a:pt x="84558" y="279061"/>
                </a:cubicBezTo>
                <a:cubicBezTo>
                  <a:pt x="80119" y="206560"/>
                  <a:pt x="137824" y="-33137"/>
                  <a:pt x="137824" y="3853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CDC734F-DEFE-4B02-96D3-80AC2E9E82EB}"/>
              </a:ext>
            </a:extLst>
          </p:cNvPr>
          <p:cNvSpPr/>
          <p:nvPr/>
        </p:nvSpPr>
        <p:spPr>
          <a:xfrm>
            <a:off x="6580856" y="4712053"/>
            <a:ext cx="1134470" cy="727202"/>
          </a:xfrm>
          <a:custGeom>
            <a:avLst/>
            <a:gdLst>
              <a:gd name="connsiteX0" fmla="*/ 1089451 w 1134470"/>
              <a:gd name="connsiteY0" fmla="*/ 55256 h 727202"/>
              <a:gd name="connsiteX1" fmla="*/ 148418 w 1134470"/>
              <a:gd name="connsiteY1" fmla="*/ 676693 h 727202"/>
              <a:gd name="connsiteX2" fmla="*/ 77396 w 1134470"/>
              <a:gd name="connsiteY2" fmla="*/ 623427 h 727202"/>
              <a:gd name="connsiteX3" fmla="*/ 894142 w 1134470"/>
              <a:gd name="connsiteY3" fmla="*/ 90766 h 727202"/>
              <a:gd name="connsiteX4" fmla="*/ 1089451 w 1134470"/>
              <a:gd name="connsiteY4" fmla="*/ 55256 h 7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470" h="727202">
                <a:moveTo>
                  <a:pt x="1089451" y="55256"/>
                </a:moveTo>
                <a:cubicBezTo>
                  <a:pt x="965164" y="152911"/>
                  <a:pt x="317094" y="581998"/>
                  <a:pt x="148418" y="676693"/>
                </a:cubicBezTo>
                <a:cubicBezTo>
                  <a:pt x="-20258" y="771388"/>
                  <a:pt x="-46891" y="721082"/>
                  <a:pt x="77396" y="623427"/>
                </a:cubicBezTo>
                <a:cubicBezTo>
                  <a:pt x="201683" y="525773"/>
                  <a:pt x="729905" y="179543"/>
                  <a:pt x="894142" y="90766"/>
                </a:cubicBezTo>
                <a:cubicBezTo>
                  <a:pt x="1058379" y="1989"/>
                  <a:pt x="1213738" y="-42399"/>
                  <a:pt x="1089451" y="55256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02045D3-A63F-4EE6-B4AF-B09A16EA6E48}"/>
              </a:ext>
            </a:extLst>
          </p:cNvPr>
          <p:cNvSpPr/>
          <p:nvPr/>
        </p:nvSpPr>
        <p:spPr>
          <a:xfrm>
            <a:off x="7129440" y="4679222"/>
            <a:ext cx="588079" cy="1109953"/>
          </a:xfrm>
          <a:custGeom>
            <a:avLst/>
            <a:gdLst>
              <a:gd name="connsiteX0" fmla="*/ 675986 w 758710"/>
              <a:gd name="connsiteY0" fmla="*/ 167986 h 1774962"/>
              <a:gd name="connsiteX1" fmla="*/ 81182 w 758710"/>
              <a:gd name="connsiteY1" fmla="*/ 771667 h 1774962"/>
              <a:gd name="connsiteX2" fmla="*/ 10161 w 758710"/>
              <a:gd name="connsiteY2" fmla="*/ 1774844 h 1774962"/>
              <a:gd name="connsiteX3" fmla="*/ 125571 w 758710"/>
              <a:gd name="connsiteY3" fmla="*/ 833811 h 1774962"/>
              <a:gd name="connsiteX4" fmla="*/ 711497 w 758710"/>
              <a:gd name="connsiteY4" fmla="*/ 79209 h 1774962"/>
              <a:gd name="connsiteX5" fmla="*/ 720374 w 758710"/>
              <a:gd name="connsiteY5" fmla="*/ 34821 h 1774962"/>
              <a:gd name="connsiteX6" fmla="*/ 675986 w 758710"/>
              <a:gd name="connsiteY6" fmla="*/ 167986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710" h="1774962">
                <a:moveTo>
                  <a:pt x="675986" y="167986"/>
                </a:moveTo>
                <a:cubicBezTo>
                  <a:pt x="569454" y="290794"/>
                  <a:pt x="192153" y="503857"/>
                  <a:pt x="81182" y="771667"/>
                </a:cubicBezTo>
                <a:cubicBezTo>
                  <a:pt x="-29789" y="1039477"/>
                  <a:pt x="2763" y="1764487"/>
                  <a:pt x="10161" y="1774844"/>
                </a:cubicBezTo>
                <a:cubicBezTo>
                  <a:pt x="17559" y="1785201"/>
                  <a:pt x="8682" y="1116417"/>
                  <a:pt x="125571" y="833811"/>
                </a:cubicBezTo>
                <a:cubicBezTo>
                  <a:pt x="242460" y="551205"/>
                  <a:pt x="612363" y="212374"/>
                  <a:pt x="711497" y="79209"/>
                </a:cubicBezTo>
                <a:cubicBezTo>
                  <a:pt x="810631" y="-53956"/>
                  <a:pt x="723333" y="17066"/>
                  <a:pt x="720374" y="34821"/>
                </a:cubicBezTo>
                <a:cubicBezTo>
                  <a:pt x="717415" y="52576"/>
                  <a:pt x="782518" y="45178"/>
                  <a:pt x="675986" y="167986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084BDD3-99ED-4531-9F93-471C743154C9}"/>
              </a:ext>
            </a:extLst>
          </p:cNvPr>
          <p:cNvSpPr/>
          <p:nvPr/>
        </p:nvSpPr>
        <p:spPr>
          <a:xfrm>
            <a:off x="7347554" y="4845410"/>
            <a:ext cx="815204" cy="1109953"/>
          </a:xfrm>
          <a:custGeom>
            <a:avLst/>
            <a:gdLst>
              <a:gd name="connsiteX0" fmla="*/ 331631 w 1237443"/>
              <a:gd name="connsiteY0" fmla="*/ 1798 h 1411803"/>
              <a:gd name="connsiteX1" fmla="*/ 29791 w 1237443"/>
              <a:gd name="connsiteY1" fmla="*/ 561091 h 1411803"/>
              <a:gd name="connsiteX2" fmla="*/ 1210521 w 1237443"/>
              <a:gd name="connsiteY2" fmla="*/ 1395592 h 1411803"/>
              <a:gd name="connsiteX3" fmla="*/ 802148 w 1237443"/>
              <a:gd name="connsiteY3" fmla="*/ 1075996 h 1411803"/>
              <a:gd name="connsiteX4" fmla="*/ 180711 w 1237443"/>
              <a:gd name="connsiteY4" fmla="*/ 623235 h 1411803"/>
              <a:gd name="connsiteX5" fmla="*/ 74179 w 1237443"/>
              <a:gd name="connsiteY5" fmla="*/ 392415 h 1411803"/>
              <a:gd name="connsiteX6" fmla="*/ 331631 w 1237443"/>
              <a:gd name="connsiteY6" fmla="*/ 1798 h 141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443" h="1411803">
                <a:moveTo>
                  <a:pt x="331631" y="1798"/>
                </a:moveTo>
                <a:cubicBezTo>
                  <a:pt x="324233" y="29911"/>
                  <a:pt x="-116691" y="328792"/>
                  <a:pt x="29791" y="561091"/>
                </a:cubicBezTo>
                <a:cubicBezTo>
                  <a:pt x="176273" y="793390"/>
                  <a:pt x="1081795" y="1309775"/>
                  <a:pt x="1210521" y="1395592"/>
                </a:cubicBezTo>
                <a:cubicBezTo>
                  <a:pt x="1339247" y="1481409"/>
                  <a:pt x="973783" y="1204722"/>
                  <a:pt x="802148" y="1075996"/>
                </a:cubicBezTo>
                <a:cubicBezTo>
                  <a:pt x="630513" y="947270"/>
                  <a:pt x="302039" y="737165"/>
                  <a:pt x="180711" y="623235"/>
                </a:cubicBezTo>
                <a:cubicBezTo>
                  <a:pt x="59383" y="509305"/>
                  <a:pt x="49026" y="501906"/>
                  <a:pt x="74179" y="392415"/>
                </a:cubicBezTo>
                <a:cubicBezTo>
                  <a:pt x="99332" y="282924"/>
                  <a:pt x="339029" y="-26315"/>
                  <a:pt x="331631" y="1798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69AEFF-2AE3-4716-B8B4-B0A10CE0E033}"/>
              </a:ext>
            </a:extLst>
          </p:cNvPr>
          <p:cNvSpPr txBox="1"/>
          <p:nvPr/>
        </p:nvSpPr>
        <p:spPr>
          <a:xfrm rot="2518767">
            <a:off x="6365623" y="4062682"/>
            <a:ext cx="1248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Điều chế</a:t>
            </a:r>
            <a:endParaRPr lang="en-US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C732CA-7172-458D-B41F-657458BEEFD9}"/>
                  </a:ext>
                </a:extLst>
              </p:cNvPr>
              <p:cNvSpPr/>
              <p:nvPr/>
            </p:nvSpPr>
            <p:spPr>
              <a:xfrm>
                <a:off x="8775843" y="4434006"/>
                <a:ext cx="352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CH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Oxide acid  +  Base  </a:t>
                </a:r>
                <a14:m>
                  <m:oMath xmlns:m="http://schemas.openxmlformats.org/officeDocument/2006/math">
                    <m:r>
                      <a:rPr lang="it-CH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it-CH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CH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 + H</a:t>
                </a:r>
                <a:r>
                  <a:rPr lang="it-CH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it-CH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4C732CA-7172-458D-B41F-657458BEE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843" y="4434006"/>
                <a:ext cx="3523722" cy="369332"/>
              </a:xfrm>
              <a:prstGeom prst="rect">
                <a:avLst/>
              </a:prstGeom>
              <a:blipFill>
                <a:blip r:embed="rId2"/>
                <a:stretch>
                  <a:fillRect l="-1557" t="-9836" r="-34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47C446-FD67-4459-A0DE-5F49C2AC6A18}"/>
                  </a:ext>
                </a:extLst>
              </p:cNvPr>
              <p:cNvSpPr/>
              <p:nvPr/>
            </p:nvSpPr>
            <p:spPr>
              <a:xfrm>
                <a:off x="8811830" y="4930731"/>
                <a:ext cx="3312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Oxide base + acid </a:t>
                </a:r>
                <a14:m>
                  <m:oMath xmlns:m="http://schemas.openxmlformats.org/officeDocument/2006/math">
                    <m:r>
                      <a:rPr lang="it-CH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H</a:t>
                </a:r>
                <a:r>
                  <a:rPr lang="en-US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A47C446-FD67-4459-A0DE-5F49C2AC6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830" y="4930731"/>
                <a:ext cx="3312125" cy="369332"/>
              </a:xfrm>
              <a:prstGeom prst="rect">
                <a:avLst/>
              </a:prstGeom>
              <a:blipFill>
                <a:blip r:embed="rId3"/>
                <a:stretch>
                  <a:fillRect l="-1657" t="-11667" r="-55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427AE33-9375-4336-9563-C8B29D393273}"/>
                  </a:ext>
                </a:extLst>
              </p:cNvPr>
              <p:cNvSpPr/>
              <p:nvPr/>
            </p:nvSpPr>
            <p:spPr>
              <a:xfrm>
                <a:off x="9203057" y="5396886"/>
                <a:ext cx="2779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Base + Acid </a:t>
                </a:r>
                <a14:m>
                  <m:oMath xmlns:m="http://schemas.openxmlformats.org/officeDocument/2006/math">
                    <m:r>
                      <a:rPr lang="it-CH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H</a:t>
                </a:r>
                <a:r>
                  <a:rPr lang="en-US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427AE33-9375-4336-9563-C8B29D393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057" y="5396886"/>
                <a:ext cx="2779992" cy="369332"/>
              </a:xfrm>
              <a:prstGeom prst="rect">
                <a:avLst/>
              </a:prstGeom>
              <a:blipFill>
                <a:blip r:embed="rId4"/>
                <a:stretch>
                  <a:fillRect l="-1974" t="-9836" r="-65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A599FB9-308F-415F-919F-54A86EF884B6}"/>
                  </a:ext>
                </a:extLst>
              </p:cNvPr>
              <p:cNvSpPr/>
              <p:nvPr/>
            </p:nvSpPr>
            <p:spPr>
              <a:xfrm rot="20277321">
                <a:off x="2990421" y="5861178"/>
                <a:ext cx="3825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CH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 A + Muối B</a:t>
                </a:r>
                <a14:m>
                  <m:oMath xmlns:m="http://schemas.openxmlformats.org/officeDocument/2006/math">
                    <m:r>
                      <a:rPr lang="it-CH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it-CH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Muối C + Muối D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A599FB9-308F-415F-919F-54A86EF88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77321">
                <a:off x="2990421" y="5861178"/>
                <a:ext cx="3825214" cy="369332"/>
              </a:xfrm>
              <a:prstGeom prst="rect">
                <a:avLst/>
              </a:prstGeom>
              <a:blipFill>
                <a:blip r:embed="rId5"/>
                <a:stretch>
                  <a:fillRect l="-1653" t="-2048" r="-1157" b="-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9236859-E723-46D7-A866-1A6D9A25CA2F}"/>
                  </a:ext>
                </a:extLst>
              </p:cNvPr>
              <p:cNvSpPr/>
              <p:nvPr/>
            </p:nvSpPr>
            <p:spPr>
              <a:xfrm rot="20516110">
                <a:off x="5113784" y="5741842"/>
                <a:ext cx="33059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  + Acid </a:t>
                </a:r>
                <a14:m>
                  <m:oMath xmlns:m="http://schemas.openxmlformats.org/officeDocument/2006/math">
                    <m:r>
                      <a:rPr lang="it-CH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vi-VN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 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mới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+</a:t>
                </a:r>
                <a:r>
                  <a:rPr lang="vi-VN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Acid mới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9236859-E723-46D7-A866-1A6D9A25C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16110">
                <a:off x="5113784" y="5741842"/>
                <a:ext cx="3305940" cy="646331"/>
              </a:xfrm>
              <a:prstGeom prst="rect">
                <a:avLst/>
              </a:prstGeom>
              <a:blipFill>
                <a:blip r:embed="rId6"/>
                <a:stretch>
                  <a:fillRect l="-1636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FF145CD-8813-4646-A36B-765B074027B2}"/>
                  </a:ext>
                </a:extLst>
              </p:cNvPr>
              <p:cNvSpPr/>
              <p:nvPr/>
            </p:nvSpPr>
            <p:spPr>
              <a:xfrm>
                <a:off x="8094306" y="5863041"/>
                <a:ext cx="3841180" cy="878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Kim 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M + Acid (HCl, H</a:t>
                </a:r>
                <a:r>
                  <a:rPr lang="en-US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SO</a:t>
                </a:r>
                <a:r>
                  <a:rPr lang="en-US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4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loãng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vi-VN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Muối</a:t>
                </a:r>
                <a:r>
                  <a:rPr lang="en-US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+ H</a:t>
                </a:r>
                <a:r>
                  <a:rPr lang="en-US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endParaRPr lang="en-US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FF145CD-8813-4646-A36B-765B07402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306" y="5863041"/>
                <a:ext cx="3841180" cy="878895"/>
              </a:xfrm>
              <a:prstGeom prst="rect">
                <a:avLst/>
              </a:prstGeom>
              <a:blipFill>
                <a:blip r:embed="rId7"/>
                <a:stretch>
                  <a:fillRect l="-1429" r="-317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0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1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 animBg="1"/>
      <p:bldP spid="22" grpId="0" animBg="1"/>
      <p:bldP spid="25" grpId="0" animBg="1"/>
      <p:bldP spid="26" grpId="0" animBg="1"/>
      <p:bldP spid="27" grpId="0"/>
      <p:bldP spid="28" grpId="0"/>
      <p:bldP spid="29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TN 8 (Cánh Diều) Bài 12: Muối | Khoa học tự nhiên 8 (ảnh 1)">
            <a:extLst>
              <a:ext uri="{FF2B5EF4-FFF2-40B4-BE49-F238E27FC236}">
                <a16:creationId xmlns:a16="http://schemas.microsoft.com/office/drawing/2014/main" id="{5502A9C8-B718-4C98-B01A-0451DC26DE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2" y="159798"/>
            <a:ext cx="11410565" cy="4989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38066F-28C1-4D60-A14D-875BD2E0D488}"/>
              </a:ext>
            </a:extLst>
          </p:cNvPr>
          <p:cNvSpPr txBox="1"/>
          <p:nvPr/>
        </p:nvSpPr>
        <p:spPr>
          <a:xfrm>
            <a:off x="461639" y="5282214"/>
            <a:ext cx="11327907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H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ammonium (NH</a:t>
            </a:r>
            <a:r>
              <a:rPr lang="en-US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BE0267D-D373-4AEC-8FAB-F7071999CA0B}"/>
              </a:ext>
            </a:extLst>
          </p:cNvPr>
          <p:cNvSpPr/>
          <p:nvPr/>
        </p:nvSpPr>
        <p:spPr>
          <a:xfrm>
            <a:off x="636432" y="5601810"/>
            <a:ext cx="775118" cy="292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8EB14-8925-4E7C-B466-027E85EF8AA7}"/>
              </a:ext>
            </a:extLst>
          </p:cNvPr>
          <p:cNvSpPr txBox="1"/>
          <p:nvPr/>
        </p:nvSpPr>
        <p:spPr>
          <a:xfrm>
            <a:off x="1012054" y="482558"/>
            <a:ext cx="343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+mj-lt"/>
                <a:ea typeface="Calibri" panose="020F0502020204030204" pitchFamily="34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hái niệm muối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42F7C-CC9D-4E9C-8BFD-91D048C96E7D}"/>
              </a:ext>
            </a:extLst>
          </p:cNvPr>
          <p:cNvSpPr txBox="1"/>
          <p:nvPr/>
        </p:nvSpPr>
        <p:spPr>
          <a:xfrm>
            <a:off x="1686757" y="79885"/>
            <a:ext cx="7448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E0F134D-0503-426C-81B3-4C842A1E6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47971"/>
              </p:ext>
            </p:extLst>
          </p:nvPr>
        </p:nvGraphicFramePr>
        <p:xfrm>
          <a:off x="538985" y="1005778"/>
          <a:ext cx="11374848" cy="2550401"/>
        </p:xfrm>
        <a:graphic>
          <a:graphicData uri="http://schemas.openxmlformats.org/drawingml/2006/table">
            <a:tbl>
              <a:tblPr firstRow="1" firstCol="1" bandRow="1"/>
              <a:tblGrid>
                <a:gridCol w="11374848">
                  <a:extLst>
                    <a:ext uri="{9D8B030D-6E8A-4147-A177-3AD203B41FA5}">
                      <a16:colId xmlns:a16="http://schemas.microsoft.com/office/drawing/2014/main" val="3349384715"/>
                    </a:ext>
                  </a:extLst>
                </a:gridCol>
              </a:tblGrid>
              <a:tr h="2550401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PHIẾU HỌC TẬP 1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                                          </a:t>
                      </a: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Tổ  ………..    Lớp ……………..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7789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Câu 1: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 NaCl, CaCO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 CuSO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 NH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 (NH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7789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77890" algn="l"/>
                        </a:tabLst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 2: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Na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MgCl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CaCO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CuSO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KNO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acid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acid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HCl, 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HNO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7789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…………………………………………………………………………………………………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73796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64A93D8-9BAA-4D86-A494-0C5B7D58BE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534100"/>
              </p:ext>
            </p:extLst>
          </p:nvPr>
        </p:nvGraphicFramePr>
        <p:xfrm>
          <a:off x="292963" y="3737500"/>
          <a:ext cx="11727402" cy="312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57794" imgH="2473352" progId="Word.Document.12">
                  <p:embed/>
                </p:oleObj>
              </mc:Choice>
              <mc:Fallback>
                <p:oleObj name="Document" r:id="rId2" imgW="6257794" imgH="2473352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64A93D8-9BAA-4D86-A494-0C5B7D58BE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963" y="3737500"/>
                        <a:ext cx="11727402" cy="312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D7C9C65-0742-4AB1-A810-CBE19F0973EF}"/>
              </a:ext>
            </a:extLst>
          </p:cNvPr>
          <p:cNvSpPr/>
          <p:nvPr/>
        </p:nvSpPr>
        <p:spPr>
          <a:xfrm>
            <a:off x="538985" y="1005779"/>
            <a:ext cx="11374848" cy="2550400"/>
          </a:xfrm>
          <a:prstGeom prst="roundRect">
            <a:avLst>
              <a:gd name="adj" fmla="val 32934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 niệm: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H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acid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ion ammonium (NH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2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F88863-C0CC-4BEF-BAF1-EEB499B6FE00}"/>
              </a:ext>
            </a:extLst>
          </p:cNvPr>
          <p:cNvSpPr txBox="1"/>
          <p:nvPr/>
        </p:nvSpPr>
        <p:spPr>
          <a:xfrm>
            <a:off x="0" y="79885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  <a:p>
            <a:r>
              <a:rPr lang="en-US" sz="3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Tên </a:t>
            </a:r>
            <a:r>
              <a:rPr lang="en-US" sz="3200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2E8E88-AB76-442A-9EEE-79199BD5D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96445"/>
              </p:ext>
            </p:extLst>
          </p:nvPr>
        </p:nvGraphicFramePr>
        <p:xfrm>
          <a:off x="247093" y="1157103"/>
          <a:ext cx="8405675" cy="4622457"/>
        </p:xfrm>
        <a:graphic>
          <a:graphicData uri="http://schemas.openxmlformats.org/drawingml/2006/table">
            <a:tbl>
              <a:tblPr firstRow="1" firstCol="1" bandRow="1"/>
              <a:tblGrid>
                <a:gridCol w="8405675">
                  <a:extLst>
                    <a:ext uri="{9D8B030D-6E8A-4147-A177-3AD203B41FA5}">
                      <a16:colId xmlns:a16="http://schemas.microsoft.com/office/drawing/2014/main" val="1237116482"/>
                    </a:ext>
                  </a:extLst>
                </a:gridCol>
              </a:tblGrid>
              <a:tr h="46224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2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Tổ  ………..    Lớp 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1: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 Sodium chloride (NaCl), Copper (II) sulfate (CuSO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), Potassium phosphate (Na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), Calcium carbonate (CaCO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), Magnesium nitrate (Mg(NO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………..…………………………………………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2: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KCl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ZnSO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MgCO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Cu(NO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Al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………..……………………………………………………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3: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bảng tính tan, cho biết muối nào sau đây tan được trong nước: K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Na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AgNO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KCl, CaCl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BaCO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MgSO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i="1" dirty="0">
                        <a:solidFill>
                          <a:srgbClr val="2515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………..………………………………………………………</a:t>
                      </a:r>
                      <a:endParaRPr lang="en-US" sz="2400" i="1" dirty="0">
                        <a:solidFill>
                          <a:srgbClr val="2515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23519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B9CD8B4-923A-4445-B3EB-54C0E6FF6210}"/>
              </a:ext>
            </a:extLst>
          </p:cNvPr>
          <p:cNvSpPr/>
          <p:nvPr/>
        </p:nvSpPr>
        <p:spPr>
          <a:xfrm>
            <a:off x="8652768" y="332350"/>
            <a:ext cx="3355759" cy="500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7F959-A723-48CB-A1E3-07BF2B088E42}"/>
              </a:ext>
            </a:extLst>
          </p:cNvPr>
          <p:cNvSpPr txBox="1"/>
          <p:nvPr/>
        </p:nvSpPr>
        <p:spPr>
          <a:xfrm>
            <a:off x="9251270" y="840523"/>
            <a:ext cx="23422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15BA4-A996-4733-84FF-0AE48F9D59A3}"/>
              </a:ext>
            </a:extLst>
          </p:cNvPr>
          <p:cNvSpPr/>
          <p:nvPr/>
        </p:nvSpPr>
        <p:spPr>
          <a:xfrm>
            <a:off x="103573" y="5843653"/>
            <a:ext cx="11984853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	Tên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muối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2400" b="1" dirty="0" err="1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b="1" dirty="0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400" b="1" dirty="0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 dirty="0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0000CC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ammonium)</a:t>
            </a:r>
            <a:r>
              <a:rPr lang="en-US" sz="2400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+             (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          +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acid</a:t>
            </a:r>
            <a:b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endParaRPr lang="en-US" sz="24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F88863-C0CC-4BEF-BAF1-EEB499B6FE00}"/>
              </a:ext>
            </a:extLst>
          </p:cNvPr>
          <p:cNvSpPr txBox="1"/>
          <p:nvPr/>
        </p:nvSpPr>
        <p:spPr>
          <a:xfrm>
            <a:off x="0" y="79885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12: MUỐI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Tên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2E8E88-AB76-442A-9EEE-79199BD5D124}"/>
              </a:ext>
            </a:extLst>
          </p:cNvPr>
          <p:cNvGraphicFramePr>
            <a:graphicFrameLocks noGrp="1"/>
          </p:cNvGraphicFramePr>
          <p:nvPr/>
        </p:nvGraphicFramePr>
        <p:xfrm>
          <a:off x="247093" y="1157103"/>
          <a:ext cx="8405675" cy="4622457"/>
        </p:xfrm>
        <a:graphic>
          <a:graphicData uri="http://schemas.openxmlformats.org/drawingml/2006/table">
            <a:tbl>
              <a:tblPr firstRow="1" firstCol="1" bandRow="1"/>
              <a:tblGrid>
                <a:gridCol w="8405675">
                  <a:extLst>
                    <a:ext uri="{9D8B030D-6E8A-4147-A177-3AD203B41FA5}">
                      <a16:colId xmlns:a16="http://schemas.microsoft.com/office/drawing/2014/main" val="1237116482"/>
                    </a:ext>
                  </a:extLst>
                </a:gridCol>
              </a:tblGrid>
              <a:tr h="46224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2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Tổ  ………..    Lớp 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1: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 Sodium chloride (NaCl), Copper (II) sulfate (CuSO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), Potassium phosphate (Na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), Calcium carbonate (CaCO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), Magnesium nitrate (Mg(NO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………..…………………………………………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2: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KCl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ZnSO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MgCO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Cu(NO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Al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………..……………………………………………………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 3:</a:t>
                      </a:r>
                      <a:r>
                        <a:rPr lang="en-US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bảng tính tan, cho biết muối nào sau đây tan được trong nước: K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Na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AgNO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KCl, CaCl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BaCO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MgSO</a:t>
                      </a:r>
                      <a:r>
                        <a:rPr lang="vi-VN" sz="2400" i="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i="1" dirty="0">
                        <a:solidFill>
                          <a:srgbClr val="2515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………..………………………………………………………</a:t>
                      </a:r>
                      <a:endParaRPr lang="en-US" sz="2400" i="1" dirty="0">
                        <a:solidFill>
                          <a:srgbClr val="25151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23519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DB9CD8B4-923A-4445-B3EB-54C0E6FF6210}"/>
              </a:ext>
            </a:extLst>
          </p:cNvPr>
          <p:cNvSpPr/>
          <p:nvPr/>
        </p:nvSpPr>
        <p:spPr>
          <a:xfrm>
            <a:off x="8652768" y="332350"/>
            <a:ext cx="3355759" cy="5003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7F959-A723-48CB-A1E3-07BF2B088E42}"/>
              </a:ext>
            </a:extLst>
          </p:cNvPr>
          <p:cNvSpPr txBox="1"/>
          <p:nvPr/>
        </p:nvSpPr>
        <p:spPr>
          <a:xfrm>
            <a:off x="9251270" y="840523"/>
            <a:ext cx="234222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2,3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  <a:r>
              <a:rPr lang="en-US" sz="2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thưởng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8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E12D026-CE59-4BF0-BB8D-0D4C17EDF021}"/>
              </a:ext>
            </a:extLst>
          </p:cNvPr>
          <p:cNvSpPr txBox="1"/>
          <p:nvPr/>
        </p:nvSpPr>
        <p:spPr>
          <a:xfrm>
            <a:off x="192024" y="205296"/>
            <a:ext cx="106984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ZnSO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MgCO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Cu(NO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Al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8DC6F0-63B5-45C0-8FEF-06870AB0C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46779"/>
              </p:ext>
            </p:extLst>
          </p:nvPr>
        </p:nvGraphicFramePr>
        <p:xfrm>
          <a:off x="420624" y="921884"/>
          <a:ext cx="10241280" cy="3430210"/>
        </p:xfrm>
        <a:graphic>
          <a:graphicData uri="http://schemas.openxmlformats.org/drawingml/2006/table">
            <a:tbl>
              <a:tblPr firstRow="1" firstCol="1" bandRow="1"/>
              <a:tblGrid>
                <a:gridCol w="5120640">
                  <a:extLst>
                    <a:ext uri="{9D8B030D-6E8A-4147-A177-3AD203B41FA5}">
                      <a16:colId xmlns:a16="http://schemas.microsoft.com/office/drawing/2014/main" val="3948618390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3865788242"/>
                    </a:ext>
                  </a:extLst>
                </a:gridCol>
              </a:tblGrid>
              <a:tr h="45007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thức hoá học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gọi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827537"/>
                  </a:ext>
                </a:extLst>
              </a:tr>
              <a:tr h="4672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KCl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chloride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630557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ZnSO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Zinc sulfate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550207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MgCO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 carbonate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025403"/>
                  </a:ext>
                </a:extLst>
              </a:tr>
              <a:tr h="4672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 phosphate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71214"/>
                  </a:ext>
                </a:extLst>
              </a:tr>
              <a:tr h="45007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Cu(NO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Copper (II) nitrate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529980"/>
                  </a:ext>
                </a:extLst>
              </a:tr>
              <a:tr h="4672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4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 sulfate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869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3A3CDE-D4C0-4A4E-9351-92B95C98928B}"/>
              </a:ext>
            </a:extLst>
          </p:cNvPr>
          <p:cNvSpPr txBox="1"/>
          <p:nvPr/>
        </p:nvSpPr>
        <p:spPr>
          <a:xfrm>
            <a:off x="192024" y="4535424"/>
            <a:ext cx="11786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bảng tính tan, cho biết muối nào sau đây tan được trong nước: K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AgNO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KCl, CaCl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BaCO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MgSO</a:t>
            </a:r>
            <a:r>
              <a:rPr lang="vi-VN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2400" i="1" dirty="0">
              <a:solidFill>
                <a:srgbClr val="2515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endParaRPr lang="en-US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960ED9-6221-4D6C-B34F-59E536D18F85}"/>
              </a:ext>
            </a:extLst>
          </p:cNvPr>
          <p:cNvSpPr/>
          <p:nvPr/>
        </p:nvSpPr>
        <p:spPr>
          <a:xfrm>
            <a:off x="420624" y="5999444"/>
            <a:ext cx="1618488" cy="265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23CA4-932E-49AB-8F0C-58B8936B5253}"/>
              </a:ext>
            </a:extLst>
          </p:cNvPr>
          <p:cNvSpPr txBox="1"/>
          <p:nvPr/>
        </p:nvSpPr>
        <p:spPr>
          <a:xfrm>
            <a:off x="2176272" y="5901200"/>
            <a:ext cx="1003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K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AgNO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KCl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CaCl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MgSO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Ý nghĩa của bảng tính tan trong nước của các axit – bazơ – muối">
            <a:extLst>
              <a:ext uri="{FF2B5EF4-FFF2-40B4-BE49-F238E27FC236}">
                <a16:creationId xmlns:a16="http://schemas.microsoft.com/office/drawing/2014/main" id="{0521B043-60DA-4F0A-8506-8A21EF95B9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18"/>
            <a:ext cx="7278624" cy="6493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80BA72-ED30-4902-A77A-DEB108AA0C32}"/>
              </a:ext>
            </a:extLst>
          </p:cNvPr>
          <p:cNvSpPr/>
          <p:nvPr/>
        </p:nvSpPr>
        <p:spPr>
          <a:xfrm>
            <a:off x="7881004" y="646026"/>
            <a:ext cx="4174872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CH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Dựa vào khả năng tan trong nước, có thể chia muối thành 3 loại chính:</a:t>
            </a:r>
            <a:endParaRPr lang="en-US" sz="2400" b="1" dirty="0"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CH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Muối tan tốt trong nước: NaCl, CuSO</a:t>
            </a:r>
            <a:r>
              <a:rPr lang="it-CH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it-CH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Ca(NO</a:t>
            </a:r>
            <a:r>
              <a:rPr lang="it-CH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it-CH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CH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it-CH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....</a:t>
            </a:r>
            <a:endParaRPr lang="en-US" sz="2400" b="1" dirty="0"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CaSO</a:t>
            </a:r>
            <a:r>
              <a:rPr lang="en-US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PbCl</a:t>
            </a:r>
            <a:r>
              <a:rPr lang="en-US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….</a:t>
            </a:r>
            <a:endParaRPr lang="en-US" sz="2400" b="1" dirty="0"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Muối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CaCO</a:t>
            </a:r>
            <a:r>
              <a:rPr lang="en-US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BaSO</a:t>
            </a:r>
            <a:r>
              <a:rPr lang="en-US" sz="2400" baseline="-250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AgCl, …</a:t>
            </a:r>
            <a:endParaRPr lang="en-US" sz="2400" b="1" dirty="0">
              <a:highlight>
                <a:srgbClr val="00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A3D4B9-D70E-4837-B00E-C9E8E10B4F27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 12: MUỐI</a:t>
            </a:r>
          </a:p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prstClr val="black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3D50913-E2E2-436E-B179-209DB44B8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01294"/>
              </p:ext>
            </p:extLst>
          </p:nvPr>
        </p:nvGraphicFramePr>
        <p:xfrm>
          <a:off x="97653" y="1077220"/>
          <a:ext cx="11851689" cy="5670198"/>
        </p:xfrm>
        <a:graphic>
          <a:graphicData uri="http://schemas.openxmlformats.org/drawingml/2006/table">
            <a:tbl>
              <a:tblPr firstRow="1" firstCol="1" bandRow="1"/>
              <a:tblGrid>
                <a:gridCol w="3773011">
                  <a:extLst>
                    <a:ext uri="{9D8B030D-6E8A-4147-A177-3AD203B41FA5}">
                      <a16:colId xmlns:a16="http://schemas.microsoft.com/office/drawing/2014/main" val="3933809152"/>
                    </a:ext>
                  </a:extLst>
                </a:gridCol>
                <a:gridCol w="3169328">
                  <a:extLst>
                    <a:ext uri="{9D8B030D-6E8A-4147-A177-3AD203B41FA5}">
                      <a16:colId xmlns:a16="http://schemas.microsoft.com/office/drawing/2014/main" val="3903445458"/>
                    </a:ext>
                  </a:extLst>
                </a:gridCol>
                <a:gridCol w="4909350">
                  <a:extLst>
                    <a:ext uri="{9D8B030D-6E8A-4147-A177-3AD203B41FA5}">
                      <a16:colId xmlns:a16="http://schemas.microsoft.com/office/drawing/2014/main" val="621214752"/>
                    </a:ext>
                  </a:extLst>
                </a:gridCol>
              </a:tblGrid>
              <a:tr h="319701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50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PTHH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418349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Cho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AgNO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66259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2: 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Cho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BaCl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29684"/>
                  </a:ext>
                </a:extLst>
              </a:tr>
              <a:tr h="1135967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Cho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NaOH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CuSO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……………………....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991681"/>
                  </a:ext>
                </a:extLst>
              </a:tr>
              <a:tr h="17824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4: </a:t>
                      </a:r>
                    </a:p>
                    <a:p>
                      <a:pPr indent="25400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Cho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CaCl</a:t>
                      </a:r>
                      <a:r>
                        <a:rPr lang="en-US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5400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endParaRPr lang="en-US" sz="1800" dirty="0"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44" marR="3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98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85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2402</Words>
  <Application>Microsoft Office PowerPoint</Application>
  <PresentationFormat>Widescreen</PresentationFormat>
  <Paragraphs>234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Segoe UI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2023-08-27T01:17:41Z</dcterms:created>
  <dcterms:modified xsi:type="dcterms:W3CDTF">2024-01-08T01:39:19Z</dcterms:modified>
</cp:coreProperties>
</file>