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661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35885" y="792226"/>
            <a:ext cx="5786628" cy="937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6394" y="792226"/>
            <a:ext cx="5786120" cy="93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79780">
              <a:lnSpc>
                <a:spcPct val="124600"/>
              </a:lnSpc>
              <a:spcBef>
                <a:spcPts val="100"/>
              </a:spcBef>
            </a:pPr>
            <a:r>
              <a:rPr spc="-5" dirty="0"/>
              <a:t>BÀI</a:t>
            </a:r>
            <a:r>
              <a:rPr spc="10" dirty="0"/>
              <a:t> </a:t>
            </a:r>
            <a:r>
              <a:rPr dirty="0"/>
              <a:t>3.</a:t>
            </a:r>
            <a:r>
              <a:rPr spc="15" dirty="0"/>
              <a:t> </a:t>
            </a:r>
            <a:r>
              <a:rPr dirty="0"/>
              <a:t>TỪ</a:t>
            </a:r>
            <a:r>
              <a:rPr spc="15" dirty="0"/>
              <a:t> </a:t>
            </a:r>
            <a:r>
              <a:rPr spc="-5" dirty="0"/>
              <a:t>XÉT</a:t>
            </a:r>
            <a:r>
              <a:rPr spc="15" dirty="0"/>
              <a:t> </a:t>
            </a:r>
            <a:r>
              <a:rPr spc="-5" dirty="0"/>
              <a:t>VỀ</a:t>
            </a:r>
            <a:r>
              <a:rPr spc="15" dirty="0"/>
              <a:t> </a:t>
            </a:r>
            <a:r>
              <a:rPr dirty="0"/>
              <a:t>NGHĨA</a:t>
            </a:r>
            <a:r>
              <a:rPr spc="15" dirty="0"/>
              <a:t> </a:t>
            </a:r>
            <a:r>
              <a:rPr dirty="0"/>
              <a:t>VÀ </a:t>
            </a:r>
            <a:r>
              <a:rPr u="none" spc="5" dirty="0"/>
              <a:t> </a:t>
            </a:r>
            <a:r>
              <a:rPr spc="-5" dirty="0"/>
              <a:t>HIỆN</a:t>
            </a:r>
            <a:r>
              <a:rPr spc="-10" dirty="0"/>
              <a:t> </a:t>
            </a:r>
            <a:r>
              <a:rPr spc="-5" dirty="0"/>
              <a:t>TƯỢNG</a:t>
            </a:r>
            <a:r>
              <a:rPr dirty="0"/>
              <a:t> </a:t>
            </a:r>
            <a:r>
              <a:rPr spc="-5" dirty="0"/>
              <a:t>CHUYỂN</a:t>
            </a:r>
            <a:r>
              <a:rPr spc="-10" dirty="0"/>
              <a:t> </a:t>
            </a:r>
            <a:r>
              <a:rPr spc="-5" dirty="0"/>
              <a:t>NGHĨA</a:t>
            </a:r>
            <a:r>
              <a:rPr spc="5" dirty="0"/>
              <a:t> </a:t>
            </a:r>
            <a:r>
              <a:rPr spc="-5" dirty="0"/>
              <a:t>CỦA </a:t>
            </a:r>
            <a:r>
              <a:rPr dirty="0"/>
              <a:t>TỪ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854" y="2362200"/>
            <a:ext cx="5029200" cy="4191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15175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 7.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Đọc</a:t>
            </a:r>
            <a:r>
              <a:rPr sz="1800" dirty="0">
                <a:latin typeface="Times New Roman"/>
                <a:cs typeface="Times New Roman"/>
              </a:rPr>
              <a:t> các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 đây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dirty="0">
                <a:latin typeface="Times New Roman"/>
                <a:cs typeface="Times New Roman"/>
              </a:rPr>
              <a:t> trả</a:t>
            </a:r>
            <a:r>
              <a:rPr sz="1800" spc="-5" dirty="0">
                <a:latin typeface="Times New Roman"/>
                <a:cs typeface="Times New Roman"/>
              </a:rPr>
              <a:t> lời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hỏi </a:t>
            </a:r>
            <a:r>
              <a:rPr sz="1800" spc="-5" dirty="0">
                <a:latin typeface="Times New Roman"/>
                <a:cs typeface="Times New Roman"/>
              </a:rPr>
              <a:t>nêu</a:t>
            </a:r>
            <a:r>
              <a:rPr sz="1800" dirty="0">
                <a:latin typeface="Times New Roman"/>
                <a:cs typeface="Times New Roman"/>
              </a:rPr>
              <a:t> ở</a:t>
            </a:r>
            <a:r>
              <a:rPr sz="1800" spc="-5" dirty="0">
                <a:latin typeface="Times New Roman"/>
                <a:cs typeface="Times New Roman"/>
              </a:rPr>
              <a:t> dưới.</a:t>
            </a:r>
            <a:endParaRPr sz="1800" dirty="0">
              <a:latin typeface="Times New Roman"/>
              <a:cs typeface="Times New Roman"/>
            </a:endParaRPr>
          </a:p>
          <a:p>
            <a:pPr marL="336550" indent="-324485">
              <a:lnSpc>
                <a:spcPct val="100000"/>
              </a:lnSpc>
              <a:spcBef>
                <a:spcPts val="530"/>
              </a:spcBef>
              <a:buAutoNum type="arabicParenBoth"/>
              <a:tabLst>
                <a:tab pos="337185" algn="l"/>
              </a:tabLst>
            </a:pPr>
            <a:r>
              <a:rPr sz="1800" i="1" dirty="0">
                <a:latin typeface="Times New Roman"/>
                <a:cs typeface="Times New Roman"/>
              </a:rPr>
              <a:t>Mặt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trời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xuống </a:t>
            </a:r>
            <a:r>
              <a:rPr sz="1800" i="1" dirty="0">
                <a:latin typeface="Times New Roman"/>
                <a:cs typeface="Times New Roman"/>
              </a:rPr>
              <a:t>biển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hòn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lửa</a:t>
            </a:r>
            <a:endParaRPr sz="1800" dirty="0">
              <a:latin typeface="Times New Roman"/>
              <a:cs typeface="Times New Roman"/>
            </a:endParaRPr>
          </a:p>
          <a:p>
            <a:pPr marL="247269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(Huy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Cận)</a:t>
            </a:r>
            <a:endParaRPr sz="1800" dirty="0">
              <a:latin typeface="Times New Roman"/>
              <a:cs typeface="Times New Roman"/>
            </a:endParaRPr>
          </a:p>
          <a:p>
            <a:pPr marL="242570" marR="5260340" indent="-230504">
              <a:lnSpc>
                <a:spcPct val="124600"/>
              </a:lnSpc>
              <a:spcBef>
                <a:spcPts val="10"/>
              </a:spcBef>
              <a:buFont typeface="Times New Roman"/>
              <a:buAutoNum type="arabicParenBoth" startAt="2"/>
              <a:tabLst>
                <a:tab pos="337185" algn="l"/>
              </a:tabLst>
            </a:pPr>
            <a:r>
              <a:rPr sz="1800" i="1" dirty="0">
                <a:latin typeface="Times New Roman"/>
                <a:cs typeface="Times New Roman"/>
              </a:rPr>
              <a:t>Những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ngày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gặp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nhau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Biển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bạc đầu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thương</a:t>
            </a:r>
            <a:r>
              <a:rPr sz="1800" i="1" dirty="0">
                <a:latin typeface="Times New Roman"/>
                <a:cs typeface="Times New Roman"/>
              </a:rPr>
              <a:t> nhớ</a:t>
            </a:r>
            <a:endParaRPr sz="1800" dirty="0">
              <a:latin typeface="Times New Roman"/>
              <a:cs typeface="Times New Roman"/>
            </a:endParaRPr>
          </a:p>
          <a:p>
            <a:pPr marL="184277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(Xuân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Quỳnh)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  <a:spcBef>
                <a:spcPts val="165"/>
              </a:spcBef>
              <a:buFont typeface="Times New Roman"/>
              <a:buAutoNum type="arabicParenBoth" startAt="3"/>
              <a:tabLst>
                <a:tab pos="337820" algn="l"/>
              </a:tabLst>
            </a:pPr>
            <a:r>
              <a:rPr sz="1800" i="1" spc="-10" dirty="0">
                <a:latin typeface="Times New Roman"/>
                <a:cs typeface="Times New Roman"/>
              </a:rPr>
              <a:t>Từ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đấy,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giữa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biển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người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mênh</a:t>
            </a:r>
            <a:r>
              <a:rPr sz="1800" i="1" spc="-5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mông,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Phi</a:t>
            </a:r>
            <a:r>
              <a:rPr sz="1800" i="1" spc="-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gặp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biết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bao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nhiêu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gương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mặt,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cùng</a:t>
            </a:r>
            <a:r>
              <a:rPr sz="1800" i="1" spc="-5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cười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đùa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với </a:t>
            </a:r>
            <a:r>
              <a:rPr sz="1800" i="1" spc="-5" dirty="0">
                <a:latin typeface="Times New Roman"/>
                <a:cs typeface="Times New Roman"/>
              </a:rPr>
              <a:t>họ,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hát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cho</a:t>
            </a:r>
            <a:r>
              <a:rPr sz="1800" i="1" spc="-5" dirty="0">
                <a:latin typeface="Times New Roman"/>
                <a:cs typeface="Times New Roman"/>
              </a:rPr>
              <a:t> họ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nghe…</a:t>
            </a:r>
            <a:endParaRPr sz="1800" dirty="0">
              <a:latin typeface="Times New Roman"/>
              <a:cs typeface="Times New Roman"/>
            </a:endParaRPr>
          </a:p>
          <a:p>
            <a:pPr marL="224409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(Nguyễn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Ngọc Tư)</a:t>
            </a:r>
            <a:endParaRPr sz="1800" dirty="0">
              <a:latin typeface="Times New Roman"/>
              <a:cs typeface="Times New Roman"/>
            </a:endParaRPr>
          </a:p>
          <a:p>
            <a:pPr marL="248285" indent="-236220">
              <a:lnSpc>
                <a:spcPct val="100000"/>
              </a:lnSpc>
              <a:spcBef>
                <a:spcPts val="530"/>
              </a:spcBef>
              <a:buAutoNum type="alphaLcParenR"/>
              <a:tabLst>
                <a:tab pos="248920" algn="l"/>
              </a:tabLst>
            </a:pP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biển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 </a:t>
            </a:r>
            <a:r>
              <a:rPr sz="1800" dirty="0">
                <a:latin typeface="Times New Roman"/>
                <a:cs typeface="Times New Roman"/>
              </a:rPr>
              <a:t>nào </a:t>
            </a:r>
            <a:r>
              <a:rPr sz="1800" spc="-5" dirty="0">
                <a:latin typeface="Times New Roman"/>
                <a:cs typeface="Times New Roman"/>
              </a:rPr>
              <a:t>được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dirty="0">
                <a:latin typeface="Times New Roman"/>
                <a:cs typeface="Times New Roman"/>
              </a:rPr>
              <a:t> 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gốc?</a:t>
            </a:r>
            <a:endParaRPr sz="1800" dirty="0">
              <a:latin typeface="Times New Roman"/>
              <a:cs typeface="Times New Roman"/>
            </a:endParaRPr>
          </a:p>
          <a:p>
            <a:pPr marL="12700" marR="7620">
              <a:lnSpc>
                <a:spcPts val="2700"/>
              </a:lnSpc>
              <a:spcBef>
                <a:spcPts val="170"/>
              </a:spcBef>
              <a:buAutoNum type="alphaLcParenR"/>
              <a:tabLst>
                <a:tab pos="262890" algn="l"/>
              </a:tabLst>
            </a:pP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i="1" spc="-5" dirty="0">
                <a:latin typeface="Times New Roman"/>
                <a:cs typeface="Times New Roman"/>
              </a:rPr>
              <a:t>biển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nào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dùng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chuyển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chuyển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theo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nào?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 marR="6985">
              <a:lnSpc>
                <a:spcPts val="269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Cần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tìm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hiểu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biển</a:t>
            </a:r>
            <a:r>
              <a:rPr sz="1800" i="1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điển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Việt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để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xác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định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biển</a:t>
            </a:r>
            <a:r>
              <a:rPr sz="1800" i="1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trường </a:t>
            </a:r>
            <a:r>
              <a:rPr sz="1800" spc="-5" dirty="0">
                <a:latin typeface="Times New Roman"/>
                <a:cs typeface="Times New Roman"/>
              </a:rPr>
              <a:t>hợp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nêu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 đề </a:t>
            </a:r>
            <a:r>
              <a:rPr sz="1800" spc="-5" dirty="0">
                <a:latin typeface="Times New Roman"/>
                <a:cs typeface="Times New Roman"/>
              </a:rPr>
              <a:t>bài.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– Chú ý: nghĩa gốc của từ </a:t>
            </a:r>
            <a:r>
              <a:rPr sz="1800" i="1" dirty="0">
                <a:latin typeface="Times New Roman"/>
                <a:cs typeface="Times New Roman"/>
              </a:rPr>
              <a:t>biển </a:t>
            </a:r>
            <a:r>
              <a:rPr sz="1800" dirty="0">
                <a:latin typeface="Times New Roman"/>
                <a:cs typeface="Times New Roman"/>
              </a:rPr>
              <a:t>chỉ vùng </a:t>
            </a:r>
            <a:r>
              <a:rPr sz="1800" spc="-5" dirty="0">
                <a:latin typeface="Times New Roman"/>
                <a:cs typeface="Times New Roman"/>
              </a:rPr>
              <a:t>nước </a:t>
            </a:r>
            <a:r>
              <a:rPr sz="1800" dirty="0">
                <a:latin typeface="Times New Roman"/>
                <a:cs typeface="Times New Roman"/>
              </a:rPr>
              <a:t>mặn rộng lớn </a:t>
            </a:r>
            <a:r>
              <a:rPr sz="1800" spc="-5" dirty="0">
                <a:latin typeface="Times New Roman"/>
                <a:cs typeface="Times New Roman"/>
              </a:rPr>
              <a:t>nói </a:t>
            </a:r>
            <a:r>
              <a:rPr sz="1800" dirty="0">
                <a:latin typeface="Times New Roman"/>
                <a:cs typeface="Times New Roman"/>
              </a:rPr>
              <a:t>chung trên </a:t>
            </a:r>
            <a:r>
              <a:rPr sz="1800" spc="5" dirty="0">
                <a:latin typeface="Times New Roman"/>
                <a:cs typeface="Times New Roman"/>
              </a:rPr>
              <a:t>bề </a:t>
            </a:r>
            <a:r>
              <a:rPr sz="1800" dirty="0">
                <a:latin typeface="Times New Roman"/>
                <a:cs typeface="Times New Roman"/>
              </a:rPr>
              <a:t>mặt </a:t>
            </a:r>
            <a:r>
              <a:rPr sz="1800" spc="-5" dirty="0">
                <a:latin typeface="Times New Roman"/>
                <a:cs typeface="Times New Roman"/>
              </a:rPr>
              <a:t>Trái </a:t>
            </a:r>
            <a:r>
              <a:rPr sz="1800" dirty="0">
                <a:latin typeface="Times New Roman"/>
                <a:cs typeface="Times New Roman"/>
              </a:rPr>
              <a:t> Đất. Từ đó có </a:t>
            </a:r>
            <a:r>
              <a:rPr sz="1800" spc="-5" dirty="0">
                <a:latin typeface="Times New Roman"/>
                <a:cs typeface="Times New Roman"/>
              </a:rPr>
              <a:t>thể xác </a:t>
            </a:r>
            <a:r>
              <a:rPr sz="1800" dirty="0">
                <a:latin typeface="Times New Roman"/>
                <a:cs typeface="Times New Roman"/>
              </a:rPr>
              <a:t>định từ biển </a:t>
            </a:r>
            <a:r>
              <a:rPr sz="1800" spc="-5" dirty="0">
                <a:latin typeface="Times New Roman"/>
                <a:cs typeface="Times New Roman"/>
              </a:rPr>
              <a:t>nào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10" dirty="0">
                <a:latin typeface="Times New Roman"/>
                <a:cs typeface="Times New Roman"/>
              </a:rPr>
              <a:t>các </a:t>
            </a:r>
            <a:r>
              <a:rPr sz="1800" spc="-5" dirty="0">
                <a:latin typeface="Times New Roman"/>
                <a:cs typeface="Times New Roman"/>
              </a:rPr>
              <a:t>trường hợp trên được </a:t>
            </a:r>
            <a:r>
              <a:rPr sz="1800" dirty="0">
                <a:latin typeface="Times New Roman"/>
                <a:cs typeface="Times New Roman"/>
              </a:rPr>
              <a:t>dùng </a:t>
            </a:r>
            <a:r>
              <a:rPr sz="1800" spc="-5" dirty="0">
                <a:latin typeface="Times New Roman"/>
                <a:cs typeface="Times New Roman"/>
              </a:rPr>
              <a:t>theo </a:t>
            </a:r>
            <a:r>
              <a:rPr sz="1800" dirty="0">
                <a:latin typeface="Times New Roman"/>
                <a:cs typeface="Times New Roman"/>
              </a:rPr>
              <a:t>nghĩa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gốc,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i="1" spc="-5" dirty="0">
                <a:latin typeface="Times New Roman"/>
                <a:cs typeface="Times New Roman"/>
              </a:rPr>
              <a:t>biển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nào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 theo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chuyển:</a:t>
            </a:r>
          </a:p>
          <a:p>
            <a:pPr marL="228600" indent="-216535" algn="just">
              <a:lnSpc>
                <a:spcPct val="100000"/>
              </a:lnSpc>
              <a:spcBef>
                <a:spcPts val="540"/>
              </a:spcBef>
              <a:buAutoNum type="alphaLcPeriod"/>
              <a:tabLst>
                <a:tab pos="229235" algn="l"/>
              </a:tabLst>
            </a:pP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biển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 (1)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dùng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gốc.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 algn="just">
              <a:lnSpc>
                <a:spcPct val="100000"/>
              </a:lnSpc>
              <a:spcBef>
                <a:spcPts val="530"/>
              </a:spcBef>
              <a:buAutoNum type="alphaLcPeriod"/>
              <a:tabLst>
                <a:tab pos="242570" algn="l"/>
              </a:tabLst>
            </a:pP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biển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</a:t>
            </a:r>
            <a:r>
              <a:rPr sz="1800" dirty="0">
                <a:latin typeface="Times New Roman"/>
                <a:cs typeface="Times New Roman"/>
              </a:rPr>
              <a:t>rong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 </a:t>
            </a:r>
            <a:r>
              <a:rPr sz="1800" spc="-5" dirty="0">
                <a:latin typeface="Times New Roman"/>
                <a:cs typeface="Times New Roman"/>
              </a:rPr>
              <a:t>(2),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(3)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được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chuyển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dirty="0">
                <a:latin typeface="Times New Roman"/>
                <a:cs typeface="Times New Roman"/>
              </a:rPr>
              <a:t> thức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 dụ.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 8</a:t>
            </a:r>
            <a:r>
              <a:rPr sz="1800" dirty="0">
                <a:latin typeface="Times New Roman"/>
                <a:cs typeface="Times New Roman"/>
              </a:rPr>
              <a:t>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Đọc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thực </a:t>
            </a:r>
            <a:r>
              <a:rPr sz="1800" spc="-5" dirty="0">
                <a:latin typeface="Times New Roman"/>
                <a:cs typeface="Times New Roman"/>
              </a:rPr>
              <a:t>hiện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cầu ở </a:t>
            </a:r>
            <a:r>
              <a:rPr sz="1800" spc="-5" dirty="0">
                <a:latin typeface="Times New Roman"/>
                <a:cs typeface="Times New Roman"/>
              </a:rPr>
              <a:t>dưới: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40"/>
              </a:spcBef>
              <a:buChar char="–"/>
              <a:tabLst>
                <a:tab pos="185420" algn="l"/>
              </a:tabLst>
            </a:pPr>
            <a:r>
              <a:rPr sz="1800" spc="-5" dirty="0">
                <a:latin typeface="Times New Roman"/>
                <a:cs typeface="Times New Roman"/>
              </a:rPr>
              <a:t>Đứng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 mạn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thuyền,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vua</a:t>
            </a:r>
            <a:r>
              <a:rPr sz="1800" dirty="0">
                <a:latin typeface="Times New Roman"/>
                <a:cs typeface="Times New Roman"/>
              </a:rPr>
              <a:t> thấy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lưỡi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gươm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thần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đeo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bên 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nhiên động</a:t>
            </a:r>
            <a:r>
              <a:rPr sz="1800" spc="-10" dirty="0">
                <a:latin typeface="Times New Roman"/>
                <a:cs typeface="Times New Roman"/>
              </a:rPr>
              <a:t> đậy.</a:t>
            </a:r>
            <a:endParaRPr sz="1800" dirty="0">
              <a:latin typeface="Times New Roman"/>
              <a:cs typeface="Times New Roman"/>
            </a:endParaRPr>
          </a:p>
          <a:p>
            <a:pPr marL="3902075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(Sự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tích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Hồ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Gươm)</a:t>
            </a:r>
            <a:endParaRPr sz="1800" dirty="0">
              <a:latin typeface="Times New Roman"/>
              <a:cs typeface="Times New Roman"/>
            </a:endParaRPr>
          </a:p>
          <a:p>
            <a:pPr marL="12700" marR="5715">
              <a:lnSpc>
                <a:spcPct val="124400"/>
              </a:lnSpc>
              <a:spcBef>
                <a:spcPts val="5"/>
              </a:spcBef>
              <a:buChar char="–"/>
              <a:tabLst>
                <a:tab pos="193040" algn="l"/>
              </a:tabLst>
            </a:pP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vùng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Tản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Viên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tài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lạ: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vẫy</a:t>
            </a:r>
            <a:r>
              <a:rPr sz="1800" b="1" spc="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tay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phía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đông,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phía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đông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nổi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cồn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bãi;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vẫy</a:t>
            </a:r>
            <a:r>
              <a:rPr sz="1800" spc="-5" dirty="0">
                <a:latin typeface="Times New Roman"/>
                <a:cs typeface="Times New Roman"/>
              </a:rPr>
              <a:t> tay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phía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tây,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phía</a:t>
            </a:r>
            <a:r>
              <a:rPr sz="1800" dirty="0">
                <a:latin typeface="Times New Roman"/>
                <a:cs typeface="Times New Roman"/>
              </a:rPr>
              <a:t> tây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mọc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từng </a:t>
            </a:r>
            <a:r>
              <a:rPr sz="1800" spc="-5" dirty="0">
                <a:latin typeface="Times New Roman"/>
                <a:cs typeface="Times New Roman"/>
              </a:rPr>
              <a:t>dãy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đồi.</a:t>
            </a:r>
          </a:p>
          <a:p>
            <a:pPr marL="3902075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(Sơn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Tinh,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Thuỷ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Tinh)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buChar char="–"/>
              <a:tabLst>
                <a:tab pos="188595" algn="l"/>
              </a:tabLst>
            </a:pPr>
            <a:r>
              <a:rPr sz="1800" spc="-5" dirty="0">
                <a:latin typeface="Times New Roman"/>
                <a:cs typeface="Times New Roman"/>
              </a:rPr>
              <a:t>Đàn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bú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mớm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mà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thổi, </a:t>
            </a:r>
            <a:r>
              <a:rPr sz="1800" b="1" dirty="0">
                <a:latin typeface="Times New Roman"/>
                <a:cs typeface="Times New Roman"/>
              </a:rPr>
              <a:t>mặt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mũi </a:t>
            </a:r>
            <a:r>
              <a:rPr sz="1800" spc="-5" dirty="0">
                <a:latin typeface="Times New Roman"/>
                <a:cs typeface="Times New Roman"/>
              </a:rPr>
              <a:t>khôi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ngô,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khoẻ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mạnh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thần.</a:t>
            </a:r>
          </a:p>
          <a:p>
            <a:pPr marL="3902075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(Con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Rồng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cháu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Tiên)</a:t>
            </a:r>
          </a:p>
          <a:p>
            <a:pPr marL="12700" marR="5715">
              <a:lnSpc>
                <a:spcPts val="2700"/>
              </a:lnSpc>
              <a:spcBef>
                <a:spcPts val="90"/>
              </a:spcBef>
            </a:pPr>
            <a:r>
              <a:rPr sz="1800" dirty="0">
                <a:latin typeface="Times New Roman"/>
                <a:cs typeface="Times New Roman"/>
              </a:rPr>
              <a:t>a)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Hãy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 in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đậm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trên.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hay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chuyển.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7949565" cy="378460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b) Đặt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ba</a:t>
            </a:r>
            <a:r>
              <a:rPr sz="1800" dirty="0">
                <a:latin typeface="Times New Roman"/>
                <a:cs typeface="Times New Roman"/>
              </a:rPr>
              <a:t> câu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đậm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 với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vừa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định.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a.</a:t>
            </a:r>
          </a:p>
          <a:p>
            <a:pPr marL="184785" indent="-172720">
              <a:lnSpc>
                <a:spcPct val="100000"/>
              </a:lnSpc>
              <a:spcBef>
                <a:spcPts val="540"/>
              </a:spcBef>
              <a:buChar char="–"/>
              <a:tabLst>
                <a:tab pos="185420" algn="l"/>
              </a:tabLst>
            </a:pPr>
            <a:r>
              <a:rPr sz="1800" spc="-5" dirty="0">
                <a:latin typeface="Times New Roman"/>
                <a:cs typeface="Times New Roman"/>
              </a:rPr>
              <a:t>lưỡi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(lưỡi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gươm):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chuyển.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35"/>
              </a:spcBef>
              <a:buChar char="–"/>
              <a:tabLst>
                <a:tab pos="185420" algn="l"/>
              </a:tabLst>
            </a:pPr>
            <a:r>
              <a:rPr sz="1800" dirty="0">
                <a:latin typeface="Times New Roman"/>
                <a:cs typeface="Times New Roman"/>
              </a:rPr>
              <a:t>tay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(vẫy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tay):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5" dirty="0">
                <a:latin typeface="Times New Roman"/>
                <a:cs typeface="Times New Roman"/>
              </a:rPr>
              <a:t> nghĩa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gốc.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25"/>
              </a:spcBef>
              <a:buChar char="–"/>
              <a:tabLst>
                <a:tab pos="185420" algn="l"/>
              </a:tabLst>
            </a:pPr>
            <a:r>
              <a:rPr sz="1800" spc="-5" dirty="0">
                <a:latin typeface="Times New Roman"/>
                <a:cs typeface="Times New Roman"/>
              </a:rPr>
              <a:t>mặt,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mũi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[mặt </a:t>
            </a:r>
            <a:r>
              <a:rPr sz="1800" dirty="0">
                <a:latin typeface="Times New Roman"/>
                <a:cs typeface="Times New Roman"/>
              </a:rPr>
              <a:t>mũi):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5" dirty="0">
                <a:latin typeface="Times New Roman"/>
                <a:cs typeface="Times New Roman"/>
              </a:rPr>
              <a:t> 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b)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Đặt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ba</a:t>
            </a:r>
            <a:r>
              <a:rPr sz="1800" dirty="0">
                <a:latin typeface="Times New Roman"/>
                <a:cs typeface="Times New Roman"/>
              </a:rPr>
              <a:t> câu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đậm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r>
              <a:rPr sz="1800" dirty="0">
                <a:latin typeface="Times New Roman"/>
                <a:cs typeface="Times New Roman"/>
              </a:rPr>
              <a:t> dùng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dirty="0">
                <a:latin typeface="Times New Roman"/>
                <a:cs typeface="Times New Roman"/>
              </a:rPr>
              <a:t> khác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vừa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xác </a:t>
            </a:r>
            <a:r>
              <a:rPr sz="1800" spc="-5" dirty="0">
                <a:latin typeface="Times New Roman"/>
                <a:cs typeface="Times New Roman"/>
              </a:rPr>
              <a:t>định,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ví</a:t>
            </a:r>
            <a:r>
              <a:rPr sz="1800" dirty="0">
                <a:latin typeface="Times New Roman"/>
                <a:cs typeface="Times New Roman"/>
              </a:rPr>
              <a:t> dụ:</a:t>
            </a:r>
          </a:p>
          <a:p>
            <a:pPr marL="184785" indent="-172720">
              <a:lnSpc>
                <a:spcPct val="100000"/>
              </a:lnSpc>
              <a:spcBef>
                <a:spcPts val="540"/>
              </a:spcBef>
              <a:buChar char="–"/>
              <a:tabLst>
                <a:tab pos="185420" algn="l"/>
              </a:tabLst>
            </a:pP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thè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cái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lưỡi đỏ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trông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rất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sợ.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30"/>
              </a:spcBef>
              <a:buChar char="–"/>
              <a:tabLst>
                <a:tab pos="185420" algn="l"/>
              </a:tabLst>
            </a:pPr>
            <a:r>
              <a:rPr sz="1800" dirty="0">
                <a:latin typeface="Times New Roman"/>
                <a:cs typeface="Times New Roman"/>
              </a:rPr>
              <a:t>Ông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 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tay </a:t>
            </a:r>
            <a:r>
              <a:rPr sz="1800" dirty="0">
                <a:latin typeface="Times New Roman"/>
                <a:cs typeface="Times New Roman"/>
              </a:rPr>
              <a:t>trống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khôi.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25"/>
              </a:spcBef>
              <a:buChar char="–"/>
              <a:tabLst>
                <a:tab pos="185420" algn="l"/>
              </a:tabLst>
            </a:pPr>
            <a:r>
              <a:rPr sz="1800" spc="-5" dirty="0">
                <a:latin typeface="Times New Roman"/>
                <a:cs typeface="Times New Roman"/>
              </a:rPr>
              <a:t>Mặt Hồ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Gươm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5" dirty="0">
                <a:latin typeface="Times New Roman"/>
                <a:cs typeface="Times New Roman"/>
              </a:rPr>
              <a:t> xanh, </a:t>
            </a:r>
            <a:r>
              <a:rPr sz="1800" dirty="0">
                <a:latin typeface="Times New Roman"/>
                <a:cs typeface="Times New Roman"/>
              </a:rPr>
              <a:t>êm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đềm.</a:t>
            </a:r>
          </a:p>
          <a:p>
            <a:pPr marL="184785" indent="-172720">
              <a:lnSpc>
                <a:spcPct val="100000"/>
              </a:lnSpc>
              <a:spcBef>
                <a:spcPts val="530"/>
              </a:spcBef>
              <a:buChar char="–"/>
              <a:tabLst>
                <a:tab pos="185420" algn="l"/>
              </a:tabLst>
            </a:pPr>
            <a:r>
              <a:rPr sz="1800" dirty="0">
                <a:latin typeface="Times New Roman"/>
                <a:cs typeface="Times New Roman"/>
              </a:rPr>
              <a:t>Cà Mau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mũi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xanh</a:t>
            </a:r>
            <a:r>
              <a:rPr sz="1800" dirty="0">
                <a:latin typeface="Times New Roman"/>
                <a:cs typeface="Times New Roman"/>
              </a:rPr>
              <a:t> tươi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mảnh đất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địa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đầu</a:t>
            </a:r>
            <a:r>
              <a:rPr sz="1800" dirty="0">
                <a:latin typeface="Times New Roman"/>
                <a:cs typeface="Times New Roman"/>
              </a:rPr>
              <a:t> Tổ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quốc.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15175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spc="-5" dirty="0">
                <a:latin typeface="Times New Roman"/>
                <a:cs typeface="Times New Roman"/>
              </a:rPr>
              <a:t>A. </a:t>
            </a:r>
            <a:r>
              <a:rPr sz="1800" b="1" dirty="0">
                <a:latin typeface="Times New Roman"/>
                <a:cs typeface="Times New Roman"/>
              </a:rPr>
              <a:t>TÓM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TẮT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KIẾN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THỨC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CƠ BẢN:</a:t>
            </a:r>
            <a:endParaRPr sz="1800" dirty="0">
              <a:latin typeface="Times New Roman"/>
              <a:cs typeface="Times New Roman"/>
            </a:endParaRPr>
          </a:p>
          <a:p>
            <a:pPr marL="216535" indent="-204470">
              <a:lnSpc>
                <a:spcPct val="100000"/>
              </a:lnSpc>
              <a:spcBef>
                <a:spcPts val="530"/>
              </a:spcBef>
              <a:buAutoNum type="romanUcPeriod"/>
              <a:tabLst>
                <a:tab pos="217170" algn="l"/>
              </a:tabLst>
            </a:pPr>
            <a:r>
              <a:rPr sz="1800" b="1" dirty="0">
                <a:latin typeface="Times New Roman"/>
                <a:cs typeface="Times New Roman"/>
              </a:rPr>
              <a:t>TỪ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XÉT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VỀ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NGHĨA</a:t>
            </a:r>
            <a:endParaRPr sz="1800" dirty="0">
              <a:latin typeface="Times New Roman"/>
              <a:cs typeface="Times New Roman"/>
            </a:endParaRPr>
          </a:p>
          <a:p>
            <a:pPr marL="242570" lvl="1" indent="-230504">
              <a:lnSpc>
                <a:spcPct val="100000"/>
              </a:lnSpc>
              <a:spcBef>
                <a:spcPts val="525"/>
              </a:spcBef>
              <a:buFont typeface="Times New Roman"/>
              <a:buAutoNum type="arabicPeriod"/>
              <a:tabLst>
                <a:tab pos="243204" algn="l"/>
              </a:tabLst>
            </a:pP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gồm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mặt: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dirty="0">
                <a:latin typeface="Times New Roman"/>
                <a:cs typeface="Times New Roman"/>
              </a:rPr>
              <a:t>nội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dung.</a:t>
            </a:r>
          </a:p>
          <a:p>
            <a:pPr marL="12700" marR="6985">
              <a:lnSpc>
                <a:spcPct val="124600"/>
              </a:lnSpc>
              <a:spcBef>
                <a:spcPts val="10"/>
              </a:spcBef>
              <a:buChar char="-"/>
              <a:tabLst>
                <a:tab pos="146050" algn="l"/>
              </a:tabLst>
            </a:pPr>
            <a:r>
              <a:rPr sz="1800" dirty="0">
                <a:latin typeface="Times New Roman"/>
                <a:cs typeface="Times New Roman"/>
              </a:rPr>
              <a:t>Hình </a:t>
            </a:r>
            <a:r>
              <a:rPr sz="1800" spc="-5" dirty="0">
                <a:latin typeface="Times New Roman"/>
                <a:cs typeface="Times New Roman"/>
              </a:rPr>
              <a:t>thức của từ </a:t>
            </a:r>
            <a:r>
              <a:rPr sz="1800" dirty="0">
                <a:latin typeface="Times New Roman"/>
                <a:cs typeface="Times New Roman"/>
              </a:rPr>
              <a:t>là </a:t>
            </a:r>
            <a:r>
              <a:rPr sz="1800" spc="-5" dirty="0">
                <a:latin typeface="Times New Roman"/>
                <a:cs typeface="Times New Roman"/>
              </a:rPr>
              <a:t>mặt âm thanh </a:t>
            </a:r>
            <a:r>
              <a:rPr sz="1800" dirty="0">
                <a:latin typeface="Times New Roman"/>
                <a:cs typeface="Times New Roman"/>
              </a:rPr>
              <a:t>mà </a:t>
            </a:r>
            <a:r>
              <a:rPr sz="1800" spc="-5" dirty="0">
                <a:latin typeface="Times New Roman"/>
                <a:cs typeface="Times New Roman"/>
              </a:rPr>
              <a:t>ta </a:t>
            </a:r>
            <a:r>
              <a:rPr sz="1800" dirty="0">
                <a:latin typeface="Times New Roman"/>
                <a:cs typeface="Times New Roman"/>
              </a:rPr>
              <a:t>nghe </a:t>
            </a:r>
            <a:r>
              <a:rPr sz="1800" spc="-5" dirty="0">
                <a:latin typeface="Times New Roman"/>
                <a:cs typeface="Times New Roman"/>
              </a:rPr>
              <a:t>được. Mặt </a:t>
            </a:r>
            <a:r>
              <a:rPr sz="1800" dirty="0">
                <a:latin typeface="Times New Roman"/>
                <a:cs typeface="Times New Roman"/>
              </a:rPr>
              <a:t>âm </a:t>
            </a:r>
            <a:r>
              <a:rPr sz="1800" spc="-5" dirty="0">
                <a:latin typeface="Times New Roman"/>
                <a:cs typeface="Times New Roman"/>
              </a:rPr>
              <a:t>thanh </a:t>
            </a:r>
            <a:r>
              <a:rPr sz="1800" dirty="0">
                <a:latin typeface="Times New Roman"/>
                <a:cs typeface="Times New Roman"/>
              </a:rPr>
              <a:t>của từ có </a:t>
            </a:r>
            <a:r>
              <a:rPr sz="1800" spc="-5" dirty="0">
                <a:latin typeface="Times New Roman"/>
                <a:cs typeface="Times New Roman"/>
              </a:rPr>
              <a:t>thể </a:t>
            </a:r>
            <a:r>
              <a:rPr sz="1800" spc="-10" dirty="0">
                <a:latin typeface="Times New Roman"/>
                <a:cs typeface="Times New Roman"/>
              </a:rPr>
              <a:t>được </a:t>
            </a:r>
            <a:r>
              <a:rPr sz="1800" dirty="0">
                <a:latin typeface="Times New Roman"/>
                <a:cs typeface="Times New Roman"/>
              </a:rPr>
              <a:t>ghi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lại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 dạng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chữ </a:t>
            </a:r>
            <a:r>
              <a:rPr sz="1800" spc="-5" dirty="0">
                <a:latin typeface="Times New Roman"/>
                <a:cs typeface="Times New Roman"/>
              </a:rPr>
              <a:t>viết.</a:t>
            </a:r>
            <a:endParaRPr sz="1800" dirty="0">
              <a:latin typeface="Times New Roman"/>
              <a:cs typeface="Times New Roman"/>
            </a:endParaRPr>
          </a:p>
          <a:p>
            <a:pPr marL="12700" marR="5715">
              <a:lnSpc>
                <a:spcPct val="124400"/>
              </a:lnSpc>
              <a:buChar char="-"/>
              <a:tabLst>
                <a:tab pos="141605" algn="l"/>
              </a:tabLst>
            </a:pPr>
            <a:r>
              <a:rPr sz="1800" spc="-5" dirty="0">
                <a:latin typeface="Times New Roman"/>
                <a:cs typeface="Times New Roman"/>
              </a:rPr>
              <a:t>Nội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(sự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hoạt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hệ…)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biểu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dirty="0">
                <a:latin typeface="Times New Roman"/>
                <a:cs typeface="Times New Roman"/>
              </a:rPr>
              <a:t> mặt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nội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dung</a:t>
            </a:r>
            <a:r>
              <a:rPr sz="1800" dirty="0">
                <a:latin typeface="Times New Roman"/>
                <a:cs typeface="Times New Roman"/>
              </a:rPr>
              <a:t> 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</a:t>
            </a:r>
            <a:r>
              <a:rPr sz="1800" dirty="0">
                <a:latin typeface="Times New Roman"/>
                <a:cs typeface="Times New Roman"/>
              </a:rPr>
              <a:t> thức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dirty="0">
                <a:latin typeface="Times New Roman"/>
                <a:cs typeface="Times New Roman"/>
              </a:rPr>
              <a:t> từ </a:t>
            </a:r>
            <a:r>
              <a:rPr sz="1800" spc="-5" dirty="0">
                <a:latin typeface="Times New Roman"/>
                <a:cs typeface="Times New Roman"/>
              </a:rPr>
              <a:t>gắn</a:t>
            </a:r>
            <a:r>
              <a:rPr sz="1800" dirty="0">
                <a:latin typeface="Times New Roman"/>
                <a:cs typeface="Times New Roman"/>
              </a:rPr>
              <a:t> bó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chặt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chẽ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nhau.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sau: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30"/>
              </a:spcBef>
              <a:buChar char="-"/>
              <a:tabLst>
                <a:tab pos="147320" algn="l"/>
              </a:tabLst>
            </a:pP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dirty="0">
                <a:latin typeface="Times New Roman"/>
                <a:cs typeface="Times New Roman"/>
              </a:rPr>
              <a:t> thế </a:t>
            </a:r>
            <a:r>
              <a:rPr sz="1800" spc="-5" dirty="0">
                <a:latin typeface="Times New Roman"/>
                <a:cs typeface="Times New Roman"/>
              </a:rPr>
              <a:t>giới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quan </a:t>
            </a:r>
            <a:r>
              <a:rPr sz="1800" spc="-5" dirty="0">
                <a:latin typeface="Times New Roman"/>
                <a:cs typeface="Times New Roman"/>
              </a:rPr>
              <a:t>mà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biểu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thị.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  <a:spcBef>
                <a:spcPts val="170"/>
              </a:spcBef>
              <a:buChar char="-"/>
              <a:tabLst>
                <a:tab pos="159385" algn="l"/>
              </a:tabLst>
            </a:pPr>
            <a:r>
              <a:rPr sz="1800" dirty="0">
                <a:latin typeface="Times New Roman"/>
                <a:cs typeface="Times New Roman"/>
              </a:rPr>
              <a:t>Trình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bày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hiểu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hoạt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tính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hệ…mà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biểu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thị.</a:t>
            </a:r>
          </a:p>
          <a:p>
            <a:pPr marL="146685" indent="-134620">
              <a:lnSpc>
                <a:spcPct val="100000"/>
              </a:lnSpc>
              <a:spcBef>
                <a:spcPts val="345"/>
              </a:spcBef>
              <a:buChar char="-"/>
              <a:tabLst>
                <a:tab pos="147320" algn="l"/>
              </a:tabLst>
            </a:pPr>
            <a:r>
              <a:rPr sz="1800" spc="-5" dirty="0">
                <a:latin typeface="Times New Roman"/>
                <a:cs typeface="Times New Roman"/>
              </a:rPr>
              <a:t>Đưa</a:t>
            </a:r>
            <a:r>
              <a:rPr sz="1800" dirty="0">
                <a:latin typeface="Times New Roman"/>
                <a:cs typeface="Times New Roman"/>
              </a:rPr>
              <a:t> ra</a:t>
            </a:r>
            <a:r>
              <a:rPr sz="1800" spc="-5" dirty="0">
                <a:latin typeface="Times New Roman"/>
                <a:cs typeface="Times New Roman"/>
              </a:rPr>
              <a:t> những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 </a:t>
            </a:r>
            <a:r>
              <a:rPr sz="1800" dirty="0">
                <a:latin typeface="Times New Roman"/>
                <a:cs typeface="Times New Roman"/>
              </a:rPr>
              <a:t>đồng nghĩa hoặc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trái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nghĩa.</a:t>
            </a:r>
            <a:endParaRPr sz="1800" dirty="0">
              <a:latin typeface="Times New Roman"/>
              <a:cs typeface="Times New Roman"/>
            </a:endParaRPr>
          </a:p>
          <a:p>
            <a:pPr marL="12700" marR="165100">
              <a:lnSpc>
                <a:spcPts val="269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3.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dirty="0">
                <a:latin typeface="Times New Roman"/>
                <a:cs typeface="Times New Roman"/>
              </a:rPr>
              <a:t>từ,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chú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 </a:t>
            </a:r>
            <a:r>
              <a:rPr sz="1800" spc="-10" dirty="0">
                <a:latin typeface="Times New Roman"/>
                <a:cs typeface="Times New Roman"/>
              </a:rPr>
              <a:t>sao</a:t>
            </a:r>
            <a:r>
              <a:rPr sz="1800" dirty="0">
                <a:latin typeface="Times New Roman"/>
                <a:cs typeface="Times New Roman"/>
              </a:rPr>
              <a:t> cho lời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giải nghĩa</a:t>
            </a:r>
            <a:r>
              <a:rPr sz="1800" dirty="0">
                <a:latin typeface="Times New Roman"/>
                <a:cs typeface="Times New Roman"/>
              </a:rPr>
              <a:t> 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 </a:t>
            </a:r>
            <a:r>
              <a:rPr sz="1800" dirty="0">
                <a:latin typeface="Times New Roman"/>
                <a:cs typeface="Times New Roman"/>
              </a:rPr>
              <a:t>thay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thế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Ví </a:t>
            </a:r>
            <a:r>
              <a:rPr sz="1800" dirty="0">
                <a:latin typeface="Times New Roman"/>
                <a:cs typeface="Times New Roman"/>
              </a:rPr>
              <a:t>dụ: </a:t>
            </a:r>
            <a:r>
              <a:rPr sz="1800" spc="-5" dirty="0">
                <a:latin typeface="Times New Roman"/>
                <a:cs typeface="Times New Roman"/>
              </a:rPr>
              <a:t>chứng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giám: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xét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chứng.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378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44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Năm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nay,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lễ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Tiên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Vương,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vừa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ta,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sẽ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ngôi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cho,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Tiên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Vương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chứng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giám. </a:t>
            </a:r>
            <a:r>
              <a:rPr sz="1800" spc="-10" dirty="0">
                <a:latin typeface="Times New Roman"/>
                <a:cs typeface="Times New Roman"/>
              </a:rPr>
              <a:t>(= </a:t>
            </a:r>
            <a:r>
              <a:rPr sz="1800" spc="-5" dirty="0">
                <a:latin typeface="Times New Roman"/>
                <a:cs typeface="Times New Roman"/>
              </a:rPr>
              <a:t>Năm nay, nhân </a:t>
            </a:r>
            <a:r>
              <a:rPr sz="1800" spc="10" dirty="0">
                <a:latin typeface="Times New Roman"/>
                <a:cs typeface="Times New Roman"/>
              </a:rPr>
              <a:t>lễ </a:t>
            </a:r>
            <a:r>
              <a:rPr sz="1800" dirty="0">
                <a:latin typeface="Times New Roman"/>
                <a:cs typeface="Times New Roman"/>
              </a:rPr>
              <a:t>Tiên </a:t>
            </a:r>
            <a:r>
              <a:rPr sz="1800" spc="-5" dirty="0">
                <a:latin typeface="Times New Roman"/>
                <a:cs typeface="Times New Roman"/>
              </a:rPr>
              <a:t>Vương, </a:t>
            </a:r>
            <a:r>
              <a:rPr sz="1800" dirty="0">
                <a:latin typeface="Times New Roman"/>
                <a:cs typeface="Times New Roman"/>
              </a:rPr>
              <a:t>ai </a:t>
            </a:r>
            <a:r>
              <a:rPr sz="1800" spc="-5" dirty="0">
                <a:latin typeface="Times New Roman"/>
                <a:cs typeface="Times New Roman"/>
              </a:rPr>
              <a:t>làm </a:t>
            </a:r>
            <a:r>
              <a:rPr sz="1800" dirty="0">
                <a:latin typeface="Times New Roman"/>
                <a:cs typeface="Times New Roman"/>
              </a:rPr>
              <a:t>vừa ý </a:t>
            </a:r>
            <a:r>
              <a:rPr sz="1800" spc="-5" dirty="0">
                <a:latin typeface="Times New Roman"/>
                <a:cs typeface="Times New Roman"/>
              </a:rPr>
              <a:t>ta, ta sẽ truyền </a:t>
            </a:r>
            <a:r>
              <a:rPr sz="1800" dirty="0">
                <a:latin typeface="Times New Roman"/>
                <a:cs typeface="Times New Roman"/>
              </a:rPr>
              <a:t>ngôi </a:t>
            </a:r>
            <a:r>
              <a:rPr sz="1800" spc="-5" dirty="0">
                <a:latin typeface="Times New Roman"/>
                <a:cs typeface="Times New Roman"/>
              </a:rPr>
              <a:t>cho,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5" dirty="0">
                <a:latin typeface="Times New Roman"/>
                <a:cs typeface="Times New Roman"/>
              </a:rPr>
              <a:t>Tiên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Vương soi</a:t>
            </a:r>
            <a:r>
              <a:rPr sz="1800" dirty="0">
                <a:latin typeface="Times New Roman"/>
                <a:cs typeface="Times New Roman"/>
              </a:rPr>
              <a:t> xét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dirty="0">
                <a:latin typeface="Times New Roman"/>
                <a:cs typeface="Times New Roman"/>
              </a:rPr>
              <a:t> chứng).</a:t>
            </a:r>
          </a:p>
          <a:p>
            <a:pPr marL="12700" marR="6350" algn="just">
              <a:lnSpc>
                <a:spcPct val="124600"/>
              </a:lnSpc>
              <a:spcBef>
                <a:spcPts val="10"/>
              </a:spcBef>
            </a:pPr>
            <a:r>
              <a:rPr sz="1800" b="1" dirty="0">
                <a:latin typeface="Times New Roman"/>
                <a:cs typeface="Times New Roman"/>
              </a:rPr>
              <a:t>4. </a:t>
            </a:r>
            <a:r>
              <a:rPr sz="1800" spc="-5" dirty="0">
                <a:latin typeface="Times New Roman"/>
                <a:cs typeface="Times New Roman"/>
              </a:rPr>
              <a:t>Lời giải nghĩa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các </a:t>
            </a:r>
            <a:r>
              <a:rPr sz="1800" spc="5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thuộc các </a:t>
            </a: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loại (danh </a:t>
            </a:r>
            <a:r>
              <a:rPr sz="1800" dirty="0">
                <a:latin typeface="Times New Roman"/>
                <a:cs typeface="Times New Roman"/>
              </a:rPr>
              <a:t>từ, động từ, </a:t>
            </a:r>
            <a:r>
              <a:rPr sz="1800" spc="-5" dirty="0">
                <a:latin typeface="Times New Roman"/>
                <a:cs typeface="Times New Roman"/>
              </a:rPr>
              <a:t>tính </a:t>
            </a:r>
            <a:r>
              <a:rPr sz="1800" dirty="0">
                <a:latin typeface="Times New Roman"/>
                <a:cs typeface="Times New Roman"/>
              </a:rPr>
              <a:t>từ…) khác </a:t>
            </a:r>
            <a:r>
              <a:rPr sz="1800" spc="-5" dirty="0">
                <a:latin typeface="Times New Roman"/>
                <a:cs typeface="Times New Roman"/>
              </a:rPr>
              <a:t>nhau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cấu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trúc khác</a:t>
            </a:r>
            <a:r>
              <a:rPr sz="1800" spc="-5" dirty="0">
                <a:latin typeface="Times New Roman"/>
                <a:cs typeface="Times New Roman"/>
              </a:rPr>
              <a:t> nhau,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ứng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nghĩa.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Ví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dụ:</a:t>
            </a:r>
          </a:p>
          <a:p>
            <a:pPr marL="146685" indent="-134620">
              <a:lnSpc>
                <a:spcPct val="100000"/>
              </a:lnSpc>
              <a:spcBef>
                <a:spcPts val="525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tráng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sĩ (danh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từ):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5" dirty="0">
                <a:latin typeface="Times New Roman"/>
                <a:cs typeface="Times New Roman"/>
              </a:rPr>
              <a:t> sức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lực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tráng, chí khí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mạnh</a:t>
            </a:r>
            <a:r>
              <a:rPr sz="1800" spc="-5" dirty="0">
                <a:latin typeface="Times New Roman"/>
                <a:cs typeface="Times New Roman"/>
              </a:rPr>
              <a:t> mè,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hay</a:t>
            </a:r>
            <a:r>
              <a:rPr sz="1800" dirty="0">
                <a:latin typeface="Times New Roman"/>
                <a:cs typeface="Times New Roman"/>
              </a:rPr>
              <a:t> làm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việc</a:t>
            </a:r>
            <a:r>
              <a:rPr sz="1800" spc="-5" dirty="0">
                <a:latin typeface="Times New Roman"/>
                <a:cs typeface="Times New Roman"/>
              </a:rPr>
              <a:t> lớn.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30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phong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(động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từ):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cho,</a:t>
            </a:r>
            <a:r>
              <a:rPr sz="1800" dirty="0">
                <a:latin typeface="Times New Roman"/>
                <a:cs typeface="Times New Roman"/>
              </a:rPr>
              <a:t> tặng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thưởng </a:t>
            </a:r>
            <a:r>
              <a:rPr sz="1800" dirty="0">
                <a:latin typeface="Times New Roman"/>
                <a:cs typeface="Times New Roman"/>
              </a:rPr>
              <a:t>(chức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tước,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đất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đai,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học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vị…)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40"/>
              </a:spcBef>
              <a:buChar char="-"/>
              <a:tabLst>
                <a:tab pos="147320" algn="l"/>
              </a:tabLst>
            </a:pPr>
            <a:r>
              <a:rPr sz="1800" spc="-5" dirty="0">
                <a:latin typeface="Times New Roman"/>
                <a:cs typeface="Times New Roman"/>
              </a:rPr>
              <a:t>lẫm</a:t>
            </a:r>
            <a:r>
              <a:rPr sz="1800" dirty="0">
                <a:latin typeface="Times New Roman"/>
                <a:cs typeface="Times New Roman"/>
              </a:rPr>
              <a:t> liệt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(tính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từ):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hùng</a:t>
            </a:r>
            <a:r>
              <a:rPr sz="1800" spc="-5" dirty="0">
                <a:latin typeface="Times New Roman"/>
                <a:cs typeface="Times New Roman"/>
              </a:rPr>
              <a:t> dũng,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oai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nghiêm.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ts val="2690"/>
              </a:lnSpc>
              <a:spcBef>
                <a:spcPts val="175"/>
              </a:spcBef>
            </a:pPr>
            <a:r>
              <a:rPr sz="1800" b="1" dirty="0">
                <a:latin typeface="Times New Roman"/>
                <a:cs typeface="Times New Roman"/>
              </a:rPr>
              <a:t>5.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nhau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sắc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thái,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nhau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phạm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sử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dụng.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Nếu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5" dirty="0">
                <a:latin typeface="Times New Roman"/>
                <a:cs typeface="Times New Roman"/>
              </a:rPr>
              <a:t> từ</a:t>
            </a:r>
            <a:r>
              <a:rPr sz="1800" dirty="0">
                <a:latin typeface="Times New Roman"/>
                <a:cs typeface="Times New Roman"/>
              </a:rPr>
              <a:t> đồng nghĩa, </a:t>
            </a:r>
            <a:r>
              <a:rPr sz="1800" spc="-5" dirty="0">
                <a:latin typeface="Times New Roman"/>
                <a:cs typeface="Times New Roman"/>
              </a:rPr>
              <a:t>trái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dirty="0">
                <a:latin typeface="Times New Roman"/>
                <a:cs typeface="Times New Roman"/>
              </a:rPr>
              <a:t> phải chú ý tới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điều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này.</a:t>
            </a: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Ví </a:t>
            </a:r>
            <a:r>
              <a:rPr sz="1800" dirty="0">
                <a:latin typeface="Times New Roman"/>
                <a:cs typeface="Times New Roman"/>
              </a:rPr>
              <a:t>dụ: tâu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(động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từ): thưa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trình </a:t>
            </a:r>
            <a:r>
              <a:rPr sz="1800" spc="-5" dirty="0">
                <a:latin typeface="Times New Roman"/>
                <a:cs typeface="Times New Roman"/>
              </a:rPr>
              <a:t>(dùng</a:t>
            </a:r>
            <a:r>
              <a:rPr sz="1800" dirty="0">
                <a:latin typeface="Times New Roman"/>
                <a:cs typeface="Times New Roman"/>
              </a:rPr>
              <a:t> khi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quan,</a:t>
            </a:r>
            <a:r>
              <a:rPr sz="1800" dirty="0">
                <a:latin typeface="Times New Roman"/>
                <a:cs typeface="Times New Roman"/>
              </a:rPr>
              <a:t> dân nói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vua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chúa,</a:t>
            </a:r>
            <a:r>
              <a:rPr sz="1800" dirty="0">
                <a:latin typeface="Times New Roman"/>
                <a:cs typeface="Times New Roman"/>
              </a:rPr>
              <a:t> thần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linh).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04165" indent="-292100">
              <a:lnSpc>
                <a:spcPct val="100000"/>
              </a:lnSpc>
              <a:spcBef>
                <a:spcPts val="625"/>
              </a:spcBef>
              <a:buAutoNum type="romanUcPeriod" startAt="2"/>
              <a:tabLst>
                <a:tab pos="30480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HIỆN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TƯỢNG CHUYỂN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NGHĨA CỦA </a:t>
            </a:r>
            <a:r>
              <a:rPr sz="1800" b="1" dirty="0">
                <a:latin typeface="Times New Roman"/>
                <a:cs typeface="Times New Roman"/>
              </a:rPr>
              <a:t>TỪ</a:t>
            </a:r>
            <a:endParaRPr sz="1800" dirty="0">
              <a:latin typeface="Times New Roman"/>
              <a:cs typeface="Times New Roman"/>
            </a:endParaRPr>
          </a:p>
          <a:p>
            <a:pPr marL="12700" marR="5080" lvl="1">
              <a:lnSpc>
                <a:spcPct val="124400"/>
              </a:lnSpc>
              <a:buFont typeface="Times New Roman"/>
              <a:buAutoNum type="arabicPeriod"/>
              <a:tabLst>
                <a:tab pos="258445" algn="l"/>
              </a:tabLst>
            </a:pP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nghĩa,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nhưng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phần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ngôn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ngữ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nghĩa.</a:t>
            </a:r>
          </a:p>
          <a:p>
            <a:pPr marL="12700" marR="5080">
              <a:lnSpc>
                <a:spcPct val="12460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Chuyển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tăng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thêm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 </a:t>
            </a:r>
            <a:r>
              <a:rPr sz="1800" dirty="0">
                <a:latin typeface="Times New Roman"/>
                <a:cs typeface="Times New Roman"/>
              </a:rPr>
              <a:t>nhằm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tạo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nhiều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Ví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dụ: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5" dirty="0">
                <a:latin typeface="Times New Roman"/>
                <a:cs typeface="Times New Roman"/>
              </a:rPr>
              <a:t> “chân”</a:t>
            </a:r>
            <a:r>
              <a:rPr sz="1800" dirty="0">
                <a:latin typeface="Times New Roman"/>
                <a:cs typeface="Times New Roman"/>
              </a:rPr>
              <a:t> có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nghĩa: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buAutoNum type="arabicParenBoth"/>
              <a:tabLst>
                <a:tab pos="351155" algn="l"/>
              </a:tabLst>
            </a:pPr>
            <a:r>
              <a:rPr sz="1800" dirty="0">
                <a:latin typeface="Times New Roman"/>
                <a:cs typeface="Times New Roman"/>
              </a:rPr>
              <a:t>Bộ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phận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dưới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hay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nâng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đỡ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chuyển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thân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thể: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trái,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đi.</a:t>
            </a:r>
          </a:p>
          <a:p>
            <a:pPr marL="12700" marR="8890">
              <a:lnSpc>
                <a:spcPct val="124400"/>
              </a:lnSpc>
              <a:spcBef>
                <a:spcPts val="15"/>
              </a:spcBef>
              <a:buAutoNum type="arabicParenBoth"/>
              <a:tabLst>
                <a:tab pos="351155" algn="l"/>
              </a:tabLst>
            </a:pP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người,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biểu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trưng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cương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vị,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thế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tập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tổ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chức: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quản</a:t>
            </a:r>
            <a:r>
              <a:rPr sz="1800" spc="-5" dirty="0">
                <a:latin typeface="Times New Roman"/>
                <a:cs typeface="Times New Roman"/>
              </a:rPr>
              <a:t> trị.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5"/>
              </a:spcBef>
              <a:buAutoNum type="arabicParenBoth"/>
              <a:tabLst>
                <a:tab pos="351155" algn="l"/>
              </a:tabLst>
            </a:pP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phần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bốn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chia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ra: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đụng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lợn,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chia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cho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mỗi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chân.</a:t>
            </a:r>
            <a:endParaRPr sz="1800" dirty="0">
              <a:latin typeface="Times New Roman"/>
              <a:cs typeface="Times New Roman"/>
            </a:endParaRPr>
          </a:p>
          <a:p>
            <a:pPr marL="12700" marR="7620">
              <a:lnSpc>
                <a:spcPct val="124400"/>
              </a:lnSpc>
              <a:spcBef>
                <a:spcPts val="10"/>
              </a:spcBef>
              <a:buAutoNum type="arabicParenBoth"/>
              <a:tabLst>
                <a:tab pos="332740" algn="l"/>
              </a:tabLst>
            </a:pPr>
            <a:r>
              <a:rPr sz="1800" spc="-5" dirty="0">
                <a:latin typeface="Times New Roman"/>
                <a:cs typeface="Times New Roman"/>
              </a:rPr>
              <a:t>Phần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cuối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cùng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để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đỡ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hoặc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bám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chắc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trên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nền: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bàn,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-5" dirty="0">
                <a:latin typeface="Times New Roman"/>
                <a:cs typeface="Times New Roman"/>
              </a:rPr>
              <a:t> kiềng.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5" dirty="0">
                <a:latin typeface="Times New Roman"/>
                <a:cs typeface="Times New Roman"/>
              </a:rPr>
              <a:t> Các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“chân”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chuyển 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mối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hệ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nhau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(quan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hệ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tương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dụ;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hệ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tiệm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cận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dụ).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Chẳng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hạn,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chuyển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“chân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người”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“chân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bàn,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núi”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dựa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mối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hệ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tương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(chân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người,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bàn,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giống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nhau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vị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trí,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chức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năng)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chuyển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chỉ </a:t>
            </a:r>
            <a:r>
              <a:rPr sz="1800" spc="-5" dirty="0">
                <a:latin typeface="Times New Roman"/>
                <a:cs typeface="Times New Roman"/>
              </a:rPr>
              <a:t>“người” trong </a:t>
            </a:r>
            <a:r>
              <a:rPr sz="1800" dirty="0">
                <a:latin typeface="Times New Roman"/>
                <a:cs typeface="Times New Roman"/>
              </a:rPr>
              <a:t>“có chân trong Ban quản </a:t>
            </a:r>
            <a:r>
              <a:rPr sz="1800" spc="-5" dirty="0">
                <a:latin typeface="Times New Roman"/>
                <a:cs typeface="Times New Roman"/>
              </a:rPr>
              <a:t>trị” </a:t>
            </a:r>
            <a:r>
              <a:rPr sz="1800" dirty="0">
                <a:latin typeface="Times New Roman"/>
                <a:cs typeface="Times New Roman"/>
              </a:rPr>
              <a:t>là dựa vào quan </a:t>
            </a:r>
            <a:r>
              <a:rPr sz="1800" spc="-5" dirty="0">
                <a:latin typeface="Times New Roman"/>
                <a:cs typeface="Times New Roman"/>
              </a:rPr>
              <a:t>hệ tiệm </a:t>
            </a:r>
            <a:r>
              <a:rPr sz="1800" dirty="0">
                <a:latin typeface="Times New Roman"/>
                <a:cs typeface="Times New Roman"/>
              </a:rPr>
              <a:t>cận </a:t>
            </a:r>
            <a:r>
              <a:rPr sz="1800" spc="-5" dirty="0">
                <a:latin typeface="Times New Roman"/>
                <a:cs typeface="Times New Roman"/>
              </a:rPr>
              <a:t>(“người” </a:t>
            </a:r>
            <a:r>
              <a:rPr sz="1800" dirty="0">
                <a:latin typeface="Times New Roman"/>
                <a:cs typeface="Times New Roman"/>
              </a:rPr>
              <a:t>và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“chân”</a:t>
            </a:r>
            <a:r>
              <a:rPr sz="1800" dirty="0">
                <a:latin typeface="Times New Roman"/>
                <a:cs typeface="Times New Roman"/>
              </a:rPr>
              <a:t> luôn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đôi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nhau).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b="1" dirty="0">
                <a:latin typeface="Times New Roman"/>
                <a:cs typeface="Times New Roman"/>
              </a:rPr>
              <a:t>2.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 </a:t>
            </a: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nhiều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dirty="0">
                <a:latin typeface="Times New Roman"/>
                <a:cs typeface="Times New Roman"/>
              </a:rPr>
              <a:t> chia</a:t>
            </a:r>
            <a:r>
              <a:rPr sz="1800" spc="-5" dirty="0">
                <a:latin typeface="Times New Roman"/>
                <a:cs typeface="Times New Roman"/>
              </a:rPr>
              <a:t> thành: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500"/>
              </a:lnSpc>
              <a:spcBef>
                <a:spcPts val="15"/>
              </a:spcBef>
              <a:buFont typeface="Times New Roman"/>
              <a:buChar char="-"/>
              <a:tabLst>
                <a:tab pos="1473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Nghĩa </a:t>
            </a:r>
            <a:r>
              <a:rPr sz="1800" b="1" dirty="0">
                <a:latin typeface="Times New Roman"/>
                <a:cs typeface="Times New Roman"/>
              </a:rPr>
              <a:t>gốc </a:t>
            </a:r>
            <a:r>
              <a:rPr sz="1800" spc="-10" dirty="0">
                <a:latin typeface="Times New Roman"/>
                <a:cs typeface="Times New Roman"/>
              </a:rPr>
              <a:t>(còn </a:t>
            </a:r>
            <a:r>
              <a:rPr sz="1800" dirty="0">
                <a:latin typeface="Times New Roman"/>
                <a:cs typeface="Times New Roman"/>
              </a:rPr>
              <a:t>gọi là </a:t>
            </a:r>
            <a:r>
              <a:rPr sz="1800" spc="-5" dirty="0">
                <a:latin typeface="Times New Roman"/>
                <a:cs typeface="Times New Roman"/>
              </a:rPr>
              <a:t>nghĩa chính, nghĩa đen): </a:t>
            </a:r>
            <a:r>
              <a:rPr sz="1800" dirty="0">
                <a:latin typeface="Times New Roman"/>
                <a:cs typeface="Times New Roman"/>
              </a:rPr>
              <a:t>là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dirty="0">
                <a:latin typeface="Times New Roman"/>
                <a:cs typeface="Times New Roman"/>
              </a:rPr>
              <a:t>làm cơ </a:t>
            </a:r>
            <a:r>
              <a:rPr sz="1800" spc="5" dirty="0">
                <a:latin typeface="Times New Roman"/>
                <a:cs typeface="Times New Roman"/>
              </a:rPr>
              <a:t>sở </a:t>
            </a:r>
            <a:r>
              <a:rPr sz="1800" dirty="0">
                <a:latin typeface="Times New Roman"/>
                <a:cs typeface="Times New Roman"/>
              </a:rPr>
              <a:t>để </a:t>
            </a:r>
            <a:r>
              <a:rPr sz="1800" spc="-5" dirty="0">
                <a:latin typeface="Times New Roman"/>
                <a:cs typeface="Times New Roman"/>
              </a:rPr>
              <a:t>chuyển nghĩa, </a:t>
            </a:r>
            <a:r>
              <a:rPr sz="1800" dirty="0">
                <a:latin typeface="Times New Roman"/>
                <a:cs typeface="Times New Roman"/>
              </a:rPr>
              <a:t>hình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 </a:t>
            </a:r>
            <a:r>
              <a:rPr sz="1800" spc="-5" dirty="0">
                <a:latin typeface="Times New Roman"/>
                <a:cs typeface="Times New Roman"/>
              </a:rPr>
              <a:t>các nghĩa </a:t>
            </a:r>
            <a:r>
              <a:rPr sz="1800" dirty="0">
                <a:latin typeface="Times New Roman"/>
                <a:cs typeface="Times New Roman"/>
              </a:rPr>
              <a:t>khác (trong </a:t>
            </a:r>
            <a:r>
              <a:rPr sz="1800" spc="10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“chân” nghĩa </a:t>
            </a:r>
            <a:r>
              <a:rPr sz="1800" dirty="0">
                <a:latin typeface="Times New Roman"/>
                <a:cs typeface="Times New Roman"/>
              </a:rPr>
              <a:t>đầu tiên “bộ </a:t>
            </a:r>
            <a:r>
              <a:rPr sz="1800" spc="-5" dirty="0">
                <a:latin typeface="Times New Roman"/>
                <a:cs typeface="Times New Roman"/>
              </a:rPr>
              <a:t>phận </a:t>
            </a:r>
            <a:r>
              <a:rPr sz="1800" spc="-10" dirty="0">
                <a:latin typeface="Times New Roman"/>
                <a:cs typeface="Times New Roman"/>
              </a:rPr>
              <a:t>dưới </a:t>
            </a:r>
            <a:r>
              <a:rPr sz="1800" dirty="0">
                <a:latin typeface="Times New Roman"/>
                <a:cs typeface="Times New Roman"/>
              </a:rPr>
              <a:t>cùng của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hay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-5" dirty="0">
                <a:latin typeface="Times New Roman"/>
                <a:cs typeface="Times New Roman"/>
              </a:rPr>
              <a:t> vật,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nâng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đỡ và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chuyển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thể” </a:t>
            </a:r>
            <a:r>
              <a:rPr sz="1800" dirty="0">
                <a:latin typeface="Times New Roman"/>
                <a:cs typeface="Times New Roman"/>
              </a:rPr>
              <a:t>là nghĩa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gốc)</a:t>
            </a:r>
          </a:p>
          <a:p>
            <a:pPr marL="12700" marR="6350" algn="just">
              <a:lnSpc>
                <a:spcPts val="2700"/>
              </a:lnSpc>
              <a:spcBef>
                <a:spcPts val="165"/>
              </a:spcBef>
              <a:buFont typeface="Times New Roman"/>
              <a:buChar char="-"/>
              <a:tabLst>
                <a:tab pos="158115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Nghĩa chuyển </a:t>
            </a:r>
            <a:r>
              <a:rPr sz="1800" dirty="0">
                <a:latin typeface="Times New Roman"/>
                <a:cs typeface="Times New Roman"/>
              </a:rPr>
              <a:t>(còn gọi là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dirty="0">
                <a:latin typeface="Times New Roman"/>
                <a:cs typeface="Times New Roman"/>
              </a:rPr>
              <a:t>phụ, </a:t>
            </a:r>
            <a:r>
              <a:rPr sz="1800" spc="-5" dirty="0">
                <a:latin typeface="Times New Roman"/>
                <a:cs typeface="Times New Roman"/>
              </a:rPr>
              <a:t>nghĩa bóng): </a:t>
            </a:r>
            <a:r>
              <a:rPr sz="1800" dirty="0">
                <a:latin typeface="Times New Roman"/>
                <a:cs typeface="Times New Roman"/>
              </a:rPr>
              <a:t>là nghĩa được hình thành trên cơ sở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Ngoài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ra,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của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các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bị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chế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phạm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sử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dụng,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chương,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thuật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ngữ,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địa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phương…Ví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“đẹp”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hoa</a:t>
            </a:r>
            <a:endParaRPr sz="180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ts val="2700"/>
              </a:lnSpc>
              <a:spcBef>
                <a:spcPts val="165"/>
              </a:spcBef>
            </a:pPr>
            <a:r>
              <a:rPr sz="1800" dirty="0">
                <a:latin typeface="Times New Roman"/>
                <a:cs typeface="Times New Roman"/>
              </a:rPr>
              <a:t>là nghĩa </a:t>
            </a:r>
            <a:r>
              <a:rPr sz="1800" spc="-5" dirty="0">
                <a:latin typeface="Times New Roman"/>
                <a:cs typeface="Times New Roman"/>
              </a:rPr>
              <a:t>văn chương; </a:t>
            </a:r>
            <a:r>
              <a:rPr sz="1800" dirty="0">
                <a:latin typeface="Times New Roman"/>
                <a:cs typeface="Times New Roman"/>
              </a:rPr>
              <a:t>nghĩa “hợp chất </a:t>
            </a:r>
            <a:r>
              <a:rPr sz="1800" spc="-5" dirty="0">
                <a:latin typeface="Times New Roman"/>
                <a:cs typeface="Times New Roman"/>
              </a:rPr>
              <a:t>mà </a:t>
            </a:r>
            <a:r>
              <a:rPr sz="1800" dirty="0">
                <a:latin typeface="Times New Roman"/>
                <a:cs typeface="Times New Roman"/>
              </a:rPr>
              <a:t>phân </a:t>
            </a:r>
            <a:r>
              <a:rPr sz="1800" spc="-5" dirty="0">
                <a:latin typeface="Times New Roman"/>
                <a:cs typeface="Times New Roman"/>
              </a:rPr>
              <a:t>từ </a:t>
            </a:r>
            <a:r>
              <a:rPr sz="1800" dirty="0">
                <a:latin typeface="Times New Roman"/>
                <a:cs typeface="Times New Roman"/>
              </a:rPr>
              <a:t>gồm có một </a:t>
            </a:r>
            <a:r>
              <a:rPr sz="1800" spc="-5" dirty="0">
                <a:latin typeface="Times New Roman"/>
                <a:cs typeface="Times New Roman"/>
              </a:rPr>
              <a:t>hay </a:t>
            </a:r>
            <a:r>
              <a:rPr sz="1800" dirty="0">
                <a:latin typeface="Times New Roman"/>
                <a:cs typeface="Times New Roman"/>
              </a:rPr>
              <a:t>nhiều </a:t>
            </a:r>
            <a:r>
              <a:rPr sz="1800" spc="-5" dirty="0">
                <a:latin typeface="Times New Roman"/>
                <a:cs typeface="Times New Roman"/>
              </a:rPr>
              <a:t>nguyên </a:t>
            </a:r>
            <a:r>
              <a:rPr sz="1800" dirty="0">
                <a:latin typeface="Times New Roman"/>
                <a:cs typeface="Times New Roman"/>
              </a:rPr>
              <a:t>tử kim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loại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liên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kết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nhiều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axit”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muối</a:t>
            </a:r>
            <a:r>
              <a:rPr sz="1800" b="1" i="1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thuật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ngữ;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“tốt”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</a:p>
          <a:p>
            <a:pPr marL="12700" algn="just">
              <a:lnSpc>
                <a:spcPct val="100000"/>
              </a:lnSpc>
              <a:spcBef>
                <a:spcPts val="350"/>
              </a:spcBef>
            </a:pPr>
            <a:r>
              <a:rPr sz="1800" b="1" i="1" spc="-5" dirty="0">
                <a:latin typeface="Times New Roman"/>
                <a:cs typeface="Times New Roman"/>
              </a:rPr>
              <a:t>ngon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địa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phương…Cần </a:t>
            </a:r>
            <a:r>
              <a:rPr sz="1800" dirty="0">
                <a:latin typeface="Times New Roman"/>
                <a:cs typeface="Times New Roman"/>
              </a:rPr>
              <a:t>lưu ý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dirty="0">
                <a:latin typeface="Times New Roman"/>
                <a:cs typeface="Times New Roman"/>
              </a:rPr>
              <a:t> nét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đọc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 tạo </a:t>
            </a:r>
            <a:r>
              <a:rPr sz="1800" spc="-5" dirty="0">
                <a:latin typeface="Times New Roman"/>
                <a:cs typeface="Times New Roman"/>
              </a:rPr>
              <a:t>lập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bản.</a:t>
            </a:r>
          </a:p>
          <a:p>
            <a:pPr marL="12700" marR="5715" algn="just">
              <a:lnSpc>
                <a:spcPts val="2690"/>
              </a:lnSpc>
              <a:spcBef>
                <a:spcPts val="175"/>
              </a:spcBef>
            </a:pPr>
            <a:r>
              <a:rPr sz="1800" b="1" dirty="0">
                <a:latin typeface="Times New Roman"/>
                <a:cs typeface="Times New Roman"/>
              </a:rPr>
              <a:t>3. </a:t>
            </a:r>
            <a:r>
              <a:rPr sz="1800" spc="-5" dirty="0">
                <a:latin typeface="Times New Roman"/>
                <a:cs typeface="Times New Roman"/>
              </a:rPr>
              <a:t>Để hiểu </a:t>
            </a:r>
            <a:r>
              <a:rPr sz="1800" dirty="0">
                <a:latin typeface="Times New Roman"/>
                <a:cs typeface="Times New Roman"/>
              </a:rPr>
              <a:t>đúng nghĩa </a:t>
            </a:r>
            <a:r>
              <a:rPr sz="1800" spc="-5" dirty="0">
                <a:latin typeface="Times New Roman"/>
                <a:cs typeface="Times New Roman"/>
              </a:rPr>
              <a:t>của </a:t>
            </a: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nhiều </a:t>
            </a:r>
            <a:r>
              <a:rPr sz="1800" dirty="0">
                <a:latin typeface="Times New Roman"/>
                <a:cs typeface="Times New Roman"/>
              </a:rPr>
              <a:t>nghĩa, </a:t>
            </a:r>
            <a:r>
              <a:rPr sz="1800" spc="-5" dirty="0">
                <a:latin typeface="Times New Roman"/>
                <a:cs typeface="Times New Roman"/>
              </a:rPr>
              <a:t>phải đặt </a:t>
            </a:r>
            <a:r>
              <a:rPr sz="1800" dirty="0">
                <a:latin typeface="Times New Roman"/>
                <a:cs typeface="Times New Roman"/>
              </a:rPr>
              <a:t>từ trong ngữ </a:t>
            </a:r>
            <a:r>
              <a:rPr sz="1800" spc="-5" dirty="0">
                <a:latin typeface="Times New Roman"/>
                <a:cs typeface="Times New Roman"/>
              </a:rPr>
              <a:t>cảnh, trong </a:t>
            </a:r>
            <a:r>
              <a:rPr sz="1800" dirty="0">
                <a:latin typeface="Times New Roman"/>
                <a:cs typeface="Times New Roman"/>
              </a:rPr>
              <a:t>mối </a:t>
            </a:r>
            <a:r>
              <a:rPr sz="1800" spc="-5" dirty="0">
                <a:latin typeface="Times New Roman"/>
                <a:cs typeface="Times New Roman"/>
              </a:rPr>
              <a:t>quan </a:t>
            </a:r>
            <a:r>
              <a:rPr sz="1800" dirty="0">
                <a:latin typeface="Times New Roman"/>
                <a:cs typeface="Times New Roman"/>
              </a:rPr>
              <a:t>hệ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dirty="0">
                <a:latin typeface="Times New Roman"/>
                <a:cs typeface="Times New Roman"/>
              </a:rPr>
              <a:t> từ </a:t>
            </a:r>
            <a:r>
              <a:rPr sz="1800" spc="-5" dirty="0">
                <a:latin typeface="Times New Roman"/>
                <a:cs typeface="Times New Roman"/>
              </a:rPr>
              <a:t>khác, câu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dirty="0">
                <a:latin typeface="Times New Roman"/>
                <a:cs typeface="Times New Roman"/>
              </a:rPr>
              <a:t> văn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bản.</a:t>
            </a:r>
            <a:r>
              <a:rPr sz="1800" spc="-5" dirty="0">
                <a:latin typeface="Times New Roman"/>
                <a:cs typeface="Times New Roman"/>
              </a:rPr>
              <a:t> Ví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dụ: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“ăn”</a:t>
            </a:r>
            <a:r>
              <a:rPr sz="1800" dirty="0">
                <a:latin typeface="Times New Roman"/>
                <a:cs typeface="Times New Roman"/>
              </a:rPr>
              <a:t> là 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</a:t>
            </a:r>
            <a:r>
              <a:rPr sz="1800" dirty="0">
                <a:latin typeface="Times New Roman"/>
                <a:cs typeface="Times New Roman"/>
              </a:rPr>
              <a:t> nhiều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dirty="0">
                <a:latin typeface="Times New Roman"/>
                <a:cs typeface="Times New Roman"/>
              </a:rPr>
              <a:t> (khoảng hơn 10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nghĩa),</a:t>
            </a:r>
            <a:r>
              <a:rPr sz="1800" dirty="0">
                <a:latin typeface="Times New Roman"/>
                <a:cs typeface="Times New Roman"/>
              </a:rPr>
              <a:t> nhưng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dirty="0">
                <a:latin typeface="Times New Roman"/>
                <a:cs typeface="Times New Roman"/>
              </a:rPr>
              <a:t> ngữ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cảnh</a:t>
            </a:r>
            <a:r>
              <a:rPr sz="1800" dirty="0">
                <a:latin typeface="Times New Roman"/>
                <a:cs typeface="Times New Roman"/>
              </a:rPr>
              <a:t> sau:</a:t>
            </a: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“Lễ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xong,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vua</a:t>
            </a:r>
            <a:r>
              <a:rPr sz="1800" spc="-5" dirty="0">
                <a:latin typeface="Times New Roman"/>
                <a:cs typeface="Times New Roman"/>
              </a:rPr>
              <a:t> cho</a:t>
            </a:r>
            <a:r>
              <a:rPr sz="1800" dirty="0">
                <a:latin typeface="Times New Roman"/>
                <a:cs typeface="Times New Roman"/>
              </a:rPr>
              <a:t> đem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bánh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 </a:t>
            </a:r>
            <a:r>
              <a:rPr sz="1800" spc="-5" dirty="0">
                <a:latin typeface="Times New Roman"/>
                <a:cs typeface="Times New Roman"/>
              </a:rPr>
              <a:t>quần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thần.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tấm tắc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khen</a:t>
            </a:r>
            <a:r>
              <a:rPr sz="1800" spc="-5" dirty="0">
                <a:latin typeface="Times New Roman"/>
                <a:cs typeface="Times New Roman"/>
              </a:rPr>
              <a:t> ngon”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7540" cy="54933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461009" algn="ctr">
              <a:lnSpc>
                <a:spcPct val="100000"/>
              </a:lnSpc>
              <a:spcBef>
                <a:spcPts val="625"/>
              </a:spcBef>
            </a:pPr>
            <a:r>
              <a:rPr sz="1800" spc="-5" dirty="0">
                <a:latin typeface="Times New Roman"/>
                <a:cs typeface="Times New Roman"/>
              </a:rPr>
              <a:t>(Bánh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chưng,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bánh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giầy)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“ăn”</a:t>
            </a:r>
            <a:r>
              <a:rPr sz="1800" dirty="0">
                <a:latin typeface="Times New Roman"/>
                <a:cs typeface="Times New Roman"/>
              </a:rPr>
              <a:t> trở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xác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định,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hoạt</a:t>
            </a:r>
            <a:r>
              <a:rPr sz="1800" dirty="0">
                <a:latin typeface="Times New Roman"/>
                <a:cs typeface="Times New Roman"/>
              </a:rPr>
              <a:t> động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đưa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(dạng</a:t>
            </a:r>
            <a:r>
              <a:rPr sz="1800" dirty="0">
                <a:latin typeface="Times New Roman"/>
                <a:cs typeface="Times New Roman"/>
              </a:rPr>
              <a:t> rắn) </a:t>
            </a:r>
            <a:r>
              <a:rPr sz="1800" spc="-5" dirty="0">
                <a:latin typeface="Times New Roman"/>
                <a:cs typeface="Times New Roman"/>
              </a:rPr>
              <a:t>vào</a:t>
            </a:r>
            <a:r>
              <a:rPr sz="1800" dirty="0">
                <a:latin typeface="Times New Roman"/>
                <a:cs typeface="Times New Roman"/>
              </a:rPr>
              <a:t> miệng.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latin typeface="Times New Roman"/>
                <a:cs typeface="Times New Roman"/>
              </a:rPr>
              <a:t>B.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CÁC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DẠNG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BÀI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TẬP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1800" spc="-5" dirty="0">
                <a:latin typeface="Times New Roman"/>
                <a:cs typeface="Times New Roman"/>
              </a:rPr>
              <a:t>.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i="1" dirty="0">
                <a:latin typeface="Times New Roman"/>
                <a:cs typeface="Times New Roman"/>
              </a:rPr>
              <a:t>:</a:t>
            </a:r>
            <a:r>
              <a:rPr sz="1800" i="1" spc="2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bàn,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ghế,</a:t>
            </a:r>
            <a:r>
              <a:rPr sz="1800" b="1" i="1" spc="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giường,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tủ</a:t>
            </a:r>
            <a:r>
              <a:rPr sz="1800" b="1" i="1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dirty="0">
                <a:latin typeface="Times New Roman"/>
                <a:cs typeface="Times New Roman"/>
              </a:rPr>
              <a:t> nêu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đặc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điểm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dáng,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liệu,</a:t>
            </a:r>
            <a:r>
              <a:rPr sz="1800" dirty="0">
                <a:latin typeface="Times New Roman"/>
                <a:cs typeface="Times New Roman"/>
              </a:rPr>
              <a:t> công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dụng.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Tham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khảo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giải nghĩa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sau: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ts val="2690"/>
              </a:lnSpc>
              <a:spcBef>
                <a:spcPts val="175"/>
              </a:spcBef>
              <a:buChar char="-"/>
              <a:tabLst>
                <a:tab pos="146050" algn="l"/>
              </a:tabLst>
            </a:pPr>
            <a:r>
              <a:rPr sz="1800" dirty="0">
                <a:latin typeface="Times New Roman"/>
                <a:cs typeface="Times New Roman"/>
              </a:rPr>
              <a:t>bàn: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phẳng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10" dirty="0">
                <a:latin typeface="Times New Roman"/>
                <a:cs typeface="Times New Roman"/>
              </a:rPr>
              <a:t> vật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liệu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cứng,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 </a:t>
            </a:r>
            <a:r>
              <a:rPr sz="1800" spc="-5" dirty="0">
                <a:latin typeface="Times New Roman"/>
                <a:cs typeface="Times New Roman"/>
              </a:rPr>
              <a:t>bày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trí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đạc,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sách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vở,</a:t>
            </a:r>
            <a:r>
              <a:rPr sz="1800" dirty="0">
                <a:latin typeface="Times New Roman"/>
                <a:cs typeface="Times New Roman"/>
              </a:rPr>
              <a:t> thức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ăn.</a:t>
            </a:r>
          </a:p>
          <a:p>
            <a:pPr marL="161925" indent="-149860">
              <a:lnSpc>
                <a:spcPct val="100000"/>
              </a:lnSpc>
              <a:spcBef>
                <a:spcPts val="350"/>
              </a:spcBef>
              <a:buChar char="-"/>
              <a:tabLst>
                <a:tab pos="162560" algn="l"/>
              </a:tabLst>
            </a:pPr>
            <a:r>
              <a:rPr sz="1800" spc="-5" dirty="0">
                <a:latin typeface="Times New Roman"/>
                <a:cs typeface="Times New Roman"/>
              </a:rPr>
              <a:t>ghế: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mặt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phẳng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chân,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liệu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cứng,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dùng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chỗ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tựa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-5" dirty="0">
                <a:latin typeface="Times New Roman"/>
                <a:cs typeface="Times New Roman"/>
              </a:rPr>
              <a:t> ngồi </a:t>
            </a:r>
            <a:r>
              <a:rPr sz="1800" spc="-10" dirty="0">
                <a:latin typeface="Times New Roman"/>
                <a:cs typeface="Times New Roman"/>
              </a:rPr>
              <a:t>vào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đó.</a:t>
            </a:r>
          </a:p>
          <a:p>
            <a:pPr marL="12700" marR="6350">
              <a:lnSpc>
                <a:spcPct val="124400"/>
              </a:lnSpc>
              <a:buChar char="-"/>
              <a:tabLst>
                <a:tab pos="151765" algn="l"/>
              </a:tabLst>
            </a:pPr>
            <a:r>
              <a:rPr sz="1800" spc="-5" dirty="0">
                <a:latin typeface="Times New Roman"/>
                <a:cs typeface="Times New Roman"/>
              </a:rPr>
              <a:t>giường: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dùng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phẳng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liệu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cứng,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chỗ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tựa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ta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nằm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nghỉ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ngơi.</a:t>
            </a:r>
          </a:p>
          <a:p>
            <a:pPr marL="12700" marR="5715">
              <a:lnSpc>
                <a:spcPct val="124400"/>
              </a:lnSpc>
              <a:spcBef>
                <a:spcPts val="5"/>
              </a:spcBef>
              <a:buChar char="-"/>
              <a:tabLst>
                <a:tab pos="144145" algn="l"/>
              </a:tabLst>
            </a:pPr>
            <a:r>
              <a:rPr sz="1800" dirty="0">
                <a:latin typeface="Times New Roman"/>
                <a:cs typeface="Times New Roman"/>
              </a:rPr>
              <a:t>tủ: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khoang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(ngăn)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chứa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đựng,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liệu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cứng,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chứa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đựng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đồ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đạc.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7540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từ: </a:t>
            </a:r>
            <a:r>
              <a:rPr sz="1800" b="1" i="1" spc="-5" dirty="0">
                <a:latin typeface="Times New Roman"/>
                <a:cs typeface="Times New Roman"/>
              </a:rPr>
              <a:t>nướng,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lược,</a:t>
            </a:r>
            <a:r>
              <a:rPr sz="1800" b="1" i="1" dirty="0">
                <a:latin typeface="Times New Roman"/>
                <a:cs typeface="Times New Roman"/>
              </a:rPr>
              <a:t> xào</a:t>
            </a:r>
            <a:r>
              <a:rPr sz="1800" i="1" dirty="0">
                <a:latin typeface="Times New Roman"/>
                <a:cs typeface="Times New Roman"/>
              </a:rPr>
              <a:t>,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mục</a:t>
            </a:r>
            <a:r>
              <a:rPr sz="1800" spc="-5" dirty="0">
                <a:latin typeface="Times New Roman"/>
                <a:cs typeface="Times New Roman"/>
              </a:rPr>
              <a:t> đích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cách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thức.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Tham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khảo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giải nghĩa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sau: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40"/>
              </a:spcBef>
              <a:buChar char="-"/>
              <a:tabLst>
                <a:tab pos="147320" algn="l"/>
              </a:tabLst>
            </a:pPr>
            <a:r>
              <a:rPr sz="1800" spc="-5" dirty="0">
                <a:latin typeface="Times New Roman"/>
                <a:cs typeface="Times New Roman"/>
              </a:rPr>
              <a:t>nướng:</a:t>
            </a:r>
            <a:r>
              <a:rPr sz="1800" dirty="0">
                <a:latin typeface="Times New Roman"/>
                <a:cs typeface="Times New Roman"/>
              </a:rPr>
              <a:t> làm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 </a:t>
            </a:r>
            <a:r>
              <a:rPr sz="1800" spc="-5" dirty="0">
                <a:latin typeface="Times New Roman"/>
                <a:cs typeface="Times New Roman"/>
              </a:rPr>
              <a:t>thức</a:t>
            </a:r>
            <a:r>
              <a:rPr sz="1800" dirty="0">
                <a:latin typeface="Times New Roman"/>
                <a:cs typeface="Times New Roman"/>
              </a:rPr>
              <a:t> 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trực tiếp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 </a:t>
            </a:r>
            <a:r>
              <a:rPr sz="1800" dirty="0">
                <a:latin typeface="Times New Roman"/>
                <a:cs typeface="Times New Roman"/>
              </a:rPr>
              <a:t>lửa.</a:t>
            </a:r>
          </a:p>
          <a:p>
            <a:pPr marL="12700" marR="5080">
              <a:lnSpc>
                <a:spcPct val="124400"/>
              </a:lnSpc>
              <a:spcBef>
                <a:spcPts val="5"/>
              </a:spcBef>
              <a:buChar char="-"/>
              <a:tabLst>
                <a:tab pos="136525" algn="l"/>
              </a:tabLst>
            </a:pPr>
            <a:r>
              <a:rPr sz="1800" spc="-5" dirty="0">
                <a:latin typeface="Times New Roman"/>
                <a:cs typeface="Times New Roman"/>
              </a:rPr>
              <a:t>luộc: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thức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ăn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sử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nhiệt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thông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môi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trường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nhiệt là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5" dirty="0">
                <a:latin typeface="Times New Roman"/>
                <a:cs typeface="Times New Roman"/>
              </a:rPr>
              <a:t> nồi.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30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rang: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dirty="0">
                <a:latin typeface="Times New Roman"/>
                <a:cs typeface="Times New Roman"/>
              </a:rPr>
              <a:t> chín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ăn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dirty="0">
                <a:latin typeface="Times New Roman"/>
                <a:cs typeface="Times New Roman"/>
              </a:rPr>
              <a:t> đảo </a:t>
            </a:r>
            <a:r>
              <a:rPr sz="1800" spc="-10" dirty="0">
                <a:latin typeface="Times New Roman"/>
                <a:cs typeface="Times New Roman"/>
              </a:rPr>
              <a:t>đi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đảo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chảo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khô.</a:t>
            </a:r>
          </a:p>
          <a:p>
            <a:pPr marL="146685" indent="-134620">
              <a:lnSpc>
                <a:spcPct val="100000"/>
              </a:lnSpc>
              <a:spcBef>
                <a:spcPts val="540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xào: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dirty="0">
                <a:latin typeface="Times New Roman"/>
                <a:cs typeface="Times New Roman"/>
              </a:rPr>
              <a:t> nấu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đảo lộn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thức</a:t>
            </a:r>
            <a:r>
              <a:rPr sz="1800" dirty="0">
                <a:latin typeface="Times New Roman"/>
                <a:cs typeface="Times New Roman"/>
              </a:rPr>
              <a:t> 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ít dầu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ăn</a:t>
            </a: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Char char="-"/>
            </a:pPr>
            <a:endParaRPr sz="23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1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3.</a:t>
            </a:r>
            <a:r>
              <a:rPr sz="1800" b="1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Điền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từ: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cười</a:t>
            </a:r>
            <a:r>
              <a:rPr sz="1800" b="1" i="1" spc="12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nụ,</a:t>
            </a:r>
            <a:r>
              <a:rPr sz="1800" b="1" i="1" spc="114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cười</a:t>
            </a:r>
            <a:r>
              <a:rPr sz="1800" b="1" i="1" spc="12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góp,</a:t>
            </a:r>
            <a:r>
              <a:rPr sz="1800" b="1" i="1" spc="12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cười</a:t>
            </a:r>
            <a:r>
              <a:rPr sz="1800" b="1" i="1" spc="114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xòa,</a:t>
            </a:r>
            <a:r>
              <a:rPr sz="1800" b="1" i="1" spc="12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cười</a:t>
            </a:r>
            <a:r>
              <a:rPr sz="1800" b="1" i="1" spc="114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trừ,</a:t>
            </a:r>
            <a:r>
              <a:rPr sz="1800" b="1" i="1" spc="114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cười</a:t>
            </a:r>
            <a:r>
              <a:rPr sz="1800" b="1" i="1" spc="12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mát</a:t>
            </a:r>
            <a:r>
              <a:rPr sz="1800" b="1" i="1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chỗ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chấm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thích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hợp.</a:t>
            </a:r>
          </a:p>
          <a:p>
            <a:pPr marL="146685" indent="-134620">
              <a:lnSpc>
                <a:spcPct val="100000"/>
              </a:lnSpc>
              <a:spcBef>
                <a:spcPts val="540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………: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 theo người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khác.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30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………:</a:t>
            </a:r>
            <a:r>
              <a:rPr sz="1800" spc="-5" dirty="0">
                <a:latin typeface="Times New Roman"/>
                <a:cs typeface="Times New Roman"/>
              </a:rPr>
              <a:t> cười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nhếch </a:t>
            </a:r>
            <a:r>
              <a:rPr sz="1800" dirty="0">
                <a:latin typeface="Times New Roman"/>
                <a:cs typeface="Times New Roman"/>
              </a:rPr>
              <a:t>mép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5" dirty="0">
                <a:latin typeface="Times New Roman"/>
                <a:cs typeface="Times New Roman"/>
              </a:rPr>
              <a:t>vẻ </a:t>
            </a:r>
            <a:r>
              <a:rPr sz="1800" dirty="0">
                <a:latin typeface="Times New Roman"/>
                <a:cs typeface="Times New Roman"/>
              </a:rPr>
              <a:t>khinh bỉ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hoặc</a:t>
            </a:r>
            <a:r>
              <a:rPr sz="1800" spc="-10" dirty="0">
                <a:latin typeface="Times New Roman"/>
                <a:cs typeface="Times New Roman"/>
              </a:rPr>
              <a:t> hờn</a:t>
            </a:r>
            <a:r>
              <a:rPr sz="1800" spc="-5" dirty="0">
                <a:latin typeface="Times New Roman"/>
                <a:cs typeface="Times New Roman"/>
              </a:rPr>
              <a:t> giận.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25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………: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chúm </a:t>
            </a:r>
            <a:r>
              <a:rPr sz="1800" dirty="0">
                <a:latin typeface="Times New Roman"/>
                <a:cs typeface="Times New Roman"/>
              </a:rPr>
              <a:t>môi</a:t>
            </a:r>
            <a:r>
              <a:rPr sz="1800" spc="-5" dirty="0">
                <a:latin typeface="Times New Roman"/>
                <a:cs typeface="Times New Roman"/>
              </a:rPr>
              <a:t> một cách</a:t>
            </a:r>
            <a:r>
              <a:rPr sz="1800" dirty="0">
                <a:latin typeface="Times New Roman"/>
                <a:cs typeface="Times New Roman"/>
              </a:rPr>
              <a:t> kín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đáo.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35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………: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 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khỏi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trả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trực </a:t>
            </a:r>
            <a:r>
              <a:rPr sz="1800" dirty="0">
                <a:latin typeface="Times New Roman"/>
                <a:cs typeface="Times New Roman"/>
              </a:rPr>
              <a:t>tiếp.</a:t>
            </a:r>
          </a:p>
          <a:p>
            <a:pPr marL="146685" indent="-134620">
              <a:lnSpc>
                <a:spcPct val="100000"/>
              </a:lnSpc>
              <a:spcBef>
                <a:spcPts val="525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………: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vui </a:t>
            </a:r>
            <a:r>
              <a:rPr sz="1800" dirty="0">
                <a:latin typeface="Times New Roman"/>
                <a:cs typeface="Times New Roman"/>
              </a:rPr>
              <a:t>vẻ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 </a:t>
            </a:r>
            <a:r>
              <a:rPr sz="1800" dirty="0">
                <a:latin typeface="Times New Roman"/>
                <a:cs typeface="Times New Roman"/>
              </a:rPr>
              <a:t>căng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thẳng.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7695565" cy="54933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Điền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sau: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30"/>
              </a:spcBef>
              <a:buFont typeface="Times New Roman"/>
              <a:buChar char="-"/>
              <a:tabLst>
                <a:tab pos="1473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cười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góp: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</a:t>
            </a:r>
            <a:r>
              <a:rPr sz="1800" spc="-5" dirty="0">
                <a:latin typeface="Times New Roman"/>
                <a:cs typeface="Times New Roman"/>
              </a:rPr>
              <a:t> khác.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25"/>
              </a:spcBef>
              <a:buFont typeface="Times New Roman"/>
              <a:buChar char="-"/>
              <a:tabLst>
                <a:tab pos="1473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cười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mát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nhếch</a:t>
            </a:r>
            <a:r>
              <a:rPr sz="1800" spc="-5" dirty="0">
                <a:latin typeface="Times New Roman"/>
                <a:cs typeface="Times New Roman"/>
              </a:rPr>
              <a:t> mép</a:t>
            </a:r>
            <a:r>
              <a:rPr sz="1800" dirty="0">
                <a:latin typeface="Times New Roman"/>
                <a:cs typeface="Times New Roman"/>
              </a:rPr>
              <a:t> có</a:t>
            </a:r>
            <a:r>
              <a:rPr sz="1800" spc="-5" dirty="0">
                <a:latin typeface="Times New Roman"/>
                <a:cs typeface="Times New Roman"/>
              </a:rPr>
              <a:t> vẻ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khinh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bỉ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hoặc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hờn </a:t>
            </a:r>
            <a:r>
              <a:rPr sz="1800" dirty="0">
                <a:latin typeface="Times New Roman"/>
                <a:cs typeface="Times New Roman"/>
              </a:rPr>
              <a:t>giận.</a:t>
            </a:r>
          </a:p>
          <a:p>
            <a:pPr marL="146685" indent="-134620">
              <a:lnSpc>
                <a:spcPct val="100000"/>
              </a:lnSpc>
              <a:spcBef>
                <a:spcPts val="540"/>
              </a:spcBef>
              <a:buFont typeface="Times New Roman"/>
              <a:buChar char="-"/>
              <a:tabLst>
                <a:tab pos="1473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cười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nụ</a:t>
            </a:r>
            <a:r>
              <a:rPr sz="1800" spc="-10" dirty="0">
                <a:latin typeface="Times New Roman"/>
                <a:cs typeface="Times New Roman"/>
              </a:rPr>
              <a:t>: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</a:t>
            </a:r>
            <a:r>
              <a:rPr sz="1800" dirty="0">
                <a:latin typeface="Times New Roman"/>
                <a:cs typeface="Times New Roman"/>
              </a:rPr>
              <a:t> chúm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môi một</a:t>
            </a:r>
            <a:r>
              <a:rPr sz="1800" spc="-5" dirty="0">
                <a:latin typeface="Times New Roman"/>
                <a:cs typeface="Times New Roman"/>
              </a:rPr>
              <a:t> cách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kín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đáo.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35"/>
              </a:spcBef>
              <a:buFont typeface="Times New Roman"/>
              <a:buChar char="-"/>
              <a:tabLst>
                <a:tab pos="1473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cười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trừ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khỏi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trực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tiếp.</a:t>
            </a:r>
          </a:p>
          <a:p>
            <a:pPr marL="146685" indent="-134620">
              <a:lnSpc>
                <a:spcPct val="100000"/>
              </a:lnSpc>
              <a:spcBef>
                <a:spcPts val="525"/>
              </a:spcBef>
              <a:buFont typeface="Times New Roman"/>
              <a:buChar char="-"/>
              <a:tabLst>
                <a:tab pos="1473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cười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xòa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5" dirty="0">
                <a:latin typeface="Times New Roman"/>
                <a:cs typeface="Times New Roman"/>
              </a:rPr>
              <a:t> cười</a:t>
            </a:r>
            <a:r>
              <a:rPr sz="1800" dirty="0">
                <a:latin typeface="Times New Roman"/>
                <a:cs typeface="Times New Roman"/>
              </a:rPr>
              <a:t> vui vẻ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tan</a:t>
            </a:r>
            <a:r>
              <a:rPr sz="1800" spc="-5" dirty="0">
                <a:latin typeface="Times New Roman"/>
                <a:cs typeface="Times New Roman"/>
              </a:rPr>
              <a:t> sự</a:t>
            </a:r>
            <a:r>
              <a:rPr sz="1800" dirty="0">
                <a:latin typeface="Times New Roman"/>
                <a:cs typeface="Times New Roman"/>
              </a:rPr>
              <a:t> căng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thẳng.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4.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sau:</a:t>
            </a:r>
          </a:p>
          <a:p>
            <a:pPr marL="229870" indent="-217804">
              <a:lnSpc>
                <a:spcPct val="100000"/>
              </a:lnSpc>
              <a:spcBef>
                <a:spcPts val="530"/>
              </a:spcBef>
              <a:buAutoNum type="alphaLcPeriod"/>
              <a:tabLst>
                <a:tab pos="230504" algn="l"/>
              </a:tabLst>
            </a:pPr>
            <a:r>
              <a:rPr sz="1800" spc="-5" dirty="0">
                <a:latin typeface="Times New Roman"/>
                <a:cs typeface="Times New Roman"/>
              </a:rPr>
              <a:t>Mẹ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mới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em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bàn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rất </a:t>
            </a:r>
            <a:r>
              <a:rPr sz="1800" spc="-5" dirty="0">
                <a:latin typeface="Times New Roman"/>
                <a:cs typeface="Times New Roman"/>
              </a:rPr>
              <a:t>đẹp.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lphaLcPeriod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Chúng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tôi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nhau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tổ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chức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 buổi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liên hoan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cuối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tuần.</a:t>
            </a:r>
            <a:endParaRPr sz="1800" dirty="0">
              <a:latin typeface="Times New Roman"/>
              <a:cs typeface="Times New Roman"/>
            </a:endParaRPr>
          </a:p>
          <a:p>
            <a:pPr marL="228600" indent="-216535">
              <a:lnSpc>
                <a:spcPct val="100000"/>
              </a:lnSpc>
              <a:spcBef>
                <a:spcPts val="525"/>
              </a:spcBef>
              <a:buAutoNum type="alphaLcPeriod"/>
              <a:tabLst>
                <a:tab pos="229235" algn="l"/>
              </a:tabLst>
            </a:pPr>
            <a:r>
              <a:rPr sz="1800" dirty="0">
                <a:latin typeface="Times New Roman"/>
                <a:cs typeface="Times New Roman"/>
              </a:rPr>
              <a:t>Tùng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làm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bóng </a:t>
            </a:r>
            <a:r>
              <a:rPr sz="1800" dirty="0">
                <a:latin typeface="Times New Roman"/>
                <a:cs typeface="Times New Roman"/>
              </a:rPr>
              <a:t>lớp </a:t>
            </a:r>
            <a:r>
              <a:rPr sz="1800" spc="-5" dirty="0">
                <a:latin typeface="Times New Roman"/>
                <a:cs typeface="Times New Roman"/>
              </a:rPr>
              <a:t>tôi.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- Hãy </a:t>
            </a:r>
            <a:r>
              <a:rPr sz="1800" spc="-5" dirty="0">
                <a:latin typeface="Times New Roman"/>
                <a:cs typeface="Times New Roman"/>
              </a:rPr>
              <a:t>giải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thích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5" dirty="0">
                <a:latin typeface="Times New Roman"/>
                <a:cs typeface="Times New Roman"/>
              </a:rPr>
              <a:t> “bàn”</a:t>
            </a:r>
            <a:r>
              <a:rPr sz="1800" dirty="0">
                <a:latin typeface="Times New Roman"/>
                <a:cs typeface="Times New Roman"/>
              </a:rPr>
              <a:t> trong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trường hợp?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25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Bàn </a:t>
            </a:r>
            <a:r>
              <a:rPr sz="1800" spc="-5" dirty="0">
                <a:latin typeface="Times New Roman"/>
                <a:cs typeface="Times New Roman"/>
              </a:rPr>
              <a:t>(1):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dùng </a:t>
            </a:r>
            <a:r>
              <a:rPr sz="1800" dirty="0">
                <a:latin typeface="Times New Roman"/>
                <a:cs typeface="Times New Roman"/>
              </a:rPr>
              <a:t>có mặt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phẳng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việc,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viết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lách, </a:t>
            </a:r>
            <a:r>
              <a:rPr sz="1800" spc="-5" dirty="0">
                <a:latin typeface="Times New Roman"/>
                <a:cs typeface="Times New Roman"/>
              </a:rPr>
              <a:t>đặt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khác.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35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Bàn </a:t>
            </a:r>
            <a:r>
              <a:rPr sz="1800" spc="-5" dirty="0">
                <a:latin typeface="Times New Roman"/>
                <a:cs typeface="Times New Roman"/>
              </a:rPr>
              <a:t>(2): </a:t>
            </a:r>
            <a:r>
              <a:rPr sz="1800" dirty="0">
                <a:latin typeface="Times New Roman"/>
                <a:cs typeface="Times New Roman"/>
              </a:rPr>
              <a:t>Trao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đổi,</a:t>
            </a:r>
            <a:r>
              <a:rPr sz="1800" dirty="0">
                <a:latin typeface="Times New Roman"/>
                <a:cs typeface="Times New Roman"/>
              </a:rPr>
              <a:t> thảo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luận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 </a:t>
            </a:r>
            <a:r>
              <a:rPr sz="1800" spc="-5" dirty="0">
                <a:latin typeface="Times New Roman"/>
                <a:cs typeface="Times New Roman"/>
              </a:rPr>
              <a:t>kiến với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nhau.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25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Bàn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(3):</a:t>
            </a:r>
            <a:r>
              <a:rPr sz="1800" dirty="0">
                <a:latin typeface="Times New Roman"/>
                <a:cs typeface="Times New Roman"/>
              </a:rPr>
              <a:t> Lần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bóng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lưới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thua</a:t>
            </a:r>
            <a:r>
              <a:rPr sz="1800" dirty="0">
                <a:latin typeface="Times New Roman"/>
                <a:cs typeface="Times New Roman"/>
              </a:rPr>
              <a:t> (dùng trong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thao</a:t>
            </a:r>
            <a:r>
              <a:rPr sz="1800" dirty="0">
                <a:latin typeface="Times New Roman"/>
                <a:cs typeface="Times New Roman"/>
              </a:rPr>
              <a:t> bóng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446849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5.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“mảnh”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sau:</a:t>
            </a:r>
            <a:endParaRPr sz="1800" dirty="0">
              <a:latin typeface="Times New Roman"/>
              <a:cs typeface="Times New Roman"/>
            </a:endParaRPr>
          </a:p>
          <a:p>
            <a:pPr marL="336550" indent="-324485">
              <a:lnSpc>
                <a:spcPct val="100000"/>
              </a:lnSpc>
              <a:spcBef>
                <a:spcPts val="530"/>
              </a:spcBef>
              <a:buAutoNum type="arabicParenBoth"/>
              <a:tabLst>
                <a:tab pos="337185" algn="l"/>
              </a:tabLst>
            </a:pPr>
            <a:r>
              <a:rPr sz="1800" spc="-5" dirty="0">
                <a:latin typeface="Times New Roman"/>
                <a:cs typeface="Times New Roman"/>
              </a:rPr>
              <a:t>Phần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nhỏ,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mỏng,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tách </a:t>
            </a:r>
            <a:r>
              <a:rPr sz="1800" dirty="0">
                <a:latin typeface="Times New Roman"/>
                <a:cs typeface="Times New Roman"/>
              </a:rPr>
              <a:t>ra </a:t>
            </a:r>
            <a:r>
              <a:rPr sz="1800" spc="10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thể: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xé</a:t>
            </a:r>
            <a:r>
              <a:rPr sz="1800" dirty="0">
                <a:latin typeface="Times New Roman"/>
                <a:cs typeface="Times New Roman"/>
              </a:rPr>
              <a:t> tờ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giấy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mảnh,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mảnh</a:t>
            </a:r>
            <a:r>
              <a:rPr sz="1800" spc="-5" dirty="0">
                <a:latin typeface="Times New Roman"/>
                <a:cs typeface="Times New Roman"/>
              </a:rPr>
              <a:t> gương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vỡ.</a:t>
            </a:r>
          </a:p>
          <a:p>
            <a:pPr marL="336550" indent="-324485">
              <a:lnSpc>
                <a:spcPct val="100000"/>
              </a:lnSpc>
              <a:spcBef>
                <a:spcPts val="525"/>
              </a:spcBef>
              <a:buAutoNum type="arabicParenBoth"/>
              <a:tabLst>
                <a:tab pos="337185" algn="l"/>
              </a:tabLst>
            </a:pPr>
            <a:r>
              <a:rPr sz="1800" spc="-5" dirty="0">
                <a:latin typeface="Times New Roman"/>
                <a:cs typeface="Times New Roman"/>
              </a:rPr>
              <a:t>Thanh,</a:t>
            </a:r>
            <a:r>
              <a:rPr sz="1800" dirty="0">
                <a:latin typeface="Times New Roman"/>
                <a:cs typeface="Times New Roman"/>
              </a:rPr>
              <a:t> nhỏ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nhắn: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dáng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mảnh.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dirty="0">
                <a:latin typeface="Times New Roman"/>
                <a:cs typeface="Times New Roman"/>
              </a:rPr>
              <a:t> nào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gốc? 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nào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dirty="0">
                <a:latin typeface="Times New Roman"/>
                <a:cs typeface="Times New Roman"/>
              </a:rPr>
              <a:t>chuyển?</a:t>
            </a: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Ở đây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(1)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(2)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dirty="0">
                <a:latin typeface="Times New Roman"/>
                <a:cs typeface="Times New Roman"/>
              </a:rPr>
              <a:t> chuyển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dirty="0">
                <a:latin typeface="Times New Roman"/>
                <a:cs typeface="Times New Roman"/>
              </a:rPr>
              <a:t> thức ẩn </a:t>
            </a:r>
            <a:r>
              <a:rPr sz="1800" spc="-5" dirty="0">
                <a:latin typeface="Times New Roman"/>
                <a:cs typeface="Times New Roman"/>
              </a:rPr>
              <a:t>dụ.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6.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“gạch”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 </a:t>
            </a:r>
            <a:r>
              <a:rPr sz="1800" dirty="0">
                <a:latin typeface="Times New Roman"/>
                <a:cs typeface="Times New Roman"/>
              </a:rPr>
              <a:t>nét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sau:</a:t>
            </a:r>
            <a:endParaRPr sz="1800" dirty="0">
              <a:latin typeface="Times New Roman"/>
              <a:cs typeface="Times New Roman"/>
            </a:endParaRPr>
          </a:p>
          <a:p>
            <a:pPr marL="330835" indent="-318770">
              <a:lnSpc>
                <a:spcPct val="100000"/>
              </a:lnSpc>
              <a:spcBef>
                <a:spcPts val="530"/>
              </a:spcBef>
              <a:buAutoNum type="arabicParenBoth"/>
              <a:tabLst>
                <a:tab pos="331470" algn="l"/>
              </a:tabLst>
            </a:pPr>
            <a:r>
              <a:rPr sz="1800" spc="-5" dirty="0">
                <a:latin typeface="Times New Roman"/>
                <a:cs typeface="Times New Roman"/>
              </a:rPr>
              <a:t>Hoạt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vạch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tạo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thẳng: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gạch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chéo,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gạch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nhấn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mạnh.</a:t>
            </a:r>
            <a:endParaRPr sz="1800" dirty="0">
              <a:latin typeface="Times New Roman"/>
              <a:cs typeface="Times New Roman"/>
            </a:endParaRPr>
          </a:p>
          <a:p>
            <a:pPr marL="12700" marR="861060">
              <a:lnSpc>
                <a:spcPct val="124400"/>
              </a:lnSpc>
              <a:buAutoNum type="arabicParenBoth"/>
              <a:tabLst>
                <a:tab pos="337185" algn="l"/>
              </a:tabLst>
            </a:pPr>
            <a:r>
              <a:rPr sz="1800" dirty="0">
                <a:latin typeface="Times New Roman"/>
                <a:cs typeface="Times New Roman"/>
              </a:rPr>
              <a:t>Xóa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dirty="0">
                <a:latin typeface="Times New Roman"/>
                <a:cs typeface="Times New Roman"/>
              </a:rPr>
              <a:t> viết: </a:t>
            </a:r>
            <a:r>
              <a:rPr sz="1800" spc="-5" dirty="0">
                <a:latin typeface="Times New Roman"/>
                <a:cs typeface="Times New Roman"/>
              </a:rPr>
              <a:t>gạch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tên trong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sổ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sách,</a:t>
            </a:r>
            <a:r>
              <a:rPr sz="1800" dirty="0">
                <a:latin typeface="Times New Roman"/>
                <a:cs typeface="Times New Roman"/>
              </a:rPr>
              <a:t> chỗ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sai</a:t>
            </a:r>
            <a:r>
              <a:rPr sz="1800" dirty="0">
                <a:latin typeface="Times New Roman"/>
                <a:cs typeface="Times New Roman"/>
              </a:rPr>
              <a:t> thì </a:t>
            </a:r>
            <a:r>
              <a:rPr sz="1800" spc="-5" dirty="0">
                <a:latin typeface="Times New Roman"/>
                <a:cs typeface="Times New Roman"/>
              </a:rPr>
              <a:t>gạch</a:t>
            </a:r>
            <a:r>
              <a:rPr sz="1800" dirty="0">
                <a:latin typeface="Times New Roman"/>
                <a:cs typeface="Times New Roman"/>
              </a:rPr>
              <a:t> bằng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mực </a:t>
            </a:r>
            <a:r>
              <a:rPr sz="1800" spc="-5" dirty="0">
                <a:latin typeface="Times New Roman"/>
                <a:cs typeface="Times New Roman"/>
              </a:rPr>
              <a:t>đỏ.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dirty="0">
                <a:latin typeface="Times New Roman"/>
                <a:cs typeface="Times New Roman"/>
              </a:rPr>
              <a:t> nào</a:t>
            </a:r>
            <a:r>
              <a:rPr sz="1800" spc="-5" dirty="0">
                <a:latin typeface="Times New Roman"/>
                <a:cs typeface="Times New Roman"/>
              </a:rPr>
              <a:t> 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gốc?</a:t>
            </a:r>
            <a:r>
              <a:rPr sz="1800" spc="-5" dirty="0">
                <a:latin typeface="Times New Roman"/>
                <a:cs typeface="Times New Roman"/>
              </a:rPr>
              <a:t> Nghĩa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dirty="0">
                <a:latin typeface="Times New Roman"/>
                <a:cs typeface="Times New Roman"/>
              </a:rPr>
              <a:t> chuyển?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Ở đây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(1)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gốc.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(2)</a:t>
            </a:r>
            <a:r>
              <a:rPr sz="1800" spc="-5" dirty="0">
                <a:latin typeface="Times New Roman"/>
                <a:cs typeface="Times New Roman"/>
              </a:rPr>
              <a:t> được</a:t>
            </a:r>
            <a:r>
              <a:rPr sz="1800" dirty="0">
                <a:latin typeface="Times New Roman"/>
                <a:cs typeface="Times New Roman"/>
              </a:rPr>
              <a:t> chuyển </a:t>
            </a:r>
            <a:r>
              <a:rPr sz="1800" spc="-5" dirty="0">
                <a:latin typeface="Times New Roman"/>
                <a:cs typeface="Times New Roman"/>
              </a:rPr>
              <a:t>theo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dirty="0">
                <a:latin typeface="Times New Roman"/>
                <a:cs typeface="Times New Roman"/>
              </a:rPr>
              <a:t> thức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hoán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2215</Words>
  <PresentationFormat>Custom</PresentationFormat>
  <Paragraphs>129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Times New Roman</vt:lpstr>
      <vt:lpstr>Wingdings</vt:lpstr>
      <vt:lpstr>Office Theme</vt:lpstr>
      <vt:lpstr>BÀI 3. TỪ XÉT VỀ NGHĨA VÀ  HIỆN TƯỢNG CHUYỂN NGHĨA CỦA TỪ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2021-06-25T08:58:56Z</dcterms:created>
  <dcterms:modified xsi:type="dcterms:W3CDTF">2021-07-04T15:35:06Z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2021-06-25T00:00:00Z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2021-06-25T00:00:00Z</vt:filetime>
  </property>
</Properties>
</file>