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7" r:id="rId3"/>
    <p:sldId id="278" r:id="rId4"/>
    <p:sldId id="279" r:id="rId5"/>
    <p:sldId id="259" r:id="rId6"/>
    <p:sldId id="260" r:id="rId7"/>
    <p:sldId id="262" r:id="rId8"/>
    <p:sldId id="276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59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76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8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FA1A-FADB-4758-B269-570556E6CF2B}" type="datetimeFigureOut">
              <a:rPr lang="en-US" smtClean="0"/>
              <a:t>14/07/2023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41DD-1281-45D6-92F0-EFB9F63B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4D7FE3-B279-4B1E-8D85-7EDA41F3E3C5}" type="datetimeFigureOut">
              <a:rPr lang="en-US" smtClean="0"/>
              <a:pPr>
                <a:defRPr/>
              </a:pPr>
              <a:t>14/07/2023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180DD5-AFC2-48C9-AC81-911D1C11D5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6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py of KJ027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874838" y="666750"/>
            <a:ext cx="8153400" cy="5810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52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ÔN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 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-HỆ THỐNG HÓA KIẾN THỨC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833019" y="5238750"/>
            <a:ext cx="4525962" cy="82180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3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7876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136"/>
            <a:ext cx="9305260" cy="132080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562"/>
            <a:ext cx="9305260" cy="22722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1960562"/>
            <a:ext cx="416443" cy="474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61244"/>
            <a:ext cx="9710184" cy="184008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361214"/>
            <a:ext cx="9710184" cy="28335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28700" y="3257370"/>
            <a:ext cx="424416" cy="464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51" y="361244"/>
            <a:ext cx="10166498" cy="957193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014" y="1420811"/>
            <a:ext cx="10256235" cy="3331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+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+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+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3014" y="3086782"/>
            <a:ext cx="480484" cy="47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245"/>
            <a:ext cx="9135140" cy="8615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687"/>
            <a:ext cx="9135140" cy="321063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1" y="3147236"/>
            <a:ext cx="458972" cy="478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4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369712"/>
            <a:ext cx="8610797" cy="1395294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1972733"/>
            <a:ext cx="8610797" cy="343923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2933" y="4457622"/>
            <a:ext cx="455625" cy="47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245"/>
            <a:ext cx="10515600" cy="1308068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7: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Xác định: Nhược điểm của công nghệ nào gây ô nhiễm môi trường vì thái ra nhiều khi carbonic (CO</a:t>
            </a:r>
            <a:r>
              <a:rPr lang="en-US" sz="2600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bụi, tiếng ồn?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5834"/>
            <a:ext cx="10515600" cy="33063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Công nghệ hàn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nghệ gia công cắt gọt 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nghệ đúc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nghệ luyện kim</a:t>
            </a:r>
          </a:p>
          <a:p>
            <a:pPr marL="0" indent="0">
              <a:buNone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4391247"/>
            <a:ext cx="448340" cy="478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744" y="361245"/>
            <a:ext cx="8454656" cy="78707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744" y="1385120"/>
            <a:ext cx="8454656" cy="32461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4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3744" y="3903724"/>
            <a:ext cx="448340" cy="43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1245"/>
            <a:ext cx="8584019" cy="702012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gang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14133"/>
            <a:ext cx="8584019" cy="30728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chảo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Thước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351588"/>
            <a:ext cx="428846" cy="44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245"/>
            <a:ext cx="10007009" cy="1324213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sợi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huỳnh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compact,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LED?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289"/>
            <a:ext cx="10007009" cy="33067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Đèn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compact,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LED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4465675"/>
            <a:ext cx="458972" cy="478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245"/>
            <a:ext cx="10007009" cy="801511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 CỐ VÀ HƯỚNG DẪN VỀ NHÀ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289"/>
            <a:ext cx="10007009" cy="28320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56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E879-16D8-465A-9B42-FFC27A5A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72" y="132610"/>
            <a:ext cx="9965856" cy="1302786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HỆ THỐNG HÓA KIẾN THỨC PHẦN C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CHẾ TẠO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06608C-466C-49DF-8ADE-FD5379C696EB}"/>
              </a:ext>
            </a:extLst>
          </p:cNvPr>
          <p:cNvSpPr txBox="1">
            <a:spLocks/>
          </p:cNvSpPr>
          <p:nvPr/>
        </p:nvSpPr>
        <p:spPr>
          <a:xfrm>
            <a:off x="619232" y="1435396"/>
            <a:ext cx="11307217" cy="5146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Thông qua giờ ôn tập nhằm giúp học sinh củng cố và khắc sâu những kiến thức đã học.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Chương 1: Giới thiệu chung về cơ khí chế tạo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Khái quát về cơ khí và ngành nghề trong cơ khí chế tạo.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Chương 2: Vật liệu cơ khí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Tổng quan về vật liệu cơ khí, vật liệu kim loại, hợp kim, phi kim loại và vật liệu mới.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Chương 3: Các phương pháp gia công cơ khí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Khái quát về gia công cơ khí, phương pháp và quy trình công nghệ gia công cơ khí.</a:t>
            </a:r>
          </a:p>
          <a:p>
            <a:pPr marL="0" indent="0"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opy of KJ027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7" y="0"/>
            <a:ext cx="10094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1646238" y="914400"/>
            <a:ext cx="8610600" cy="594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706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Chuùc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caùc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em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thi</a:t>
            </a:r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 </a:t>
            </a:r>
            <a:r>
              <a:rPr lang="en-US" sz="4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llegie" pitchFamily="2" charset="0"/>
              </a:rPr>
              <a:t>toát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VNI-Alleg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594D83-58F1-4468-AB0F-851ED16A8A52}"/>
              </a:ext>
            </a:extLst>
          </p:cNvPr>
          <p:cNvSpPr txBox="1">
            <a:spLocks/>
          </p:cNvSpPr>
          <p:nvPr/>
        </p:nvSpPr>
        <p:spPr>
          <a:xfrm>
            <a:off x="608600" y="531628"/>
            <a:ext cx="11307217" cy="51461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lực: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công nghệ: Trình bày được khái niệm, vai trò, đặc điểm và các bước trong chế tạo cơ khí. Nhận biết được các ngành nghề trong chế tạo cơ khí.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được khái niệm, phân loại vật liệu cơ khí</a:t>
            </a: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Hiểu được tính chất công dụng của các loại vật liệu cơ khí phổ biến.</a:t>
            </a:r>
          </a:p>
          <a:p>
            <a:pPr marL="0" indent="0">
              <a:buNone/>
            </a:pPr>
            <a:r>
              <a:rPr lang="da-DK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sử dụng ngôn ngữ: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bày, thảo luận trong hoạt động được tổ chức trong bài học.</a:t>
            </a:r>
          </a:p>
        </p:txBody>
      </p:sp>
    </p:spTree>
    <p:extLst>
      <p:ext uri="{BB962C8B-B14F-4D97-AF65-F5344CB8AC3E}">
        <p14:creationId xmlns:p14="http://schemas.microsoft.com/office/powerpoint/2010/main" val="9806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FFF5A0-E134-44A1-A884-30FF65D26023}"/>
              </a:ext>
            </a:extLst>
          </p:cNvPr>
          <p:cNvSpPr txBox="1">
            <a:spLocks/>
          </p:cNvSpPr>
          <p:nvPr/>
        </p:nvSpPr>
        <p:spPr>
          <a:xfrm>
            <a:off x="566070" y="978196"/>
            <a:ext cx="11299865" cy="4417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da-DK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Phẩm chất</a:t>
            </a:r>
            <a:r>
              <a:rPr lang="da-DK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Chăm chỉ: Có ý thức tìm hiểu hệ thống kiến thức đã học trong chương 1,2,3.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Phẩm chất trách nhiệm: +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864782"/>
            <a:ext cx="8596668" cy="7726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89" y="1775640"/>
            <a:ext cx="10149893" cy="42413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79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22" y="237068"/>
            <a:ext cx="11113517" cy="10136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(35p)</a:t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20p-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12p- GV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3p)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22" y="1335750"/>
            <a:ext cx="11307217" cy="4976445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3,4?</a:t>
            </a:r>
          </a:p>
          <a:p>
            <a:pPr marL="0" indent="0"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5,6?</a:t>
            </a:r>
          </a:p>
          <a:p>
            <a:pPr marL="0" indent="0"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7,8,9?</a:t>
            </a:r>
          </a:p>
        </p:txBody>
      </p:sp>
    </p:spTree>
    <p:extLst>
      <p:ext uri="{BB962C8B-B14F-4D97-AF65-F5344CB8AC3E}">
        <p14:creationId xmlns:p14="http://schemas.microsoft.com/office/powerpoint/2010/main" val="4811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98B80-1EFA-4361-8F87-8D32992E1E89}"/>
              </a:ext>
            </a:extLst>
          </p:cNvPr>
          <p:cNvSpPr/>
          <p:nvPr/>
        </p:nvSpPr>
        <p:spPr>
          <a:xfrm>
            <a:off x="-3048" y="0"/>
            <a:ext cx="12192000" cy="6861705"/>
          </a:xfrm>
          <a:prstGeom prst="rect">
            <a:avLst/>
          </a:prstGeom>
          <a:solidFill>
            <a:srgbClr val="99D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09E7CB-74E6-4C9F-9067-476BA323C201}"/>
              </a:ext>
            </a:extLst>
          </p:cNvPr>
          <p:cNvGrpSpPr/>
          <p:nvPr/>
        </p:nvGrpSpPr>
        <p:grpSpPr>
          <a:xfrm>
            <a:off x="648218" y="124507"/>
            <a:ext cx="10889467" cy="6206061"/>
            <a:chOff x="699149" y="151334"/>
            <a:chExt cx="10889467" cy="62060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43AEA1-8B41-43FF-B229-0BCAAB63B643}"/>
                </a:ext>
              </a:extLst>
            </p:cNvPr>
            <p:cNvGrpSpPr/>
            <p:nvPr/>
          </p:nvGrpSpPr>
          <p:grpSpPr>
            <a:xfrm>
              <a:off x="699149" y="500605"/>
              <a:ext cx="10787605" cy="5856790"/>
              <a:chOff x="699149" y="500605"/>
              <a:chExt cx="10787605" cy="585679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B018232-CFA8-4FEF-90DD-4E2479EB5D14}"/>
                  </a:ext>
                </a:extLst>
              </p:cNvPr>
              <p:cNvSpPr/>
              <p:nvPr/>
            </p:nvSpPr>
            <p:spPr>
              <a:xfrm>
                <a:off x="699149" y="500605"/>
                <a:ext cx="10787605" cy="5856790"/>
              </a:xfrm>
              <a:prstGeom prst="roundRect">
                <a:avLst>
                  <a:gd name="adj" fmla="val 1151"/>
                </a:avLst>
              </a:prstGeom>
              <a:solidFill>
                <a:srgbClr val="F9E682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51514600-889F-4526-A504-1D700825E93C}"/>
                  </a:ext>
                </a:extLst>
              </p:cNvPr>
              <p:cNvSpPr/>
              <p:nvPr/>
            </p:nvSpPr>
            <p:spPr>
              <a:xfrm>
                <a:off x="699149" y="500606"/>
                <a:ext cx="10787605" cy="753764"/>
              </a:xfrm>
              <a:prstGeom prst="round2SameRect">
                <a:avLst>
                  <a:gd name="adj1" fmla="val 7784"/>
                  <a:gd name="adj2" fmla="val 0"/>
                </a:avLst>
              </a:prstGeom>
              <a:solidFill>
                <a:srgbClr val="F48A88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4927C1-3359-448D-B443-535FECBF8BC7}"/>
                </a:ext>
              </a:extLst>
            </p:cNvPr>
            <p:cNvSpPr txBox="1"/>
            <p:nvPr/>
          </p:nvSpPr>
          <p:spPr>
            <a:xfrm>
              <a:off x="3410711" y="554322"/>
              <a:ext cx="5364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280B0262-824F-4B4D-8EA4-2B2F33054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2" b="94624" l="10000" r="90000">
                          <a14:foregroundMark x1="24773" y1="20789" x2="28068" y2="28674"/>
                          <a14:foregroundMark x1="28068" y1="28674" x2="28864" y2="29570"/>
                          <a14:foregroundMark x1="19091" y1="17025" x2="23295" y2="23925"/>
                          <a14:foregroundMark x1="23295" y1="23925" x2="23295" y2="23925"/>
                          <a14:foregroundMark x1="18636" y1="16577" x2="22273" y2="20430"/>
                          <a14:foregroundMark x1="23068" y1="15502" x2="26136" y2="19265"/>
                          <a14:foregroundMark x1="27386" y1="18728" x2="31023" y2="25806"/>
                          <a14:foregroundMark x1="47273" y1="10484" x2="52386" y2="11470"/>
                          <a14:foregroundMark x1="77045" y1="22133" x2="74432" y2="28226"/>
                          <a14:foregroundMark x1="80227" y1="15681" x2="76023" y2="23925"/>
                          <a14:foregroundMark x1="76023" y1="23925" x2="75795" y2="24104"/>
                          <a14:foregroundMark x1="73636" y1="23656" x2="72386" y2="25448"/>
                          <a14:foregroundMark x1="72159" y1="21595" x2="70568" y2="31900"/>
                          <a14:foregroundMark x1="63750" y1="37993" x2="65682" y2="38351"/>
                          <a14:foregroundMark x1="63750" y1="38441" x2="66932" y2="38441"/>
                          <a14:foregroundMark x1="66818" y1="39337" x2="69545" y2="39337"/>
                          <a14:foregroundMark x1="78977" y1="18728" x2="78864" y2="26434"/>
                          <a14:foregroundMark x1="78864" y1="26434" x2="78295" y2="26703"/>
                          <a14:foregroundMark x1="71023" y1="33781" x2="71023" y2="33781"/>
                          <a14:foregroundMark x1="78295" y1="28853" x2="75114" y2="31093"/>
                          <a14:foregroundMark x1="67841" y1="36649" x2="68295" y2="37455"/>
                          <a14:foregroundMark x1="68636" y1="36290" x2="70568" y2="39695"/>
                          <a14:foregroundMark x1="47955" y1="43369" x2="48523" y2="48477"/>
                          <a14:foregroundMark x1="49432" y1="88262" x2="50455" y2="90323"/>
                          <a14:foregroundMark x1="50341" y1="92294" x2="50341" y2="92294"/>
                          <a14:foregroundMark x1="35682" y1="8244" x2="35682" y2="8244"/>
                          <a14:foregroundMark x1="63750" y1="8065" x2="63750" y2="8065"/>
                          <a14:foregroundMark x1="49886" y1="7975" x2="49886" y2="7975"/>
                          <a14:foregroundMark x1="80909" y1="5197" x2="80909" y2="5197"/>
                          <a14:foregroundMark x1="80000" y1="6720" x2="80000" y2="17204"/>
                          <a14:foregroundMark x1="82159" y1="20072" x2="85341" y2="19713"/>
                          <a14:foregroundMark x1="85341" y1="12455" x2="85341" y2="12455"/>
                          <a14:foregroundMark x1="73182" y1="16039" x2="72500" y2="19086"/>
                          <a14:foregroundMark x1="70568" y1="44892" x2="70568" y2="44892"/>
                          <a14:foregroundMark x1="18409" y1="13710" x2="18636" y2="23477"/>
                          <a14:foregroundMark x1="16477" y1="12455" x2="21591" y2="18728"/>
                          <a14:foregroundMark x1="20341" y1="6720" x2="20341" y2="6720"/>
                          <a14:foregroundMark x1="20341" y1="4928" x2="21136" y2="9767"/>
                          <a14:foregroundMark x1="13295" y1="12186" x2="13068" y2="17563"/>
                          <a14:foregroundMark x1="23977" y1="31362" x2="25909" y2="34050"/>
                          <a14:foregroundMark x1="32500" y1="34767" x2="34205" y2="37097"/>
                          <a14:foregroundMark x1="29318" y1="38620" x2="27841" y2="40143"/>
                          <a14:foregroundMark x1="27841" y1="43907" x2="28864" y2="45251"/>
                          <a14:foregroundMark x1="32045" y1="37276" x2="37273" y2="38799"/>
                          <a14:foregroundMark x1="25455" y1="28315" x2="30795" y2="33244"/>
                          <a14:foregroundMark x1="13523" y1="9767" x2="13523" y2="9767"/>
                          <a14:foregroundMark x1="16023" y1="14158" x2="20909" y2="19086"/>
                          <a14:foregroundMark x1="22273" y1="5914" x2="22273" y2="5914"/>
                          <a14:foregroundMark x1="20568" y1="4749" x2="20568" y2="4749"/>
                          <a14:foregroundMark x1="49886" y1="92832" x2="49886" y2="92832"/>
                          <a14:foregroundMark x1="50114" y1="94713" x2="50114" y2="94713"/>
                          <a14:foregroundMark x1="56705" y1="41846" x2="57159" y2="44534"/>
                          <a14:foregroundMark x1="57727" y1="42832" x2="57727" y2="42832"/>
                          <a14:foregroundMark x1="36591" y1="8423" x2="36591" y2="8423"/>
                          <a14:foregroundMark x1="23977" y1="34409" x2="23977" y2="34409"/>
                          <a14:foregroundMark x1="18636" y1="29391" x2="18636" y2="29391"/>
                          <a14:foregroundMark x1="19886" y1="27688" x2="19886" y2="27688"/>
                          <a14:foregroundMark x1="18182" y1="28853" x2="18182" y2="28853"/>
                          <a14:foregroundMark x1="17727" y1="30376" x2="17727" y2="30376"/>
                          <a14:foregroundMark x1="21136" y1="34140" x2="21136" y2="34140"/>
                          <a14:foregroundMark x1="28523" y1="35753" x2="28523" y2="35753"/>
                          <a14:foregroundMark x1="26364" y1="40054" x2="26364" y2="40054"/>
                          <a14:foregroundMark x1="28523" y1="45789" x2="28523" y2="45789"/>
                          <a14:foregroundMark x1="30909" y1="45072" x2="30909" y2="45072"/>
                          <a14:foregroundMark x1="30000" y1="42652" x2="30000" y2="42652"/>
                          <a14:foregroundMark x1="12386" y1="12097" x2="12386" y2="12097"/>
                          <a14:foregroundMark x1="21932" y1="6183" x2="21932" y2="6183"/>
                          <a14:foregroundMark x1="15795" y1="6452" x2="15795" y2="6452"/>
                          <a14:foregroundMark x1="64659" y1="8961" x2="64659" y2="8961"/>
                          <a14:foregroundMark x1="63068" y1="7437" x2="63068" y2="7437"/>
                          <a14:foregroundMark x1="65568" y1="10036" x2="65568" y2="10036"/>
                          <a14:foregroundMark x1="62500" y1="7796" x2="62500" y2="7796"/>
                          <a14:foregroundMark x1="23977" y1="10753" x2="23977" y2="10753"/>
                          <a14:foregroundMark x1="62955" y1="8692" x2="62955" y2="8692"/>
                          <a14:foregroundMark x1="28295" y1="15412" x2="28295" y2="15412"/>
                          <a14:foregroundMark x1="80000" y1="4301" x2="80000" y2="4301"/>
                          <a14:foregroundMark x1="79318" y1="4032" x2="79318" y2="4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37543">
              <a:off x="707535" y="151334"/>
              <a:ext cx="780661" cy="990021"/>
            </a:xfrm>
            <a:prstGeom prst="rect">
              <a:avLst/>
            </a:prstGeom>
          </p:spPr>
        </p:pic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D92CD46-67B3-4BC6-AFB5-0382434DA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46" b="97458" l="9746" r="98305">
                          <a14:foregroundMark x1="28390" y1="80085" x2="29661" y2="92373"/>
                          <a14:foregroundMark x1="24153" y1="88559" x2="22881" y2="92797"/>
                          <a14:foregroundMark x1="20339" y1="91525" x2="18220" y2="95763"/>
                          <a14:foregroundMark x1="13136" y1="97881" x2="13136" y2="97881"/>
                          <a14:foregroundMark x1="92373" y1="63983" x2="94068" y2="63559"/>
                          <a14:foregroundMark x1="98305" y1="65678" x2="98305" y2="65678"/>
                          <a14:foregroundMark x1="40678" y1="22458" x2="31356" y2="35593"/>
                          <a14:foregroundMark x1="28814" y1="24153" x2="33898" y2="25424"/>
                          <a14:foregroundMark x1="32627" y1="20763" x2="33051" y2="20339"/>
                          <a14:foregroundMark x1="33051" y1="19068" x2="35593" y2="18644"/>
                          <a14:foregroundMark x1="14831" y1="70339" x2="14831" y2="70339"/>
                          <a14:foregroundMark x1="14831" y1="60593" x2="14831" y2="60593"/>
                          <a14:foregroundMark x1="14831" y1="66525" x2="15254" y2="67373"/>
                          <a14:foregroundMark x1="15254" y1="62288" x2="15254" y2="63559"/>
                          <a14:foregroundMark x1="13983" y1="83051" x2="13983" y2="83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306" y="169721"/>
              <a:ext cx="1076310" cy="1076310"/>
            </a:xfrm>
            <a:prstGeom prst="rect">
              <a:avLst/>
            </a:prstGeom>
          </p:spPr>
        </p:pic>
      </p:grpSp>
      <p:pic>
        <p:nvPicPr>
          <p:cNvPr id="19" name="Picture 1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BAFF943A-A84A-4941-A3A9-0FA95E66A7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-960"/>
          <a:stretch/>
        </p:blipFill>
        <p:spPr>
          <a:xfrm>
            <a:off x="10696502" y="4311393"/>
            <a:ext cx="1580504" cy="25466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61B540-21BA-4938-938A-1D4646DF7C4C}"/>
              </a:ext>
            </a:extLst>
          </p:cNvPr>
          <p:cNvSpPr txBox="1"/>
          <p:nvPr/>
        </p:nvSpPr>
        <p:spPr>
          <a:xfrm>
            <a:off x="2757550" y="554859"/>
            <a:ext cx="6136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KHÍ CHẾ TẠO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32F9C5D8-91E6-4549-B799-F23A425CF281}"/>
              </a:ext>
            </a:extLst>
          </p:cNvPr>
          <p:cNvSpPr/>
          <p:nvPr/>
        </p:nvSpPr>
        <p:spPr>
          <a:xfrm>
            <a:off x="1551964" y="1393540"/>
            <a:ext cx="1914250" cy="1229210"/>
          </a:xfrm>
          <a:prstGeom prst="doubleWave">
            <a:avLst/>
          </a:prstGeom>
          <a:solidFill>
            <a:srgbClr val="43BD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CKCT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ouble Wave 19">
            <a:extLst>
              <a:ext uri="{FF2B5EF4-FFF2-40B4-BE49-F238E27FC236}">
                <a16:creationId xmlns:a16="http://schemas.microsoft.com/office/drawing/2014/main" id="{3971AD13-136F-46CF-A261-86D47A82385E}"/>
              </a:ext>
            </a:extLst>
          </p:cNvPr>
          <p:cNvSpPr/>
          <p:nvPr/>
        </p:nvSpPr>
        <p:spPr>
          <a:xfrm>
            <a:off x="8486831" y="1518992"/>
            <a:ext cx="1752982" cy="998290"/>
          </a:xfrm>
          <a:prstGeom prst="doubleWave">
            <a:avLst/>
          </a:prstGeom>
          <a:solidFill>
            <a:srgbClr val="43BD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PP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uble Wave 20">
            <a:extLst>
              <a:ext uri="{FF2B5EF4-FFF2-40B4-BE49-F238E27FC236}">
                <a16:creationId xmlns:a16="http://schemas.microsoft.com/office/drawing/2014/main" id="{AEE341CE-0520-4617-8103-0CDED59FCD14}"/>
              </a:ext>
            </a:extLst>
          </p:cNvPr>
          <p:cNvSpPr/>
          <p:nvPr/>
        </p:nvSpPr>
        <p:spPr>
          <a:xfrm>
            <a:off x="5095308" y="1371333"/>
            <a:ext cx="1752982" cy="1229210"/>
          </a:xfrm>
          <a:prstGeom prst="doubleWave">
            <a:avLst/>
          </a:prstGeom>
          <a:solidFill>
            <a:srgbClr val="43BD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BC1DC5BF-4C94-4B36-98B8-FADB274DFC5D}"/>
              </a:ext>
            </a:extLst>
          </p:cNvPr>
          <p:cNvSpPr/>
          <p:nvPr/>
        </p:nvSpPr>
        <p:spPr>
          <a:xfrm>
            <a:off x="1304325" y="3138769"/>
            <a:ext cx="2608455" cy="2886967"/>
          </a:xfrm>
          <a:prstGeom prst="verticalScroll">
            <a:avLst/>
          </a:prstGeom>
          <a:solidFill>
            <a:srgbClr val="50AA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CKCT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EC81784A-6D1C-4C12-8D71-41DAF9DA5A60}"/>
              </a:ext>
            </a:extLst>
          </p:cNvPr>
          <p:cNvSpPr/>
          <p:nvPr/>
        </p:nvSpPr>
        <p:spPr>
          <a:xfrm>
            <a:off x="4519786" y="3108355"/>
            <a:ext cx="2913972" cy="2979124"/>
          </a:xfrm>
          <a:prstGeom prst="verticalScroll">
            <a:avLst/>
          </a:prstGeom>
          <a:solidFill>
            <a:srgbClr val="50AA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VLCK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croll: Vertical 22">
            <a:extLst>
              <a:ext uri="{FF2B5EF4-FFF2-40B4-BE49-F238E27FC236}">
                <a16:creationId xmlns:a16="http://schemas.microsoft.com/office/drawing/2014/main" id="{D6CB6242-89A7-48F5-BFE8-8A5D8B12AE64}"/>
              </a:ext>
            </a:extLst>
          </p:cNvPr>
          <p:cNvSpPr/>
          <p:nvPr/>
        </p:nvSpPr>
        <p:spPr>
          <a:xfrm>
            <a:off x="7898026" y="3138769"/>
            <a:ext cx="2913972" cy="2886967"/>
          </a:xfrm>
          <a:prstGeom prst="verticalScroll">
            <a:avLst/>
          </a:prstGeom>
          <a:solidFill>
            <a:srgbClr val="50AA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54EF7-E97F-43A9-AA2E-E673B6FF073B}"/>
              </a:ext>
            </a:extLst>
          </p:cNvPr>
          <p:cNvSpPr txBox="1"/>
          <p:nvPr/>
        </p:nvSpPr>
        <p:spPr>
          <a:xfrm>
            <a:off x="8240232" y="3503540"/>
            <a:ext cx="2354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Khái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PP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26C9C81D-2169-4586-A7AF-8A41B57226A0}"/>
              </a:ext>
            </a:extLst>
          </p:cNvPr>
          <p:cNvSpPr/>
          <p:nvPr/>
        </p:nvSpPr>
        <p:spPr>
          <a:xfrm rot="5400000">
            <a:off x="2353622" y="2648620"/>
            <a:ext cx="509859" cy="256829"/>
          </a:xfrm>
          <a:prstGeom prst="notchedRightArrow">
            <a:avLst/>
          </a:prstGeom>
          <a:solidFill>
            <a:srgbClr val="F48A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FBB87D18-2B7E-4A99-B526-EA66FCC9DCF5}"/>
              </a:ext>
            </a:extLst>
          </p:cNvPr>
          <p:cNvSpPr/>
          <p:nvPr/>
        </p:nvSpPr>
        <p:spPr>
          <a:xfrm rot="5400000">
            <a:off x="5699308" y="2682051"/>
            <a:ext cx="509859" cy="256829"/>
          </a:xfrm>
          <a:prstGeom prst="notchedRightArrow">
            <a:avLst/>
          </a:prstGeom>
          <a:solidFill>
            <a:srgbClr val="F48A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49DD5D31-D1B2-4442-9A99-DB8F61AB74FC}"/>
              </a:ext>
            </a:extLst>
          </p:cNvPr>
          <p:cNvSpPr/>
          <p:nvPr/>
        </p:nvSpPr>
        <p:spPr>
          <a:xfrm rot="5400000">
            <a:off x="9108392" y="2680316"/>
            <a:ext cx="509859" cy="256829"/>
          </a:xfrm>
          <a:prstGeom prst="notchedRightArrow">
            <a:avLst/>
          </a:prstGeom>
          <a:solidFill>
            <a:srgbClr val="F48A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295" y="2367553"/>
            <a:ext cx="8273902" cy="1694084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TRẢ LỜI CÂU HỎI TRẮC NGHIỆM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94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62" y="504825"/>
            <a:ext cx="9540554" cy="132080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762" y="1921318"/>
            <a:ext cx="9540554" cy="33311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1762" y="2804894"/>
            <a:ext cx="428452" cy="474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1092</Words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VNI-Allegie</vt:lpstr>
      <vt:lpstr>Wingdings 3</vt:lpstr>
      <vt:lpstr>Facet</vt:lpstr>
      <vt:lpstr>PowerPoint Presentation</vt:lpstr>
      <vt:lpstr>MỤC TIÊU: HỆ THỐNG HÓA KIẾN THỨC PHẦN CƠ KHÍ CHẾ TẠO</vt:lpstr>
      <vt:lpstr>PowerPoint Presentation</vt:lpstr>
      <vt:lpstr>PowerPoint Presentation</vt:lpstr>
      <vt:lpstr>1. KHỞI ĐỘNG</vt:lpstr>
      <vt:lpstr>HOẠT ĐỘNG NHÓM (35p) (Thảo luận 20p- Các nhóm báo cáo 12p- GV nhận xét 3p)</vt:lpstr>
      <vt:lpstr>PowerPoint Presentation</vt:lpstr>
      <vt:lpstr>VẬN DỤNG TRẢ LỜI CÂU HỎI TRẮC NGHIỆM</vt:lpstr>
      <vt:lpstr>Câu 1: Ngành công nghệ nào biển đổi điện năng thành cơ năng dựa trên nguyên lí cảm ứng điện tử?</vt:lpstr>
      <vt:lpstr>Câu 2: Xác định: Công nghệ trong lĩnh vực luyện kim, cơ khí có bao nhiêu ngành?</vt:lpstr>
      <vt:lpstr>Câu 3: Hãy xác định ngành công nghệ nào được dùng để tạo mối liên kết cố định giữa các chi tiết kim loại, bằng cách nung nóng chảy kim loại ở vùng tiếp xúc?</vt:lpstr>
      <vt:lpstr>Câu 4: Công nghệ trong lĩnh vực luyện kim cơ khí gồm có ngành nào?</vt:lpstr>
      <vt:lpstr>Câu 5: Ngành công nghệ nào không thuộc lĩnh vực luyện kim? </vt:lpstr>
      <vt:lpstr>Câu 6: Trong công nghệ gia công cắt gọt kim loại, có những phương thức nào?</vt:lpstr>
      <vt:lpstr>Câu 7: Xác định: Nhược điểm của công nghệ nào gây ô nhiễm môi trường vì thái ra nhiều khi carbonic (CO2), bụi, tiếng ồn?</vt:lpstr>
      <vt:lpstr>Câu 8: Rèn có thể chia thành mấy hình thức? </vt:lpstr>
      <vt:lpstr>Câu 9: Sản phẩm nào dưới đây được làm bằng gang thép?</vt:lpstr>
      <vt:lpstr>Câu 10: Đèn điện sử dụng phổ biến hiện nay là đèn sợi đốt, đèn huỳnh quang, đèn compact, đèn LED?</vt:lpstr>
      <vt:lpstr>CỦNG CỐ VÀ 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2023-07-14T03:42:04Z</dcterms:created>
  <dcterms:modified xsi:type="dcterms:W3CDTF">2023-07-14T12:33:00Z</dcterms:modified>
</cp:coreProperties>
</file>