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9" r:id="rId2"/>
    <p:sldId id="306" r:id="rId3"/>
    <p:sldId id="257" r:id="rId4"/>
    <p:sldId id="281" r:id="rId5"/>
    <p:sldId id="258" r:id="rId6"/>
    <p:sldId id="307" r:id="rId7"/>
    <p:sldId id="309" r:id="rId8"/>
    <p:sldId id="291" r:id="rId9"/>
    <p:sldId id="283" r:id="rId10"/>
    <p:sldId id="262" r:id="rId11"/>
    <p:sldId id="301" r:id="rId12"/>
    <p:sldId id="284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32" userDrawn="1">
          <p15:clr>
            <a:srgbClr val="A4A3A4"/>
          </p15:clr>
        </p15:guide>
        <p15:guide id="2" pos="285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6649"/>
    <a:srgbClr val="005AAB"/>
    <a:srgbClr val="A3E7FF"/>
    <a:srgbClr val="FFFFFF"/>
    <a:srgbClr val="D5F4FF"/>
    <a:srgbClr val="FFE89F"/>
    <a:srgbClr val="0088EE"/>
    <a:srgbClr val="CFD5EA"/>
    <a:srgbClr val="75DBFF"/>
    <a:srgbClr val="57B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53" autoAdjust="0"/>
    <p:restoredTop sz="94660"/>
  </p:normalViewPr>
  <p:slideViewPr>
    <p:cSldViewPr snapToGrid="0" showGuides="1">
      <p:cViewPr varScale="1">
        <p:scale>
          <a:sx n="115" d="100"/>
          <a:sy n="115" d="100"/>
        </p:scale>
        <p:origin x="1488" y="114"/>
      </p:cViewPr>
      <p:guideLst>
        <p:guide orient="horz" pos="2232"/>
        <p:guide pos="28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"/>
            <a:ext cx="9144000" cy="68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78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714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48331" y="42732"/>
            <a:ext cx="791511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Nam mentions the following tips in the interview. Work in groups and discuss to put the tips in order from the easiest to the most difficult. 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150721" y="1633955"/>
            <a:ext cx="5917571" cy="468142"/>
            <a:chOff x="800828" y="1677609"/>
            <a:chExt cx="5917571" cy="468142"/>
          </a:xfrm>
        </p:grpSpPr>
        <p:sp>
          <p:nvSpPr>
            <p:cNvPr id="22" name="TextBox 21"/>
            <p:cNvSpPr txBox="1"/>
            <p:nvPr/>
          </p:nvSpPr>
          <p:spPr>
            <a:xfrm>
              <a:off x="800828" y="1684086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275659" y="1677609"/>
              <a:ext cx="54427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Putting recycling bins in every classroom.</a:t>
              </a:r>
              <a:endParaRPr lang="en-US" sz="2400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75122" y="3071863"/>
            <a:ext cx="6942651" cy="830997"/>
            <a:chOff x="800828" y="3679549"/>
            <a:chExt cx="6942651" cy="830997"/>
          </a:xfrm>
        </p:grpSpPr>
        <p:sp>
          <p:nvSpPr>
            <p:cNvPr id="25" name="TextBox 24"/>
            <p:cNvSpPr txBox="1"/>
            <p:nvPr/>
          </p:nvSpPr>
          <p:spPr>
            <a:xfrm>
              <a:off x="800828" y="3688202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275658" y="3679549"/>
              <a:ext cx="646782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Borrowing books from the school library instead of buying new ones.</a:t>
              </a:r>
              <a:endParaRPr lang="en-US" sz="2400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81531" y="4113399"/>
            <a:ext cx="7480724" cy="470318"/>
            <a:chOff x="800828" y="4405829"/>
            <a:chExt cx="7480724" cy="470318"/>
          </a:xfrm>
        </p:grpSpPr>
        <p:sp>
          <p:nvSpPr>
            <p:cNvPr id="28" name="TextBox 27"/>
            <p:cNvSpPr txBox="1"/>
            <p:nvPr/>
          </p:nvSpPr>
          <p:spPr>
            <a:xfrm>
              <a:off x="800828" y="4414482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d.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275658" y="4405829"/>
              <a:ext cx="70058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Bringing reusable water bottles to school.</a:t>
              </a:r>
              <a:endParaRPr lang="en-US" sz="2400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81531" y="4799903"/>
            <a:ext cx="8083397" cy="461665"/>
            <a:chOff x="800828" y="5436790"/>
            <a:chExt cx="8083397" cy="461665"/>
          </a:xfrm>
        </p:grpSpPr>
        <p:sp>
          <p:nvSpPr>
            <p:cNvPr id="31" name="TextBox 30"/>
            <p:cNvSpPr txBox="1"/>
            <p:nvPr/>
          </p:nvSpPr>
          <p:spPr>
            <a:xfrm>
              <a:off x="800828" y="5436790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e.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275658" y="5436790"/>
              <a:ext cx="76085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Planting trees at school.</a:t>
              </a:r>
              <a:endParaRPr lang="en-US" sz="2400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50721" y="2236409"/>
            <a:ext cx="6602507" cy="830997"/>
            <a:chOff x="800828" y="2591059"/>
            <a:chExt cx="6602507" cy="830997"/>
          </a:xfrm>
        </p:grpSpPr>
        <p:sp>
          <p:nvSpPr>
            <p:cNvPr id="34" name="TextBox 33"/>
            <p:cNvSpPr txBox="1"/>
            <p:nvPr/>
          </p:nvSpPr>
          <p:spPr>
            <a:xfrm>
              <a:off x="800828" y="2612083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275658" y="2591059"/>
              <a:ext cx="612767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Exchanging old books and uniforms with friends or giving them to charity.</a:t>
              </a:r>
              <a:endParaRPr lang="en-US" sz="2400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81531" y="5363453"/>
            <a:ext cx="6104969" cy="830997"/>
            <a:chOff x="800828" y="5436790"/>
            <a:chExt cx="6104969" cy="830997"/>
          </a:xfrm>
        </p:grpSpPr>
        <p:sp>
          <p:nvSpPr>
            <p:cNvPr id="37" name="TextBox 36"/>
            <p:cNvSpPr txBox="1"/>
            <p:nvPr/>
          </p:nvSpPr>
          <p:spPr>
            <a:xfrm>
              <a:off x="800828" y="5436790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f.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275658" y="5436790"/>
              <a:ext cx="563013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Finding creative ways to reuse old items before throwing them away.</a:t>
              </a:r>
              <a:endParaRPr lang="en-US" sz="2400" dirty="0">
                <a:solidFill>
                  <a:srgbClr val="0070C0"/>
                </a:solidFill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7662255" y="1633955"/>
            <a:ext cx="365760" cy="3541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7662255" y="2393321"/>
            <a:ext cx="365760" cy="3541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7662255" y="3218896"/>
            <a:ext cx="365760" cy="3541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7662255" y="4167143"/>
            <a:ext cx="365760" cy="3541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7662255" y="4853647"/>
            <a:ext cx="365760" cy="3541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7662255" y="5541909"/>
            <a:ext cx="365760" cy="3541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222202" y="6273197"/>
            <a:ext cx="483029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</a:rPr>
              <a:t>Can you add more tips to the list?</a:t>
            </a:r>
          </a:p>
        </p:txBody>
      </p:sp>
    </p:spTree>
    <p:extLst>
      <p:ext uri="{BB962C8B-B14F-4D97-AF65-F5344CB8AC3E}">
        <p14:creationId xmlns:p14="http://schemas.microsoft.com/office/powerpoint/2010/main" val="111813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349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38671"/>
            <a:ext cx="587409" cy="55384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65203" y="42732"/>
            <a:ext cx="815410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Tip </a:t>
            </a:r>
            <a:r>
              <a:rPr lang="en-US" sz="2500" b="1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25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tells you to  find creative ways to reuse old items. Can you think of any ways to reuse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596869" y="2214151"/>
            <a:ext cx="4415840" cy="593428"/>
            <a:chOff x="363372" y="1262747"/>
            <a:chExt cx="4064976" cy="593428"/>
          </a:xfrm>
        </p:grpSpPr>
        <p:sp>
          <p:nvSpPr>
            <p:cNvPr id="11" name="TextBox 10"/>
            <p:cNvSpPr txBox="1"/>
            <p:nvPr/>
          </p:nvSpPr>
          <p:spPr>
            <a:xfrm>
              <a:off x="363372" y="1262747"/>
              <a:ext cx="98495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27313" y="1271400"/>
              <a:ext cx="360103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used gift wrap?</a:t>
              </a:r>
              <a:endParaRPr lang="en-US" sz="3200" i="1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596870" y="3377426"/>
            <a:ext cx="4415840" cy="584775"/>
            <a:chOff x="369902" y="2142097"/>
            <a:chExt cx="4064976" cy="584775"/>
          </a:xfrm>
        </p:grpSpPr>
        <p:sp>
          <p:nvSpPr>
            <p:cNvPr id="14" name="TextBox 13"/>
            <p:cNvSpPr txBox="1"/>
            <p:nvPr/>
          </p:nvSpPr>
          <p:spPr>
            <a:xfrm>
              <a:off x="369902" y="2142097"/>
              <a:ext cx="82234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44734" y="2142097"/>
              <a:ext cx="359014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/>
                <a:t>used water bottles?</a:t>
              </a:r>
              <a:endParaRPr lang="en-US" sz="3200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596870" y="4584003"/>
            <a:ext cx="4415838" cy="593428"/>
            <a:chOff x="363373" y="4026312"/>
            <a:chExt cx="4064974" cy="593428"/>
          </a:xfrm>
        </p:grpSpPr>
        <p:sp>
          <p:nvSpPr>
            <p:cNvPr id="17" name="TextBox 16"/>
            <p:cNvSpPr txBox="1"/>
            <p:nvPr/>
          </p:nvSpPr>
          <p:spPr>
            <a:xfrm>
              <a:off x="363373" y="4034965"/>
              <a:ext cx="47483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38204" y="4026312"/>
              <a:ext cx="359014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/>
                <a:t>used books?</a:t>
              </a:r>
            </a:p>
          </p:txBody>
        </p:sp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5B97BA0F-0EAC-4EAA-B14C-61E3AAA76EB2}"/>
              </a:ext>
            </a:extLst>
          </p:cNvPr>
          <p:cNvSpPr/>
          <p:nvPr/>
        </p:nvSpPr>
        <p:spPr>
          <a:xfrm>
            <a:off x="2475345" y="2214151"/>
            <a:ext cx="640080" cy="640080"/>
          </a:xfrm>
          <a:prstGeom prst="ellipse">
            <a:avLst/>
          </a:prstGeom>
          <a:noFill/>
          <a:ln w="38100">
            <a:solidFill>
              <a:srgbClr val="F166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AC38EEF-0078-4E34-BD5C-2CDE5135F9C7}"/>
              </a:ext>
            </a:extLst>
          </p:cNvPr>
          <p:cNvSpPr/>
          <p:nvPr/>
        </p:nvSpPr>
        <p:spPr>
          <a:xfrm>
            <a:off x="2460775" y="3377426"/>
            <a:ext cx="640080" cy="640080"/>
          </a:xfrm>
          <a:prstGeom prst="ellipse">
            <a:avLst/>
          </a:prstGeom>
          <a:noFill/>
          <a:ln w="38100">
            <a:solidFill>
              <a:srgbClr val="F166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17F4AAC-C5F4-4E8B-9A8D-8F7BA65B5B54}"/>
              </a:ext>
            </a:extLst>
          </p:cNvPr>
          <p:cNvSpPr/>
          <p:nvPr/>
        </p:nvSpPr>
        <p:spPr>
          <a:xfrm>
            <a:off x="2447070" y="4532048"/>
            <a:ext cx="640080" cy="640080"/>
          </a:xfrm>
          <a:prstGeom prst="ellipse">
            <a:avLst/>
          </a:prstGeom>
          <a:noFill/>
          <a:ln w="38100">
            <a:solidFill>
              <a:srgbClr val="F166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773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2" grpId="3" animBg="1"/>
      <p:bldP spid="2" grpId="4" animBg="1"/>
      <p:bldP spid="19" grpId="0" animBg="1"/>
      <p:bldP spid="19" grpId="1" animBg="1"/>
      <p:bldP spid="19" grpId="2" animBg="1"/>
      <p:bldP spid="19" grpId="3" animBg="1"/>
      <p:bldP spid="19" grpId="4" animBg="1"/>
      <p:bldP spid="20" grpId="0" animBg="1"/>
      <p:bldP spid="20" grpId="1" animBg="1"/>
      <p:bldP spid="20" grpId="2" animBg="1"/>
      <p:bldP spid="20" grpId="3" animBg="1"/>
      <p:bldP spid="20" grpId="4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9" y="19902"/>
            <a:ext cx="9095102" cy="6803136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879C85B-8CF1-467C-90E2-2EFA7DD634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066" y="3490844"/>
            <a:ext cx="1327361" cy="1862055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A8DCC60-7CC6-4BB5-93C9-B6ABD7122B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147" y="3490392"/>
            <a:ext cx="1319185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953C47D-F5F3-4C8B-95AB-CB1D25CCA4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482" y="3494196"/>
            <a:ext cx="1323683" cy="185535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3DF6CF5-0997-49BE-A637-2641803BF9F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3180" y="3490390"/>
            <a:ext cx="1329112" cy="186296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0B541C0-B76C-43AB-9EAF-B49801DFF85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900" y="3490391"/>
            <a:ext cx="1329112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sp>
        <p:nvSpPr>
          <p:cNvPr id="9" name="Rectangle 8"/>
          <p:cNvSpPr/>
          <p:nvPr/>
        </p:nvSpPr>
        <p:spPr>
          <a:xfrm>
            <a:off x="1524000" y="576312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b="1" dirty="0">
                <a:latin typeface="Calibri" panose="020F0502020204030204" pitchFamily="34" charset="0"/>
              </a:rPr>
              <a:t>Website: </a:t>
            </a:r>
            <a:r>
              <a:rPr lang="en-GB" b="1" i="1" dirty="0" err="1">
                <a:latin typeface="Calibri" panose="020F0502020204030204" pitchFamily="34" charset="0"/>
              </a:rPr>
              <a:t>hoclieu.vn</a:t>
            </a:r>
            <a:endParaRPr lang="en-GB" dirty="0"/>
          </a:p>
          <a:p>
            <a:pPr algn="ctr"/>
            <a:r>
              <a:rPr lang="en-GB" b="1" dirty="0" err="1">
                <a:latin typeface="Calibri" panose="020F0502020204030204" pitchFamily="34" charset="0"/>
              </a:rPr>
              <a:t>Fanpage</a:t>
            </a:r>
            <a:r>
              <a:rPr lang="en-GB" b="1" dirty="0">
                <a:latin typeface="Calibri" panose="020F0502020204030204" pitchFamily="34" charset="0"/>
              </a:rPr>
              <a:t>: </a:t>
            </a:r>
            <a:r>
              <a:rPr lang="en-GB" b="1" i="1" dirty="0" err="1">
                <a:latin typeface="Calibri" panose="020F0502020204030204" pitchFamily="34" charset="0"/>
              </a:rPr>
              <a:t>facebook.com</a:t>
            </a:r>
            <a:r>
              <a:rPr lang="en-GB" b="1" i="1" dirty="0">
                <a:latin typeface="Calibri" panose="020F0502020204030204" pitchFamily="34" charset="0"/>
              </a:rPr>
              <a:t>/</a:t>
            </a:r>
            <a:r>
              <a:rPr lang="en-GB" b="1" i="1" dirty="0" err="1">
                <a:latin typeface="Calibri" panose="020F0502020204030204" pitchFamily="34" charset="0"/>
              </a:rPr>
              <a:t>www.tienganhglobalsuccess.vn</a:t>
            </a:r>
            <a:r>
              <a:rPr lang="en-GB" b="1" i="1" dirty="0">
                <a:latin typeface="Calibri" panose="020F0502020204030204" pitchFamily="34" charset="0"/>
              </a:rPr>
              <a:t>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247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9" dur="2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7.40741E-7 L -0.07878 -7.40741E-7 " pathEditMode="relative" rAng="0" ptsTypes="AA">
                                      <p:cBhvr>
                                        <p:cTn id="14" dur="20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7.40741E-7 L -0.07878 -7.40741E-7 " pathEditMode="relative" rAng="0" ptsTypes="AA">
                                      <p:cBhvr>
                                        <p:cTn id="19" dur="2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4" dur="20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9" dur="2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0" y="3047057"/>
            <a:ext cx="7964401" cy="29651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4" y="23634"/>
            <a:ext cx="8812944" cy="2279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8103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257" y="2535287"/>
            <a:ext cx="4176100" cy="7527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42" y="2542074"/>
            <a:ext cx="961782" cy="7776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96" y="4042960"/>
            <a:ext cx="379594" cy="4124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19" y="5277363"/>
            <a:ext cx="408794" cy="40514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83940" y="4032645"/>
            <a:ext cx="38218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A reporter is interviewing Nam, a member of the 3Rs Club. Read the interview. Find these words or phrases and underline them.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6790" y="5265628"/>
            <a:ext cx="3756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Match the words / phrases with their meanings.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16790" y="3307849"/>
            <a:ext cx="2689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Reading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762882" y="3307849"/>
            <a:ext cx="2689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Speaking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101580"/>
            <a:ext cx="318793" cy="32798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979275" y="4042960"/>
            <a:ext cx="41824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Nam mentions the following tips in the interview. Work in groups and discuss to put the tips in order from the easiest to the most diff icult.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80038" y="5960178"/>
            <a:ext cx="3858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Read the text again. Answer the questions.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96" y="6024076"/>
            <a:ext cx="382842" cy="405144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5044042" y="5283894"/>
            <a:ext cx="38580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Tip </a:t>
            </a:r>
            <a:r>
              <a:rPr lang="en-US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 tells you to  find creative ways to reuse old items. Can you think of any ways to reuse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369881"/>
            <a:ext cx="382842" cy="36096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4" y="23634"/>
            <a:ext cx="8812944" cy="2279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456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6858000"/>
            <a:chOff x="193701" y="1590291"/>
            <a:chExt cx="8653859" cy="5137079"/>
          </a:xfrm>
        </p:grpSpPr>
        <p:sp>
          <p:nvSpPr>
            <p:cNvPr id="15" name="Rounded Rectangle 14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rgbClr val="E2F4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094743" y="2567087"/>
            <a:ext cx="4954515" cy="1723827"/>
            <a:chOff x="2094743" y="1820050"/>
            <a:chExt cx="4954515" cy="1723827"/>
          </a:xfrm>
        </p:grpSpPr>
        <p:grpSp>
          <p:nvGrpSpPr>
            <p:cNvPr id="12" name="Group 11"/>
            <p:cNvGrpSpPr/>
            <p:nvPr/>
          </p:nvGrpSpPr>
          <p:grpSpPr>
            <a:xfrm>
              <a:off x="2094743" y="1820050"/>
              <a:ext cx="4954515" cy="784398"/>
              <a:chOff x="2100847" y="1820050"/>
              <a:chExt cx="4954515" cy="784398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79262" y="1820050"/>
                <a:ext cx="4176100" cy="752752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00847" y="1826837"/>
                <a:ext cx="961782" cy="777611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2796464" y="2835991"/>
              <a:ext cx="355717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solidFill>
                    <a:srgbClr val="0084B1"/>
                  </a:solidFill>
                </a:rPr>
                <a:t>Reading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171686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9227127" cy="145472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38" y="74839"/>
            <a:ext cx="627229" cy="6815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37899" y="23897"/>
            <a:ext cx="83468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-10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 reporter is interviewing Nam, a member of the 3Rs Club. Read the interview. Find these words or phrases and underline them.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1101436" y="2738004"/>
            <a:ext cx="6941128" cy="1610591"/>
            <a:chOff x="1028700" y="2738004"/>
            <a:chExt cx="6941128" cy="1610591"/>
          </a:xfrm>
        </p:grpSpPr>
        <p:sp>
          <p:nvSpPr>
            <p:cNvPr id="4" name="Rounded Rectangle 3"/>
            <p:cNvSpPr/>
            <p:nvPr/>
          </p:nvSpPr>
          <p:spPr>
            <a:xfrm>
              <a:off x="1028700" y="2738004"/>
              <a:ext cx="6941128" cy="1610591"/>
            </a:xfrm>
            <a:prstGeom prst="roundRect">
              <a:avLst/>
            </a:prstGeom>
            <a:solidFill>
              <a:srgbClr val="A3E7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953736" y="3028950"/>
              <a:ext cx="1607874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/>
                <a:t>instead of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205094" y="3028949"/>
              <a:ext cx="1607874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/>
                <a:t>exchange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448206" y="3534485"/>
              <a:ext cx="2178222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/>
                <a:t>recycling bins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271070" y="3534485"/>
              <a:ext cx="1433539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/>
                <a:t>reusable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349251" y="3534485"/>
              <a:ext cx="1433539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/>
                <a:t>charity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40564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7582" y="1140560"/>
            <a:ext cx="8808835" cy="57601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2000"/>
              </a:lnSpc>
            </a:pPr>
            <a:r>
              <a:rPr lang="en-US" sz="2200" b="1" i="1" dirty="0"/>
              <a:t>Reporter: </a:t>
            </a:r>
            <a:r>
              <a:rPr lang="en-US" sz="2200" dirty="0"/>
              <a:t>Can you share with us some tips to make your school greener?</a:t>
            </a:r>
          </a:p>
          <a:p>
            <a:pPr>
              <a:lnSpc>
                <a:spcPct val="112000"/>
              </a:lnSpc>
            </a:pPr>
            <a:r>
              <a:rPr lang="en-US" sz="2200" b="1" i="1" dirty="0"/>
              <a:t>Nam: </a:t>
            </a:r>
            <a:r>
              <a:rPr lang="en-US" sz="2200" dirty="0"/>
              <a:t>Sure. Firstly, we put recycling bins in every classroom. </a:t>
            </a:r>
          </a:p>
          <a:p>
            <a:pPr>
              <a:lnSpc>
                <a:spcPct val="112000"/>
              </a:lnSpc>
            </a:pPr>
            <a:r>
              <a:rPr lang="en-US" sz="2200" b="1" i="1" dirty="0"/>
              <a:t>Reporter: </a:t>
            </a:r>
            <a:r>
              <a:rPr lang="en-US" sz="2200" dirty="0"/>
              <a:t>What about old books and uniforms?</a:t>
            </a:r>
          </a:p>
          <a:p>
            <a:pPr>
              <a:lnSpc>
                <a:spcPct val="112000"/>
              </a:lnSpc>
            </a:pPr>
            <a:r>
              <a:rPr lang="en-US" sz="2200" b="1" i="1" dirty="0"/>
              <a:t>Nam: </a:t>
            </a:r>
            <a:r>
              <a:rPr lang="en-US" sz="2200" dirty="0"/>
              <a:t>We exchange them with our friends or give them to charity. We don’t throw them away. </a:t>
            </a:r>
          </a:p>
          <a:p>
            <a:pPr>
              <a:lnSpc>
                <a:spcPct val="112000"/>
              </a:lnSpc>
            </a:pPr>
            <a:r>
              <a:rPr lang="en-US" sz="2200" b="1" i="1" dirty="0"/>
              <a:t>Reporter: </a:t>
            </a:r>
            <a:r>
              <a:rPr lang="en-US" sz="2200" dirty="0"/>
              <a:t>Anything else?</a:t>
            </a:r>
          </a:p>
          <a:p>
            <a:pPr>
              <a:lnSpc>
                <a:spcPct val="112000"/>
              </a:lnSpc>
            </a:pPr>
            <a:r>
              <a:rPr lang="en-US" sz="2200" b="1" i="1" dirty="0"/>
              <a:t>Nam: </a:t>
            </a:r>
            <a:r>
              <a:rPr lang="en-US" sz="2200" dirty="0"/>
              <a:t>We borrow books from the school library instead of buying new ones. </a:t>
            </a:r>
          </a:p>
          <a:p>
            <a:pPr>
              <a:lnSpc>
                <a:spcPct val="112000"/>
              </a:lnSpc>
            </a:pPr>
            <a:r>
              <a:rPr lang="en-US" sz="2200" b="1" i="1" dirty="0"/>
              <a:t>Reporter: </a:t>
            </a:r>
            <a:r>
              <a:rPr lang="en-US" sz="2200" dirty="0"/>
              <a:t>Great! You can save much paper. </a:t>
            </a:r>
          </a:p>
          <a:p>
            <a:pPr>
              <a:lnSpc>
                <a:spcPct val="112000"/>
              </a:lnSpc>
            </a:pPr>
            <a:r>
              <a:rPr lang="en-US" sz="2200" b="1" i="1" dirty="0"/>
              <a:t>Nam: </a:t>
            </a:r>
            <a:r>
              <a:rPr lang="en-US" sz="2200" dirty="0"/>
              <a:t>And there’s another tip. We bring reusable water bottles to school. </a:t>
            </a:r>
            <a:r>
              <a:rPr lang="en-US" sz="2200" b="1" i="1" dirty="0"/>
              <a:t>Reporter: </a:t>
            </a:r>
            <a:r>
              <a:rPr lang="en-US" sz="2200" dirty="0"/>
              <a:t>I see lots of trees in your school. Is planting trees a good tip?</a:t>
            </a:r>
          </a:p>
          <a:p>
            <a:pPr>
              <a:lnSpc>
                <a:spcPct val="112000"/>
              </a:lnSpc>
            </a:pPr>
            <a:r>
              <a:rPr lang="en-US" sz="2200" b="1" i="1" dirty="0"/>
              <a:t>Nam: </a:t>
            </a:r>
            <a:r>
              <a:rPr lang="en-US" sz="2200" dirty="0"/>
              <a:t>Yeah. It makes our school greener. </a:t>
            </a:r>
          </a:p>
          <a:p>
            <a:pPr>
              <a:lnSpc>
                <a:spcPct val="112000"/>
              </a:lnSpc>
            </a:pPr>
            <a:r>
              <a:rPr lang="en-US" sz="2200" b="1" i="1" dirty="0"/>
              <a:t>Reporter: </a:t>
            </a:r>
            <a:r>
              <a:rPr lang="en-US" sz="2200" dirty="0"/>
              <a:t>Thanks for sharing. Do you want to add anything?</a:t>
            </a:r>
          </a:p>
          <a:p>
            <a:pPr>
              <a:lnSpc>
                <a:spcPct val="112000"/>
              </a:lnSpc>
            </a:pPr>
            <a:r>
              <a:rPr lang="en-US" sz="2200" b="1" i="1" dirty="0"/>
              <a:t>Nam: </a:t>
            </a:r>
            <a:r>
              <a:rPr lang="en-US" sz="2200" dirty="0"/>
              <a:t>Finally, we usually find creative ways to reuse old items before throwing them away. </a:t>
            </a:r>
          </a:p>
          <a:p>
            <a:pPr>
              <a:lnSpc>
                <a:spcPct val="112000"/>
              </a:lnSpc>
            </a:pPr>
            <a:r>
              <a:rPr lang="en-US" sz="2200" dirty="0"/>
              <a:t>...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101435" y="118190"/>
            <a:ext cx="6941128" cy="102237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735525" y="118191"/>
            <a:ext cx="1607874" cy="49244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600" dirty="0"/>
              <a:t>instead of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86883" y="118190"/>
            <a:ext cx="1607874" cy="49244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600"/>
              <a:t>exchange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62502" y="559074"/>
            <a:ext cx="2178222" cy="49244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600"/>
              <a:t>recycling bins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385366" y="559074"/>
            <a:ext cx="1433539" cy="49244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600"/>
              <a:t>reusable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463547" y="559074"/>
            <a:ext cx="1433539" cy="49244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600"/>
              <a:t>charity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F777C36-F397-4603-B812-7BDCDC90DC66}"/>
              </a:ext>
            </a:extLst>
          </p:cNvPr>
          <p:cNvCxnSpPr/>
          <p:nvPr/>
        </p:nvCxnSpPr>
        <p:spPr>
          <a:xfrm>
            <a:off x="5643418" y="3777673"/>
            <a:ext cx="1126837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BB0B4DC-9915-4B94-A05E-998BB8450055}"/>
              </a:ext>
            </a:extLst>
          </p:cNvPr>
          <p:cNvCxnSpPr/>
          <p:nvPr/>
        </p:nvCxnSpPr>
        <p:spPr>
          <a:xfrm>
            <a:off x="1357746" y="2687782"/>
            <a:ext cx="1126837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495532E-F809-4038-A77A-EB15EFFECC10}"/>
              </a:ext>
            </a:extLst>
          </p:cNvPr>
          <p:cNvCxnSpPr/>
          <p:nvPr/>
        </p:nvCxnSpPr>
        <p:spPr>
          <a:xfrm>
            <a:off x="3216561" y="1930400"/>
            <a:ext cx="1554480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5E7AA51-D890-4035-B150-CB98025E9914}"/>
              </a:ext>
            </a:extLst>
          </p:cNvPr>
          <p:cNvCxnSpPr/>
          <p:nvPr/>
        </p:nvCxnSpPr>
        <p:spPr>
          <a:xfrm>
            <a:off x="4789513" y="4525818"/>
            <a:ext cx="1005840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5F5BA24-D58C-4082-BE0C-B72B8C996FCE}"/>
              </a:ext>
            </a:extLst>
          </p:cNvPr>
          <p:cNvCxnSpPr/>
          <p:nvPr/>
        </p:nvCxnSpPr>
        <p:spPr>
          <a:xfrm>
            <a:off x="6872774" y="2687782"/>
            <a:ext cx="822960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2167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11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20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29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38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47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>
            <a:extLst>
              <a:ext uri="{FF2B5EF4-FFF2-40B4-BE49-F238E27FC236}">
                <a16:creationId xmlns:a16="http://schemas.microsoft.com/office/drawing/2014/main" id="{311FCAA6-A560-4F53-B726-730A1A7600E0}"/>
              </a:ext>
            </a:extLst>
          </p:cNvPr>
          <p:cNvGrpSpPr/>
          <p:nvPr/>
        </p:nvGrpSpPr>
        <p:grpSpPr>
          <a:xfrm>
            <a:off x="4215039" y="1078540"/>
            <a:ext cx="4839860" cy="5477950"/>
            <a:chOff x="4215039" y="1078540"/>
            <a:chExt cx="4839860" cy="5477950"/>
          </a:xfrm>
        </p:grpSpPr>
        <p:sp>
          <p:nvSpPr>
            <p:cNvPr id="58" name="Rectangle: Rounded Corners 57">
              <a:extLst>
                <a:ext uri="{FF2B5EF4-FFF2-40B4-BE49-F238E27FC236}">
                  <a16:creationId xmlns:a16="http://schemas.microsoft.com/office/drawing/2014/main" id="{9C10A2B7-65AD-4419-A366-EB555287CA91}"/>
                </a:ext>
              </a:extLst>
            </p:cNvPr>
            <p:cNvSpPr/>
            <p:nvPr/>
          </p:nvSpPr>
          <p:spPr>
            <a:xfrm>
              <a:off x="4215044" y="1078540"/>
              <a:ext cx="4839855" cy="1005840"/>
            </a:xfrm>
            <a:prstGeom prst="roundRect">
              <a:avLst/>
            </a:prstGeom>
            <a:solidFill>
              <a:srgbClr val="A3E7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b="1" dirty="0">
                  <a:solidFill>
                    <a:srgbClr val="005AAB"/>
                  </a:solidFill>
                </a:rPr>
                <a:t>e.</a:t>
              </a:r>
              <a:r>
                <a:rPr lang="en-US" sz="2400" dirty="0"/>
                <a:t> </a:t>
              </a:r>
              <a:r>
                <a:rPr lang="en-US" sz="2400" dirty="0" err="1">
                  <a:solidFill>
                    <a:prstClr val="black"/>
                  </a:solidFill>
                  <a:latin typeface="Calibri" panose="020F0502020204030204"/>
                </a:rPr>
                <a:t>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 the place of somebody or something</a:t>
              </a:r>
              <a:endParaRPr lang="en-US" sz="2400" i="1" dirty="0">
                <a:solidFill>
                  <a:schemeClr val="tx1"/>
                </a:solidFill>
              </a:endParaRPr>
            </a:p>
          </p:txBody>
        </p:sp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id="{7B69EB59-84E7-4988-AAB6-331BB72BB2FE}"/>
                </a:ext>
              </a:extLst>
            </p:cNvPr>
            <p:cNvSpPr/>
            <p:nvPr/>
          </p:nvSpPr>
          <p:spPr>
            <a:xfrm>
              <a:off x="4215041" y="2196565"/>
              <a:ext cx="4839855" cy="1005840"/>
            </a:xfrm>
            <a:prstGeom prst="roundRect">
              <a:avLst/>
            </a:prstGeom>
            <a:solidFill>
              <a:srgbClr val="A3E7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b="1" dirty="0">
                  <a:solidFill>
                    <a:srgbClr val="005AAB"/>
                  </a:solidFill>
                </a:rPr>
                <a:t>d.</a:t>
              </a:r>
              <a:r>
                <a:rPr lang="en-US" sz="2400" dirty="0"/>
                <a:t> 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giving things to people in need</a:t>
              </a:r>
              <a:endParaRPr lang="en-US" sz="2400" i="1" dirty="0">
                <a:solidFill>
                  <a:schemeClr val="tx1"/>
                </a:solidFill>
              </a:endParaRPr>
            </a:p>
          </p:txBody>
        </p:sp>
        <p:sp>
          <p:nvSpPr>
            <p:cNvPr id="60" name="Rectangle: Rounded Corners 59">
              <a:extLst>
                <a:ext uri="{FF2B5EF4-FFF2-40B4-BE49-F238E27FC236}">
                  <a16:creationId xmlns:a16="http://schemas.microsoft.com/office/drawing/2014/main" id="{1B1BF7BE-3CE5-44ED-82F1-D349498E8EB8}"/>
                </a:ext>
              </a:extLst>
            </p:cNvPr>
            <p:cNvSpPr/>
            <p:nvPr/>
          </p:nvSpPr>
          <p:spPr>
            <a:xfrm>
              <a:off x="4215040" y="3314590"/>
              <a:ext cx="4839855" cy="1005840"/>
            </a:xfrm>
            <a:prstGeom prst="roundRect">
              <a:avLst/>
            </a:prstGeom>
            <a:solidFill>
              <a:srgbClr val="A3E7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b="1" dirty="0">
                  <a:solidFill>
                    <a:srgbClr val="005AAB"/>
                  </a:solidFill>
                </a:rPr>
                <a:t>a.</a:t>
              </a:r>
              <a:r>
                <a:rPr lang="en-US" sz="2400" dirty="0"/>
                <a:t> </a:t>
              </a:r>
              <a:r>
                <a:rPr lang="en-US" sz="2400" dirty="0">
                  <a:solidFill>
                    <a:schemeClr val="tx1"/>
                  </a:solidFill>
                </a:rPr>
                <a:t>give something to a person and receive something from him / her</a:t>
              </a:r>
              <a:endPara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Rectangle: Rounded Corners 60">
              <a:extLst>
                <a:ext uri="{FF2B5EF4-FFF2-40B4-BE49-F238E27FC236}">
                  <a16:creationId xmlns:a16="http://schemas.microsoft.com/office/drawing/2014/main" id="{B574806D-5D39-47FC-B955-B6FE46CBB2B2}"/>
                </a:ext>
              </a:extLst>
            </p:cNvPr>
            <p:cNvSpPr/>
            <p:nvPr/>
          </p:nvSpPr>
          <p:spPr>
            <a:xfrm>
              <a:off x="4215039" y="4432615"/>
              <a:ext cx="4839855" cy="1005840"/>
            </a:xfrm>
            <a:prstGeom prst="roundRect">
              <a:avLst/>
            </a:prstGeom>
            <a:solidFill>
              <a:srgbClr val="A3E7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b="1" dirty="0">
                  <a:solidFill>
                    <a:srgbClr val="005AAB"/>
                  </a:solidFill>
                </a:rPr>
                <a:t>b. </a:t>
              </a:r>
              <a:r>
                <a:rPr lang="en-US" sz="2400" dirty="0">
                  <a:solidFill>
                    <a:schemeClr val="tx1"/>
                  </a:solidFill>
                </a:rPr>
                <a:t>can be used again</a:t>
              </a:r>
              <a:r>
                <a:rPr lang="en-US" sz="2400" dirty="0"/>
                <a:t> </a:t>
              </a:r>
              <a:endPara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Rectangle: Rounded Corners 61">
              <a:extLst>
                <a:ext uri="{FF2B5EF4-FFF2-40B4-BE49-F238E27FC236}">
                  <a16:creationId xmlns:a16="http://schemas.microsoft.com/office/drawing/2014/main" id="{515F10CA-5515-47E0-AC4A-B8C225C5A2B7}"/>
                </a:ext>
              </a:extLst>
            </p:cNvPr>
            <p:cNvSpPr/>
            <p:nvPr/>
          </p:nvSpPr>
          <p:spPr>
            <a:xfrm>
              <a:off x="4215039" y="5550650"/>
              <a:ext cx="4839855" cy="1005840"/>
            </a:xfrm>
            <a:prstGeom prst="roundRect">
              <a:avLst/>
            </a:prstGeom>
            <a:solidFill>
              <a:srgbClr val="A3E7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en-US" sz="2400" b="1" dirty="0">
                  <a:solidFill>
                    <a:srgbClr val="005AAB"/>
                  </a:solidFill>
                </a:rPr>
                <a:t>c. 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containers for things that can be recycled</a:t>
              </a:r>
              <a:r>
                <a:rPr lang="en-US" sz="2400" dirty="0"/>
                <a:t> </a:t>
              </a:r>
              <a:endPara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74" name="Picture 7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9362209" cy="9663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83997"/>
            <a:ext cx="62722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27397" y="94006"/>
            <a:ext cx="7547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Match the words / phrases with their meanings.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F15B116-99CB-4076-A3BB-C924E39B99FC}"/>
              </a:ext>
            </a:extLst>
          </p:cNvPr>
          <p:cNvSpPr/>
          <p:nvPr/>
        </p:nvSpPr>
        <p:spPr>
          <a:xfrm>
            <a:off x="4215044" y="1078540"/>
            <a:ext cx="4839855" cy="1005840"/>
          </a:xfrm>
          <a:prstGeom prst="roundRect">
            <a:avLst/>
          </a:prstGeom>
          <a:solidFill>
            <a:srgbClr val="A3E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005AAB"/>
                </a:solidFill>
              </a:rPr>
              <a:t>a.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tx1"/>
                </a:solidFill>
              </a:rPr>
              <a:t>give something to a person and receive something from him / her</a:t>
            </a:r>
            <a:endParaRPr lang="en-US" sz="2400" i="1" dirty="0">
              <a:solidFill>
                <a:schemeClr val="tx1"/>
              </a:solidFill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3C8A8AB0-0783-4DF0-91B6-1DD680F10881}"/>
              </a:ext>
            </a:extLst>
          </p:cNvPr>
          <p:cNvSpPr/>
          <p:nvPr/>
        </p:nvSpPr>
        <p:spPr>
          <a:xfrm>
            <a:off x="4215041" y="2196565"/>
            <a:ext cx="4839855" cy="1005840"/>
          </a:xfrm>
          <a:prstGeom prst="roundRect">
            <a:avLst/>
          </a:prstGeom>
          <a:solidFill>
            <a:srgbClr val="A3E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005AAB"/>
                </a:solidFill>
              </a:rPr>
              <a:t>b.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tx1"/>
                </a:solidFill>
              </a:rPr>
              <a:t>can be used again</a:t>
            </a:r>
            <a:endParaRPr lang="en-US" sz="2400" i="1" dirty="0">
              <a:solidFill>
                <a:schemeClr val="tx1"/>
              </a:solidFill>
            </a:endParaRP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B8D3A809-4A2C-4937-AD53-A666E60273CF}"/>
              </a:ext>
            </a:extLst>
          </p:cNvPr>
          <p:cNvSpPr/>
          <p:nvPr/>
        </p:nvSpPr>
        <p:spPr>
          <a:xfrm>
            <a:off x="4215040" y="3314590"/>
            <a:ext cx="4839855" cy="1005840"/>
          </a:xfrm>
          <a:prstGeom prst="roundRect">
            <a:avLst/>
          </a:prstGeom>
          <a:solidFill>
            <a:srgbClr val="A3E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rgbClr val="005AAB"/>
                </a:solidFill>
              </a:rPr>
              <a:t>c.</a:t>
            </a:r>
            <a:r>
              <a:rPr lang="en-US" sz="2400" dirty="0"/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containers for things that can be recycled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D5CA0463-F078-479F-9242-8283B7690797}"/>
              </a:ext>
            </a:extLst>
          </p:cNvPr>
          <p:cNvSpPr/>
          <p:nvPr/>
        </p:nvSpPr>
        <p:spPr>
          <a:xfrm>
            <a:off x="4215039" y="4432615"/>
            <a:ext cx="4839855" cy="1005840"/>
          </a:xfrm>
          <a:prstGeom prst="roundRect">
            <a:avLst/>
          </a:prstGeom>
          <a:solidFill>
            <a:srgbClr val="A3E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rgbClr val="005AAB"/>
                </a:solidFill>
              </a:rPr>
              <a:t>d.</a:t>
            </a:r>
            <a:r>
              <a:rPr lang="en-US" sz="2400" dirty="0"/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giving things to people in need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3125AEDF-A98F-42A5-9D9D-358E8D39AB4B}"/>
              </a:ext>
            </a:extLst>
          </p:cNvPr>
          <p:cNvSpPr/>
          <p:nvPr/>
        </p:nvSpPr>
        <p:spPr>
          <a:xfrm>
            <a:off x="4215039" y="5550650"/>
            <a:ext cx="4839855" cy="1005840"/>
          </a:xfrm>
          <a:prstGeom prst="roundRect">
            <a:avLst/>
          </a:prstGeom>
          <a:solidFill>
            <a:srgbClr val="A3E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rgbClr val="005AAB"/>
                </a:solidFill>
              </a:rPr>
              <a:t>e.</a:t>
            </a:r>
            <a:r>
              <a:rPr lang="en-US" sz="2400" dirty="0"/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 the place of somebody or something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18119839-AE85-4180-AC37-2A3218F399FD}"/>
              </a:ext>
            </a:extLst>
          </p:cNvPr>
          <p:cNvSpPr/>
          <p:nvPr/>
        </p:nvSpPr>
        <p:spPr>
          <a:xfrm>
            <a:off x="513700" y="1235090"/>
            <a:ext cx="2669309" cy="646546"/>
          </a:xfrm>
          <a:prstGeom prst="roundRect">
            <a:avLst/>
          </a:prstGeom>
          <a:solidFill>
            <a:srgbClr val="A3E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005AAB"/>
                </a:solidFill>
              </a:rPr>
              <a:t>1. </a:t>
            </a:r>
            <a:r>
              <a:rPr lang="en-US" sz="2400" dirty="0">
                <a:solidFill>
                  <a:schemeClr val="tx1"/>
                </a:solidFill>
              </a:rPr>
              <a:t>instead of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420A0BB4-D71D-4CA1-8C0B-A09231559075}"/>
              </a:ext>
            </a:extLst>
          </p:cNvPr>
          <p:cNvSpPr/>
          <p:nvPr/>
        </p:nvSpPr>
        <p:spPr>
          <a:xfrm>
            <a:off x="513700" y="2344608"/>
            <a:ext cx="2669309" cy="646546"/>
          </a:xfrm>
          <a:prstGeom prst="roundRect">
            <a:avLst/>
          </a:prstGeom>
          <a:solidFill>
            <a:srgbClr val="A3E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005AAB"/>
                </a:solidFill>
              </a:rPr>
              <a:t>2. </a:t>
            </a:r>
            <a:r>
              <a:rPr lang="en-US" sz="2400" dirty="0">
                <a:solidFill>
                  <a:schemeClr val="tx1"/>
                </a:solidFill>
              </a:rPr>
              <a:t>charity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9495D0C0-69BC-4318-8907-93B8115A4608}"/>
              </a:ext>
            </a:extLst>
          </p:cNvPr>
          <p:cNvSpPr/>
          <p:nvPr/>
        </p:nvSpPr>
        <p:spPr>
          <a:xfrm>
            <a:off x="513699" y="3454126"/>
            <a:ext cx="2669310" cy="646546"/>
          </a:xfrm>
          <a:prstGeom prst="roundRect">
            <a:avLst/>
          </a:prstGeom>
          <a:solidFill>
            <a:srgbClr val="A3E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005AAB"/>
                </a:solidFill>
              </a:rPr>
              <a:t>3. </a:t>
            </a:r>
            <a:r>
              <a:rPr lang="en-US" sz="2400" dirty="0">
                <a:solidFill>
                  <a:schemeClr val="tx1"/>
                </a:solidFill>
              </a:rPr>
              <a:t>exchange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C820F60D-7CBB-4969-ACF4-D40F05C81806}"/>
              </a:ext>
            </a:extLst>
          </p:cNvPr>
          <p:cNvSpPr/>
          <p:nvPr/>
        </p:nvSpPr>
        <p:spPr>
          <a:xfrm>
            <a:off x="513698" y="4563370"/>
            <a:ext cx="2669311" cy="646546"/>
          </a:xfrm>
          <a:prstGeom prst="roundRect">
            <a:avLst/>
          </a:prstGeom>
          <a:solidFill>
            <a:srgbClr val="A3E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005AAB"/>
                </a:solidFill>
              </a:rPr>
              <a:t>4. </a:t>
            </a:r>
            <a:r>
              <a:rPr lang="en-US" sz="2400" dirty="0">
                <a:solidFill>
                  <a:schemeClr val="tx1"/>
                </a:solidFill>
              </a:rPr>
              <a:t>reusable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63975CE0-B2F3-46C5-BF6F-D130C7B48B48}"/>
              </a:ext>
            </a:extLst>
          </p:cNvPr>
          <p:cNvSpPr/>
          <p:nvPr/>
        </p:nvSpPr>
        <p:spPr>
          <a:xfrm>
            <a:off x="513698" y="5672615"/>
            <a:ext cx="2669311" cy="646546"/>
          </a:xfrm>
          <a:prstGeom prst="roundRect">
            <a:avLst/>
          </a:prstGeom>
          <a:solidFill>
            <a:srgbClr val="A3E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005AAB"/>
                </a:solidFill>
              </a:rPr>
              <a:t>5. </a:t>
            </a:r>
            <a:r>
              <a:rPr lang="en-US" sz="2400" dirty="0">
                <a:solidFill>
                  <a:schemeClr val="tx1"/>
                </a:solidFill>
              </a:rPr>
              <a:t>recycling bins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15C8C18A-12B5-465A-A5A1-A2B48A5F60D5}"/>
              </a:ext>
            </a:extLst>
          </p:cNvPr>
          <p:cNvCxnSpPr>
            <a:stCxn id="47" idx="3"/>
            <a:endCxn id="5" idx="1"/>
          </p:cNvCxnSpPr>
          <p:nvPr/>
        </p:nvCxnSpPr>
        <p:spPr>
          <a:xfrm>
            <a:off x="3183009" y="1558363"/>
            <a:ext cx="1032035" cy="0"/>
          </a:xfrm>
          <a:prstGeom prst="line">
            <a:avLst/>
          </a:prstGeom>
          <a:ln w="28575">
            <a:solidFill>
              <a:srgbClr val="F166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CE685568-127C-4287-8988-B02A51049477}"/>
              </a:ext>
            </a:extLst>
          </p:cNvPr>
          <p:cNvCxnSpPr/>
          <p:nvPr/>
        </p:nvCxnSpPr>
        <p:spPr>
          <a:xfrm>
            <a:off x="3173768" y="2675963"/>
            <a:ext cx="1032035" cy="0"/>
          </a:xfrm>
          <a:prstGeom prst="line">
            <a:avLst/>
          </a:prstGeom>
          <a:ln w="28575">
            <a:solidFill>
              <a:srgbClr val="F166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7F705697-56B7-4508-98FE-F6834EAB5366}"/>
              </a:ext>
            </a:extLst>
          </p:cNvPr>
          <p:cNvCxnSpPr/>
          <p:nvPr/>
        </p:nvCxnSpPr>
        <p:spPr>
          <a:xfrm>
            <a:off x="3183004" y="3802799"/>
            <a:ext cx="1032035" cy="0"/>
          </a:xfrm>
          <a:prstGeom prst="line">
            <a:avLst/>
          </a:prstGeom>
          <a:ln w="28575">
            <a:solidFill>
              <a:srgbClr val="F166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C3A3BC0C-2A1C-4EB5-8BCE-EC02F2508E07}"/>
              </a:ext>
            </a:extLst>
          </p:cNvPr>
          <p:cNvCxnSpPr/>
          <p:nvPr/>
        </p:nvCxnSpPr>
        <p:spPr>
          <a:xfrm>
            <a:off x="3183009" y="4920399"/>
            <a:ext cx="1032035" cy="0"/>
          </a:xfrm>
          <a:prstGeom prst="line">
            <a:avLst/>
          </a:prstGeom>
          <a:ln w="28575">
            <a:solidFill>
              <a:srgbClr val="F166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8F35B832-BCFF-43B4-A633-C011B1CB30E4}"/>
              </a:ext>
            </a:extLst>
          </p:cNvPr>
          <p:cNvCxnSpPr/>
          <p:nvPr/>
        </p:nvCxnSpPr>
        <p:spPr>
          <a:xfrm>
            <a:off x="3173768" y="5991817"/>
            <a:ext cx="1032035" cy="0"/>
          </a:xfrm>
          <a:prstGeom prst="line">
            <a:avLst/>
          </a:prstGeom>
          <a:ln w="28575">
            <a:solidFill>
              <a:srgbClr val="F166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341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44444E-6 L 4.72222E-6 0.326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1620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48148E-6 L 4.72222E-6 0.3261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1634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96296E-6 L 4.72222E-6 0.3259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1645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07407E-6 L 4.72222E-6 -0.3261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-1625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11111E-6 L 4.72222E-6 -0.6520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-3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10340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04779"/>
            <a:ext cx="58740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7403" y="176722"/>
            <a:ext cx="822373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the text again. Answer the questions.</a:t>
            </a:r>
          </a:p>
        </p:txBody>
      </p:sp>
      <p:grpSp>
        <p:nvGrpSpPr>
          <p:cNvPr id="86" name="Group 85"/>
          <p:cNvGrpSpPr/>
          <p:nvPr/>
        </p:nvGrpSpPr>
        <p:grpSpPr>
          <a:xfrm>
            <a:off x="-28757" y="1242949"/>
            <a:ext cx="9022673" cy="5711057"/>
            <a:chOff x="193701" y="1590291"/>
            <a:chExt cx="8653859" cy="5137079"/>
          </a:xfrm>
        </p:grpSpPr>
        <p:sp>
          <p:nvSpPr>
            <p:cNvPr id="87" name="Rounded Rectangle 86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ounded Rectangle 87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ounded Rectangle 88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725632" y="1640347"/>
            <a:ext cx="6264833" cy="470318"/>
            <a:chOff x="363373" y="1262747"/>
            <a:chExt cx="6264833" cy="470318"/>
          </a:xfrm>
        </p:grpSpPr>
        <p:sp>
          <p:nvSpPr>
            <p:cNvPr id="91" name="TextBox 90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827314" y="1271400"/>
              <a:ext cx="58008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What is the interview about?</a:t>
              </a:r>
              <a:endParaRPr lang="en-US" sz="2400" i="1"/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725632" y="2637366"/>
            <a:ext cx="6471767" cy="461665"/>
            <a:chOff x="369902" y="2142097"/>
            <a:chExt cx="6471767" cy="461665"/>
          </a:xfrm>
        </p:grpSpPr>
        <p:sp>
          <p:nvSpPr>
            <p:cNvPr id="94" name="TextBox 93"/>
            <p:cNvSpPr txBox="1"/>
            <p:nvPr/>
          </p:nvSpPr>
          <p:spPr>
            <a:xfrm>
              <a:off x="369902" y="214209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844733" y="2142097"/>
              <a:ext cx="59969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What will they put in every classroom?</a:t>
              </a:r>
              <a:endParaRPr lang="en-US" sz="2400" dirty="0"/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725632" y="3625732"/>
            <a:ext cx="7613923" cy="470318"/>
            <a:chOff x="363373" y="4026312"/>
            <a:chExt cx="7613923" cy="470318"/>
          </a:xfrm>
        </p:grpSpPr>
        <p:sp>
          <p:nvSpPr>
            <p:cNvPr id="97" name="TextBox 96"/>
            <p:cNvSpPr txBox="1"/>
            <p:nvPr/>
          </p:nvSpPr>
          <p:spPr>
            <a:xfrm>
              <a:off x="363373" y="403496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838203" y="4026312"/>
              <a:ext cx="71390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What can they do with their old uniforms?</a:t>
              </a:r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725632" y="4614098"/>
            <a:ext cx="6795083" cy="470318"/>
            <a:chOff x="363373" y="3312302"/>
            <a:chExt cx="6795083" cy="470318"/>
          </a:xfrm>
        </p:grpSpPr>
        <p:sp>
          <p:nvSpPr>
            <p:cNvPr id="100" name="TextBox 99"/>
            <p:cNvSpPr txBox="1"/>
            <p:nvPr/>
          </p:nvSpPr>
          <p:spPr>
            <a:xfrm>
              <a:off x="363373" y="332095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4.</a:t>
              </a: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838204" y="3312302"/>
              <a:ext cx="63202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 What do they do instead of buying new books?</a:t>
              </a: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725632" y="5619770"/>
            <a:ext cx="7086027" cy="470318"/>
            <a:chOff x="363373" y="5669935"/>
            <a:chExt cx="7086027" cy="470318"/>
          </a:xfrm>
        </p:grpSpPr>
        <p:sp>
          <p:nvSpPr>
            <p:cNvPr id="103" name="TextBox 102"/>
            <p:cNvSpPr txBox="1"/>
            <p:nvPr/>
          </p:nvSpPr>
          <p:spPr>
            <a:xfrm>
              <a:off x="363373" y="5678588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5.</a:t>
              </a: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838203" y="5669935"/>
              <a:ext cx="66111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What type of water bottles do they bring to school?</a:t>
              </a:r>
            </a:p>
          </p:txBody>
        </p:sp>
      </p:grpSp>
      <p:cxnSp>
        <p:nvCxnSpPr>
          <p:cNvPr id="105" name="Straight Connector 104"/>
          <p:cNvCxnSpPr/>
          <p:nvPr/>
        </p:nvCxnSpPr>
        <p:spPr>
          <a:xfrm flipV="1">
            <a:off x="1301816" y="2478551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 flipV="1">
            <a:off x="1301816" y="3545351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flipV="1">
            <a:off x="1305941" y="4552970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flipV="1">
            <a:off x="1305941" y="5545882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 flipV="1">
            <a:off x="1305941" y="6526550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/>
          <p:nvPr/>
        </p:nvCxnSpPr>
        <p:spPr>
          <a:xfrm>
            <a:off x="737062" y="2343960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/>
          <p:nvPr/>
        </p:nvCxnSpPr>
        <p:spPr>
          <a:xfrm>
            <a:off x="737062" y="3445050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/>
          <p:nvPr/>
        </p:nvCxnSpPr>
        <p:spPr>
          <a:xfrm>
            <a:off x="737062" y="4393740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/>
          <p:nvPr/>
        </p:nvCxnSpPr>
        <p:spPr>
          <a:xfrm>
            <a:off x="737062" y="5420942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/>
          <p:nvPr/>
        </p:nvCxnSpPr>
        <p:spPr>
          <a:xfrm>
            <a:off x="737062" y="6401610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282B924B-396D-4943-B63F-788D4199528E}"/>
              </a:ext>
            </a:extLst>
          </p:cNvPr>
          <p:cNvSpPr txBox="1"/>
          <p:nvPr/>
        </p:nvSpPr>
        <p:spPr>
          <a:xfrm>
            <a:off x="1189573" y="2115542"/>
            <a:ext cx="45858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>
                <a:solidFill>
                  <a:srgbClr val="00B050"/>
                </a:solidFill>
                <a:effectLst/>
              </a:rPr>
              <a:t>Ways to become greener at school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87454AD-B27B-42DC-94E9-8FB0E3BE3529}"/>
              </a:ext>
            </a:extLst>
          </p:cNvPr>
          <p:cNvSpPr txBox="1"/>
          <p:nvPr/>
        </p:nvSpPr>
        <p:spPr>
          <a:xfrm>
            <a:off x="1200462" y="3186375"/>
            <a:ext cx="45858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00B050"/>
                </a:solidFill>
              </a:rPr>
              <a:t>Recycing</a:t>
            </a:r>
            <a:r>
              <a:rPr lang="en-US" sz="2400" dirty="0">
                <a:solidFill>
                  <a:srgbClr val="00B050"/>
                </a:solidFill>
              </a:rPr>
              <a:t> bins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B0751B9-4D97-4FA4-A374-A500E40F1864}"/>
              </a:ext>
            </a:extLst>
          </p:cNvPr>
          <p:cNvSpPr txBox="1"/>
          <p:nvPr/>
        </p:nvSpPr>
        <p:spPr>
          <a:xfrm>
            <a:off x="1189572" y="4137221"/>
            <a:ext cx="74863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Exchange old uniforms with friends or give them to charity</a:t>
            </a:r>
            <a:endParaRPr lang="en-US" sz="4000" dirty="0">
              <a:solidFill>
                <a:srgbClr val="00B050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4F3EAC2-F3CC-4A56-96BA-BF3EF64974BF}"/>
              </a:ext>
            </a:extLst>
          </p:cNvPr>
          <p:cNvSpPr txBox="1"/>
          <p:nvPr/>
        </p:nvSpPr>
        <p:spPr>
          <a:xfrm>
            <a:off x="1189572" y="5153778"/>
            <a:ext cx="74863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Borrow books from the library</a:t>
            </a:r>
            <a:endParaRPr lang="en-US" sz="4800" dirty="0">
              <a:solidFill>
                <a:srgbClr val="00B050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7FD9458-6340-46A6-B26E-63A71E60EE74}"/>
              </a:ext>
            </a:extLst>
          </p:cNvPr>
          <p:cNvSpPr txBox="1"/>
          <p:nvPr/>
        </p:nvSpPr>
        <p:spPr>
          <a:xfrm>
            <a:off x="1189572" y="6132883"/>
            <a:ext cx="74863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Reusable water bottles</a:t>
            </a:r>
            <a:endParaRPr lang="en-US" sz="6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688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6858000"/>
            <a:chOff x="193701" y="1590291"/>
            <a:chExt cx="8653859" cy="5137079"/>
          </a:xfrm>
        </p:grpSpPr>
        <p:sp>
          <p:nvSpPr>
            <p:cNvPr id="15" name="Rounded Rectangle 14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rgbClr val="E2F4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091691" y="2567087"/>
            <a:ext cx="4954515" cy="1723827"/>
            <a:chOff x="2094743" y="1820050"/>
            <a:chExt cx="4954515" cy="1723827"/>
          </a:xfrm>
        </p:grpSpPr>
        <p:grpSp>
          <p:nvGrpSpPr>
            <p:cNvPr id="12" name="Group 11"/>
            <p:cNvGrpSpPr/>
            <p:nvPr/>
          </p:nvGrpSpPr>
          <p:grpSpPr>
            <a:xfrm>
              <a:off x="2094743" y="1820050"/>
              <a:ext cx="4954515" cy="784398"/>
              <a:chOff x="2100847" y="1820050"/>
              <a:chExt cx="4954515" cy="784398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79262" y="1820050"/>
                <a:ext cx="4176100" cy="752752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00847" y="1826837"/>
                <a:ext cx="961782" cy="777611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2796464" y="2835991"/>
              <a:ext cx="355717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solidFill>
                    <a:srgbClr val="0084B1"/>
                  </a:solidFill>
                </a:rPr>
                <a:t>Speaking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588095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1596</TotalTime>
  <Words>659</Words>
  <Application>Microsoft Office PowerPoint</Application>
  <PresentationFormat>On-screen Show (4:3)</PresentationFormat>
  <Paragraphs>87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Hoai Linh</cp:lastModifiedBy>
  <cp:revision>124</cp:revision>
  <dcterms:created xsi:type="dcterms:W3CDTF">2020-12-09T02:04:09Z</dcterms:created>
  <dcterms:modified xsi:type="dcterms:W3CDTF">2023-07-07T10:14:01Z</dcterms:modified>
</cp:coreProperties>
</file>