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61" r:id="rId2"/>
    <p:sldId id="262" r:id="rId3"/>
    <p:sldId id="342" r:id="rId4"/>
    <p:sldId id="343" r:id="rId5"/>
    <p:sldId id="344" r:id="rId6"/>
    <p:sldId id="345" r:id="rId7"/>
    <p:sldId id="346" r:id="rId8"/>
    <p:sldId id="347" r:id="rId9"/>
    <p:sldId id="350" r:id="rId10"/>
    <p:sldId id="348" r:id="rId11"/>
    <p:sldId id="349" r:id="rId12"/>
    <p:sldId id="351" r:id="rId13"/>
    <p:sldId id="263" r:id="rId14"/>
    <p:sldId id="264" r:id="rId15"/>
    <p:sldId id="265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259" r:id="rId55"/>
    <p:sldId id="260" r:id="rId56"/>
    <p:sldId id="268" r:id="rId57"/>
    <p:sldId id="269" r:id="rId58"/>
    <p:sldId id="278" r:id="rId59"/>
    <p:sldId id="270" r:id="rId60"/>
    <p:sldId id="277" r:id="rId61"/>
    <p:sldId id="282" r:id="rId62"/>
    <p:sldId id="279" r:id="rId63"/>
    <p:sldId id="280" r:id="rId64"/>
    <p:sldId id="271" r:id="rId65"/>
    <p:sldId id="272" r:id="rId66"/>
    <p:sldId id="274" r:id="rId67"/>
    <p:sldId id="275" r:id="rId68"/>
    <p:sldId id="283" r:id="rId69"/>
    <p:sldId id="284" r:id="rId70"/>
    <p:sldId id="285" r:id="rId71"/>
    <p:sldId id="286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296" r:id="rId82"/>
    <p:sldId id="297" r:id="rId83"/>
    <p:sldId id="298" r:id="rId84"/>
    <p:sldId id="299" r:id="rId85"/>
    <p:sldId id="300" r:id="rId86"/>
    <p:sldId id="301" r:id="rId87"/>
    <p:sldId id="302" r:id="rId8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01073-09B1-4379-83EE-F61964A0178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C9EA5-8291-4ABF-94E7-DBCCCFAC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7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9EA5-8291-4ABF-94E7-DBCCCFACDF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6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20/02/2020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34.xml"/><Relationship Id="rId18" Type="http://schemas.openxmlformats.org/officeDocument/2006/relationships/slide" Target="slide50.xml"/><Relationship Id="rId3" Type="http://schemas.openxmlformats.org/officeDocument/2006/relationships/slide" Target="slide45.xml"/><Relationship Id="rId21" Type="http://schemas.openxmlformats.org/officeDocument/2006/relationships/slide" Target="slide48.xml"/><Relationship Id="rId7" Type="http://schemas.openxmlformats.org/officeDocument/2006/relationships/slide" Target="slide40.xml"/><Relationship Id="rId12" Type="http://schemas.openxmlformats.org/officeDocument/2006/relationships/slide" Target="slide35.xml"/><Relationship Id="rId17" Type="http://schemas.openxmlformats.org/officeDocument/2006/relationships/slide" Target="slide49.xml"/><Relationship Id="rId2" Type="http://schemas.openxmlformats.org/officeDocument/2006/relationships/slide" Target="slide44.xml"/><Relationship Id="rId16" Type="http://schemas.openxmlformats.org/officeDocument/2006/relationships/slide" Target="slide33.xml"/><Relationship Id="rId20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36.xml"/><Relationship Id="rId5" Type="http://schemas.openxmlformats.org/officeDocument/2006/relationships/slide" Target="slide47.xml"/><Relationship Id="rId15" Type="http://schemas.openxmlformats.org/officeDocument/2006/relationships/slide" Target="slide38.xml"/><Relationship Id="rId10" Type="http://schemas.openxmlformats.org/officeDocument/2006/relationships/slide" Target="slide37.xml"/><Relationship Id="rId19" Type="http://schemas.openxmlformats.org/officeDocument/2006/relationships/slide" Target="slide51.xml"/><Relationship Id="rId4" Type="http://schemas.openxmlformats.org/officeDocument/2006/relationships/slide" Target="slide46.xml"/><Relationship Id="rId9" Type="http://schemas.openxmlformats.org/officeDocument/2006/relationships/slide" Target="slide42.xml"/><Relationship Id="rId14" Type="http://schemas.openxmlformats.org/officeDocument/2006/relationships/slide" Target="slide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8.xml"/><Relationship Id="rId3" Type="http://schemas.openxmlformats.org/officeDocument/2006/relationships/slide" Target="slide29.xml"/><Relationship Id="rId7" Type="http://schemas.openxmlformats.org/officeDocument/2006/relationships/slide" Target="slide24.xml"/><Relationship Id="rId12" Type="http://schemas.openxmlformats.org/officeDocument/2006/relationships/slide" Target="slide1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0.xml"/><Relationship Id="rId5" Type="http://schemas.openxmlformats.org/officeDocument/2006/relationships/slide" Target="slide31.xml"/><Relationship Id="rId15" Type="http://schemas.openxmlformats.org/officeDocument/2006/relationships/slide" Target="slide22.xml"/><Relationship Id="rId10" Type="http://schemas.openxmlformats.org/officeDocument/2006/relationships/slide" Target="slide21.xml"/><Relationship Id="rId4" Type="http://schemas.openxmlformats.org/officeDocument/2006/relationships/slide" Target="slide30.xml"/><Relationship Id="rId9" Type="http://schemas.openxmlformats.org/officeDocument/2006/relationships/slide" Target="slide26.xml"/><Relationship Id="rId1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slide" Target="slide55.xml"/><Relationship Id="rId3" Type="http://schemas.openxmlformats.org/officeDocument/2006/relationships/slide" Target="slide82.xml"/><Relationship Id="rId7" Type="http://schemas.openxmlformats.org/officeDocument/2006/relationships/slide" Target="slide68.xml"/><Relationship Id="rId12" Type="http://schemas.openxmlformats.org/officeDocument/2006/relationships/slide" Target="slide56.xml"/><Relationship Id="rId2" Type="http://schemas.openxmlformats.org/officeDocument/2006/relationships/slide" Target="slide77.xml"/><Relationship Id="rId16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11" Type="http://schemas.openxmlformats.org/officeDocument/2006/relationships/slide" Target="slide57.xml"/><Relationship Id="rId5" Type="http://schemas.openxmlformats.org/officeDocument/2006/relationships/slide" Target="slide86.xml"/><Relationship Id="rId15" Type="http://schemas.openxmlformats.org/officeDocument/2006/relationships/slide" Target="slide62.xml"/><Relationship Id="rId10" Type="http://schemas.openxmlformats.org/officeDocument/2006/relationships/slide" Target="slide59.xml"/><Relationship Id="rId4" Type="http://schemas.openxmlformats.org/officeDocument/2006/relationships/slide" Target="slide83.xml"/><Relationship Id="rId9" Type="http://schemas.openxmlformats.org/officeDocument/2006/relationships/slide" Target="slide72.xml"/><Relationship Id="rId14" Type="http://schemas.openxmlformats.org/officeDocument/2006/relationships/slide" Target="slide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066857"/>
                  </p:ext>
                </p:extLst>
              </p:nvPr>
            </p:nvGraphicFramePr>
            <p:xfrm>
              <a:off x="277090" y="1218044"/>
              <a:ext cx="11290560" cy="49749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90560">
                      <a:extLst>
                        <a:ext uri="{9D8B030D-6E8A-4147-A177-3AD203B41FA5}">
                          <a16:colId xmlns:a16="http://schemas.microsoft.com/office/drawing/2014/main" val="2926405578"/>
                        </a:ext>
                      </a:extLst>
                    </a:gridCol>
                  </a:tblGrid>
                  <a:tr h="4974937">
                    <a:tc>
                      <a:txBody>
                        <a:bodyPr/>
                        <a:lstStyle/>
                        <a:p>
                          <a:pPr indent="179705">
                            <a:spcAft>
                              <a:spcPts val="0"/>
                            </a:spcAft>
                            <a:tabLst>
                              <a:tab pos="1719580" algn="l"/>
                              <a:tab pos="3262630" algn="l"/>
                              <a:tab pos="4806315" algn="l"/>
                            </a:tabLst>
                          </a:pPr>
                          <a:r>
                            <a:rPr lang="nl-NL" sz="2800" dirty="0">
                              <a:effectLst/>
                            </a:rPr>
                            <a:t>        </a:t>
                          </a: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800" dirty="0">
                              <a:effectLst/>
                            </a:rPr>
                            <a:t>. </a:t>
                          </a:r>
                          <a:r>
                            <a:rPr lang="vi-VN" sz="2800" dirty="0">
                              <a:effectLst/>
                            </a:rPr>
                            <a:t>Phương pháp giải:  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indent="179705">
                            <a:spcAft>
                              <a:spcPts val="0"/>
                            </a:spcAft>
                            <a:tabLst>
                              <a:tab pos="1719580" algn="l"/>
                              <a:tab pos="3262630" algn="l"/>
                              <a:tab pos="480631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         </a:t>
                          </a:r>
                          <a:r>
                            <a:rPr lang="vi-VN" sz="2800" dirty="0">
                              <a:effectLst/>
                            </a:rPr>
                            <a:t>Bước 1 : Xác định một điểm cố định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err="1">
                              <a:effectLst/>
                            </a:rPr>
                            <a:t>và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vi-VN" sz="2800" dirty="0">
                              <a:effectLst/>
                            </a:rPr>
                            <a:t>vectơ chỉ phương 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 của 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.</a:t>
                          </a:r>
                          <a:r>
                            <a:rPr lang="vi-VN" sz="2800" dirty="0">
                              <a:effectLst/>
                            </a:rPr>
                            <a:t> Xác định một điểm cố định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err="1">
                              <a:effectLst/>
                            </a:rPr>
                            <a:t>và</a:t>
                          </a:r>
                          <a:r>
                            <a:rPr lang="vi-VN" sz="2800" dirty="0">
                              <a:effectLst/>
                            </a:rPr>
                            <a:t> vectơ chỉ phương 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err="1">
                              <a:effectLst/>
                            </a:rPr>
                            <a:t>của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.</a:t>
                          </a:r>
                        </a:p>
                        <a:p>
                          <a:pPr indent="179705">
                            <a:spcAft>
                              <a:spcPts val="0"/>
                            </a:spcAft>
                            <a:tabLst>
                              <a:tab pos="1719580" algn="l"/>
                              <a:tab pos="3262630" algn="l"/>
                              <a:tab pos="480631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         </a:t>
                          </a:r>
                          <a:r>
                            <a:rPr lang="vi-VN" sz="2800" dirty="0">
                              <a:effectLst/>
                            </a:rPr>
                            <a:t>Bước 2 : </a:t>
                          </a:r>
                          <a:r>
                            <a:rPr lang="en-US" sz="2800" dirty="0" err="1">
                              <a:effectLst/>
                            </a:rPr>
                            <a:t>Kiến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thức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đã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nêu</a:t>
                          </a:r>
                          <a:r>
                            <a:rPr lang="en-US" sz="2800" dirty="0">
                              <a:effectLst/>
                            </a:rPr>
                            <a:t> ở </a:t>
                          </a:r>
                          <a:r>
                            <a:rPr lang="en-US" sz="2800" dirty="0" err="1">
                              <a:effectLst/>
                            </a:rPr>
                            <a:t>mục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</a:t>
                          </a:r>
                          <a:r>
                            <a:rPr lang="nl-NL" sz="2800" dirty="0">
                              <a:effectLst/>
                            </a:rPr>
                            <a:t>2 </a:t>
                          </a:r>
                          <a:r>
                            <a:rPr lang="en-US" sz="2800" dirty="0" err="1">
                              <a:effectLst/>
                            </a:rPr>
                            <a:t>phần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lý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thuyết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để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xét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indent="179705">
                            <a:spcAft>
                              <a:spcPts val="0"/>
                            </a:spcAft>
                            <a:tabLst>
                              <a:tab pos="1719580" algn="l"/>
                              <a:tab pos="3262630" algn="l"/>
                              <a:tab pos="480631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         </a:t>
                          </a:r>
                          <a:r>
                            <a:rPr lang="en-US" sz="2800" dirty="0" err="1">
                              <a:effectLst/>
                            </a:rPr>
                            <a:t>Bước</a:t>
                          </a:r>
                          <a:r>
                            <a:rPr lang="en-US" sz="2800" dirty="0">
                              <a:effectLst/>
                            </a:rPr>
                            <a:t> 3: </a:t>
                          </a:r>
                          <a:r>
                            <a:rPr lang="en-US" sz="2800" dirty="0" err="1">
                              <a:effectLst/>
                            </a:rPr>
                            <a:t>Kết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luận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indent="179705">
                            <a:spcAft>
                              <a:spcPts val="0"/>
                            </a:spcAft>
                            <a:tabLst>
                              <a:tab pos="1719580" algn="l"/>
                              <a:tab pos="3262630" algn="l"/>
                              <a:tab pos="4806315" algn="l"/>
                            </a:tabLst>
                          </a:pPr>
                          <a:r>
                            <a:rPr lang="nl-NL" sz="2800" dirty="0">
                              <a:effectLst/>
                            </a:rPr>
                            <a:t>        </a:t>
                          </a: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800" dirty="0">
                              <a:effectLst/>
                            </a:rPr>
                            <a:t>.</a:t>
                          </a:r>
                          <a:r>
                            <a:rPr lang="vi-VN" sz="2800" dirty="0">
                              <a:effectLst/>
                            </a:rPr>
                            <a:t>Casio: </a:t>
                          </a:r>
                          <a:r>
                            <a:rPr lang="en-US" sz="2800" dirty="0">
                              <a:effectLst/>
                            </a:rPr>
                            <a:t>(</a:t>
                          </a:r>
                          <a:r>
                            <a:rPr lang="en-US" sz="2800" dirty="0" err="1">
                              <a:effectLst/>
                            </a:rPr>
                            <a:t>Nếu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có</a:t>
                          </a:r>
                          <a:r>
                            <a:rPr lang="en-US" sz="2800" dirty="0">
                              <a:effectLst/>
                            </a:rPr>
                            <a:t>)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13716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2066857"/>
                  </p:ext>
                </p:extLst>
              </p:nvPr>
            </p:nvGraphicFramePr>
            <p:xfrm>
              <a:off x="277090" y="1218044"/>
              <a:ext cx="11290560" cy="49749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290560">
                      <a:extLst>
                        <a:ext uri="{9D8B030D-6E8A-4147-A177-3AD203B41FA5}">
                          <a16:colId xmlns:a16="http://schemas.microsoft.com/office/drawing/2014/main" val="2926405578"/>
                        </a:ext>
                      </a:extLst>
                    </a:gridCol>
                  </a:tblGrid>
                  <a:tr h="49749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4" t="-2326" r="-216" b="-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3716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77408" y="270634"/>
            <a:ext cx="8323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9263" algn="l"/>
                <a:tab pos="3262313" algn="l"/>
                <a:tab pos="4806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Dạng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Xét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vị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trí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tương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đối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giữa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arpada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90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3454550"/>
                  </p:ext>
                </p:extLst>
              </p:nvPr>
            </p:nvGraphicFramePr>
            <p:xfrm>
              <a:off x="361113" y="1089925"/>
              <a:ext cx="10791797" cy="50753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91797">
                      <a:extLst>
                        <a:ext uri="{9D8B030D-6E8A-4147-A177-3AD203B41FA5}">
                          <a16:colId xmlns:a16="http://schemas.microsoft.com/office/drawing/2014/main" val="4153120114"/>
                        </a:ext>
                      </a:extLst>
                    </a:gridCol>
                  </a:tblGrid>
                  <a:tr h="507534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  <a:tabLst>
                              <a:tab pos="1828800" algn="l"/>
                              <a:tab pos="3657600" algn="l"/>
                              <a:tab pos="5200650" algn="l"/>
                            </a:tabLst>
                          </a:pPr>
                          <a:r>
                            <a:rPr lang="nl-NL" sz="2800" dirty="0">
                              <a:effectLst/>
                            </a:rPr>
                            <a:t>             </a:t>
                          </a: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800" dirty="0">
                              <a:effectLst/>
                            </a:rPr>
                            <a:t>. </a:t>
                          </a:r>
                          <a:r>
                            <a:rPr lang="vi-VN" sz="2800" dirty="0">
                              <a:effectLst/>
                            </a:rPr>
                            <a:t>Phương pháp giải: 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  <a:tabLst>
                              <a:tab pos="1828800" algn="l"/>
                              <a:tab pos="3657600" algn="l"/>
                              <a:tab pos="5200650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               </a:t>
                          </a:r>
                          <a:r>
                            <a:rPr lang="en-US" sz="2800" dirty="0" err="1">
                              <a:effectLst/>
                            </a:rPr>
                            <a:t>Bước</a:t>
                          </a:r>
                          <a:r>
                            <a:rPr lang="en-US" sz="2800" dirty="0">
                              <a:effectLst/>
                            </a:rPr>
                            <a:t> 1: </a:t>
                          </a:r>
                          <a:r>
                            <a:rPr lang="en-US" sz="2800" dirty="0" err="1">
                              <a:effectLst/>
                            </a:rPr>
                            <a:t>Xác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định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một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điểm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cố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định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err="1">
                              <a:effectLst/>
                            </a:rPr>
                            <a:t>và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véc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tơ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chỉ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phương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err="1">
                              <a:effectLst/>
                            </a:rPr>
                            <a:t>của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. </a:t>
                          </a:r>
                          <a:r>
                            <a:rPr lang="en-US" sz="2800" dirty="0" err="1">
                              <a:effectLst/>
                            </a:rPr>
                            <a:t>Xác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định</a:t>
                          </a:r>
                          <a:r>
                            <a:rPr lang="en-US" sz="2800" dirty="0">
                              <a:effectLst/>
                            </a:rPr>
                            <a:t>   </a:t>
                          </a:r>
                          <a:r>
                            <a:rPr lang="en-US" sz="2800" dirty="0" err="1">
                              <a:effectLst/>
                            </a:rPr>
                            <a:t>véc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tơ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pháp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tuyến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của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err="1">
                              <a:effectLst/>
                            </a:rPr>
                            <a:t>là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  <a:tabLst>
                              <a:tab pos="1828800" algn="l"/>
                              <a:tab pos="3657600" algn="l"/>
                              <a:tab pos="5200650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vi-VN" sz="2800" dirty="0">
                              <a:effectLst/>
                            </a:rPr>
                            <a:t>Bước 2 : </a:t>
                          </a:r>
                          <a:r>
                            <a:rPr lang="en-US" sz="2800" dirty="0" err="1">
                              <a:effectLst/>
                            </a:rPr>
                            <a:t>Dùng</a:t>
                          </a:r>
                          <a:r>
                            <a:rPr lang="en-US" sz="2800" dirty="0">
                              <a:effectLst/>
                            </a:rPr>
                            <a:t>  </a:t>
                          </a:r>
                          <a:r>
                            <a:rPr lang="en-US" sz="2800" dirty="0" err="1">
                              <a:effectLst/>
                            </a:rPr>
                            <a:t>kiến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thức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đã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nêu</a:t>
                          </a:r>
                          <a:r>
                            <a:rPr lang="en-US" sz="2800" dirty="0">
                              <a:effectLst/>
                            </a:rPr>
                            <a:t> ở </a:t>
                          </a:r>
                          <a:r>
                            <a:rPr lang="en-US" sz="2800" dirty="0" err="1">
                              <a:effectLst/>
                            </a:rPr>
                            <a:t>mục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</a:t>
                          </a:r>
                          <a:r>
                            <a:rPr lang="en-US" sz="2800" dirty="0">
                              <a:effectLst/>
                            </a:rPr>
                            <a:t>3 </a:t>
                          </a:r>
                          <a:r>
                            <a:rPr lang="en-US" sz="2800" dirty="0" err="1">
                              <a:effectLst/>
                            </a:rPr>
                            <a:t>phần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lý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thuyết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để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xét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indent="179705">
                            <a:spcAft>
                              <a:spcPts val="0"/>
                            </a:spcAft>
                            <a:tabLst>
                              <a:tab pos="1719580" algn="l"/>
                              <a:tab pos="3262630" algn="l"/>
                              <a:tab pos="4806315" algn="l"/>
                            </a:tabLst>
                          </a:pPr>
                          <a:r>
                            <a:rPr lang="en-US" sz="2800" dirty="0">
                              <a:effectLst/>
                            </a:rPr>
                            <a:t>        </a:t>
                          </a:r>
                          <a:r>
                            <a:rPr lang="en-US" sz="2800" dirty="0" err="1">
                              <a:effectLst/>
                            </a:rPr>
                            <a:t>Bước</a:t>
                          </a:r>
                          <a:r>
                            <a:rPr lang="en-US" sz="2800" dirty="0">
                              <a:effectLst/>
                            </a:rPr>
                            <a:t> 3: </a:t>
                          </a:r>
                          <a:r>
                            <a:rPr lang="en-US" sz="2800" dirty="0" err="1">
                              <a:effectLst/>
                            </a:rPr>
                            <a:t>Kết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luận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  <a:tabLst>
                              <a:tab pos="1828800" algn="l"/>
                              <a:tab pos="3657600" algn="l"/>
                              <a:tab pos="5200650" algn="l"/>
                            </a:tabLst>
                          </a:pPr>
                          <a:r>
                            <a:rPr lang="nl-NL" sz="2800" dirty="0">
                              <a:effectLst/>
                            </a:rPr>
                            <a:t>             </a:t>
                          </a: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800" dirty="0">
                              <a:effectLst/>
                            </a:rPr>
                            <a:t>. </a:t>
                          </a:r>
                          <a:r>
                            <a:rPr lang="vi-VN" sz="2800" dirty="0">
                              <a:effectLst/>
                            </a:rPr>
                            <a:t>Casio: </a:t>
                          </a:r>
                          <a:r>
                            <a:rPr lang="en-US" sz="2800" dirty="0">
                              <a:effectLst/>
                            </a:rPr>
                            <a:t>(</a:t>
                          </a:r>
                          <a:r>
                            <a:rPr lang="en-US" sz="2800" dirty="0" err="1">
                              <a:effectLst/>
                            </a:rPr>
                            <a:t>Nếu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có</a:t>
                          </a:r>
                          <a:r>
                            <a:rPr lang="en-US" sz="2800" dirty="0">
                              <a:effectLst/>
                            </a:rPr>
                            <a:t>)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154987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3454550"/>
                  </p:ext>
                </p:extLst>
              </p:nvPr>
            </p:nvGraphicFramePr>
            <p:xfrm>
              <a:off x="361113" y="1089925"/>
              <a:ext cx="10791797" cy="50753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791797">
                      <a:extLst>
                        <a:ext uri="{9D8B030D-6E8A-4147-A177-3AD203B41FA5}">
                          <a16:colId xmlns:a16="http://schemas.microsoft.com/office/drawing/2014/main" val="4153120114"/>
                        </a:ext>
                      </a:extLst>
                    </a:gridCol>
                  </a:tblGrid>
                  <a:tr h="50753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6" t="-2278" r="-226" b="-4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4987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559" y="225897"/>
            <a:ext cx="12003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2006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Dạng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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Xét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vị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trí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tương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đối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giữa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đường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d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mặt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phẳng</a:t>
            </a:r>
            <a:r>
              <a:rPr kumimoji="0" lang="en-US" altLang="en-US" sz="28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(α)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.</a:t>
            </a:r>
            <a:endParaRPr kumimoji="0" lang="en-US" altLang="en-US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arpada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85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75054"/>
              </p:ext>
            </p:extLst>
          </p:nvPr>
        </p:nvGraphicFramePr>
        <p:xfrm>
          <a:off x="643766" y="1853278"/>
          <a:ext cx="10716962" cy="205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6962">
                  <a:extLst>
                    <a:ext uri="{9D8B030D-6E8A-4147-A177-3AD203B41FA5}">
                      <a16:colId xmlns:a16="http://schemas.microsoft.com/office/drawing/2014/main" val="2908338881"/>
                    </a:ext>
                  </a:extLst>
                </a:gridCol>
              </a:tblGrid>
              <a:tr h="2053706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    </a:t>
                      </a:r>
                      <a:r>
                        <a:rPr lang="nl-NL" sz="2800" dirty="0">
                          <a:effectLst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lang="nl-NL" sz="2800" dirty="0">
                          <a:effectLst/>
                        </a:rPr>
                        <a:t>. </a:t>
                      </a:r>
                      <a:r>
                        <a:rPr lang="vi-VN" sz="2800" dirty="0">
                          <a:effectLst/>
                        </a:rPr>
                        <a:t>Phương pháp giải: </a:t>
                      </a:r>
                      <a:r>
                        <a:rPr lang="en-US" sz="2800" dirty="0" err="1">
                          <a:effectLst/>
                        </a:rPr>
                        <a:t>Dùng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kiến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>
                          <a:effectLst/>
                          <a:sym typeface="Wingdings 2" panose="05020102010507070707" pitchFamily="18" charset="2"/>
                        </a:rPr>
                        <a:t></a:t>
                      </a:r>
                      <a:r>
                        <a:rPr lang="en-US" sz="2800" dirty="0">
                          <a:effectLst/>
                        </a:rPr>
                        <a:t>4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>
                          <a:effectLst/>
                          <a:sym typeface="Wingdings 2" panose="05020102010507070707" pitchFamily="18" charset="2"/>
                        </a:rPr>
                        <a:t></a:t>
                      </a:r>
                      <a:r>
                        <a:rPr lang="en-US" sz="2800" dirty="0">
                          <a:effectLst/>
                        </a:rPr>
                        <a:t>5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lý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thuyết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làm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  <a:tab pos="3657600" algn="l"/>
                          <a:tab pos="5200650" algn="l"/>
                        </a:tabLst>
                      </a:pPr>
                      <a:r>
                        <a:rPr lang="nl-NL" sz="2800" dirty="0">
                          <a:effectLst/>
                        </a:rPr>
                        <a:t>             </a:t>
                      </a:r>
                      <a:r>
                        <a:rPr lang="nl-NL" sz="2800" dirty="0">
                          <a:effectLst/>
                          <a:sym typeface="Wingdings 2" panose="05020102010507070707" pitchFamily="18" charset="2"/>
                        </a:rPr>
                        <a:t></a:t>
                      </a:r>
                      <a:r>
                        <a:rPr lang="nl-NL" sz="2800" dirty="0">
                          <a:effectLst/>
                        </a:rPr>
                        <a:t>. </a:t>
                      </a:r>
                      <a:r>
                        <a:rPr lang="vi-VN" sz="2800" dirty="0">
                          <a:effectLst/>
                        </a:rPr>
                        <a:t>Casio: </a:t>
                      </a:r>
                      <a:r>
                        <a:rPr lang="en-US" sz="2800" dirty="0">
                          <a:effectLst/>
                        </a:rPr>
                        <a:t>(</a:t>
                      </a:r>
                      <a:r>
                        <a:rPr lang="en-US" sz="2800" dirty="0" err="1">
                          <a:effectLst/>
                        </a:rPr>
                        <a:t>Nếu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2952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2359" y="657120"/>
            <a:ext cx="6612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657600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3657600" algn="l"/>
                <a:tab pos="52006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Dạng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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khoảng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cách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góc</a:t>
            </a:r>
            <a:endParaRPr kumimoji="0" lang="en-US" altLang="en-US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arpada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17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34225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3152775" y="543502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18" action="ppaction://hlinksldjump"/>
          </p:cNvPr>
          <p:cNvSpPr txBox="1"/>
          <p:nvPr/>
        </p:nvSpPr>
        <p:spPr>
          <a:xfrm>
            <a:off x="5218764" y="54477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19" action="ppaction://hlinksldjump"/>
          </p:cNvPr>
          <p:cNvSpPr txBox="1"/>
          <p:nvPr/>
        </p:nvSpPr>
        <p:spPr>
          <a:xfrm>
            <a:off x="7134225" y="543502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20" action="ppaction://hlinksldjump"/>
          </p:cNvPr>
          <p:cNvSpPr txBox="1"/>
          <p:nvPr/>
        </p:nvSpPr>
        <p:spPr>
          <a:xfrm>
            <a:off x="9228138" y="543502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21" action="ppaction://hlinksldjump"/>
          </p:cNvPr>
          <p:cNvSpPr txBox="1"/>
          <p:nvPr/>
        </p:nvSpPr>
        <p:spPr>
          <a:xfrm>
            <a:off x="1095375" y="545407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172075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4" y="1168689"/>
            <a:ext cx="4481945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PHẦN NHẬN BIẾT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9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491" y="1078643"/>
                <a:ext cx="11416145" cy="356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pt-BR" sz="2800" b="1" dirty="0" smtClean="0">
                    <a:solidFill>
                      <a:srgbClr val="0070C0"/>
                    </a:solidFill>
                    <a:latin typeface="Varpada"/>
                  </a:rPr>
                  <a:t>Câu 1. </a:t>
                </a:r>
                <a:r>
                  <a:rPr lang="pt-BR" sz="2800" dirty="0" smtClean="0">
                    <a:latin typeface="Varpada"/>
                  </a:rPr>
                  <a:t>Trong </a:t>
                </a:r>
                <a:r>
                  <a:rPr lang="pt-BR" sz="2800" dirty="0">
                    <a:latin typeface="Varpada"/>
                  </a:rPr>
                  <a:t>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pt-BR" sz="2800" dirty="0">
                    <a:effectLst/>
                    <a:latin typeface="Varpada"/>
                  </a:rPr>
                  <a:t>,cho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BR" sz="2800" dirty="0">
                    <a:effectLst/>
                    <a:latin typeface="Varpada"/>
                  </a:rPr>
                  <a:t>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2800" dirty="0">
                    <a:effectLst/>
                    <a:latin typeface="Varpada"/>
                  </a:rPr>
                  <a:t>.Vec-tơ nào dưới đây là một vec-tơ chỉ phương của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BR" sz="2800" dirty="0">
                    <a:effectLst/>
                    <a:latin typeface="Varpada"/>
                  </a:rPr>
                  <a:t>? </a:t>
                </a:r>
                <a:endParaRPr lang="en-US" sz="2800" dirty="0">
                  <a:effectLst/>
                </a:endParaRPr>
              </a:p>
              <a:p>
                <a:pPr marL="694055" indent="-514350" algn="just">
                  <a:lnSpc>
                    <a:spcPct val="115000"/>
                  </a:lnSpc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endParaRPr lang="en-US" sz="2800" dirty="0" smtClean="0">
                  <a:solidFill>
                    <a:srgbClr val="000000"/>
                  </a:solidFill>
                  <a:effectLst/>
                  <a:latin typeface="Varpada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endParaRPr lang="en-US" sz="2800" dirty="0" smtClean="0">
                  <a:solidFill>
                    <a:srgbClr val="000000"/>
                  </a:solidFill>
                  <a:effectLst/>
                  <a:latin typeface="Varpada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u="sng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endParaRPr lang="en-US" sz="2800" dirty="0" smtClean="0">
                  <a:solidFill>
                    <a:srgbClr val="000000"/>
                  </a:solidFill>
                  <a:effectLst/>
                  <a:latin typeface="Varpada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1" y="1078643"/>
                <a:ext cx="11416145" cy="3560975"/>
              </a:xfrm>
              <a:prstGeom prst="rect">
                <a:avLst/>
              </a:prstGeom>
              <a:blipFill>
                <a:blip r:embed="rId2"/>
                <a:stretch>
                  <a:fillRect l="-1068" t="-1370" r="-1121" b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1672" y="281945"/>
                <a:ext cx="11568545" cy="2441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pt-BR" sz="2800" b="1" dirty="0" smtClean="0">
                    <a:solidFill>
                      <a:srgbClr val="0070C0"/>
                    </a:solidFill>
                    <a:latin typeface="Varpada"/>
                  </a:rPr>
                  <a:t>Câu 2. </a:t>
                </a:r>
                <a:r>
                  <a:rPr lang="pt-BR" sz="2800" dirty="0" smtClean="0">
                    <a:solidFill>
                      <a:srgbClr val="000000"/>
                    </a:solidFill>
                    <a:latin typeface="Varpada"/>
                  </a:rPr>
                  <a:t>Trong </a:t>
                </a:r>
                <a:r>
                  <a:rPr lang="pt-BR" sz="2800" dirty="0">
                    <a:solidFill>
                      <a:srgbClr val="000000"/>
                    </a:solidFill>
                    <a:latin typeface="Varpada"/>
                  </a:rPr>
                  <a:t>không gian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pt-BR" sz="2800" dirty="0">
                    <a:solidFill>
                      <a:srgbClr val="000000"/>
                    </a:solidFill>
                    <a:effectLst/>
                    <a:latin typeface="Varpada"/>
                  </a:rPr>
                  <a:t>,cho đường thẳng </a:t>
                </a:r>
                <a:endParaRPr lang="pt-BR" sz="2800" dirty="0" smtClean="0">
                  <a:solidFill>
                    <a:srgbClr val="000000"/>
                  </a:solidFill>
                  <a:effectLst/>
                  <a:latin typeface="Varpada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rgbClr val="000000"/>
                    </a:solidFill>
                    <a:effectLst/>
                    <a:latin typeface="Varpada"/>
                  </a:rPr>
                  <a:t>.Đường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BR" sz="2800" dirty="0">
                    <a:solidFill>
                      <a:srgbClr val="000000"/>
                    </a:solidFill>
                    <a:effectLst/>
                    <a:latin typeface="Varpada"/>
                  </a:rPr>
                  <a:t> có một vec tơ chỉ phương là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b="1" u="sng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pt-BR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		 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2" y="281945"/>
                <a:ext cx="11568545" cy="2441246"/>
              </a:xfrm>
              <a:prstGeom prst="rect">
                <a:avLst/>
              </a:prstGeom>
              <a:blipFill>
                <a:blip r:embed="rId2"/>
                <a:stretch>
                  <a:fillRect l="-1054" t="-1746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432474" y="5721927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542356"/>
                <a:ext cx="11319164" cy="316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3.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,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nào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dưới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đây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?</a:t>
                </a:r>
                <a:endParaRPr lang="en-US" sz="2800" dirty="0" smtClean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   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u="sng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2356"/>
                <a:ext cx="11319164" cy="3160865"/>
              </a:xfrm>
              <a:prstGeom prst="rect">
                <a:avLst/>
              </a:prstGeom>
              <a:blipFill>
                <a:blip r:embed="rId2"/>
                <a:stretch>
                  <a:fillRect l="-1077" t="-1544" r="-1077" b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5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7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ĐƯỜNG THẲNG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6472" y="1031437"/>
                <a:ext cx="11402291" cy="263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</a:rPr>
                  <a:t>Câu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</a:rPr>
                  <a:t> 4. </a:t>
                </a:r>
                <a:r>
                  <a:rPr lang="vi-VN" sz="2800" dirty="0" smtClean="0">
                    <a:latin typeface="Varpada"/>
                  </a:rPr>
                  <a:t>Trong </a:t>
                </a:r>
                <a:r>
                  <a:rPr lang="vi-VN" sz="2800" dirty="0">
                    <a:latin typeface="Varpada"/>
                  </a:rPr>
                  <a:t>không gian tọa độ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vi-VN" sz="2800" dirty="0">
                    <a:effectLst/>
                    <a:latin typeface="Varpada"/>
                  </a:rPr>
                  <a:t>,đường thẳng đi qua điểm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Varpada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vi-VN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Varpada"/>
                  </a:rPr>
                  <a:t> có phương trình là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u="sng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1031437"/>
                <a:ext cx="11402291" cy="2638543"/>
              </a:xfrm>
              <a:prstGeom prst="rect">
                <a:avLst/>
              </a:prstGeom>
              <a:blipFill>
                <a:blip r:embed="rId2"/>
                <a:stretch>
                  <a:fillRect l="-1069" t="-1617" r="-106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3345" y="729087"/>
                <a:ext cx="11513127" cy="3388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</a:rPr>
                  <a:t>Câu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</a:rPr>
                  <a:t> 5. </a:t>
                </a:r>
                <a:r>
                  <a:rPr lang="en-US" sz="2800" dirty="0" smtClean="0">
                    <a:latin typeface="Varpada"/>
                  </a:rPr>
                  <a:t>Cho </a:t>
                </a:r>
                <a:r>
                  <a:rPr lang="en-US" sz="2800" dirty="0" err="1">
                    <a:latin typeface="Varpada"/>
                  </a:rPr>
                  <a:t>đường</a:t>
                </a:r>
                <a:r>
                  <a:rPr lang="en-US" sz="2800" dirty="0">
                    <a:latin typeface="Varpada"/>
                  </a:rPr>
                  <a:t> </a:t>
                </a:r>
                <a:r>
                  <a:rPr lang="en-US" sz="2800" dirty="0" err="1">
                    <a:latin typeface="Varpada"/>
                  </a:rPr>
                  <a:t>thẳng</a:t>
                </a:r>
                <a:r>
                  <a:rPr lang="en-US" sz="2800" dirty="0"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có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phương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trình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tham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số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Viết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phương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trình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chính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tắc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của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đường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thẳng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.</a:t>
                </a:r>
                <a:endParaRPr lang="en-US" sz="2800" dirty="0">
                  <a:effectLst/>
                </a:endParaRPr>
              </a:p>
              <a:p>
                <a:pPr algn="just">
                  <a:spcAft>
                    <a:spcPts val="0"/>
                  </a:spcAft>
                  <a:tabLst>
                    <a:tab pos="635000" algn="l"/>
                    <a:tab pos="3810000" algn="l"/>
                  </a:tabLst>
                </a:pPr>
                <a:r>
                  <a:rPr lang="fr-FR" sz="2800" b="1" dirty="0"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fr-FR" sz="2800" b="1" dirty="0">
                    <a:solidFill>
                      <a:srgbClr val="0070C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28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r>
                  <a:rPr lang="en-US" sz="2800" b="1" dirty="0"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en-US" sz="2800" b="1" u="sng" dirty="0">
                    <a:solidFill>
                      <a:srgbClr val="0070C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B.</a:t>
                </a:r>
                <a:r>
                  <a:rPr lang="en-US" sz="2800" b="1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635000" algn="l"/>
                    <a:tab pos="3810000" algn="l"/>
                  </a:tabLst>
                </a:pPr>
                <a:r>
                  <a:rPr lang="en-US" sz="2800" b="1" dirty="0"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C.</a:t>
                </a:r>
                <a:r>
                  <a:rPr lang="en-US" sz="2800" b="1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r>
                  <a:rPr lang="en-US" sz="2800" b="1" dirty="0"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729087"/>
                <a:ext cx="11513127" cy="3388363"/>
              </a:xfrm>
              <a:prstGeom prst="rect">
                <a:avLst/>
              </a:prstGeom>
              <a:blipFill>
                <a:blip r:embed="rId2"/>
                <a:stretch>
                  <a:fillRect l="-1112" r="-1112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835" y="1383336"/>
                <a:ext cx="11984183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Câu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 6. </a:t>
                </a:r>
                <a:r>
                  <a:rPr lang="en-US" sz="2800" dirty="0" err="1" smtClean="0">
                    <a:latin typeface="Varpada"/>
                    <a:ea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effectLst/>
                    <a:latin typeface="Varpada"/>
                    <a:ea typeface="Calibri" panose="020F0502020204030204" pitchFamily="34" charset="0"/>
                  </a:rPr>
                  <a:t>không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gian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,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chiếu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lên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trục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𝑂𝑧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Calibri" panose="020F0502020204030204" pitchFamily="34" charset="0"/>
                  </a:rPr>
                  <a:t>: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u="sng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5" y="1383336"/>
                <a:ext cx="11984183" cy="1578894"/>
              </a:xfrm>
              <a:prstGeom prst="rect">
                <a:avLst/>
              </a:prstGeom>
              <a:blipFill>
                <a:blip r:embed="rId2"/>
                <a:stretch>
                  <a:fillRect l="-1017" t="-3089" r="-1068" b="-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3345" y="386919"/>
                <a:ext cx="11526981" cy="2985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</a:rPr>
                  <a:t>Câu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</a:rPr>
                  <a:t> 7. </a:t>
                </a:r>
                <a:r>
                  <a:rPr lang="vi-VN" sz="2800" dirty="0" smtClean="0">
                    <a:latin typeface="Varpada"/>
                  </a:rPr>
                  <a:t>Trong</a:t>
                </a:r>
                <a:r>
                  <a:rPr lang="en-US" sz="2800" dirty="0" smtClean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không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gian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với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hệ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tọa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độ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,</a:t>
                </a:r>
                <a:r>
                  <a:rPr lang="en-US" sz="2800" dirty="0" err="1">
                    <a:effectLst/>
                    <a:latin typeface="Varpada"/>
                  </a:rPr>
                  <a:t>cho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đường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thẳng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đi</a:t>
                </a:r>
                <a:r>
                  <a:rPr lang="en-US" sz="2800" dirty="0">
                    <a:effectLst/>
                    <a:latin typeface="Varpada"/>
                  </a:rPr>
                  <a:t> qua </a:t>
                </a:r>
                <a:r>
                  <a:rPr lang="en-US" sz="2800" dirty="0" err="1">
                    <a:effectLst/>
                    <a:latin typeface="Varpada"/>
                  </a:rPr>
                  <a:t>điểm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và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có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véctơ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chỉ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phương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.</a:t>
                </a:r>
                <a:r>
                  <a:rPr lang="en-US" sz="2800" dirty="0" err="1">
                    <a:effectLst/>
                    <a:latin typeface="Varpada"/>
                  </a:rPr>
                  <a:t>Phương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trình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của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là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u="sng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386919"/>
                <a:ext cx="11526981" cy="2985176"/>
              </a:xfrm>
              <a:prstGeom prst="rect">
                <a:avLst/>
              </a:prstGeom>
              <a:blipFill>
                <a:blip r:embed="rId2"/>
                <a:stretch>
                  <a:fillRect l="-1111" t="-1429" r="-1058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6362" y="815397"/>
                <a:ext cx="11582401" cy="2775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</a:rPr>
                  <a:t>Câu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</a:rPr>
                  <a:t> 8. </a:t>
                </a:r>
                <a:r>
                  <a:rPr lang="pl-PL" sz="2800" dirty="0" smtClean="0">
                    <a:latin typeface="Varpada"/>
                  </a:rPr>
                  <a:t>Trong </a:t>
                </a:r>
                <a:r>
                  <a:rPr lang="pl-PL" sz="2800" dirty="0">
                    <a:latin typeface="Varpada"/>
                  </a:rPr>
                  <a:t>không gian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,</a:t>
                </a:r>
                <a:r>
                  <a:rPr lang="pl-PL" sz="2800" dirty="0">
                    <a:effectLst/>
                    <a:latin typeface="Varpada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l-PL" sz="2800" dirty="0">
                    <a:effectLst/>
                    <a:latin typeface="Varpada"/>
                  </a:rPr>
                  <a:t>. Trong các mặt phẳng dưới đây,tìm một mặt phẳng vuông góc với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GB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2" y="815397"/>
                <a:ext cx="11582401" cy="2775055"/>
              </a:xfrm>
              <a:prstGeom prst="rect">
                <a:avLst/>
              </a:prstGeom>
              <a:blipFill>
                <a:blip r:embed="rId2"/>
                <a:stretch>
                  <a:fillRect l="-1105" r="-1053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63491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98897"/>
              </p:ext>
            </p:extLst>
          </p:nvPr>
        </p:nvGraphicFramePr>
        <p:xfrm>
          <a:off x="0" y="411481"/>
          <a:ext cx="2000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190417" imgH="177723" progId="Equation.DSMT4">
                  <p:embed/>
                </p:oleObj>
              </mc:Choice>
              <mc:Fallback>
                <p:oleObj name="Equation" r:id="rId3" imgW="190417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481"/>
                        <a:ext cx="2000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390910" y="5791199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967155"/>
            <a:ext cx="11377650" cy="23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5636" y="400773"/>
                <a:ext cx="11582399" cy="248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2800" b="1" dirty="0" smtClean="0">
                    <a:latin typeface="Varpada"/>
                  </a:rPr>
                  <a:t>Câu 10. </a:t>
                </a:r>
                <a:r>
                  <a:rPr lang="nl-NL" sz="2800" dirty="0" smtClean="0">
                    <a:latin typeface="Varpada"/>
                  </a:rPr>
                  <a:t>Trong </a:t>
                </a:r>
                <a:r>
                  <a:rPr lang="nl-NL" sz="2800" dirty="0">
                    <a:latin typeface="Varpada"/>
                  </a:rPr>
                  <a:t>không gian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nl-NL" sz="2800" dirty="0">
                    <a:effectLst/>
                    <a:latin typeface="Varpada"/>
                  </a:rPr>
                  <a:t>,đường thẳng đi qua điểm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2800" dirty="0">
                    <a:effectLst/>
                    <a:latin typeface="Varpada"/>
                  </a:rPr>
                  <a:t> và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sz="2800" dirty="0">
                    <a:effectLst/>
                    <a:latin typeface="Varpada"/>
                  </a:rPr>
                  <a:t> có phương trình là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nl-NL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                      </a:t>
                </a:r>
                <a:r>
                  <a:rPr lang="nl-NL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nl-NL" sz="2800" b="1" u="sng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nl-NL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                      </a:t>
                </a:r>
                <a:r>
                  <a:rPr lang="nl-NL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400773"/>
                <a:ext cx="11582399" cy="2489656"/>
              </a:xfrm>
              <a:prstGeom prst="rect">
                <a:avLst/>
              </a:prstGeom>
              <a:blipFill>
                <a:blip r:embed="rId2"/>
                <a:stretch>
                  <a:fillRect l="-1053" t="-1961" r="-1105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72" y="1153775"/>
                <a:ext cx="10654146" cy="4742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Câu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 11.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không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tọa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,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đường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thẳng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đi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qua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tham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là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/>
                </a:r>
                <a:b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</a:b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         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           </a:t>
                </a:r>
                <a:r>
                  <a:rPr lang="en-US" sz="2800" b="1" u="sng" dirty="0" smtClean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1153775"/>
                <a:ext cx="10654146" cy="4742837"/>
              </a:xfrm>
              <a:prstGeom prst="rect">
                <a:avLst/>
              </a:prstGeom>
              <a:blipFill>
                <a:blip r:embed="rId2"/>
                <a:stretch>
                  <a:fillRect l="-1144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9490" y="861404"/>
                <a:ext cx="11554691" cy="433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rgbClr val="0070C0"/>
                    </a:solidFill>
                    <a:latin typeface="Varpada"/>
                  </a:rPr>
                  <a:t>Câu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Varpada"/>
                  </a:rPr>
                  <a:t> 12. </a:t>
                </a:r>
                <a:r>
                  <a:rPr lang="en-US" sz="2800" dirty="0" err="1" smtClean="0">
                    <a:latin typeface="Varpada"/>
                  </a:rPr>
                  <a:t>Trong</a:t>
                </a:r>
                <a:r>
                  <a:rPr lang="en-US" sz="2800" dirty="0" smtClean="0">
                    <a:latin typeface="Varpada"/>
                  </a:rPr>
                  <a:t> </a:t>
                </a:r>
                <a:r>
                  <a:rPr lang="en-US" sz="2800" dirty="0" err="1">
                    <a:latin typeface="Varpada"/>
                  </a:rPr>
                  <a:t>không</a:t>
                </a:r>
                <a:r>
                  <a:rPr lang="en-US" sz="2800" dirty="0">
                    <a:latin typeface="Varpada"/>
                  </a:rPr>
                  <a:t> </a:t>
                </a:r>
                <a:r>
                  <a:rPr lang="en-US" sz="2800" dirty="0" err="1">
                    <a:latin typeface="Varpada"/>
                  </a:rPr>
                  <a:t>gian</a:t>
                </a:r>
                <a:r>
                  <a:rPr lang="en-US" sz="2800" dirty="0">
                    <a:latin typeface="Varpada"/>
                  </a:rPr>
                  <a:t> </a:t>
                </a:r>
                <a:r>
                  <a:rPr lang="en-US" sz="2800" dirty="0" err="1">
                    <a:latin typeface="Varpada"/>
                  </a:rPr>
                  <a:t>với</a:t>
                </a:r>
                <a:r>
                  <a:rPr lang="en-US" sz="2800" dirty="0">
                    <a:latin typeface="Varpada"/>
                  </a:rPr>
                  <a:t> </a:t>
                </a:r>
                <a:r>
                  <a:rPr lang="en-US" sz="2800" dirty="0" err="1">
                    <a:latin typeface="Varpada"/>
                  </a:rPr>
                  <a:t>hệ</a:t>
                </a:r>
                <a:r>
                  <a:rPr lang="en-US" sz="2800" dirty="0">
                    <a:latin typeface="Varpada"/>
                  </a:rPr>
                  <a:t> </a:t>
                </a:r>
                <a:r>
                  <a:rPr lang="en-US" sz="2800" dirty="0" err="1">
                    <a:latin typeface="Varpada"/>
                  </a:rPr>
                  <a:t>tọa</a:t>
                </a:r>
                <a:r>
                  <a:rPr lang="en-US" sz="2800" dirty="0">
                    <a:latin typeface="Varpada"/>
                  </a:rPr>
                  <a:t> </a:t>
                </a:r>
                <a:r>
                  <a:rPr lang="en-US" sz="2800" dirty="0" err="1">
                    <a:latin typeface="Varpada"/>
                  </a:rPr>
                  <a:t>độ</a:t>
                </a:r>
                <a:r>
                  <a:rPr lang="en-US" sz="2800" dirty="0"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cho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hai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điểm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.</a:t>
                </a:r>
                <a:r>
                  <a:rPr lang="en-US" sz="2800" dirty="0" err="1">
                    <a:effectLst/>
                    <a:latin typeface="Varpada"/>
                  </a:rPr>
                  <a:t>Phương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trình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đường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thẳng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nào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được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cho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dưới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đây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b="1" dirty="0" err="1">
                    <a:effectLst/>
                    <a:latin typeface="Varpada"/>
                  </a:rPr>
                  <a:t>không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b="1" dirty="0" err="1">
                    <a:effectLst/>
                    <a:latin typeface="Varpada"/>
                  </a:rPr>
                  <a:t>phải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là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phương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trình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đường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thẳng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.</a:t>
                </a:r>
                <a:endParaRPr lang="en-US" sz="2800" dirty="0">
                  <a:effectLst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                              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b="1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                               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861404"/>
                <a:ext cx="11554691" cy="4330160"/>
              </a:xfrm>
              <a:prstGeom prst="rect">
                <a:avLst/>
              </a:prstGeom>
              <a:blipFill>
                <a:blip r:embed="rId2"/>
                <a:stretch>
                  <a:fillRect l="-1055" t="-985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510" y="278914"/>
                <a:ext cx="11499272" cy="5085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smtClean="0">
                    <a:solidFill>
                      <a:schemeClr val="accent1"/>
                    </a:solidFill>
                    <a:latin typeface="Varpada"/>
                    <a:ea typeface="Calibri" panose="020F0502020204030204" pitchFamily="34" charset="0"/>
                  </a:rPr>
                  <a:t>Câu 13. </a:t>
                </a:r>
                <a:r>
                  <a:rPr lang="vi-VN" sz="2800" dirty="0" smtClean="0">
                    <a:solidFill>
                      <a:schemeClr val="tx1"/>
                    </a:solidFill>
                    <a:latin typeface="Varpada"/>
                    <a:ea typeface="Calibri" panose="020F0502020204030204" pitchFamily="34" charset="0"/>
                  </a:rPr>
                  <a:t>Trong </a:t>
                </a:r>
                <a:r>
                  <a:rPr lang="vi-VN" sz="2800" dirty="0">
                    <a:solidFill>
                      <a:schemeClr val="tx1"/>
                    </a:solidFill>
                    <a:latin typeface="Varpada"/>
                    <a:ea typeface="Calibri" panose="020F0502020204030204" pitchFamily="34" charset="0"/>
                  </a:rPr>
                  <a:t>không gian với hệ tọa độ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hãy viết phương trình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đi qua điểm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và song song với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vi-VN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u="sng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A</a:t>
                </a:r>
                <a:r>
                  <a:rPr lang="vi-VN" sz="2800" b="1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vi-VN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vi-VN" sz="2800" b="1" dirty="0" smtClean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vi-VN" sz="2800" b="1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vi-VN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vi-VN" sz="2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vi-VN" sz="2800" b="1" dirty="0" smtClean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vi-VN" sz="2800" b="1" dirty="0">
                    <a:solidFill>
                      <a:schemeClr val="tx1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vi-VN" sz="2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vi-VN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78914"/>
                <a:ext cx="11499272" cy="5085816"/>
              </a:xfrm>
              <a:prstGeom prst="rect">
                <a:avLst/>
              </a:prstGeom>
              <a:blipFill>
                <a:blip r:embed="rId2"/>
                <a:stretch>
                  <a:fillRect l="-1113" t="-959" r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728219"/>
                  </p:ext>
                </p:extLst>
              </p:nvPr>
            </p:nvGraphicFramePr>
            <p:xfrm>
              <a:off x="168562" y="1455653"/>
              <a:ext cx="11704783" cy="48481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704783">
                      <a:extLst>
                        <a:ext uri="{9D8B030D-6E8A-4147-A177-3AD203B41FA5}">
                          <a16:colId xmlns:a16="http://schemas.microsoft.com/office/drawing/2014/main" val="728662348"/>
                        </a:ext>
                      </a:extLst>
                    </a:gridCol>
                  </a:tblGrid>
                  <a:tr h="4848166">
                    <a:tc>
                      <a:txBody>
                        <a:bodyPr/>
                        <a:lstStyle/>
                        <a:p>
                          <a:pPr indent="-76200">
                            <a:spcAft>
                              <a:spcPts val="0"/>
                            </a:spcAft>
                          </a:pPr>
                          <a:r>
                            <a:rPr lang="vi-VN" sz="2400" dirty="0">
                              <a:effectLst/>
                            </a:rPr>
                            <a:t>     </a:t>
                          </a:r>
                          <a:r>
                            <a:rPr lang="en-US" sz="2400" dirty="0">
                              <a:effectLst/>
                            </a:rPr>
                            <a:t>    </a:t>
                          </a:r>
                        </a:p>
                        <a:p>
                          <a:pPr indent="270510" algn="just"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</a:rPr>
                            <a:t>       </a:t>
                          </a:r>
                          <a:r>
                            <a:rPr lang="vi-VN" sz="24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400" dirty="0">
                              <a:effectLst/>
                            </a:rPr>
                            <a:t>. </a:t>
                          </a:r>
                          <a:r>
                            <a:rPr lang="fr-FR" sz="2400" dirty="0" err="1">
                              <a:effectLst/>
                            </a:rPr>
                            <a:t>Phương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trình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tham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số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của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đường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thẳng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đi</a:t>
                          </a:r>
                          <a:r>
                            <a:rPr lang="fr-FR" sz="2400" dirty="0">
                              <a:effectLst/>
                            </a:rPr>
                            <a:t> qua </a:t>
                          </a:r>
                          <a:r>
                            <a:rPr lang="fr-FR" sz="2400" dirty="0" err="1">
                              <a:effectLst/>
                            </a:rPr>
                            <a:t>điểm</a:t>
                          </a:r>
                          <a:r>
                            <a:rPr lang="fr-FR" sz="2400" dirty="0">
                              <a:effectLst/>
                            </a:rPr>
                            <a:t> M</a:t>
                          </a:r>
                          <a:r>
                            <a:rPr lang="fr-FR" sz="2400" baseline="-25000" dirty="0">
                              <a:effectLst/>
                            </a:rPr>
                            <a:t>0</a:t>
                          </a:r>
                          <a:r>
                            <a:rPr lang="fr-FR" sz="2400" dirty="0">
                              <a:effectLst/>
                            </a:rPr>
                            <a:t>(x</a:t>
                          </a:r>
                          <a:r>
                            <a:rPr lang="fr-FR" sz="2400" baseline="-25000" dirty="0">
                              <a:effectLst/>
                            </a:rPr>
                            <a:t>0</a:t>
                          </a:r>
                          <a:r>
                            <a:rPr lang="fr-FR" sz="2400" dirty="0">
                              <a:effectLst/>
                            </a:rPr>
                            <a:t>;y</a:t>
                          </a:r>
                          <a:r>
                            <a:rPr lang="fr-FR" sz="2400" baseline="-25000" dirty="0">
                              <a:effectLst/>
                            </a:rPr>
                            <a:t>0</a:t>
                          </a:r>
                          <a:r>
                            <a:rPr lang="fr-FR" sz="2400" dirty="0">
                              <a:effectLst/>
                            </a:rPr>
                            <a:t>;z</a:t>
                          </a:r>
                          <a:r>
                            <a:rPr lang="fr-FR" sz="2400" baseline="-25000" dirty="0">
                              <a:effectLst/>
                            </a:rPr>
                            <a:t>0</a:t>
                          </a:r>
                          <a:r>
                            <a:rPr lang="fr-FR" sz="2400" dirty="0">
                              <a:effectLst/>
                            </a:rPr>
                            <a:t>) </a:t>
                          </a:r>
                          <a:r>
                            <a:rPr lang="fr-FR" sz="2400" dirty="0" err="1">
                              <a:effectLst/>
                            </a:rPr>
                            <a:t>và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có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vectơ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chỉ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phương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 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 indent="270510" algn="just"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   (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indent="270510" algn="just"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</a:rPr>
                            <a:t>   	 </a:t>
                          </a:r>
                          <a:r>
                            <a:rPr lang="vi-VN" sz="24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400" dirty="0">
                              <a:effectLst/>
                            </a:rPr>
                            <a:t>. </a:t>
                          </a:r>
                          <a:r>
                            <a:rPr lang="fr-FR" sz="2400" dirty="0" err="1">
                              <a:effectLst/>
                            </a:rPr>
                            <a:t>Nếu</a:t>
                          </a:r>
                          <a:r>
                            <a:rPr lang="fr-FR" sz="2400" dirty="0">
                              <a:effectLst/>
                            </a:rPr>
                            <a:t> a</a:t>
                          </a:r>
                          <a:r>
                            <a:rPr lang="fr-FR" sz="2400" baseline="-25000" dirty="0">
                              <a:effectLst/>
                            </a:rPr>
                            <a:t>1</a:t>
                          </a:r>
                          <a:r>
                            <a:rPr lang="fr-FR" sz="2400" dirty="0">
                              <a:effectLst/>
                            </a:rPr>
                            <a:t>, a</a:t>
                          </a:r>
                          <a:r>
                            <a:rPr lang="fr-FR" sz="2400" baseline="-25000" dirty="0">
                              <a:effectLst/>
                            </a:rPr>
                            <a:t>2</a:t>
                          </a:r>
                          <a:r>
                            <a:rPr lang="fr-FR" sz="2400" dirty="0">
                              <a:effectLst/>
                            </a:rPr>
                            <a:t> , a</a:t>
                          </a:r>
                          <a:r>
                            <a:rPr lang="fr-FR" sz="2400" baseline="-25000" dirty="0">
                              <a:effectLst/>
                            </a:rPr>
                            <a:t>3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đều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khác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không</a:t>
                          </a:r>
                          <a:r>
                            <a:rPr lang="fr-FR" sz="2400" dirty="0">
                              <a:effectLst/>
                            </a:rPr>
                            <a:t> .</a:t>
                          </a:r>
                          <a:r>
                            <a:rPr lang="fr-FR" sz="2400" dirty="0" err="1">
                              <a:effectLst/>
                            </a:rPr>
                            <a:t>Phương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trình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đường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thẳng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viết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dưới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dạng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chính</a:t>
                          </a:r>
                          <a:r>
                            <a:rPr lang="fr-FR" sz="2400" dirty="0">
                              <a:effectLst/>
                            </a:rPr>
                            <a:t>  </a:t>
                          </a:r>
                          <a:r>
                            <a:rPr lang="fr-FR" sz="2400" dirty="0" err="1">
                              <a:effectLst/>
                            </a:rPr>
                            <a:t>tắc</a:t>
                          </a:r>
                          <a:r>
                            <a:rPr lang="fr-FR" sz="2400" dirty="0">
                              <a:effectLst/>
                            </a:rPr>
                            <a:t>  </a:t>
                          </a:r>
                          <a:r>
                            <a:rPr lang="fr-FR" sz="2400" dirty="0" err="1">
                              <a:effectLst/>
                            </a:rPr>
                            <a:t>như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sau</a:t>
                          </a:r>
                          <a:r>
                            <a:rPr lang="fr-FR" sz="2400" dirty="0">
                              <a:effectLst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en-US" sz="2400" dirty="0">
                              <a:effectLst/>
                            </a:rPr>
                            <a:t>              </a:t>
                          </a:r>
                          <a:r>
                            <a:rPr lang="vi-VN" sz="24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400" dirty="0">
                              <a:effectLst/>
                            </a:rPr>
                            <a:t>. </a:t>
                          </a:r>
                          <a:r>
                            <a:rPr lang="fr-FR" sz="2400" dirty="0" err="1">
                              <a:effectLst/>
                            </a:rPr>
                            <a:t>Ngoài</a:t>
                          </a:r>
                          <a:r>
                            <a:rPr lang="fr-FR" sz="2400" dirty="0">
                              <a:effectLst/>
                            </a:rPr>
                            <a:t> ra </a:t>
                          </a:r>
                          <a:r>
                            <a:rPr lang="fr-FR" sz="2400" dirty="0" err="1">
                              <a:effectLst/>
                            </a:rPr>
                            <a:t>đường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thẳng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còn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có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dạng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tổng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quát</a:t>
                          </a:r>
                          <a:r>
                            <a:rPr lang="fr-FR" sz="2400" dirty="0">
                              <a:effectLst/>
                            </a:rPr>
                            <a:t> là 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 với </a:t>
                          </a:r>
                          <a14:m>
                            <m:oMath xmlns:m="http://schemas.openxmlformats.org/officeDocument/2006/math"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 thỏa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.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13027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728219"/>
                  </p:ext>
                </p:extLst>
              </p:nvPr>
            </p:nvGraphicFramePr>
            <p:xfrm>
              <a:off x="168562" y="1455653"/>
              <a:ext cx="11704783" cy="48481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704783">
                      <a:extLst>
                        <a:ext uri="{9D8B030D-6E8A-4147-A177-3AD203B41FA5}">
                          <a16:colId xmlns:a16="http://schemas.microsoft.com/office/drawing/2014/main" val="728662348"/>
                        </a:ext>
                      </a:extLst>
                    </a:gridCol>
                  </a:tblGrid>
                  <a:tr h="48481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" t="-125" r="-208" b="-5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027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6381" y="389312"/>
            <a:ext cx="808874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arpada"/>
                <a:ea typeface="Times New Roman" panose="02020603050405020304" pitchFamily="18" charset="0"/>
              </a:rPr>
              <a:t>A. KIẾN THỨC CƠ BẢN.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Định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nghĩa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arpada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64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8873" y="565182"/>
                <a:ext cx="11028218" cy="2981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chemeClr val="accent1"/>
                    </a:solidFill>
                    <a:latin typeface="Varpada"/>
                  </a:rPr>
                  <a:t>Câu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Varpada"/>
                  </a:rPr>
                  <a:t> 14. 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Varpada"/>
                  </a:rPr>
                  <a:t>Trong </a:t>
                </a:r>
                <a:r>
                  <a:rPr lang="vi-VN" sz="2800" dirty="0">
                    <a:solidFill>
                      <a:srgbClr val="000000"/>
                    </a:solidFill>
                    <a:latin typeface="Varpada"/>
                  </a:rPr>
                  <a:t>không gian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</a:rPr>
                  <a:t>,cho hai đường thẳng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</a:rPr>
                  <a:t>.Trong các mệnh đề sau,mệnh đề nào đúng? </a:t>
                </a:r>
                <a:endParaRPr lang="en-US" sz="2800" dirty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nl-NL" sz="2800" b="1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nl-NL" sz="2800" b="1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song song.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     </a:t>
                </a:r>
                <a:r>
                  <a:rPr lang="vi-VN" sz="2800" b="1" dirty="0" smtClean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vi-VN" sz="2800" b="1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trùng nhau.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   </a:t>
                </a:r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/>
                </a:r>
                <a:br>
                  <a:rPr lang="en-US" sz="2800" b="1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</a:br>
                <a:r>
                  <a:rPr lang="vi-VN" sz="2800" b="1" u="sng" dirty="0" smtClean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cắt nhau.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      </a:t>
                </a:r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		                   </a:t>
                </a:r>
                <a:r>
                  <a:rPr lang="vi-VN" sz="2800" b="1" dirty="0" smtClean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vi-VN" sz="2800" b="1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chéo nhau.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3" y="565182"/>
                <a:ext cx="11028218" cy="2981650"/>
              </a:xfrm>
              <a:prstGeom prst="rect">
                <a:avLst/>
              </a:prstGeom>
              <a:blipFill>
                <a:blip r:embed="rId2"/>
                <a:stretch>
                  <a:fillRect l="-1106" r="-1161" b="-3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446328" y="572192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199" y="598446"/>
                <a:ext cx="11208327" cy="178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2800" b="1" dirty="0" err="1" smtClean="0">
                    <a:solidFill>
                      <a:schemeClr val="accent1"/>
                    </a:solidFill>
                    <a:latin typeface="Varpada"/>
                  </a:rPr>
                  <a:t>Câu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Varpada"/>
                  </a:rPr>
                  <a:t> 15. 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Varpada"/>
                  </a:rPr>
                  <a:t>Trong </a:t>
                </a:r>
                <a:r>
                  <a:rPr lang="vi-VN" sz="2800" dirty="0">
                    <a:solidFill>
                      <a:srgbClr val="000000"/>
                    </a:solidFill>
                    <a:latin typeface="Varpada"/>
                  </a:rPr>
                  <a:t>không gian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</a:rPr>
                  <a:t>,tọa độ giao điểm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</a:rPr>
                  <a:t>của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Varpada"/>
                  </a:rPr>
                  <a:t> là </a:t>
                </a:r>
                <a:endParaRPr lang="en-US" sz="2800" dirty="0" smtClean="0">
                  <a:effectLst/>
                </a:endParaRPr>
              </a:p>
              <a:p>
                <a:pPr marL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800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</a:t>
                </a:r>
                <a:r>
                  <a:rPr lang="vi-VN" sz="2800" b="1" u="sng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vi-VN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   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vi-VN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28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.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              </a:t>
                </a:r>
                <a:r>
                  <a:rPr lang="vi-VN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98446"/>
                <a:ext cx="11208327" cy="1786515"/>
              </a:xfrm>
              <a:prstGeom prst="rect">
                <a:avLst/>
              </a:prstGeom>
              <a:blipFill>
                <a:blip r:embed="rId2"/>
                <a:stretch>
                  <a:fillRect l="-1088" t="-2389" r="-1088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9" y="172287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PHẦN THÔNG HIỂU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22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909" y="688375"/>
                <a:ext cx="10764982" cy="2440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véctơ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ba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                             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" y="688375"/>
                <a:ext cx="10764982" cy="2440668"/>
              </a:xfrm>
              <a:prstGeom prst="rect">
                <a:avLst/>
              </a:prstGeom>
              <a:blipFill>
                <a:blip r:embed="rId2"/>
                <a:stretch>
                  <a:fillRect l="-1190" t="-2000" r="-119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9490" y="908220"/>
                <a:ext cx="10903528" cy="251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2.	</a:t>
                </a:r>
                <a:r>
                  <a:rPr lang="nl-NL" sz="2800" dirty="0">
                    <a:latin typeface="Varpada"/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đây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?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                            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              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908220"/>
                <a:ext cx="10903528" cy="2513188"/>
              </a:xfrm>
              <a:prstGeom prst="rect">
                <a:avLst/>
              </a:prstGeom>
              <a:blipFill>
                <a:blip r:embed="rId2"/>
                <a:stretch>
                  <a:fillRect l="-1118" r="-1174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63200" y="5735781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781" y="322717"/>
                <a:ext cx="11554692" cy="3497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3.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dưới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đây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?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1" y="322717"/>
                <a:ext cx="11554692" cy="3497176"/>
              </a:xfrm>
              <a:prstGeom prst="rect">
                <a:avLst/>
              </a:prstGeom>
              <a:blipFill>
                <a:blip r:embed="rId2"/>
                <a:stretch>
                  <a:fillRect l="-1108" t="-1394" r="-1055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3454" y="392760"/>
                <a:ext cx="11152910" cy="5033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4.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 là đường thẳng đi qua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 và song song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.Phương trình nào sau đây </a:t>
                </a:r>
                <a:r>
                  <a:rPr lang="pt-BR" sz="2800" b="1" dirty="0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pt-BR" sz="2800" b="1" dirty="0">
                    <a:latin typeface="Varpada"/>
                    <a:ea typeface="Times New Roman" panose="02020603050405020304" pitchFamily="18" charset="0"/>
                  </a:rPr>
                  <a:t>phải</a:t>
                </a:r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 là phương trình đường thẳng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?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4" y="392760"/>
                <a:ext cx="11152910" cy="5033301"/>
              </a:xfrm>
              <a:prstGeom prst="rect">
                <a:avLst/>
              </a:prstGeom>
              <a:blipFill>
                <a:blip r:embed="rId2"/>
                <a:stretch>
                  <a:fillRect l="-1093" t="-847" r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9708" y="284447"/>
                <a:ext cx="11194474" cy="433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5.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effectLst/>
                    <a:latin typeface="Varpada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</a:rPr>
                  <a:t>.	                   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.</a:t>
                </a:r>
                <a:endParaRPr lang="en-US" sz="2800" dirty="0">
                  <a:effectLst/>
                </a:endParaRPr>
              </a:p>
              <a:p>
                <a:pPr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</a:rPr>
                  <a:t>.	                   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8" y="284447"/>
                <a:ext cx="11194474" cy="4330160"/>
              </a:xfrm>
              <a:prstGeom prst="rect">
                <a:avLst/>
              </a:prstGeom>
              <a:blipFill>
                <a:blip r:embed="rId2"/>
                <a:stretch>
                  <a:fillRect l="-1144" t="-1127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7568" y="793304"/>
                <a:ext cx="10751704" cy="433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 6.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68" y="793304"/>
                <a:ext cx="10751704" cy="4330160"/>
              </a:xfrm>
              <a:prstGeom prst="rect">
                <a:avLst/>
              </a:prstGeom>
              <a:blipFill>
                <a:blip r:embed="rId2"/>
                <a:stretch>
                  <a:fillRect l="-1191" t="-986" r="-1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198" y="679877"/>
                <a:ext cx="11499275" cy="4755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 7.	</a:t>
                </a:r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,cho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latin typeface="Varpada"/>
                    <a:ea typeface="Times New Roman" panose="02020603050405020304" pitchFamily="18" charset="0"/>
                  </a:rPr>
                  <a:t>cho các phát biểu sau: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(1)Đường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 có chỉ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(2)Điểm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 thuộc đường thẳng.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(3)Điểm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 thuộc đường thẳng.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(4)Điểm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 thuộc đường thẳng.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Số các phát biểu đúng 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679877"/>
                <a:ext cx="11499275" cy="4755148"/>
              </a:xfrm>
              <a:prstGeom prst="rect">
                <a:avLst/>
              </a:prstGeom>
              <a:blipFill>
                <a:blip r:embed="rId2"/>
                <a:stretch>
                  <a:fillRect l="-1060" t="-1026" r="-106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803389"/>
                  </p:ext>
                </p:extLst>
              </p:nvPr>
            </p:nvGraphicFramePr>
            <p:xfrm>
              <a:off x="205249" y="438374"/>
              <a:ext cx="11681951" cy="61387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40404">
                      <a:extLst>
                        <a:ext uri="{9D8B030D-6E8A-4147-A177-3AD203B41FA5}">
                          <a16:colId xmlns:a16="http://schemas.microsoft.com/office/drawing/2014/main" val="1049596346"/>
                        </a:ext>
                      </a:extLst>
                    </a:gridCol>
                    <a:gridCol w="5841547">
                      <a:extLst>
                        <a:ext uri="{9D8B030D-6E8A-4147-A177-3AD203B41FA5}">
                          <a16:colId xmlns:a16="http://schemas.microsoft.com/office/drawing/2014/main" val="1169626135"/>
                        </a:ext>
                      </a:extLst>
                    </a:gridCol>
                  </a:tblGrid>
                  <a:tr h="1753634">
                    <a:tc gridSpan="2"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nl-NL" sz="2000" dirty="0">
                              <a:effectLst/>
                            </a:rPr>
                            <a:t>      </a:t>
                          </a:r>
                          <a:r>
                            <a:rPr lang="vi-VN" sz="2000" dirty="0">
                              <a:effectLst/>
                            </a:rPr>
                            <a:t>Trong Kg Oxyz cho hai đường thẳng 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 vtcp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đi qua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có vtcp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đi qua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9302914"/>
                      </a:ext>
                    </a:extLst>
                  </a:tr>
                  <a:tr h="430577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2000">
                              <a:effectLst/>
                            </a:rPr>
                            <a:t>Phương pháp 1</a:t>
                          </a:r>
                          <a:endParaRPr lang="en-US" sz="20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nl-NL" sz="2000">
                              <a:effectLst/>
                            </a:rPr>
                            <a:t>      </a:t>
                          </a:r>
                          <a:r>
                            <a:rPr lang="nl-NL" sz="200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00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cùng phương </a:t>
                          </a:r>
                          <a:endParaRPr lang="en-US" sz="2000">
                            <a:effectLst/>
                          </a:endParaRPr>
                        </a:p>
                        <a:p>
                          <a:pPr marL="457200" algn="just">
                            <a:spcAft>
                              <a:spcPts val="0"/>
                            </a:spcAft>
                          </a:pPr>
                          <a:r>
                            <a:rPr lang="vi-VN" sz="200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//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</a:t>
                          </a:r>
                          <a:r>
                            <a:rPr lang="vi-VN" sz="200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acc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marL="457200" algn="just">
                            <a:spcAft>
                              <a:spcPts val="0"/>
                            </a:spcAft>
                          </a:pPr>
                          <a:r>
                            <a:rPr lang="vi-VN" sz="200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</a:t>
                          </a:r>
                          <a:r>
                            <a:rPr lang="vi-VN" sz="200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acc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 sz="20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nl-NL" sz="2000">
                              <a:effectLst/>
                            </a:rPr>
                            <a:t>      </a:t>
                          </a:r>
                          <a:r>
                            <a:rPr lang="nl-NL" sz="200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00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Không cùng phương </a:t>
                          </a:r>
                          <a:endParaRPr lang="en-US" sz="2000">
                            <a:effectLst/>
                          </a:endParaRPr>
                        </a:p>
                        <a:p>
                          <a:pPr marL="338455"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(I)</a:t>
                          </a:r>
                          <a:endParaRPr lang="en-US" sz="200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        </a:t>
                          </a:r>
                          <a:r>
                            <a:rPr lang="vi-VN" sz="200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chéo </a:t>
                          </a: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</a:t>
                          </a:r>
                          <a:r>
                            <a:rPr lang="vi-VN" sz="200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000">
                              <a:effectLst/>
                            </a:rPr>
                            <a:t>Hệ Ptrình (I) vô nghiệm</a:t>
                          </a:r>
                          <a:r>
                            <a:rPr lang="en-US" sz="2000">
                              <a:effectLst/>
                            </a:rPr>
                            <a:t>.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        </a:t>
                          </a:r>
                          <a:r>
                            <a:rPr lang="vi-VN" sz="200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</a:t>
                          </a:r>
                          <a:r>
                            <a:rPr lang="en-US" sz="2000">
                              <a:effectLst/>
                            </a:rPr>
                            <a:t>cắt </a:t>
                          </a:r>
                          <a14:m>
                            <m:oMath xmlns:m="http://schemas.openxmlformats.org/officeDocument/2006/math"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vi-VN" sz="2000">
                              <a:effectLst/>
                            </a:rPr>
                            <a:t> </a:t>
                          </a:r>
                          <a:r>
                            <a:rPr lang="en-US" sz="200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en-US" sz="2000">
                              <a:effectLst/>
                            </a:rPr>
                            <a:t> Hệ Ptrình (I) có một nghiệm.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Phương</a:t>
                          </a:r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</a:rPr>
                            <a:t>pháp</a:t>
                          </a:r>
                          <a:r>
                            <a:rPr lang="en-US" sz="2000" dirty="0">
                              <a:effectLst/>
                            </a:rPr>
                            <a:t> 2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       </a:t>
                          </a:r>
                          <a:r>
                            <a:rPr lang="vi-VN" sz="20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 dirty="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//</m:t>
                              </m:r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:r>
                            <a:rPr lang="vi-VN" sz="2000" dirty="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acc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]=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∉</m:t>
                                        </m:r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0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 dirty="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:r>
                            <a:rPr lang="vi-VN" sz="2000" dirty="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acc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]=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acc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vi-VN" sz="20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vi-VN" sz="2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vi-VN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vi-VN" sz="2000" dirty="0">
                              <a:effectLst/>
                            </a:rPr>
                            <a:t>	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0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 dirty="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cắt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:r>
                            <a:rPr lang="vi-VN" sz="2000" dirty="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  <m:r>
                                            <a:rPr lang="vi-VN" sz="20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vi-VN" sz="20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0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000" dirty="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chéo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</m:d>
                            </m:oMath>
                          </a14:m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:r>
                            <a:rPr lang="vi-VN" sz="2000" dirty="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0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vi-VN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vi-VN" sz="2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acc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vi-VN" sz="20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nl-NL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7806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803389"/>
                  </p:ext>
                </p:extLst>
              </p:nvPr>
            </p:nvGraphicFramePr>
            <p:xfrm>
              <a:off x="205249" y="438374"/>
              <a:ext cx="11681951" cy="62256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40404">
                      <a:extLst>
                        <a:ext uri="{9D8B030D-6E8A-4147-A177-3AD203B41FA5}">
                          <a16:colId xmlns:a16="http://schemas.microsoft.com/office/drawing/2014/main" val="1049596346"/>
                        </a:ext>
                      </a:extLst>
                    </a:gridCol>
                    <a:gridCol w="5841547">
                      <a:extLst>
                        <a:ext uri="{9D8B030D-6E8A-4147-A177-3AD203B41FA5}">
                          <a16:colId xmlns:a16="http://schemas.microsoft.com/office/drawing/2014/main" val="1169626135"/>
                        </a:ext>
                      </a:extLst>
                    </a:gridCol>
                  </a:tblGrid>
                  <a:tr h="180174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" t="-4392" r="-261" b="-25405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9302914"/>
                      </a:ext>
                    </a:extLst>
                  </a:tr>
                  <a:tr h="4423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4" t="-42503" r="-100626" b="-3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000" t="-42503" r="-521" b="-3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806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6982" y="0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nl-NL" alt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2.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Trí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tương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đối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hai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fr-F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thẳng</a:t>
            </a: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3906BA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arpada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50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9491" y="1131620"/>
                <a:ext cx="11471564" cy="2282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 8.	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Trong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gian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với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hệ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trục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tọa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,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đường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thẳng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mặt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phẳng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.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Tìm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tọa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giao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điểm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      </a:t>
                </a:r>
                <a:r>
                  <a:rPr lang="en-US" sz="2800" b="1" u="sng" dirty="0" smtClean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1" y="1131620"/>
                <a:ext cx="11471564" cy="2282035"/>
              </a:xfrm>
              <a:prstGeom prst="rect">
                <a:avLst/>
              </a:prstGeom>
              <a:blipFill>
                <a:blip r:embed="rId2"/>
                <a:stretch>
                  <a:fillRect l="-1063" t="-2139" r="-1116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0326" y="287918"/>
                <a:ext cx="11346873" cy="4742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Câu 9.	</a:t>
                </a:r>
                <a:r>
                  <a:rPr lang="vi-VN" sz="2800" dirty="0">
                    <a:latin typeface="Varpada"/>
                    <a:ea typeface="Arial" panose="020B0604020202020204" pitchFamily="34" charset="0"/>
                  </a:rPr>
                  <a:t>Trong không gian tọa độ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vi-VN" sz="2800" dirty="0">
                    <a:latin typeface="Varpada"/>
                    <a:ea typeface="Arial" panose="020B0604020202020204" pitchFamily="34" charset="0"/>
                  </a:rPr>
                  <a:t>,cho hai điểm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Arial" panose="020B0604020202020204" pitchFamily="34" charset="0"/>
                  </a:rPr>
                  <a:t>.Viết phương trình tham số của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vi-VN" sz="2800" dirty="0">
                    <a:latin typeface="Varpada"/>
                    <a:ea typeface="Arial" panose="020B0604020202020204" pitchFamily="34" charset="0"/>
                  </a:rPr>
                  <a:t> là hình chiếu vuông góc của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2800" dirty="0">
                    <a:latin typeface="Varpada"/>
                    <a:ea typeface="Arial" panose="020B0604020202020204" pitchFamily="34" charset="0"/>
                  </a:rPr>
                  <a:t> trên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𝑂𝑥𝑦</m:t>
                        </m: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Arial" panose="020B060402020202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6" y="287918"/>
                <a:ext cx="11346873" cy="4742837"/>
              </a:xfrm>
              <a:prstGeom prst="rect">
                <a:avLst/>
              </a:prstGeom>
              <a:blipFill>
                <a:blip r:embed="rId2"/>
                <a:stretch>
                  <a:fillRect l="-1128" t="-900" r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7417" y="608679"/>
                <a:ext cx="11000509" cy="2713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 10.</a:t>
                </a:r>
                <a:r>
                  <a:rPr lang="nl-NL" sz="2800" dirty="0">
                    <a:latin typeface="Varpada"/>
                    <a:ea typeface="Arial" panose="020B0604020202020204" pitchFamily="34" charset="0"/>
                  </a:rPr>
                  <a:t>Trong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gian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với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hệ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tọa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độ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tính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khoảng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cách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từ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điểm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đến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đường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Arial" panose="020B0604020202020204" pitchFamily="34" charset="0"/>
                  </a:rPr>
                  <a:t>thẳng</a:t>
                </a:r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Arial" panose="020B060402020202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           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vi-VN" sz="2800" b="1" u="sng" dirty="0" smtClean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7" y="608679"/>
                <a:ext cx="11000509" cy="2713563"/>
              </a:xfrm>
              <a:prstGeom prst="rect">
                <a:avLst/>
              </a:prstGeom>
              <a:blipFill>
                <a:blip r:embed="rId2"/>
                <a:stretch>
                  <a:fillRect l="-1108" t="-1798" r="-1108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8763" y="662984"/>
                <a:ext cx="10945091" cy="3834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11.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tham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662984"/>
                <a:ext cx="10945091" cy="3834639"/>
              </a:xfrm>
              <a:prstGeom prst="rect">
                <a:avLst/>
              </a:prstGeom>
              <a:blipFill>
                <a:blip r:embed="rId2"/>
                <a:stretch>
                  <a:fillRect l="-1170" t="-1272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1999" y="952985"/>
                <a:ext cx="10751127" cy="280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12.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chính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tắc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952985"/>
                <a:ext cx="10751127" cy="2802819"/>
              </a:xfrm>
              <a:prstGeom prst="rect">
                <a:avLst/>
              </a:prstGeom>
              <a:blipFill>
                <a:blip r:embed="rId2"/>
                <a:stretch>
                  <a:fillRect l="-1134" t="-1522" r="-1134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16182" y="989411"/>
                <a:ext cx="10224654" cy="322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13.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𝑂𝑦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trực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tâm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𝐵𝐶𝐷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chính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tắc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82" y="989411"/>
                <a:ext cx="10224654" cy="3228191"/>
              </a:xfrm>
              <a:prstGeom prst="rect">
                <a:avLst/>
              </a:prstGeom>
              <a:blipFill>
                <a:blip r:embed="rId2"/>
                <a:stretch>
                  <a:fillRect l="-1252" t="-1321" r="-1193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7526" y="676838"/>
                <a:ext cx="11000510" cy="433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14.</a:t>
                </a:r>
                <a:r>
                  <a:rPr lang="nl-NL" sz="2800" dirty="0">
                    <a:latin typeface="Varpada"/>
                    <a:ea typeface="Times New Roman" panose="02020603050405020304" pitchFamily="18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nl-NL" sz="2800" dirty="0">
                    <a:latin typeface="Varpada"/>
                    <a:ea typeface="Times New Roman" panose="02020603050405020304" pitchFamily="18" charset="0"/>
                  </a:rPr>
                  <a:t>,phương trình nào dưới đây là phương trình đường thẳng đi qua điểm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2800" dirty="0">
                    <a:latin typeface="Varpada"/>
                    <a:ea typeface="Times New Roman" panose="02020603050405020304" pitchFamily="18" charset="0"/>
                  </a:rPr>
                  <a:t> và vuông góc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nl-NL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6" y="676838"/>
                <a:ext cx="11000510" cy="4330160"/>
              </a:xfrm>
              <a:prstGeom prst="rect">
                <a:avLst/>
              </a:prstGeom>
              <a:blipFill>
                <a:blip r:embed="rId2"/>
                <a:stretch>
                  <a:fillRect l="-1164" t="-986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709110"/>
                <a:ext cx="11887200" cy="3058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Câu 15.</a:t>
                </a:r>
                <a:r>
                  <a:rPr lang="x-none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x-none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cho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x-none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.Hình chiếu vuông góc của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x-none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trên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𝑂𝑦𝑧</m:t>
                        </m:r>
                      </m:e>
                    </m:d>
                  </m:oMath>
                </a14:m>
                <a:r>
                  <a:rPr lang="x-none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là một đường thẳng có vectơ chỉ phương </a:t>
                </a:r>
                <a:r>
                  <a:rPr lang="x-none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là</a:t>
                </a:r>
                <a:endParaRPr lang="en-US" sz="2800" dirty="0" smtClean="0">
                  <a:solidFill>
                    <a:srgbClr val="000000"/>
                  </a:solidFill>
                  <a:latin typeface="Varpada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pt-BR" sz="2800" b="1" dirty="0" smtClean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A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x-none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                       </a:t>
                </a:r>
                <a:r>
                  <a:rPr lang="pt-BR" sz="2800" b="1" u="sng" dirty="0" smtClean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x-none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pt-BR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/>
                </a:r>
                <a:br>
                  <a:rPr lang="pt-BR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</a:br>
                <a:r>
                  <a:rPr lang="pt-BR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pt-BR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       </a:t>
                </a:r>
                <a:r>
                  <a:rPr lang="pt-BR" sz="2800" b="1" dirty="0" smtClean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x-none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                      </a:t>
                </a:r>
                <a:r>
                  <a:rPr lang="pt-BR" sz="28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  </a:t>
                </a:r>
                <a:r>
                  <a:rPr lang="pt-BR" sz="2800" b="1" dirty="0" smtClean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pt-BR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x-none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x-none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09110"/>
                <a:ext cx="11887200" cy="3058594"/>
              </a:xfrm>
              <a:prstGeom prst="rect">
                <a:avLst/>
              </a:prstGeom>
              <a:blipFill>
                <a:blip r:embed="rId2"/>
                <a:stretch>
                  <a:fillRect l="-1026" r="-1026" b="-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432474" y="5735781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9490" y="918690"/>
                <a:ext cx="11097491" cy="3031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16.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biết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0" y="918690"/>
                <a:ext cx="11097491" cy="3031856"/>
              </a:xfrm>
              <a:prstGeom prst="rect">
                <a:avLst/>
              </a:prstGeom>
              <a:blipFill>
                <a:blip r:embed="rId2"/>
                <a:stretch>
                  <a:fillRect l="-1098" t="-1610" r="-1098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446328" y="5763491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1163" y="161167"/>
                <a:ext cx="11111345" cy="433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17.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hộp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𝑀𝑁𝑃𝑄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tâm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3" y="161167"/>
                <a:ext cx="11111345" cy="4330160"/>
              </a:xfrm>
              <a:prstGeom prst="rect">
                <a:avLst/>
              </a:prstGeom>
              <a:blipFill>
                <a:blip r:embed="rId2"/>
                <a:stretch>
                  <a:fillRect l="-1152" t="-985" r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8652587"/>
                  </p:ext>
                </p:extLst>
              </p:nvPr>
            </p:nvGraphicFramePr>
            <p:xfrm>
              <a:off x="247794" y="920901"/>
              <a:ext cx="11597842" cy="57985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76313">
                      <a:extLst>
                        <a:ext uri="{9D8B030D-6E8A-4147-A177-3AD203B41FA5}">
                          <a16:colId xmlns:a16="http://schemas.microsoft.com/office/drawing/2014/main" val="2110376500"/>
                        </a:ext>
                      </a:extLst>
                    </a:gridCol>
                    <a:gridCol w="5721529">
                      <a:extLst>
                        <a:ext uri="{9D8B030D-6E8A-4147-A177-3AD203B41FA5}">
                          <a16:colId xmlns:a16="http://schemas.microsoft.com/office/drawing/2014/main" val="4093708562"/>
                        </a:ext>
                      </a:extLst>
                    </a:gridCol>
                  </a:tblGrid>
                  <a:tr h="57985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Phương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pháp</a:t>
                          </a:r>
                          <a:r>
                            <a:rPr lang="en-US" sz="2400" dirty="0">
                              <a:effectLst/>
                            </a:rPr>
                            <a:t> 1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vi-VN" sz="2400" dirty="0">
                              <a:effectLst/>
                            </a:rPr>
                            <a:t>Trong Kg Oxyz cho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𝐶𝑧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  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                              </a:t>
                          </a:r>
                          <a:r>
                            <a:rPr lang="fr-FR" sz="2400" dirty="0" err="1">
                              <a:effectLst/>
                            </a:rPr>
                            <a:t>và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F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400" dirty="0" err="1">
                              <a:effectLst/>
                            </a:rPr>
                            <a:t>Phương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trình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(1)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400" dirty="0">
                              <a:effectLst/>
                            </a:rPr>
                            <a:t>. </a:t>
                          </a:r>
                          <a:r>
                            <a:rPr lang="fr-FR" sz="2400" dirty="0" err="1">
                              <a:effectLst/>
                            </a:rPr>
                            <a:t>P.trình</a:t>
                          </a:r>
                          <a:r>
                            <a:rPr lang="fr-FR" sz="2400" dirty="0">
                              <a:effectLst/>
                            </a:rPr>
                            <a:t> (1) </a:t>
                          </a:r>
                          <a:r>
                            <a:rPr lang="fr-FR" sz="2400" dirty="0" err="1">
                              <a:effectLst/>
                            </a:rPr>
                            <a:t>vô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nghiệm</a:t>
                          </a:r>
                          <a:r>
                            <a:rPr lang="fr-FR" sz="2400" dirty="0">
                              <a:effectLst/>
                            </a:rPr>
                            <a:t> </a:t>
                          </a:r>
                          <a:r>
                            <a:rPr lang="fr-FR" sz="2400" dirty="0" err="1">
                              <a:effectLst/>
                            </a:rPr>
                            <a:t>thì</a:t>
                          </a:r>
                          <a:r>
                            <a:rPr lang="fr-FR" sz="2400" dirty="0">
                              <a:effectLst/>
                            </a:rPr>
                            <a:t> d // (</a:t>
                          </a:r>
                          <a:r>
                            <a:rPr lang="vi-VN" sz="2400" dirty="0">
                              <a:effectLst/>
                            </a:rPr>
                            <a:t>α</a:t>
                          </a:r>
                          <a:r>
                            <a:rPr lang="fr-FR" sz="2400" dirty="0">
                              <a:effectLst/>
                            </a:rPr>
                            <a:t>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400" dirty="0">
                              <a:effectLst/>
                            </a:rPr>
                            <a:t>. </a:t>
                          </a:r>
                          <a:r>
                            <a:rPr lang="fr-FR" sz="2400" dirty="0" err="1">
                              <a:effectLst/>
                            </a:rPr>
                            <a:t>P.trình</a:t>
                          </a:r>
                          <a:r>
                            <a:rPr lang="fr-FR" sz="2400" dirty="0">
                              <a:effectLst/>
                            </a:rPr>
                            <a:t> (1) </a:t>
                          </a:r>
                          <a:r>
                            <a:rPr lang="fr-FR" sz="2400" dirty="0" err="1">
                              <a:effectLst/>
                            </a:rPr>
                            <a:t>có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một</a:t>
                          </a:r>
                          <a:r>
                            <a:rPr lang="fr-FR" sz="2400" dirty="0">
                              <a:effectLst/>
                            </a:rPr>
                            <a:t>  </a:t>
                          </a:r>
                          <a:r>
                            <a:rPr lang="fr-FR" sz="2400" dirty="0" err="1">
                              <a:effectLst/>
                            </a:rPr>
                            <a:t>nghiệm</a:t>
                          </a:r>
                          <a:r>
                            <a:rPr lang="fr-FR" sz="2400" dirty="0">
                              <a:effectLst/>
                            </a:rPr>
                            <a:t> </a:t>
                          </a:r>
                          <a:r>
                            <a:rPr lang="fr-FR" sz="2400" dirty="0" err="1">
                              <a:effectLst/>
                            </a:rPr>
                            <a:t>thì</a:t>
                          </a:r>
                          <a:r>
                            <a:rPr lang="fr-FR" sz="2400" dirty="0">
                              <a:effectLst/>
                            </a:rPr>
                            <a:t> d </a:t>
                          </a:r>
                          <a:r>
                            <a:rPr lang="fr-FR" sz="2400" dirty="0" err="1">
                              <a:effectLst/>
                            </a:rPr>
                            <a:t>cắt</a:t>
                          </a:r>
                          <a:r>
                            <a:rPr lang="fr-FR" sz="2400" dirty="0">
                              <a:effectLst/>
                            </a:rPr>
                            <a:t> (</a:t>
                          </a:r>
                          <a:r>
                            <a:rPr lang="vi-VN" sz="2400" dirty="0">
                              <a:effectLst/>
                            </a:rPr>
                            <a:t>α</a:t>
                          </a:r>
                          <a:r>
                            <a:rPr lang="fr-FR" sz="2400" dirty="0">
                              <a:effectLst/>
                            </a:rPr>
                            <a:t>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  </a:t>
                          </a:r>
                          <a:r>
                            <a:rPr lang="vi-VN" sz="2400" dirty="0">
                              <a:effectLst/>
                              <a:sym typeface="Wingdings 2" panose="05020102010507070707" pitchFamily="18" charset="2"/>
                            </a:rPr>
                            <a:t></a:t>
                          </a:r>
                          <a:r>
                            <a:rPr lang="vi-VN" sz="2400" dirty="0">
                              <a:effectLst/>
                            </a:rPr>
                            <a:t>. </a:t>
                          </a:r>
                          <a:r>
                            <a:rPr lang="fr-FR" sz="2400" dirty="0">
                              <a:effectLst/>
                            </a:rPr>
                            <a:t>P. </a:t>
                          </a:r>
                          <a:r>
                            <a:rPr lang="fr-FR" sz="2400" dirty="0" err="1">
                              <a:effectLst/>
                            </a:rPr>
                            <a:t>trình</a:t>
                          </a:r>
                          <a:r>
                            <a:rPr lang="fr-FR" sz="2400" dirty="0">
                              <a:effectLst/>
                            </a:rPr>
                            <a:t> (1) </a:t>
                          </a:r>
                          <a:r>
                            <a:rPr lang="fr-FR" sz="2400" dirty="0" err="1">
                              <a:effectLst/>
                            </a:rPr>
                            <a:t>có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vô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số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nghiệm</a:t>
                          </a:r>
                          <a:r>
                            <a:rPr lang="fr-FR" sz="2400" dirty="0">
                              <a:effectLst/>
                            </a:rPr>
                            <a:t> </a:t>
                          </a:r>
                          <a:r>
                            <a:rPr lang="fr-FR" sz="2400" dirty="0" err="1">
                              <a:effectLst/>
                            </a:rPr>
                            <a:t>thì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(</a:t>
                          </a:r>
                          <a:r>
                            <a:rPr lang="vi-VN" sz="2400" dirty="0">
                              <a:effectLst/>
                            </a:rPr>
                            <a:t>α</a:t>
                          </a:r>
                          <a:r>
                            <a:rPr lang="fr-FR" sz="2400" dirty="0">
                              <a:effectLst/>
                            </a:rPr>
                            <a:t>)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400" dirty="0" err="1">
                              <a:effectLst/>
                            </a:rPr>
                            <a:t>Đặc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biệt</a:t>
                          </a:r>
                          <a:r>
                            <a:rPr lang="fr-FR" sz="2400" dirty="0">
                              <a:effectLst/>
                            </a:rPr>
                            <a:t> : (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)  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⇔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cùng</a:t>
                          </a:r>
                          <a:r>
                            <a:rPr lang="fr-FR" sz="2400" dirty="0">
                              <a:effectLst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</a:rPr>
                            <a:t>phưong</a:t>
                          </a:r>
                          <a:r>
                            <a:rPr lang="en-US" sz="2400" dirty="0">
                              <a:effectLst/>
                            </a:rPr>
                            <a:t>        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Phương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pháp</a:t>
                          </a:r>
                          <a:r>
                            <a:rPr lang="en-US" sz="2400" dirty="0">
                              <a:effectLst/>
                            </a:rPr>
                            <a:t> 2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vi-VN" sz="2400" dirty="0">
                              <a:effectLst/>
                            </a:rPr>
                            <a:t>Trong không gian Oxyz cho đường thẳng d qua  M(x</a:t>
                          </a:r>
                          <a:r>
                            <a:rPr lang="vi-VN" sz="2400" baseline="-25000" dirty="0">
                              <a:effectLst/>
                            </a:rPr>
                            <a:t>0</a:t>
                          </a:r>
                          <a:r>
                            <a:rPr lang="vi-VN" sz="2400" dirty="0">
                              <a:effectLst/>
                            </a:rPr>
                            <a:t>;y</a:t>
                          </a:r>
                          <a:r>
                            <a:rPr lang="vi-VN" sz="2400" baseline="-25000" dirty="0">
                              <a:effectLst/>
                            </a:rPr>
                            <a:t>0</a:t>
                          </a:r>
                          <a:r>
                            <a:rPr lang="vi-VN" sz="2400" dirty="0">
                              <a:effectLst/>
                            </a:rPr>
                            <a:t>;z</a:t>
                          </a:r>
                          <a:r>
                            <a:rPr lang="vi-VN" sz="2400" baseline="-25000" dirty="0">
                              <a:effectLst/>
                            </a:rPr>
                            <a:t>0</a:t>
                          </a:r>
                          <a:r>
                            <a:rPr lang="vi-VN" sz="2400" dirty="0">
                              <a:effectLst/>
                            </a:rPr>
                            <a:t>) có vtcp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và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𝐵𝑦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𝐶𝑧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có vtpt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400" dirty="0">
                              <a:effectLst/>
                            </a:rPr>
                            <a:t>.</a:t>
                          </a:r>
                          <a:r>
                            <a:rPr lang="vi-VN" sz="2400" dirty="0">
                              <a:effectLst/>
                            </a:rPr>
                            <a:t> (d) cắt (α) </a:t>
                          </a:r>
                          <a:r>
                            <a:rPr lang="vi-VN" sz="2400" dirty="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4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400" dirty="0">
                              <a:effectLst/>
                            </a:rPr>
                            <a:t>.</a:t>
                          </a:r>
                          <a:r>
                            <a:rPr lang="vi-VN" sz="2400" dirty="0">
                              <a:effectLst/>
                            </a:rPr>
                            <a:t> (d) // (α) </a:t>
                          </a:r>
                          <a:r>
                            <a:rPr lang="vi-VN" sz="2400" dirty="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4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acc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∉(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en-US" sz="24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400" dirty="0">
                              <a:effectLst/>
                              <a:sym typeface="Wingdings 2" panose="05020102010507070707" pitchFamily="18" charset="2"/>
                            </a:rPr>
                            <a:t></a:t>
                          </a:r>
                          <a:r>
                            <a:rPr lang="vi-VN" sz="2400" dirty="0">
                              <a:effectLst/>
                            </a:rPr>
                            <a:t>. (d) nằm trên mp(α) </a:t>
                          </a:r>
                          <a:r>
                            <a:rPr lang="vi-VN" sz="2400" dirty="0">
                              <a:effectLst/>
                              <a:sym typeface="Symbol" panose="05050102010706020507" pitchFamily="18" charset="2"/>
                            </a:rPr>
                            <a:t></a:t>
                          </a:r>
                          <a:r>
                            <a:rPr lang="vi-VN" sz="24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acc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∈(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vi-VN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vi-VN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  </a:t>
                          </a:r>
                          <a:r>
                            <a:rPr lang="en-US" sz="2400" dirty="0">
                              <a:effectLst/>
                              <a:sym typeface="Wingdings 2" panose="05020102010507070707" pitchFamily="18" charset="2"/>
                            </a:rPr>
                            <a:t></a:t>
                          </a:r>
                          <a:r>
                            <a:rPr lang="en-US" sz="2400" dirty="0">
                              <a:effectLst/>
                            </a:rPr>
                            <a:t>. </a:t>
                          </a:r>
                          <a:r>
                            <a:rPr lang="en-US" sz="2400" dirty="0" err="1">
                              <a:effectLst/>
                            </a:rPr>
                            <a:t>Đặc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r>
                            <a:rPr lang="en-US" sz="2400" dirty="0" err="1">
                              <a:effectLst/>
                            </a:rPr>
                            <a:t>biệt</a:t>
                          </a:r>
                          <a:r>
                            <a:rPr lang="en-US" sz="2400" dirty="0">
                              <a:effectLst/>
                            </a:rPr>
                            <a:t> 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⇔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                 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83820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8652587"/>
                  </p:ext>
                </p:extLst>
              </p:nvPr>
            </p:nvGraphicFramePr>
            <p:xfrm>
              <a:off x="247794" y="920901"/>
              <a:ext cx="11597842" cy="57985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76313">
                      <a:extLst>
                        <a:ext uri="{9D8B030D-6E8A-4147-A177-3AD203B41FA5}">
                          <a16:colId xmlns:a16="http://schemas.microsoft.com/office/drawing/2014/main" val="2110376500"/>
                        </a:ext>
                      </a:extLst>
                    </a:gridCol>
                    <a:gridCol w="5721529">
                      <a:extLst>
                        <a:ext uri="{9D8B030D-6E8A-4147-A177-3AD203B41FA5}">
                          <a16:colId xmlns:a16="http://schemas.microsoft.com/office/drawing/2014/main" val="4093708562"/>
                        </a:ext>
                      </a:extLst>
                    </a:gridCol>
                  </a:tblGrid>
                  <a:tr h="57985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4" t="-1576" r="-97720" b="-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2875" t="-1576" r="-426" b="-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38208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3104" y="89904"/>
            <a:ext cx="8000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3.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Vị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trí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tương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đối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đường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thẳng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mặt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phẳng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arpada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49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9819" y="977105"/>
                <a:ext cx="10751126" cy="3309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18.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9" y="977105"/>
                <a:ext cx="10751126" cy="3309624"/>
              </a:xfrm>
              <a:prstGeom prst="rect">
                <a:avLst/>
              </a:prstGeom>
              <a:blipFill>
                <a:blip r:embed="rId2"/>
                <a:stretch>
                  <a:fillRect l="-1134" t="-1289" r="-1190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599" y="226620"/>
                <a:ext cx="11291455" cy="482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19.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ba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tham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trọng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tâm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26620"/>
                <a:ext cx="11291455" cy="4825680"/>
              </a:xfrm>
              <a:prstGeom prst="rect">
                <a:avLst/>
              </a:prstGeom>
              <a:blipFill>
                <a:blip r:embed="rId2"/>
                <a:stretch>
                  <a:fillRect l="-1080" t="-884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981" y="103545"/>
                <a:ext cx="11610109" cy="3508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20.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A</a:t>
                </a:r>
                <a:r>
                  <a:rPr lang="en-US" sz="2800" b="1" dirty="0">
                    <a:latin typeface="Varpada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   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" y="103545"/>
                <a:ext cx="11610109" cy="3508268"/>
              </a:xfrm>
              <a:prstGeom prst="rect">
                <a:avLst/>
              </a:prstGeom>
              <a:blipFill>
                <a:blip r:embed="rId2"/>
                <a:stretch>
                  <a:fillRect l="-1103" t="-1391" r="-1050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1528907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PHẦN VẬN DỤNG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0"/>
                <a:ext cx="11998036" cy="6208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6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1.</a:t>
                </a:r>
                <a:r>
                  <a:rPr lang="pt-BR" sz="2600" dirty="0" smtClean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không gian với hệ tọa độ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 cho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.Viết pt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,biết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2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pt-BR" sz="2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pt-BR" sz="26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             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	</a:t>
                </a:r>
                <a:r>
                  <a:rPr lang="en-US" sz="2600" b="1" dirty="0" smtClean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en-US" sz="26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6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en-US" sz="26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</a:t>
                </a:r>
                <a:r>
                  <a:rPr lang="en-US" sz="2600" dirty="0" smtClean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	 </a:t>
                </a:r>
                <a:r>
                  <a:rPr lang="en-US" sz="26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600" b="1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6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6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dirty="0" err="1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Chọn</a:t>
                </a:r>
                <a:r>
                  <a:rPr lang="en-US" sz="2600" b="1" dirty="0">
                    <a:solidFill>
                      <a:srgbClr val="0000FF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 C. </a:t>
                </a:r>
                <a:endParaRPr lang="en-US" sz="2600" dirty="0">
                  <a:effectLst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Gọi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600" dirty="0">
                  <a:effectLst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Khi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đó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một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effectLst/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600" dirty="0">
                  <a:effectLst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2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pt-BR" sz="2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</m:t>
                        </m:r>
                      </m:e>
                    </m:acc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acc>
                  </m:oMath>
                </a14:m>
                <a:r>
                  <a:rPr lang="pt-BR" sz="2600" dirty="0">
                    <a:effectLst/>
                    <a:latin typeface="Varpada"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6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600" dirty="0">
                  <a:effectLst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</m:t>
                        </m:r>
                      </m:e>
                    </m:acc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𝑃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pt-BR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pt-BR" sz="2600" dirty="0">
                    <a:effectLst/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</m:t>
                        </m:r>
                      </m:e>
                    </m:acc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pt-BR" sz="2600" dirty="0">
                    <a:effectLst/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600" dirty="0">
                  <a:effectLst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pt-BR" sz="2600" dirty="0">
                    <a:latin typeface="Varpada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pt-BR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pt-BR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pt-BR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6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998036" cy="6208366"/>
              </a:xfrm>
              <a:prstGeom prst="rect">
                <a:avLst/>
              </a:prstGeom>
              <a:blipFill>
                <a:blip r:embed="rId2"/>
                <a:stretch>
                  <a:fillRect l="-915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964" y="384627"/>
                <a:ext cx="11998036" cy="539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2.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d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Calibri" panose="020F0502020204030204" pitchFamily="34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Calibri" panose="020F0502020204030204" pitchFamily="34" charset="0"/>
                  </a:rPr>
                  <a:t>.	              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B.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Gọi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giao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ra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B(2;-1;-2).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PT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đi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vecto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4" y="384627"/>
                <a:ext cx="11998036" cy="5398529"/>
              </a:xfrm>
              <a:prstGeom prst="rect">
                <a:avLst/>
              </a:prstGeom>
              <a:blipFill>
                <a:blip r:embed="rId2"/>
                <a:stretch>
                  <a:fillRect l="-1067" t="-790" r="-1016" b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982" y="613165"/>
                <a:ext cx="12095018" cy="5641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3.	</a:t>
                </a:r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Trong không gian với hệ trục tọa độ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,cho điểm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.Viết phương trình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và cắt tia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𝑂𝑧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                 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                 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dirty="0" err="1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4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 A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thuộc tia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,với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và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400" dirty="0">
                    <a:latin typeface="Varpada"/>
                    <a:ea typeface="Times New Roman" panose="02020603050405020304" pitchFamily="18" charset="0"/>
                  </a:rPr>
                  <a:t> có phương trình là: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2" y="613165"/>
                <a:ext cx="12095018" cy="5641031"/>
              </a:xfrm>
              <a:prstGeom prst="rect">
                <a:avLst/>
              </a:prstGeom>
              <a:blipFill>
                <a:blip r:embed="rId2"/>
                <a:stretch>
                  <a:fillRect l="-806" t="-432" r="-756" b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092" y="574902"/>
                <a:ext cx="11637817" cy="5698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4.	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trục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biết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trung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tuyến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𝐵𝑀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cao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𝐶𝐻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tương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ứng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</m:t>
                        </m:r>
                      </m:den>
                    </m:f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den>
                    </m:f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phân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    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Varpada"/>
                  </a:rPr>
                  <a:t>họn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Varpada"/>
                  </a:rPr>
                  <a:t> 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</a:rPr>
                  <a:t>.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Varpada"/>
                  </a:rPr>
                  <a:t> </a:t>
                </a:r>
                <a:endParaRPr lang="en-US" sz="2800" dirty="0">
                  <a:effectLst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 err="1">
                    <a:effectLst/>
                    <a:latin typeface="Varpada"/>
                  </a:rPr>
                  <a:t>Giả</a:t>
                </a:r>
                <a:r>
                  <a:rPr lang="fr-FR" sz="2800" dirty="0">
                    <a:effectLst/>
                    <a:latin typeface="Varpada"/>
                  </a:rPr>
                  <a:t> </a:t>
                </a:r>
                <a:r>
                  <a:rPr lang="fr-FR" sz="2800" dirty="0" err="1">
                    <a:effectLst/>
                    <a:latin typeface="Varpada"/>
                  </a:rPr>
                  <a:t>sử</a:t>
                </a:r>
                <a:r>
                  <a:rPr lang="fr-FR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2800" i="1"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800" i="1">
                        <a:effectLst/>
                        <a:latin typeface="Cambria Math" panose="02040503050406030204" pitchFamily="18" charset="0"/>
                      </a:rPr>
                      <m:t>𝐵𝑀</m:t>
                    </m:r>
                  </m:oMath>
                </a14:m>
                <a:r>
                  <a:rPr lang="fr-FR" sz="2800" dirty="0">
                    <a:effectLst/>
                    <a:latin typeface="Varpada"/>
                  </a:rPr>
                  <a:t>,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sz="2800" i="1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sz="2800" i="1"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800" i="1">
                        <a:effectLst/>
                        <a:latin typeface="Cambria Math" panose="02040503050406030204" pitchFamily="18" charset="0"/>
                      </a:rPr>
                      <m:t>𝐶𝐻</m:t>
                    </m:r>
                  </m:oMath>
                </a14:m>
                <a:r>
                  <a:rPr lang="fr-FR" sz="2800" dirty="0" smtClean="0">
                    <a:effectLst/>
                    <a:latin typeface="Varpada"/>
                  </a:rPr>
                  <a:t>.</a:t>
                </a:r>
                <a:endParaRPr lang="en-US" sz="2800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2" y="574902"/>
                <a:ext cx="11637817" cy="5698227"/>
              </a:xfrm>
              <a:prstGeom prst="rect">
                <a:avLst/>
              </a:prstGeom>
              <a:blipFill>
                <a:blip r:embed="rId2"/>
                <a:stretch>
                  <a:fillRect l="-1047" t="-749" r="-1047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834256" y="5674403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3963" y="399965"/>
                <a:ext cx="11679382" cy="6343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dirty="0">
                    <a:latin typeface="Varpada"/>
                  </a:rPr>
                  <a:t>Ta </a:t>
                </a:r>
                <a:r>
                  <a:rPr lang="fr-FR" sz="2400" dirty="0" err="1">
                    <a:latin typeface="Varpada"/>
                  </a:rPr>
                  <a:t>có</a:t>
                </a:r>
                <a:r>
                  <a:rPr lang="fr-FR" sz="2400" dirty="0">
                    <a:latin typeface="Varpada"/>
                  </a:rPr>
                  <a:t>:</a:t>
                </a:r>
                <a:endParaRPr lang="en-US" sz="2400" dirty="0"/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Tọa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độ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trung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điểm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16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𝐵𝑀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16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𝐶𝐻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𝐶𝐻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16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endParaRPr lang="en-US" sz="2400" dirty="0" smtClean="0">
                  <a:latin typeface="Varpada"/>
                  <a:ea typeface="Calibri" panose="020F0502020204030204" pitchFamily="34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Đặt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Chọn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phân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399965"/>
                <a:ext cx="11679382" cy="6343018"/>
              </a:xfrm>
              <a:prstGeom prst="rect">
                <a:avLst/>
              </a:prstGeom>
              <a:blipFill>
                <a:blip r:embed="rId2"/>
                <a:stretch>
                  <a:fillRect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3236" y="318655"/>
                <a:ext cx="11928764" cy="4966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5.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nằm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tạo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                                    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318655"/>
                <a:ext cx="11928764" cy="4966168"/>
              </a:xfrm>
              <a:prstGeom prst="rect">
                <a:avLst/>
              </a:prstGeom>
              <a:blipFill>
                <a:blip r:embed="rId2"/>
                <a:stretch>
                  <a:fillRect l="-1022" t="-859" r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01087"/>
                  </p:ext>
                </p:extLst>
              </p:nvPr>
            </p:nvGraphicFramePr>
            <p:xfrm>
              <a:off x="315108" y="1102385"/>
              <a:ext cx="11211874" cy="53538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1202">
                      <a:extLst>
                        <a:ext uri="{9D8B030D-6E8A-4147-A177-3AD203B41FA5}">
                          <a16:colId xmlns:a16="http://schemas.microsoft.com/office/drawing/2014/main" val="2517263905"/>
                        </a:ext>
                      </a:extLst>
                    </a:gridCol>
                    <a:gridCol w="5800672">
                      <a:extLst>
                        <a:ext uri="{9D8B030D-6E8A-4147-A177-3AD203B41FA5}">
                          <a16:colId xmlns:a16="http://schemas.microsoft.com/office/drawing/2014/main" val="1933461607"/>
                        </a:ext>
                      </a:extLst>
                    </a:gridCol>
                  </a:tblGrid>
                  <a:tr h="2108858">
                    <a:tc gridSpan="2">
                      <a:txBody>
                        <a:bodyPr/>
                        <a:lstStyle/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800" dirty="0">
                              <a:effectLst/>
                            </a:rPr>
                            <a:t>. Khoảng cách từ một điểm đến một mặt phẳng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Khoảng cách từ M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(x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;y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;z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) đến mặt phẳng (α): Ax+By+Cz+D=0 cho bởi công thức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	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vi-VN" sz="2800">
                                          <a:effectLst/>
                                        </a:rPr>
                                        <m:t>A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vi-VN" sz="2800">
                                              <a:effectLst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p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76511"/>
                      </a:ext>
                    </a:extLst>
                  </a:tr>
                  <a:tr h="3244975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vi-VN" sz="2800">
                              <a:effectLst/>
                            </a:rPr>
                            <a:t>Phương pháp 1 :</a:t>
                          </a:r>
                          <a:endParaRPr lang="en-US" sz="280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80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>
                              <a:effectLst/>
                            </a:rPr>
                            <a:t>. Lập ptmp(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vi-VN" sz="2800">
                              <a:effectLst/>
                            </a:rPr>
                            <a:t>) đi qua M và vuông góc với d.</a:t>
                          </a:r>
                          <a:endParaRPr lang="en-US" sz="280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80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>
                              <a:effectLst/>
                            </a:rPr>
                            <a:t>. Tìm tọa độ giao điểm H của mp(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vi-VN" sz="2800">
                              <a:effectLst/>
                            </a:rPr>
                            <a:t>) và d </a:t>
                          </a:r>
                          <a:endParaRPr lang="en-US" sz="280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80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>
                              <a:effectLst/>
                            </a:rPr>
                            <a:t>. d(M, d) =MH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Phương pháp 2: </a:t>
                          </a:r>
                          <a:r>
                            <a:rPr lang="fr-FR" sz="2800" dirty="0">
                              <a:effectLst/>
                            </a:rPr>
                            <a:t>d </a:t>
                          </a:r>
                          <a:r>
                            <a:rPr lang="fr-FR" sz="2800" dirty="0" err="1">
                              <a:effectLst/>
                            </a:rPr>
                            <a:t>đi</a:t>
                          </a:r>
                          <a:r>
                            <a:rPr lang="fr-FR" sz="2800" dirty="0">
                              <a:effectLst/>
                            </a:rPr>
                            <a:t> qua  M</a:t>
                          </a:r>
                          <a:r>
                            <a:rPr lang="fr-FR" sz="2800" baseline="-25000" dirty="0">
                              <a:effectLst/>
                            </a:rPr>
                            <a:t>0  </a:t>
                          </a:r>
                          <a:r>
                            <a:rPr lang="fr-FR" sz="2800" dirty="0" err="1">
                              <a:effectLst/>
                            </a:rPr>
                            <a:t>có</a:t>
                          </a:r>
                          <a:r>
                            <a:rPr lang="fr-FR" sz="2800" dirty="0">
                              <a:effectLst/>
                            </a:rPr>
                            <a:t> </a:t>
                          </a:r>
                          <a:r>
                            <a:rPr lang="fr-FR" sz="2800" dirty="0" err="1">
                              <a:effectLst/>
                            </a:rPr>
                            <a:t>vtcp</a:t>
                          </a:r>
                          <a:r>
                            <a:rPr lang="fr-FR" sz="28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oMath>
                          </a14:m>
                          <a:r>
                            <a:rPr lang="fr-FR" sz="2800" dirty="0">
                              <a:effectLst/>
                            </a:rPr>
                            <a:t>  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fr-FR" sz="2800"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acc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fr-FR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				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52173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01087"/>
                  </p:ext>
                </p:extLst>
              </p:nvPr>
            </p:nvGraphicFramePr>
            <p:xfrm>
              <a:off x="315108" y="1102385"/>
              <a:ext cx="11211874" cy="53538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1202">
                      <a:extLst>
                        <a:ext uri="{9D8B030D-6E8A-4147-A177-3AD203B41FA5}">
                          <a16:colId xmlns:a16="http://schemas.microsoft.com/office/drawing/2014/main" val="2517263905"/>
                        </a:ext>
                      </a:extLst>
                    </a:gridCol>
                    <a:gridCol w="5800672">
                      <a:extLst>
                        <a:ext uri="{9D8B030D-6E8A-4147-A177-3AD203B41FA5}">
                          <a16:colId xmlns:a16="http://schemas.microsoft.com/office/drawing/2014/main" val="1933461607"/>
                        </a:ext>
                      </a:extLst>
                    </a:gridCol>
                  </a:tblGrid>
                  <a:tr h="210885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4" t="-5187" r="-272" b="-1541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576511"/>
                      </a:ext>
                    </a:extLst>
                  </a:tr>
                  <a:tr h="324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3" t="-68480" r="-107770" b="-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3382" t="-68480" r="-525" b="-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21734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40" y="148278"/>
            <a:ext cx="3435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4.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Khoảng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cách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arpada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57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6472" y="682473"/>
                <a:ext cx="11055927" cy="424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 C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pháp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tuyến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/>
                </a:r>
                <a:br>
                  <a:rPr lang="en-US" sz="28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func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/>
                </a:r>
                <a:br>
                  <a:rPr lang="en-US" sz="28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</m:t>
                    </m:r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/>
                </a:r>
                <a:br>
                  <a:rPr lang="en-US" sz="28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682473"/>
                <a:ext cx="11055927" cy="4246996"/>
              </a:xfrm>
              <a:prstGeom prst="rect">
                <a:avLst/>
              </a:prstGeom>
              <a:blipFill>
                <a:blip r:embed="rId2"/>
                <a:stretch>
                  <a:fillRect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3564" y="611034"/>
                <a:ext cx="8950036" cy="4664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Từ (1)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(2),ta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,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chọn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,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đường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thẳng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611034"/>
                <a:ext cx="8950036" cy="4664226"/>
              </a:xfrm>
              <a:prstGeom prst="rect">
                <a:avLst/>
              </a:prstGeom>
              <a:blipFill>
                <a:blip r:embed="rId2"/>
                <a:stretch>
                  <a:fillRect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0218" y="693080"/>
                <a:ext cx="11526982" cy="4346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6.	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chính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tắc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,song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sao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nhỏ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𝟐𝟔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            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𝟐𝟔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3200" b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𝟐𝟔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                   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𝟐𝟔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GB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8" y="693080"/>
                <a:ext cx="11526982" cy="4346575"/>
              </a:xfrm>
              <a:prstGeom prst="rect">
                <a:avLst/>
              </a:prstGeom>
              <a:blipFill>
                <a:blip r:embed="rId2"/>
                <a:stretch>
                  <a:fillRect l="-1322" t="-1262" r="-1375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388" y="402012"/>
            <a:ext cx="28552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/>
                <a:ea typeface="Calibri" panose="020F0502020204030204" pitchFamily="34" charset="0"/>
              </a:rPr>
              <a:t>Hướng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/>
                <a:ea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/>
                <a:ea typeface="Calibri" panose="020F0502020204030204" pitchFamily="34" charset="0"/>
              </a:rPr>
              <a:t>dẫn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/>
                <a:ea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/>
                <a:ea typeface="Calibri" panose="020F0502020204030204" pitchFamily="34" charset="0"/>
              </a:rPr>
              <a:t>giải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D.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7" y="1690025"/>
            <a:ext cx="5527966" cy="41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2819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9381" y="1641382"/>
                <a:ext cx="11416145" cy="3652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nhận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vectơ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tham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" y="1641382"/>
                <a:ext cx="11416145" cy="3652795"/>
              </a:xfrm>
              <a:prstGeom prst="rect">
                <a:avLst/>
              </a:prstGeom>
              <a:blipFill>
                <a:blip r:embed="rId2"/>
                <a:stretch>
                  <a:fillRect t="-1669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671" y="943053"/>
                <a:ext cx="11249892" cy="4329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đó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nhỏ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,do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vectơ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chính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tắc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1" y="943053"/>
                <a:ext cx="11249892" cy="4329134"/>
              </a:xfrm>
              <a:prstGeom prst="rect">
                <a:avLst/>
              </a:prstGeom>
              <a:blipFill>
                <a:blip r:embed="rId2"/>
                <a:stretch>
                  <a:fillRect t="-1549" r="-1083" b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6255" y="24126"/>
                <a:ext cx="11859489" cy="6398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nl-NL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 7.	</a:t>
                </a:r>
                <a:r>
                  <a:rPr lang="fr-FR" sz="2800" b="1" dirty="0"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ho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nằm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sao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mọi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cách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đều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2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nl-NL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nl-NL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nl-NL" sz="28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Chọn A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Mọi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cách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đều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nằm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trung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trực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đoạn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b="1" dirty="0" err="1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ó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trung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trung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trực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là: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800" dirty="0" smtClean="0">
                    <a:latin typeface="Varpada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" y="24126"/>
                <a:ext cx="11859489" cy="6398675"/>
              </a:xfrm>
              <a:prstGeom prst="rect">
                <a:avLst/>
              </a:prstGeom>
              <a:blipFill>
                <a:blip r:embed="rId2"/>
                <a:stretch>
                  <a:fillRect l="-1028" t="-762" r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1999" y="1828245"/>
                <a:ext cx="10737274" cy="2860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Mặt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khác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giao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tuyến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828245"/>
                <a:ext cx="10737274" cy="2860014"/>
              </a:xfrm>
              <a:prstGeom prst="rect">
                <a:avLst/>
              </a:prstGeom>
              <a:blipFill>
                <a:blip r:embed="rId2"/>
                <a:stretch>
                  <a:fillRect t="-2345" r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8035" y="585042"/>
                <a:ext cx="11305310" cy="591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8.	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7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7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6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∈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xứng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u="sng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5" y="585042"/>
                <a:ext cx="11305310" cy="5912131"/>
              </a:xfrm>
              <a:prstGeom prst="rect">
                <a:avLst/>
              </a:prstGeom>
              <a:blipFill>
                <a:blip r:embed="rId2"/>
                <a:stretch>
                  <a:fillRect l="-1078" t="-825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6363" y="946373"/>
                <a:ext cx="11720946" cy="4310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 A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 là điểm đối xứng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 qua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Ta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𝑀𝑁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e>
                            </m:acc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Giải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hệ,ta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.Do đó: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3" y="946373"/>
                <a:ext cx="11720946" cy="4310604"/>
              </a:xfrm>
              <a:prstGeom prst="rect">
                <a:avLst/>
              </a:prstGeom>
              <a:blipFill>
                <a:blip r:embed="rId2"/>
                <a:stretch>
                  <a:fillRect t="-1556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15446"/>
                  </p:ext>
                </p:extLst>
              </p:nvPr>
            </p:nvGraphicFramePr>
            <p:xfrm>
              <a:off x="497176" y="550794"/>
              <a:ext cx="11182206" cy="59192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96883">
                      <a:extLst>
                        <a:ext uri="{9D8B030D-6E8A-4147-A177-3AD203B41FA5}">
                          <a16:colId xmlns:a16="http://schemas.microsoft.com/office/drawing/2014/main" val="3567517397"/>
                        </a:ext>
                      </a:extLst>
                    </a:gridCol>
                    <a:gridCol w="5785323">
                      <a:extLst>
                        <a:ext uri="{9D8B030D-6E8A-4147-A177-3AD203B41FA5}">
                          <a16:colId xmlns:a16="http://schemas.microsoft.com/office/drawing/2014/main" val="3749081144"/>
                        </a:ext>
                      </a:extLst>
                    </a:gridCol>
                  </a:tblGrid>
                  <a:tr h="664453">
                    <a:tc gridSpan="2">
                      <a:txBody>
                        <a:bodyPr/>
                        <a:lstStyle/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nl-NL" sz="280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800">
                              <a:effectLst/>
                            </a:rPr>
                            <a:t>.Khoảng cách giữa hai đường thẳng chéo nhau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9136277"/>
                      </a:ext>
                    </a:extLst>
                  </a:tr>
                  <a:tr h="525482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Phương pháp 1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d đi qua M(x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;y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;z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); cóvtcp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.d’qua M’(x’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;y’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;z’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) ; vtcp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Lập ptmp(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) chứa d và song song với d’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       d(</a:t>
                          </a:r>
                          <a:r>
                            <a:rPr lang="en-US" sz="2800" dirty="0" err="1">
                              <a:effectLst/>
                            </a:rPr>
                            <a:t>d,d</a:t>
                          </a:r>
                          <a:r>
                            <a:rPr lang="en-US" sz="2800" dirty="0">
                              <a:effectLst/>
                            </a:rPr>
                            <a:t>’)= d(M’,(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)) 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u="none" strike="noStrike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u="none" strike="noStrike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Phương pháp 2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d đi qua M(x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;y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;z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); cóvtcp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d’qua M’(x’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;y’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;z’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) ; </a:t>
                          </a:r>
                          <a:endParaRPr lang="en-US" sz="2800" dirty="0" smtClean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            </a:t>
                          </a:r>
                          <a:r>
                            <a:rPr lang="vi-VN" sz="2800" dirty="0" smtClean="0">
                              <a:effectLst/>
                            </a:rPr>
                            <a:t>vtcp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acc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].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𝑀𝑀</m:t>
                                          </m:r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vi-VN" sz="2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acc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𝑜𝑝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vi-VN" sz="2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𝑑𝑎𝑦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37736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15446"/>
                  </p:ext>
                </p:extLst>
              </p:nvPr>
            </p:nvGraphicFramePr>
            <p:xfrm>
              <a:off x="497176" y="550794"/>
              <a:ext cx="11182206" cy="59192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96883">
                      <a:extLst>
                        <a:ext uri="{9D8B030D-6E8A-4147-A177-3AD203B41FA5}">
                          <a16:colId xmlns:a16="http://schemas.microsoft.com/office/drawing/2014/main" val="3567517397"/>
                        </a:ext>
                      </a:extLst>
                    </a:gridCol>
                    <a:gridCol w="5785323">
                      <a:extLst>
                        <a:ext uri="{9D8B030D-6E8A-4147-A177-3AD203B41FA5}">
                          <a16:colId xmlns:a16="http://schemas.microsoft.com/office/drawing/2014/main" val="3749081144"/>
                        </a:ext>
                      </a:extLst>
                    </a:gridCol>
                  </a:tblGrid>
                  <a:tr h="664453">
                    <a:tc gridSpan="2">
                      <a:txBody>
                        <a:bodyPr/>
                        <a:lstStyle/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nl-NL" sz="280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800">
                              <a:effectLst/>
                            </a:rPr>
                            <a:t>.Khoảng cách giữa hai đường thẳng chéo nhau</a:t>
                          </a:r>
                          <a:endParaRPr lang="en-US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9136277"/>
                      </a:ext>
                    </a:extLst>
                  </a:tr>
                  <a:tr h="5254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13" t="-14832" r="-107675" b="-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3467" t="-14832" r="-527" b="-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77360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85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836" y="1223437"/>
                <a:ext cx="11956473" cy="2820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it-IT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 9.	</a:t>
                </a:r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,cho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.Giả sử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 là đoạn vuông góc chung của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.Tính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it-IT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94055" indent="-514350" algn="just"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it-IT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it-IT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it-IT" sz="2800" b="1" u="sng" dirty="0" smtClean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it-IT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it-IT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endParaRPr lang="it-IT" sz="2800" b="1" dirty="0" smtClean="0">
                  <a:solidFill>
                    <a:srgbClr val="0000FF"/>
                  </a:solidFill>
                  <a:latin typeface="Varpada"/>
                  <a:ea typeface="Times New Roman" panose="02020603050405020304" pitchFamily="18" charset="0"/>
                </a:endParaRPr>
              </a:p>
              <a:p>
                <a:pPr marL="694055" indent="-514350" algn="just"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it-IT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it-IT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it-IT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223437"/>
                <a:ext cx="11956473" cy="2820003"/>
              </a:xfrm>
              <a:prstGeom prst="rect">
                <a:avLst/>
              </a:prstGeom>
              <a:blipFill>
                <a:blip r:embed="rId2"/>
                <a:stretch>
                  <a:fillRect l="-1019" t="-1732" r="-1019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1999" y="1604389"/>
                <a:ext cx="11194473" cy="390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it-IT" sz="28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họn</a:t>
                </a:r>
                <a:r>
                  <a:rPr lang="en-US" sz="28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 B.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it-IT" sz="2800" dirty="0">
                    <a:latin typeface="Varpada"/>
                    <a:ea typeface="Calibri" panose="020F0502020204030204" pitchFamily="34" charset="0"/>
                  </a:rPr>
                  <a:t>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it-IT" sz="2800" dirty="0">
                    <a:latin typeface="Varpada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it-IT" sz="2800" dirty="0">
                    <a:latin typeface="Varpada"/>
                    <a:ea typeface="Calibri" panose="020F0502020204030204" pitchFamily="34" charset="0"/>
                  </a:rPr>
                  <a:t>có VTCP</a:t>
                </a:r>
                <a:r>
                  <a:rPr lang="it-IT" sz="2800" b="1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 err="1">
                    <a:latin typeface="Varpada"/>
                    <a:ea typeface="Calibri" panose="020F0502020204030204" pitchFamily="34" charset="0"/>
                  </a:rPr>
                  <a:t>Gọi</a:t>
                </a:r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latin typeface="Varpada"/>
                    <a:ea typeface="Calibri" panose="020F0502020204030204" pitchFamily="34" charset="0"/>
                  </a:rPr>
                  <a:t>và</a:t>
                </a:r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 err="1">
                    <a:latin typeface="Varpada"/>
                    <a:ea typeface="Calibri" panose="020F0502020204030204" pitchFamily="34" charset="0"/>
                  </a:rPr>
                  <a:t>Suy</a:t>
                </a:r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Ta </a:t>
                </a:r>
                <a:r>
                  <a:rPr lang="fr-FR" sz="28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𝑀𝑁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𝑀𝑁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800" dirty="0" err="1">
                    <a:latin typeface="Varpada"/>
                    <a:ea typeface="Times New Roman" panose="02020603050405020304" pitchFamily="18" charset="0"/>
                  </a:rPr>
                  <a:t>Vậy</a:t>
                </a:r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604389"/>
                <a:ext cx="11194473" cy="3901261"/>
              </a:xfrm>
              <a:prstGeom prst="rect">
                <a:avLst/>
              </a:prstGeom>
              <a:blipFill>
                <a:blip r:embed="rId2"/>
                <a:stretch>
                  <a:fillRect t="-1719" b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8763" y="1114313"/>
                <a:ext cx="10917382" cy="3121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10.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u="sng" dirty="0" smtClean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1114313"/>
                <a:ext cx="10917382" cy="3121752"/>
              </a:xfrm>
              <a:prstGeom prst="rect">
                <a:avLst/>
              </a:prstGeom>
              <a:blipFill>
                <a:blip r:embed="rId2"/>
                <a:stretch>
                  <a:fillRect l="-1173" t="-2148" r="-1117"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6255" y="698026"/>
                <a:ext cx="11817925" cy="4920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C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họn</a:t>
                </a:r>
                <a:r>
                  <a:rPr lang="en-US" sz="2400" b="1" dirty="0">
                    <a:solidFill>
                      <a:srgbClr val="0070C0"/>
                    </a:solidFill>
                    <a:latin typeface="Varpada"/>
                    <a:ea typeface="Calibri" panose="020F0502020204030204" pitchFamily="34" charset="0"/>
                  </a:rPr>
                  <a:t> B.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Giả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sử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chung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Ta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Khi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đó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𝐵𝐴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𝐵𝐴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một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VTCP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" y="698026"/>
                <a:ext cx="11817925" cy="4920578"/>
              </a:xfrm>
              <a:prstGeom prst="rect">
                <a:avLst/>
              </a:prstGeom>
              <a:blipFill>
                <a:blip r:embed="rId2"/>
                <a:stretch>
                  <a:fillRect t="-991" b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0946" y="502538"/>
                <a:ext cx="11388436" cy="5621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11.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𝑂𝑥𝑧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94055" indent="-514350" algn="just"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endParaRPr lang="en-US" sz="2800" dirty="0" smtClean="0">
                  <a:solidFill>
                    <a:srgbClr val="000000"/>
                  </a:solidFill>
                  <a:latin typeface="Varpada"/>
                  <a:ea typeface="Times New Roman" panose="02020603050405020304" pitchFamily="18" charset="0"/>
                </a:endParaRPr>
              </a:p>
              <a:p>
                <a:pPr marL="694055" indent="-514350" algn="just"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6" y="502538"/>
                <a:ext cx="11388436" cy="5621732"/>
              </a:xfrm>
              <a:prstGeom prst="rect">
                <a:avLst/>
              </a:prstGeom>
              <a:blipFill>
                <a:blip r:embed="rId2"/>
                <a:stretch>
                  <a:fillRect l="-1124" t="-758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7090" y="552649"/>
                <a:ext cx="11236035" cy="588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 A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d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𝑂𝑥𝑧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M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bất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trùng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ví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dụ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𝑂𝑥𝑧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Lập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d’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trùng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chính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d’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𝑂𝑥𝑧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+ Ta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0" y="552649"/>
                <a:ext cx="11236035" cy="5880199"/>
              </a:xfrm>
              <a:prstGeom prst="rect">
                <a:avLst/>
              </a:prstGeom>
              <a:blipFill>
                <a:blip r:embed="rId2"/>
                <a:stretch>
                  <a:fillRect t="-1245" r="-1085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5527" y="1041980"/>
                <a:ext cx="11693237" cy="3883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song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𝑂𝑥𝑧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1041980"/>
                <a:ext cx="11693237" cy="3883755"/>
              </a:xfrm>
              <a:prstGeom prst="rect">
                <a:avLst/>
              </a:prstGeom>
              <a:blipFill>
                <a:blip r:embed="rId2"/>
                <a:stretch>
                  <a:fillRect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090" y="752978"/>
                <a:ext cx="11651673" cy="4537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12.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​: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tham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94055" indent="-514350" algn="just"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𝟐𝟓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𝟐𝟓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endParaRPr lang="en-US" sz="2800" dirty="0" smtClean="0">
                  <a:solidFill>
                    <a:srgbClr val="000000"/>
                  </a:solidFill>
                  <a:latin typeface="Varpada"/>
                  <a:ea typeface="Times New Roman" panose="02020603050405020304" pitchFamily="18" charset="0"/>
                </a:endParaRPr>
              </a:p>
              <a:p>
                <a:pPr marL="694055" indent="-514350" algn="just"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𝟐𝟓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u="sng" dirty="0" smtClean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𝟐𝟓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𝟔𝟏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0" y="752978"/>
                <a:ext cx="11651673" cy="4537781"/>
              </a:xfrm>
              <a:prstGeom prst="rect">
                <a:avLst/>
              </a:prstGeom>
              <a:blipFill>
                <a:blip r:embed="rId2"/>
                <a:stretch>
                  <a:fillRect l="-1046" t="-1075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6363" y="613636"/>
                <a:ext cx="11416145" cy="5776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Varpada"/>
                    <a:ea typeface="Times New Roman" panose="02020603050405020304" pitchFamily="18" charset="0"/>
                  </a:rPr>
                  <a:t> D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 err="1">
                    <a:latin typeface="Varpada"/>
                    <a:ea typeface="Times New Roman" panose="02020603050405020304" pitchFamily="18" charset="0"/>
                  </a:rPr>
                  <a:t>ách</a:t>
                </a:r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 1: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Gọi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đi</a:t>
                </a:r>
                <a:r>
                  <a:rPr lang="en-US" sz="2800" dirty="0">
                    <a:effectLst/>
                    <a:latin typeface="Varpada"/>
                  </a:rPr>
                  <a:t> qua </a:t>
                </a:r>
                <a:r>
                  <a:rPr lang="en-US" sz="2800" dirty="0" err="1">
                    <a:effectLst/>
                    <a:latin typeface="Varpada"/>
                  </a:rPr>
                  <a:t>điểm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effectLst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 err="1">
                    <a:effectLst/>
                    <a:latin typeface="Varpada"/>
                  </a:rPr>
                  <a:t>có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vectơ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pháp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tuyến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effectLst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𝐵𝐻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vectơ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𝐵𝐻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3" y="613636"/>
                <a:ext cx="11416145" cy="5776838"/>
              </a:xfrm>
              <a:prstGeom prst="rect">
                <a:avLst/>
              </a:prstGeom>
              <a:blipFill>
                <a:blip r:embed="rId2"/>
                <a:stretch>
                  <a:fillRect t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781" y="678874"/>
                <a:ext cx="11499274" cy="4266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186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35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113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35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𝐴𝐻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186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35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183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đi</a:t>
                </a:r>
                <a:r>
                  <a:rPr lang="en-US" sz="2800" dirty="0">
                    <a:effectLst/>
                    <a:latin typeface="Varpada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và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có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vectơ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chỉ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phương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62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61</m:t>
                        </m:r>
                      </m:e>
                    </m:d>
                  </m:oMath>
                </a14:m>
                <a:endParaRPr lang="en-US" sz="2800" dirty="0">
                  <a:effectLst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tham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1" y="678874"/>
                <a:ext cx="11499274" cy="42660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22747"/>
                  </p:ext>
                </p:extLst>
              </p:nvPr>
            </p:nvGraphicFramePr>
            <p:xfrm>
              <a:off x="150813" y="744369"/>
              <a:ext cx="11583987" cy="59950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83987">
                      <a:extLst>
                        <a:ext uri="{9D8B030D-6E8A-4147-A177-3AD203B41FA5}">
                          <a16:colId xmlns:a16="http://schemas.microsoft.com/office/drawing/2014/main" val="1558102559"/>
                        </a:ext>
                      </a:extLst>
                    </a:gridCol>
                  </a:tblGrid>
                  <a:tr h="5836539">
                    <a:tc>
                      <a:txBody>
                        <a:bodyPr/>
                        <a:lstStyle/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800" dirty="0">
                              <a:effectLst/>
                            </a:rPr>
                            <a:t>. </a:t>
                          </a:r>
                          <a:r>
                            <a:rPr lang="vi-VN" sz="2800" dirty="0">
                              <a:effectLst/>
                            </a:rPr>
                            <a:t>Góc giữa hai đường thẳng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	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(</a:t>
                          </a:r>
                          <a:r>
                            <a:rPr lang="vi-VN" sz="2800" dirty="0">
                              <a:effectLst/>
                              <a:sym typeface="Symbol" panose="05050102010706020507" pitchFamily="18" charset="2"/>
                            </a:rPr>
                            <a:t></a:t>
                          </a:r>
                          <a:r>
                            <a:rPr lang="vi-VN" sz="2800" dirty="0">
                              <a:effectLst/>
                            </a:rPr>
                            <a:t>) đi qua  M(x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;y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;z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) có VTCP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	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(</a:t>
                          </a:r>
                          <a:r>
                            <a:rPr lang="vi-VN" sz="2800" dirty="0">
                              <a:effectLst/>
                              <a:sym typeface="Symbol" panose="05050102010706020507" pitchFamily="18" charset="2"/>
                            </a:rPr>
                            <a:t></a:t>
                          </a:r>
                          <a:r>
                            <a:rPr lang="vi-VN" sz="2800" dirty="0">
                              <a:effectLst/>
                            </a:rPr>
                            <a:t>’) đi qua  M’(x’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;y’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;z’</a:t>
                          </a:r>
                          <a:r>
                            <a:rPr lang="vi-VN" sz="2800" baseline="-25000" dirty="0">
                              <a:effectLst/>
                            </a:rPr>
                            <a:t>0</a:t>
                          </a:r>
                          <a:r>
                            <a:rPr lang="vi-VN" sz="2800" dirty="0">
                              <a:effectLst/>
                            </a:rPr>
                            <a:t>) có VTCP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m:rPr>
                                    <m:nor/>
                                  </m:rPr>
                                  <a:rPr lang="vi-VN" sz="2800">
                                    <a:effectLst/>
                                  </a:rPr>
                                  <m:t>os</m:t>
                                </m:r>
                                <m:r>
                                  <a:rPr lang="vi-VN" sz="2800">
                                    <a:effectLst/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vi-VN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vi-VN" sz="2800">
                                        <a:effectLst/>
                                      </a:rPr>
                                      <m:t>os</m:t>
                                    </m:r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acc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vi-VN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den>
                                </m:f>
                                <m:r>
                                  <a:rPr lang="vi-VN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nl-NL" sz="2800" dirty="0">
                              <a:effectLst/>
                            </a:rPr>
                            <a:t>       </a:t>
                          </a: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</a:t>
                          </a:r>
                          <a:r>
                            <a:rPr lang="nl-NL" sz="2800" dirty="0">
                              <a:effectLst/>
                            </a:rPr>
                            <a:t>.</a:t>
                          </a:r>
                          <a:r>
                            <a:rPr lang="vi-VN" sz="2800" dirty="0">
                              <a:effectLst/>
                            </a:rPr>
                            <a:t> Góc giữa đường thẳng và mặt phẳng: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marL="228600"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Góc giữa đường thẳng và mặt phẳng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</a:rPr>
                            <a:t>	</a:t>
                          </a: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(</a:t>
                          </a:r>
                          <a:r>
                            <a:rPr lang="vi-VN" sz="2800" dirty="0">
                              <a:effectLst/>
                              <a:sym typeface="Symbol" panose="05050102010706020507" pitchFamily="18" charset="2"/>
                            </a:rPr>
                            <a:t></a:t>
                          </a:r>
                          <a:r>
                            <a:rPr lang="vi-VN" sz="2800" dirty="0">
                              <a:effectLst/>
                            </a:rPr>
                            <a:t>) đi qua  M</a:t>
                          </a:r>
                          <a:r>
                            <a:rPr lang="vi-VN" sz="2800" baseline="-25000" dirty="0">
                              <a:effectLst/>
                            </a:rPr>
                            <a:t>0 </a:t>
                          </a:r>
                          <a:r>
                            <a:rPr lang="vi-VN" sz="2800" dirty="0">
                              <a:effectLst/>
                            </a:rPr>
                            <a:t>có VTCP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, mp(α) có VTPT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indent="457200" algn="just">
                            <a:spcAft>
                              <a:spcPts val="0"/>
                            </a:spcAft>
                          </a:pPr>
                          <a:r>
                            <a:rPr lang="vi-VN" sz="2800" dirty="0">
                              <a:effectLst/>
                              <a:sym typeface="Wingdings 2" panose="05020102010507070707" pitchFamily="18" charset="2"/>
                            </a:rPr>
                            <a:t></a:t>
                          </a:r>
                          <a:r>
                            <a:rPr lang="vi-VN" sz="2800" dirty="0">
                              <a:effectLst/>
                            </a:rPr>
                            <a:t>. Gọi 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  là góc hợp bởi (</a:t>
                          </a:r>
                          <a:r>
                            <a:rPr lang="vi-VN" sz="2800" dirty="0">
                              <a:effectLst/>
                              <a:sym typeface="Symbol" panose="05050102010706020507" pitchFamily="18" charset="2"/>
                            </a:rPr>
                            <a:t></a:t>
                          </a:r>
                          <a:r>
                            <a:rPr lang="vi-VN" sz="2800" dirty="0">
                              <a:effectLst/>
                            </a:rPr>
                            <a:t>) và mp(α) 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func>
                                <m:r>
                                  <a:rPr lang="vi-VN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vi-VN" sz="2800">
                                        <a:effectLst/>
                                      </a:rPr>
                                      <m:t>os</m:t>
                                    </m:r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vi-VN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vi-VN" sz="2800">
                                            <a:effectLst/>
                                          </a:rPr>
                                          <m:t>A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vi-VN" sz="2800">
                                                <a:effectLst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nor/>
                                          </m:rPr>
                                          <a:rPr lang="vi-VN" sz="2800">
                                            <a:effectLst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vi-VN" sz="2800">
                                            <a:effectLst/>
                                          </a:rPr>
                                          <m:t>B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vi-VN" sz="2800">
                                                <a:effectLst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nor/>
                                          </m:rPr>
                                          <a:rPr lang="vi-VN" sz="2800">
                                            <a:effectLst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vi-VN" sz="2800">
                                            <a:effectLst/>
                                          </a:rPr>
                                          <m:t>C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vi-VN" sz="2800">
                                                <a:effectLst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vi-VN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vi-VN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vi-VN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4886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22747"/>
                  </p:ext>
                </p:extLst>
              </p:nvPr>
            </p:nvGraphicFramePr>
            <p:xfrm>
              <a:off x="150813" y="744369"/>
              <a:ext cx="11583987" cy="59950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583987">
                      <a:extLst>
                        <a:ext uri="{9D8B030D-6E8A-4147-A177-3AD203B41FA5}">
                          <a16:colId xmlns:a16="http://schemas.microsoft.com/office/drawing/2014/main" val="1558102559"/>
                        </a:ext>
                      </a:extLst>
                    </a:gridCol>
                  </a:tblGrid>
                  <a:tr h="59950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3" t="-2033" r="-263" b="-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8864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7399"/>
            <a:ext cx="18758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5.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Góc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arpada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53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8036" y="1461495"/>
                <a:ext cx="11208328" cy="270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 err="1">
                    <a:latin typeface="Varpada"/>
                    <a:ea typeface="Times New Roman" panose="02020603050405020304" pitchFamily="18" charset="0"/>
                  </a:rPr>
                  <a:t>ách</a:t>
                </a:r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 2: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đi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qua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vectơ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chỉ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có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vectơ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pháp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tuyến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effectLst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vectơ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pháp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𝑄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8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7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6" y="1461495"/>
                <a:ext cx="11208328" cy="2708049"/>
              </a:xfrm>
              <a:prstGeom prst="rect">
                <a:avLst/>
              </a:prstGeom>
              <a:blipFill>
                <a:blip r:embed="rId2"/>
                <a:stretch>
                  <a:fillRect l="-1142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799" y="1171421"/>
                <a:ext cx="11707091" cy="421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22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đi</a:t>
                </a:r>
                <a:r>
                  <a:rPr lang="en-US" sz="2800" dirty="0">
                    <a:effectLst/>
                    <a:latin typeface="Varpada"/>
                  </a:rPr>
                  <a:t> qua </a:t>
                </a:r>
                <a:r>
                  <a:rPr lang="en-US" sz="2800" dirty="0" err="1">
                    <a:effectLst/>
                    <a:latin typeface="Varpada"/>
                  </a:rPr>
                  <a:t>điểm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 err="1">
                    <a:effectLst/>
                    <a:latin typeface="Varpada"/>
                  </a:rPr>
                  <a:t>và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có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vectơ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>
                    <a:effectLst/>
                    <a:latin typeface="Varpada"/>
                  </a:rPr>
                  <a:t>chỉ</a:t>
                </a:r>
                <a:r>
                  <a:rPr lang="en-US" sz="2800" dirty="0">
                    <a:effectLst/>
                    <a:latin typeface="Varpada"/>
                  </a:rPr>
                  <a:t> </a:t>
                </a:r>
                <a:r>
                  <a:rPr lang="en-US" sz="2800" dirty="0" err="1" smtClean="0">
                    <a:effectLst/>
                    <a:latin typeface="Varpada"/>
                  </a:rPr>
                  <a:t>phương</a:t>
                </a:r>
                <a:endParaRPr lang="en-US" sz="2800" dirty="0" smtClean="0">
                  <a:effectLst/>
                  <a:latin typeface="Varpada"/>
                </a:endParaRPr>
              </a:p>
              <a:p>
                <a:pPr marL="179705" algn="just"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smtClean="0">
                    <a:effectLst/>
                    <a:latin typeface="Varpad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62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  <m:t>61</m:t>
                        </m:r>
                      </m:e>
                    </m:d>
                  </m:oMath>
                </a14:m>
                <a:endParaRPr lang="en-US" sz="2800" dirty="0">
                  <a:effectLst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tham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171421"/>
                <a:ext cx="11707091" cy="4213910"/>
              </a:xfrm>
              <a:prstGeom prst="rect">
                <a:avLst/>
              </a:prstGeom>
              <a:blipFill>
                <a:blip r:embed="rId2"/>
                <a:stretch>
                  <a:fillRect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5527" y="712253"/>
                <a:ext cx="11762509" cy="5661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13.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trục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</m:oMath>
                </a14:m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sao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nhỏ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6905" indent="-457200" algn="just">
                  <a:spcAft>
                    <a:spcPts val="0"/>
                  </a:spcAft>
                  <a:buAutoNum type="alphaUcPeriod"/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u="sng" dirty="0" smtClean="0">
                    <a:solidFill>
                      <a:srgbClr val="FF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endParaRPr lang="en-US" sz="2800" dirty="0" smtClean="0">
                  <a:solidFill>
                    <a:srgbClr val="000000"/>
                  </a:solidFill>
                  <a:effectLst/>
                  <a:latin typeface="Varpada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giải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B.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48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thấy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bậc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đồ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thị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parabol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bề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lõm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parabol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thấp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parabol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đạt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nhỏ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đạo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,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lập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bảng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thiên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)</a:t>
                </a:r>
                <a:endParaRPr lang="en-US" sz="2800" dirty="0" smtClean="0">
                  <a:effectLst/>
                  <a:latin typeface="Varpada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712253"/>
                <a:ext cx="11762509" cy="5661999"/>
              </a:xfrm>
              <a:prstGeom prst="rect">
                <a:avLst/>
              </a:prstGeom>
              <a:blipFill>
                <a:blip r:embed="rId2"/>
                <a:stretch>
                  <a:fillRect l="-1089" t="-861" r="-1037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695710" y="6027888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799" y="1058332"/>
                <a:ext cx="11707092" cy="309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14.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Cho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góc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chung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thuộc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dài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ngắn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thì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spc="-10" dirty="0" err="1">
                    <a:effectLst/>
                    <a:latin typeface="Varpada"/>
                    <a:ea typeface="Times New Roman" panose="02020603050405020304" pitchFamily="18" charset="0"/>
                  </a:rPr>
                  <a:t>bằng</a:t>
                </a:r>
                <a:r>
                  <a:rPr lang="en-US" sz="2800" spc="-10" dirty="0">
                    <a:effectLst/>
                    <a:latin typeface="Varpada"/>
                    <a:ea typeface="Times New Roman" panose="02020603050405020304" pitchFamily="18" charset="0"/>
                  </a:rPr>
                  <a:t>?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u="sng" dirty="0">
                    <a:solidFill>
                      <a:srgbClr val="FF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058332"/>
                <a:ext cx="11707092" cy="3096232"/>
              </a:xfrm>
              <a:prstGeom prst="rect">
                <a:avLst/>
              </a:prstGeom>
              <a:blipFill>
                <a:blip r:embed="rId2"/>
                <a:stretch>
                  <a:fillRect l="-1042" r="-1042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072" y="589296"/>
                <a:ext cx="11651673" cy="4876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B.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Ta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𝑃𝑄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𝑃𝑄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𝑃𝑄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26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Suy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ra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𝑃𝑄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2" y="589296"/>
                <a:ext cx="11651673" cy="4876656"/>
              </a:xfrm>
              <a:prstGeom prst="rect">
                <a:avLst/>
              </a:prstGeom>
              <a:blipFill>
                <a:blip r:embed="rId2"/>
                <a:stretch>
                  <a:fillRect t="-15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326" y="982299"/>
                <a:ext cx="11305310" cy="3897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Gọi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nên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D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o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Đoạn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ngắn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bằng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Suy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Varpada"/>
                    <a:ea typeface="Times New Roman" panose="02020603050405020304" pitchFamily="18" charset="0"/>
                  </a:rPr>
                  <a:t>ra</a:t>
                </a:r>
                <a:r>
                  <a:rPr lang="en-US" sz="2800" i="1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6" y="982299"/>
                <a:ext cx="11305310" cy="3897029"/>
              </a:xfrm>
              <a:prstGeom prst="rect">
                <a:avLst/>
              </a:prstGeom>
              <a:blipFill>
                <a:blip r:embed="rId2"/>
                <a:stretch>
                  <a:fillRect b="-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432473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3963" y="643289"/>
                <a:ext cx="11790219" cy="3646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15.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ba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𝑀𝐴𝐵𝐶</m:t>
                    </m:r>
                  </m:oMath>
                </a14:m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Varpada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Varpada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fr-FR" sz="2800" dirty="0" smtClean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fr-FR" sz="2800" b="1" u="sng" dirty="0" smtClean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B</a:t>
                </a:r>
                <a:r>
                  <a:rPr lang="fr-FR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Varpada"/>
                    <a:ea typeface="Times New Roman" panose="02020603050405020304" pitchFamily="18" charset="0"/>
                  </a:rPr>
                  <a:t>.	</a:t>
                </a:r>
                <a:r>
                  <a:rPr lang="fr-FR" sz="28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643289"/>
                <a:ext cx="11790219" cy="3646191"/>
              </a:xfrm>
              <a:prstGeom prst="rect">
                <a:avLst/>
              </a:prstGeom>
              <a:blipFill>
                <a:blip r:embed="rId2"/>
                <a:stretch>
                  <a:fillRect l="-1086" t="-1338" r="-1034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836" y="417519"/>
                <a:ext cx="11956473" cy="644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dẫn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b="1" dirty="0" err="1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400" b="1" dirty="0">
                    <a:solidFill>
                      <a:srgbClr val="0000FF"/>
                    </a:solidFill>
                    <a:latin typeface="Varpada"/>
                    <a:ea typeface="Times New Roman" panose="02020603050405020304" pitchFamily="18" charset="0"/>
                  </a:rPr>
                  <a:t> B.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b="1" dirty="0" err="1">
                    <a:latin typeface="Varpada"/>
                    <a:ea typeface="Calibri" panose="020F0502020204030204" pitchFamily="34" charset="0"/>
                  </a:rPr>
                  <a:t>Cách</a:t>
                </a:r>
                <a:r>
                  <a:rPr lang="fr-FR" sz="2400" b="1" dirty="0">
                    <a:latin typeface="Varpada"/>
                    <a:ea typeface="Calibri" panose="020F0502020204030204" pitchFamily="34" charset="0"/>
                  </a:rPr>
                  <a:t> 1 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Ta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có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nên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Gọi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là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một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véc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tơ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pháp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tuyến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mặt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phẳng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thì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phương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trình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mặt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phẳng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Gọi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Do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thể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tích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của</a:t>
                </a:r>
                <a:r>
                  <a:rPr lang="fr-FR" sz="2400" b="1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tứ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diện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𝑀𝐴𝐵𝐶</m:t>
                    </m:r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bằng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fr-FR" sz="2400" dirty="0" err="1">
                    <a:latin typeface="Varpada"/>
                    <a:ea typeface="Calibri" panose="020F0502020204030204" pitchFamily="34" charset="0"/>
                  </a:rPr>
                  <a:t>nên</a:t>
                </a:r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17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fr-FR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thì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 algn="just">
                  <a:spcAft>
                    <a:spcPts val="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Varpada"/>
                    <a:ea typeface="Calibri" panose="020F0502020204030204" pitchFamily="34" charset="0"/>
                  </a:rPr>
                  <a:t>thì</a:t>
                </a:r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Varpada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17519"/>
                <a:ext cx="11956473" cy="6440481"/>
              </a:xfrm>
              <a:prstGeom prst="rect">
                <a:avLst/>
              </a:prstGeom>
              <a:blipFill>
                <a:blip r:embed="rId2"/>
                <a:stretch>
                  <a:fillRect t="-757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0390910" y="5749636"/>
            <a:ext cx="969818" cy="6927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642681"/>
                  </p:ext>
                </p:extLst>
              </p:nvPr>
            </p:nvGraphicFramePr>
            <p:xfrm>
              <a:off x="291522" y="1581065"/>
              <a:ext cx="10986078" cy="51521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86078">
                      <a:extLst>
                        <a:ext uri="{9D8B030D-6E8A-4147-A177-3AD203B41FA5}">
                          <a16:colId xmlns:a16="http://schemas.microsoft.com/office/drawing/2014/main" val="3172707446"/>
                        </a:ext>
                      </a:extLst>
                    </a:gridCol>
                  </a:tblGrid>
                  <a:tr h="4660210">
                    <a:tc>
                      <a:txBody>
                        <a:bodyPr/>
                        <a:lstStyle/>
                        <a:p>
                          <a:pPr fontAlgn="base">
                            <a:spcAft>
                              <a:spcPts val="0"/>
                            </a:spcAft>
                          </a:pPr>
                          <a:r>
                            <a:rPr lang="nl-NL" sz="2800" dirty="0">
                              <a:effectLst/>
                            </a:rPr>
                            <a:t>            </a:t>
                          </a:r>
                          <a:r>
                            <a:rPr lang="nl-NL" sz="2800" dirty="0">
                              <a:effectLst/>
                              <a:sym typeface="Wingdings 2" panose="05020102010507070707" pitchFamily="18" charset="2"/>
                            </a:rPr>
                            <a:t></a:t>
                          </a:r>
                          <a:r>
                            <a:rPr lang="nl-NL" sz="2800" dirty="0">
                              <a:effectLst/>
                            </a:rPr>
                            <a:t>.  </a:t>
                          </a:r>
                          <a:r>
                            <a:rPr lang="vi-VN" sz="2800" dirty="0">
                              <a:effectLst/>
                            </a:rPr>
                            <a:t>Phương pháp giải: 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fontAlgn="base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       </a:t>
                          </a:r>
                          <a:r>
                            <a:rPr lang="vi-VN" sz="2800" dirty="0">
                              <a:effectLst/>
                            </a:rPr>
                            <a:t>Bước 1 : Xác định một điểm cố định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 thuộc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 .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 fontAlgn="base"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       </a:t>
                          </a:r>
                          <a:r>
                            <a:rPr lang="vi-VN" sz="2800" dirty="0">
                              <a:effectLst/>
                            </a:rPr>
                            <a:t>Bước 2 : Xác định một vectơ chỉ phương 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vi-VN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 của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vi-VN" sz="2800" dirty="0">
                              <a:effectLst/>
                            </a:rPr>
                            <a:t> .</a:t>
                          </a:r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               </a:t>
                          </a:r>
                          <a:r>
                            <a:rPr lang="en-US" sz="2800" dirty="0" err="1">
                              <a:effectLst/>
                            </a:rPr>
                            <a:t>Bước</a:t>
                          </a:r>
                          <a:r>
                            <a:rPr lang="en-US" sz="2800" dirty="0">
                              <a:effectLst/>
                            </a:rPr>
                            <a:t> 3 : </a:t>
                          </a:r>
                          <a:r>
                            <a:rPr lang="en-US" sz="2800" dirty="0" err="1">
                              <a:effectLst/>
                            </a:rPr>
                            <a:t>Phương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trình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tham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số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và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phương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trình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chính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tắc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của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>
                                  <a:effectLst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lần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lượt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có</a:t>
                          </a:r>
                          <a:r>
                            <a:rPr lang="en-US" sz="2800" dirty="0">
                              <a:effectLst/>
                            </a:rPr>
                            <a:t> </a:t>
                          </a:r>
                          <a:r>
                            <a:rPr lang="en-US" sz="2800" dirty="0" err="1">
                              <a:effectLst/>
                            </a:rPr>
                            <a:t>dạng</a:t>
                          </a:r>
                          <a:r>
                            <a:rPr lang="en-US" sz="2800" dirty="0">
                              <a:effectLst/>
                            </a:rPr>
                            <a:t>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&amp;</m:t>
                                        </m:r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fr-FR" sz="2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   (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2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2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60794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642681"/>
                  </p:ext>
                </p:extLst>
              </p:nvPr>
            </p:nvGraphicFramePr>
            <p:xfrm>
              <a:off x="291522" y="1581065"/>
              <a:ext cx="10986078" cy="51520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86078">
                      <a:extLst>
                        <a:ext uri="{9D8B030D-6E8A-4147-A177-3AD203B41FA5}">
                          <a16:colId xmlns:a16="http://schemas.microsoft.com/office/drawing/2014/main" val="3172707446"/>
                        </a:ext>
                      </a:extLst>
                    </a:gridCol>
                  </a:tblGrid>
                  <a:tr h="51520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" t="-2364" r="-27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0794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6213" y="196070"/>
            <a:ext cx="11138477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arpada" charset="0"/>
                <a:ea typeface="Times New Roman" panose="02020603050405020304" pitchFamily="18" charset="0"/>
              </a:rPr>
              <a:t>B. DẠNG TOÁN.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Dạng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arpada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phương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trình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tham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phương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trình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chính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tắc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thẳng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arpada" charset="0"/>
                <a:ea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kumimoji="0" lang="en-US" altLang="en-US" sz="2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arpada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24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476</TotalTime>
  <Words>1288</Words>
  <PresentationFormat>Màn hình rộng</PresentationFormat>
  <Paragraphs>449</Paragraphs>
  <Slides>87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87</vt:i4>
      </vt:variant>
    </vt:vector>
  </HeadingPairs>
  <TitlesOfParts>
    <vt:vector size="99" baseType="lpstr">
      <vt:lpstr>Arial</vt:lpstr>
      <vt:lpstr>Calibri</vt:lpstr>
      <vt:lpstr>Calibri Light</vt:lpstr>
      <vt:lpstr>Cambria Math</vt:lpstr>
      <vt:lpstr>Symbol</vt:lpstr>
      <vt:lpstr>Times New Roman</vt:lpstr>
      <vt:lpstr>Vani</vt:lpstr>
      <vt:lpstr>Varpada</vt:lpstr>
      <vt:lpstr>Wingdings</vt:lpstr>
      <vt:lpstr>Wingdings 2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PHẦN NHẬN BIẾT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PHẦN THÔNG HIỂU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PHẦN VẬN DỤNG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2020-02-20T09:23:22Z</dcterms:modified>
</cp:coreProperties>
</file>