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72" r:id="rId10"/>
    <p:sldId id="273" r:id="rId11"/>
    <p:sldId id="274" r:id="rId12"/>
    <p:sldId id="275" r:id="rId13"/>
    <p:sldId id="276" r:id="rId14"/>
    <p:sldId id="277" r:id="rId15"/>
    <p:sldId id="263" r:id="rId16"/>
    <p:sldId id="264" r:id="rId17"/>
    <p:sldId id="278" r:id="rId18"/>
    <p:sldId id="269" r:id="rId19"/>
    <p:sldId id="270" r:id="rId20"/>
    <p:sldId id="265" r:id="rId21"/>
    <p:sldId id="266" r:id="rId22"/>
    <p:sldId id="267"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2B0614-1F95-4A05-AB1C-EC06A0B45BFF}"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164367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0614-1F95-4A05-AB1C-EC06A0B45BFF}"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313977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0614-1F95-4A05-AB1C-EC06A0B45BFF}"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113386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B0614-1F95-4A05-AB1C-EC06A0B45BFF}"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128589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B0614-1F95-4A05-AB1C-EC06A0B45BFF}"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848792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2B0614-1F95-4A05-AB1C-EC06A0B45BFF}"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221608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B0614-1F95-4A05-AB1C-EC06A0B45BFF}" type="datetimeFigureOut">
              <a:rPr lang="en-US" smtClean="0"/>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332363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B0614-1F95-4A05-AB1C-EC06A0B45BFF}" type="datetimeFigureOut">
              <a:rPr lang="en-US" smtClean="0"/>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259763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B0614-1F95-4A05-AB1C-EC06A0B45BFF}" type="datetimeFigureOut">
              <a:rPr lang="en-US" smtClean="0"/>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320332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B0614-1F95-4A05-AB1C-EC06A0B45BFF}"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160763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B0614-1F95-4A05-AB1C-EC06A0B45BFF}"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DE8A-9C35-4627-AF39-AA8D7F730C14}" type="slidenum">
              <a:rPr lang="en-US" smtClean="0"/>
              <a:t>‹#›</a:t>
            </a:fld>
            <a:endParaRPr lang="en-US"/>
          </a:p>
        </p:txBody>
      </p:sp>
    </p:spTree>
    <p:extLst>
      <p:ext uri="{BB962C8B-B14F-4D97-AF65-F5344CB8AC3E}">
        <p14:creationId xmlns:p14="http://schemas.microsoft.com/office/powerpoint/2010/main" val="99576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B0614-1F95-4A05-AB1C-EC06A0B45BFF}" type="datetimeFigureOut">
              <a:rPr lang="en-US" smtClean="0"/>
              <a:t>3/21/2021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BDE8A-9C35-4627-AF39-AA8D7F730C14}" type="slidenum">
              <a:rPr lang="en-US" smtClean="0"/>
              <a:t>‹#›</a:t>
            </a:fld>
            <a:endParaRPr lang="en-US"/>
          </a:p>
        </p:txBody>
      </p:sp>
    </p:spTree>
    <p:extLst>
      <p:ext uri="{BB962C8B-B14F-4D97-AF65-F5344CB8AC3E}">
        <p14:creationId xmlns:p14="http://schemas.microsoft.com/office/powerpoint/2010/main" val="2469494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a:solidFill>
            <a:schemeClr val="bg1"/>
          </a:solidFill>
        </p:spPr>
        <p:txBody>
          <a:bodyPr>
            <a:noAutofit/>
          </a:bodyPr>
          <a:lstStyle/>
          <a:p>
            <a:pPr>
              <a:lnSpc>
                <a:spcPct val="150000"/>
              </a:lnSpc>
            </a:pPr>
            <a:r>
              <a:rPr lang="en-US" sz="13800" b="1" dirty="0" smtClean="0">
                <a:solidFill>
                  <a:srgbClr val="FF0000"/>
                </a:solidFill>
                <a:effectLst>
                  <a:outerShdw blurRad="38100" dist="38100" dir="2700000" algn="tl">
                    <a:srgbClr val="000000">
                      <a:alpha val="43137"/>
                    </a:srgbClr>
                  </a:outerShdw>
                </a:effectLst>
                <a:latin typeface="Tempus Sans ITC" panose="04020404030D07020202" pitchFamily="82" charset="0"/>
              </a:rPr>
              <a:t>LÀNG</a:t>
            </a:r>
          </a:p>
          <a:p>
            <a:pPr>
              <a:lnSpc>
                <a:spcPct val="150000"/>
              </a:lnSpc>
            </a:pPr>
            <a:r>
              <a:rPr lang="en-US" sz="13800" b="1" dirty="0" smtClean="0">
                <a:solidFill>
                  <a:srgbClr val="FF0000"/>
                </a:solidFill>
                <a:effectLst>
                  <a:outerShdw blurRad="38100" dist="38100" dir="2700000" algn="tl">
                    <a:srgbClr val="000000">
                      <a:alpha val="43137"/>
                    </a:srgbClr>
                  </a:outerShdw>
                </a:effectLst>
                <a:latin typeface="Tempus Sans ITC" panose="04020404030D07020202" pitchFamily="82" charset="0"/>
              </a:rPr>
              <a:t>( Kim </a:t>
            </a:r>
            <a:r>
              <a:rPr lang="en-US" sz="13800" b="1" dirty="0" err="1" smtClean="0">
                <a:solidFill>
                  <a:srgbClr val="FF0000"/>
                </a:solidFill>
                <a:effectLst>
                  <a:outerShdw blurRad="38100" dist="38100" dir="2700000" algn="tl">
                    <a:srgbClr val="000000">
                      <a:alpha val="43137"/>
                    </a:srgbClr>
                  </a:outerShdw>
                </a:effectLst>
                <a:latin typeface="Tempus Sans ITC" panose="04020404030D07020202" pitchFamily="82" charset="0"/>
              </a:rPr>
              <a:t>Lân</a:t>
            </a:r>
            <a:r>
              <a:rPr lang="en-US" sz="13800" b="1" dirty="0" smtClean="0">
                <a:solidFill>
                  <a:srgbClr val="FF0000"/>
                </a:solidFill>
                <a:effectLst>
                  <a:outerShdw blurRad="38100" dist="38100" dir="2700000" algn="tl">
                    <a:srgbClr val="000000">
                      <a:alpha val="43137"/>
                    </a:srgbClr>
                  </a:outerShdw>
                </a:effectLst>
                <a:latin typeface="Tempus Sans ITC" panose="04020404030D07020202" pitchFamily="82" charset="0"/>
              </a:rPr>
              <a:t>)</a:t>
            </a:r>
            <a:endParaRPr lang="en-US" sz="13800" b="1" dirty="0">
              <a:solidFill>
                <a:srgbClr val="FF0000"/>
              </a:solidFill>
              <a:effectLst>
                <a:outerShdw blurRad="38100" dist="38100" dir="2700000" algn="tl">
                  <a:srgbClr val="000000">
                    <a:alpha val="43137"/>
                  </a:srgbClr>
                </a:outerShdw>
              </a:effectLst>
              <a:latin typeface="Tempus Sans ITC" panose="04020404030D07020202" pitchFamily="82" charset="0"/>
            </a:endParaRPr>
          </a:p>
        </p:txBody>
      </p:sp>
    </p:spTree>
    <p:extLst>
      <p:ext uri="{BB962C8B-B14F-4D97-AF65-F5344CB8AC3E}">
        <p14:creationId xmlns:p14="http://schemas.microsoft.com/office/powerpoint/2010/main" val="1694722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gn="just">
              <a:lnSpc>
                <a:spcPct val="100000"/>
              </a:lnSpc>
              <a:buNone/>
            </a:pPr>
            <a:r>
              <a:rPr lang="en-US" sz="4000"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Về</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đến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nhà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 </a:t>
            </a:r>
            <a:r>
              <a:rPr lang="en-US" sz="4000" i="1" dirty="0" err="1">
                <a:latin typeface="Times New Roman" panose="02020603050405020304" pitchFamily="18" charset="0"/>
                <a:cs typeface="Times New Roman" panose="02020603050405020304" pitchFamily="18" charset="0"/>
              </a:rPr>
              <a:t>nằm</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vật</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ra</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giường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tủi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nhìn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đàn</a:t>
            </a:r>
            <a:r>
              <a:rPr lang="en-US" sz="4000" dirty="0">
                <a:latin typeface="Times New Roman" panose="02020603050405020304" pitchFamily="18" charset="0"/>
                <a:cs typeface="Times New Roman" panose="02020603050405020304" pitchFamily="18" charset="0"/>
              </a:rPr>
              <a:t> con, “ </a:t>
            </a:r>
            <a:r>
              <a:rPr lang="en-US" sz="4000" i="1" dirty="0" err="1">
                <a:latin typeface="Times New Roman" panose="02020603050405020304" pitchFamily="18" charset="0"/>
                <a:cs typeface="Times New Roman" panose="02020603050405020304" pitchFamily="18" charset="0"/>
              </a:rPr>
              <a:t>nước</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mắt</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ông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lão</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cứ</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giàn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ra.</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Chúng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nó</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cũng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là</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trẻ</a:t>
            </a:r>
            <a:r>
              <a:rPr lang="en-US" sz="4000" i="1" dirty="0">
                <a:latin typeface="Times New Roman" panose="02020603050405020304" pitchFamily="18" charset="0"/>
                <a:cs typeface="Times New Roman" panose="02020603050405020304" pitchFamily="18" charset="0"/>
              </a:rPr>
              <a:t> con </a:t>
            </a:r>
            <a:r>
              <a:rPr lang="en-US" sz="4000" i="1" dirty="0" err="1">
                <a:latin typeface="Times New Roman" panose="02020603050405020304" pitchFamily="18" charset="0"/>
                <a:cs typeface="Times New Roman" panose="02020603050405020304" pitchFamily="18" charset="0"/>
              </a:rPr>
              <a:t>làng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Việt</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gian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đấy</a:t>
            </a:r>
            <a:r>
              <a:rPr lang="en-US" sz="4000" i="1" dirty="0">
                <a:latin typeface="Times New Roman" panose="02020603050405020304" pitchFamily="18" charset="0"/>
                <a:cs typeface="Times New Roman" panose="02020603050405020304" pitchFamily="18" charset="0"/>
              </a:rPr>
              <a:t> ư? </a:t>
            </a:r>
            <a:r>
              <a:rPr lang="en-US" sz="4000" i="1" dirty="0" err="1">
                <a:latin typeface="Times New Roman" panose="02020603050405020304" pitchFamily="18" charset="0"/>
                <a:cs typeface="Times New Roman" panose="02020603050405020304" pitchFamily="18" charset="0"/>
              </a:rPr>
              <a:t>Chúng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nó</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cũng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bị</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người</a:t>
            </a:r>
            <a:r>
              <a:rPr lang="en-US" sz="4000" i="1" dirty="0">
                <a:latin typeface="Times New Roman" panose="02020603050405020304" pitchFamily="18" charset="0"/>
                <a:cs typeface="Times New Roman" panose="02020603050405020304" pitchFamily="18" charset="0"/>
              </a:rPr>
              <a:t> ta </a:t>
            </a:r>
            <a:r>
              <a:rPr lang="en-US" sz="4000" i="1" dirty="0" err="1">
                <a:latin typeface="Times New Roman" panose="02020603050405020304" pitchFamily="18" charset="0"/>
                <a:cs typeface="Times New Roman" panose="02020603050405020304" pitchFamily="18" charset="0"/>
              </a:rPr>
              <a:t>rẻ</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rúng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hắt</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hủy</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đấy</a:t>
            </a:r>
            <a:r>
              <a:rPr lang="en-US" sz="4000" i="1" dirty="0">
                <a:latin typeface="Times New Roman" panose="02020603050405020304" pitchFamily="18" charset="0"/>
                <a:cs typeface="Times New Roman" panose="02020603050405020304" pitchFamily="18" charset="0"/>
              </a:rPr>
              <a:t> ư?”.</a:t>
            </a:r>
          </a:p>
          <a:p>
            <a:pPr marL="0" indent="0" algn="just">
              <a:lnSpc>
                <a:spcPct val="100000"/>
              </a:lnSpc>
              <a:buNone/>
            </a:pP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Tối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đến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trở</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gia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bao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trùm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căng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thẳng</a:t>
            </a:r>
            <a:r>
              <a:rPr lang="en-US" sz="4000" dirty="0">
                <a:latin typeface="Times New Roman" panose="02020603050405020304" pitchFamily="18" charset="0"/>
                <a:cs typeface="Times New Roman" panose="02020603050405020304" pitchFamily="18" charset="0"/>
              </a:rPr>
              <a:t>.</a:t>
            </a:r>
          </a:p>
          <a:p>
            <a:pPr marL="0" indent="0" algn="just">
              <a:lnSpc>
                <a:spcPct val="100000"/>
              </a:lnSpc>
              <a:buNone/>
            </a:pPr>
            <a:r>
              <a:rPr lang="en-US" sz="40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4000" dirty="0" err="1" smtClean="0">
                <a:latin typeface="Times New Roman" panose="02020603050405020304" pitchFamily="18" charset="0"/>
                <a:cs typeface="Times New Roman" panose="02020603050405020304" pitchFamily="18" charset="0"/>
              </a:rPr>
              <a:t>Chỉ</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đoạn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ngắn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diễn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tâm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đau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đớn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vò</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xé</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lòng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sâu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nặng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tâm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như</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vậy</a:t>
            </a:r>
            <a:r>
              <a:rPr lang="en-US" sz="4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3374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7552837"/>
          </a:xfrm>
          <a:prstGeom prst="rect">
            <a:avLst/>
          </a:prstGeom>
        </p:spPr>
        <p:txBody>
          <a:bodyPr wrap="square">
            <a:spAutoFit/>
          </a:bodyPr>
          <a:lstStyle/>
          <a:p>
            <a:pPr>
              <a:lnSpc>
                <a:spcPct val="120000"/>
              </a:lnSpc>
              <a:buFontTx/>
              <a:buChar char="-"/>
            </a:pPr>
            <a:r>
              <a:rPr lang="en-US" sz="4000" b="1" i="1" dirty="0" err="1">
                <a:latin typeface="Times New Roman" panose="02020603050405020304" pitchFamily="18" charset="0"/>
                <a:cs typeface="Times New Roman" panose="02020603050405020304" pitchFamily="18" charset="0"/>
              </a:rPr>
              <a:t>Những</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ngày</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sau</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đó</a:t>
            </a:r>
            <a:r>
              <a:rPr lang="en-US" sz="4000" b="1" i="1" dirty="0">
                <a:latin typeface="Times New Roman" panose="02020603050405020304" pitchFamily="18" charset="0"/>
                <a:cs typeface="Times New Roman" panose="02020603050405020304" pitchFamily="18" charset="0"/>
              </a:rPr>
              <a:t>:</a:t>
            </a:r>
          </a:p>
          <a:p>
            <a:pPr>
              <a:lnSpc>
                <a:spcPct val="120000"/>
              </a:lnSpc>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giám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ngoài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cứ</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thấy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mọi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tụm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nghĩ</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đang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chuyện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a:t>
            </a:r>
          </a:p>
          <a:p>
            <a:pPr>
              <a:lnSpc>
                <a:spcPct val="120000"/>
              </a:lnSpc>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trò</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chuyện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vợ</a:t>
            </a:r>
            <a:endParaRPr lang="en-US" sz="4000" dirty="0">
              <a:latin typeface="Times New Roman" panose="02020603050405020304" pitchFamily="18" charset="0"/>
              <a:cs typeface="Times New Roman" panose="02020603050405020304" pitchFamily="18" charset="0"/>
            </a:endParaRPr>
          </a:p>
          <a:p>
            <a:pPr>
              <a:lnSpc>
                <a:spcPct val="120000"/>
              </a:lnSpc>
            </a:pPr>
            <a:r>
              <a:rPr lang="en-US" sz="4000" dirty="0">
                <a:latin typeface="Times New Roman" panose="02020603050405020304" pitchFamily="18" charset="0"/>
                <a:cs typeface="Times New Roman" panose="02020603050405020304" pitchFamily="18" charset="0"/>
              </a:rPr>
              <a:t>+ Lo </a:t>
            </a:r>
            <a:r>
              <a:rPr lang="en-US" sz="4000" dirty="0" err="1">
                <a:latin typeface="Times New Roman" panose="02020603050405020304" pitchFamily="18" charset="0"/>
                <a:cs typeface="Times New Roman" panose="02020603050405020304" pitchFamily="18" charset="0"/>
              </a:rPr>
              <a:t>lắng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bị</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đuổi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khỏi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cư</a:t>
            </a:r>
            <a:endParaRPr lang="en-US" sz="4000" dirty="0">
              <a:latin typeface="Times New Roman" panose="02020603050405020304" pitchFamily="18" charset="0"/>
              <a:cs typeface="Times New Roman" panose="02020603050405020304" pitchFamily="18" charset="0"/>
            </a:endParaRPr>
          </a:p>
          <a:p>
            <a:pPr>
              <a:lnSpc>
                <a:spcPct val="120000"/>
              </a:lnSpc>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dứt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khoát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lựa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chọn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theo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cách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ông</a:t>
            </a: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thì</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nhưng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theo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Tây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mất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thì</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thù</a:t>
            </a:r>
            <a:r>
              <a:rPr lang="en-US" sz="4000" dirty="0">
                <a:latin typeface="Times New Roman" panose="02020603050405020304" pitchFamily="18" charset="0"/>
                <a:cs typeface="Times New Roman" panose="02020603050405020304" pitchFamily="18" charset="0"/>
              </a:rPr>
              <a:t>”,</a:t>
            </a:r>
          </a:p>
          <a:p>
            <a:pPr>
              <a:lnSpc>
                <a:spcPct val="120000"/>
              </a:lnSpc>
            </a:pP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Trò</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chuyện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đứa</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út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tấm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lòng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cách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mạng</a:t>
            </a:r>
            <a:r>
              <a:rPr lang="en-US" sz="4000" dirty="0" smtClean="0">
                <a:latin typeface="Times New Roman" panose="02020603050405020304" pitchFamily="18" charset="0"/>
                <a:cs typeface="Times New Roman" panose="02020603050405020304" pitchFamily="18" charset="0"/>
              </a:rPr>
              <a:t>.</a:t>
            </a:r>
          </a:p>
          <a:p>
            <a:pPr>
              <a:lnSpc>
                <a:spcPct val="120000"/>
              </a:lnSpc>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984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7145546"/>
          </a:xfrm>
          <a:prstGeom prst="rect">
            <a:avLst/>
          </a:prstGeom>
        </p:spPr>
        <p:txBody>
          <a:bodyPr wrap="square">
            <a:spAutoFit/>
          </a:bodyPr>
          <a:lstStyle/>
          <a:p>
            <a:pPr marL="285750" indent="-285750" algn="just">
              <a:lnSpc>
                <a:spcPct val="150000"/>
              </a:lnSpc>
              <a:spcAft>
                <a:spcPts val="1000"/>
              </a:spcAft>
              <a:buFont typeface="Wingdings" panose="05000000000000000000" pitchFamily="2" charset="2"/>
              <a:buChar char="è"/>
            </a:pPr>
            <a:r>
              <a:rPr lang="en-US" sz="4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Qua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lời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tâm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sự</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đứa</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nhỏ</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lời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tự</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nhủ</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tự</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giãi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bày</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nỗi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lòng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thấy</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rõ</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ở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tình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yêu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sâu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nặng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Chợ</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Dầu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tấm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lòng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thủy</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kháng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chiến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mạng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biểu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tượng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Cụ</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Hồ</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Tỉnh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ấy</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sâu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nặng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bền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vững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thiêng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liêng</a:t>
            </a:r>
            <a:r>
              <a:rPr lang="en-US" sz="4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10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423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4666"/>
            <a:ext cx="7619999" cy="923330"/>
          </a:xfrm>
          <a:prstGeom prst="rect">
            <a:avLst/>
          </a:prstGeom>
        </p:spPr>
        <p:txBody>
          <a:bodyPr wrap="square">
            <a:spAutoFit/>
          </a:bodyPr>
          <a:lstStyle/>
          <a:p>
            <a:pPr algn="just">
              <a:lnSpc>
                <a:spcPct val="150000"/>
              </a:lnSpc>
              <a:spcAft>
                <a:spcPts val="1000"/>
              </a:spcAft>
            </a:pPr>
            <a:r>
              <a:rPr lang="en-US"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a:t>
            </a:r>
            <a:r>
              <a:rPr lang="en-US" sz="3600" b="1"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Khi</a:t>
            </a:r>
            <a:r>
              <a:rPr lang="en-US" sz="3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nghe</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cải</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chính</a:t>
            </a:r>
            <a:r>
              <a:rPr lang="en-US" sz="3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00296" y="738664"/>
            <a:ext cx="11869783" cy="6699270"/>
          </a:xfrm>
          <a:prstGeom prst="rect">
            <a:avLst/>
          </a:prstGeom>
        </p:spPr>
        <p:txBody>
          <a:bodyPr wrap="square">
            <a:spAutoFit/>
          </a:bodyPr>
          <a:lstStyle/>
          <a:p>
            <a:pPr algn="just">
              <a:spcAft>
                <a:spcPts val="1000"/>
              </a:spcAft>
            </a:pP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chủ</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tịch</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Chợ</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Dầu</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lên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chính</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vẫn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kháng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chiến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giặc</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tàn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phá</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vì</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theo</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Tây</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bằng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chứng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Tây</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nó</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đốt</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nhà</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tôi</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rồi</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bác</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ạ.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Đốt</a:t>
            </a:r>
            <a:r>
              <a:rPr lang="en-US" sz="3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nhẵn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en-US"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lật</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đật</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khoe</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với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mọi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chính</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vén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quần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lên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tận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bẹn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mà</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nói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chuyện</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cái</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làng</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1000"/>
              </a:spcAft>
            </a:pP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Gương</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mặt</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tươi</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cười</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hớn</a:t>
            </a:r>
            <a:r>
              <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hở</a:t>
            </a:r>
            <a:endParaRPr lang="en-US" sz="36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en-US" sz="36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3600" dirty="0" err="1" smtClean="0">
                <a:latin typeface="Times New Roman" panose="02020603050405020304" pitchFamily="18" charset="0"/>
                <a:cs typeface="Times New Roman" panose="02020603050405020304" pitchFamily="18" charset="0"/>
              </a:rPr>
              <a:t>Đây</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cs typeface="Times New Roman" panose="02020603050405020304" pitchFamily="18" charset="0"/>
              </a:rPr>
              <a:t> ta </a:t>
            </a:r>
            <a:r>
              <a:rPr lang="en-US" sz="3600" dirty="0" err="1">
                <a:latin typeface="Times New Roman" panose="02020603050405020304" pitchFamily="18" charset="0"/>
                <a:cs typeface="Times New Roman" panose="02020603050405020304" pitchFamily="18" charset="0"/>
              </a:rPr>
              <a:t>thời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Pháp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lúc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Tổ</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quốc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họ</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sẵn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tài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sản</a:t>
            </a:r>
            <a:r>
              <a:rPr lang="en-US" sz="3600" dirty="0">
                <a:latin typeface="Times New Roman" panose="02020603050405020304" pitchFamily="18" charset="0"/>
                <a:cs typeface="Times New Roman" panose="02020603050405020304" pitchFamily="18" charset="0"/>
              </a:rPr>
              <a:t>.</a:t>
            </a:r>
          </a:p>
          <a:p>
            <a:pPr algn="just">
              <a:spcAft>
                <a:spcPts val="10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932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ircle(in)">
                                      <p:cBhvr>
                                        <p:cTn id="14" dur="2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circle(in)">
                                      <p:cBhvr>
                                        <p:cTn id="19" dur="2000"/>
                                        <p:tgtEl>
                                          <p:spTgt spid="5">
                                            <p:txEl>
                                              <p:pRg st="1" end="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960332"/>
          </a:xfrm>
          <a:prstGeom prst="rect">
            <a:avLst/>
          </a:prstGeom>
        </p:spPr>
        <p:txBody>
          <a:bodyPr wrap="square">
            <a:spAutoFit/>
          </a:bodyPr>
          <a:lstStyle/>
          <a:p>
            <a:pPr algn="just">
              <a:spcAft>
                <a:spcPts val="1000"/>
              </a:spcAft>
            </a:pPr>
            <a:r>
              <a:rPr lang="en-US" sz="4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a:t>
            </a:r>
            <a:r>
              <a:rPr lang="en-US" sz="4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Nghệ</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xây</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dựng</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4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4400" b="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Xây</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dựng</a:t>
            </a:r>
            <a:r>
              <a:rPr lang="en-US" sz="4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4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đã</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đặt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vào</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tình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huống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thử</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thách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bên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để</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bộc</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lộ</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chiều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sâu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tâm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miêu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tả</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rất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cụ</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gợi</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cảm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diễn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biến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tâm</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lí</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phức</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tạp</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hoàng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đau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đớn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căng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thẳng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tuyệt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vọng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sung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sướng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ngôn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ngữ</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nhân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vật</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động</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giàu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tính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khẩu</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ngữ</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tính</a:t>
            </a:r>
            <a:r>
              <a:rPr lang="en-US" sz="4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64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39" y="0"/>
            <a:ext cx="3791447" cy="461665"/>
          </a:xfrm>
          <a:prstGeom prst="rect">
            <a:avLst/>
          </a:prstGeom>
        </p:spPr>
        <p:txBody>
          <a:bodyPr wrap="square">
            <a:spAutoFit/>
          </a:bodyPr>
          <a:lstStyle/>
          <a:p>
            <a:r>
              <a:rPr lang="en-US" sz="2400" b="1" dirty="0" smtClean="0">
                <a:effectLst/>
                <a:latin typeface="Times New Roman" panose="02020603050405020304" pitchFamily="18" charset="0"/>
                <a:ea typeface="Calibri" panose="020F0502020204030204" pitchFamily="34" charset="0"/>
              </a:rPr>
              <a:t>DẠNG ĐỀ ĐỌC- HIỂU</a:t>
            </a:r>
            <a:endParaRPr lang="en-US" sz="2400" dirty="0"/>
          </a:p>
        </p:txBody>
      </p:sp>
      <p:sp>
        <p:nvSpPr>
          <p:cNvPr id="5" name="Rectangle 4"/>
          <p:cNvSpPr/>
          <p:nvPr/>
        </p:nvSpPr>
        <p:spPr>
          <a:xfrm>
            <a:off x="4263772" y="-41550"/>
            <a:ext cx="3952576" cy="572464"/>
          </a:xfrm>
          <a:prstGeom prst="rect">
            <a:avLst/>
          </a:prstGeom>
        </p:spPr>
        <p:txBody>
          <a:bodyPr wrap="square">
            <a:spAutoFit/>
          </a:bodyPr>
          <a:lstStyle/>
          <a:p>
            <a:pPr algn="ctr">
              <a:lnSpc>
                <a:spcPct val="130000"/>
              </a:lnSpc>
              <a:spcAft>
                <a:spcPts val="1000"/>
              </a:spcAft>
            </a:pPr>
            <a:r>
              <a:rPr lang="en-US" sz="2400" b="1" dirty="0" smtClean="0">
                <a:solidFill>
                  <a:srgbClr val="FF0000"/>
                </a:solidFill>
                <a:effectLst/>
                <a:latin typeface="Times New Roman" panose="02020603050405020304" pitchFamily="18" charset="0"/>
                <a:ea typeface="Calibri" panose="020F0502020204030204" pitchFamily="34" charset="0"/>
              </a:rPr>
              <a:t>PHIẾU HỌC TẬP SỐ 1</a:t>
            </a:r>
            <a:endParaRPr lang="en-US" sz="2000" dirty="0">
              <a:solidFill>
                <a:srgbClr val="FF0000"/>
              </a:solidFill>
              <a:effectLst/>
              <a:latin typeface="Times New Roman" panose="02020603050405020304" pitchFamily="18" charset="0"/>
              <a:ea typeface="Calibri" panose="020F0502020204030204" pitchFamily="34" charset="0"/>
            </a:endParaRPr>
          </a:p>
        </p:txBody>
      </p:sp>
      <p:sp>
        <p:nvSpPr>
          <p:cNvPr id="6" name="Rectangle 5"/>
          <p:cNvSpPr/>
          <p:nvPr/>
        </p:nvSpPr>
        <p:spPr>
          <a:xfrm>
            <a:off x="0" y="505966"/>
            <a:ext cx="12192000" cy="6494085"/>
          </a:xfrm>
          <a:prstGeom prst="rect">
            <a:avLst/>
          </a:prstGeom>
        </p:spPr>
        <p:txBody>
          <a:bodyPr wrap="square">
            <a:spAutoFit/>
          </a:bodyPr>
          <a:lstStyle/>
          <a:p>
            <a:pPr>
              <a:lnSpc>
                <a:spcPct val="130000"/>
              </a:lnSpc>
              <a:spcAft>
                <a:spcPts val="0"/>
              </a:spcAft>
            </a:pPr>
            <a:r>
              <a:rPr lang="en-US" sz="2000" b="1" i="1" dirty="0" err="1" smtClean="0">
                <a:solidFill>
                  <a:srgbClr val="000000"/>
                </a:solidFill>
                <a:effectLst/>
                <a:latin typeface="Times New Roman" panose="02020603050405020304" pitchFamily="18" charset="0"/>
                <a:ea typeface="Calibri" panose="020F0502020204030204" pitchFamily="34" charset="0"/>
              </a:rPr>
              <a:t>Đọc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kĩ</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đoạn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văn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và</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trả</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lời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câu</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hỏi</a:t>
            </a:r>
            <a:r>
              <a:rPr lang="en-US" sz="2000" b="1" i="1" dirty="0" smtClean="0">
                <a:solidFill>
                  <a:srgbClr val="000000"/>
                </a:solidFill>
                <a:effectLst/>
                <a:latin typeface="Times New Roman" panose="02020603050405020304" pitchFamily="18" charset="0"/>
                <a:ea typeface="Calibri" panose="020F0502020204030204" pitchFamily="34" charset="0"/>
              </a:rPr>
              <a:t>:</a:t>
            </a:r>
            <a:endParaRPr lang="en-US" sz="2000" b="1" i="1" dirty="0" smtClean="0">
              <a:effectLst/>
              <a:latin typeface="Times New Roman" panose="02020603050405020304" pitchFamily="18" charset="0"/>
              <a:ea typeface="Calibri" panose="020F0502020204030204" pitchFamily="34" charset="0"/>
            </a:endParaRPr>
          </a:p>
          <a:p>
            <a:pPr indent="457200" algn="just">
              <a:lnSpc>
                <a:spcPct val="130000"/>
              </a:lnSpc>
              <a:spcAft>
                <a:spcPts val="0"/>
              </a:spcAft>
            </a:pPr>
            <a:r>
              <a:rPr lang="en-US" sz="2000" b="1" i="1" dirty="0" smtClean="0">
                <a:solidFill>
                  <a:srgbClr val="000000"/>
                </a:solidFill>
                <a:effectLst/>
                <a:latin typeface="Times New Roman" panose="02020603050405020304" pitchFamily="18" charset="0"/>
                <a:ea typeface="Calibri" panose="020F0502020204030204" pitchFamily="34" charset="0"/>
              </a:rPr>
              <a:t>“</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nằm</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vật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trên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giường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vắt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tay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lên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trán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nghĩ</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ngợi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vẩn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vơ</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nghĩ</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về</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của</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nghĩ</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đến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những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ngày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cùng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làm</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việc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với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anh</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em</a:t>
            </a:r>
            <a:r>
              <a:rPr lang="en-US" sz="2000" b="1" i="1" dirty="0" smtClean="0">
                <a:solidFill>
                  <a:srgbClr val="000000"/>
                </a:solidFill>
                <a:effectLst/>
                <a:latin typeface="Times New Roman" panose="02020603050405020304" pitchFamily="18" charset="0"/>
                <a:ea typeface="Calibri" panose="020F0502020204030204" pitchFamily="34" charset="0"/>
              </a:rPr>
              <a:t>. Ồ, </a:t>
            </a:r>
            <a:r>
              <a:rPr lang="en-US" sz="2000" b="1" i="1" dirty="0" err="1" smtClean="0">
                <a:solidFill>
                  <a:srgbClr val="000000"/>
                </a:solidFill>
                <a:effectLst/>
                <a:latin typeface="Times New Roman" panose="02020603050405020304" pitchFamily="18" charset="0"/>
                <a:ea typeface="Calibri" panose="020F0502020204030204" pitchFamily="34" charset="0"/>
              </a:rPr>
              <a:t>sao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mà</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độ</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ấy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vui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thế</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thấy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mình</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như</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trẻ</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ra.</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hát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hỏng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bông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phèng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đào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cuốc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mê</a:t>
            </a:r>
            <a:r>
              <a:rPr lang="en-US" sz="2000" b="1" i="1" dirty="0" smtClean="0">
                <a:solidFill>
                  <a:srgbClr val="000000"/>
                </a:solidFill>
                <a:effectLst/>
                <a:latin typeface="Times New Roman" panose="02020603050405020304" pitchFamily="18" charset="0"/>
                <a:ea typeface="Calibri" panose="020F0502020204030204" pitchFamily="34" charset="0"/>
              </a:rPr>
              <a:t> man </a:t>
            </a:r>
            <a:r>
              <a:rPr lang="en-US" sz="2000" b="1" i="1" dirty="0" err="1" smtClean="0">
                <a:solidFill>
                  <a:srgbClr val="000000"/>
                </a:solidFill>
                <a:effectLst/>
                <a:latin typeface="Times New Roman" panose="02020603050405020304" pitchFamily="18" charset="0"/>
                <a:ea typeface="Calibri" panose="020F0502020204030204" pitchFamily="34" charset="0"/>
              </a:rPr>
              <a:t>suốt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ngày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Trong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lòng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lão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thấy</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náo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nức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hẳn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lên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muốn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về</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muốn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được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cùng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anh</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em</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đào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đường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đắp</a:t>
            </a:r>
            <a:r>
              <a:rPr lang="en-US" sz="2000" b="1" i="1" dirty="0" smtClean="0">
                <a:solidFill>
                  <a:srgbClr val="000000"/>
                </a:solidFill>
                <a:effectLst/>
                <a:latin typeface="Times New Roman" panose="02020603050405020304" pitchFamily="18" charset="0"/>
                <a:ea typeface="Calibri" panose="020F0502020204030204" pitchFamily="34" charset="0"/>
              </a:rPr>
              <a:t> ụ, </a:t>
            </a:r>
            <a:r>
              <a:rPr lang="en-US" sz="2000" b="1" i="1" dirty="0" err="1" smtClean="0">
                <a:solidFill>
                  <a:srgbClr val="000000"/>
                </a:solidFill>
                <a:effectLst/>
                <a:latin typeface="Times New Roman" panose="02020603050405020304" pitchFamily="18" charset="0"/>
                <a:ea typeface="Calibri" panose="020F0502020204030204" pitchFamily="34" charset="0"/>
              </a:rPr>
              <a:t>xẻ</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hào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khuân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đá</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Không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biết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chòi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gác</a:t>
            </a:r>
            <a:r>
              <a:rPr lang="en-US" sz="2000" b="1" i="1" dirty="0" smtClean="0">
                <a:solidFill>
                  <a:srgbClr val="000000"/>
                </a:solidFill>
                <a:effectLst/>
                <a:latin typeface="Times New Roman" panose="02020603050405020304" pitchFamily="18" charset="0"/>
                <a:ea typeface="Calibri" panose="020F0502020204030204" pitchFamily="34" charset="0"/>
              </a:rPr>
              <a:t> ở </a:t>
            </a:r>
            <a:r>
              <a:rPr lang="en-US" sz="2000" b="1" i="1" dirty="0" err="1" smtClean="0">
                <a:solidFill>
                  <a:srgbClr val="000000"/>
                </a:solidFill>
                <a:effectLst/>
                <a:latin typeface="Times New Roman" panose="02020603050405020304" pitchFamily="18" charset="0"/>
                <a:ea typeface="Calibri" panose="020F0502020204030204" pitchFamily="34" charset="0"/>
              </a:rPr>
              <a:t>đầu</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đã</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dựng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xong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chưa</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Những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đường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hầm</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bí</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mật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chắc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còn</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khướt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lắm</a:t>
            </a:r>
            <a:r>
              <a:rPr lang="en-US" sz="2000" b="1" i="1" dirty="0" smtClean="0">
                <a:solidFill>
                  <a:srgbClr val="000000"/>
                </a:solidFill>
                <a:effectLst/>
                <a:latin typeface="Times New Roman" panose="02020603050405020304" pitchFamily="18" charset="0"/>
                <a:ea typeface="Calibri" panose="020F0502020204030204" pitchFamily="34" charset="0"/>
              </a:rPr>
              <a:t>. Chao </a:t>
            </a:r>
            <a:r>
              <a:rPr lang="en-US" sz="2000" b="1" i="1" dirty="0" err="1" smtClean="0">
                <a:solidFill>
                  <a:srgbClr val="000000"/>
                </a:solidFill>
                <a:effectLst/>
                <a:latin typeface="Times New Roman" panose="02020603050405020304" pitchFamily="18" charset="0"/>
                <a:ea typeface="Calibri" panose="020F0502020204030204" pitchFamily="34" charset="0"/>
              </a:rPr>
              <a:t>ôi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lão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nhớ</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nhớ</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cái</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làng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quá</a:t>
            </a:r>
            <a:r>
              <a:rPr lang="en-US" sz="2000" b="1" i="1" dirty="0" smtClean="0">
                <a:solidFill>
                  <a:srgbClr val="000000"/>
                </a:solidFill>
                <a:effectLst/>
                <a:latin typeface="Times New Roman" panose="02020603050405020304" pitchFamily="18" charset="0"/>
                <a:ea typeface="Calibri" panose="020F0502020204030204" pitchFamily="34" charset="0"/>
              </a:rPr>
              <a:t>.”</a:t>
            </a:r>
            <a:r>
              <a:rPr lang="en-US" sz="2000" b="1" i="1" dirty="0">
                <a:latin typeface="Times New Roman" panose="02020603050405020304" pitchFamily="18" charset="0"/>
                <a:ea typeface="Calibri" panose="020F0502020204030204" pitchFamily="34" charset="0"/>
              </a:rPr>
              <a:t> </a:t>
            </a:r>
            <a:r>
              <a:rPr lang="en-US" sz="2000" b="1" i="1" dirty="0" smtClean="0">
                <a:latin typeface="Times New Roman" panose="02020603050405020304" pitchFamily="18" charset="0"/>
                <a:ea typeface="Calibri" panose="020F0502020204030204" pitchFamily="34" charset="0"/>
              </a:rPr>
              <a:t>                                                                        </a:t>
            </a:r>
            <a:r>
              <a:rPr lang="en-US" sz="2000" b="1" i="1" dirty="0" smtClean="0">
                <a:solidFill>
                  <a:srgbClr val="000000"/>
                </a:solidFill>
                <a:effectLst/>
                <a:latin typeface="Times New Roman" panose="02020603050405020304" pitchFamily="18" charset="0"/>
                <a:ea typeface="Calibri" panose="020F0502020204030204" pitchFamily="34" charset="0"/>
              </a:rPr>
              <a:t>(</a:t>
            </a:r>
            <a:r>
              <a:rPr lang="en-US" sz="2000" b="1" i="1" dirty="0" err="1" smtClean="0">
                <a:solidFill>
                  <a:srgbClr val="000000"/>
                </a:solidFill>
                <a:effectLst/>
                <a:latin typeface="Times New Roman" panose="02020603050405020304" pitchFamily="18" charset="0"/>
                <a:ea typeface="Calibri" panose="020F0502020204030204" pitchFamily="34" charset="0"/>
              </a:rPr>
              <a:t>Trích</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Ngữ</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văn</a:t>
            </a:r>
            <a:r>
              <a:rPr lang="en-US" sz="2000" b="1" i="1" dirty="0" smtClean="0">
                <a:solidFill>
                  <a:srgbClr val="000000"/>
                </a:solidFill>
                <a:effectLst/>
                <a:latin typeface="Times New Roman" panose="02020603050405020304" pitchFamily="18" charset="0"/>
                <a:ea typeface="Calibri" panose="020F0502020204030204" pitchFamily="34" charset="0"/>
              </a:rPr>
              <a:t> 9, </a:t>
            </a:r>
            <a:r>
              <a:rPr lang="en-US" sz="2000" b="1" i="1" dirty="0" err="1" smtClean="0">
                <a:solidFill>
                  <a:srgbClr val="000000"/>
                </a:solidFill>
                <a:effectLst/>
                <a:latin typeface="Times New Roman" panose="02020603050405020304" pitchFamily="18" charset="0"/>
                <a:ea typeface="Calibri" panose="020F0502020204030204" pitchFamily="34" charset="0"/>
              </a:rPr>
              <a:t>tập</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một</a:t>
            </a:r>
            <a:r>
              <a:rPr lang="en-US" sz="2000" b="1" i="1" dirty="0" smtClean="0">
                <a:solidFill>
                  <a:srgbClr val="000000"/>
                </a:solidFill>
                <a:effectLst/>
                <a:latin typeface="Times New Roman" panose="02020603050405020304" pitchFamily="18" charset="0"/>
                <a:ea typeface="Calibri" panose="020F0502020204030204" pitchFamily="34" charset="0"/>
              </a:rPr>
              <a:t>, NXB </a:t>
            </a:r>
            <a:r>
              <a:rPr lang="en-US" sz="2000" b="1" i="1" dirty="0" err="1" smtClean="0">
                <a:solidFill>
                  <a:srgbClr val="000000"/>
                </a:solidFill>
                <a:effectLst/>
                <a:latin typeface="Times New Roman" panose="02020603050405020304" pitchFamily="18" charset="0"/>
                <a:ea typeface="Calibri" panose="020F0502020204030204" pitchFamily="34" charset="0"/>
              </a:rPr>
              <a:t>Giáo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dục</a:t>
            </a:r>
            <a:r>
              <a:rPr lang="en-US" sz="2000" b="1" i="1" dirty="0" smtClean="0">
                <a:solidFill>
                  <a:srgbClr val="000000"/>
                </a:solidFill>
                <a:effectLst/>
                <a:latin typeface="Times New Roman" panose="02020603050405020304" pitchFamily="18" charset="0"/>
                <a:ea typeface="Calibri" panose="020F0502020204030204" pitchFamily="34" charset="0"/>
              </a:rPr>
              <a:t> 2015)</a:t>
            </a:r>
          </a:p>
          <a:p>
            <a:pPr indent="457200" algn="just">
              <a:lnSpc>
                <a:spcPct val="130000"/>
              </a:lnSpc>
              <a:spcAft>
                <a:spcPts val="0"/>
              </a:spcAft>
            </a:pPr>
            <a:endParaRPr lang="en-US" sz="2000" b="1" i="1" dirty="0" smtClean="0">
              <a:effectLst/>
              <a:latin typeface="Times New Roman" panose="02020603050405020304" pitchFamily="18" charset="0"/>
              <a:ea typeface="Calibri" panose="020F0502020204030204" pitchFamily="34" charset="0"/>
            </a:endParaRPr>
          </a:p>
          <a:p>
            <a:pPr algn="just">
              <a:lnSpc>
                <a:spcPct val="130000"/>
              </a:lnSpc>
              <a:spcAft>
                <a:spcPts val="0"/>
              </a:spcAft>
            </a:pPr>
            <a:r>
              <a:rPr lang="en-US" sz="2000" b="1" dirty="0" err="1" smtClean="0">
                <a:solidFill>
                  <a:srgbClr val="000000"/>
                </a:solidFill>
                <a:effectLst/>
                <a:latin typeface="Times New Roman" panose="02020603050405020304" pitchFamily="18" charset="0"/>
                <a:ea typeface="Calibri" panose="020F0502020204030204" pitchFamily="34" charset="0"/>
              </a:rPr>
              <a:t>Câu</a:t>
            </a:r>
            <a:r>
              <a:rPr lang="en-US" sz="2000" b="1" dirty="0" smtClean="0">
                <a:solidFill>
                  <a:srgbClr val="000000"/>
                </a:solidFill>
                <a:effectLst/>
                <a:latin typeface="Times New Roman" panose="02020603050405020304" pitchFamily="18" charset="0"/>
                <a:ea typeface="Calibri" panose="020F0502020204030204" pitchFamily="34" charset="0"/>
              </a:rPr>
              <a:t> 1</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Nhân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vật</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ông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lão</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được</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nói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đến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trong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đoạn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trích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trên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ai</a:t>
            </a:r>
            <a:r>
              <a:rPr lang="en-US" sz="2000" dirty="0" smtClean="0">
                <a:solidFill>
                  <a:srgbClr val="000000"/>
                </a:solidFill>
                <a:effectLst/>
                <a:latin typeface="Times New Roman" panose="02020603050405020304" pitchFamily="18" charset="0"/>
                <a:ea typeface="Calibri" panose="020F0502020204030204" pitchFamily="34" charset="0"/>
              </a:rPr>
              <a:t>? “ </a:t>
            </a:r>
            <a:r>
              <a:rPr lang="en-US" sz="2000" i="1" dirty="0" err="1" smtClean="0">
                <a:solidFill>
                  <a:srgbClr val="000000"/>
                </a:solidFill>
                <a:effectLst/>
                <a:latin typeface="Times New Roman" panose="02020603050405020304" pitchFamily="18" charset="0"/>
                <a:ea typeface="Calibri" panose="020F0502020204030204" pitchFamily="34" charset="0"/>
              </a:rPr>
              <a:t>Ông</a:t>
            </a:r>
            <a:r>
              <a:rPr lang="en-US" sz="2000" i="1" dirty="0" smtClean="0">
                <a:solidFill>
                  <a:srgbClr val="000000"/>
                </a:solidFill>
                <a:effectLst/>
                <a:latin typeface="Times New Roman" panose="02020603050405020304" pitchFamily="18" charset="0"/>
                <a:ea typeface="Calibri" panose="020F0502020204030204" pitchFamily="34" charset="0"/>
              </a:rPr>
              <a:t> </a:t>
            </a:r>
            <a:r>
              <a:rPr lang="en-US" sz="2000" i="1" dirty="0" err="1" smtClean="0">
                <a:solidFill>
                  <a:srgbClr val="000000"/>
                </a:solidFill>
                <a:effectLst/>
                <a:latin typeface="Times New Roman" panose="02020603050405020304" pitchFamily="18" charset="0"/>
                <a:ea typeface="Calibri" panose="020F0502020204030204" pitchFamily="34" charset="0"/>
              </a:rPr>
              <a:t>lão</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đang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trong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hoàn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cảnh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như</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thế</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nào</a:t>
            </a:r>
            <a:r>
              <a:rPr lang="en-US" sz="2000" dirty="0" smtClean="0">
                <a:solidFill>
                  <a:srgbClr val="000000"/>
                </a:solidFill>
                <a:effectLst/>
                <a:latin typeface="Times New Roman" panose="02020603050405020304" pitchFamily="18" charset="0"/>
                <a:ea typeface="Calibri" panose="020F0502020204030204" pitchFamily="34" charset="0"/>
              </a:rPr>
              <a:t>?</a:t>
            </a:r>
            <a:endParaRPr lang="en-US" sz="2000" dirty="0" smtClean="0">
              <a:effectLst/>
              <a:latin typeface="Times New Roman" panose="02020603050405020304" pitchFamily="18" charset="0"/>
              <a:ea typeface="Calibri" panose="020F0502020204030204" pitchFamily="34" charset="0"/>
            </a:endParaRPr>
          </a:p>
          <a:p>
            <a:pPr algn="just">
              <a:lnSpc>
                <a:spcPct val="130000"/>
              </a:lnSpc>
              <a:spcAft>
                <a:spcPts val="0"/>
              </a:spcAft>
            </a:pPr>
            <a:r>
              <a:rPr lang="en-US" sz="2000" b="1" dirty="0" smtClean="0">
                <a:solidFill>
                  <a:srgbClr val="000000"/>
                </a:solidFill>
                <a:effectLst/>
                <a:latin typeface="Times New Roman" panose="02020603050405020304" pitchFamily="18" charset="0"/>
                <a:ea typeface="Calibri" panose="020F0502020204030204" pitchFamily="34" charset="0"/>
              </a:rPr>
              <a:t> </a:t>
            </a:r>
            <a:r>
              <a:rPr lang="en-US" sz="2000" b="1" dirty="0" err="1" smtClean="0">
                <a:solidFill>
                  <a:srgbClr val="000000"/>
                </a:solidFill>
                <a:effectLst/>
                <a:latin typeface="Times New Roman" panose="02020603050405020304" pitchFamily="18" charset="0"/>
                <a:ea typeface="Calibri" panose="020F0502020204030204" pitchFamily="34" charset="0"/>
              </a:rPr>
              <a:t>Câu</a:t>
            </a:r>
            <a:r>
              <a:rPr lang="en-US" sz="2000" b="1" dirty="0" smtClean="0">
                <a:solidFill>
                  <a:srgbClr val="000000"/>
                </a:solidFill>
                <a:effectLst/>
                <a:latin typeface="Times New Roman" panose="02020603050405020304" pitchFamily="18" charset="0"/>
                <a:ea typeface="Calibri" panose="020F0502020204030204" pitchFamily="34" charset="0"/>
              </a:rPr>
              <a:t> 2</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Phân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tích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giá</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trị</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của</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phép</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điệp</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phép</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liệt</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kê</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trong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đoạn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trích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Giải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thích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từ</a:t>
            </a:r>
            <a:r>
              <a:rPr lang="en-US" sz="2000" dirty="0" smtClean="0">
                <a:solidFill>
                  <a:srgbClr val="000000"/>
                </a:solidFill>
                <a:effectLst/>
                <a:latin typeface="Times New Roman" panose="02020603050405020304" pitchFamily="18" charset="0"/>
                <a:ea typeface="Calibri" panose="020F0502020204030204" pitchFamily="34" charset="0"/>
              </a:rPr>
              <a:t> “ </a:t>
            </a:r>
            <a:r>
              <a:rPr lang="en-US" sz="2000" i="1" dirty="0" err="1" smtClean="0">
                <a:solidFill>
                  <a:srgbClr val="000000"/>
                </a:solidFill>
                <a:effectLst/>
                <a:latin typeface="Times New Roman" panose="02020603050405020304" pitchFamily="18" charset="0"/>
                <a:ea typeface="Calibri" panose="020F0502020204030204" pitchFamily="34" charset="0"/>
              </a:rPr>
              <a:t>bông</a:t>
            </a:r>
            <a:r>
              <a:rPr lang="en-US" sz="2000" i="1" dirty="0" smtClean="0">
                <a:solidFill>
                  <a:srgbClr val="000000"/>
                </a:solidFill>
                <a:effectLst/>
                <a:latin typeface="Times New Roman" panose="02020603050405020304" pitchFamily="18" charset="0"/>
                <a:ea typeface="Calibri" panose="020F0502020204030204" pitchFamily="34" charset="0"/>
              </a:rPr>
              <a:t> </a:t>
            </a:r>
            <a:r>
              <a:rPr lang="en-US" sz="2000" i="1" dirty="0" err="1" smtClean="0">
                <a:solidFill>
                  <a:srgbClr val="000000"/>
                </a:solidFill>
                <a:effectLst/>
                <a:latin typeface="Times New Roman" panose="02020603050405020304" pitchFamily="18" charset="0"/>
                <a:ea typeface="Calibri" panose="020F0502020204030204" pitchFamily="34" charset="0"/>
              </a:rPr>
              <a:t>phèng</a:t>
            </a:r>
            <a:r>
              <a:rPr lang="en-US" sz="2000" i="1" dirty="0" smtClean="0">
                <a:solidFill>
                  <a:srgbClr val="000000"/>
                </a:solidFill>
                <a:effectLst/>
                <a:latin typeface="Times New Roman" panose="02020603050405020304" pitchFamily="18" charset="0"/>
                <a:ea typeface="Calibri" panose="020F0502020204030204" pitchFamily="34" charset="0"/>
              </a:rPr>
              <a:t>, </a:t>
            </a:r>
            <a:r>
              <a:rPr lang="en-US" sz="2000" i="1" dirty="0" err="1" smtClean="0">
                <a:solidFill>
                  <a:srgbClr val="000000"/>
                </a:solidFill>
                <a:effectLst/>
                <a:latin typeface="Times New Roman" panose="02020603050405020304" pitchFamily="18" charset="0"/>
                <a:ea typeface="Calibri" panose="020F0502020204030204" pitchFamily="34" charset="0"/>
              </a:rPr>
              <a:t>khướt</a:t>
            </a:r>
            <a:r>
              <a:rPr lang="en-US" sz="2000" dirty="0" smtClean="0">
                <a:solidFill>
                  <a:srgbClr val="000000"/>
                </a:solidFill>
                <a:effectLst/>
                <a:latin typeface="Times New Roman" panose="02020603050405020304" pitchFamily="18" charset="0"/>
                <a:ea typeface="Calibri" panose="020F0502020204030204" pitchFamily="34" charset="0"/>
              </a:rPr>
              <a:t>”, so </a:t>
            </a:r>
            <a:r>
              <a:rPr lang="en-US" sz="2000" dirty="0" err="1" smtClean="0">
                <a:solidFill>
                  <a:srgbClr val="000000"/>
                </a:solidFill>
                <a:effectLst/>
                <a:latin typeface="Times New Roman" panose="02020603050405020304" pitchFamily="18" charset="0"/>
                <a:ea typeface="Calibri" panose="020F0502020204030204" pitchFamily="34" charset="0"/>
              </a:rPr>
              <a:t>sánh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điểm</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giống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khác</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nhau</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giữa</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hai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từ</a:t>
            </a:r>
            <a:r>
              <a:rPr lang="en-US" sz="2000" dirty="0" smtClean="0">
                <a:solidFill>
                  <a:srgbClr val="000000"/>
                </a:solidFill>
                <a:effectLst/>
                <a:latin typeface="Times New Roman" panose="02020603050405020304" pitchFamily="18" charset="0"/>
                <a:ea typeface="Calibri" panose="020F0502020204030204" pitchFamily="34" charset="0"/>
              </a:rPr>
              <a:t> “ </a:t>
            </a:r>
            <a:r>
              <a:rPr lang="en-US" sz="2000" i="1" dirty="0" err="1" smtClean="0">
                <a:solidFill>
                  <a:srgbClr val="000000"/>
                </a:solidFill>
                <a:effectLst/>
                <a:latin typeface="Times New Roman" panose="02020603050405020304" pitchFamily="18" charset="0"/>
                <a:ea typeface="Calibri" panose="020F0502020204030204" pitchFamily="34" charset="0"/>
              </a:rPr>
              <a:t>miên</a:t>
            </a:r>
            <a:r>
              <a:rPr lang="en-US" sz="2000" i="1" dirty="0" smtClean="0">
                <a:solidFill>
                  <a:srgbClr val="000000"/>
                </a:solidFill>
                <a:effectLst/>
                <a:latin typeface="Times New Roman" panose="02020603050405020304" pitchFamily="18" charset="0"/>
                <a:ea typeface="Calibri" panose="020F0502020204030204" pitchFamily="34" charset="0"/>
              </a:rPr>
              <a:t> man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i="1" dirty="0" err="1" smtClean="0">
                <a:solidFill>
                  <a:srgbClr val="000000"/>
                </a:solidFill>
                <a:effectLst/>
                <a:latin typeface="Times New Roman" panose="02020603050405020304" pitchFamily="18" charset="0"/>
                <a:ea typeface="Calibri" panose="020F0502020204030204" pitchFamily="34" charset="0"/>
              </a:rPr>
              <a:t>mê</a:t>
            </a:r>
            <a:r>
              <a:rPr lang="en-US" sz="2000" i="1" dirty="0" smtClean="0">
                <a:solidFill>
                  <a:srgbClr val="000000"/>
                </a:solidFill>
                <a:effectLst/>
                <a:latin typeface="Times New Roman" panose="02020603050405020304" pitchFamily="18" charset="0"/>
                <a:ea typeface="Calibri" panose="020F0502020204030204" pitchFamily="34" charset="0"/>
              </a:rPr>
              <a:t> man</a:t>
            </a:r>
            <a:r>
              <a:rPr lang="en-US" sz="2000" dirty="0" smtClean="0">
                <a:solidFill>
                  <a:srgbClr val="000000"/>
                </a:solidFill>
                <a:effectLst/>
                <a:latin typeface="Times New Roman" panose="02020603050405020304" pitchFamily="18" charset="0"/>
                <a:ea typeface="Calibri" panose="020F0502020204030204" pitchFamily="34" charset="0"/>
              </a:rPr>
              <a:t>”. </a:t>
            </a:r>
            <a:endParaRPr lang="en-US" sz="2000" dirty="0" smtClean="0">
              <a:effectLst/>
              <a:latin typeface="Times New Roman" panose="02020603050405020304" pitchFamily="18" charset="0"/>
              <a:ea typeface="Calibri" panose="020F0502020204030204" pitchFamily="34" charset="0"/>
            </a:endParaRPr>
          </a:p>
          <a:p>
            <a:pPr algn="just">
              <a:lnSpc>
                <a:spcPct val="130000"/>
              </a:lnSpc>
              <a:spcAft>
                <a:spcPts val="0"/>
              </a:spcAft>
            </a:pPr>
            <a:r>
              <a:rPr lang="en-US" sz="2000" b="1" dirty="0" err="1" smtClean="0">
                <a:solidFill>
                  <a:srgbClr val="000000"/>
                </a:solidFill>
                <a:effectLst/>
                <a:latin typeface="Times New Roman" panose="02020603050405020304" pitchFamily="18" charset="0"/>
                <a:ea typeface="Calibri" panose="020F0502020204030204" pitchFamily="34" charset="0"/>
              </a:rPr>
              <a:t>Câu</a:t>
            </a:r>
            <a:r>
              <a:rPr lang="en-US" sz="2000" b="1" dirty="0" smtClean="0">
                <a:solidFill>
                  <a:srgbClr val="000000"/>
                </a:solidFill>
                <a:effectLst/>
                <a:latin typeface="Times New Roman" panose="02020603050405020304" pitchFamily="18" charset="0"/>
                <a:ea typeface="Calibri" panose="020F0502020204030204" pitchFamily="34" charset="0"/>
              </a:rPr>
              <a:t> 3</a:t>
            </a:r>
            <a:r>
              <a:rPr lang="en-US" sz="2000" dirty="0" smtClean="0">
                <a:solidFill>
                  <a:srgbClr val="000000"/>
                </a:solidFill>
                <a:effectLst/>
                <a:latin typeface="Times New Roman" panose="02020603050405020304" pitchFamily="18" charset="0"/>
                <a:ea typeface="Calibri" panose="020F0502020204030204" pitchFamily="34" charset="0"/>
              </a:rPr>
              <a:t>: “ </a:t>
            </a:r>
            <a:r>
              <a:rPr lang="en-US" sz="2000" i="1" dirty="0" smtClean="0">
                <a:solidFill>
                  <a:srgbClr val="000000"/>
                </a:solidFill>
                <a:effectLst/>
                <a:latin typeface="Times New Roman" panose="02020603050405020304" pitchFamily="18" charset="0"/>
                <a:ea typeface="Calibri" panose="020F0502020204030204" pitchFamily="34" charset="0"/>
              </a:rPr>
              <a:t>Ồ</a:t>
            </a:r>
            <a:r>
              <a:rPr lang="en-US" sz="2000" dirty="0" smtClean="0">
                <a:solidFill>
                  <a:srgbClr val="000000"/>
                </a:solidFill>
                <a:effectLst/>
                <a:latin typeface="Times New Roman" panose="02020603050405020304" pitchFamily="18" charset="0"/>
                <a:ea typeface="Calibri" panose="020F0502020204030204" pitchFamily="34" charset="0"/>
              </a:rPr>
              <a:t>”, “ </a:t>
            </a:r>
            <a:r>
              <a:rPr lang="en-US" sz="2000" i="1" dirty="0" smtClean="0">
                <a:solidFill>
                  <a:srgbClr val="000000"/>
                </a:solidFill>
                <a:effectLst/>
                <a:latin typeface="Times New Roman" panose="02020603050405020304" pitchFamily="18" charset="0"/>
                <a:ea typeface="Calibri" panose="020F0502020204030204" pitchFamily="34" charset="0"/>
              </a:rPr>
              <a:t>Chao </a:t>
            </a:r>
            <a:r>
              <a:rPr lang="en-US" sz="2000" i="1" dirty="0" err="1" smtClean="0">
                <a:solidFill>
                  <a:srgbClr val="000000"/>
                </a:solidFill>
                <a:effectLst/>
                <a:latin typeface="Times New Roman" panose="02020603050405020304" pitchFamily="18" charset="0"/>
                <a:ea typeface="Calibri" panose="020F0502020204030204" pitchFamily="34" charset="0"/>
              </a:rPr>
              <a:t>ôi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thành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phần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biệt</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lập</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cảm</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thán</a:t>
            </a:r>
            <a:r>
              <a:rPr lang="en-US" sz="2000" dirty="0" smtClean="0">
                <a:solidFill>
                  <a:srgbClr val="000000"/>
                </a:solidFill>
                <a:effectLst/>
                <a:latin typeface="Times New Roman" panose="02020603050405020304" pitchFamily="18" charset="0"/>
                <a:ea typeface="Calibri" panose="020F0502020204030204" pitchFamily="34" charset="0"/>
              </a:rPr>
              <a:t> hay </a:t>
            </a:r>
            <a:r>
              <a:rPr lang="en-US" sz="2000" dirty="0" err="1" smtClean="0">
                <a:solidFill>
                  <a:srgbClr val="000000"/>
                </a:solidFill>
                <a:effectLst/>
                <a:latin typeface="Times New Roman" panose="02020603050405020304" pitchFamily="18" charset="0"/>
                <a:ea typeface="Calibri" panose="020F0502020204030204" pitchFamily="34" charset="0"/>
              </a:rPr>
              <a:t>câu</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cảm</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thán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Vì</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sao</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Những</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từ</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đó</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lời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của</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ai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Có</a:t>
            </a:r>
            <a:r>
              <a:rPr lang="en-US" sz="2000" dirty="0" smtClean="0">
                <a:solidFill>
                  <a:srgbClr val="000000"/>
                </a:solidFill>
                <a:effectLst/>
                <a:latin typeface="Times New Roman" panose="02020603050405020304" pitchFamily="18" charset="0"/>
                <a:ea typeface="Calibri" panose="020F0502020204030204" pitchFamily="34" charset="0"/>
              </a:rPr>
              <a:t> ý </a:t>
            </a:r>
            <a:r>
              <a:rPr lang="en-US" sz="2000" dirty="0" err="1" smtClean="0">
                <a:solidFill>
                  <a:srgbClr val="000000"/>
                </a:solidFill>
                <a:effectLst/>
                <a:latin typeface="Times New Roman" panose="02020603050405020304" pitchFamily="18" charset="0"/>
                <a:ea typeface="Calibri" panose="020F0502020204030204" pitchFamily="34" charset="0"/>
              </a:rPr>
              <a:t>nghĩa</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gì</a:t>
            </a:r>
            <a:r>
              <a:rPr lang="en-US" sz="2000" dirty="0" smtClean="0">
                <a:solidFill>
                  <a:srgbClr val="000000"/>
                </a:solidFill>
                <a:effectLst/>
                <a:latin typeface="Times New Roman" panose="02020603050405020304" pitchFamily="18" charset="0"/>
                <a:ea typeface="Calibri" panose="020F0502020204030204" pitchFamily="34" charset="0"/>
              </a:rPr>
              <a:t>?</a:t>
            </a:r>
            <a:endParaRPr lang="en-US" sz="2000" dirty="0" smtClean="0">
              <a:effectLst/>
              <a:latin typeface="Times New Roman" panose="02020603050405020304" pitchFamily="18" charset="0"/>
              <a:ea typeface="Calibri" panose="020F0502020204030204" pitchFamily="34" charset="0"/>
            </a:endParaRPr>
          </a:p>
          <a:p>
            <a:pPr algn="just">
              <a:lnSpc>
                <a:spcPct val="130000"/>
              </a:lnSpc>
              <a:spcAft>
                <a:spcPts val="0"/>
              </a:spcAft>
            </a:pPr>
            <a:r>
              <a:rPr lang="en-US" sz="2000" b="1" dirty="0" err="1" smtClean="0">
                <a:solidFill>
                  <a:srgbClr val="000000"/>
                </a:solidFill>
                <a:effectLst/>
                <a:latin typeface="Times New Roman" panose="02020603050405020304" pitchFamily="18" charset="0"/>
                <a:ea typeface="Calibri" panose="020F0502020204030204" pitchFamily="34" charset="0"/>
              </a:rPr>
              <a:t>Câu</a:t>
            </a:r>
            <a:r>
              <a:rPr lang="en-US" sz="2000" b="1" dirty="0" smtClean="0">
                <a:solidFill>
                  <a:srgbClr val="000000"/>
                </a:solidFill>
                <a:effectLst/>
                <a:latin typeface="Times New Roman" panose="02020603050405020304" pitchFamily="18" charset="0"/>
                <a:ea typeface="Calibri" panose="020F0502020204030204" pitchFamily="34" charset="0"/>
              </a:rPr>
              <a:t> 4: </a:t>
            </a:r>
            <a:r>
              <a:rPr lang="en-US" sz="2000" dirty="0" err="1" smtClean="0">
                <a:solidFill>
                  <a:srgbClr val="000000"/>
                </a:solidFill>
                <a:effectLst/>
                <a:latin typeface="Times New Roman" panose="02020603050405020304" pitchFamily="18" charset="0"/>
                <a:ea typeface="Calibri" panose="020F0502020204030204" pitchFamily="34" charset="0"/>
              </a:rPr>
              <a:t>Phân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tích</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và</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chỉ</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ra</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câu</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văn</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sau</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thuộc</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loại</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câu</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dirty="0" err="1" smtClean="0">
                <a:solidFill>
                  <a:srgbClr val="000000"/>
                </a:solidFill>
                <a:effectLst/>
                <a:latin typeface="Times New Roman" panose="02020603050405020304" pitchFamily="18" charset="0"/>
                <a:ea typeface="Calibri" panose="020F0502020204030204" pitchFamily="34" charset="0"/>
              </a:rPr>
              <a:t>nào</a:t>
            </a:r>
            <a:r>
              <a:rPr lang="en-US" sz="2000"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hát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hỏng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bông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phèng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đào</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cũng</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cuốc</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mê</a:t>
            </a:r>
            <a:r>
              <a:rPr lang="en-US" sz="2000" b="1" i="1" dirty="0" smtClean="0">
                <a:solidFill>
                  <a:srgbClr val="000000"/>
                </a:solidFill>
                <a:effectLst/>
                <a:latin typeface="Times New Roman" panose="02020603050405020304" pitchFamily="18" charset="0"/>
                <a:ea typeface="Calibri" panose="020F0502020204030204" pitchFamily="34" charset="0"/>
              </a:rPr>
              <a:t> man </a:t>
            </a:r>
            <a:r>
              <a:rPr lang="en-US" sz="2000" b="1" i="1" dirty="0" err="1" smtClean="0">
                <a:solidFill>
                  <a:srgbClr val="000000"/>
                </a:solidFill>
                <a:effectLst/>
                <a:latin typeface="Times New Roman" panose="02020603050405020304" pitchFamily="18" charset="0"/>
                <a:ea typeface="Calibri" panose="020F0502020204030204" pitchFamily="34" charset="0"/>
              </a:rPr>
              <a:t>suốt</a:t>
            </a:r>
            <a:r>
              <a:rPr lang="en-US" sz="2000" b="1" i="1" dirty="0" smtClean="0">
                <a:solidFill>
                  <a:srgbClr val="000000"/>
                </a:solidFill>
                <a:effectLst/>
                <a:latin typeface="Times New Roman" panose="02020603050405020304" pitchFamily="18" charset="0"/>
                <a:ea typeface="Calibri" panose="020F0502020204030204" pitchFamily="34" charset="0"/>
              </a:rPr>
              <a:t> </a:t>
            </a:r>
            <a:r>
              <a:rPr lang="en-US" sz="2000" b="1" i="1" dirty="0" err="1" smtClean="0">
                <a:solidFill>
                  <a:srgbClr val="000000"/>
                </a:solidFill>
                <a:effectLst/>
                <a:latin typeface="Times New Roman" panose="02020603050405020304" pitchFamily="18" charset="0"/>
                <a:ea typeface="Calibri" panose="020F0502020204030204" pitchFamily="34" charset="0"/>
              </a:rPr>
              <a:t>ngày</a:t>
            </a:r>
            <a:r>
              <a:rPr lang="en-US" sz="2000" b="1" i="1" dirty="0" smtClean="0">
                <a:solidFill>
                  <a:srgbClr val="000000"/>
                </a:solidFill>
                <a:effectLst/>
                <a:latin typeface="Times New Roman" panose="02020603050405020304" pitchFamily="18" charset="0"/>
                <a:ea typeface="Calibri" panose="020F0502020204030204" pitchFamily="34" charset="0"/>
              </a:rPr>
              <a:t>.</a:t>
            </a:r>
          </a:p>
          <a:p>
            <a:pPr algn="just">
              <a:lnSpc>
                <a:spcPct val="130000"/>
              </a:lnSpc>
              <a:spcAft>
                <a:spcPts val="0"/>
              </a:spcAft>
            </a:pP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22334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08037" y="0"/>
            <a:ext cx="2802819" cy="452496"/>
          </a:xfrm>
          <a:prstGeom prst="rect">
            <a:avLst/>
          </a:prstGeom>
        </p:spPr>
        <p:txBody>
          <a:bodyPr wrap="none">
            <a:spAutoFit/>
          </a:bodyPr>
          <a:lstStyle/>
          <a:p>
            <a:pPr algn="ctr">
              <a:lnSpc>
                <a:spcPct val="130000"/>
              </a:lnSpc>
              <a:spcAft>
                <a:spcPts val="1000"/>
              </a:spcAft>
            </a:pPr>
            <a:r>
              <a:rPr lang="en-US" sz="2000" b="1" dirty="0" smtClean="0">
                <a:solidFill>
                  <a:srgbClr val="FF0000"/>
                </a:solidFill>
                <a:effectLst/>
                <a:latin typeface="Times New Roman" panose="02020603050405020304" pitchFamily="18" charset="0"/>
                <a:ea typeface="Calibri" panose="020F0502020204030204" pitchFamily="34" charset="0"/>
              </a:rPr>
              <a:t>PHIẾU HỌC TẬP SỐ 2</a:t>
            </a:r>
            <a:endParaRPr lang="en-US" dirty="0">
              <a:solidFill>
                <a:srgbClr val="FF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0" y="452496"/>
            <a:ext cx="11963353" cy="6065763"/>
          </a:xfrm>
          <a:prstGeom prst="rect">
            <a:avLst/>
          </a:prstGeom>
        </p:spPr>
        <p:txBody>
          <a:bodyPr wrap="square">
            <a:spAutoFit/>
          </a:bodyPr>
          <a:lstStyle/>
          <a:p>
            <a:pPr algn="just">
              <a:spcAft>
                <a:spcPts val="0"/>
              </a:spcAft>
            </a:pP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Làng</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Kim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Lân</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hỏi</a:t>
            </a:r>
            <a:endPar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400" b="1" i="1" dirty="0" smtClean="0">
                <a:solidFill>
                  <a:srgbClr val="000000"/>
                </a:solidFill>
                <a:effectLst/>
                <a:latin typeface="Times New Roman" panose="02020603050405020304" pitchFamily="18" charset="0"/>
                <a:cs typeface="Times New Roman" panose="02020603050405020304" pitchFamily="18" charset="0"/>
              </a:rPr>
              <a:t>“</a:t>
            </a:r>
            <a:r>
              <a:rPr lang="en-US" sz="2400" b="1" i="1" dirty="0" err="1" smtClean="0">
                <a:solidFill>
                  <a:srgbClr val="000000"/>
                </a:solidFill>
                <a:effectLst/>
                <a:latin typeface="Times New Roman" panose="02020603050405020304" pitchFamily="18" charset="0"/>
                <a:cs typeface="Times New Roman" panose="02020603050405020304" pitchFamily="18" charset="0"/>
              </a:rPr>
              <a:t>Cả</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chúng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nó</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Việt</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gian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theo</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Tây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cái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câu</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nói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của</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người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đàn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bà</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tản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cư</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hôm</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trước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lại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dội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lên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trong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tâm</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trí</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latin typeface="Times New Roman" panose="02020603050405020304" pitchFamily="18" charset="0"/>
                <a:cs typeface="Times New Roman" panose="02020603050405020304" pitchFamily="18" charset="0"/>
              </a:rPr>
              <a:t>. </a:t>
            </a:r>
            <a:r>
              <a:rPr lang="en-US" sz="2400" b="1" i="1" dirty="0" smtClean="0">
                <a:solidFill>
                  <a:srgbClr val="000000"/>
                </a:solidFill>
                <a:effectLst/>
                <a:latin typeface="Times New Roman" panose="02020603050405020304" pitchFamily="18" charset="0"/>
                <a:cs typeface="Times New Roman" panose="02020603050405020304" pitchFamily="18" charset="0"/>
              </a:rPr>
              <a:t> Hay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a:t>
            </a:r>
            <a:r>
              <a:rPr lang="en-US" sz="2400" b="1" i="1" dirty="0" smtClean="0">
                <a:solidFill>
                  <a:srgbClr val="000000"/>
                </a:solidFill>
                <a:effectLst/>
                <a:latin typeface="Times New Roman" panose="02020603050405020304" pitchFamily="18" charset="0"/>
                <a:cs typeface="Times New Roman" panose="02020603050405020304" pitchFamily="18" charset="0"/>
              </a:rPr>
              <a:t> quay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Vừa</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chớm</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nghĩ</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như</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vậy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lập</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tức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lão</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phản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đối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ngay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làm</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gì</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cái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ấy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nữa.Chúng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nó</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theo</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Tây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cả</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rồi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tức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bỏ</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kháng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chiến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bỏ</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cụ</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Hồ</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Nước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mắt</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giàn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ra.</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tức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chịu</a:t>
            </a:r>
            <a:r>
              <a:rPr lang="en-US" sz="2400" b="1" i="1" dirty="0" smtClean="0">
                <a:solidFill>
                  <a:srgbClr val="000000"/>
                </a:solidFill>
                <a:effectLst/>
                <a:latin typeface="Times New Roman" panose="02020603050405020304" pitchFamily="18" charset="0"/>
                <a:cs typeface="Times New Roman" panose="02020603050405020304" pitchFamily="18" charset="0"/>
              </a:rPr>
              <a:t> quay </a:t>
            </a:r>
            <a:r>
              <a:rPr lang="en-US" sz="2400" b="1" i="1" dirty="0" err="1" smtClean="0">
                <a:solidFill>
                  <a:srgbClr val="000000"/>
                </a:solidFill>
                <a:effectLst/>
                <a:latin typeface="Times New Roman" panose="02020603050405020304" pitchFamily="18" charset="0"/>
                <a:cs typeface="Times New Roman" panose="02020603050405020304" pitchFamily="18" charset="0"/>
              </a:rPr>
              <a:t>đầu</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lại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làm</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nô</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lệ</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cho</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thằng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Tây</a:t>
            </a:r>
            <a:r>
              <a:rPr lang="en-US" sz="2400" b="1" i="1" dirty="0" smtClean="0">
                <a:solidFill>
                  <a:srgbClr val="000000"/>
                </a:solidFill>
                <a:effectLst/>
                <a:latin typeface="Times New Roman" panose="02020603050405020304" pitchFamily="18" charset="0"/>
                <a:cs typeface="Times New Roman" panose="02020603050405020304" pitchFamily="18" charset="0"/>
              </a:rPr>
              <a:t>[...] .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Hai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nghĩ</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rợn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cả</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người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Cả</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cuộc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đời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đen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tối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lầm</a:t>
            </a:r>
            <a:r>
              <a:rPr lang="en-US" sz="2400" b="1" i="1" dirty="0" smtClean="0">
                <a:solidFill>
                  <a:srgbClr val="000000"/>
                </a:solidFill>
                <a:effectLst/>
                <a:latin typeface="Times New Roman" panose="02020603050405020304" pitchFamily="18" charset="0"/>
                <a:cs typeface="Times New Roman" panose="02020603050405020304" pitchFamily="18" charset="0"/>
              </a:rPr>
              <a:t> than </a:t>
            </a:r>
            <a:r>
              <a:rPr lang="en-US" sz="2400" b="1" i="1" dirty="0" err="1" smtClean="0">
                <a:solidFill>
                  <a:srgbClr val="000000"/>
                </a:solidFill>
                <a:effectLst/>
                <a:latin typeface="Times New Roman" panose="02020603050405020304" pitchFamily="18" charset="0"/>
                <a:cs typeface="Times New Roman" panose="02020603050405020304" pitchFamily="18" charset="0"/>
              </a:rPr>
              <a:t>cũ</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nổi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lên</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trong</a:t>
            </a:r>
            <a:r>
              <a:rPr lang="en-US" sz="2400" b="1" i="1" dirty="0" smtClean="0">
                <a:solidFill>
                  <a:srgbClr val="000000"/>
                </a:solidFill>
                <a:effectLst/>
                <a:latin typeface="Times New Roman" panose="02020603050405020304" pitchFamily="18" charset="0"/>
                <a:cs typeface="Times New Roman" panose="02020603050405020304" pitchFamily="18" charset="0"/>
              </a:rPr>
              <a:t> ý </a:t>
            </a:r>
            <a:r>
              <a:rPr lang="en-US" sz="2400" b="1" i="1" dirty="0" err="1" smtClean="0">
                <a:solidFill>
                  <a:srgbClr val="000000"/>
                </a:solidFill>
                <a:effectLst/>
                <a:latin typeface="Times New Roman" panose="02020603050405020304" pitchFamily="18" charset="0"/>
                <a:cs typeface="Times New Roman" panose="02020603050405020304" pitchFamily="18" charset="0"/>
              </a:rPr>
              <a:t>nghĩ</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không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thể</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cái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ấy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được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nữa</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Về</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bây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giờ</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ra</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chịu</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mất</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hết</a:t>
            </a:r>
            <a:r>
              <a:rPr lang="en-US" sz="2400" b="1" i="1" dirty="0" smtClean="0">
                <a:solidFill>
                  <a:srgbClr val="000000"/>
                </a:solidFill>
                <a:effectLst/>
                <a:latin typeface="Times New Roman" panose="02020603050405020304" pitchFamily="18" charset="0"/>
                <a:cs typeface="Times New Roman" panose="02020603050405020304" pitchFamily="18" charset="0"/>
              </a:rPr>
              <a:t> à?</a:t>
            </a:r>
            <a:r>
              <a:rPr lang="en-US" sz="2400" b="1" dirty="0">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Không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thể</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được</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thì</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yêu</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thật</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nhưng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làng</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theo</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Tây</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mất</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rồi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thì</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phải</a:t>
            </a:r>
            <a:r>
              <a:rPr lang="en-US" sz="2400" b="1" i="1" dirty="0" smtClean="0">
                <a:solidFill>
                  <a:srgbClr val="000000"/>
                </a:solidFill>
                <a:effectLst/>
                <a:latin typeface="Times New Roman" panose="02020603050405020304" pitchFamily="18" charset="0"/>
                <a:cs typeface="Times New Roman" panose="02020603050405020304" pitchFamily="18" charset="0"/>
              </a:rPr>
              <a:t> </a:t>
            </a:r>
            <a:r>
              <a:rPr lang="en-US" sz="2400" b="1" i="1" dirty="0" err="1" smtClean="0">
                <a:solidFill>
                  <a:srgbClr val="000000"/>
                </a:solidFill>
                <a:effectLst/>
                <a:latin typeface="Times New Roman" panose="02020603050405020304" pitchFamily="18" charset="0"/>
                <a:cs typeface="Times New Roman" panose="02020603050405020304" pitchFamily="18" charset="0"/>
              </a:rPr>
              <a:t>thù</a:t>
            </a:r>
            <a:r>
              <a:rPr lang="en-US" sz="2400" b="1" i="1" dirty="0" smtClean="0">
                <a:solidFill>
                  <a:srgbClr val="000000"/>
                </a:solidFill>
                <a:effectLst/>
                <a:latin typeface="Times New Roman" panose="02020603050405020304" pitchFamily="18" charset="0"/>
                <a:cs typeface="Times New Roman" panose="02020603050405020304" pitchFamily="18" charset="0"/>
              </a:rPr>
              <a:t>.</a:t>
            </a:r>
            <a:endParaRPr lang="en-US" sz="2400" b="1" dirty="0" smtClean="0">
              <a:effectLst/>
              <a:latin typeface="Times New Roman" panose="02020603050405020304" pitchFamily="18" charset="0"/>
              <a:cs typeface="Times New Roman" panose="02020603050405020304" pitchFamily="18" charset="0"/>
            </a:endParaRPr>
          </a:p>
          <a:p>
            <a:pPr>
              <a:spcAft>
                <a:spcPts val="0"/>
              </a:spcAft>
            </a:pP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4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trực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dấu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trực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500"/>
              </a:spcAft>
            </a:pPr>
            <a:r>
              <a:rPr lang="en-US" sz="2400" b="1" dirty="0" err="1" smtClean="0">
                <a:solidFill>
                  <a:srgbClr val="000000"/>
                </a:solidFill>
                <a:effectLst/>
                <a:latin typeface="Times New Roman" panose="02020603050405020304" pitchFamily="18" charset="0"/>
                <a:cs typeface="Times New Roman" panose="02020603050405020304" pitchFamily="18" charset="0"/>
              </a:rPr>
              <a:t>Câu</a:t>
            </a:r>
            <a:r>
              <a:rPr lang="en-US" sz="2400" b="1" dirty="0" smtClean="0">
                <a:solidFill>
                  <a:srgbClr val="000000"/>
                </a:solidFill>
                <a:effectLst/>
                <a:latin typeface="Times New Roman" panose="02020603050405020304" pitchFamily="18" charset="0"/>
                <a:cs typeface="Times New Roman" panose="02020603050405020304" pitchFamily="18" charset="0"/>
              </a:rPr>
              <a:t> 3</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văn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trên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sử</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dụng</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hình</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thức</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ngôn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ngữ</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nào</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Nêu</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tác</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dụng</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việc</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sử</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dụng</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hình</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thức</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ngôn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ngữ</a:t>
            </a:r>
            <a:r>
              <a:rPr lang="en-US" sz="2400" dirty="0" smtClean="0">
                <a:solidFill>
                  <a:srgbClr val="000000"/>
                </a:solidFill>
                <a:effectLst/>
                <a:latin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cs typeface="Times New Roman" panose="02020603050405020304" pitchFamily="18" charset="0"/>
            </a:endParaRPr>
          </a:p>
          <a:p>
            <a:pPr>
              <a:spcAft>
                <a:spcPts val="500"/>
              </a:spcAft>
            </a:pPr>
            <a:r>
              <a:rPr lang="en-US" sz="2400" b="1" dirty="0" err="1" smtClean="0">
                <a:solidFill>
                  <a:srgbClr val="000000"/>
                </a:solidFill>
                <a:effectLst/>
                <a:latin typeface="Times New Roman" panose="02020603050405020304" pitchFamily="18" charset="0"/>
                <a:cs typeface="Times New Roman" panose="02020603050405020304" pitchFamily="18" charset="0"/>
              </a:rPr>
              <a:t>Câu</a:t>
            </a:r>
            <a:r>
              <a:rPr lang="en-US" sz="2400" b="1" dirty="0" smtClean="0">
                <a:solidFill>
                  <a:srgbClr val="000000"/>
                </a:solidFill>
                <a:effectLst/>
                <a:latin typeface="Times New Roman" panose="02020603050405020304" pitchFamily="18" charset="0"/>
                <a:cs typeface="Times New Roman" panose="02020603050405020304" pitchFamily="18" charset="0"/>
              </a:rPr>
              <a:t> </a:t>
            </a:r>
            <a:r>
              <a:rPr lang="en-US" sz="2400" b="1" dirty="0">
                <a:solidFill>
                  <a:srgbClr val="000000"/>
                </a:solidFill>
                <a:latin typeface="Times New Roman" panose="02020603050405020304" pitchFamily="18" charset="0"/>
                <a:cs typeface="Times New Roman" panose="02020603050405020304" pitchFamily="18" charset="0"/>
              </a:rPr>
              <a:t>4</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Tâm</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trạng</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ông</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Hai</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được</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thể</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hiện</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cs typeface="Times New Roman" panose="02020603050405020304" pitchFamily="18" charset="0"/>
              </a:rPr>
              <a:t>ntn</a:t>
            </a:r>
            <a:r>
              <a:rPr lang="en-US" sz="2400" dirty="0" smtClean="0">
                <a:solidFill>
                  <a:srgbClr val="000000"/>
                </a:solidFill>
                <a:effectLst/>
                <a:latin typeface="Times New Roman" panose="02020603050405020304" pitchFamily="18" charset="0"/>
                <a:cs typeface="Times New Roman" panose="02020603050405020304" pitchFamily="18" charset="0"/>
              </a:rPr>
              <a:t> qua </a:t>
            </a:r>
            <a:r>
              <a:rPr lang="en-US" sz="2400" dirty="0" err="1" smtClean="0">
                <a:solidFill>
                  <a:srgbClr val="000000"/>
                </a:solidFill>
                <a:effectLst/>
                <a:latin typeface="Times New Roman" panose="02020603050405020304" pitchFamily="18" charset="0"/>
                <a:cs typeface="Times New Roman" panose="02020603050405020304" pitchFamily="18" charset="0"/>
              </a:rPr>
              <a:t>câu</a:t>
            </a:r>
            <a:r>
              <a:rPr lang="en-US" sz="2400" dirty="0" smtClean="0">
                <a:solidFill>
                  <a:srgbClr val="000000"/>
                </a:solidFill>
                <a:effectLst/>
                <a:latin typeface="Times New Roman" panose="02020603050405020304" pitchFamily="18" charset="0"/>
                <a:cs typeface="Times New Roman" panose="02020603050405020304" pitchFamily="18" charset="0"/>
              </a:rPr>
              <a:t> "</a:t>
            </a:r>
            <a:r>
              <a:rPr lang="vi-VN" sz="2400" i="1" dirty="0" smtClean="0">
                <a:solidFill>
                  <a:srgbClr val="000000"/>
                </a:solidFill>
                <a:effectLst/>
                <a:latin typeface="Times New Roman" panose="02020603050405020304" pitchFamily="18" charset="0"/>
                <a:cs typeface="Times New Roman" panose="02020603050405020304" pitchFamily="18" charset="0"/>
              </a:rPr>
              <a:t>Làng thì yêu thật, nhưng làng theo Tây mất rồi thì phải thù".</a:t>
            </a:r>
            <a:r>
              <a:rPr lang="en-US" sz="2400" i="1" dirty="0" smtClean="0">
                <a:solidFill>
                  <a:srgbClr val="000000"/>
                </a:solidFill>
                <a:effectLst/>
                <a:latin typeface="Times New Roman" panose="02020603050405020304" pitchFamily="18" charset="0"/>
                <a:cs typeface="Times New Roman" panose="02020603050405020304" pitchFamily="18" charset="0"/>
              </a:rPr>
              <a:t>?</a:t>
            </a:r>
            <a:endParaRPr lang="en-US" sz="2400" i="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143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1221"/>
            <a:ext cx="12192000" cy="6494085"/>
          </a:xfrm>
          <a:prstGeom prst="rect">
            <a:avLst/>
          </a:prstGeom>
        </p:spPr>
        <p:txBody>
          <a:bodyPr wrap="square">
            <a:spAutoFit/>
          </a:bodyPr>
          <a:lstStyle/>
          <a:p>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hỏi</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b="1" i="1" dirty="0" err="1">
                <a:latin typeface="Times New Roman" panose="02020603050405020304" pitchFamily="18" charset="0"/>
                <a:cs typeface="Times New Roman" panose="02020603050405020304" pitchFamily="18" charset="0"/>
              </a:rPr>
              <a:t>Nhìn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lũ</a:t>
            </a:r>
            <a:r>
              <a:rPr lang="en-US" sz="3200" b="1" i="1" dirty="0">
                <a:latin typeface="Times New Roman" panose="02020603050405020304" pitchFamily="18" charset="0"/>
                <a:cs typeface="Times New Roman" panose="02020603050405020304" pitchFamily="18" charset="0"/>
              </a:rPr>
              <a:t> con, </a:t>
            </a:r>
            <a:r>
              <a:rPr lang="en-US" sz="3200" b="1" i="1" dirty="0" err="1">
                <a:latin typeface="Times New Roman" panose="02020603050405020304" pitchFamily="18" charset="0"/>
                <a:cs typeface="Times New Roman" panose="02020603050405020304" pitchFamily="18" charset="0"/>
              </a:rPr>
              <a:t>tủi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thân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nước</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mắt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ông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lão</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cứ</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giàn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ra.</a:t>
            </a:r>
            <a:r>
              <a:rPr lang="en-US" sz="3200" b="1" i="1" dirty="0">
                <a:latin typeface="Times New Roman" panose="02020603050405020304" pitchFamily="18" charset="0"/>
                <a:cs typeface="Times New Roman" panose="02020603050405020304" pitchFamily="18" charset="0"/>
              </a:rPr>
              <a:t>(2) </a:t>
            </a:r>
            <a:r>
              <a:rPr lang="en-US" sz="3200" b="1" i="1" dirty="0" err="1">
                <a:latin typeface="Times New Roman" panose="02020603050405020304" pitchFamily="18" charset="0"/>
                <a:cs typeface="Times New Roman" panose="02020603050405020304" pitchFamily="18" charset="0"/>
              </a:rPr>
              <a:t>Chúng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nó</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cũng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là</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trẻ</a:t>
            </a:r>
            <a:r>
              <a:rPr lang="en-US" sz="3200" b="1" i="1" dirty="0">
                <a:latin typeface="Times New Roman" panose="02020603050405020304" pitchFamily="18" charset="0"/>
                <a:cs typeface="Times New Roman" panose="02020603050405020304" pitchFamily="18" charset="0"/>
              </a:rPr>
              <a:t> con </a:t>
            </a:r>
            <a:r>
              <a:rPr lang="en-US" sz="3200" b="1" i="1" dirty="0" err="1">
                <a:latin typeface="Times New Roman" panose="02020603050405020304" pitchFamily="18" charset="0"/>
                <a:cs typeface="Times New Roman" panose="02020603050405020304" pitchFamily="18" charset="0"/>
              </a:rPr>
              <a:t>làng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Việt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gian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đấy</a:t>
            </a:r>
            <a:r>
              <a:rPr lang="en-US" sz="3200" b="1" i="1" dirty="0">
                <a:latin typeface="Times New Roman" panose="02020603050405020304" pitchFamily="18" charset="0"/>
                <a:cs typeface="Times New Roman" panose="02020603050405020304" pitchFamily="18" charset="0"/>
              </a:rPr>
              <a:t> ư ? (3) </a:t>
            </a:r>
            <a:r>
              <a:rPr lang="en-US" sz="3200" b="1" i="1" dirty="0" err="1">
                <a:latin typeface="Times New Roman" panose="02020603050405020304" pitchFamily="18" charset="0"/>
                <a:cs typeface="Times New Roman" panose="02020603050405020304" pitchFamily="18" charset="0"/>
              </a:rPr>
              <a:t>Chúng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nó</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cũng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bị</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người</a:t>
            </a:r>
            <a:r>
              <a:rPr lang="en-US" sz="3200" b="1" i="1" dirty="0">
                <a:latin typeface="Times New Roman" panose="02020603050405020304" pitchFamily="18" charset="0"/>
                <a:cs typeface="Times New Roman" panose="02020603050405020304" pitchFamily="18" charset="0"/>
              </a:rPr>
              <a:t> ta </a:t>
            </a:r>
            <a:r>
              <a:rPr lang="en-US" sz="3200" b="1" i="1" dirty="0" err="1">
                <a:latin typeface="Times New Roman" panose="02020603050405020304" pitchFamily="18" charset="0"/>
                <a:cs typeface="Times New Roman" panose="02020603050405020304" pitchFamily="18" charset="0"/>
              </a:rPr>
              <a:t>rẻ</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rúng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hắt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hủi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đấy</a:t>
            </a:r>
            <a:r>
              <a:rPr lang="en-US" sz="3200" b="1" i="1" dirty="0">
                <a:latin typeface="Times New Roman" panose="02020603050405020304" pitchFamily="18" charset="0"/>
                <a:cs typeface="Times New Roman" panose="02020603050405020304" pitchFamily="18" charset="0"/>
              </a:rPr>
              <a:t> ư ? (4) </a:t>
            </a:r>
            <a:r>
              <a:rPr lang="en-US" sz="3200" b="1" i="1" dirty="0" err="1">
                <a:latin typeface="Times New Roman" panose="02020603050405020304" pitchFamily="18" charset="0"/>
                <a:cs typeface="Times New Roman" panose="02020603050405020304" pitchFamily="18" charset="0"/>
              </a:rPr>
              <a:t>Khốn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nạn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bằng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ấy</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tuổi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đầu</a:t>
            </a:r>
            <a:r>
              <a:rPr lang="en-US" sz="3200" b="1" i="1" dirty="0">
                <a:latin typeface="Times New Roman" panose="02020603050405020304" pitchFamily="18" charset="0"/>
                <a:cs typeface="Times New Roman" panose="02020603050405020304" pitchFamily="18" charset="0"/>
              </a:rPr>
              <a:t> …(5) </a:t>
            </a:r>
            <a:r>
              <a:rPr lang="en-US" sz="3200" b="1" i="1" dirty="0" err="1">
                <a:latin typeface="Times New Roman" panose="02020603050405020304" pitchFamily="18" charset="0"/>
                <a:cs typeface="Times New Roman" panose="02020603050405020304" pitchFamily="18" charset="0"/>
              </a:rPr>
              <a:t>Ông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lão</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nắm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chặt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hai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tay</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lại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mà</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rít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lên</a:t>
            </a:r>
            <a:r>
              <a:rPr lang="en-US" sz="3200" b="1" i="1" dirty="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a:p>
            <a:r>
              <a:rPr lang="en-US" sz="3200" b="1" i="1" dirty="0">
                <a:latin typeface="Times New Roman" panose="02020603050405020304" pitchFamily="18" charset="0"/>
                <a:cs typeface="Times New Roman" panose="02020603050405020304" pitchFamily="18" charset="0"/>
              </a:rPr>
              <a:t>-(6) </a:t>
            </a:r>
            <a:r>
              <a:rPr lang="en-US" sz="3200" b="1" i="1" dirty="0" err="1">
                <a:latin typeface="Times New Roman" panose="02020603050405020304" pitchFamily="18" charset="0"/>
                <a:cs typeface="Times New Roman" panose="02020603050405020304" pitchFamily="18" charset="0"/>
              </a:rPr>
              <a:t>Chúng</a:t>
            </a:r>
            <a:r>
              <a:rPr lang="en-US" sz="3200" b="1" i="1" dirty="0">
                <a:latin typeface="Times New Roman" panose="02020603050405020304" pitchFamily="18" charset="0"/>
                <a:cs typeface="Times New Roman" panose="02020603050405020304" pitchFamily="18" charset="0"/>
              </a:rPr>
              <a:t> bay </a:t>
            </a:r>
            <a:r>
              <a:rPr lang="en-US" sz="3200" b="1" i="1" dirty="0" err="1">
                <a:latin typeface="Times New Roman" panose="02020603050405020304" pitchFamily="18" charset="0"/>
                <a:cs typeface="Times New Roman" panose="02020603050405020304" pitchFamily="18" charset="0"/>
              </a:rPr>
              <a:t>ăn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miếng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cơm</a:t>
            </a:r>
            <a:r>
              <a:rPr lang="en-US" sz="3200" b="1" i="1" dirty="0">
                <a:latin typeface="Times New Roman" panose="02020603050405020304" pitchFamily="18" charset="0"/>
                <a:cs typeface="Times New Roman" panose="02020603050405020304" pitchFamily="18" charset="0"/>
              </a:rPr>
              <a:t> hay </a:t>
            </a:r>
            <a:r>
              <a:rPr lang="en-US" sz="3200" b="1" i="1" dirty="0" err="1">
                <a:latin typeface="Times New Roman" panose="02020603050405020304" pitchFamily="18" charset="0"/>
                <a:cs typeface="Times New Roman" panose="02020603050405020304" pitchFamily="18" charset="0"/>
              </a:rPr>
              <a:t>miếng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gì</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vào</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mồm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mà</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làm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cái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giống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Việt</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gian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bán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nước</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để</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nhục</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nhã</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thế</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này</a:t>
            </a:r>
            <a:r>
              <a:rPr lang="en-US" sz="3200" b="1" i="1" dirty="0" smtClean="0">
                <a:latin typeface="Times New Roman" panose="02020603050405020304" pitchFamily="18" charset="0"/>
                <a:cs typeface="Times New Roman" panose="02020603050405020304" pitchFamily="18" charset="0"/>
              </a:rPr>
              <a:t>.</a:t>
            </a:r>
          </a:p>
          <a:p>
            <a:endParaRPr lang="en-US" sz="3200" b="1" dirty="0">
              <a:latin typeface="Times New Roman" panose="02020603050405020304" pitchFamily="18" charset="0"/>
              <a:cs typeface="Times New Roman" panose="02020603050405020304" pitchFamily="18" charset="0"/>
            </a:endParaRPr>
          </a:p>
          <a:p>
            <a:r>
              <a:rPr lang="en-US" sz="3200" b="1" dirty="0" err="1" smtClean="0">
                <a:latin typeface="Times New Roman" panose="02020603050405020304" pitchFamily="18" charset="0"/>
                <a:cs typeface="Times New Roman" panose="02020603050405020304" pitchFamily="18" charset="0"/>
              </a:rPr>
              <a:t>Câu</a:t>
            </a:r>
            <a:r>
              <a:rPr lang="en-US" sz="3200" b="1" dirty="0" smtClean="0">
                <a:latin typeface="Times New Roman" panose="02020603050405020304" pitchFamily="18" charset="0"/>
                <a:cs typeface="Times New Roman" panose="02020603050405020304" pitchFamily="18" charset="0"/>
              </a:rPr>
              <a:t> 1:</a:t>
            </a:r>
            <a:r>
              <a:rPr lang="en-US" sz="3200" dirty="0" smtClean="0">
                <a:latin typeface="Times New Roman" panose="02020603050405020304" pitchFamily="18" charset="0"/>
                <a:cs typeface="Times New Roman" panose="02020603050405020304" pitchFamily="18" charset="0"/>
              </a:rPr>
              <a:t>Cho</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Ai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p>
          <a:p>
            <a:r>
              <a:rPr lang="en-US" sz="3200" b="1" dirty="0" err="1" smtClean="0">
                <a:latin typeface="Times New Roman" panose="02020603050405020304" pitchFamily="18" charset="0"/>
                <a:cs typeface="Times New Roman" panose="02020603050405020304" pitchFamily="18" charset="0"/>
              </a:rPr>
              <a:t>Câu</a:t>
            </a:r>
            <a:r>
              <a:rPr lang="en-US" sz="3200" b="1" dirty="0" smtClean="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sao</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nhìn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lũ</a:t>
            </a:r>
            <a:r>
              <a:rPr lang="en-US" sz="3200" i="1" dirty="0">
                <a:latin typeface="Times New Roman" panose="02020603050405020304" pitchFamily="18" charset="0"/>
                <a:cs typeface="Times New Roman" panose="02020603050405020304" pitchFamily="18" charset="0"/>
              </a:rPr>
              <a:t> con”, “ </a:t>
            </a:r>
            <a:r>
              <a:rPr lang="en-US" sz="3200" i="1" dirty="0" err="1">
                <a:latin typeface="Times New Roman" panose="02020603050405020304" pitchFamily="18" charset="0"/>
                <a:cs typeface="Times New Roman" panose="02020603050405020304" pitchFamily="18" charset="0"/>
              </a:rPr>
              <a:t>nước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cứ</a:t>
            </a:r>
            <a:r>
              <a:rPr lang="en-US" sz="3200" dirty="0">
                <a:latin typeface="Times New Roman" panose="02020603050405020304" pitchFamily="18" charset="0"/>
                <a:cs typeface="Times New Roman" panose="02020603050405020304" pitchFamily="18" charset="0"/>
              </a:rPr>
              <a:t> “ </a:t>
            </a:r>
            <a:r>
              <a:rPr lang="en-US" sz="3200" i="1" dirty="0" err="1">
                <a:latin typeface="Times New Roman" panose="02020603050405020304" pitchFamily="18" charset="0"/>
                <a:cs typeface="Times New Roman" panose="02020603050405020304" pitchFamily="18" charset="0"/>
              </a:rPr>
              <a:t>giàn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a:t>
            </a:r>
          </a:p>
          <a:p>
            <a:r>
              <a:rPr lang="en-US" sz="3200" b="1" dirty="0" err="1" smtClean="0">
                <a:latin typeface="Times New Roman" panose="02020603050405020304" pitchFamily="18" charset="0"/>
                <a:cs typeface="Times New Roman" panose="02020603050405020304" pitchFamily="18" charset="0"/>
              </a:rPr>
              <a:t>Câu</a:t>
            </a:r>
            <a:r>
              <a:rPr lang="en-US" sz="3200" b="1" dirty="0" smtClean="0">
                <a:latin typeface="Times New Roman" panose="02020603050405020304" pitchFamily="18" charset="0"/>
                <a:cs typeface="Times New Roman" panose="02020603050405020304" pitchFamily="18" charset="0"/>
              </a:rPr>
              <a:t> 3</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nội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p>
        </p:txBody>
      </p:sp>
      <p:sp>
        <p:nvSpPr>
          <p:cNvPr id="5" name="Rectangle 4"/>
          <p:cNvSpPr/>
          <p:nvPr/>
        </p:nvSpPr>
        <p:spPr>
          <a:xfrm>
            <a:off x="2923505" y="0"/>
            <a:ext cx="4597134" cy="652486"/>
          </a:xfrm>
          <a:prstGeom prst="rect">
            <a:avLst/>
          </a:prstGeom>
        </p:spPr>
        <p:txBody>
          <a:bodyPr wrap="square">
            <a:spAutoFit/>
          </a:bodyPr>
          <a:lstStyle/>
          <a:p>
            <a:pPr algn="ctr">
              <a:lnSpc>
                <a:spcPct val="130000"/>
              </a:lnSpc>
              <a:spcAft>
                <a:spcPts val="1000"/>
              </a:spcAft>
            </a:pPr>
            <a:r>
              <a:rPr lang="en-US" sz="2800" b="1" dirty="0">
                <a:solidFill>
                  <a:srgbClr val="FF0000"/>
                </a:solidFill>
                <a:latin typeface="Times New Roman" panose="02020603050405020304" pitchFamily="18" charset="0"/>
                <a:ea typeface="Calibri" panose="020F0502020204030204" pitchFamily="34" charset="0"/>
              </a:rPr>
              <a:t>PHIẾU HỌC TẬP SỐ </a:t>
            </a:r>
            <a:r>
              <a:rPr lang="en-US" sz="2800" b="1" dirty="0" smtClean="0">
                <a:solidFill>
                  <a:srgbClr val="FF0000"/>
                </a:solidFill>
                <a:latin typeface="Times New Roman" panose="02020603050405020304" pitchFamily="18" charset="0"/>
                <a:ea typeface="Calibri" panose="020F0502020204030204" pitchFamily="34" charset="0"/>
              </a:rPr>
              <a:t>3</a:t>
            </a:r>
            <a:endParaRPr lang="en-US" sz="2800" dirty="0">
              <a:solidFill>
                <a:srgbClr val="FF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66245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0080" cy="6858000"/>
          </a:xfrm>
        </p:spPr>
        <p:txBody>
          <a:bodyPr>
            <a:noAutofit/>
          </a:bodyPr>
          <a:lstStyle/>
          <a:p>
            <a:pPr marL="0" indent="0" fontAlgn="base">
              <a:buNone/>
            </a:pPr>
            <a:r>
              <a:rPr lang="en-US" sz="3600" b="1" dirty="0" err="1">
                <a:latin typeface=".VnTime" panose="020B7200000000000000" pitchFamily="34" charset="0"/>
              </a:rPr>
              <a:t>C©u</a:t>
            </a:r>
            <a:r>
              <a:rPr lang="en-US" sz="3600" b="1" dirty="0">
                <a:latin typeface=".VnTime" panose="020B7200000000000000" pitchFamily="34" charset="0"/>
              </a:rPr>
              <a:t> </a:t>
            </a:r>
            <a:r>
              <a:rPr lang="en-US" sz="3600" b="1" dirty="0" smtClean="0">
                <a:latin typeface=".VnTime" panose="020B7200000000000000" pitchFamily="34" charset="0"/>
              </a:rPr>
              <a:t>14:  </a:t>
            </a:r>
            <a:r>
              <a:rPr lang="en-US" sz="3600" b="1" dirty="0" smtClean="0">
                <a:latin typeface="Times New Roman" panose="02020603050405020304" pitchFamily="18" charset="0"/>
                <a:cs typeface="Times New Roman" panose="02020603050405020304" pitchFamily="18" charset="0"/>
              </a:rPr>
              <a:t>(SÔT/ 78)</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marL="0" lvl="0" indent="0">
              <a:buNone/>
            </a:pPr>
            <a:r>
              <a:rPr lang="en-US" sz="3600" dirty="0" smtClean="0">
                <a:latin typeface=".VnTime" panose="020B7200000000000000" pitchFamily="34" charset="0"/>
              </a:rPr>
              <a:t>a. </a:t>
            </a:r>
            <a:r>
              <a:rPr lang="en-US" sz="3600" dirty="0" err="1" smtClean="0">
                <a:latin typeface=".VnTime" panose="020B7200000000000000" pitchFamily="34" charset="0"/>
              </a:rPr>
              <a:t>X¸c</a:t>
            </a:r>
            <a:r>
              <a:rPr lang="en-US" sz="3600" dirty="0" smtClean="0">
                <a:latin typeface=".VnTime" panose="020B7200000000000000" pitchFamily="34" charset="0"/>
              </a:rPr>
              <a:t> </a:t>
            </a:r>
            <a:r>
              <a:rPr lang="en-US" sz="3600" dirty="0">
                <a:latin typeface=".VnTime" panose="020B7200000000000000" pitchFamily="34" charset="0"/>
              </a:rPr>
              <a:t>®</a:t>
            </a:r>
            <a:r>
              <a:rPr lang="en-US" sz="3600" dirty="0" err="1">
                <a:latin typeface=".VnTime" panose="020B7200000000000000" pitchFamily="34" charset="0"/>
              </a:rPr>
              <a:t>Þnh</a:t>
            </a:r>
            <a:r>
              <a:rPr lang="en-US" sz="3600" dirty="0">
                <a:latin typeface=".VnTime" panose="020B7200000000000000" pitchFamily="34" charset="0"/>
              </a:rPr>
              <a:t> </a:t>
            </a:r>
            <a:r>
              <a:rPr lang="en-US" sz="3600" dirty="0" err="1">
                <a:latin typeface=".VnTime" panose="020B7200000000000000" pitchFamily="34" charset="0"/>
              </a:rPr>
              <a:t>kiÓu</a:t>
            </a:r>
            <a:r>
              <a:rPr lang="en-US" sz="3600" dirty="0">
                <a:latin typeface=".VnTime" panose="020B7200000000000000" pitchFamily="34" charset="0"/>
              </a:rPr>
              <a:t> </a:t>
            </a:r>
            <a:r>
              <a:rPr lang="en-US" sz="3600" dirty="0" err="1">
                <a:latin typeface=".VnTime" panose="020B7200000000000000" pitchFamily="34" charset="0"/>
              </a:rPr>
              <a:t>c©u</a:t>
            </a:r>
            <a:r>
              <a:rPr lang="en-US" sz="3600" dirty="0">
                <a:latin typeface=".VnTime" panose="020B7200000000000000" pitchFamily="34" charset="0"/>
              </a:rPr>
              <a:t> </a:t>
            </a:r>
            <a:r>
              <a:rPr lang="en-US" sz="3600" dirty="0" err="1">
                <a:latin typeface=".VnTime" panose="020B7200000000000000" pitchFamily="34" charset="0"/>
              </a:rPr>
              <a:t>ph©n</a:t>
            </a:r>
            <a:r>
              <a:rPr lang="en-US" sz="3600" dirty="0">
                <a:latin typeface=".VnTime" panose="020B7200000000000000" pitchFamily="34" charset="0"/>
              </a:rPr>
              <a:t> lo¹i </a:t>
            </a:r>
            <a:r>
              <a:rPr lang="en-US" sz="3600" dirty="0" err="1">
                <a:latin typeface=".VnTime" panose="020B7200000000000000" pitchFamily="34" charset="0"/>
              </a:rPr>
              <a:t>theo</a:t>
            </a:r>
            <a:r>
              <a:rPr lang="en-US" sz="3600" dirty="0">
                <a:latin typeface=".VnTime" panose="020B7200000000000000" pitchFamily="34" charset="0"/>
              </a:rPr>
              <a:t> </a:t>
            </a:r>
            <a:r>
              <a:rPr lang="en-US" sz="3600" dirty="0" err="1">
                <a:latin typeface=".VnTime" panose="020B7200000000000000" pitchFamily="34" charset="0"/>
              </a:rPr>
              <a:t>môc</a:t>
            </a:r>
            <a:r>
              <a:rPr lang="en-US" sz="3600" dirty="0">
                <a:latin typeface=".VnTime" panose="020B7200000000000000" pitchFamily="34" charset="0"/>
              </a:rPr>
              <a:t> ®</a:t>
            </a:r>
            <a:r>
              <a:rPr lang="en-US" sz="3600" dirty="0" err="1">
                <a:latin typeface=".VnTime" panose="020B7200000000000000" pitchFamily="34" charset="0"/>
              </a:rPr>
              <a:t>Ých</a:t>
            </a:r>
            <a:r>
              <a:rPr lang="en-US" sz="3600" dirty="0">
                <a:latin typeface=".VnTime" panose="020B7200000000000000" pitchFamily="34" charset="0"/>
              </a:rPr>
              <a:t> </a:t>
            </a:r>
            <a:r>
              <a:rPr lang="en-US" sz="3600" dirty="0" err="1">
                <a:latin typeface=".VnTime" panose="020B7200000000000000" pitchFamily="34" charset="0"/>
              </a:rPr>
              <a:t>nãi</a:t>
            </a:r>
            <a:r>
              <a:rPr lang="en-US" sz="3600" dirty="0">
                <a:latin typeface=".VnTime" panose="020B7200000000000000" pitchFamily="34" charset="0"/>
              </a:rPr>
              <a:t> </a:t>
            </a:r>
            <a:r>
              <a:rPr lang="en-US" sz="3600" dirty="0" err="1">
                <a:latin typeface=".VnTime" panose="020B7200000000000000" pitchFamily="34" charset="0"/>
              </a:rPr>
              <a:t>cña</a:t>
            </a:r>
            <a:r>
              <a:rPr lang="en-US" sz="3600" dirty="0">
                <a:latin typeface=".VnTime" panose="020B7200000000000000" pitchFamily="34" charset="0"/>
              </a:rPr>
              <a:t> 2 </a:t>
            </a:r>
            <a:r>
              <a:rPr lang="en-US" sz="3600" dirty="0" err="1">
                <a:latin typeface=".VnTime" panose="020B7200000000000000" pitchFamily="34" charset="0"/>
              </a:rPr>
              <a:t>c©u</a:t>
            </a:r>
            <a:r>
              <a:rPr lang="en-US" sz="3600" dirty="0">
                <a:latin typeface=".VnTime" panose="020B7200000000000000" pitchFamily="34" charset="0"/>
              </a:rPr>
              <a:t> </a:t>
            </a:r>
            <a:r>
              <a:rPr lang="en-US" sz="3600" dirty="0" err="1">
                <a:latin typeface=".VnTime" panose="020B7200000000000000" pitchFamily="34" charset="0"/>
              </a:rPr>
              <a:t>v¨n</a:t>
            </a:r>
            <a:r>
              <a:rPr lang="en-US" sz="3600" dirty="0">
                <a:latin typeface=".VnTime" panose="020B7200000000000000" pitchFamily="34" charset="0"/>
              </a:rPr>
              <a:t>:</a:t>
            </a:r>
          </a:p>
          <a:p>
            <a:pPr marL="0" indent="0">
              <a:buNone/>
            </a:pPr>
            <a:r>
              <a:rPr lang="pt-BR" sz="3600" dirty="0" smtClean="0">
                <a:latin typeface=".VnTime" panose="020B7200000000000000" pitchFamily="34" charset="0"/>
              </a:rPr>
              <a:t>- </a:t>
            </a:r>
            <a:r>
              <a:rPr lang="pt-BR" sz="3600" b="1" dirty="0" smtClean="0">
                <a:latin typeface=".VnTime" panose="020B7200000000000000" pitchFamily="34" charset="0"/>
              </a:rPr>
              <a:t>§</a:t>
            </a:r>
            <a:r>
              <a:rPr lang="pt-BR" sz="3600" b="1" dirty="0">
                <a:latin typeface=".VnTime" panose="020B7200000000000000" pitchFamily="34" charset="0"/>
              </a:rPr>
              <a:t>èt nh½n</a:t>
            </a:r>
            <a:r>
              <a:rPr lang="pt-BR" sz="3600" dirty="0">
                <a:latin typeface=".VnTime" panose="020B7200000000000000" pitchFamily="34" charset="0"/>
              </a:rPr>
              <a:t>!( C©u ®Æc biÖt.)</a:t>
            </a:r>
            <a:endParaRPr lang="en-US" sz="3600" dirty="0">
              <a:latin typeface=".VnTime" panose="020B7200000000000000" pitchFamily="34" charset="0"/>
            </a:endParaRPr>
          </a:p>
          <a:p>
            <a:pPr marL="0" indent="0">
              <a:buNone/>
            </a:pPr>
            <a:r>
              <a:rPr lang="pt-BR" sz="3600" dirty="0">
                <a:latin typeface=".VnTime" panose="020B7200000000000000" pitchFamily="34" charset="0"/>
              </a:rPr>
              <a:t> </a:t>
            </a:r>
            <a:r>
              <a:rPr lang="en-US" sz="3600" dirty="0" smtClean="0">
                <a:latin typeface=".VnTime" panose="020B7200000000000000" pitchFamily="34" charset="0"/>
              </a:rPr>
              <a:t>-</a:t>
            </a:r>
            <a:r>
              <a:rPr lang="en-US" sz="3600" b="1" dirty="0" err="1">
                <a:latin typeface=".VnTime" panose="020B7200000000000000" pitchFamily="34" charset="0"/>
              </a:rPr>
              <a:t>L¸o</a:t>
            </a:r>
            <a:r>
              <a:rPr lang="en-US" sz="3600" dirty="0">
                <a:latin typeface=".VnTime" panose="020B7200000000000000" pitchFamily="34" charset="0"/>
              </a:rPr>
              <a:t>.(</a:t>
            </a:r>
            <a:r>
              <a:rPr lang="pt-BR" sz="3600" dirty="0">
                <a:latin typeface=".VnTime" panose="020B7200000000000000" pitchFamily="34" charset="0"/>
              </a:rPr>
              <a:t> C©u ®Æc biÖt.)</a:t>
            </a:r>
            <a:endParaRPr lang="en-US" sz="3600" dirty="0">
              <a:latin typeface=".VnTime" panose="020B7200000000000000" pitchFamily="34" charset="0"/>
            </a:endParaRPr>
          </a:p>
          <a:p>
            <a:pPr marL="0" indent="0" algn="just">
              <a:buNone/>
            </a:pPr>
            <a:r>
              <a:rPr lang="pt-BR" sz="3600" dirty="0">
                <a:latin typeface=".VnTime" panose="020B7200000000000000" pitchFamily="34" charset="0"/>
              </a:rPr>
              <a:t>b</a:t>
            </a:r>
            <a:r>
              <a:rPr lang="pt-BR" sz="3600" dirty="0" smtClean="0">
                <a:latin typeface=".VnTime" panose="020B7200000000000000" pitchFamily="34" charset="0"/>
              </a:rPr>
              <a:t>. Lµng </a:t>
            </a:r>
            <a:r>
              <a:rPr lang="pt-BR" sz="3600" dirty="0">
                <a:latin typeface=".VnTime" panose="020B7200000000000000" pitchFamily="34" charset="0"/>
              </a:rPr>
              <a:t>bÞ ®èt nh½n, nhµ bÞ ch¸y s¹ch mµ «ng Hai l¹i “</a:t>
            </a:r>
            <a:r>
              <a:rPr lang="pt-BR" sz="3600" i="1" dirty="0">
                <a:latin typeface=".VnTime" panose="020B7200000000000000" pitchFamily="34" charset="0"/>
              </a:rPr>
              <a:t>móa tay khoe c¸i tin Êy víi mäi </a:t>
            </a:r>
            <a:r>
              <a:rPr lang="pt-BR" sz="3600" i="1" dirty="0" smtClean="0">
                <a:latin typeface=".VnTime" panose="020B7200000000000000" pitchFamily="34" charset="0"/>
              </a:rPr>
              <a:t>ng­</a:t>
            </a:r>
            <a:r>
              <a:rPr lang="pt-BR" sz="3600" i="1" dirty="0" smtClean="0">
                <a:latin typeface="Times New Roman" panose="02020603050405020304" pitchFamily="18" charset="0"/>
                <a:cs typeface="Times New Roman" panose="02020603050405020304" pitchFamily="18" charset="0"/>
              </a:rPr>
              <a:t>ư</a:t>
            </a:r>
            <a:r>
              <a:rPr lang="pt-BR" sz="3600" i="1" dirty="0" smtClean="0">
                <a:latin typeface=".VnTime" panose="020B7200000000000000" pitchFamily="34" charset="0"/>
              </a:rPr>
              <a:t>êi</a:t>
            </a:r>
            <a:r>
              <a:rPr lang="pt-BR" sz="3600" dirty="0">
                <a:latin typeface=".VnTime" panose="020B7200000000000000" pitchFamily="34" charset="0"/>
              </a:rPr>
              <a:t>?” v</a:t>
            </a:r>
            <a:r>
              <a:rPr lang="pt-BR" sz="3600" dirty="0" smtClean="0">
                <a:latin typeface=".VnTime" panose="020B7200000000000000" pitchFamily="34" charset="0"/>
              </a:rPr>
              <a:t>×: Nh÷ng </a:t>
            </a:r>
            <a:r>
              <a:rPr lang="pt-BR" sz="3600" dirty="0">
                <a:latin typeface=".VnTime" panose="020B7200000000000000" pitchFamily="34" charset="0"/>
              </a:rPr>
              <a:t>tin “</a:t>
            </a:r>
            <a:r>
              <a:rPr lang="pt-BR" sz="3600" i="1" dirty="0">
                <a:latin typeface=".VnTime" panose="020B7200000000000000" pitchFamily="34" charset="0"/>
              </a:rPr>
              <a:t>d÷ </a:t>
            </a:r>
            <a:r>
              <a:rPr lang="pt-BR" sz="3600" dirty="0">
                <a:latin typeface=".VnTime" panose="020B7200000000000000" pitchFamily="34" charset="0"/>
              </a:rPr>
              <a:t>“®ã lµ b»ng chøng cho sù trong s¹ch cña lµng chî DÇu; gi¶i táa cho «ng Hai mäi nçi hoang mang, tñi thÑn, ®au ®ín, lo sî, day døt...khi nghe tin ®ån quª h</a:t>
            </a:r>
            <a:r>
              <a:rPr lang="en-US" sz="3600" dirty="0">
                <a:latin typeface=".VnTime" panose="020B7200000000000000" pitchFamily="34" charset="0"/>
              </a:rPr>
              <a:t>ư</a:t>
            </a:r>
            <a:r>
              <a:rPr lang="pt-BR" sz="3600" dirty="0">
                <a:latin typeface=".VnTime" panose="020B7200000000000000" pitchFamily="34" charset="0"/>
              </a:rPr>
              <a:t>­¬ng m×nh theo giÆc</a:t>
            </a:r>
            <a:r>
              <a:rPr lang="pt-BR" sz="3600" dirty="0" smtClean="0">
                <a:latin typeface=".VnTime" panose="020B7200000000000000" pitchFamily="34" charset="0"/>
              </a:rPr>
              <a:t>.</a:t>
            </a:r>
          </a:p>
          <a:p>
            <a:pPr marL="0" indent="0" algn="just">
              <a:buNone/>
            </a:pPr>
            <a:r>
              <a:rPr lang="pt-BR" sz="3600" dirty="0">
                <a:latin typeface=".VnTime" panose="020B7200000000000000" pitchFamily="34" charset="0"/>
              </a:rPr>
              <a:t>c. Hµnh ®éng khoe lµng thÓ hiÖn phÈm chÊt cña «ng Hai: T×nh c¶m g¾n bã m¸u thÞt víi quª h­</a:t>
            </a:r>
            <a:r>
              <a:rPr lang="en-US" sz="3600" dirty="0">
                <a:latin typeface=".VnTime" panose="020B7200000000000000" pitchFamily="34" charset="0"/>
              </a:rPr>
              <a:t>ư</a:t>
            </a:r>
            <a:r>
              <a:rPr lang="pt-BR" sz="3600" dirty="0">
                <a:latin typeface=".VnTime" panose="020B7200000000000000" pitchFamily="34" charset="0"/>
              </a:rPr>
              <a:t>¬ng, t×nh yªu ®Êt </a:t>
            </a:r>
            <a:r>
              <a:rPr lang="pt-BR" sz="3600" dirty="0" smtClean="0">
                <a:latin typeface=".VnTime" panose="020B7200000000000000" pitchFamily="34" charset="0"/>
              </a:rPr>
              <a:t>nư­íc</a:t>
            </a:r>
            <a:r>
              <a:rPr lang="pt-BR" sz="3600" dirty="0">
                <a:latin typeface=".VnTime" panose="020B7200000000000000" pitchFamily="34" charset="0"/>
              </a:rPr>
              <a:t>, lßng tù träng ..</a:t>
            </a:r>
            <a:endParaRPr lang="en-US" sz="3600" dirty="0">
              <a:latin typeface=".VnTime" panose="020B7200000000000000" pitchFamily="34" charset="0"/>
            </a:endParaRPr>
          </a:p>
          <a:p>
            <a:pPr marL="0" indent="0" algn="just">
              <a:buNone/>
            </a:pPr>
            <a:endParaRPr lang="en-US" sz="3600" dirty="0">
              <a:latin typeface=".VnTime" panose="020B7200000000000000" pitchFamily="34" charset="0"/>
            </a:endParaRPr>
          </a:p>
        </p:txBody>
      </p:sp>
    </p:spTree>
    <p:extLst>
      <p:ext uri="{BB962C8B-B14F-4D97-AF65-F5344CB8AC3E}">
        <p14:creationId xmlns:p14="http://schemas.microsoft.com/office/powerpoint/2010/main" val="406078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 y="0"/>
            <a:ext cx="12189823" cy="4351338"/>
          </a:xfrm>
        </p:spPr>
        <p:txBody>
          <a:bodyPr>
            <a:noAutofit/>
          </a:bodyPr>
          <a:lstStyle/>
          <a:p>
            <a:pPr marL="0" indent="0" algn="just">
              <a:buNone/>
            </a:pPr>
            <a:r>
              <a:rPr lang="pt-BR" sz="2500" dirty="0">
                <a:latin typeface="Times New Roman" panose="02020603050405020304" pitchFamily="18" charset="0"/>
                <a:cs typeface="Times New Roman" panose="02020603050405020304" pitchFamily="18" charset="0"/>
              </a:rPr>
              <a:t>d</a:t>
            </a:r>
            <a:r>
              <a:rPr lang="pt-BR" sz="2500" dirty="0" smtClean="0">
                <a:latin typeface="Times New Roman" panose="02020603050405020304" pitchFamily="18" charset="0"/>
                <a:cs typeface="Times New Roman" panose="02020603050405020304" pitchFamily="18" charset="0"/>
              </a:rPr>
              <a:t>. </a:t>
            </a:r>
            <a:r>
              <a:rPr lang="pt-BR" sz="2500" b="1" dirty="0" smtClean="0">
                <a:latin typeface="Times New Roman" panose="02020603050405020304" pitchFamily="18" charset="0"/>
                <a:cs typeface="Times New Roman" panose="02020603050405020304" pitchFamily="18" charset="0"/>
              </a:rPr>
              <a:t>Viết đoạn văn  </a:t>
            </a:r>
            <a:r>
              <a:rPr lang="pt-BR" sz="2500" b="1" dirty="0">
                <a:latin typeface="Times New Roman" panose="02020603050405020304" pitchFamily="18" charset="0"/>
                <a:cs typeface="Times New Roman" panose="02020603050405020304" pitchFamily="18" charset="0"/>
              </a:rPr>
              <a:t>trình bày suy nghĩ về vẻ đẹp của người nông dân trong kháng chiến chống Pháp:</a:t>
            </a:r>
            <a:endParaRPr lang="en-US" sz="2500" b="1" dirty="0">
              <a:latin typeface="Times New Roman" panose="02020603050405020304" pitchFamily="18" charset="0"/>
              <a:cs typeface="Times New Roman" panose="02020603050405020304" pitchFamily="18" charset="0"/>
            </a:endParaRPr>
          </a:p>
          <a:p>
            <a:pPr marL="0" indent="0" algn="just">
              <a:buNone/>
            </a:pPr>
            <a:r>
              <a:rPr lang="pt-BR"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phẩm</a:t>
            </a:r>
            <a:r>
              <a:rPr lang="en-US" sz="2500" dirty="0">
                <a:latin typeface="Times New Roman" panose="02020603050405020304" pitchFamily="18" charset="0"/>
                <a:cs typeface="Times New Roman" panose="02020603050405020304" pitchFamily="18" charset="0"/>
              </a:rPr>
              <a:t> </a:t>
            </a:r>
            <a:r>
              <a:rPr lang="pt-BR" sz="2500" dirty="0">
                <a:latin typeface="Times New Roman" panose="02020603050405020304" pitchFamily="18" charset="0"/>
                <a:cs typeface="Times New Roman" panose="02020603050405020304" pitchFamily="18" charset="0"/>
              </a:rPr>
              <a:t>“</a:t>
            </a:r>
            <a:r>
              <a:rPr lang="pt-BR" sz="2500" i="1" dirty="0">
                <a:latin typeface="Times New Roman" panose="02020603050405020304" pitchFamily="18" charset="0"/>
                <a:cs typeface="Times New Roman" panose="02020603050405020304" pitchFamily="18" charset="0"/>
              </a:rPr>
              <a:t>L</a:t>
            </a:r>
            <a:r>
              <a:rPr lang="en-US" sz="2500" i="1" dirty="0" err="1">
                <a:latin typeface="Times New Roman" panose="02020603050405020304" pitchFamily="18" charset="0"/>
                <a:cs typeface="Times New Roman" panose="02020603050405020304" pitchFamily="18" charset="0"/>
              </a:rPr>
              <a:t>àng</a:t>
            </a:r>
            <a:r>
              <a:rPr lang="pt-BR" sz="2500" i="1" dirty="0">
                <a:latin typeface="Times New Roman" panose="02020603050405020304" pitchFamily="18" charset="0"/>
                <a:cs typeface="Times New Roman" panose="02020603050405020304" pitchFamily="18" charset="0"/>
              </a:rPr>
              <a:t>”</a:t>
            </a:r>
            <a:r>
              <a:rPr lang="en-US" sz="2500" i="1"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Kim </a:t>
            </a:r>
            <a:r>
              <a:rPr lang="en-US" sz="2500" dirty="0" err="1">
                <a:latin typeface="Times New Roman" panose="02020603050405020304" pitchFamily="18" charset="0"/>
                <a:cs typeface="Times New Roman" panose="02020603050405020304" pitchFamily="18" charset="0"/>
              </a:rPr>
              <a:t>Lân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chúng</a:t>
            </a:r>
            <a:r>
              <a:rPr lang="en-US" sz="2500" dirty="0">
                <a:latin typeface="Times New Roman" panose="02020603050405020304" pitchFamily="18" charset="0"/>
                <a:cs typeface="Times New Roman" panose="02020603050405020304" pitchFamily="18" charset="0"/>
              </a:rPr>
              <a:t> ta </a:t>
            </a:r>
            <a:r>
              <a:rPr lang="en-US" sz="2500" dirty="0" err="1">
                <a:latin typeface="Times New Roman" panose="02020603050405020304" pitchFamily="18" charset="0"/>
                <a:cs typeface="Times New Roman" panose="02020603050405020304" pitchFamily="18" charset="0"/>
              </a:rPr>
              <a:t>cái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nhìn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rõ</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nét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sống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Việt</a:t>
            </a:r>
            <a:r>
              <a:rPr lang="en-US" sz="2500" dirty="0">
                <a:latin typeface="Times New Roman" panose="02020603050405020304" pitchFamily="18" charset="0"/>
                <a:cs typeface="Times New Roman" panose="02020603050405020304" pitchFamily="18" charset="0"/>
              </a:rPr>
              <a:t> Nam </a:t>
            </a:r>
            <a:r>
              <a:rPr lang="en-US" sz="2500" dirty="0" err="1">
                <a:latin typeface="Times New Roman" panose="02020603050405020304" pitchFamily="18" charset="0"/>
                <a:cs typeface="Times New Roman" panose="02020603050405020304" pitchFamily="18" charset="0"/>
              </a:rPr>
              <a:t>khi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bị</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thực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Pháp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xâm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chiếm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Thông</a:t>
            </a:r>
            <a:r>
              <a:rPr lang="en-US" sz="2500" dirty="0">
                <a:latin typeface="Times New Roman" panose="02020603050405020304" pitchFamily="18" charset="0"/>
                <a:cs typeface="Times New Roman" panose="02020603050405020304" pitchFamily="18" charset="0"/>
              </a:rPr>
              <a:t> qua </a:t>
            </a:r>
            <a:r>
              <a:rPr lang="en-US" sz="2500" dirty="0" err="1">
                <a:latin typeface="Times New Roman" panose="02020603050405020304" pitchFamily="18" charset="0"/>
                <a:cs typeface="Times New Roman" panose="02020603050405020304" pitchFamily="18" charset="0"/>
              </a:rPr>
              <a:t>nhân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Hai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chúng</a:t>
            </a:r>
            <a:r>
              <a:rPr lang="en-US" sz="2500" dirty="0">
                <a:latin typeface="Times New Roman" panose="02020603050405020304" pitchFamily="18" charset="0"/>
                <a:cs typeface="Times New Roman" panose="02020603050405020304" pitchFamily="18" charset="0"/>
              </a:rPr>
              <a:t> ta </a:t>
            </a:r>
            <a:r>
              <a:rPr lang="en-US" sz="2500" dirty="0" err="1">
                <a:latin typeface="Times New Roman" panose="02020603050405020304" pitchFamily="18" charset="0"/>
                <a:cs typeface="Times New Roman" panose="02020603050405020304" pitchFamily="18" charset="0"/>
              </a:rPr>
              <a:t>thấy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được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tấm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lòng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yêu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nước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nói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riêng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nói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chung.Vốn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con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thực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chất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ngày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đầu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tiếp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xúc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vẫn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sự</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lẫm</a:t>
            </a:r>
            <a:r>
              <a:rPr lang="en-US" sz="2500" dirty="0">
                <a:latin typeface="Times New Roman" panose="02020603050405020304" pitchFamily="18" charset="0"/>
                <a:cs typeface="Times New Roman" panose="02020603050405020304" pitchFamily="18" charset="0"/>
              </a:rPr>
              <a:t> ban </a:t>
            </a:r>
            <a:r>
              <a:rPr lang="en-US" sz="2500" dirty="0" err="1">
                <a:latin typeface="Times New Roman" panose="02020603050405020304" pitchFamily="18" charset="0"/>
                <a:cs typeface="Times New Roman" panose="02020603050405020304" pitchFamily="18" charset="0"/>
              </a:rPr>
              <a:t>đầu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nhanh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chóng</a:t>
            </a:r>
            <a:r>
              <a:rPr lang="en-US" sz="2500" dirty="0">
                <a:latin typeface="Times New Roman" panose="02020603050405020304" pitchFamily="18" charset="0"/>
                <a:cs typeface="Times New Roman" panose="02020603050405020304" pitchFamily="18" charset="0"/>
              </a:rPr>
              <a:t> tan </a:t>
            </a:r>
            <a:r>
              <a:rPr lang="en-US" sz="2500" dirty="0" err="1">
                <a:latin typeface="Times New Roman" panose="02020603050405020304" pitchFamily="18" charset="0"/>
                <a:cs typeface="Times New Roman" panose="02020603050405020304" pitchFamily="18" charset="0"/>
              </a:rPr>
              <a:t>đi</a:t>
            </a:r>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đón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lòng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hăm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hở</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Cuộc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Việt</a:t>
            </a:r>
            <a:r>
              <a:rPr lang="en-US" sz="2500" dirty="0">
                <a:latin typeface="Times New Roman" panose="02020603050405020304" pitchFamily="18" charset="0"/>
                <a:cs typeface="Times New Roman" panose="02020603050405020304" pitchFamily="18" charset="0"/>
              </a:rPr>
              <a:t> Nam </a:t>
            </a:r>
            <a:r>
              <a:rPr lang="en-US" sz="2500" dirty="0" err="1">
                <a:latin typeface="Times New Roman" panose="02020603050405020304" pitchFamily="18" charset="0"/>
                <a:cs typeface="Times New Roman" panose="02020603050405020304" pitchFamily="18" charset="0"/>
              </a:rPr>
              <a:t>rẽ</a:t>
            </a:r>
            <a:r>
              <a:rPr lang="en-US" sz="2500" dirty="0">
                <a:latin typeface="Times New Roman" panose="02020603050405020304" pitchFamily="18" charset="0"/>
                <a:cs typeface="Times New Roman" panose="02020603050405020304" pitchFamily="18" charset="0"/>
              </a:rPr>
              <a:t> sang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bước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ngoặt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hơn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hoà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phong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nước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hăng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cầm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súng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vệ</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quê</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hương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trở</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phần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máu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thịt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như</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hai</a:t>
            </a:r>
            <a:r>
              <a:rPr lang="en-US" sz="2500" dirty="0">
                <a:latin typeface="Times New Roman" panose="02020603050405020304" pitchFamily="18" charset="0"/>
                <a:cs typeface="Times New Roman" panose="02020603050405020304" pitchFamily="18" charset="0"/>
              </a:rPr>
              <a:t> day </a:t>
            </a:r>
            <a:r>
              <a:rPr lang="en-US" sz="2500" dirty="0" err="1">
                <a:latin typeface="Times New Roman" panose="02020603050405020304" pitchFamily="18" charset="0"/>
                <a:cs typeface="Times New Roman" panose="02020603050405020304" pitchFamily="18" charset="0"/>
              </a:rPr>
              <a:t>dứt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tủi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bị</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hiểu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lầm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song </a:t>
            </a:r>
            <a:r>
              <a:rPr lang="en-US" sz="2500" dirty="0" err="1">
                <a:latin typeface="Times New Roman" panose="02020603050405020304" pitchFamily="18" charset="0"/>
                <a:cs typeface="Times New Roman" panose="02020603050405020304" pitchFamily="18" charset="0"/>
              </a:rPr>
              <a:t>vẫn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bỏ</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lòng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sâu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sắc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bền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chặt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dândành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Tám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thổi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bùng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ngọn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lửa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đấu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tranh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trong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lòng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đứng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lên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kiên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quyết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giữ</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giữ</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nước</a:t>
            </a:r>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đâu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còn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ảnh</a:t>
            </a:r>
            <a:r>
              <a:rPr lang="en-US" sz="2500" dirty="0">
                <a:latin typeface="Times New Roman" panose="02020603050405020304" pitchFamily="18" charset="0"/>
                <a:cs typeface="Times New Roman" panose="02020603050405020304" pitchFamily="18" charset="0"/>
              </a:rPr>
              <a:t> con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nhục,khiếp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tên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đầy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tớ</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giàu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những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như</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hai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đứng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lên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hào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đắp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luỹ</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trực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tiếp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chống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quân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thù</a:t>
            </a:r>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Lòng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yêu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nước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nồng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nàn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sự</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thành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tất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trở</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thánh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khiến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đứng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lên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vệ</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quê</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hương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vệ</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chính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mang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đến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cuộc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vệ</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phúc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mình</a:t>
            </a:r>
            <a:r>
              <a:rPr lang="en-US" sz="2500" dirty="0">
                <a:latin typeface="Times New Roman" panose="02020603050405020304" pitchFamily="18" charset="0"/>
                <a:cs typeface="Times New Roman" panose="02020603050405020304" pitchFamily="18" charset="0"/>
              </a:rPr>
              <a:t>.</a:t>
            </a:r>
          </a:p>
          <a:p>
            <a:pPr marL="0" indent="0" algn="just">
              <a:buNone/>
            </a:pP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70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10" y="0"/>
            <a:ext cx="12152290" cy="4351338"/>
          </a:xfrm>
        </p:spPr>
        <p:txBody>
          <a:bodyPr>
            <a:noAutofit/>
          </a:bodyPr>
          <a:lstStyle/>
          <a:p>
            <a:pPr marL="0" indent="0" algn="just">
              <a:buNone/>
            </a:pPr>
            <a:r>
              <a:rPr lang="en-US" sz="4400" b="1" dirty="0">
                <a:solidFill>
                  <a:srgbClr val="FF0000"/>
                </a:solidFill>
                <a:latin typeface="Times New Roman" panose="02020603050405020304" pitchFamily="18" charset="0"/>
                <a:cs typeface="Times New Roman" panose="02020603050405020304" pitchFamily="18" charset="0"/>
              </a:rPr>
              <a:t>1. </a:t>
            </a:r>
            <a:r>
              <a:rPr lang="en-US" sz="4400" b="1" dirty="0" err="1">
                <a:solidFill>
                  <a:srgbClr val="FF0000"/>
                </a:solidFill>
                <a:latin typeface="Times New Roman" panose="02020603050405020304" pitchFamily="18" charset="0"/>
                <a:cs typeface="Times New Roman" panose="02020603050405020304" pitchFamily="18" charset="0"/>
              </a:rPr>
              <a:t>Tác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giả</a:t>
            </a:r>
            <a:r>
              <a:rPr lang="en-US" sz="4400" b="1" dirty="0">
                <a:solidFill>
                  <a:srgbClr val="FF0000"/>
                </a:solidFill>
                <a:latin typeface="Times New Roman" panose="02020603050405020304" pitchFamily="18" charset="0"/>
                <a:cs typeface="Times New Roman" panose="02020603050405020304" pitchFamily="18" charset="0"/>
              </a:rPr>
              <a:t> </a:t>
            </a:r>
            <a:endParaRPr lang="en-US" sz="4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   - Kim </a:t>
            </a:r>
            <a:r>
              <a:rPr lang="en-US" sz="4400" dirty="0" err="1">
                <a:latin typeface="Times New Roman" panose="02020603050405020304" pitchFamily="18" charset="0"/>
                <a:cs typeface="Times New Roman" panose="02020603050405020304" pitchFamily="18" charset="0"/>
              </a:rPr>
              <a:t>Lân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khai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Nguyễn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Văn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Tài</a:t>
            </a:r>
            <a:r>
              <a:rPr lang="en-US" sz="4400" dirty="0">
                <a:latin typeface="Times New Roman" panose="02020603050405020304" pitchFamily="18" charset="0"/>
                <a:cs typeface="Times New Roman" panose="02020603050405020304" pitchFamily="18" charset="0"/>
              </a:rPr>
              <a:t> (1920-2007), </a:t>
            </a:r>
            <a:r>
              <a:rPr lang="en-US" sz="4400" dirty="0" err="1">
                <a:latin typeface="Times New Roman" panose="02020603050405020304" pitchFamily="18" charset="0"/>
                <a:cs typeface="Times New Roman" panose="02020603050405020304" pitchFamily="18" charset="0"/>
              </a:rPr>
              <a:t>quê</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Tiên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Sơn</a:t>
            </a:r>
            <a:r>
              <a:rPr lang="en-US" sz="4400" dirty="0">
                <a:latin typeface="Times New Roman" panose="02020603050405020304" pitchFamily="18" charset="0"/>
                <a:cs typeface="Times New Roman" panose="02020603050405020304" pitchFamily="18" charset="0"/>
              </a:rPr>
              <a:t> – </a:t>
            </a:r>
            <a:r>
              <a:rPr lang="en-US" sz="4400" b="1" dirty="0" err="1">
                <a:latin typeface="Times New Roman" panose="02020603050405020304" pitchFamily="18" charset="0"/>
                <a:cs typeface="Times New Roman" panose="02020603050405020304" pitchFamily="18" charset="0"/>
              </a:rPr>
              <a:t>Bắc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Ninh</a:t>
            </a:r>
            <a:r>
              <a:rPr lang="en-US" sz="4400" b="1" dirty="0">
                <a:latin typeface="Times New Roman" panose="02020603050405020304" pitchFamily="18" charset="0"/>
                <a:cs typeface="Times New Roman" panose="02020603050405020304" pitchFamily="18" charset="0"/>
              </a:rPr>
              <a:t> </a:t>
            </a:r>
          </a:p>
          <a:p>
            <a:pPr marL="0" indent="0" algn="just">
              <a:buNone/>
            </a:pPr>
            <a:r>
              <a:rPr lang="en-US" sz="4400" dirty="0" smtClean="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văn</a:t>
            </a:r>
            <a:r>
              <a:rPr lang="en-US" sz="4400"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chuyên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viết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truyện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ngắn</a:t>
            </a:r>
            <a:r>
              <a:rPr lang="en-US" sz="4400" b="1"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tác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đăng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báo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cách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tám</a:t>
            </a:r>
            <a:r>
              <a:rPr lang="en-US" sz="4400" dirty="0">
                <a:latin typeface="Times New Roman" panose="02020603050405020304" pitchFamily="18" charset="0"/>
                <a:cs typeface="Times New Roman" panose="02020603050405020304" pitchFamily="18" charset="0"/>
              </a:rPr>
              <a:t> 1945. </a:t>
            </a:r>
            <a:r>
              <a:rPr lang="en-US" sz="4400" dirty="0" err="1">
                <a:latin typeface="Times New Roman" panose="02020603050405020304" pitchFamily="18" charset="0"/>
                <a:cs typeface="Times New Roman" panose="02020603050405020304" pitchFamily="18" charset="0"/>
              </a:rPr>
              <a:t>Vốn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gắn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am </a:t>
            </a:r>
            <a:r>
              <a:rPr lang="en-US" sz="4400" dirty="0" err="1">
                <a:latin typeface="Times New Roman" panose="02020603050405020304" pitchFamily="18" charset="0"/>
                <a:cs typeface="Times New Roman" panose="02020603050405020304" pitchFamily="18" charset="0"/>
              </a:rPr>
              <a:t>hiểu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cuộc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sống</a:t>
            </a:r>
            <a:r>
              <a:rPr lang="en-US" sz="4400" dirty="0">
                <a:latin typeface="Times New Roman" panose="02020603050405020304" pitchFamily="18" charset="0"/>
                <a:cs typeface="Times New Roman" panose="02020603050405020304" pitchFamily="18" charset="0"/>
              </a:rPr>
              <a:t> ở </a:t>
            </a:r>
            <a:r>
              <a:rPr lang="en-US" sz="4400" dirty="0" err="1">
                <a:latin typeface="Times New Roman" panose="02020603050405020304" pitchFamily="18" charset="0"/>
                <a:cs typeface="Times New Roman" panose="02020603050405020304" pitchFamily="18" charset="0"/>
              </a:rPr>
              <a:t>nông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thôn</a:t>
            </a:r>
            <a:r>
              <a:rPr lang="en-US" sz="4400" dirty="0">
                <a:latin typeface="Times New Roman" panose="02020603050405020304" pitchFamily="18" charset="0"/>
                <a:cs typeface="Times New Roman" panose="02020603050405020304" pitchFamily="18" charset="0"/>
              </a:rPr>
              <a:t>, Kim </a:t>
            </a:r>
            <a:r>
              <a:rPr lang="en-US" sz="4400" dirty="0" err="1">
                <a:latin typeface="Times New Roman" panose="02020603050405020304" pitchFamily="18" charset="0"/>
                <a:cs typeface="Times New Roman" panose="02020603050405020304" pitchFamily="18" charset="0"/>
              </a:rPr>
              <a:t>Lân</a:t>
            </a:r>
            <a:r>
              <a:rPr lang="en-US" sz="4400"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hầu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như</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chỉ</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viết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về</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sinh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hoạt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quê</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cảnh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ngộ</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của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người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nông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dân</a:t>
            </a:r>
            <a:endParaRPr lang="en-US" sz="4400" b="1" dirty="0">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   - </a:t>
            </a:r>
            <a:r>
              <a:rPr lang="en-US" sz="4400" b="1" dirty="0" err="1">
                <a:latin typeface="Times New Roman" panose="02020603050405020304" pitchFamily="18" charset="0"/>
                <a:cs typeface="Times New Roman" panose="02020603050405020304" pitchFamily="18" charset="0"/>
              </a:rPr>
              <a:t>Tác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phẩm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chính</a:t>
            </a:r>
            <a:r>
              <a:rPr lang="en-US" sz="4400" dirty="0">
                <a:latin typeface="Times New Roman" panose="02020603050405020304" pitchFamily="18" charset="0"/>
                <a:cs typeface="Times New Roman" panose="02020603050405020304" pitchFamily="18" charset="0"/>
              </a:rPr>
              <a:t> ; </a:t>
            </a:r>
            <a:r>
              <a:rPr lang="en-US" sz="4400" dirty="0" err="1">
                <a:latin typeface="Times New Roman" panose="02020603050405020304" pitchFamily="18" charset="0"/>
                <a:cs typeface="Times New Roman" panose="02020603050405020304" pitchFamily="18" charset="0"/>
              </a:rPr>
              <a:t>Làng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nhặt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chồng</a:t>
            </a:r>
            <a:r>
              <a:rPr lang="en-US" sz="4400" dirty="0">
                <a:latin typeface="Times New Roman" panose="02020603050405020304" pitchFamily="18" charset="0"/>
                <a:cs typeface="Times New Roman" panose="02020603050405020304" pitchFamily="18" charset="0"/>
              </a:rPr>
              <a:t>, Con </a:t>
            </a:r>
            <a:r>
              <a:rPr lang="en-US" sz="4400" dirty="0" err="1">
                <a:latin typeface="Times New Roman" panose="02020603050405020304" pitchFamily="18" charset="0"/>
                <a:cs typeface="Times New Roman" panose="02020603050405020304" pitchFamily="18" charset="0"/>
              </a:rPr>
              <a:t>chó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xấu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xí</a:t>
            </a:r>
            <a:r>
              <a:rPr lang="en-US" sz="4400" dirty="0">
                <a:latin typeface="Times New Roman" panose="02020603050405020304" pitchFamily="18" charset="0"/>
                <a:cs typeface="Times New Roman" panose="02020603050405020304" pitchFamily="18" charset="0"/>
              </a:rPr>
              <a:t> ... </a:t>
            </a:r>
          </a:p>
          <a:p>
            <a:pPr marL="0" indent="0" algn="just">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62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 y="49076"/>
            <a:ext cx="12189823" cy="4351338"/>
          </a:xfrm>
        </p:spPr>
        <p:txBody>
          <a:bodyPr>
            <a:normAutofit/>
          </a:bodyPr>
          <a:lstStyle/>
          <a:p>
            <a:pPr marL="0" indent="0" algn="just">
              <a:buNone/>
            </a:pPr>
            <a:r>
              <a:rPr lang="en-US" sz="4400" b="1" dirty="0" err="1" smtClean="0">
                <a:latin typeface="Times New Roman" panose="02020603050405020304" pitchFamily="18" charset="0"/>
                <a:cs typeface="Times New Roman" panose="02020603050405020304" pitchFamily="18" charset="0"/>
              </a:rPr>
              <a:t>Đề</a:t>
            </a:r>
            <a:r>
              <a:rPr lang="en-US" sz="4400" b="1" dirty="0" smtClean="0">
                <a:latin typeface="Times New Roman" panose="02020603050405020304" pitchFamily="18" charset="0"/>
                <a:cs typeface="Times New Roman" panose="02020603050405020304" pitchFamily="18" charset="0"/>
              </a:rPr>
              <a:t> 1: </a:t>
            </a:r>
            <a:r>
              <a:rPr lang="en-US" sz="4400" b="1" dirty="0" err="1" smtClean="0">
                <a:latin typeface="Times New Roman" panose="02020603050405020304" pitchFamily="18" charset="0"/>
                <a:cs typeface="Times New Roman" panose="02020603050405020304" pitchFamily="18" charset="0"/>
              </a:rPr>
              <a:t>Cảm</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nhận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của</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em</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về</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nhân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vật</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ông</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Hai</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trong</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truyện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ngắn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Làng</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của</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nhà</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văn</a:t>
            </a:r>
            <a:r>
              <a:rPr lang="en-US" sz="4400" b="1" dirty="0" smtClean="0">
                <a:latin typeface="Times New Roman" panose="02020603050405020304" pitchFamily="18" charset="0"/>
                <a:cs typeface="Times New Roman" panose="02020603050405020304" pitchFamily="18" charset="0"/>
              </a:rPr>
              <a:t> Kim </a:t>
            </a:r>
            <a:r>
              <a:rPr lang="en-US" sz="4400" b="1" dirty="0" err="1" smtClean="0">
                <a:latin typeface="Times New Roman" panose="02020603050405020304" pitchFamily="18" charset="0"/>
                <a:cs typeface="Times New Roman" panose="02020603050405020304" pitchFamily="18" charset="0"/>
              </a:rPr>
              <a:t>Lân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từ</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khi</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nghe</a:t>
            </a:r>
            <a:r>
              <a:rPr lang="en-US" sz="4400" b="1" dirty="0" smtClean="0">
                <a:latin typeface="Times New Roman" panose="02020603050405020304" pitchFamily="18" charset="0"/>
                <a:cs typeface="Times New Roman" panose="02020603050405020304" pitchFamily="18" charset="0"/>
              </a:rPr>
              <a:t> tin </a:t>
            </a:r>
            <a:r>
              <a:rPr lang="en-US" sz="4400" b="1" dirty="0" err="1" smtClean="0">
                <a:latin typeface="Times New Roman" panose="02020603050405020304" pitchFamily="18" charset="0"/>
                <a:cs typeface="Times New Roman" panose="02020603050405020304" pitchFamily="18" charset="0"/>
              </a:rPr>
              <a:t>làng</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Chợ</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Dầu</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theo</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giặc</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đến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khi</a:t>
            </a:r>
            <a:r>
              <a:rPr lang="en-US" sz="4400" b="1" dirty="0" smtClean="0">
                <a:latin typeface="Times New Roman" panose="02020603050405020304" pitchFamily="18" charset="0"/>
                <a:cs typeface="Times New Roman" panose="02020603050405020304" pitchFamily="18" charset="0"/>
              </a:rPr>
              <a:t> tin </a:t>
            </a:r>
            <a:r>
              <a:rPr lang="en-US" sz="4400" b="1" dirty="0" err="1" smtClean="0">
                <a:latin typeface="Times New Roman" panose="02020603050405020304" pitchFamily="18" charset="0"/>
                <a:cs typeface="Times New Roman" panose="02020603050405020304" pitchFamily="18" charset="0"/>
              </a:rPr>
              <a:t>đó</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được</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cải</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chính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617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42642"/>
          </a:xfrm>
          <a:prstGeom prst="rect">
            <a:avLst/>
          </a:prstGeom>
        </p:spPr>
        <p:txBody>
          <a:bodyPr wrap="square">
            <a:spAutoFit/>
          </a:bodyPr>
          <a:lstStyle/>
          <a:p>
            <a:pPr marR="34925" algn="just">
              <a:lnSpc>
                <a:spcPct val="115000"/>
              </a:lnSpc>
              <a:spcAft>
                <a:spcPts val="0"/>
              </a:spcAft>
            </a:pPr>
            <a:r>
              <a:rPr lang="en-US" sz="32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3200" b="1"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32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endParaRPr lang="en-US" sz="32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34925" algn="just">
              <a:lnSpc>
                <a:spcPct val="115000"/>
              </a:lnSpc>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giả</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Kim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chuyên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ngắn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thế</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yếu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tập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trung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khung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quê</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cuộc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sống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phận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dân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giản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dị</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dân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dã</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gần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gũi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chiếm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đảo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đọc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R="34925" algn="just">
              <a:lnSpc>
                <a:spcPct val="115000"/>
              </a:lnSpc>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Tiêu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biểu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ấy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Làng</a:t>
            </a:r>
            <a:r>
              <a:rPr lang="en-US" sz="32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Kim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1948,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kì</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đầu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cuộc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kháng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Pháp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tại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Việt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Bắc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R="34925" algn="just">
              <a:lnSpc>
                <a:spcPct val="115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Giới</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thiệu</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vấn</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nghị</a:t>
            </a:r>
            <a:r>
              <a:rPr lang="en-US" sz="32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luận</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quê</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gắn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bó</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hòa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tình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tinh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thần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kháng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vật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Qua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đó</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giúp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biểu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cụ</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thể</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lòng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dân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ta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kì</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Pháp</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488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circle(in)">
                                      <p:cBhvr>
                                        <p:cTn id="19" dur="2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circle(in)">
                                      <p:cBhvr>
                                        <p:cTn id="24"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16" y="-1"/>
            <a:ext cx="12162183" cy="6745357"/>
          </a:xfrm>
        </p:spPr>
        <p:txBody>
          <a:bodyPr>
            <a:normAutofit fontScale="62500" lnSpcReduction="20000"/>
          </a:bodyPr>
          <a:lstStyle/>
          <a:p>
            <a:pPr marL="0" indent="0" algn="just">
              <a:buNone/>
            </a:pPr>
            <a:r>
              <a:rPr lang="en-US" b="1" dirty="0" smtClean="0">
                <a:solidFill>
                  <a:srgbClr val="FF0000"/>
                </a:solidFill>
                <a:latin typeface="Times New Roman" panose="02020603050405020304" pitchFamily="18" charset="0"/>
                <a:cs typeface="Times New Roman" panose="02020603050405020304" pitchFamily="18" charset="0"/>
              </a:rPr>
              <a:t>2. </a:t>
            </a:r>
            <a:r>
              <a:rPr lang="en-US" b="1" dirty="0" err="1" smtClean="0">
                <a:solidFill>
                  <a:srgbClr val="FF0000"/>
                </a:solidFill>
                <a:latin typeface="Times New Roman" panose="02020603050405020304" pitchFamily="18" charset="0"/>
                <a:cs typeface="Times New Roman" panose="02020603050405020304" pitchFamily="18" charset="0"/>
              </a:rPr>
              <a:t>Thân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bài</a:t>
            </a:r>
            <a:r>
              <a:rPr lang="en-US" i="1" dirty="0" smtClean="0">
                <a:latin typeface="Times New Roman" panose="02020603050405020304" pitchFamily="18" charset="0"/>
                <a:cs typeface="Times New Roman" panose="02020603050405020304" pitchFamily="18" charset="0"/>
              </a:rPr>
              <a:t>: </a:t>
            </a:r>
            <a:r>
              <a:rPr lang="vi-VN" i="1" dirty="0" smtClean="0">
                <a:latin typeface="Times New Roman" panose="02020603050405020304" pitchFamily="18" charset="0"/>
                <a:cs typeface="Times New Roman" panose="02020603050405020304" pitchFamily="18" charset="0"/>
              </a:rPr>
              <a:t>Tình </a:t>
            </a:r>
            <a:r>
              <a:rPr lang="vi-VN" i="1" dirty="0">
                <a:latin typeface="Times New Roman" panose="02020603050405020304" pitchFamily="18" charset="0"/>
                <a:cs typeface="Times New Roman" panose="02020603050405020304" pitchFamily="18" charset="0"/>
              </a:rPr>
              <a:t>cảm, tính cách, phẩm chất của Ông Hai được tác giả diễn tả hết sức chân thật qua mỗi tình huống</a:t>
            </a:r>
            <a:r>
              <a:rPr lang="vi-VN" dirty="0">
                <a:latin typeface="Times New Roman" panose="02020603050405020304" pitchFamily="18" charset="0"/>
                <a:cs typeface="Times New Roman" panose="02020603050405020304" pitchFamily="18" charset="0"/>
              </a:rPr>
              <a:t>.</a:t>
            </a:r>
          </a:p>
          <a:p>
            <a:pPr marL="514350" indent="-514350" algn="just">
              <a:buAutoNum type="alphaLcParenR"/>
            </a:pP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điểm</a:t>
            </a:r>
            <a:r>
              <a:rPr lang="en-US" b="1" dirty="0" smtClean="0">
                <a:latin typeface="Times New Roman" panose="02020603050405020304" pitchFamily="18" charset="0"/>
                <a:cs typeface="Times New Roman" panose="02020603050405020304" pitchFamily="18" charset="0"/>
              </a:rPr>
              <a:t> 1:</a:t>
            </a:r>
            <a:r>
              <a:rPr lang="vi-VN"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Tình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huống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truyện</a:t>
            </a:r>
            <a:endParaRPr lang="en-US" b="1" dirty="0" smtClean="0">
              <a:latin typeface="Times New Roman" panose="02020603050405020304" pitchFamily="18" charset="0"/>
              <a:cs typeface="Times New Roman" panose="02020603050405020304" pitchFamily="18" charset="0"/>
            </a:endParaRPr>
          </a:p>
          <a:p>
            <a:pPr marL="514350" indent="-514350" algn="just">
              <a:buAutoNum type="alphaLcParenR"/>
            </a:pP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điểm</a:t>
            </a:r>
            <a:r>
              <a:rPr lang="en-US" b="1"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Diễn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biến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tâm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lí</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của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Hai</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luận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cứ</a:t>
            </a:r>
            <a:r>
              <a:rPr lang="en-US" b="1" dirty="0" smtClean="0">
                <a:latin typeface="Times New Roman" panose="02020603050405020304" pitchFamily="18" charset="0"/>
                <a:cs typeface="Times New Roman" panose="02020603050405020304" pitchFamily="18" charset="0"/>
              </a:rPr>
              <a:t> 1: </a:t>
            </a:r>
            <a:r>
              <a:rPr lang="en-US" b="1" dirty="0" err="1" smtClean="0">
                <a:latin typeface="Times New Roman" panose="02020603050405020304" pitchFamily="18" charset="0"/>
                <a:cs typeface="Times New Roman" panose="02020603050405020304" pitchFamily="18" charset="0"/>
              </a:rPr>
              <a:t>Trước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được</a:t>
            </a:r>
            <a:r>
              <a:rPr lang="en-US" b="1" dirty="0" smtClean="0">
                <a:latin typeface="Times New Roman" panose="02020603050405020304" pitchFamily="18" charset="0"/>
                <a:cs typeface="Times New Roman" panose="02020603050405020304" pitchFamily="18" charset="0"/>
              </a:rPr>
              <a:t> tin </a:t>
            </a:r>
            <a:r>
              <a:rPr lang="en-US" b="1" dirty="0" err="1" smtClean="0">
                <a:latin typeface="Times New Roman" panose="02020603050405020304" pitchFamily="18" charset="0"/>
                <a:cs typeface="Times New Roman" panose="02020603050405020304" pitchFamily="18" charset="0"/>
              </a:rPr>
              <a:t>làng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theo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giặc</a:t>
            </a:r>
            <a:r>
              <a:rPr lang="vi-VN" b="1" dirty="0" smtClean="0">
                <a:latin typeface="Times New Roman" panose="02020603050405020304" pitchFamily="18" charset="0"/>
                <a:cs typeface="Times New Roman" panose="02020603050405020304" pitchFamily="18" charset="0"/>
              </a:rPr>
              <a:t>:</a:t>
            </a:r>
            <a:endParaRPr lang="vi-VN" b="1" dirty="0">
              <a:latin typeface="Times New Roman" panose="02020603050405020304" pitchFamily="18" charset="0"/>
              <a:cs typeface="Times New Roman" panose="02020603050405020304" pitchFamily="18" charset="0"/>
            </a:endParaRPr>
          </a:p>
          <a:p>
            <a:pPr marL="0" indent="0" algn="just">
              <a:buNone/>
            </a:pPr>
            <a:r>
              <a:rPr lang="vi-VN" dirty="0">
                <a:latin typeface="Times New Roman" panose="02020603050405020304" pitchFamily="18" charset="0"/>
                <a:cs typeface="Times New Roman" panose="02020603050405020304" pitchFamily="18" charset="0"/>
              </a:rPr>
              <a:t> - Vì kháng chiến, gia đình ông Hai phải đi tản cư: ông Hai hăng hái lao động cùng anh em giữ làng, miễn cưỡng đi cùng vợ.</a:t>
            </a:r>
          </a:p>
          <a:p>
            <a:pPr marL="0" indent="0" algn="just">
              <a:buNone/>
            </a:pPr>
            <a:r>
              <a:rPr lang="vi-VN" dirty="0">
                <a:latin typeface="Times New Roman" panose="02020603050405020304" pitchFamily="18" charset="0"/>
                <a:cs typeface="Times New Roman" panose="02020603050405020304" pitchFamily="18" charset="0"/>
              </a:rPr>
              <a:t> - Ở nơi tản cư:</a:t>
            </a:r>
          </a:p>
          <a:p>
            <a:pPr marL="0" indent="0" algn="just">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nhớ</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lầm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gắt</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khoe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làng</a:t>
            </a:r>
            <a:endParaRPr lang="en-US" dirty="0">
              <a:latin typeface="Times New Roman" panose="02020603050405020304" pitchFamily="18" charset="0"/>
              <a:cs typeface="Times New Roman" panose="02020603050405020304" pitchFamily="18" charset="0"/>
            </a:endParaRPr>
          </a:p>
          <a:p>
            <a:pPr marL="0" indent="0" algn="just">
              <a:buNone/>
            </a:pPr>
            <a:r>
              <a:rPr lang="vi-VN" dirty="0">
                <a:latin typeface="Times New Roman" panose="02020603050405020304" pitchFamily="18" charset="0"/>
                <a:cs typeface="Times New Roman" panose="02020603050405020304" pitchFamily="18" charset="0"/>
              </a:rPr>
              <a:t>⇒ Khoe làng là cách bản năng nhất thể hiện tình yêu, nỗi nhớ và niềm tự hào về quê hương của ông Hai</a:t>
            </a:r>
            <a:r>
              <a:rPr lang="vi-VN" dirty="0" smtClean="0">
                <a:latin typeface="Times New Roman" panose="02020603050405020304" pitchFamily="18" charset="0"/>
                <a:cs typeface="Times New Roman" panose="02020603050405020304" pitchFamily="18" charset="0"/>
              </a:rPr>
              <a:t>.</a:t>
            </a:r>
            <a:br>
              <a:rPr lang="vi-VN" dirty="0" smtClean="0">
                <a:latin typeface="Times New Roman" panose="02020603050405020304" pitchFamily="18" charset="0"/>
                <a:cs typeface="Times New Roman" panose="02020603050405020304" pitchFamily="18" charset="0"/>
              </a:rPr>
            </a:br>
            <a:r>
              <a:rPr lang="vi-VN" dirty="0">
                <a:latin typeface="Times New Roman" panose="02020603050405020304" pitchFamily="18" charset="0"/>
                <a:cs typeface="Times New Roman" panose="02020603050405020304" pitchFamily="18" charset="0"/>
              </a:rPr>
              <a:t>- Tình yêu Làng gắn liền với yêu nước, yêu cách mạng:</a:t>
            </a:r>
          </a:p>
          <a:p>
            <a:pPr marL="0" indent="0" algn="just">
              <a:buNone/>
            </a:pPr>
            <a:r>
              <a:rPr lang="vi-VN" dirty="0">
                <a:latin typeface="Times New Roman" panose="02020603050405020304" pitchFamily="18" charset="0"/>
                <a:cs typeface="Times New Roman" panose="02020603050405020304" pitchFamily="18" charset="0"/>
              </a:rPr>
              <a:t>   + Trước cách mạng: ông tự hào khoe làng giàu và đẹp với cái sinh phần của viên tổng đốc làng.</a:t>
            </a:r>
          </a:p>
          <a:p>
            <a:pPr marL="0" indent="0" algn="just">
              <a:buNone/>
            </a:pPr>
            <a:r>
              <a:rPr lang="vi-VN" dirty="0">
                <a:latin typeface="Times New Roman" panose="02020603050405020304" pitchFamily="18" charset="0"/>
                <a:cs typeface="Times New Roman" panose="02020603050405020304" pitchFamily="18" charset="0"/>
              </a:rPr>
              <a:t>   + Sau cách mạng: ông chỉ nói về những buổi tập quân sự, những hào giao thông,… Ông thường đến phòng thông tin nghe lỏm tin kháng chiến, vui mừng với những thắng lợi của quân và dân ta.</a:t>
            </a:r>
          </a:p>
          <a:p>
            <a:pPr marL="0" indent="0" algn="just">
              <a:buNone/>
            </a:pPr>
            <a:r>
              <a:rPr lang="en-US" b="1" i="1" dirty="0">
                <a:latin typeface="Times New Roman" panose="02020603050405020304" pitchFamily="18" charset="0"/>
                <a:cs typeface="Times New Roman" panose="02020603050405020304" pitchFamily="18" charset="0"/>
              </a:rPr>
              <a:t>*</a:t>
            </a:r>
            <a:r>
              <a:rPr lang="vi-VN"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Luận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cứ</a:t>
            </a:r>
            <a:r>
              <a:rPr lang="en-US" b="1" i="1" dirty="0" smtClean="0">
                <a:latin typeface="Times New Roman" panose="02020603050405020304" pitchFamily="18" charset="0"/>
                <a:cs typeface="Times New Roman" panose="02020603050405020304" pitchFamily="18" charset="0"/>
              </a:rPr>
              <a:t> 2:  </a:t>
            </a:r>
            <a:r>
              <a:rPr lang="vi-VN" b="1" i="1" dirty="0" smtClean="0">
                <a:latin typeface="Times New Roman" panose="02020603050405020304" pitchFamily="18" charset="0"/>
                <a:cs typeface="Times New Roman" panose="02020603050405020304" pitchFamily="18" charset="0"/>
              </a:rPr>
              <a:t>Khi </a:t>
            </a:r>
            <a:r>
              <a:rPr lang="vi-VN" b="1" i="1" dirty="0">
                <a:latin typeface="Times New Roman" panose="02020603050405020304" pitchFamily="18" charset="0"/>
                <a:cs typeface="Times New Roman" panose="02020603050405020304" pitchFamily="18" charset="0"/>
              </a:rPr>
              <a:t>nghe tin làng theo giặc.</a:t>
            </a:r>
            <a:endParaRPr lang="vi-VN" b="1" dirty="0">
              <a:latin typeface="Times New Roman" panose="02020603050405020304" pitchFamily="18" charset="0"/>
              <a:cs typeface="Times New Roman" panose="02020603050405020304" pitchFamily="18" charset="0"/>
            </a:endParaRPr>
          </a:p>
          <a:p>
            <a:pPr marL="0" indent="0" algn="just">
              <a:buNone/>
            </a:pP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Khi nghe được </a:t>
            </a:r>
            <a:r>
              <a:rPr lang="vi-VN" dirty="0" smtClean="0">
                <a:latin typeface="Times New Roman" panose="02020603050405020304" pitchFamily="18" charset="0"/>
                <a:cs typeface="Times New Roman" panose="02020603050405020304" pitchFamily="18" charset="0"/>
              </a:rPr>
              <a:t>tin</a:t>
            </a:r>
            <a:endParaRPr lang="en-US" dirty="0" smtClean="0">
              <a:latin typeface="Times New Roman" panose="02020603050405020304" pitchFamily="18" charset="0"/>
              <a:cs typeface="Times New Roman" panose="02020603050405020304" pitchFamily="18" charset="0"/>
            </a:endParaRPr>
          </a:p>
          <a:p>
            <a:pPr algn="just">
              <a:buFontTx/>
              <a:buChar char="-"/>
            </a:pPr>
            <a:r>
              <a:rPr lang="en-US" dirty="0" err="1" smtClean="0">
                <a:latin typeface="Times New Roman" panose="02020603050405020304" pitchFamily="18" charset="0"/>
                <a:cs typeface="Times New Roman" panose="02020603050405020304" pitchFamily="18" charset="0"/>
              </a:rPr>
              <a:t>Diễn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smtClean="0">
                <a:latin typeface="Times New Roman" panose="02020603050405020304" pitchFamily="18" charset="0"/>
                <a:cs typeface="Times New Roman" panose="02020603050405020304" pitchFamily="18" charset="0"/>
              </a:rPr>
              <a:t>:</a:t>
            </a:r>
          </a:p>
          <a:p>
            <a:pPr marL="0" indent="0" algn="just">
              <a:buNone/>
            </a:pPr>
            <a:r>
              <a:rPr lang="en-US" b="1" i="1" dirty="0" smtClean="0">
                <a:latin typeface="Times New Roman" panose="02020603050405020304" pitchFamily="18" charset="0"/>
                <a:cs typeface="Times New Roman" panose="02020603050405020304" pitchFamily="18" charset="0"/>
              </a:rPr>
              <a:t>* </a:t>
            </a:r>
            <a:r>
              <a:rPr lang="vi-VN"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Luận</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cứ</a:t>
            </a:r>
            <a:r>
              <a:rPr lang="en-US" b="1" i="1" dirty="0" smtClean="0">
                <a:latin typeface="Times New Roman" panose="02020603050405020304" pitchFamily="18" charset="0"/>
                <a:cs typeface="Times New Roman" panose="02020603050405020304" pitchFamily="18" charset="0"/>
              </a:rPr>
              <a:t>  3: </a:t>
            </a:r>
            <a:r>
              <a:rPr lang="vi-VN" b="1" i="1" dirty="0" smtClean="0">
                <a:latin typeface="Times New Roman" panose="02020603050405020304" pitchFamily="18" charset="0"/>
                <a:cs typeface="Times New Roman" panose="02020603050405020304" pitchFamily="18" charset="0"/>
              </a:rPr>
              <a:t>Niềm </a:t>
            </a:r>
            <a:r>
              <a:rPr lang="vi-VN" b="1" i="1" dirty="0">
                <a:latin typeface="Times New Roman" panose="02020603050405020304" pitchFamily="18" charset="0"/>
                <a:cs typeface="Times New Roman" panose="02020603050405020304" pitchFamily="18" charset="0"/>
              </a:rPr>
              <a:t>vui của ông Hai khi tin làng theo giặc được cải chính</a:t>
            </a:r>
            <a:r>
              <a:rPr lang="vi-VN" b="1" i="1" dirty="0" smtClean="0">
                <a:latin typeface="Times New Roman" panose="02020603050405020304" pitchFamily="18" charset="0"/>
                <a:cs typeface="Times New Roman" panose="02020603050405020304" pitchFamily="18" charset="0"/>
              </a:rPr>
              <a:t>.</a:t>
            </a:r>
            <a:endParaRPr lang="en-US" b="1" i="1" dirty="0" smtClean="0">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lang="en-US" b="1" i="1" smtClean="0">
                <a:solidFill>
                  <a:srgbClr val="000000"/>
                </a:solidFill>
                <a:latin typeface="Times New Roman" panose="02020603050405020304" pitchFamily="18" charset="0"/>
                <a:cs typeface="Times New Roman" panose="02020603050405020304" pitchFamily="18" charset="0"/>
              </a:rPr>
              <a:t>C </a:t>
            </a:r>
          </a:p>
          <a:p>
            <a:pPr marL="0" lvl="0" indent="0" algn="just" eaLnBrk="0" fontAlgn="base" hangingPunct="0">
              <a:lnSpc>
                <a:spcPct val="100000"/>
              </a:lnSpc>
              <a:spcBef>
                <a:spcPct val="0"/>
              </a:spcBef>
              <a:spcAft>
                <a:spcPct val="0"/>
              </a:spcAft>
              <a:buNone/>
            </a:pPr>
            <a:r>
              <a:rPr kumimoji="0" lang="en-US" b="1"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1"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Luận</a:t>
            </a:r>
            <a:r>
              <a:rPr kumimoji="0" lang="en-US" b="1" i="1"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a:t>
            </a:r>
            <a:r>
              <a:rPr lang="en-US" b="1" i="1" dirty="0" err="1" smtClean="0">
                <a:solidFill>
                  <a:srgbClr val="000000"/>
                </a:solidFill>
                <a:latin typeface="Times New Roman" panose="02020603050405020304" pitchFamily="18" charset="0"/>
                <a:cs typeface="Times New Roman" panose="02020603050405020304" pitchFamily="18" charset="0"/>
              </a:rPr>
              <a:t>điểm</a:t>
            </a:r>
            <a:r>
              <a:rPr lang="en-US" b="1" i="1" dirty="0" smtClean="0">
                <a:solidFill>
                  <a:srgbClr val="000000"/>
                </a:solidFill>
                <a:latin typeface="Times New Roman" panose="02020603050405020304" pitchFamily="18" charset="0"/>
                <a:cs typeface="Times New Roman" panose="02020603050405020304" pitchFamily="18" charset="0"/>
              </a:rPr>
              <a:t> 4: </a:t>
            </a:r>
            <a:r>
              <a:rPr kumimoji="0" lang="en-US" b="1"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b="1" i="1" u="none" strike="noStrike" cap="none" normalizeH="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1" i="1" u="none" strike="noStrike" cap="none" normalizeH="0" dirty="0" err="1" smtClean="0">
                <a:ln>
                  <a:noFill/>
                </a:ln>
                <a:solidFill>
                  <a:srgbClr val="000000"/>
                </a:solidFill>
                <a:effectLst/>
                <a:latin typeface="Times New Roman" panose="02020603050405020304" pitchFamily="18" charset="0"/>
                <a:cs typeface="Times New Roman" panose="02020603050405020304" pitchFamily="18" charset="0"/>
              </a:rPr>
              <a:t>sắc</a:t>
            </a:r>
            <a:r>
              <a:rPr kumimoji="0" lang="en-US"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1"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nghệ</a:t>
            </a:r>
            <a:r>
              <a:rPr kumimoji="0" lang="en-US" b="1"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1"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thuật</a:t>
            </a:r>
            <a:endParaRPr kumimoji="0" 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Nhà</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văn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Kim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đã</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xây</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dựng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tình</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huống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truyện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vô</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cùng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biệt</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mỗi</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tình</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huống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đều</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khắc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họa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được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diễn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biến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tâm</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lý</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một</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cách</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thực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Ông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miêu</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tả</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cụ</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diễn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biến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tâm</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lý</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qua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những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đoạn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độc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thoại</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nội</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tâm</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những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hành</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động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giàu</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cảm</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xúc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Ngôn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ngữ</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vừa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mang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đặc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trưng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vùng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miền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vừa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mang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đậm</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tính</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thuần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phác</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đôn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hậu</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chung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người</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nông</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dân</a:t>
            </a:r>
            <a:r>
              <a:rPr kumimoji="0" 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indent="0" algn="just">
              <a:buNone/>
            </a:pPr>
            <a:endParaRPr lang="en-US" i="1" dirty="0" smtClean="0">
              <a:latin typeface="Times New Roman" panose="02020603050405020304" pitchFamily="18" charset="0"/>
              <a:cs typeface="Times New Roman" panose="02020603050405020304" pitchFamily="18" charset="0"/>
            </a:endParaRPr>
          </a:p>
          <a:p>
            <a:pPr marL="0" indent="0" algn="just">
              <a:buNone/>
            </a:pPr>
            <a:endParaRPr lang="en-US" i="1"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486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1000"/>
                                        <p:tgtEl>
                                          <p:spTgt spid="3">
                                            <p:txEl>
                                              <p:pRg st="11" end="11"/>
                                            </p:txEl>
                                          </p:spTgt>
                                        </p:tgtEl>
                                      </p:cBhvr>
                                    </p:animEffect>
                                    <p:anim calcmode="lin" valueType="num">
                                      <p:cBhvr>
                                        <p:cTn id="6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anim calcmode="lin" valueType="num">
                                      <p:cBhvr>
                                        <p:cTn id="7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1000"/>
                                        <p:tgtEl>
                                          <p:spTgt spid="3">
                                            <p:txEl>
                                              <p:pRg st="14" end="14"/>
                                            </p:txEl>
                                          </p:spTgt>
                                        </p:tgtEl>
                                      </p:cBhvr>
                                    </p:animEffect>
                                    <p:anim calcmode="lin" valueType="num">
                                      <p:cBhvr>
                                        <p:cTn id="8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3">
                                            <p:txEl>
                                              <p:pRg st="15" end="15"/>
                                            </p:txEl>
                                          </p:spTgt>
                                        </p:tgtEl>
                                        <p:attrNameLst>
                                          <p:attrName>style.visibility</p:attrName>
                                        </p:attrNameLst>
                                      </p:cBhvr>
                                      <p:to>
                                        <p:strVal val="visible"/>
                                      </p:to>
                                    </p:set>
                                    <p:animEffect transition="in" filter="fade">
                                      <p:cBhvr>
                                        <p:cTn id="89" dur="1000"/>
                                        <p:tgtEl>
                                          <p:spTgt spid="3">
                                            <p:txEl>
                                              <p:pRg st="15" end="15"/>
                                            </p:txEl>
                                          </p:spTgt>
                                        </p:tgtEl>
                                      </p:cBhvr>
                                    </p:animEffect>
                                    <p:anim calcmode="lin" valueType="num">
                                      <p:cBhvr>
                                        <p:cTn id="90"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3">
                                            <p:txEl>
                                              <p:pRg st="16" end="16"/>
                                            </p:txEl>
                                          </p:spTgt>
                                        </p:tgtEl>
                                        <p:attrNameLst>
                                          <p:attrName>style.visibility</p:attrName>
                                        </p:attrNameLst>
                                      </p:cBhvr>
                                      <p:to>
                                        <p:strVal val="visible"/>
                                      </p:to>
                                    </p:set>
                                    <p:animEffect transition="in" filter="fade">
                                      <p:cBhvr>
                                        <p:cTn id="96" dur="1000"/>
                                        <p:tgtEl>
                                          <p:spTgt spid="3">
                                            <p:txEl>
                                              <p:pRg st="16" end="16"/>
                                            </p:txEl>
                                          </p:spTgt>
                                        </p:tgtEl>
                                      </p:cBhvr>
                                    </p:animEffect>
                                    <p:anim calcmode="lin" valueType="num">
                                      <p:cBhvr>
                                        <p:cTn id="97"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3">
                                            <p:txEl>
                                              <p:pRg st="17" end="17"/>
                                            </p:txEl>
                                          </p:spTgt>
                                        </p:tgtEl>
                                        <p:attrNameLst>
                                          <p:attrName>style.visibility</p:attrName>
                                        </p:attrNameLst>
                                      </p:cBhvr>
                                      <p:to>
                                        <p:strVal val="visible"/>
                                      </p:to>
                                    </p:set>
                                    <p:animEffect transition="in" filter="fade">
                                      <p:cBhvr>
                                        <p:cTn id="103" dur="1000"/>
                                        <p:tgtEl>
                                          <p:spTgt spid="3">
                                            <p:txEl>
                                              <p:pRg st="17" end="17"/>
                                            </p:txEl>
                                          </p:spTgt>
                                        </p:tgtEl>
                                      </p:cBhvr>
                                    </p:animEffect>
                                    <p:anim calcmode="lin" valueType="num">
                                      <p:cBhvr>
                                        <p:cTn id="104"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3">
                                            <p:txEl>
                                              <p:pRg st="18" end="18"/>
                                            </p:txEl>
                                          </p:spTgt>
                                        </p:tgtEl>
                                        <p:attrNameLst>
                                          <p:attrName>style.visibility</p:attrName>
                                        </p:attrNameLst>
                                      </p:cBhvr>
                                      <p:to>
                                        <p:strVal val="visible"/>
                                      </p:to>
                                    </p:set>
                                    <p:animEffect transition="in" filter="fade">
                                      <p:cBhvr>
                                        <p:cTn id="108" dur="1000"/>
                                        <p:tgtEl>
                                          <p:spTgt spid="3">
                                            <p:txEl>
                                              <p:pRg st="18" end="18"/>
                                            </p:txEl>
                                          </p:spTgt>
                                        </p:tgtEl>
                                      </p:cBhvr>
                                    </p:animEffect>
                                    <p:anim calcmode="lin" valueType="num">
                                      <p:cBhvr>
                                        <p:cTn id="109"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10"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0"/>
                                  </p:stCondLst>
                                  <p:childTnLst>
                                    <p:set>
                                      <p:cBhvr>
                                        <p:cTn id="112" dur="1" fill="hold">
                                          <p:stCondLst>
                                            <p:cond delay="0"/>
                                          </p:stCondLst>
                                        </p:cTn>
                                        <p:tgtEl>
                                          <p:spTgt spid="3">
                                            <p:txEl>
                                              <p:pRg st="19" end="19"/>
                                            </p:txEl>
                                          </p:spTgt>
                                        </p:tgtEl>
                                        <p:attrNameLst>
                                          <p:attrName>style.visibility</p:attrName>
                                        </p:attrNameLst>
                                      </p:cBhvr>
                                      <p:to>
                                        <p:strVal val="visible"/>
                                      </p:to>
                                    </p:set>
                                    <p:animEffect transition="in" filter="fade">
                                      <p:cBhvr>
                                        <p:cTn id="113" dur="1000"/>
                                        <p:tgtEl>
                                          <p:spTgt spid="3">
                                            <p:txEl>
                                              <p:pRg st="19" end="19"/>
                                            </p:txEl>
                                          </p:spTgt>
                                        </p:tgtEl>
                                      </p:cBhvr>
                                    </p:animEffect>
                                    <p:anim calcmode="lin" valueType="num">
                                      <p:cBhvr>
                                        <p:cTn id="114"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15"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0"/>
            <a:ext cx="12057017"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3, </a:t>
            </a:r>
            <a:r>
              <a:rPr kumimoji="0" lang="en-US" sz="3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Kết</a:t>
            </a:r>
            <a:r>
              <a:rPr kumimoji="0" lang="en-US" sz="3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sz="36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bài</a:t>
            </a:r>
            <a:r>
              <a:rPr kumimoji="0" lang="en-US" sz="3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t>
            </a:r>
            <a:r>
              <a:rPr kumimoji="0" lang="en-US" sz="36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Đưa</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ra</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kết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luận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về</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ông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Hai</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và</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truyện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ngắn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ông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Hai</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một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bức</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dung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động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riêng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biệt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về</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người</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nông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Việt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Nam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những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ngày</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đầu</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kháng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chiến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bình</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dị</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có</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lòng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yêu</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yêu</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nước</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chân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thành</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sâu</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nặng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cao</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quý</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Truyện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ngắn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Làng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của</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Kim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nội</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dung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truyện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gần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gũi</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đơn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giản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nhưng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thể</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hiện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được</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những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ý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nghĩa</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to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lớn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sâu</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sắc</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nghệ</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thuật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xây</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dựng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nhân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vật</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điển</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hình</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sống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sz="36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động</a:t>
            </a:r>
            <a:r>
              <a:rPr kumimoji="0" lang="en-US" sz="3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482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40307"/>
          </a:xfrm>
          <a:prstGeom prst="rect">
            <a:avLst/>
          </a:prstGeom>
        </p:spPr>
        <p:txBody>
          <a:bodyPr wrap="square">
            <a:spAutoFit/>
          </a:bodyPr>
          <a:lstStyle/>
          <a:p>
            <a:pPr algn="just"/>
            <a:r>
              <a:rPr lang="en-US" sz="4800" b="1" dirty="0" smtClean="0">
                <a:solidFill>
                  <a:srgbClr val="FF0000"/>
                </a:solidFill>
                <a:effectLst/>
                <a:latin typeface="Times New Roman" panose="02020603050405020304" pitchFamily="18" charset="0"/>
                <a:ea typeface="Calibri" panose="020F0502020204030204" pitchFamily="34" charset="0"/>
              </a:rPr>
              <a:t>2, </a:t>
            </a:r>
            <a:r>
              <a:rPr lang="en-US" sz="4800" b="1" dirty="0" err="1" smtClean="0">
                <a:solidFill>
                  <a:srgbClr val="FF0000"/>
                </a:solidFill>
                <a:effectLst/>
                <a:latin typeface="Times New Roman" panose="02020603050405020304" pitchFamily="18" charset="0"/>
                <a:ea typeface="Calibri" panose="020F0502020204030204" pitchFamily="34" charset="0"/>
              </a:rPr>
              <a:t>Văn</a:t>
            </a:r>
            <a:r>
              <a:rPr lang="en-US" sz="4800" b="1" dirty="0" smtClean="0">
                <a:solidFill>
                  <a:srgbClr val="FF0000"/>
                </a:solidFill>
                <a:effectLst/>
                <a:latin typeface="Times New Roman" panose="02020603050405020304" pitchFamily="18" charset="0"/>
                <a:ea typeface="Calibri" panose="020F0502020204030204" pitchFamily="34" charset="0"/>
              </a:rPr>
              <a:t> </a:t>
            </a:r>
            <a:r>
              <a:rPr lang="en-US" sz="4800" b="1" dirty="0" err="1" smtClean="0">
                <a:solidFill>
                  <a:srgbClr val="FF0000"/>
                </a:solidFill>
                <a:effectLst/>
                <a:latin typeface="Times New Roman" panose="02020603050405020304" pitchFamily="18" charset="0"/>
                <a:ea typeface="Calibri" panose="020F0502020204030204" pitchFamily="34" charset="0"/>
              </a:rPr>
              <a:t>bản</a:t>
            </a:r>
            <a:endParaRPr lang="en-US" sz="4800" dirty="0" smtClean="0">
              <a:solidFill>
                <a:srgbClr val="FF0000"/>
              </a:solidFill>
              <a:effectLst/>
              <a:latin typeface="Times New Roman" panose="02020603050405020304" pitchFamily="18" charset="0"/>
              <a:ea typeface="Calibri" panose="020F0502020204030204" pitchFamily="34" charset="0"/>
            </a:endParaRPr>
          </a:p>
          <a:p>
            <a:pPr algn="just"/>
            <a:r>
              <a:rPr lang="en-US" sz="4800" b="1" i="1" dirty="0" smtClean="0">
                <a:solidFill>
                  <a:srgbClr val="000000"/>
                </a:solidFill>
                <a:latin typeface="Times New Roman" panose="02020603050405020304" pitchFamily="18" charset="0"/>
                <a:ea typeface="Calibri" panose="020F0502020204030204" pitchFamily="34" charset="0"/>
              </a:rPr>
              <a:t>a. </a:t>
            </a:r>
            <a:r>
              <a:rPr lang="en-US" sz="4800" b="1" i="1" dirty="0" err="1" smtClean="0">
                <a:solidFill>
                  <a:srgbClr val="000000"/>
                </a:solidFill>
                <a:effectLst/>
                <a:latin typeface="Times New Roman" panose="02020603050405020304" pitchFamily="18" charset="0"/>
                <a:ea typeface="Calibri" panose="020F0502020204030204" pitchFamily="34" charset="0"/>
              </a:rPr>
              <a:t>Hoàn</a:t>
            </a:r>
            <a:r>
              <a:rPr lang="en-US" sz="4800" b="1" i="1" dirty="0" smtClean="0">
                <a:solidFill>
                  <a:srgbClr val="000000"/>
                </a:solidFill>
                <a:effectLst/>
                <a:latin typeface="Times New Roman" panose="02020603050405020304" pitchFamily="18" charset="0"/>
                <a:ea typeface="Calibri" panose="020F0502020204030204" pitchFamily="34" charset="0"/>
              </a:rPr>
              <a:t> </a:t>
            </a:r>
            <a:r>
              <a:rPr lang="en-US" sz="4800" b="1" i="1" dirty="0" err="1" smtClean="0">
                <a:solidFill>
                  <a:srgbClr val="000000"/>
                </a:solidFill>
                <a:effectLst/>
                <a:latin typeface="Times New Roman" panose="02020603050405020304" pitchFamily="18" charset="0"/>
                <a:ea typeface="Calibri" panose="020F0502020204030204" pitchFamily="34" charset="0"/>
              </a:rPr>
              <a:t>cảnh</a:t>
            </a:r>
            <a:r>
              <a:rPr lang="en-US" sz="4800" b="1" i="1" dirty="0" smtClean="0">
                <a:solidFill>
                  <a:srgbClr val="000000"/>
                </a:solidFill>
                <a:effectLst/>
                <a:latin typeface="Times New Roman" panose="02020603050405020304" pitchFamily="18" charset="0"/>
                <a:ea typeface="Calibri" panose="020F0502020204030204" pitchFamily="34" charset="0"/>
              </a:rPr>
              <a:t> </a:t>
            </a:r>
            <a:r>
              <a:rPr lang="en-US" sz="4800" b="1" i="1" dirty="0" err="1" smtClean="0">
                <a:solidFill>
                  <a:srgbClr val="000000"/>
                </a:solidFill>
                <a:effectLst/>
                <a:latin typeface="Times New Roman" panose="02020603050405020304" pitchFamily="18" charset="0"/>
                <a:ea typeface="Calibri" panose="020F0502020204030204" pitchFamily="34" charset="0"/>
              </a:rPr>
              <a:t>sáng</a:t>
            </a:r>
            <a:r>
              <a:rPr lang="en-US" sz="4800" b="1" i="1" dirty="0" smtClean="0">
                <a:solidFill>
                  <a:srgbClr val="000000"/>
                </a:solidFill>
                <a:effectLst/>
                <a:latin typeface="Times New Roman" panose="02020603050405020304" pitchFamily="18" charset="0"/>
                <a:ea typeface="Calibri" panose="020F0502020204030204" pitchFamily="34" charset="0"/>
              </a:rPr>
              <a:t> </a:t>
            </a:r>
            <a:r>
              <a:rPr lang="en-US" sz="4800" b="1" i="1" dirty="0" err="1" smtClean="0">
                <a:solidFill>
                  <a:srgbClr val="000000"/>
                </a:solidFill>
                <a:effectLst/>
                <a:latin typeface="Times New Roman" panose="02020603050405020304" pitchFamily="18" charset="0"/>
                <a:ea typeface="Calibri" panose="020F0502020204030204" pitchFamily="34" charset="0"/>
              </a:rPr>
              <a:t>tác</a:t>
            </a:r>
            <a:r>
              <a:rPr lang="en-US" sz="4800" b="1" i="1"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Truyện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ngắn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i="1" dirty="0" err="1" smtClean="0">
                <a:solidFill>
                  <a:srgbClr val="000000"/>
                </a:solidFill>
                <a:latin typeface="Times New Roman" panose="02020603050405020304" pitchFamily="18" charset="0"/>
                <a:ea typeface="Calibri" panose="020F0502020204030204" pitchFamily="34" charset="0"/>
              </a:rPr>
              <a:t>L</a:t>
            </a:r>
            <a:r>
              <a:rPr lang="en-US" sz="4800" i="1" dirty="0" err="1" smtClean="0">
                <a:solidFill>
                  <a:srgbClr val="000000"/>
                </a:solidFill>
                <a:effectLst/>
                <a:latin typeface="Times New Roman" panose="02020603050405020304" pitchFamily="18" charset="0"/>
                <a:ea typeface="Calibri" panose="020F0502020204030204" pitchFamily="34" charset="0"/>
              </a:rPr>
              <a:t>àng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được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viết</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trong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thời</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kì</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đầu</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của</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cuộc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kháng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chiến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chống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Pháp</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và</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đăng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trên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tạp</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trí</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i="1" dirty="0" err="1" smtClean="0">
                <a:solidFill>
                  <a:srgbClr val="000000"/>
                </a:solidFill>
                <a:effectLst/>
                <a:latin typeface="Times New Roman" panose="02020603050405020304" pitchFamily="18" charset="0"/>
                <a:ea typeface="Calibri" panose="020F0502020204030204" pitchFamily="34" charset="0"/>
              </a:rPr>
              <a:t>văn</a:t>
            </a:r>
            <a:r>
              <a:rPr lang="en-US" sz="4800" i="1" dirty="0" smtClean="0">
                <a:solidFill>
                  <a:srgbClr val="000000"/>
                </a:solidFill>
                <a:effectLst/>
                <a:latin typeface="Times New Roman" panose="02020603050405020304" pitchFamily="18" charset="0"/>
                <a:ea typeface="Calibri" panose="020F0502020204030204" pitchFamily="34" charset="0"/>
              </a:rPr>
              <a:t> </a:t>
            </a:r>
            <a:r>
              <a:rPr lang="en-US" sz="4800" i="1" dirty="0" err="1" smtClean="0">
                <a:solidFill>
                  <a:srgbClr val="000000"/>
                </a:solidFill>
                <a:effectLst/>
                <a:latin typeface="Times New Roman" panose="02020603050405020304" pitchFamily="18" charset="0"/>
                <a:ea typeface="Calibri" panose="020F0502020204030204" pitchFamily="34" charset="0"/>
              </a:rPr>
              <a:t>nghệ</a:t>
            </a:r>
            <a:r>
              <a:rPr lang="en-US" sz="4800" i="1" dirty="0" smtClean="0">
                <a:solidFill>
                  <a:srgbClr val="000000"/>
                </a:solidFill>
                <a:effectLst/>
                <a:latin typeface="Times New Roman" panose="02020603050405020304" pitchFamily="18" charset="0"/>
                <a:ea typeface="Calibri" panose="020F0502020204030204" pitchFamily="34" charset="0"/>
              </a:rPr>
              <a:t> </a:t>
            </a:r>
            <a:r>
              <a:rPr lang="en-US" sz="4800" i="1" dirty="0" err="1" smtClean="0">
                <a:solidFill>
                  <a:srgbClr val="000000"/>
                </a:solidFill>
                <a:effectLst/>
                <a:latin typeface="Times New Roman" panose="02020603050405020304" pitchFamily="18" charset="0"/>
                <a:ea typeface="Calibri" panose="020F0502020204030204" pitchFamily="34" charset="0"/>
              </a:rPr>
              <a:t>năm</a:t>
            </a:r>
            <a:r>
              <a:rPr lang="en-US" sz="4800" i="1" dirty="0" smtClean="0">
                <a:solidFill>
                  <a:srgbClr val="000000"/>
                </a:solidFill>
                <a:effectLst/>
                <a:latin typeface="Times New Roman" panose="02020603050405020304" pitchFamily="18" charset="0"/>
                <a:ea typeface="Calibri" panose="020F0502020204030204" pitchFamily="34" charset="0"/>
              </a:rPr>
              <a:t> 1948.</a:t>
            </a:r>
            <a:endParaRPr lang="en-US" sz="4800" dirty="0" smtClean="0">
              <a:effectLst/>
              <a:latin typeface="Times New Roman" panose="02020603050405020304" pitchFamily="18" charset="0"/>
              <a:ea typeface="Calibri" panose="020F0502020204030204" pitchFamily="34" charset="0"/>
            </a:endParaRPr>
          </a:p>
          <a:p>
            <a:pPr algn="just"/>
            <a:r>
              <a:rPr lang="nl-NL" sz="4800" b="1" dirty="0" smtClean="0">
                <a:solidFill>
                  <a:srgbClr val="000000"/>
                </a:solidFill>
                <a:latin typeface="Times New Roman" panose="02020603050405020304" pitchFamily="18" charset="0"/>
                <a:ea typeface="Calibri" panose="020F0502020204030204" pitchFamily="34" charset="0"/>
              </a:rPr>
              <a:t>b. </a:t>
            </a:r>
            <a:r>
              <a:rPr lang="nl-NL" sz="4800" dirty="0" smtClean="0">
                <a:solidFill>
                  <a:srgbClr val="000000"/>
                </a:solidFill>
                <a:effectLst/>
                <a:latin typeface="Times New Roman" panose="02020603050405020304" pitchFamily="18" charset="0"/>
                <a:ea typeface="Calibri" panose="020F0502020204030204" pitchFamily="34" charset="0"/>
              </a:rPr>
              <a:t> </a:t>
            </a:r>
            <a:r>
              <a:rPr lang="nl-NL" sz="4800" b="1" i="1" dirty="0" smtClean="0">
                <a:solidFill>
                  <a:srgbClr val="000000"/>
                </a:solidFill>
                <a:effectLst/>
                <a:latin typeface="Times New Roman" panose="02020603050405020304" pitchFamily="18" charset="0"/>
                <a:ea typeface="Calibri" panose="020F0502020204030204" pitchFamily="34" charset="0"/>
              </a:rPr>
              <a:t>Ngôi kể </a:t>
            </a:r>
            <a:endParaRPr lang="en-US" sz="4800" dirty="0" smtClean="0">
              <a:effectLst/>
              <a:latin typeface="Times New Roman" panose="02020603050405020304" pitchFamily="18" charset="0"/>
              <a:ea typeface="Calibri" panose="020F0502020204030204" pitchFamily="34" charset="0"/>
            </a:endParaRPr>
          </a:p>
          <a:p>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Truyện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được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kể</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theo</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ngôi</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thứ</a:t>
            </a:r>
            <a:r>
              <a:rPr lang="en-US" sz="4800" dirty="0" smtClean="0">
                <a:solidFill>
                  <a:srgbClr val="000000"/>
                </a:solidFill>
                <a:effectLst/>
                <a:latin typeface="Times New Roman" panose="02020603050405020304" pitchFamily="18" charset="0"/>
                <a:ea typeface="Calibri" panose="020F0502020204030204" pitchFamily="34" charset="0"/>
              </a:rPr>
              <a:t> 3</a:t>
            </a:r>
            <a:endParaRPr lang="en-US" sz="4800" dirty="0" smtClean="0">
              <a:effectLst/>
              <a:latin typeface="Times New Roman" panose="02020603050405020304" pitchFamily="18" charset="0"/>
              <a:ea typeface="Calibri" panose="020F0502020204030204" pitchFamily="34" charset="0"/>
            </a:endParaRPr>
          </a:p>
          <a:p>
            <a:pPr algn="just"/>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Tác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dụng</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Làm</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cho</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câu</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chuyện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trở</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nên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khách</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quan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và</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tạo</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cảm</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giác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chân</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thực</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cho</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người</a:t>
            </a:r>
            <a:r>
              <a:rPr lang="en-US" sz="4800" dirty="0" smtClean="0">
                <a:solidFill>
                  <a:srgbClr val="000000"/>
                </a:solidFill>
                <a:effectLst/>
                <a:latin typeface="Times New Roman" panose="02020603050405020304" pitchFamily="18" charset="0"/>
                <a:ea typeface="Calibri" panose="020F0502020204030204" pitchFamily="34" charset="0"/>
              </a:rPr>
              <a:t> </a:t>
            </a:r>
            <a:r>
              <a:rPr lang="en-US" sz="4800" dirty="0" err="1" smtClean="0">
                <a:solidFill>
                  <a:srgbClr val="000000"/>
                </a:solidFill>
                <a:effectLst/>
                <a:latin typeface="Times New Roman" panose="02020603050405020304" pitchFamily="18" charset="0"/>
                <a:ea typeface="Calibri" panose="020F0502020204030204" pitchFamily="34" charset="0"/>
              </a:rPr>
              <a:t>đọc</a:t>
            </a:r>
            <a:r>
              <a:rPr lang="en-US" sz="4800" dirty="0" smtClean="0">
                <a:solidFill>
                  <a:srgbClr val="000000"/>
                </a:solidFill>
                <a:effectLst/>
                <a:latin typeface="Times New Roman" panose="02020603050405020304" pitchFamily="18" charset="0"/>
                <a:ea typeface="Calibri" panose="020F0502020204030204" pitchFamily="34" charset="0"/>
              </a:rPr>
              <a:t>.</a:t>
            </a:r>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257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down)">
                                      <p:cBhvr>
                                        <p:cTn id="14" dur="580">
                                          <p:stCondLst>
                                            <p:cond delay="0"/>
                                          </p:stCondLst>
                                        </p:cTn>
                                        <p:tgtEl>
                                          <p:spTgt spid="4">
                                            <p:txEl>
                                              <p:pRg st="1" end="1"/>
                                            </p:txEl>
                                          </p:spTgt>
                                        </p:tgtEl>
                                      </p:cBhvr>
                                    </p:animEffect>
                                    <p:anim calcmode="lin" valueType="num">
                                      <p:cBhvr>
                                        <p:cTn id="15"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1" end="1"/>
                                            </p:txEl>
                                          </p:spTgt>
                                        </p:tgtEl>
                                      </p:cBhvr>
                                      <p:to x="100000" y="60000"/>
                                    </p:animScale>
                                    <p:animScale>
                                      <p:cBhvr>
                                        <p:cTn id="21" dur="166" decel="50000">
                                          <p:stCondLst>
                                            <p:cond delay="676"/>
                                          </p:stCondLst>
                                        </p:cTn>
                                        <p:tgtEl>
                                          <p:spTgt spid="4">
                                            <p:txEl>
                                              <p:pRg st="1" end="1"/>
                                            </p:txEl>
                                          </p:spTgt>
                                        </p:tgtEl>
                                      </p:cBhvr>
                                      <p:to x="100000" y="100000"/>
                                    </p:animScale>
                                    <p:animScale>
                                      <p:cBhvr>
                                        <p:cTn id="22" dur="26">
                                          <p:stCondLst>
                                            <p:cond delay="1312"/>
                                          </p:stCondLst>
                                        </p:cTn>
                                        <p:tgtEl>
                                          <p:spTgt spid="4">
                                            <p:txEl>
                                              <p:pRg st="1" end="1"/>
                                            </p:txEl>
                                          </p:spTgt>
                                        </p:tgtEl>
                                      </p:cBhvr>
                                      <p:to x="100000" y="80000"/>
                                    </p:animScale>
                                    <p:animScale>
                                      <p:cBhvr>
                                        <p:cTn id="23" dur="166" decel="50000">
                                          <p:stCondLst>
                                            <p:cond delay="1338"/>
                                          </p:stCondLst>
                                        </p:cTn>
                                        <p:tgtEl>
                                          <p:spTgt spid="4">
                                            <p:txEl>
                                              <p:pRg st="1" end="1"/>
                                            </p:txEl>
                                          </p:spTgt>
                                        </p:tgtEl>
                                      </p:cBhvr>
                                      <p:to x="100000" y="100000"/>
                                    </p:animScale>
                                    <p:animScale>
                                      <p:cBhvr>
                                        <p:cTn id="24" dur="26">
                                          <p:stCondLst>
                                            <p:cond delay="1642"/>
                                          </p:stCondLst>
                                        </p:cTn>
                                        <p:tgtEl>
                                          <p:spTgt spid="4">
                                            <p:txEl>
                                              <p:pRg st="1" end="1"/>
                                            </p:txEl>
                                          </p:spTgt>
                                        </p:tgtEl>
                                      </p:cBhvr>
                                      <p:to x="100000" y="90000"/>
                                    </p:animScale>
                                    <p:animScale>
                                      <p:cBhvr>
                                        <p:cTn id="25" dur="166" decel="50000">
                                          <p:stCondLst>
                                            <p:cond delay="1668"/>
                                          </p:stCondLst>
                                        </p:cTn>
                                        <p:tgtEl>
                                          <p:spTgt spid="4">
                                            <p:txEl>
                                              <p:pRg st="1" end="1"/>
                                            </p:txEl>
                                          </p:spTgt>
                                        </p:tgtEl>
                                      </p:cBhvr>
                                      <p:to x="100000" y="100000"/>
                                    </p:animScale>
                                    <p:animScale>
                                      <p:cBhvr>
                                        <p:cTn id="26" dur="26">
                                          <p:stCondLst>
                                            <p:cond delay="1808"/>
                                          </p:stCondLst>
                                        </p:cTn>
                                        <p:tgtEl>
                                          <p:spTgt spid="4">
                                            <p:txEl>
                                              <p:pRg st="1" end="1"/>
                                            </p:txEl>
                                          </p:spTgt>
                                        </p:tgtEl>
                                      </p:cBhvr>
                                      <p:to x="100000" y="95000"/>
                                    </p:animScale>
                                    <p:animScale>
                                      <p:cBhvr>
                                        <p:cTn id="27" dur="166" decel="50000">
                                          <p:stCondLst>
                                            <p:cond delay="1834"/>
                                          </p:stCondLst>
                                        </p:cTn>
                                        <p:tgtEl>
                                          <p:spTgt spid="4">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down)">
                                      <p:cBhvr>
                                        <p:cTn id="32" dur="580">
                                          <p:stCondLst>
                                            <p:cond delay="0"/>
                                          </p:stCondLst>
                                        </p:cTn>
                                        <p:tgtEl>
                                          <p:spTgt spid="4">
                                            <p:txEl>
                                              <p:pRg st="2" end="2"/>
                                            </p:txEl>
                                          </p:spTgt>
                                        </p:tgtEl>
                                      </p:cBhvr>
                                    </p:animEffect>
                                    <p:anim calcmode="lin" valueType="num">
                                      <p:cBhvr>
                                        <p:cTn id="33"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xEl>
                                              <p:pRg st="2" end="2"/>
                                            </p:txEl>
                                          </p:spTgt>
                                        </p:tgtEl>
                                      </p:cBhvr>
                                      <p:to x="100000" y="60000"/>
                                    </p:animScale>
                                    <p:animScale>
                                      <p:cBhvr>
                                        <p:cTn id="39" dur="166" decel="50000">
                                          <p:stCondLst>
                                            <p:cond delay="676"/>
                                          </p:stCondLst>
                                        </p:cTn>
                                        <p:tgtEl>
                                          <p:spTgt spid="4">
                                            <p:txEl>
                                              <p:pRg st="2" end="2"/>
                                            </p:txEl>
                                          </p:spTgt>
                                        </p:tgtEl>
                                      </p:cBhvr>
                                      <p:to x="100000" y="100000"/>
                                    </p:animScale>
                                    <p:animScale>
                                      <p:cBhvr>
                                        <p:cTn id="40" dur="26">
                                          <p:stCondLst>
                                            <p:cond delay="1312"/>
                                          </p:stCondLst>
                                        </p:cTn>
                                        <p:tgtEl>
                                          <p:spTgt spid="4">
                                            <p:txEl>
                                              <p:pRg st="2" end="2"/>
                                            </p:txEl>
                                          </p:spTgt>
                                        </p:tgtEl>
                                      </p:cBhvr>
                                      <p:to x="100000" y="80000"/>
                                    </p:animScale>
                                    <p:animScale>
                                      <p:cBhvr>
                                        <p:cTn id="41" dur="166" decel="50000">
                                          <p:stCondLst>
                                            <p:cond delay="1338"/>
                                          </p:stCondLst>
                                        </p:cTn>
                                        <p:tgtEl>
                                          <p:spTgt spid="4">
                                            <p:txEl>
                                              <p:pRg st="2" end="2"/>
                                            </p:txEl>
                                          </p:spTgt>
                                        </p:tgtEl>
                                      </p:cBhvr>
                                      <p:to x="100000" y="100000"/>
                                    </p:animScale>
                                    <p:animScale>
                                      <p:cBhvr>
                                        <p:cTn id="42" dur="26">
                                          <p:stCondLst>
                                            <p:cond delay="1642"/>
                                          </p:stCondLst>
                                        </p:cTn>
                                        <p:tgtEl>
                                          <p:spTgt spid="4">
                                            <p:txEl>
                                              <p:pRg st="2" end="2"/>
                                            </p:txEl>
                                          </p:spTgt>
                                        </p:tgtEl>
                                      </p:cBhvr>
                                      <p:to x="100000" y="90000"/>
                                    </p:animScale>
                                    <p:animScale>
                                      <p:cBhvr>
                                        <p:cTn id="43" dur="166" decel="50000">
                                          <p:stCondLst>
                                            <p:cond delay="1668"/>
                                          </p:stCondLst>
                                        </p:cTn>
                                        <p:tgtEl>
                                          <p:spTgt spid="4">
                                            <p:txEl>
                                              <p:pRg st="2" end="2"/>
                                            </p:txEl>
                                          </p:spTgt>
                                        </p:tgtEl>
                                      </p:cBhvr>
                                      <p:to x="100000" y="100000"/>
                                    </p:animScale>
                                    <p:animScale>
                                      <p:cBhvr>
                                        <p:cTn id="44" dur="26">
                                          <p:stCondLst>
                                            <p:cond delay="1808"/>
                                          </p:stCondLst>
                                        </p:cTn>
                                        <p:tgtEl>
                                          <p:spTgt spid="4">
                                            <p:txEl>
                                              <p:pRg st="2" end="2"/>
                                            </p:txEl>
                                          </p:spTgt>
                                        </p:tgtEl>
                                      </p:cBhvr>
                                      <p:to x="100000" y="95000"/>
                                    </p:animScale>
                                    <p:animScale>
                                      <p:cBhvr>
                                        <p:cTn id="45" dur="166" decel="50000">
                                          <p:stCondLst>
                                            <p:cond delay="1834"/>
                                          </p:stCondLst>
                                        </p:cTn>
                                        <p:tgtEl>
                                          <p:spTgt spid="4">
                                            <p:txEl>
                                              <p:pRg st="2" end="2"/>
                                            </p:txEl>
                                          </p:spTgt>
                                        </p:tgtEl>
                                      </p:cBhvr>
                                      <p:to x="100000" y="100000"/>
                                    </p:animScale>
                                  </p:childTnLst>
                                </p:cTn>
                              </p:par>
                              <p:par>
                                <p:cTn id="46" presetID="6" presetClass="entr" presetSubtype="16" fill="hold" nodeType="with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circle(in)">
                                      <p:cBhvr>
                                        <p:cTn id="48" dur="2000"/>
                                        <p:tgtEl>
                                          <p:spTgt spid="4">
                                            <p:txEl>
                                              <p:pRg st="3" end="3"/>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circle(in)">
                                      <p:cBhvr>
                                        <p:cTn id="5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117693"/>
            <a:ext cx="121920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n-US" sz="2700" b="1" i="0" u="none" strike="noStrike" cap="none" normalizeH="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1" i="0" u="none" strike="noStrike" cap="none" normalizeH="0" baseline="0" dirty="0" err="1"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Tóm</a:t>
            </a:r>
            <a:r>
              <a:rPr kumimoji="0" lang="en-US" sz="27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1" i="0" u="none" strike="noStrike" cap="none" normalizeH="0" baseline="0" dirty="0" err="1"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tắt</a:t>
            </a:r>
            <a:r>
              <a:rPr kumimoji="0" lang="en-US" sz="27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1" i="0" u="none" strike="noStrike" cap="none" normalizeH="0" baseline="0" dirty="0" err="1"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kumimoji="0" lang="en-US" sz="2700" b="1" i="0" u="none" strike="noStrike" cap="none" normalizeH="0" baseline="0" dirty="0"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kumimoji="0" lang="en-US" sz="2700" b="1" i="0" u="none" strike="noStrike" cap="none" normalizeH="0" baseline="0" dirty="0" err="1" smtClean="0">
                <a:ln>
                  <a:noFill/>
                </a:ln>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truyện</a:t>
            </a:r>
            <a:r>
              <a:rPr kumimoji="0" lang="en-US" sz="27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27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dân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ở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Chợ</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Dầu</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yêu</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tự</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hào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đầu</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chủ</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chính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phủ</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tản</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cư</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cũng</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yêu</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cũng</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tham</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kumimoji="0" lang="en-US" sz="2700" b="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1"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rời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cư</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lgn="just" defTabSz="914400" rtl="0" eaLnBrk="0" fontAlgn="base" latinLnBrk="0" hangingPunct="0">
              <a:lnSpc>
                <a:spcPct val="100000"/>
              </a:lnSpc>
              <a:spcBef>
                <a:spcPct val="0"/>
              </a:spcBef>
              <a:spcAft>
                <a:spcPct val="0"/>
              </a:spcAft>
              <a:buClrTx/>
              <a:buSzTx/>
              <a:tabLst/>
            </a:pPr>
            <a:r>
              <a:rPr lang="en-US" sz="2700" dirty="0" smtClean="0">
                <a:latin typeface="Times New Roman" panose="02020603050405020304" pitchFamily="18" charset="0"/>
                <a:ea typeface="Calibri" panose="020F0502020204030204" pitchFamily="34" charset="0"/>
                <a:cs typeface="Times New Roman" panose="02020603050405020304" pitchFamily="18" charset="0"/>
              </a:rPr>
              <a:t>- Ở</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cư</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luôn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nhớ</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nhớ</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700" dirty="0">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sang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bác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nỗi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nhớ</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lần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đang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sung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sướng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hả</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hê</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quân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dân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bỗng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nghe</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Tây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vô</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cùng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đau</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đớn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tủi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hổ</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dám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ngẩng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mặt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nhìn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mấy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ngày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liền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dám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khỏi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Nhất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lệnh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đuổi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hết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Chợ</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Dầu</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khỏi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vùng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tản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cư</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bế</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tắc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tuyệt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vọng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đã</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trở</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nữa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tâm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sự</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thằng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út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giãi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bày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lòng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quê</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hương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chiến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Rồi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hôm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chủ</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tịch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xã</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lên</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cải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chính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giặc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lão</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sung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sướng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múa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khoe</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khắp</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tin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bị</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Tây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đốt</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Tối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hôm</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ấy</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ông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sang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bác</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Thứ</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kể</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cái</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sz="27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kumimoji="0" lang="en-US" sz="27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sz="27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1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2" y="0"/>
            <a:ext cx="12163697" cy="4351338"/>
          </a:xfrm>
        </p:spPr>
        <p:txBody>
          <a:bodyPr>
            <a:noAutofit/>
          </a:bodyPr>
          <a:lstStyle/>
          <a:p>
            <a:pPr marL="0" indent="0" algn="just">
              <a:buNone/>
            </a:pPr>
            <a:r>
              <a:rPr lang="en-US" sz="3600" b="1" dirty="0">
                <a:latin typeface="Times New Roman" panose="02020603050405020304" pitchFamily="18" charset="0"/>
                <a:cs typeface="Times New Roman" panose="02020603050405020304" pitchFamily="18" charset="0"/>
              </a:rPr>
              <a:t>d. </a:t>
            </a:r>
            <a:r>
              <a:rPr lang="en-US" sz="3600" b="1" dirty="0" err="1">
                <a:latin typeface="Times New Roman" panose="02020603050405020304" pitchFamily="18" charset="0"/>
                <a:cs typeface="Times New Roman" panose="02020603050405020304" pitchFamily="18" charset="0"/>
              </a:rPr>
              <a:t>Tình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huống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lộ</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quê</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p>
          <a:p>
            <a:pPr marL="0" indent="0" algn="just">
              <a:buNone/>
            </a:pP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luôn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khoe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nghe</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theo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Tây</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huống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xót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tủi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hổ</a:t>
            </a:r>
            <a:r>
              <a:rPr lang="en-US" sz="3600" dirty="0">
                <a:latin typeface="Times New Roman" panose="02020603050405020304" pitchFamily="18" charset="0"/>
                <a:cs typeface="Times New Roman" panose="02020603050405020304" pitchFamily="18" charset="0"/>
              </a:rPr>
              <a:t>, day </a:t>
            </a:r>
            <a:r>
              <a:rPr lang="en-US" sz="3600" dirty="0" err="1">
                <a:latin typeface="Times New Roman" panose="02020603050405020304" pitchFamily="18" charset="0"/>
                <a:cs typeface="Times New Roman" panose="02020603050405020304" pitchFamily="18" charset="0"/>
              </a:rPr>
              <a:t>dứt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giữa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quê</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liệt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huống</a:t>
            </a:r>
            <a:r>
              <a:rPr lang="en-US" sz="3600" dirty="0">
                <a:latin typeface="Times New Roman" panose="02020603050405020304" pitchFamily="18" charset="0"/>
                <a:cs typeface="Times New Roman" panose="02020603050405020304" pitchFamily="18" charset="0"/>
              </a:rPr>
              <a:t> gay </a:t>
            </a:r>
            <a:r>
              <a:rPr lang="en-US" sz="3600" dirty="0" err="1">
                <a:latin typeface="Times New Roman" panose="02020603050405020304" pitchFamily="18" charset="0"/>
                <a:cs typeface="Times New Roman" panose="02020603050405020304" pitchFamily="18" charset="0"/>
              </a:rPr>
              <a:t>cấn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bộc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lộ</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nói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trên</a:t>
            </a:r>
            <a:r>
              <a:rPr lang="en-US" sz="3600" dirty="0">
                <a:latin typeface="Times New Roman" panose="02020603050405020304" pitchFamily="18" charset="0"/>
                <a:cs typeface="Times New Roman" panose="02020603050405020304" pitchFamily="18" charset="0"/>
              </a:rPr>
              <a:t> ở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ta </a:t>
            </a:r>
            <a:r>
              <a:rPr lang="en-US" sz="3600" dirty="0" err="1">
                <a:latin typeface="Times New Roman" panose="02020603050405020304" pitchFamily="18" charset="0"/>
                <a:cs typeface="Times New Roman" panose="02020603050405020304" pitchFamily="18" charset="0"/>
              </a:rPr>
              <a:t>thây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lớn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trùm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nó</a:t>
            </a:r>
            <a:r>
              <a:rPr lang="en-US" sz="3600" dirty="0">
                <a:latin typeface="Times New Roman" panose="02020603050405020304" pitchFamily="18" charset="0"/>
                <a:cs typeface="Times New Roman" panose="02020603050405020304" pitchFamily="18" charset="0"/>
              </a:rPr>
              <a:t> chi </a:t>
            </a:r>
            <a:r>
              <a:rPr lang="en-US" sz="3600" dirty="0" err="1">
                <a:latin typeface="Times New Roman" panose="02020603050405020304" pitchFamily="18" charset="0"/>
                <a:cs typeface="Times New Roman" panose="02020603050405020304" pitchFamily="18" charset="0"/>
              </a:rPr>
              <a:t>phối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thống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mọi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dân</a:t>
            </a:r>
            <a:r>
              <a:rPr lang="en-US" sz="3600" dirty="0">
                <a:latin typeface="Times New Roman" panose="02020603050405020304" pitchFamily="18" charset="0"/>
                <a:cs typeface="Times New Roman" panose="02020603050405020304" pitchFamily="18" charset="0"/>
              </a:rPr>
              <a:t> VN </a:t>
            </a:r>
            <a:r>
              <a:rPr lang="en-US" sz="3600" dirty="0" err="1">
                <a:latin typeface="Times New Roman" panose="02020603050405020304" pitchFamily="18" charset="0"/>
                <a:cs typeface="Times New Roman" panose="02020603050405020304" pitchFamily="18" charset="0"/>
              </a:rPr>
              <a:t>thời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chiến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Pháp</a:t>
            </a:r>
            <a:endParaRPr lang="en-US" sz="3600" dirty="0">
              <a:latin typeface="Times New Roman" panose="02020603050405020304" pitchFamily="18" charset="0"/>
              <a:cs typeface="Times New Roman" panose="02020603050405020304" pitchFamily="18" charset="0"/>
            </a:endParaRPr>
          </a:p>
          <a:p>
            <a:pPr marL="0" indent="0" algn="just">
              <a:buNone/>
            </a:pPr>
            <a:endParaRPr lang="en-US" sz="3200" dirty="0"/>
          </a:p>
        </p:txBody>
      </p:sp>
    </p:spTree>
    <p:extLst>
      <p:ext uri="{BB962C8B-B14F-4D97-AF65-F5344CB8AC3E}">
        <p14:creationId xmlns:p14="http://schemas.microsoft.com/office/powerpoint/2010/main" val="48817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2" y="0"/>
            <a:ext cx="12067903" cy="6858000"/>
          </a:xfrm>
        </p:spPr>
        <p:txBody>
          <a:bodyPr>
            <a:no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e. </a:t>
            </a:r>
            <a:r>
              <a:rPr lang="en-US" sz="3200" b="1" dirty="0">
                <a:latin typeface="Times New Roman" panose="02020603050405020304" pitchFamily="18" charset="0"/>
                <a:cs typeface="Times New Roman" panose="02020603050405020304" pitchFamily="18" charset="0"/>
              </a:rPr>
              <a:t>Ý </a:t>
            </a:r>
            <a:r>
              <a:rPr lang="en-US" sz="3200" b="1" dirty="0" err="1">
                <a:latin typeface="Times New Roman" panose="02020603050405020304" pitchFamily="18" charset="0"/>
                <a:cs typeface="Times New Roman" panose="02020603050405020304" pitchFamily="18" charset="0"/>
              </a:rPr>
              <a:t>nghĩa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đề</a:t>
            </a:r>
            <a:r>
              <a:rPr lang="en-US" sz="3200" b="1" dirty="0">
                <a:latin typeface="Times New Roman" panose="02020603050405020304" pitchFamily="18" charset="0"/>
                <a:cs typeface="Times New Roman" panose="02020603050405020304" pitchFamily="18" charset="0"/>
              </a:rPr>
              <a:t> :  </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ngắn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Làng</a:t>
            </a:r>
            <a:r>
              <a:rPr lang="en-US" sz="3200"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Dầu</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gọi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cuộc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lúc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giờ</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còn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vậy</a:t>
            </a:r>
            <a:r>
              <a:rPr lang="en-US" sz="3200" dirty="0">
                <a:latin typeface="Times New Roman" panose="02020603050405020304" pitchFamily="18" charset="0"/>
                <a:cs typeface="Times New Roman" panose="02020603050405020304" pitchFamily="18" charset="0"/>
              </a:rPr>
              <a:t> Kim </a:t>
            </a:r>
            <a:r>
              <a:rPr lang="en-US" sz="3200" dirty="0" err="1">
                <a:latin typeface="Times New Roman" panose="02020603050405020304" pitchFamily="18" charset="0"/>
                <a:cs typeface="Times New Roman" panose="02020603050405020304" pitchFamily="18" charset="0"/>
              </a:rPr>
              <a:t>Lân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mượn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mượn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phẩm</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đặt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phạm</a:t>
            </a:r>
            <a:r>
              <a:rPr lang="en-US" sz="3200" dirty="0">
                <a:latin typeface="Times New Roman" panose="02020603050405020304" pitchFamily="18" charset="0"/>
                <a:cs typeface="Times New Roman" panose="02020603050405020304" pitchFamily="18" charset="0"/>
              </a:rPr>
              <a:t> vi </a:t>
            </a:r>
            <a:r>
              <a:rPr lang="en-US" sz="3200" dirty="0" err="1">
                <a:latin typeface="Times New Roman" panose="02020603050405020304" pitchFamily="18" charset="0"/>
                <a:cs typeface="Times New Roman" panose="02020603050405020304" pitchFamily="18" charset="0"/>
              </a:rPr>
              <a:t>phản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hẹp</a:t>
            </a:r>
            <a:r>
              <a:rPr lang="en-US" sz="3200" dirty="0">
                <a:latin typeface="Times New Roman" panose="02020603050405020304" pitchFamily="18" charset="0"/>
                <a:cs typeface="Times New Roman" panose="02020603050405020304" pitchFamily="18" charset="0"/>
              </a:rPr>
              <a:t> </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20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9235" cy="6858000"/>
          </a:xfrm>
        </p:spPr>
        <p:txBody>
          <a:bodyPr>
            <a:noAutofit/>
          </a:bodyPr>
          <a:lstStyle/>
          <a:p>
            <a:pPr marL="0" indent="0" algn="just">
              <a:buNone/>
            </a:pPr>
            <a:r>
              <a:rPr lang="en-US" sz="4400" dirty="0">
                <a:latin typeface="Times New Roman" panose="02020603050405020304" pitchFamily="18" charset="0"/>
                <a:cs typeface="Times New Roman" panose="02020603050405020304" pitchFamily="18" charset="0"/>
              </a:rPr>
              <a:t> </a:t>
            </a:r>
            <a:r>
              <a:rPr lang="en-US" sz="4400" b="1" dirty="0" smtClean="0">
                <a:solidFill>
                  <a:srgbClr val="FF0000"/>
                </a:solidFill>
                <a:latin typeface="Times New Roman" panose="02020603050405020304" pitchFamily="18" charset="0"/>
                <a:cs typeface="Times New Roman" panose="02020603050405020304" pitchFamily="18" charset="0"/>
              </a:rPr>
              <a:t>f. </a:t>
            </a:r>
            <a:r>
              <a:rPr lang="en-US" sz="4400" b="1" dirty="0" err="1" smtClean="0">
                <a:solidFill>
                  <a:srgbClr val="FF0000"/>
                </a:solidFill>
                <a:latin typeface="Times New Roman" panose="02020603050405020304" pitchFamily="18" charset="0"/>
                <a:cs typeface="Times New Roman" panose="02020603050405020304" pitchFamily="18" charset="0"/>
              </a:rPr>
              <a:t>Khái</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quát</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giá</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trị</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nội</a:t>
            </a:r>
            <a:r>
              <a:rPr lang="en-US" sz="4400" b="1" dirty="0" smtClean="0">
                <a:solidFill>
                  <a:srgbClr val="FF0000"/>
                </a:solidFill>
                <a:latin typeface="Times New Roman" panose="02020603050405020304" pitchFamily="18" charset="0"/>
                <a:cs typeface="Times New Roman" panose="02020603050405020304" pitchFamily="18" charset="0"/>
              </a:rPr>
              <a:t> dung </a:t>
            </a:r>
            <a:r>
              <a:rPr lang="en-US" sz="4400" b="1" dirty="0" err="1" smtClean="0">
                <a:solidFill>
                  <a:srgbClr val="FF0000"/>
                </a:solidFill>
                <a:latin typeface="Times New Roman" panose="02020603050405020304" pitchFamily="18" charset="0"/>
                <a:cs typeface="Times New Roman" panose="02020603050405020304" pitchFamily="18" charset="0"/>
              </a:rPr>
              <a:t>và</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đặc</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sắc</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nghệ</a:t>
            </a:r>
            <a:r>
              <a:rPr lang="en-US" sz="4400" b="1" dirty="0" smtClean="0">
                <a:solidFill>
                  <a:srgbClr val="FF0000"/>
                </a:solidFill>
                <a:latin typeface="Times New Roman" panose="02020603050405020304" pitchFamily="18" charset="0"/>
                <a:cs typeface="Times New Roman" panose="02020603050405020304" pitchFamily="18" charset="0"/>
              </a:rPr>
              <a:t> </a:t>
            </a:r>
            <a:r>
              <a:rPr lang="en-US" sz="4400" b="1" dirty="0" err="1" smtClean="0">
                <a:solidFill>
                  <a:srgbClr val="FF0000"/>
                </a:solidFill>
                <a:latin typeface="Times New Roman" panose="02020603050405020304" pitchFamily="18" charset="0"/>
                <a:cs typeface="Times New Roman" panose="02020603050405020304" pitchFamily="18" charset="0"/>
              </a:rPr>
              <a:t>thuật</a:t>
            </a:r>
            <a:endParaRPr lang="en-US" sz="4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Nội</a:t>
            </a:r>
            <a:r>
              <a:rPr lang="en-US" sz="4400" b="1" dirty="0">
                <a:latin typeface="Times New Roman" panose="02020603050405020304" pitchFamily="18" charset="0"/>
                <a:cs typeface="Times New Roman" panose="02020603050405020304" pitchFamily="18" charset="0"/>
              </a:rPr>
              <a:t> dung : </a:t>
            </a:r>
            <a:r>
              <a:rPr lang="en-US" sz="4400" dirty="0" err="1">
                <a:latin typeface="Times New Roman" panose="02020603050405020304" pitchFamily="18" charset="0"/>
                <a:cs typeface="Times New Roman" panose="02020603050405020304" pitchFamily="18" charset="0"/>
              </a:rPr>
              <a:t>Tình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yêu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quê</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gắn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với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lòng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yêu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chiến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người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chiến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pháp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được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hiện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thực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sâu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sắc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qua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Hai</a:t>
            </a:r>
            <a:r>
              <a:rPr lang="en-US" sz="4400" dirty="0">
                <a:latin typeface="Times New Roman" panose="02020603050405020304" pitchFamily="18" charset="0"/>
                <a:cs typeface="Times New Roman" panose="02020603050405020304" pitchFamily="18" charset="0"/>
              </a:rPr>
              <a:t> </a:t>
            </a:r>
          </a:p>
          <a:p>
            <a:pPr marL="0" indent="0" algn="just">
              <a:buNone/>
            </a:pP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Nghệ</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thuật</a:t>
            </a:r>
            <a:r>
              <a:rPr lang="en-US" sz="4400" b="1" dirty="0">
                <a:latin typeface="Times New Roman" panose="02020603050405020304" pitchFamily="18" charset="0"/>
                <a:cs typeface="Times New Roman" panose="02020603050405020304" pitchFamily="18" charset="0"/>
              </a:rPr>
              <a:t> : </a:t>
            </a:r>
            <a:r>
              <a:rPr lang="en-US" sz="4400" dirty="0" err="1">
                <a:latin typeface="Times New Roman" panose="02020603050405020304" pitchFamily="18" charset="0"/>
                <a:cs typeface="Times New Roman" panose="02020603050405020304" pitchFamily="18" charset="0"/>
              </a:rPr>
              <a:t>Rất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thành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việc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xây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dựng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huống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truyện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nghệ</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thuật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miêu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tâm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vật</a:t>
            </a:r>
            <a:r>
              <a:rPr lang="en-US" sz="4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4769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7500" lnSpcReduction="20000"/>
          </a:bodyPr>
          <a:lstStyle/>
          <a:p>
            <a:pPr marL="742950" indent="-742950" algn="just">
              <a:buAutoNum type="arabicPeriod"/>
            </a:pPr>
            <a:r>
              <a:rPr lang="en-US" sz="4000" b="1" dirty="0" err="1" smtClean="0">
                <a:latin typeface="Times New Roman" panose="02020603050405020304" pitchFamily="18" charset="0"/>
                <a:cs typeface="Times New Roman" panose="02020603050405020304" pitchFamily="18" charset="0"/>
              </a:rPr>
              <a:t>Trước</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khi</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nghe</a:t>
            </a:r>
            <a:r>
              <a:rPr lang="en-US" sz="4000" b="1" dirty="0" smtClean="0">
                <a:latin typeface="Times New Roman" panose="02020603050405020304" pitchFamily="18" charset="0"/>
                <a:cs typeface="Times New Roman" panose="02020603050405020304" pitchFamily="18" charset="0"/>
              </a:rPr>
              <a:t> tin </a:t>
            </a:r>
            <a:r>
              <a:rPr lang="en-US" sz="4000" b="1" dirty="0" err="1" smtClean="0">
                <a:latin typeface="Times New Roman" panose="02020603050405020304" pitchFamily="18" charset="0"/>
                <a:cs typeface="Times New Roman" panose="02020603050405020304" pitchFamily="18" charset="0"/>
              </a:rPr>
              <a:t>làng</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theo</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giặc</a:t>
            </a:r>
            <a:endParaRPr lang="en-US" sz="4000" b="1" dirty="0" smtClean="0">
              <a:latin typeface="Times New Roman" panose="02020603050405020304" pitchFamily="18" charset="0"/>
              <a:cs typeface="Times New Roman" panose="02020603050405020304" pitchFamily="18" charset="0"/>
            </a:endParaRPr>
          </a:p>
          <a:p>
            <a:pPr marL="0" indent="0" algn="just">
              <a:buNone/>
            </a:pPr>
            <a:r>
              <a:rPr lang="vi-VN" sz="4000" b="1" i="1" dirty="0" smtClean="0">
                <a:latin typeface="Times New Roman" panose="02020603050405020304" pitchFamily="18" charset="0"/>
                <a:cs typeface="Times New Roman" panose="02020603050405020304" pitchFamily="18" charset="0"/>
              </a:rPr>
              <a:t>+ </a:t>
            </a:r>
            <a:r>
              <a:rPr lang="vi-VN" sz="4000" b="1" i="1" dirty="0">
                <a:latin typeface="Times New Roman" panose="02020603050405020304" pitchFamily="18" charset="0"/>
                <a:cs typeface="Times New Roman" panose="02020603050405020304" pitchFamily="18" charset="0"/>
              </a:rPr>
              <a:t>Trước cách mạng tháng tám</a:t>
            </a:r>
            <a:r>
              <a:rPr lang="vi-VN" sz="4000" dirty="0">
                <a:latin typeface="Times New Roman" panose="02020603050405020304" pitchFamily="18" charset="0"/>
                <a:cs typeface="Times New Roman" panose="02020603050405020304" pitchFamily="18" charset="0"/>
              </a:rPr>
              <a:t>: Ông khoe con đường làng lát toàn đá xanh, trời mưa đi chẳng lấm chân; ông khoe sinh phần của một vị quan tổng đốc trong làng</a:t>
            </a:r>
            <a:endParaRPr lang="en-US" sz="4000" dirty="0">
              <a:latin typeface="Times New Roman" panose="02020603050405020304" pitchFamily="18" charset="0"/>
              <a:cs typeface="Times New Roman" panose="02020603050405020304" pitchFamily="18" charset="0"/>
            </a:endParaRPr>
          </a:p>
          <a:p>
            <a:pPr marL="0" indent="0" algn="just">
              <a:buNone/>
            </a:pPr>
            <a:r>
              <a:rPr lang="vi-VN" sz="4000" b="1" dirty="0">
                <a:latin typeface="Times New Roman" panose="02020603050405020304" pitchFamily="18" charset="0"/>
                <a:cs typeface="Times New Roman" panose="02020603050405020304" pitchFamily="18" charset="0"/>
              </a:rPr>
              <a:t>+ </a:t>
            </a:r>
            <a:r>
              <a:rPr lang="vi-VN" sz="4000" b="1" i="1" dirty="0">
                <a:latin typeface="Times New Roman" panose="02020603050405020304" pitchFamily="18" charset="0"/>
                <a:cs typeface="Times New Roman" panose="02020603050405020304" pitchFamily="18" charset="0"/>
              </a:rPr>
              <a:t>Khi kháng chiến bùng nổ</a:t>
            </a:r>
            <a:r>
              <a:rPr lang="vi-VN" sz="4000" dirty="0">
                <a:latin typeface="Times New Roman" panose="02020603050405020304" pitchFamily="18" charset="0"/>
                <a:cs typeface="Times New Roman" panose="02020603050405020304" pitchFamily="18" charset="0"/>
              </a:rPr>
              <a:t>: Ông khoe về một làng quê đi theo kháng chiến làm cách mạng; ông kể một cách rành rọt những hộ, những ụ, những giao thông hầm hào; ...</a:t>
            </a:r>
            <a:endParaRPr lang="en-US" sz="4000" dirty="0">
              <a:latin typeface="Times New Roman" panose="02020603050405020304" pitchFamily="18" charset="0"/>
              <a:cs typeface="Times New Roman" panose="02020603050405020304" pitchFamily="18" charset="0"/>
            </a:endParaRPr>
          </a:p>
          <a:p>
            <a:pPr marL="0" lvl="0" indent="0" algn="just">
              <a:buNone/>
            </a:pPr>
            <a:r>
              <a:rPr lang="en-US" sz="4000" dirty="0" smtClean="0">
                <a:latin typeface="Times New Roman" panose="02020603050405020304" pitchFamily="18" charset="0"/>
                <a:cs typeface="Times New Roman" panose="02020603050405020304" pitchFamily="18" charset="0"/>
              </a:rPr>
              <a:t>- </a:t>
            </a:r>
            <a:r>
              <a:rPr lang="vi-VN" sz="4000" dirty="0" smtClean="0">
                <a:latin typeface="Times New Roman" panose="02020603050405020304" pitchFamily="18" charset="0"/>
                <a:cs typeface="Times New Roman" panose="02020603050405020304" pitchFamily="18" charset="0"/>
              </a:rPr>
              <a:t>Khi </a:t>
            </a:r>
            <a:r>
              <a:rPr lang="vi-VN" sz="4000" dirty="0">
                <a:latin typeface="Times New Roman" panose="02020603050405020304" pitchFamily="18" charset="0"/>
                <a:cs typeface="Times New Roman" panose="02020603050405020304" pitchFamily="18" charset="0"/>
              </a:rPr>
              <a:t>buộc ông phải </a:t>
            </a:r>
            <a:r>
              <a:rPr lang="vi-VN" sz="4000" dirty="0" smtClean="0">
                <a:latin typeface="Times New Roman" panose="02020603050405020304" pitchFamily="18" charset="0"/>
                <a:cs typeface="Times New Roman" panose="02020603050405020304" pitchFamily="18" charset="0"/>
              </a:rPr>
              <a:t>tả</a:t>
            </a:r>
            <a:r>
              <a:rPr lang="en-US" sz="4000" dirty="0" smtClean="0">
                <a:latin typeface="Times New Roman" panose="02020603050405020304" pitchFamily="18" charset="0"/>
                <a:cs typeface="Times New Roman" panose="02020603050405020304" pitchFamily="18" charset="0"/>
              </a:rPr>
              <a:t>n</a:t>
            </a:r>
            <a:r>
              <a:rPr lang="vi-VN" sz="4000" dirty="0" smtClean="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cư, ông Hai đã rất nhớ về làng:</a:t>
            </a:r>
            <a:endParaRPr lang="en-US" sz="4000" dirty="0">
              <a:latin typeface="Times New Roman" panose="02020603050405020304" pitchFamily="18" charset="0"/>
              <a:cs typeface="Times New Roman" panose="02020603050405020304" pitchFamily="18" charset="0"/>
            </a:endParaRPr>
          </a:p>
          <a:p>
            <a:pPr marL="0" indent="0" algn="just">
              <a:buNone/>
            </a:pPr>
            <a:r>
              <a:rPr lang="vi-VN" sz="4000" dirty="0">
                <a:latin typeface="Times New Roman" panose="02020603050405020304" pitchFamily="18" charset="0"/>
                <a:cs typeface="Times New Roman" panose="02020603050405020304" pitchFamily="18" charset="0"/>
              </a:rPr>
              <a:t>+ Ông thường xuyên chạy sang nhà bác Thứ để kể lể đủ thứ chuyện về làng, để </a:t>
            </a:r>
            <a:r>
              <a:rPr lang="en-US" sz="4000" dirty="0" smtClean="0">
                <a:latin typeface="Times New Roman" panose="02020603050405020304" pitchFamily="18" charset="0"/>
                <a:cs typeface="Times New Roman" panose="02020603050405020304" pitchFamily="18" charset="0"/>
              </a:rPr>
              <a:t>v</a:t>
            </a:r>
            <a:r>
              <a:rPr lang="vi-VN" sz="4000" dirty="0" smtClean="0">
                <a:latin typeface="Times New Roman" panose="02020603050405020304" pitchFamily="18" charset="0"/>
                <a:cs typeface="Times New Roman" panose="02020603050405020304" pitchFamily="18" charset="0"/>
              </a:rPr>
              <a:t>ơi </a:t>
            </a:r>
            <a:r>
              <a:rPr lang="vi-VN" sz="4000" dirty="0">
                <a:latin typeface="Times New Roman" panose="02020603050405020304" pitchFamily="18" charset="0"/>
                <a:cs typeface="Times New Roman" panose="02020603050405020304" pitchFamily="18" charset="0"/>
              </a:rPr>
              <a:t>đi cái nỗi nhớ làng</a:t>
            </a:r>
            <a:endParaRPr lang="en-US" sz="4000" dirty="0">
              <a:latin typeface="Times New Roman" panose="02020603050405020304" pitchFamily="18" charset="0"/>
              <a:cs typeface="Times New Roman" panose="02020603050405020304" pitchFamily="18" charset="0"/>
            </a:endParaRPr>
          </a:p>
          <a:p>
            <a:pPr marL="0" indent="0" algn="just">
              <a:buNone/>
            </a:pPr>
            <a:r>
              <a:rPr lang="vi-VN" sz="4000" dirty="0">
                <a:latin typeface="Times New Roman" panose="02020603050405020304" pitchFamily="18" charset="0"/>
                <a:cs typeface="Times New Roman" panose="02020603050405020304" pitchFamily="18" charset="0"/>
              </a:rPr>
              <a:t>+ Ông kể cho sướng cái miệng, cho vơi cái lòng mà không cần biết người nghe có thích hay không</a:t>
            </a:r>
            <a:endParaRPr lang="en-US" sz="4000" dirty="0">
              <a:latin typeface="Times New Roman" panose="02020603050405020304" pitchFamily="18" charset="0"/>
              <a:cs typeface="Times New Roman" panose="02020603050405020304" pitchFamily="18" charset="0"/>
            </a:endParaRPr>
          </a:p>
          <a:p>
            <a:pPr marL="0" indent="0" algn="just">
              <a:buNone/>
            </a:pPr>
            <a:r>
              <a:rPr lang="vi-VN" sz="4000" dirty="0">
                <a:latin typeface="Times New Roman" panose="02020603050405020304" pitchFamily="18" charset="0"/>
                <a:cs typeface="Times New Roman" panose="02020603050405020304" pitchFamily="18" charset="0"/>
              </a:rPr>
              <a:t>+ Ông thường xuyên theo dõi tình hình của làng cũng như tình hình chiến sự</a:t>
            </a:r>
            <a:endParaRPr lang="en-US" sz="4000" dirty="0">
              <a:latin typeface="Times New Roman" panose="02020603050405020304" pitchFamily="18" charset="0"/>
              <a:cs typeface="Times New Roman" panose="02020603050405020304" pitchFamily="18" charset="0"/>
            </a:endParaRPr>
          </a:p>
          <a:p>
            <a:pPr marL="0" lvl="0" indent="0" algn="just">
              <a:buNone/>
            </a:pPr>
            <a:r>
              <a:rPr lang="en-US" sz="4000" b="1" dirty="0" smtClean="0">
                <a:latin typeface="Times New Roman" panose="02020603050405020304" pitchFamily="18" charset="0"/>
                <a:cs typeface="Times New Roman" panose="02020603050405020304" pitchFamily="18" charset="0"/>
              </a:rPr>
              <a:t>=&gt; </a:t>
            </a:r>
            <a:r>
              <a:rPr lang="vi-VN" sz="4000" b="1" dirty="0" smtClean="0">
                <a:latin typeface="Times New Roman" panose="02020603050405020304" pitchFamily="18" charset="0"/>
                <a:cs typeface="Times New Roman" panose="02020603050405020304" pitchFamily="18" charset="0"/>
              </a:rPr>
              <a:t>Tạo </a:t>
            </a:r>
            <a:r>
              <a:rPr lang="vi-VN" sz="4000" b="1" dirty="0">
                <a:latin typeface="Times New Roman" panose="02020603050405020304" pitchFamily="18" charset="0"/>
                <a:cs typeface="Times New Roman" panose="02020603050405020304" pitchFamily="18" charset="0"/>
              </a:rPr>
              <a:t>ra một hoàn cảnh đặc biệt, Kim Lân đã thể hiện một cách rất tự nhiên, chân thực tình cảm, niềm tự hào của ông Hai đối với làng chợ Dầu của mình </a:t>
            </a:r>
            <a:endParaRPr lang="en-US" sz="40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31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136890" cy="752065"/>
          </a:xfrm>
          <a:prstGeom prst="rect">
            <a:avLst/>
          </a:prstGeom>
        </p:spPr>
        <p:txBody>
          <a:bodyPr wrap="none">
            <a:spAutoFit/>
          </a:bodyPr>
          <a:lstStyle/>
          <a:p>
            <a:pPr marL="228600">
              <a:lnSpc>
                <a:spcPct val="150000"/>
              </a:lnSpc>
              <a:spcAft>
                <a:spcPts val="1000"/>
              </a:spcAft>
            </a:pPr>
            <a:r>
              <a:rPr lang="en-US"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vi-VN" sz="32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Khi </a:t>
            </a:r>
            <a:r>
              <a:rPr lang="vi-VN"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nghe tin làng chợ Dầu theo giặc:</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0" y="752065"/>
            <a:ext cx="12088969" cy="6186309"/>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Khi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nghe</a:t>
            </a:r>
            <a:r>
              <a:rPr lang="en-US" sz="3600" b="1" i="1" dirty="0">
                <a:latin typeface="Times New Roman" panose="02020603050405020304" pitchFamily="18" charset="0"/>
                <a:cs typeface="Times New Roman" panose="02020603050405020304" pitchFamily="18" charset="0"/>
              </a:rPr>
              <a:t> tin</a:t>
            </a:r>
            <a:r>
              <a:rPr lang="en-US" sz="3600" dirty="0">
                <a:latin typeface="Times New Roman" panose="02020603050405020304" pitchFamily="18" charset="0"/>
                <a:cs typeface="Times New Roman" panose="02020603050405020304" pitchFamily="18" charset="0"/>
              </a:rPr>
              <a:t>: </a:t>
            </a:r>
          </a:p>
          <a:p>
            <a:pPr algn="just"/>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sờ</a:t>
            </a:r>
            <a:r>
              <a:rPr lang="en-US" sz="3600" dirty="0">
                <a:latin typeface="Times New Roman" panose="02020603050405020304" pitchFamily="18" charset="0"/>
                <a:cs typeface="Times New Roman" panose="02020603050405020304" pitchFamily="18" charset="0"/>
              </a:rPr>
              <a:t> “ </a:t>
            </a:r>
            <a:r>
              <a:rPr lang="en-US" sz="3600" i="1" dirty="0" err="1">
                <a:latin typeface="Times New Roman" panose="02020603050405020304" pitchFamily="18" charset="0"/>
                <a:cs typeface="Times New Roman" panose="02020603050405020304" pitchFamily="18" charset="0"/>
              </a:rPr>
              <a:t>Cổ</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ông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nghẹn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ắng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hẳn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lại</a:t>
            </a:r>
            <a:r>
              <a:rPr lang="en-US" sz="3600" i="1" dirty="0">
                <a:latin typeface="Times New Roman" panose="02020603050405020304" pitchFamily="18" charset="0"/>
                <a:cs typeface="Times New Roman" panose="02020603050405020304" pitchFamily="18" charset="0"/>
              </a:rPr>
              <a:t>, da </a:t>
            </a:r>
            <a:r>
              <a:rPr lang="en-US" sz="3600" i="1" dirty="0" err="1">
                <a:latin typeface="Times New Roman" panose="02020603050405020304" pitchFamily="18" charset="0"/>
                <a:cs typeface="Times New Roman" panose="02020603050405020304" pitchFamily="18" charset="0"/>
              </a:rPr>
              <a:t>mặt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tê</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rân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rân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Ông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lão</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lặng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tường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như</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đến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không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thở</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a:t>
            </a:r>
          </a:p>
          <a:p>
            <a:pPr algn="just"/>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trấn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tĩnh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còn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chưa</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mà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Giọng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hẳn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khẳng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định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 </a:t>
            </a:r>
            <a:r>
              <a:rPr lang="en-US" sz="3600" i="1" dirty="0" err="1">
                <a:latin typeface="Times New Roman" panose="02020603050405020304" pitchFamily="18" charset="0"/>
                <a:cs typeface="Times New Roman" panose="02020603050405020304" pitchFamily="18" charset="0"/>
              </a:rPr>
              <a:t>Việt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gian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từ</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thẳng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chủ</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tịch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mà</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còn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nói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nữa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chỗ</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rồi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thẳng</a:t>
            </a:r>
            <a:r>
              <a:rPr lang="en-US" sz="3600" dirty="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Trên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đường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về</a:t>
            </a:r>
            <a:r>
              <a:rPr lang="en-US" sz="3600" b="1"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tâm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còn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dữ</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xâm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chiếm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trở</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nỗi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ám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ảnh</a:t>
            </a:r>
            <a:r>
              <a:rPr lang="en-US" sz="3600" dirty="0">
                <a:latin typeface="Times New Roman" panose="02020603050405020304" pitchFamily="18" charset="0"/>
                <a:cs typeface="Times New Roman" panose="02020603050405020304" pitchFamily="18" charset="0"/>
              </a:rPr>
              <a:t> day </a:t>
            </a:r>
            <a:r>
              <a:rPr lang="en-US" sz="3600" dirty="0" err="1">
                <a:latin typeface="Times New Roman" panose="02020603050405020304" pitchFamily="18" charset="0"/>
                <a:cs typeface="Times New Roman" panose="02020603050405020304" pitchFamily="18" charset="0"/>
              </a:rPr>
              <a:t>dứt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hổ</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thẹn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nhục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nhã</a:t>
            </a:r>
            <a:r>
              <a:rPr lang="en-US" sz="3600" dirty="0">
                <a:latin typeface="Times New Roman" panose="02020603050405020304" pitchFamily="18" charset="0"/>
                <a:cs typeface="Times New Roman" panose="02020603050405020304" pitchFamily="18" charset="0"/>
              </a:rPr>
              <a:t>, “ </a:t>
            </a:r>
            <a:r>
              <a:rPr lang="en-US" sz="3600" i="1" dirty="0" err="1">
                <a:latin typeface="Times New Roman" panose="02020603050405020304" pitchFamily="18" charset="0"/>
                <a:cs typeface="Times New Roman" panose="02020603050405020304" pitchFamily="18" charset="0"/>
              </a:rPr>
              <a:t>cúi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gằm</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mặt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xuống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mà</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đi</a:t>
            </a:r>
            <a:r>
              <a:rPr lang="en-US" sz="3600" i="1" dirty="0">
                <a:latin typeface="Times New Roman" panose="02020603050405020304" pitchFamily="18" charset="0"/>
                <a:cs typeface="Times New Roman" panose="02020603050405020304" pitchFamily="18" charset="0"/>
              </a:rPr>
              <a:t>”.</a:t>
            </a:r>
          </a:p>
          <a:p>
            <a:pPr marL="228600" algn="just">
              <a:spcAft>
                <a:spcPts val="1000"/>
              </a:spcAft>
            </a:pPr>
            <a:endParaRPr lang="en-US"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746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2649</Words>
  <Application>Microsoft Office PowerPoint</Application>
  <PresentationFormat>Widescreen</PresentationFormat>
  <Paragraphs>115</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.VnTime</vt:lpstr>
      <vt:lpstr>Arial</vt:lpstr>
      <vt:lpstr>Calibri</vt:lpstr>
      <vt:lpstr>Calibri Light</vt:lpstr>
      <vt:lpstr>Tempus Sans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23</cp:revision>
  <dcterms:created xsi:type="dcterms:W3CDTF">2020-07-01T15:10:33Z</dcterms:created>
  <dcterms:modified xsi:type="dcterms:W3CDTF">2021-03-21T14:54:34Z</dcterms:modified>
</cp:coreProperties>
</file>